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61" r:id="rId3"/>
    <p:sldId id="271" r:id="rId4"/>
    <p:sldId id="266" r:id="rId5"/>
    <p:sldId id="267" r:id="rId6"/>
    <p:sldId id="268" r:id="rId7"/>
    <p:sldId id="269" r:id="rId8"/>
    <p:sldId id="285" r:id="rId9"/>
    <p:sldId id="278" r:id="rId10"/>
    <p:sldId id="270" r:id="rId11"/>
    <p:sldId id="272" r:id="rId12"/>
    <p:sldId id="262" r:id="rId13"/>
    <p:sldId id="279"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7" autoAdjust="0"/>
  </p:normalViewPr>
  <p:slideViewPr>
    <p:cSldViewPr>
      <p:cViewPr>
        <p:scale>
          <a:sx n="80" d="100"/>
          <a:sy n="80" d="100"/>
        </p:scale>
        <p:origin x="-152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C56EF-9427-41FC-8CDB-F6C70C761F97}" type="datetimeFigureOut">
              <a:rPr lang="en-US" smtClean="0"/>
              <a:pPr/>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49AE5-8019-45B4-A4A3-4914368615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3D07271-7EE1-4C27-B6E1-3C7B6E035EF5}" type="datetimeFigureOut">
              <a:rPr lang="en-US">
                <a:solidFill>
                  <a:prstClr val="black"/>
                </a:solidFill>
              </a:rPr>
              <a:pPr>
                <a:defRPr/>
              </a:pPr>
              <a:t>6/28/2013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BFF879-6C63-4EED-A262-E85932243BF2}"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9BCB13-B284-4ECA-8452-DB2CA0F11907}" type="datetimeFigureOut">
              <a:rPr lang="en-US">
                <a:solidFill>
                  <a:prstClr val="black"/>
                </a:solidFill>
              </a:rPr>
              <a:pPr>
                <a:defRPr/>
              </a:pPr>
              <a:t>6/28/2013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C98172F-D132-462B-B90A-F039BDE715CD}"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80E54-A5DE-418E-9627-2B8A6E002159}" type="datetimeFigureOut">
              <a:rPr lang="en-US">
                <a:solidFill>
                  <a:prstClr val="black"/>
                </a:solidFill>
              </a:rPr>
              <a:pPr>
                <a:defRPr/>
              </a:pPr>
              <a:t>6/28/2013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ABC1BA-9D2A-4B81-A15E-27E7472FC4B4}"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690299-6D21-46EF-9CEC-665AA9D2971F}" type="datetimeFigureOut">
              <a:rPr lang="en-US">
                <a:solidFill>
                  <a:prstClr val="black"/>
                </a:solidFill>
              </a:rPr>
              <a:pPr>
                <a:defRPr/>
              </a:pPr>
              <a:t>6/28/2013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E329AA-7880-4E74-BF5E-9C104CF86CFF}"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50DEE0E-D0A7-471F-98FB-189B090D2D04}" type="datetimeFigureOut">
              <a:rPr lang="en-US">
                <a:solidFill>
                  <a:prstClr val="black"/>
                </a:solidFill>
              </a:rPr>
              <a:pPr>
                <a:defRPr/>
              </a:pPr>
              <a:t>6/28/2013</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FD60C6-A30D-4D8A-A0AB-5AA683144FC3}"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3A345F-6E76-420E-B004-3C292DC6A28D}" type="datetimeFigureOut">
              <a:rPr lang="en-US">
                <a:solidFill>
                  <a:prstClr val="black"/>
                </a:solidFill>
              </a:rPr>
              <a:pPr>
                <a:defRPr/>
              </a:pPr>
              <a:t>6/28/2013</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EC3E09D-E776-47FD-8414-BC08080DC9F2}"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EC566B-F01A-4518-B258-B1DD575D605C}" type="datetimeFigureOut">
              <a:rPr lang="en-US">
                <a:solidFill>
                  <a:prstClr val="black"/>
                </a:solidFill>
              </a:rPr>
              <a:pPr>
                <a:defRPr/>
              </a:pPr>
              <a:t>6/28/2013</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B28BF7-C7DC-4D90-A677-9027C3D3D3FD}"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CBCECAD-6FD6-463F-9E72-7785CF9A4B46}" type="datetimeFigureOut">
              <a:rPr lang="en-US">
                <a:solidFill>
                  <a:prstClr val="black"/>
                </a:solidFill>
              </a:rPr>
              <a:pPr>
                <a:defRPr/>
              </a:pPr>
              <a:t>6/28/2013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1011D2-A8AF-4400-A006-AF7BF6280AFF}"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230141-5F19-470E-AC56-347CB5BC7D04}" type="datetimeFigureOut">
              <a:rPr lang="en-US">
                <a:solidFill>
                  <a:prstClr val="black"/>
                </a:solidFill>
              </a:rPr>
              <a:pPr>
                <a:defRPr/>
              </a:pPr>
              <a:t>6/28/2013</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3BC45A-E22A-4F11-8C6C-C67028AAAEE8}"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BCF796-D159-4F1F-8A86-A7FD6FF5FE18}" type="datetimeFigureOut">
              <a:rPr lang="en-US">
                <a:solidFill>
                  <a:prstClr val="black"/>
                </a:solidFill>
              </a:rPr>
              <a:pPr>
                <a:defRPr/>
              </a:pPr>
              <a:t>6/28/2013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F2BF77A-5602-4465-935F-C33BB7FFD8D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99E4ED-7D70-4F49-8811-0A7CDB508083}" type="datetimeFigureOut">
              <a:rPr lang="en-US">
                <a:solidFill>
                  <a:prstClr val="black"/>
                </a:solidFill>
              </a:rPr>
              <a:pPr>
                <a:defRPr/>
              </a:pPr>
              <a:t>6/28/2013</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8E7E44A-CF23-4DC9-B6BC-EC5A3E750EE6}"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C29DF-B260-4BB7-9A2E-856A237020D8}" type="datetimeFigureOut">
              <a:rPr lang="en-US">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B30D4-CDE7-4CC2-B417-E06E036B9A6D}" type="slidenum">
              <a:rPr lang="en-US">
                <a:solidFill>
                  <a:prstClr val="black">
                    <a:tint val="75000"/>
                  </a:prstClr>
                </a:solidFill>
              </a:rPr>
              <a:pPr/>
              <a:t>‹#›</a:t>
            </a:fld>
            <a:endParaRPr lang="en-US">
              <a:solidFill>
                <a:prstClr val="black">
                  <a:tint val="75000"/>
                </a:prstClr>
              </a:solidFill>
            </a:endParaRPr>
          </a:p>
        </p:txBody>
      </p:sp>
      <p:grpSp>
        <p:nvGrpSpPr>
          <p:cNvPr id="7" name="Group 414"/>
          <p:cNvGrpSpPr>
            <a:grpSpLocks/>
          </p:cNvGrpSpPr>
          <p:nvPr userDrawn="1"/>
        </p:nvGrpSpPr>
        <p:grpSpPr bwMode="auto">
          <a:xfrm>
            <a:off x="60325" y="255588"/>
            <a:ext cx="701675" cy="582612"/>
            <a:chOff x="144" y="136"/>
            <a:chExt cx="812" cy="777"/>
          </a:xfrm>
        </p:grpSpPr>
        <p:grpSp>
          <p:nvGrpSpPr>
            <p:cNvPr id="8" name="Group 415"/>
            <p:cNvGrpSpPr>
              <a:grpSpLocks/>
            </p:cNvGrpSpPr>
            <p:nvPr/>
          </p:nvGrpSpPr>
          <p:grpSpPr bwMode="auto">
            <a:xfrm>
              <a:off x="144" y="136"/>
              <a:ext cx="812" cy="777"/>
              <a:chOff x="144" y="136"/>
              <a:chExt cx="812" cy="777"/>
            </a:xfrm>
          </p:grpSpPr>
          <p:sp>
            <p:nvSpPr>
              <p:cNvPr id="26" name="Freeform 416"/>
              <p:cNvSpPr>
                <a:spLocks/>
              </p:cNvSpPr>
              <p:nvPr/>
            </p:nvSpPr>
            <p:spPr bwMode="auto">
              <a:xfrm>
                <a:off x="144" y="136"/>
                <a:ext cx="811" cy="405"/>
              </a:xfrm>
              <a:custGeom>
                <a:avLst/>
                <a:gdLst>
                  <a:gd name="T0" fmla="*/ 379 w 811"/>
                  <a:gd name="T1" fmla="*/ 1 h 405"/>
                  <a:gd name="T2" fmla="*/ 343 w 811"/>
                  <a:gd name="T3" fmla="*/ 4 h 405"/>
                  <a:gd name="T4" fmla="*/ 304 w 811"/>
                  <a:gd name="T5" fmla="*/ 12 h 405"/>
                  <a:gd name="T6" fmla="*/ 266 w 811"/>
                  <a:gd name="T7" fmla="*/ 24 h 405"/>
                  <a:gd name="T8" fmla="*/ 229 w 811"/>
                  <a:gd name="T9" fmla="*/ 39 h 405"/>
                  <a:gd name="T10" fmla="*/ 196 w 811"/>
                  <a:gd name="T11" fmla="*/ 57 h 405"/>
                  <a:gd name="T12" fmla="*/ 163 w 811"/>
                  <a:gd name="T13" fmla="*/ 78 h 405"/>
                  <a:gd name="T14" fmla="*/ 133 w 811"/>
                  <a:gd name="T15" fmla="*/ 102 h 405"/>
                  <a:gd name="T16" fmla="*/ 106 w 811"/>
                  <a:gd name="T17" fmla="*/ 128 h 405"/>
                  <a:gd name="T18" fmla="*/ 80 w 811"/>
                  <a:gd name="T19" fmla="*/ 157 h 405"/>
                  <a:gd name="T20" fmla="*/ 59 w 811"/>
                  <a:gd name="T21" fmla="*/ 189 h 405"/>
                  <a:gd name="T22" fmla="*/ 40 w 811"/>
                  <a:gd name="T23" fmla="*/ 221 h 405"/>
                  <a:gd name="T24" fmla="*/ 25 w 811"/>
                  <a:gd name="T25" fmla="*/ 257 h 405"/>
                  <a:gd name="T26" fmla="*/ 12 w 811"/>
                  <a:gd name="T27" fmla="*/ 293 h 405"/>
                  <a:gd name="T28" fmla="*/ 5 w 811"/>
                  <a:gd name="T29" fmla="*/ 332 h 405"/>
                  <a:gd name="T30" fmla="*/ 1 w 811"/>
                  <a:gd name="T31" fmla="*/ 366 h 405"/>
                  <a:gd name="T32" fmla="*/ 0 w 811"/>
                  <a:gd name="T33" fmla="*/ 392 h 405"/>
                  <a:gd name="T34" fmla="*/ 6 w 811"/>
                  <a:gd name="T35" fmla="*/ 395 h 405"/>
                  <a:gd name="T36" fmla="*/ 32 w 811"/>
                  <a:gd name="T37" fmla="*/ 397 h 405"/>
                  <a:gd name="T38" fmla="*/ 82 w 811"/>
                  <a:gd name="T39" fmla="*/ 398 h 405"/>
                  <a:gd name="T40" fmla="*/ 206 w 811"/>
                  <a:gd name="T41" fmla="*/ 396 h 405"/>
                  <a:gd name="T42" fmla="*/ 258 w 811"/>
                  <a:gd name="T43" fmla="*/ 396 h 405"/>
                  <a:gd name="T44" fmla="*/ 279 w 811"/>
                  <a:gd name="T45" fmla="*/ 397 h 405"/>
                  <a:gd name="T46" fmla="*/ 294 w 811"/>
                  <a:gd name="T47" fmla="*/ 401 h 405"/>
                  <a:gd name="T48" fmla="*/ 313 w 811"/>
                  <a:gd name="T49" fmla="*/ 404 h 405"/>
                  <a:gd name="T50" fmla="*/ 329 w 811"/>
                  <a:gd name="T51" fmla="*/ 403 h 405"/>
                  <a:gd name="T52" fmla="*/ 351 w 811"/>
                  <a:gd name="T53" fmla="*/ 399 h 405"/>
                  <a:gd name="T54" fmla="*/ 367 w 811"/>
                  <a:gd name="T55" fmla="*/ 396 h 405"/>
                  <a:gd name="T56" fmla="*/ 400 w 811"/>
                  <a:gd name="T57" fmla="*/ 397 h 405"/>
                  <a:gd name="T58" fmla="*/ 453 w 811"/>
                  <a:gd name="T59" fmla="*/ 396 h 405"/>
                  <a:gd name="T60" fmla="*/ 568 w 811"/>
                  <a:gd name="T61" fmla="*/ 397 h 405"/>
                  <a:gd name="T62" fmla="*/ 717 w 811"/>
                  <a:gd name="T63" fmla="*/ 399 h 405"/>
                  <a:gd name="T64" fmla="*/ 774 w 811"/>
                  <a:gd name="T65" fmla="*/ 401 h 405"/>
                  <a:gd name="T66" fmla="*/ 798 w 811"/>
                  <a:gd name="T67" fmla="*/ 399 h 405"/>
                  <a:gd name="T68" fmla="*/ 808 w 811"/>
                  <a:gd name="T69" fmla="*/ 396 h 405"/>
                  <a:gd name="T70" fmla="*/ 810 w 811"/>
                  <a:gd name="T71" fmla="*/ 391 h 405"/>
                  <a:gd name="T72" fmla="*/ 809 w 811"/>
                  <a:gd name="T73" fmla="*/ 361 h 405"/>
                  <a:gd name="T74" fmla="*/ 804 w 811"/>
                  <a:gd name="T75" fmla="*/ 322 h 405"/>
                  <a:gd name="T76" fmla="*/ 795 w 811"/>
                  <a:gd name="T77" fmla="*/ 284 h 405"/>
                  <a:gd name="T78" fmla="*/ 782 w 811"/>
                  <a:gd name="T79" fmla="*/ 248 h 405"/>
                  <a:gd name="T80" fmla="*/ 761 w 811"/>
                  <a:gd name="T81" fmla="*/ 205 h 405"/>
                  <a:gd name="T82" fmla="*/ 741 w 811"/>
                  <a:gd name="T83" fmla="*/ 172 h 405"/>
                  <a:gd name="T84" fmla="*/ 718 w 811"/>
                  <a:gd name="T85" fmla="*/ 142 h 405"/>
                  <a:gd name="T86" fmla="*/ 677 w 811"/>
                  <a:gd name="T87" fmla="*/ 102 h 405"/>
                  <a:gd name="T88" fmla="*/ 647 w 811"/>
                  <a:gd name="T89" fmla="*/ 78 h 405"/>
                  <a:gd name="T90" fmla="*/ 615 w 811"/>
                  <a:gd name="T91" fmla="*/ 57 h 405"/>
                  <a:gd name="T92" fmla="*/ 581 w 811"/>
                  <a:gd name="T93" fmla="*/ 39 h 405"/>
                  <a:gd name="T94" fmla="*/ 545 w 811"/>
                  <a:gd name="T95" fmla="*/ 24 h 405"/>
                  <a:gd name="T96" fmla="*/ 507 w 811"/>
                  <a:gd name="T97" fmla="*/ 12 h 405"/>
                  <a:gd name="T98" fmla="*/ 467 w 811"/>
                  <a:gd name="T99" fmla="*/ 4 h 405"/>
                  <a:gd name="T100" fmla="*/ 431 w 811"/>
                  <a:gd name="T101" fmla="*/ 1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
                  <a:gd name="T154" fmla="*/ 0 h 405"/>
                  <a:gd name="T155" fmla="*/ 811 w 811"/>
                  <a:gd name="T156" fmla="*/ 405 h 4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 h="405">
                    <a:moveTo>
                      <a:pt x="405" y="0"/>
                    </a:moveTo>
                    <a:lnTo>
                      <a:pt x="395" y="0"/>
                    </a:lnTo>
                    <a:lnTo>
                      <a:pt x="385" y="0"/>
                    </a:lnTo>
                    <a:lnTo>
                      <a:pt x="379" y="1"/>
                    </a:lnTo>
                    <a:lnTo>
                      <a:pt x="374" y="1"/>
                    </a:lnTo>
                    <a:lnTo>
                      <a:pt x="364" y="2"/>
                    </a:lnTo>
                    <a:lnTo>
                      <a:pt x="353" y="3"/>
                    </a:lnTo>
                    <a:lnTo>
                      <a:pt x="343" y="4"/>
                    </a:lnTo>
                    <a:lnTo>
                      <a:pt x="333" y="6"/>
                    </a:lnTo>
                    <a:lnTo>
                      <a:pt x="324" y="8"/>
                    </a:lnTo>
                    <a:lnTo>
                      <a:pt x="313" y="10"/>
                    </a:lnTo>
                    <a:lnTo>
                      <a:pt x="304" y="12"/>
                    </a:lnTo>
                    <a:lnTo>
                      <a:pt x="294" y="15"/>
                    </a:lnTo>
                    <a:lnTo>
                      <a:pt x="285" y="17"/>
                    </a:lnTo>
                    <a:lnTo>
                      <a:pt x="275" y="21"/>
                    </a:lnTo>
                    <a:lnTo>
                      <a:pt x="266" y="24"/>
                    </a:lnTo>
                    <a:lnTo>
                      <a:pt x="257" y="27"/>
                    </a:lnTo>
                    <a:lnTo>
                      <a:pt x="247" y="31"/>
                    </a:lnTo>
                    <a:lnTo>
                      <a:pt x="239" y="34"/>
                    </a:lnTo>
                    <a:lnTo>
                      <a:pt x="229" y="39"/>
                    </a:lnTo>
                    <a:lnTo>
                      <a:pt x="221" y="43"/>
                    </a:lnTo>
                    <a:lnTo>
                      <a:pt x="212" y="47"/>
                    </a:lnTo>
                    <a:lnTo>
                      <a:pt x="203" y="52"/>
                    </a:lnTo>
                    <a:lnTo>
                      <a:pt x="196" y="57"/>
                    </a:lnTo>
                    <a:lnTo>
                      <a:pt x="187" y="61"/>
                    </a:lnTo>
                    <a:lnTo>
                      <a:pt x="179" y="67"/>
                    </a:lnTo>
                    <a:lnTo>
                      <a:pt x="171" y="72"/>
                    </a:lnTo>
                    <a:lnTo>
                      <a:pt x="163" y="78"/>
                    </a:lnTo>
                    <a:lnTo>
                      <a:pt x="155" y="83"/>
                    </a:lnTo>
                    <a:lnTo>
                      <a:pt x="148" y="89"/>
                    </a:lnTo>
                    <a:lnTo>
                      <a:pt x="140" y="95"/>
                    </a:lnTo>
                    <a:lnTo>
                      <a:pt x="133" y="102"/>
                    </a:lnTo>
                    <a:lnTo>
                      <a:pt x="126" y="108"/>
                    </a:lnTo>
                    <a:lnTo>
                      <a:pt x="119" y="115"/>
                    </a:lnTo>
                    <a:lnTo>
                      <a:pt x="112" y="121"/>
                    </a:lnTo>
                    <a:lnTo>
                      <a:pt x="106" y="128"/>
                    </a:lnTo>
                    <a:lnTo>
                      <a:pt x="99" y="135"/>
                    </a:lnTo>
                    <a:lnTo>
                      <a:pt x="93" y="142"/>
                    </a:lnTo>
                    <a:lnTo>
                      <a:pt x="87" y="150"/>
                    </a:lnTo>
                    <a:lnTo>
                      <a:pt x="80" y="157"/>
                    </a:lnTo>
                    <a:lnTo>
                      <a:pt x="75" y="165"/>
                    </a:lnTo>
                    <a:lnTo>
                      <a:pt x="70" y="172"/>
                    </a:lnTo>
                    <a:lnTo>
                      <a:pt x="64" y="180"/>
                    </a:lnTo>
                    <a:lnTo>
                      <a:pt x="59" y="189"/>
                    </a:lnTo>
                    <a:lnTo>
                      <a:pt x="54" y="197"/>
                    </a:lnTo>
                    <a:lnTo>
                      <a:pt x="49" y="205"/>
                    </a:lnTo>
                    <a:lnTo>
                      <a:pt x="45" y="213"/>
                    </a:lnTo>
                    <a:lnTo>
                      <a:pt x="40" y="221"/>
                    </a:lnTo>
                    <a:lnTo>
                      <a:pt x="36" y="231"/>
                    </a:lnTo>
                    <a:lnTo>
                      <a:pt x="32" y="239"/>
                    </a:lnTo>
                    <a:lnTo>
                      <a:pt x="28" y="248"/>
                    </a:lnTo>
                    <a:lnTo>
                      <a:pt x="25" y="257"/>
                    </a:lnTo>
                    <a:lnTo>
                      <a:pt x="21" y="265"/>
                    </a:lnTo>
                    <a:lnTo>
                      <a:pt x="18" y="275"/>
                    </a:lnTo>
                    <a:lnTo>
                      <a:pt x="15" y="284"/>
                    </a:lnTo>
                    <a:lnTo>
                      <a:pt x="12" y="293"/>
                    </a:lnTo>
                    <a:lnTo>
                      <a:pt x="10" y="303"/>
                    </a:lnTo>
                    <a:lnTo>
                      <a:pt x="9" y="312"/>
                    </a:lnTo>
                    <a:lnTo>
                      <a:pt x="6" y="322"/>
                    </a:lnTo>
                    <a:lnTo>
                      <a:pt x="5" y="332"/>
                    </a:lnTo>
                    <a:lnTo>
                      <a:pt x="3" y="341"/>
                    </a:lnTo>
                    <a:lnTo>
                      <a:pt x="2" y="351"/>
                    </a:lnTo>
                    <a:lnTo>
                      <a:pt x="1" y="361"/>
                    </a:lnTo>
                    <a:lnTo>
                      <a:pt x="1" y="366"/>
                    </a:lnTo>
                    <a:lnTo>
                      <a:pt x="0" y="371"/>
                    </a:lnTo>
                    <a:lnTo>
                      <a:pt x="0" y="381"/>
                    </a:lnTo>
                    <a:lnTo>
                      <a:pt x="0" y="391"/>
                    </a:lnTo>
                    <a:lnTo>
                      <a:pt x="0" y="392"/>
                    </a:lnTo>
                    <a:lnTo>
                      <a:pt x="1" y="392"/>
                    </a:lnTo>
                    <a:lnTo>
                      <a:pt x="3" y="394"/>
                    </a:lnTo>
                    <a:lnTo>
                      <a:pt x="5" y="394"/>
                    </a:lnTo>
                    <a:lnTo>
                      <a:pt x="6" y="395"/>
                    </a:lnTo>
                    <a:lnTo>
                      <a:pt x="11" y="396"/>
                    </a:lnTo>
                    <a:lnTo>
                      <a:pt x="17" y="396"/>
                    </a:lnTo>
                    <a:lnTo>
                      <a:pt x="24" y="397"/>
                    </a:lnTo>
                    <a:lnTo>
                      <a:pt x="32" y="397"/>
                    </a:lnTo>
                    <a:lnTo>
                      <a:pt x="40" y="398"/>
                    </a:lnTo>
                    <a:lnTo>
                      <a:pt x="50" y="398"/>
                    </a:lnTo>
                    <a:lnTo>
                      <a:pt x="60" y="398"/>
                    </a:lnTo>
                    <a:lnTo>
                      <a:pt x="82" y="398"/>
                    </a:lnTo>
                    <a:lnTo>
                      <a:pt x="106" y="397"/>
                    </a:lnTo>
                    <a:lnTo>
                      <a:pt x="132" y="397"/>
                    </a:lnTo>
                    <a:lnTo>
                      <a:pt x="182" y="396"/>
                    </a:lnTo>
                    <a:lnTo>
                      <a:pt x="206" y="396"/>
                    </a:lnTo>
                    <a:lnTo>
                      <a:pt x="229" y="395"/>
                    </a:lnTo>
                    <a:lnTo>
                      <a:pt x="239" y="396"/>
                    </a:lnTo>
                    <a:lnTo>
                      <a:pt x="249" y="396"/>
                    </a:lnTo>
                    <a:lnTo>
                      <a:pt x="258" y="396"/>
                    </a:lnTo>
                    <a:lnTo>
                      <a:pt x="266" y="396"/>
                    </a:lnTo>
                    <a:lnTo>
                      <a:pt x="269" y="396"/>
                    </a:lnTo>
                    <a:lnTo>
                      <a:pt x="273" y="397"/>
                    </a:lnTo>
                    <a:lnTo>
                      <a:pt x="279" y="397"/>
                    </a:lnTo>
                    <a:lnTo>
                      <a:pt x="284" y="398"/>
                    </a:lnTo>
                    <a:lnTo>
                      <a:pt x="288" y="399"/>
                    </a:lnTo>
                    <a:lnTo>
                      <a:pt x="291" y="401"/>
                    </a:lnTo>
                    <a:lnTo>
                      <a:pt x="294" y="401"/>
                    </a:lnTo>
                    <a:lnTo>
                      <a:pt x="301" y="402"/>
                    </a:lnTo>
                    <a:lnTo>
                      <a:pt x="304" y="403"/>
                    </a:lnTo>
                    <a:lnTo>
                      <a:pt x="307" y="404"/>
                    </a:lnTo>
                    <a:lnTo>
                      <a:pt x="313" y="404"/>
                    </a:lnTo>
                    <a:lnTo>
                      <a:pt x="316" y="404"/>
                    </a:lnTo>
                    <a:lnTo>
                      <a:pt x="318" y="404"/>
                    </a:lnTo>
                    <a:lnTo>
                      <a:pt x="324" y="404"/>
                    </a:lnTo>
                    <a:lnTo>
                      <a:pt x="329" y="403"/>
                    </a:lnTo>
                    <a:lnTo>
                      <a:pt x="334" y="402"/>
                    </a:lnTo>
                    <a:lnTo>
                      <a:pt x="339" y="402"/>
                    </a:lnTo>
                    <a:lnTo>
                      <a:pt x="343" y="401"/>
                    </a:lnTo>
                    <a:lnTo>
                      <a:pt x="351" y="399"/>
                    </a:lnTo>
                    <a:lnTo>
                      <a:pt x="357" y="397"/>
                    </a:lnTo>
                    <a:lnTo>
                      <a:pt x="360" y="397"/>
                    </a:lnTo>
                    <a:lnTo>
                      <a:pt x="362" y="396"/>
                    </a:lnTo>
                    <a:lnTo>
                      <a:pt x="367" y="396"/>
                    </a:lnTo>
                    <a:lnTo>
                      <a:pt x="371" y="396"/>
                    </a:lnTo>
                    <a:lnTo>
                      <a:pt x="381" y="397"/>
                    </a:lnTo>
                    <a:lnTo>
                      <a:pt x="389" y="397"/>
                    </a:lnTo>
                    <a:lnTo>
                      <a:pt x="400" y="397"/>
                    </a:lnTo>
                    <a:lnTo>
                      <a:pt x="408" y="397"/>
                    </a:lnTo>
                    <a:lnTo>
                      <a:pt x="417" y="397"/>
                    </a:lnTo>
                    <a:lnTo>
                      <a:pt x="441" y="396"/>
                    </a:lnTo>
                    <a:lnTo>
                      <a:pt x="453" y="396"/>
                    </a:lnTo>
                    <a:lnTo>
                      <a:pt x="467" y="396"/>
                    </a:lnTo>
                    <a:lnTo>
                      <a:pt x="497" y="396"/>
                    </a:lnTo>
                    <a:lnTo>
                      <a:pt x="532" y="397"/>
                    </a:lnTo>
                    <a:lnTo>
                      <a:pt x="568" y="397"/>
                    </a:lnTo>
                    <a:lnTo>
                      <a:pt x="607" y="398"/>
                    </a:lnTo>
                    <a:lnTo>
                      <a:pt x="645" y="399"/>
                    </a:lnTo>
                    <a:lnTo>
                      <a:pt x="682" y="399"/>
                    </a:lnTo>
                    <a:lnTo>
                      <a:pt x="717" y="399"/>
                    </a:lnTo>
                    <a:lnTo>
                      <a:pt x="735" y="399"/>
                    </a:lnTo>
                    <a:lnTo>
                      <a:pt x="751" y="400"/>
                    </a:lnTo>
                    <a:lnTo>
                      <a:pt x="767" y="400"/>
                    </a:lnTo>
                    <a:lnTo>
                      <a:pt x="774" y="401"/>
                    </a:lnTo>
                    <a:lnTo>
                      <a:pt x="781" y="401"/>
                    </a:lnTo>
                    <a:lnTo>
                      <a:pt x="788" y="400"/>
                    </a:lnTo>
                    <a:lnTo>
                      <a:pt x="793" y="400"/>
                    </a:lnTo>
                    <a:lnTo>
                      <a:pt x="798" y="399"/>
                    </a:lnTo>
                    <a:lnTo>
                      <a:pt x="802" y="398"/>
                    </a:lnTo>
                    <a:lnTo>
                      <a:pt x="806" y="397"/>
                    </a:lnTo>
                    <a:lnTo>
                      <a:pt x="807" y="396"/>
                    </a:lnTo>
                    <a:lnTo>
                      <a:pt x="808" y="396"/>
                    </a:lnTo>
                    <a:lnTo>
                      <a:pt x="809" y="394"/>
                    </a:lnTo>
                    <a:lnTo>
                      <a:pt x="810" y="394"/>
                    </a:lnTo>
                    <a:lnTo>
                      <a:pt x="810" y="392"/>
                    </a:lnTo>
                    <a:lnTo>
                      <a:pt x="810" y="391"/>
                    </a:lnTo>
                    <a:lnTo>
                      <a:pt x="810" y="381"/>
                    </a:lnTo>
                    <a:lnTo>
                      <a:pt x="810" y="371"/>
                    </a:lnTo>
                    <a:lnTo>
                      <a:pt x="810" y="366"/>
                    </a:lnTo>
                    <a:lnTo>
                      <a:pt x="809" y="361"/>
                    </a:lnTo>
                    <a:lnTo>
                      <a:pt x="808" y="351"/>
                    </a:lnTo>
                    <a:lnTo>
                      <a:pt x="807" y="341"/>
                    </a:lnTo>
                    <a:lnTo>
                      <a:pt x="806" y="332"/>
                    </a:lnTo>
                    <a:lnTo>
                      <a:pt x="804" y="322"/>
                    </a:lnTo>
                    <a:lnTo>
                      <a:pt x="802" y="312"/>
                    </a:lnTo>
                    <a:lnTo>
                      <a:pt x="800" y="303"/>
                    </a:lnTo>
                    <a:lnTo>
                      <a:pt x="798" y="293"/>
                    </a:lnTo>
                    <a:lnTo>
                      <a:pt x="795" y="284"/>
                    </a:lnTo>
                    <a:lnTo>
                      <a:pt x="792" y="275"/>
                    </a:lnTo>
                    <a:lnTo>
                      <a:pt x="789" y="265"/>
                    </a:lnTo>
                    <a:lnTo>
                      <a:pt x="786" y="257"/>
                    </a:lnTo>
                    <a:lnTo>
                      <a:pt x="782" y="248"/>
                    </a:lnTo>
                    <a:lnTo>
                      <a:pt x="778" y="239"/>
                    </a:lnTo>
                    <a:lnTo>
                      <a:pt x="771" y="221"/>
                    </a:lnTo>
                    <a:lnTo>
                      <a:pt x="766" y="213"/>
                    </a:lnTo>
                    <a:lnTo>
                      <a:pt x="761" y="205"/>
                    </a:lnTo>
                    <a:lnTo>
                      <a:pt x="757" y="197"/>
                    </a:lnTo>
                    <a:lnTo>
                      <a:pt x="751" y="189"/>
                    </a:lnTo>
                    <a:lnTo>
                      <a:pt x="747" y="180"/>
                    </a:lnTo>
                    <a:lnTo>
                      <a:pt x="741" y="172"/>
                    </a:lnTo>
                    <a:lnTo>
                      <a:pt x="736" y="165"/>
                    </a:lnTo>
                    <a:lnTo>
                      <a:pt x="730" y="157"/>
                    </a:lnTo>
                    <a:lnTo>
                      <a:pt x="723" y="150"/>
                    </a:lnTo>
                    <a:lnTo>
                      <a:pt x="718" y="142"/>
                    </a:lnTo>
                    <a:lnTo>
                      <a:pt x="711" y="135"/>
                    </a:lnTo>
                    <a:lnTo>
                      <a:pt x="705" y="128"/>
                    </a:lnTo>
                    <a:lnTo>
                      <a:pt x="691" y="115"/>
                    </a:lnTo>
                    <a:lnTo>
                      <a:pt x="677" y="102"/>
                    </a:lnTo>
                    <a:lnTo>
                      <a:pt x="670" y="95"/>
                    </a:lnTo>
                    <a:lnTo>
                      <a:pt x="663" y="89"/>
                    </a:lnTo>
                    <a:lnTo>
                      <a:pt x="655" y="83"/>
                    </a:lnTo>
                    <a:lnTo>
                      <a:pt x="647" y="78"/>
                    </a:lnTo>
                    <a:lnTo>
                      <a:pt x="640" y="72"/>
                    </a:lnTo>
                    <a:lnTo>
                      <a:pt x="631" y="67"/>
                    </a:lnTo>
                    <a:lnTo>
                      <a:pt x="623" y="61"/>
                    </a:lnTo>
                    <a:lnTo>
                      <a:pt x="615" y="57"/>
                    </a:lnTo>
                    <a:lnTo>
                      <a:pt x="607" y="52"/>
                    </a:lnTo>
                    <a:lnTo>
                      <a:pt x="599" y="47"/>
                    </a:lnTo>
                    <a:lnTo>
                      <a:pt x="590" y="43"/>
                    </a:lnTo>
                    <a:lnTo>
                      <a:pt x="581" y="39"/>
                    </a:lnTo>
                    <a:lnTo>
                      <a:pt x="572" y="34"/>
                    </a:lnTo>
                    <a:lnTo>
                      <a:pt x="563" y="31"/>
                    </a:lnTo>
                    <a:lnTo>
                      <a:pt x="554" y="27"/>
                    </a:lnTo>
                    <a:lnTo>
                      <a:pt x="545" y="24"/>
                    </a:lnTo>
                    <a:lnTo>
                      <a:pt x="535" y="21"/>
                    </a:lnTo>
                    <a:lnTo>
                      <a:pt x="526" y="17"/>
                    </a:lnTo>
                    <a:lnTo>
                      <a:pt x="516" y="15"/>
                    </a:lnTo>
                    <a:lnTo>
                      <a:pt x="507" y="12"/>
                    </a:lnTo>
                    <a:lnTo>
                      <a:pt x="497" y="10"/>
                    </a:lnTo>
                    <a:lnTo>
                      <a:pt x="487" y="8"/>
                    </a:lnTo>
                    <a:lnTo>
                      <a:pt x="477" y="6"/>
                    </a:lnTo>
                    <a:lnTo>
                      <a:pt x="467" y="4"/>
                    </a:lnTo>
                    <a:lnTo>
                      <a:pt x="457" y="3"/>
                    </a:lnTo>
                    <a:lnTo>
                      <a:pt x="447" y="2"/>
                    </a:lnTo>
                    <a:lnTo>
                      <a:pt x="436" y="1"/>
                    </a:lnTo>
                    <a:lnTo>
                      <a:pt x="431" y="1"/>
                    </a:lnTo>
                    <a:lnTo>
                      <a:pt x="426" y="0"/>
                    </a:lnTo>
                    <a:lnTo>
                      <a:pt x="415" y="0"/>
                    </a:lnTo>
                    <a:lnTo>
                      <a:pt x="405" y="0"/>
                    </a:lnTo>
                  </a:path>
                </a:pathLst>
              </a:custGeom>
              <a:solidFill>
                <a:srgbClr val="FF7F00"/>
              </a:solidFill>
              <a:ln w="12700" cap="rnd" cmpd="sng">
                <a:solidFill>
                  <a:srgbClr val="000000"/>
                </a:solidFill>
                <a:prstDash val="solid"/>
                <a:round/>
                <a:headEnd/>
                <a:tailEnd/>
              </a:ln>
            </p:spPr>
            <p:txBody>
              <a:bodyPr/>
              <a:lstStyle/>
              <a:p>
                <a:endParaRPr lang="en-US"/>
              </a:p>
            </p:txBody>
          </p:sp>
          <p:sp>
            <p:nvSpPr>
              <p:cNvPr id="27" name="Freeform 417"/>
              <p:cNvSpPr>
                <a:spLocks/>
              </p:cNvSpPr>
              <p:nvPr/>
            </p:nvSpPr>
            <p:spPr bwMode="auto">
              <a:xfrm>
                <a:off x="144" y="509"/>
                <a:ext cx="811" cy="404"/>
              </a:xfrm>
              <a:custGeom>
                <a:avLst/>
                <a:gdLst>
                  <a:gd name="T0" fmla="*/ 379 w 811"/>
                  <a:gd name="T1" fmla="*/ 402 h 404"/>
                  <a:gd name="T2" fmla="*/ 343 w 811"/>
                  <a:gd name="T3" fmla="*/ 399 h 404"/>
                  <a:gd name="T4" fmla="*/ 304 w 811"/>
                  <a:gd name="T5" fmla="*/ 391 h 404"/>
                  <a:gd name="T6" fmla="*/ 266 w 811"/>
                  <a:gd name="T7" fmla="*/ 380 h 404"/>
                  <a:gd name="T8" fmla="*/ 230 w 811"/>
                  <a:gd name="T9" fmla="*/ 365 h 404"/>
                  <a:gd name="T10" fmla="*/ 196 w 811"/>
                  <a:gd name="T11" fmla="*/ 347 h 404"/>
                  <a:gd name="T12" fmla="*/ 163 w 811"/>
                  <a:gd name="T13" fmla="*/ 326 h 404"/>
                  <a:gd name="T14" fmla="*/ 133 w 811"/>
                  <a:gd name="T15" fmla="*/ 302 h 404"/>
                  <a:gd name="T16" fmla="*/ 106 w 811"/>
                  <a:gd name="T17" fmla="*/ 276 h 404"/>
                  <a:gd name="T18" fmla="*/ 80 w 811"/>
                  <a:gd name="T19" fmla="*/ 246 h 404"/>
                  <a:gd name="T20" fmla="*/ 59 w 811"/>
                  <a:gd name="T21" fmla="*/ 215 h 404"/>
                  <a:gd name="T22" fmla="*/ 40 w 811"/>
                  <a:gd name="T23" fmla="*/ 182 h 404"/>
                  <a:gd name="T24" fmla="*/ 25 w 811"/>
                  <a:gd name="T25" fmla="*/ 147 h 404"/>
                  <a:gd name="T26" fmla="*/ 13 w 811"/>
                  <a:gd name="T27" fmla="*/ 111 h 404"/>
                  <a:gd name="T28" fmla="*/ 5 w 811"/>
                  <a:gd name="T29" fmla="*/ 72 h 404"/>
                  <a:gd name="T30" fmla="*/ 1 w 811"/>
                  <a:gd name="T31" fmla="*/ 38 h 404"/>
                  <a:gd name="T32" fmla="*/ 0 w 811"/>
                  <a:gd name="T33" fmla="*/ 13 h 404"/>
                  <a:gd name="T34" fmla="*/ 5 w 811"/>
                  <a:gd name="T35" fmla="*/ 10 h 404"/>
                  <a:gd name="T36" fmla="*/ 24 w 811"/>
                  <a:gd name="T37" fmla="*/ 7 h 404"/>
                  <a:gd name="T38" fmla="*/ 60 w 811"/>
                  <a:gd name="T39" fmla="*/ 6 h 404"/>
                  <a:gd name="T40" fmla="*/ 182 w 811"/>
                  <a:gd name="T41" fmla="*/ 8 h 404"/>
                  <a:gd name="T42" fmla="*/ 249 w 811"/>
                  <a:gd name="T43" fmla="*/ 8 h 404"/>
                  <a:gd name="T44" fmla="*/ 273 w 811"/>
                  <a:gd name="T45" fmla="*/ 8 h 404"/>
                  <a:gd name="T46" fmla="*/ 295 w 811"/>
                  <a:gd name="T47" fmla="*/ 3 h 404"/>
                  <a:gd name="T48" fmla="*/ 313 w 811"/>
                  <a:gd name="T49" fmla="*/ 0 h 404"/>
                  <a:gd name="T50" fmla="*/ 324 w 811"/>
                  <a:gd name="T51" fmla="*/ 0 h 404"/>
                  <a:gd name="T52" fmla="*/ 343 w 811"/>
                  <a:gd name="T53" fmla="*/ 3 h 404"/>
                  <a:gd name="T54" fmla="*/ 362 w 811"/>
                  <a:gd name="T55" fmla="*/ 8 h 404"/>
                  <a:gd name="T56" fmla="*/ 389 w 811"/>
                  <a:gd name="T57" fmla="*/ 7 h 404"/>
                  <a:gd name="T58" fmla="*/ 441 w 811"/>
                  <a:gd name="T59" fmla="*/ 8 h 404"/>
                  <a:gd name="T60" fmla="*/ 497 w 811"/>
                  <a:gd name="T61" fmla="*/ 8 h 404"/>
                  <a:gd name="T62" fmla="*/ 645 w 811"/>
                  <a:gd name="T63" fmla="*/ 5 h 404"/>
                  <a:gd name="T64" fmla="*/ 735 w 811"/>
                  <a:gd name="T65" fmla="*/ 5 h 404"/>
                  <a:gd name="T66" fmla="*/ 781 w 811"/>
                  <a:gd name="T67" fmla="*/ 4 h 404"/>
                  <a:gd name="T68" fmla="*/ 802 w 811"/>
                  <a:gd name="T69" fmla="*/ 6 h 404"/>
                  <a:gd name="T70" fmla="*/ 809 w 811"/>
                  <a:gd name="T71" fmla="*/ 10 h 404"/>
                  <a:gd name="T72" fmla="*/ 810 w 811"/>
                  <a:gd name="T73" fmla="*/ 23 h 404"/>
                  <a:gd name="T74" fmla="*/ 808 w 811"/>
                  <a:gd name="T75" fmla="*/ 53 h 404"/>
                  <a:gd name="T76" fmla="*/ 802 w 811"/>
                  <a:gd name="T77" fmla="*/ 92 h 404"/>
                  <a:gd name="T78" fmla="*/ 792 w 811"/>
                  <a:gd name="T79" fmla="*/ 129 h 404"/>
                  <a:gd name="T80" fmla="*/ 778 w 811"/>
                  <a:gd name="T81" fmla="*/ 165 h 404"/>
                  <a:gd name="T82" fmla="*/ 761 w 811"/>
                  <a:gd name="T83" fmla="*/ 199 h 404"/>
                  <a:gd name="T84" fmla="*/ 741 w 811"/>
                  <a:gd name="T85" fmla="*/ 231 h 404"/>
                  <a:gd name="T86" fmla="*/ 718 w 811"/>
                  <a:gd name="T87" fmla="*/ 262 h 404"/>
                  <a:gd name="T88" fmla="*/ 691 w 811"/>
                  <a:gd name="T89" fmla="*/ 289 h 404"/>
                  <a:gd name="T90" fmla="*/ 662 w 811"/>
                  <a:gd name="T91" fmla="*/ 314 h 404"/>
                  <a:gd name="T92" fmla="*/ 631 w 811"/>
                  <a:gd name="T93" fmla="*/ 336 h 404"/>
                  <a:gd name="T94" fmla="*/ 599 w 811"/>
                  <a:gd name="T95" fmla="*/ 356 h 404"/>
                  <a:gd name="T96" fmla="*/ 563 w 811"/>
                  <a:gd name="T97" fmla="*/ 373 h 404"/>
                  <a:gd name="T98" fmla="*/ 526 w 811"/>
                  <a:gd name="T99" fmla="*/ 386 h 404"/>
                  <a:gd name="T100" fmla="*/ 487 w 811"/>
                  <a:gd name="T101" fmla="*/ 395 h 404"/>
                  <a:gd name="T102" fmla="*/ 447 w 811"/>
                  <a:gd name="T103" fmla="*/ 401 h 404"/>
                  <a:gd name="T104" fmla="*/ 415 w 811"/>
                  <a:gd name="T105" fmla="*/ 403 h 4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1"/>
                  <a:gd name="T160" fmla="*/ 0 h 404"/>
                  <a:gd name="T161" fmla="*/ 811 w 811"/>
                  <a:gd name="T162" fmla="*/ 404 h 4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1" h="404">
                    <a:moveTo>
                      <a:pt x="405" y="403"/>
                    </a:moveTo>
                    <a:lnTo>
                      <a:pt x="395" y="403"/>
                    </a:lnTo>
                    <a:lnTo>
                      <a:pt x="385" y="402"/>
                    </a:lnTo>
                    <a:lnTo>
                      <a:pt x="379" y="402"/>
                    </a:lnTo>
                    <a:lnTo>
                      <a:pt x="374" y="402"/>
                    </a:lnTo>
                    <a:lnTo>
                      <a:pt x="364" y="401"/>
                    </a:lnTo>
                    <a:lnTo>
                      <a:pt x="353" y="400"/>
                    </a:lnTo>
                    <a:lnTo>
                      <a:pt x="343" y="399"/>
                    </a:lnTo>
                    <a:lnTo>
                      <a:pt x="333" y="397"/>
                    </a:lnTo>
                    <a:lnTo>
                      <a:pt x="324" y="395"/>
                    </a:lnTo>
                    <a:lnTo>
                      <a:pt x="313" y="393"/>
                    </a:lnTo>
                    <a:lnTo>
                      <a:pt x="304" y="391"/>
                    </a:lnTo>
                    <a:lnTo>
                      <a:pt x="294" y="388"/>
                    </a:lnTo>
                    <a:lnTo>
                      <a:pt x="285" y="386"/>
                    </a:lnTo>
                    <a:lnTo>
                      <a:pt x="275" y="382"/>
                    </a:lnTo>
                    <a:lnTo>
                      <a:pt x="266" y="380"/>
                    </a:lnTo>
                    <a:lnTo>
                      <a:pt x="257" y="376"/>
                    </a:lnTo>
                    <a:lnTo>
                      <a:pt x="247" y="373"/>
                    </a:lnTo>
                    <a:lnTo>
                      <a:pt x="239" y="368"/>
                    </a:lnTo>
                    <a:lnTo>
                      <a:pt x="230" y="365"/>
                    </a:lnTo>
                    <a:lnTo>
                      <a:pt x="221" y="361"/>
                    </a:lnTo>
                    <a:lnTo>
                      <a:pt x="212" y="356"/>
                    </a:lnTo>
                    <a:lnTo>
                      <a:pt x="203" y="351"/>
                    </a:lnTo>
                    <a:lnTo>
                      <a:pt x="196" y="347"/>
                    </a:lnTo>
                    <a:lnTo>
                      <a:pt x="187" y="342"/>
                    </a:lnTo>
                    <a:lnTo>
                      <a:pt x="179" y="336"/>
                    </a:lnTo>
                    <a:lnTo>
                      <a:pt x="171" y="331"/>
                    </a:lnTo>
                    <a:lnTo>
                      <a:pt x="163" y="326"/>
                    </a:lnTo>
                    <a:lnTo>
                      <a:pt x="155" y="320"/>
                    </a:lnTo>
                    <a:lnTo>
                      <a:pt x="148" y="314"/>
                    </a:lnTo>
                    <a:lnTo>
                      <a:pt x="140" y="308"/>
                    </a:lnTo>
                    <a:lnTo>
                      <a:pt x="133" y="302"/>
                    </a:lnTo>
                    <a:lnTo>
                      <a:pt x="126" y="295"/>
                    </a:lnTo>
                    <a:lnTo>
                      <a:pt x="119" y="289"/>
                    </a:lnTo>
                    <a:lnTo>
                      <a:pt x="112" y="282"/>
                    </a:lnTo>
                    <a:lnTo>
                      <a:pt x="106" y="276"/>
                    </a:lnTo>
                    <a:lnTo>
                      <a:pt x="99" y="269"/>
                    </a:lnTo>
                    <a:lnTo>
                      <a:pt x="93" y="262"/>
                    </a:lnTo>
                    <a:lnTo>
                      <a:pt x="87" y="254"/>
                    </a:lnTo>
                    <a:lnTo>
                      <a:pt x="80" y="246"/>
                    </a:lnTo>
                    <a:lnTo>
                      <a:pt x="75" y="239"/>
                    </a:lnTo>
                    <a:lnTo>
                      <a:pt x="70" y="231"/>
                    </a:lnTo>
                    <a:lnTo>
                      <a:pt x="64" y="223"/>
                    </a:lnTo>
                    <a:lnTo>
                      <a:pt x="59" y="215"/>
                    </a:lnTo>
                    <a:lnTo>
                      <a:pt x="54" y="207"/>
                    </a:lnTo>
                    <a:lnTo>
                      <a:pt x="49" y="199"/>
                    </a:lnTo>
                    <a:lnTo>
                      <a:pt x="45" y="191"/>
                    </a:lnTo>
                    <a:lnTo>
                      <a:pt x="40" y="182"/>
                    </a:lnTo>
                    <a:lnTo>
                      <a:pt x="36" y="174"/>
                    </a:lnTo>
                    <a:lnTo>
                      <a:pt x="32" y="165"/>
                    </a:lnTo>
                    <a:lnTo>
                      <a:pt x="28" y="156"/>
                    </a:lnTo>
                    <a:lnTo>
                      <a:pt x="25" y="147"/>
                    </a:lnTo>
                    <a:lnTo>
                      <a:pt x="21" y="138"/>
                    </a:lnTo>
                    <a:lnTo>
                      <a:pt x="18" y="129"/>
                    </a:lnTo>
                    <a:lnTo>
                      <a:pt x="16" y="120"/>
                    </a:lnTo>
                    <a:lnTo>
                      <a:pt x="13" y="111"/>
                    </a:lnTo>
                    <a:lnTo>
                      <a:pt x="10" y="101"/>
                    </a:lnTo>
                    <a:lnTo>
                      <a:pt x="9" y="92"/>
                    </a:lnTo>
                    <a:lnTo>
                      <a:pt x="7" y="82"/>
                    </a:lnTo>
                    <a:lnTo>
                      <a:pt x="5" y="72"/>
                    </a:lnTo>
                    <a:lnTo>
                      <a:pt x="4" y="63"/>
                    </a:lnTo>
                    <a:lnTo>
                      <a:pt x="2" y="53"/>
                    </a:lnTo>
                    <a:lnTo>
                      <a:pt x="1" y="43"/>
                    </a:lnTo>
                    <a:lnTo>
                      <a:pt x="1" y="38"/>
                    </a:lnTo>
                    <a:lnTo>
                      <a:pt x="0" y="33"/>
                    </a:lnTo>
                    <a:lnTo>
                      <a:pt x="0" y="23"/>
                    </a:lnTo>
                    <a:lnTo>
                      <a:pt x="0" y="13"/>
                    </a:lnTo>
                    <a:lnTo>
                      <a:pt x="0" y="12"/>
                    </a:lnTo>
                    <a:lnTo>
                      <a:pt x="1" y="11"/>
                    </a:lnTo>
                    <a:lnTo>
                      <a:pt x="3" y="10"/>
                    </a:lnTo>
                    <a:lnTo>
                      <a:pt x="5" y="10"/>
                    </a:lnTo>
                    <a:lnTo>
                      <a:pt x="7" y="10"/>
                    </a:lnTo>
                    <a:lnTo>
                      <a:pt x="11" y="8"/>
                    </a:lnTo>
                    <a:lnTo>
                      <a:pt x="17" y="8"/>
                    </a:lnTo>
                    <a:lnTo>
                      <a:pt x="24" y="7"/>
                    </a:lnTo>
                    <a:lnTo>
                      <a:pt x="32" y="7"/>
                    </a:lnTo>
                    <a:lnTo>
                      <a:pt x="41" y="6"/>
                    </a:lnTo>
                    <a:lnTo>
                      <a:pt x="50" y="6"/>
                    </a:lnTo>
                    <a:lnTo>
                      <a:pt x="60" y="6"/>
                    </a:lnTo>
                    <a:lnTo>
                      <a:pt x="82" y="6"/>
                    </a:lnTo>
                    <a:lnTo>
                      <a:pt x="107" y="7"/>
                    </a:lnTo>
                    <a:lnTo>
                      <a:pt x="132" y="7"/>
                    </a:lnTo>
                    <a:lnTo>
                      <a:pt x="182" y="8"/>
                    </a:lnTo>
                    <a:lnTo>
                      <a:pt x="206" y="8"/>
                    </a:lnTo>
                    <a:lnTo>
                      <a:pt x="229" y="9"/>
                    </a:lnTo>
                    <a:lnTo>
                      <a:pt x="239" y="9"/>
                    </a:lnTo>
                    <a:lnTo>
                      <a:pt x="249" y="8"/>
                    </a:lnTo>
                    <a:lnTo>
                      <a:pt x="258" y="8"/>
                    </a:lnTo>
                    <a:lnTo>
                      <a:pt x="266" y="8"/>
                    </a:lnTo>
                    <a:lnTo>
                      <a:pt x="270" y="8"/>
                    </a:lnTo>
                    <a:lnTo>
                      <a:pt x="273" y="8"/>
                    </a:lnTo>
                    <a:lnTo>
                      <a:pt x="279" y="7"/>
                    </a:lnTo>
                    <a:lnTo>
                      <a:pt x="284" y="6"/>
                    </a:lnTo>
                    <a:lnTo>
                      <a:pt x="288" y="5"/>
                    </a:lnTo>
                    <a:lnTo>
                      <a:pt x="295" y="3"/>
                    </a:lnTo>
                    <a:lnTo>
                      <a:pt x="301" y="1"/>
                    </a:lnTo>
                    <a:lnTo>
                      <a:pt x="304" y="1"/>
                    </a:lnTo>
                    <a:lnTo>
                      <a:pt x="307" y="1"/>
                    </a:lnTo>
                    <a:lnTo>
                      <a:pt x="313" y="0"/>
                    </a:lnTo>
                    <a:lnTo>
                      <a:pt x="316" y="0"/>
                    </a:lnTo>
                    <a:lnTo>
                      <a:pt x="319" y="0"/>
                    </a:lnTo>
                    <a:lnTo>
                      <a:pt x="322" y="0"/>
                    </a:lnTo>
                    <a:lnTo>
                      <a:pt x="324" y="0"/>
                    </a:lnTo>
                    <a:lnTo>
                      <a:pt x="327" y="1"/>
                    </a:lnTo>
                    <a:lnTo>
                      <a:pt x="329" y="1"/>
                    </a:lnTo>
                    <a:lnTo>
                      <a:pt x="334" y="1"/>
                    </a:lnTo>
                    <a:lnTo>
                      <a:pt x="343" y="3"/>
                    </a:lnTo>
                    <a:lnTo>
                      <a:pt x="351" y="5"/>
                    </a:lnTo>
                    <a:lnTo>
                      <a:pt x="357" y="7"/>
                    </a:lnTo>
                    <a:lnTo>
                      <a:pt x="360" y="8"/>
                    </a:lnTo>
                    <a:lnTo>
                      <a:pt x="362" y="8"/>
                    </a:lnTo>
                    <a:lnTo>
                      <a:pt x="367" y="8"/>
                    </a:lnTo>
                    <a:lnTo>
                      <a:pt x="371" y="8"/>
                    </a:lnTo>
                    <a:lnTo>
                      <a:pt x="381" y="8"/>
                    </a:lnTo>
                    <a:lnTo>
                      <a:pt x="389" y="7"/>
                    </a:lnTo>
                    <a:lnTo>
                      <a:pt x="400" y="7"/>
                    </a:lnTo>
                    <a:lnTo>
                      <a:pt x="408" y="7"/>
                    </a:lnTo>
                    <a:lnTo>
                      <a:pt x="417" y="7"/>
                    </a:lnTo>
                    <a:lnTo>
                      <a:pt x="441" y="8"/>
                    </a:lnTo>
                    <a:lnTo>
                      <a:pt x="447" y="8"/>
                    </a:lnTo>
                    <a:lnTo>
                      <a:pt x="453" y="8"/>
                    </a:lnTo>
                    <a:lnTo>
                      <a:pt x="467" y="8"/>
                    </a:lnTo>
                    <a:lnTo>
                      <a:pt x="497" y="8"/>
                    </a:lnTo>
                    <a:lnTo>
                      <a:pt x="532" y="8"/>
                    </a:lnTo>
                    <a:lnTo>
                      <a:pt x="568" y="7"/>
                    </a:lnTo>
                    <a:lnTo>
                      <a:pt x="607" y="6"/>
                    </a:lnTo>
                    <a:lnTo>
                      <a:pt x="645" y="5"/>
                    </a:lnTo>
                    <a:lnTo>
                      <a:pt x="682" y="5"/>
                    </a:lnTo>
                    <a:lnTo>
                      <a:pt x="717" y="5"/>
                    </a:lnTo>
                    <a:lnTo>
                      <a:pt x="726" y="5"/>
                    </a:lnTo>
                    <a:lnTo>
                      <a:pt x="735" y="5"/>
                    </a:lnTo>
                    <a:lnTo>
                      <a:pt x="751" y="4"/>
                    </a:lnTo>
                    <a:lnTo>
                      <a:pt x="767" y="4"/>
                    </a:lnTo>
                    <a:lnTo>
                      <a:pt x="774" y="4"/>
                    </a:lnTo>
                    <a:lnTo>
                      <a:pt x="781" y="4"/>
                    </a:lnTo>
                    <a:lnTo>
                      <a:pt x="788" y="4"/>
                    </a:lnTo>
                    <a:lnTo>
                      <a:pt x="793" y="4"/>
                    </a:lnTo>
                    <a:lnTo>
                      <a:pt x="798" y="5"/>
                    </a:lnTo>
                    <a:lnTo>
                      <a:pt x="802" y="6"/>
                    </a:lnTo>
                    <a:lnTo>
                      <a:pt x="806" y="7"/>
                    </a:lnTo>
                    <a:lnTo>
                      <a:pt x="807" y="8"/>
                    </a:lnTo>
                    <a:lnTo>
                      <a:pt x="808" y="9"/>
                    </a:lnTo>
                    <a:lnTo>
                      <a:pt x="809" y="10"/>
                    </a:lnTo>
                    <a:lnTo>
                      <a:pt x="810" y="11"/>
                    </a:lnTo>
                    <a:lnTo>
                      <a:pt x="810" y="12"/>
                    </a:lnTo>
                    <a:lnTo>
                      <a:pt x="810" y="13"/>
                    </a:lnTo>
                    <a:lnTo>
                      <a:pt x="810" y="23"/>
                    </a:lnTo>
                    <a:lnTo>
                      <a:pt x="810" y="33"/>
                    </a:lnTo>
                    <a:lnTo>
                      <a:pt x="810" y="38"/>
                    </a:lnTo>
                    <a:lnTo>
                      <a:pt x="809" y="43"/>
                    </a:lnTo>
                    <a:lnTo>
                      <a:pt x="808" y="53"/>
                    </a:lnTo>
                    <a:lnTo>
                      <a:pt x="807" y="63"/>
                    </a:lnTo>
                    <a:lnTo>
                      <a:pt x="806" y="72"/>
                    </a:lnTo>
                    <a:lnTo>
                      <a:pt x="804" y="82"/>
                    </a:lnTo>
                    <a:lnTo>
                      <a:pt x="802" y="92"/>
                    </a:lnTo>
                    <a:lnTo>
                      <a:pt x="800" y="101"/>
                    </a:lnTo>
                    <a:lnTo>
                      <a:pt x="798" y="111"/>
                    </a:lnTo>
                    <a:lnTo>
                      <a:pt x="795" y="120"/>
                    </a:lnTo>
                    <a:lnTo>
                      <a:pt x="792" y="129"/>
                    </a:lnTo>
                    <a:lnTo>
                      <a:pt x="789" y="138"/>
                    </a:lnTo>
                    <a:lnTo>
                      <a:pt x="786" y="147"/>
                    </a:lnTo>
                    <a:lnTo>
                      <a:pt x="782" y="156"/>
                    </a:lnTo>
                    <a:lnTo>
                      <a:pt x="778" y="165"/>
                    </a:lnTo>
                    <a:lnTo>
                      <a:pt x="774" y="174"/>
                    </a:lnTo>
                    <a:lnTo>
                      <a:pt x="771" y="182"/>
                    </a:lnTo>
                    <a:lnTo>
                      <a:pt x="766" y="191"/>
                    </a:lnTo>
                    <a:lnTo>
                      <a:pt x="761" y="199"/>
                    </a:lnTo>
                    <a:lnTo>
                      <a:pt x="757" y="207"/>
                    </a:lnTo>
                    <a:lnTo>
                      <a:pt x="751" y="215"/>
                    </a:lnTo>
                    <a:lnTo>
                      <a:pt x="747" y="223"/>
                    </a:lnTo>
                    <a:lnTo>
                      <a:pt x="741" y="231"/>
                    </a:lnTo>
                    <a:lnTo>
                      <a:pt x="735" y="239"/>
                    </a:lnTo>
                    <a:lnTo>
                      <a:pt x="730" y="246"/>
                    </a:lnTo>
                    <a:lnTo>
                      <a:pt x="723" y="254"/>
                    </a:lnTo>
                    <a:lnTo>
                      <a:pt x="718" y="262"/>
                    </a:lnTo>
                    <a:lnTo>
                      <a:pt x="711" y="269"/>
                    </a:lnTo>
                    <a:lnTo>
                      <a:pt x="704" y="276"/>
                    </a:lnTo>
                    <a:lnTo>
                      <a:pt x="698" y="282"/>
                    </a:lnTo>
                    <a:lnTo>
                      <a:pt x="691" y="289"/>
                    </a:lnTo>
                    <a:lnTo>
                      <a:pt x="684" y="295"/>
                    </a:lnTo>
                    <a:lnTo>
                      <a:pt x="677" y="302"/>
                    </a:lnTo>
                    <a:lnTo>
                      <a:pt x="670" y="308"/>
                    </a:lnTo>
                    <a:lnTo>
                      <a:pt x="662" y="314"/>
                    </a:lnTo>
                    <a:lnTo>
                      <a:pt x="655" y="320"/>
                    </a:lnTo>
                    <a:lnTo>
                      <a:pt x="647" y="326"/>
                    </a:lnTo>
                    <a:lnTo>
                      <a:pt x="640" y="331"/>
                    </a:lnTo>
                    <a:lnTo>
                      <a:pt x="631" y="336"/>
                    </a:lnTo>
                    <a:lnTo>
                      <a:pt x="623" y="342"/>
                    </a:lnTo>
                    <a:lnTo>
                      <a:pt x="615" y="347"/>
                    </a:lnTo>
                    <a:lnTo>
                      <a:pt x="607" y="351"/>
                    </a:lnTo>
                    <a:lnTo>
                      <a:pt x="599" y="356"/>
                    </a:lnTo>
                    <a:lnTo>
                      <a:pt x="590" y="361"/>
                    </a:lnTo>
                    <a:lnTo>
                      <a:pt x="581" y="365"/>
                    </a:lnTo>
                    <a:lnTo>
                      <a:pt x="572" y="368"/>
                    </a:lnTo>
                    <a:lnTo>
                      <a:pt x="563" y="373"/>
                    </a:lnTo>
                    <a:lnTo>
                      <a:pt x="554" y="376"/>
                    </a:lnTo>
                    <a:lnTo>
                      <a:pt x="545" y="380"/>
                    </a:lnTo>
                    <a:lnTo>
                      <a:pt x="535" y="382"/>
                    </a:lnTo>
                    <a:lnTo>
                      <a:pt x="526" y="386"/>
                    </a:lnTo>
                    <a:lnTo>
                      <a:pt x="516" y="388"/>
                    </a:lnTo>
                    <a:lnTo>
                      <a:pt x="507" y="391"/>
                    </a:lnTo>
                    <a:lnTo>
                      <a:pt x="497" y="393"/>
                    </a:lnTo>
                    <a:lnTo>
                      <a:pt x="487" y="395"/>
                    </a:lnTo>
                    <a:lnTo>
                      <a:pt x="477" y="397"/>
                    </a:lnTo>
                    <a:lnTo>
                      <a:pt x="467" y="399"/>
                    </a:lnTo>
                    <a:lnTo>
                      <a:pt x="457" y="400"/>
                    </a:lnTo>
                    <a:lnTo>
                      <a:pt x="447" y="401"/>
                    </a:lnTo>
                    <a:lnTo>
                      <a:pt x="436" y="402"/>
                    </a:lnTo>
                    <a:lnTo>
                      <a:pt x="431" y="402"/>
                    </a:lnTo>
                    <a:lnTo>
                      <a:pt x="426" y="402"/>
                    </a:lnTo>
                    <a:lnTo>
                      <a:pt x="415" y="403"/>
                    </a:lnTo>
                    <a:lnTo>
                      <a:pt x="405" y="403"/>
                    </a:lnTo>
                  </a:path>
                </a:pathLst>
              </a:custGeom>
              <a:solidFill>
                <a:srgbClr val="FFFF00"/>
              </a:solidFill>
              <a:ln w="9525" cap="rnd">
                <a:noFill/>
                <a:round/>
                <a:headEnd/>
                <a:tailEnd/>
              </a:ln>
            </p:spPr>
            <p:txBody>
              <a:bodyPr/>
              <a:lstStyle/>
              <a:p>
                <a:endParaRPr lang="en-US"/>
              </a:p>
            </p:txBody>
          </p:sp>
          <p:sp>
            <p:nvSpPr>
              <p:cNvPr id="28" name="Freeform 418"/>
              <p:cNvSpPr>
                <a:spLocks/>
              </p:cNvSpPr>
              <p:nvPr/>
            </p:nvSpPr>
            <p:spPr bwMode="auto">
              <a:xfrm>
                <a:off x="144" y="509"/>
                <a:ext cx="811" cy="404"/>
              </a:xfrm>
              <a:custGeom>
                <a:avLst/>
                <a:gdLst>
                  <a:gd name="T0" fmla="*/ 379 w 811"/>
                  <a:gd name="T1" fmla="*/ 402 h 404"/>
                  <a:gd name="T2" fmla="*/ 343 w 811"/>
                  <a:gd name="T3" fmla="*/ 399 h 404"/>
                  <a:gd name="T4" fmla="*/ 304 w 811"/>
                  <a:gd name="T5" fmla="*/ 391 h 404"/>
                  <a:gd name="T6" fmla="*/ 266 w 811"/>
                  <a:gd name="T7" fmla="*/ 380 h 404"/>
                  <a:gd name="T8" fmla="*/ 230 w 811"/>
                  <a:gd name="T9" fmla="*/ 365 h 404"/>
                  <a:gd name="T10" fmla="*/ 196 w 811"/>
                  <a:gd name="T11" fmla="*/ 347 h 404"/>
                  <a:gd name="T12" fmla="*/ 163 w 811"/>
                  <a:gd name="T13" fmla="*/ 326 h 404"/>
                  <a:gd name="T14" fmla="*/ 133 w 811"/>
                  <a:gd name="T15" fmla="*/ 302 h 404"/>
                  <a:gd name="T16" fmla="*/ 106 w 811"/>
                  <a:gd name="T17" fmla="*/ 276 h 404"/>
                  <a:gd name="T18" fmla="*/ 80 w 811"/>
                  <a:gd name="T19" fmla="*/ 246 h 404"/>
                  <a:gd name="T20" fmla="*/ 59 w 811"/>
                  <a:gd name="T21" fmla="*/ 215 h 404"/>
                  <a:gd name="T22" fmla="*/ 40 w 811"/>
                  <a:gd name="T23" fmla="*/ 182 h 404"/>
                  <a:gd name="T24" fmla="*/ 25 w 811"/>
                  <a:gd name="T25" fmla="*/ 147 h 404"/>
                  <a:gd name="T26" fmla="*/ 13 w 811"/>
                  <a:gd name="T27" fmla="*/ 111 h 404"/>
                  <a:gd name="T28" fmla="*/ 5 w 811"/>
                  <a:gd name="T29" fmla="*/ 72 h 404"/>
                  <a:gd name="T30" fmla="*/ 1 w 811"/>
                  <a:gd name="T31" fmla="*/ 38 h 404"/>
                  <a:gd name="T32" fmla="*/ 0 w 811"/>
                  <a:gd name="T33" fmla="*/ 13 h 404"/>
                  <a:gd name="T34" fmla="*/ 5 w 811"/>
                  <a:gd name="T35" fmla="*/ 10 h 404"/>
                  <a:gd name="T36" fmla="*/ 24 w 811"/>
                  <a:gd name="T37" fmla="*/ 7 h 404"/>
                  <a:gd name="T38" fmla="*/ 60 w 811"/>
                  <a:gd name="T39" fmla="*/ 6 h 404"/>
                  <a:gd name="T40" fmla="*/ 182 w 811"/>
                  <a:gd name="T41" fmla="*/ 8 h 404"/>
                  <a:gd name="T42" fmla="*/ 249 w 811"/>
                  <a:gd name="T43" fmla="*/ 8 h 404"/>
                  <a:gd name="T44" fmla="*/ 273 w 811"/>
                  <a:gd name="T45" fmla="*/ 8 h 404"/>
                  <a:gd name="T46" fmla="*/ 295 w 811"/>
                  <a:gd name="T47" fmla="*/ 3 h 404"/>
                  <a:gd name="T48" fmla="*/ 313 w 811"/>
                  <a:gd name="T49" fmla="*/ 0 h 404"/>
                  <a:gd name="T50" fmla="*/ 324 w 811"/>
                  <a:gd name="T51" fmla="*/ 0 h 404"/>
                  <a:gd name="T52" fmla="*/ 343 w 811"/>
                  <a:gd name="T53" fmla="*/ 3 h 404"/>
                  <a:gd name="T54" fmla="*/ 362 w 811"/>
                  <a:gd name="T55" fmla="*/ 8 h 404"/>
                  <a:gd name="T56" fmla="*/ 389 w 811"/>
                  <a:gd name="T57" fmla="*/ 7 h 404"/>
                  <a:gd name="T58" fmla="*/ 441 w 811"/>
                  <a:gd name="T59" fmla="*/ 8 h 404"/>
                  <a:gd name="T60" fmla="*/ 497 w 811"/>
                  <a:gd name="T61" fmla="*/ 8 h 404"/>
                  <a:gd name="T62" fmla="*/ 645 w 811"/>
                  <a:gd name="T63" fmla="*/ 5 h 404"/>
                  <a:gd name="T64" fmla="*/ 735 w 811"/>
                  <a:gd name="T65" fmla="*/ 5 h 404"/>
                  <a:gd name="T66" fmla="*/ 781 w 811"/>
                  <a:gd name="T67" fmla="*/ 4 h 404"/>
                  <a:gd name="T68" fmla="*/ 802 w 811"/>
                  <a:gd name="T69" fmla="*/ 6 h 404"/>
                  <a:gd name="T70" fmla="*/ 809 w 811"/>
                  <a:gd name="T71" fmla="*/ 10 h 404"/>
                  <a:gd name="T72" fmla="*/ 810 w 811"/>
                  <a:gd name="T73" fmla="*/ 23 h 404"/>
                  <a:gd name="T74" fmla="*/ 808 w 811"/>
                  <a:gd name="T75" fmla="*/ 53 h 404"/>
                  <a:gd name="T76" fmla="*/ 802 w 811"/>
                  <a:gd name="T77" fmla="*/ 92 h 404"/>
                  <a:gd name="T78" fmla="*/ 792 w 811"/>
                  <a:gd name="T79" fmla="*/ 129 h 404"/>
                  <a:gd name="T80" fmla="*/ 778 w 811"/>
                  <a:gd name="T81" fmla="*/ 165 h 404"/>
                  <a:gd name="T82" fmla="*/ 761 w 811"/>
                  <a:gd name="T83" fmla="*/ 199 h 404"/>
                  <a:gd name="T84" fmla="*/ 741 w 811"/>
                  <a:gd name="T85" fmla="*/ 231 h 404"/>
                  <a:gd name="T86" fmla="*/ 718 w 811"/>
                  <a:gd name="T87" fmla="*/ 262 h 404"/>
                  <a:gd name="T88" fmla="*/ 691 w 811"/>
                  <a:gd name="T89" fmla="*/ 289 h 404"/>
                  <a:gd name="T90" fmla="*/ 662 w 811"/>
                  <a:gd name="T91" fmla="*/ 314 h 404"/>
                  <a:gd name="T92" fmla="*/ 631 w 811"/>
                  <a:gd name="T93" fmla="*/ 336 h 404"/>
                  <a:gd name="T94" fmla="*/ 599 w 811"/>
                  <a:gd name="T95" fmla="*/ 356 h 404"/>
                  <a:gd name="T96" fmla="*/ 563 w 811"/>
                  <a:gd name="T97" fmla="*/ 373 h 404"/>
                  <a:gd name="T98" fmla="*/ 526 w 811"/>
                  <a:gd name="T99" fmla="*/ 386 h 404"/>
                  <a:gd name="T100" fmla="*/ 487 w 811"/>
                  <a:gd name="T101" fmla="*/ 395 h 404"/>
                  <a:gd name="T102" fmla="*/ 447 w 811"/>
                  <a:gd name="T103" fmla="*/ 401 h 404"/>
                  <a:gd name="T104" fmla="*/ 415 w 811"/>
                  <a:gd name="T105" fmla="*/ 403 h 4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1"/>
                  <a:gd name="T160" fmla="*/ 0 h 404"/>
                  <a:gd name="T161" fmla="*/ 811 w 811"/>
                  <a:gd name="T162" fmla="*/ 404 h 4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1" h="404">
                    <a:moveTo>
                      <a:pt x="405" y="403"/>
                    </a:moveTo>
                    <a:lnTo>
                      <a:pt x="395" y="403"/>
                    </a:lnTo>
                    <a:lnTo>
                      <a:pt x="385" y="402"/>
                    </a:lnTo>
                    <a:lnTo>
                      <a:pt x="379" y="402"/>
                    </a:lnTo>
                    <a:lnTo>
                      <a:pt x="374" y="402"/>
                    </a:lnTo>
                    <a:lnTo>
                      <a:pt x="364" y="401"/>
                    </a:lnTo>
                    <a:lnTo>
                      <a:pt x="353" y="400"/>
                    </a:lnTo>
                    <a:lnTo>
                      <a:pt x="343" y="399"/>
                    </a:lnTo>
                    <a:lnTo>
                      <a:pt x="333" y="397"/>
                    </a:lnTo>
                    <a:lnTo>
                      <a:pt x="324" y="395"/>
                    </a:lnTo>
                    <a:lnTo>
                      <a:pt x="313" y="393"/>
                    </a:lnTo>
                    <a:lnTo>
                      <a:pt x="304" y="391"/>
                    </a:lnTo>
                    <a:lnTo>
                      <a:pt x="294" y="388"/>
                    </a:lnTo>
                    <a:lnTo>
                      <a:pt x="285" y="386"/>
                    </a:lnTo>
                    <a:lnTo>
                      <a:pt x="275" y="382"/>
                    </a:lnTo>
                    <a:lnTo>
                      <a:pt x="266" y="380"/>
                    </a:lnTo>
                    <a:lnTo>
                      <a:pt x="257" y="376"/>
                    </a:lnTo>
                    <a:lnTo>
                      <a:pt x="247" y="373"/>
                    </a:lnTo>
                    <a:lnTo>
                      <a:pt x="239" y="368"/>
                    </a:lnTo>
                    <a:lnTo>
                      <a:pt x="230" y="365"/>
                    </a:lnTo>
                    <a:lnTo>
                      <a:pt x="221" y="361"/>
                    </a:lnTo>
                    <a:lnTo>
                      <a:pt x="212" y="356"/>
                    </a:lnTo>
                    <a:lnTo>
                      <a:pt x="203" y="351"/>
                    </a:lnTo>
                    <a:lnTo>
                      <a:pt x="196" y="347"/>
                    </a:lnTo>
                    <a:lnTo>
                      <a:pt x="187" y="342"/>
                    </a:lnTo>
                    <a:lnTo>
                      <a:pt x="179" y="336"/>
                    </a:lnTo>
                    <a:lnTo>
                      <a:pt x="171" y="331"/>
                    </a:lnTo>
                    <a:lnTo>
                      <a:pt x="163" y="326"/>
                    </a:lnTo>
                    <a:lnTo>
                      <a:pt x="155" y="320"/>
                    </a:lnTo>
                    <a:lnTo>
                      <a:pt x="148" y="314"/>
                    </a:lnTo>
                    <a:lnTo>
                      <a:pt x="140" y="308"/>
                    </a:lnTo>
                    <a:lnTo>
                      <a:pt x="133" y="302"/>
                    </a:lnTo>
                    <a:lnTo>
                      <a:pt x="126" y="295"/>
                    </a:lnTo>
                    <a:lnTo>
                      <a:pt x="119" y="289"/>
                    </a:lnTo>
                    <a:lnTo>
                      <a:pt x="112" y="282"/>
                    </a:lnTo>
                    <a:lnTo>
                      <a:pt x="106" y="276"/>
                    </a:lnTo>
                    <a:lnTo>
                      <a:pt x="99" y="269"/>
                    </a:lnTo>
                    <a:lnTo>
                      <a:pt x="93" y="262"/>
                    </a:lnTo>
                    <a:lnTo>
                      <a:pt x="87" y="254"/>
                    </a:lnTo>
                    <a:lnTo>
                      <a:pt x="80" y="246"/>
                    </a:lnTo>
                    <a:lnTo>
                      <a:pt x="75" y="239"/>
                    </a:lnTo>
                    <a:lnTo>
                      <a:pt x="70" y="231"/>
                    </a:lnTo>
                    <a:lnTo>
                      <a:pt x="64" y="223"/>
                    </a:lnTo>
                    <a:lnTo>
                      <a:pt x="59" y="215"/>
                    </a:lnTo>
                    <a:lnTo>
                      <a:pt x="54" y="207"/>
                    </a:lnTo>
                    <a:lnTo>
                      <a:pt x="49" y="199"/>
                    </a:lnTo>
                    <a:lnTo>
                      <a:pt x="45" y="191"/>
                    </a:lnTo>
                    <a:lnTo>
                      <a:pt x="40" y="182"/>
                    </a:lnTo>
                    <a:lnTo>
                      <a:pt x="36" y="174"/>
                    </a:lnTo>
                    <a:lnTo>
                      <a:pt x="32" y="165"/>
                    </a:lnTo>
                    <a:lnTo>
                      <a:pt x="28" y="156"/>
                    </a:lnTo>
                    <a:lnTo>
                      <a:pt x="25" y="147"/>
                    </a:lnTo>
                    <a:lnTo>
                      <a:pt x="21" y="138"/>
                    </a:lnTo>
                    <a:lnTo>
                      <a:pt x="18" y="129"/>
                    </a:lnTo>
                    <a:lnTo>
                      <a:pt x="16" y="120"/>
                    </a:lnTo>
                    <a:lnTo>
                      <a:pt x="13" y="111"/>
                    </a:lnTo>
                    <a:lnTo>
                      <a:pt x="10" y="101"/>
                    </a:lnTo>
                    <a:lnTo>
                      <a:pt x="9" y="92"/>
                    </a:lnTo>
                    <a:lnTo>
                      <a:pt x="7" y="82"/>
                    </a:lnTo>
                    <a:lnTo>
                      <a:pt x="5" y="72"/>
                    </a:lnTo>
                    <a:lnTo>
                      <a:pt x="4" y="63"/>
                    </a:lnTo>
                    <a:lnTo>
                      <a:pt x="2" y="53"/>
                    </a:lnTo>
                    <a:lnTo>
                      <a:pt x="1" y="43"/>
                    </a:lnTo>
                    <a:lnTo>
                      <a:pt x="1" y="38"/>
                    </a:lnTo>
                    <a:lnTo>
                      <a:pt x="0" y="33"/>
                    </a:lnTo>
                    <a:lnTo>
                      <a:pt x="0" y="23"/>
                    </a:lnTo>
                    <a:lnTo>
                      <a:pt x="0" y="13"/>
                    </a:lnTo>
                    <a:lnTo>
                      <a:pt x="0" y="12"/>
                    </a:lnTo>
                    <a:lnTo>
                      <a:pt x="1" y="11"/>
                    </a:lnTo>
                    <a:lnTo>
                      <a:pt x="3" y="10"/>
                    </a:lnTo>
                    <a:lnTo>
                      <a:pt x="5" y="10"/>
                    </a:lnTo>
                    <a:lnTo>
                      <a:pt x="7" y="10"/>
                    </a:lnTo>
                    <a:lnTo>
                      <a:pt x="11" y="8"/>
                    </a:lnTo>
                    <a:lnTo>
                      <a:pt x="17" y="8"/>
                    </a:lnTo>
                    <a:lnTo>
                      <a:pt x="24" y="7"/>
                    </a:lnTo>
                    <a:lnTo>
                      <a:pt x="32" y="7"/>
                    </a:lnTo>
                    <a:lnTo>
                      <a:pt x="41" y="6"/>
                    </a:lnTo>
                    <a:lnTo>
                      <a:pt x="50" y="6"/>
                    </a:lnTo>
                    <a:lnTo>
                      <a:pt x="60" y="6"/>
                    </a:lnTo>
                    <a:lnTo>
                      <a:pt x="82" y="6"/>
                    </a:lnTo>
                    <a:lnTo>
                      <a:pt x="107" y="7"/>
                    </a:lnTo>
                    <a:lnTo>
                      <a:pt x="132" y="7"/>
                    </a:lnTo>
                    <a:lnTo>
                      <a:pt x="182" y="8"/>
                    </a:lnTo>
                    <a:lnTo>
                      <a:pt x="206" y="8"/>
                    </a:lnTo>
                    <a:lnTo>
                      <a:pt x="229" y="9"/>
                    </a:lnTo>
                    <a:lnTo>
                      <a:pt x="239" y="9"/>
                    </a:lnTo>
                    <a:lnTo>
                      <a:pt x="249" y="8"/>
                    </a:lnTo>
                    <a:lnTo>
                      <a:pt x="258" y="8"/>
                    </a:lnTo>
                    <a:lnTo>
                      <a:pt x="266" y="8"/>
                    </a:lnTo>
                    <a:lnTo>
                      <a:pt x="270" y="8"/>
                    </a:lnTo>
                    <a:lnTo>
                      <a:pt x="273" y="8"/>
                    </a:lnTo>
                    <a:lnTo>
                      <a:pt x="279" y="7"/>
                    </a:lnTo>
                    <a:lnTo>
                      <a:pt x="284" y="6"/>
                    </a:lnTo>
                    <a:lnTo>
                      <a:pt x="288" y="5"/>
                    </a:lnTo>
                    <a:lnTo>
                      <a:pt x="295" y="3"/>
                    </a:lnTo>
                    <a:lnTo>
                      <a:pt x="301" y="1"/>
                    </a:lnTo>
                    <a:lnTo>
                      <a:pt x="304" y="1"/>
                    </a:lnTo>
                    <a:lnTo>
                      <a:pt x="307" y="1"/>
                    </a:lnTo>
                    <a:lnTo>
                      <a:pt x="313" y="0"/>
                    </a:lnTo>
                    <a:lnTo>
                      <a:pt x="316" y="0"/>
                    </a:lnTo>
                    <a:lnTo>
                      <a:pt x="319" y="0"/>
                    </a:lnTo>
                    <a:lnTo>
                      <a:pt x="322" y="0"/>
                    </a:lnTo>
                    <a:lnTo>
                      <a:pt x="324" y="0"/>
                    </a:lnTo>
                    <a:lnTo>
                      <a:pt x="327" y="1"/>
                    </a:lnTo>
                    <a:lnTo>
                      <a:pt x="329" y="1"/>
                    </a:lnTo>
                    <a:lnTo>
                      <a:pt x="334" y="1"/>
                    </a:lnTo>
                    <a:lnTo>
                      <a:pt x="343" y="3"/>
                    </a:lnTo>
                    <a:lnTo>
                      <a:pt x="351" y="5"/>
                    </a:lnTo>
                    <a:lnTo>
                      <a:pt x="357" y="7"/>
                    </a:lnTo>
                    <a:lnTo>
                      <a:pt x="360" y="8"/>
                    </a:lnTo>
                    <a:lnTo>
                      <a:pt x="362" y="8"/>
                    </a:lnTo>
                    <a:lnTo>
                      <a:pt x="367" y="8"/>
                    </a:lnTo>
                    <a:lnTo>
                      <a:pt x="371" y="8"/>
                    </a:lnTo>
                    <a:lnTo>
                      <a:pt x="381" y="8"/>
                    </a:lnTo>
                    <a:lnTo>
                      <a:pt x="389" y="7"/>
                    </a:lnTo>
                    <a:lnTo>
                      <a:pt x="400" y="7"/>
                    </a:lnTo>
                    <a:lnTo>
                      <a:pt x="408" y="7"/>
                    </a:lnTo>
                    <a:lnTo>
                      <a:pt x="417" y="7"/>
                    </a:lnTo>
                    <a:lnTo>
                      <a:pt x="441" y="8"/>
                    </a:lnTo>
                    <a:lnTo>
                      <a:pt x="447" y="8"/>
                    </a:lnTo>
                    <a:lnTo>
                      <a:pt x="453" y="8"/>
                    </a:lnTo>
                    <a:lnTo>
                      <a:pt x="467" y="8"/>
                    </a:lnTo>
                    <a:lnTo>
                      <a:pt x="497" y="8"/>
                    </a:lnTo>
                    <a:lnTo>
                      <a:pt x="532" y="8"/>
                    </a:lnTo>
                    <a:lnTo>
                      <a:pt x="568" y="7"/>
                    </a:lnTo>
                    <a:lnTo>
                      <a:pt x="607" y="6"/>
                    </a:lnTo>
                    <a:lnTo>
                      <a:pt x="645" y="5"/>
                    </a:lnTo>
                    <a:lnTo>
                      <a:pt x="682" y="5"/>
                    </a:lnTo>
                    <a:lnTo>
                      <a:pt x="717" y="5"/>
                    </a:lnTo>
                    <a:lnTo>
                      <a:pt x="726" y="5"/>
                    </a:lnTo>
                    <a:lnTo>
                      <a:pt x="735" y="5"/>
                    </a:lnTo>
                    <a:lnTo>
                      <a:pt x="751" y="4"/>
                    </a:lnTo>
                    <a:lnTo>
                      <a:pt x="767" y="4"/>
                    </a:lnTo>
                    <a:lnTo>
                      <a:pt x="774" y="4"/>
                    </a:lnTo>
                    <a:lnTo>
                      <a:pt x="781" y="4"/>
                    </a:lnTo>
                    <a:lnTo>
                      <a:pt x="788" y="4"/>
                    </a:lnTo>
                    <a:lnTo>
                      <a:pt x="793" y="4"/>
                    </a:lnTo>
                    <a:lnTo>
                      <a:pt x="798" y="5"/>
                    </a:lnTo>
                    <a:lnTo>
                      <a:pt x="802" y="6"/>
                    </a:lnTo>
                    <a:lnTo>
                      <a:pt x="806" y="7"/>
                    </a:lnTo>
                    <a:lnTo>
                      <a:pt x="807" y="8"/>
                    </a:lnTo>
                    <a:lnTo>
                      <a:pt x="808" y="9"/>
                    </a:lnTo>
                    <a:lnTo>
                      <a:pt x="809" y="10"/>
                    </a:lnTo>
                    <a:lnTo>
                      <a:pt x="810" y="11"/>
                    </a:lnTo>
                    <a:lnTo>
                      <a:pt x="810" y="12"/>
                    </a:lnTo>
                    <a:lnTo>
                      <a:pt x="810" y="13"/>
                    </a:lnTo>
                    <a:lnTo>
                      <a:pt x="810" y="23"/>
                    </a:lnTo>
                    <a:lnTo>
                      <a:pt x="810" y="33"/>
                    </a:lnTo>
                    <a:lnTo>
                      <a:pt x="810" y="38"/>
                    </a:lnTo>
                    <a:lnTo>
                      <a:pt x="809" y="43"/>
                    </a:lnTo>
                    <a:lnTo>
                      <a:pt x="808" y="53"/>
                    </a:lnTo>
                    <a:lnTo>
                      <a:pt x="807" y="63"/>
                    </a:lnTo>
                    <a:lnTo>
                      <a:pt x="806" y="72"/>
                    </a:lnTo>
                    <a:lnTo>
                      <a:pt x="804" y="82"/>
                    </a:lnTo>
                    <a:lnTo>
                      <a:pt x="802" y="92"/>
                    </a:lnTo>
                    <a:lnTo>
                      <a:pt x="800" y="101"/>
                    </a:lnTo>
                    <a:lnTo>
                      <a:pt x="798" y="111"/>
                    </a:lnTo>
                    <a:lnTo>
                      <a:pt x="795" y="120"/>
                    </a:lnTo>
                    <a:lnTo>
                      <a:pt x="792" y="129"/>
                    </a:lnTo>
                    <a:lnTo>
                      <a:pt x="789" y="138"/>
                    </a:lnTo>
                    <a:lnTo>
                      <a:pt x="786" y="147"/>
                    </a:lnTo>
                    <a:lnTo>
                      <a:pt x="782" y="156"/>
                    </a:lnTo>
                    <a:lnTo>
                      <a:pt x="778" y="165"/>
                    </a:lnTo>
                    <a:lnTo>
                      <a:pt x="774" y="174"/>
                    </a:lnTo>
                    <a:lnTo>
                      <a:pt x="771" y="182"/>
                    </a:lnTo>
                    <a:lnTo>
                      <a:pt x="766" y="191"/>
                    </a:lnTo>
                    <a:lnTo>
                      <a:pt x="761" y="199"/>
                    </a:lnTo>
                    <a:lnTo>
                      <a:pt x="757" y="207"/>
                    </a:lnTo>
                    <a:lnTo>
                      <a:pt x="751" y="215"/>
                    </a:lnTo>
                    <a:lnTo>
                      <a:pt x="747" y="223"/>
                    </a:lnTo>
                    <a:lnTo>
                      <a:pt x="741" y="231"/>
                    </a:lnTo>
                    <a:lnTo>
                      <a:pt x="735" y="239"/>
                    </a:lnTo>
                    <a:lnTo>
                      <a:pt x="730" y="246"/>
                    </a:lnTo>
                    <a:lnTo>
                      <a:pt x="723" y="254"/>
                    </a:lnTo>
                    <a:lnTo>
                      <a:pt x="718" y="262"/>
                    </a:lnTo>
                    <a:lnTo>
                      <a:pt x="711" y="269"/>
                    </a:lnTo>
                    <a:lnTo>
                      <a:pt x="704" y="276"/>
                    </a:lnTo>
                    <a:lnTo>
                      <a:pt x="698" y="282"/>
                    </a:lnTo>
                    <a:lnTo>
                      <a:pt x="691" y="289"/>
                    </a:lnTo>
                    <a:lnTo>
                      <a:pt x="684" y="295"/>
                    </a:lnTo>
                    <a:lnTo>
                      <a:pt x="677" y="302"/>
                    </a:lnTo>
                    <a:lnTo>
                      <a:pt x="670" y="308"/>
                    </a:lnTo>
                    <a:lnTo>
                      <a:pt x="662" y="314"/>
                    </a:lnTo>
                    <a:lnTo>
                      <a:pt x="655" y="320"/>
                    </a:lnTo>
                    <a:lnTo>
                      <a:pt x="647" y="326"/>
                    </a:lnTo>
                    <a:lnTo>
                      <a:pt x="640" y="331"/>
                    </a:lnTo>
                    <a:lnTo>
                      <a:pt x="631" y="336"/>
                    </a:lnTo>
                    <a:lnTo>
                      <a:pt x="623" y="342"/>
                    </a:lnTo>
                    <a:lnTo>
                      <a:pt x="615" y="347"/>
                    </a:lnTo>
                    <a:lnTo>
                      <a:pt x="607" y="351"/>
                    </a:lnTo>
                    <a:lnTo>
                      <a:pt x="599" y="356"/>
                    </a:lnTo>
                    <a:lnTo>
                      <a:pt x="590" y="361"/>
                    </a:lnTo>
                    <a:lnTo>
                      <a:pt x="581" y="365"/>
                    </a:lnTo>
                    <a:lnTo>
                      <a:pt x="572" y="368"/>
                    </a:lnTo>
                    <a:lnTo>
                      <a:pt x="563" y="373"/>
                    </a:lnTo>
                    <a:lnTo>
                      <a:pt x="554" y="376"/>
                    </a:lnTo>
                    <a:lnTo>
                      <a:pt x="545" y="380"/>
                    </a:lnTo>
                    <a:lnTo>
                      <a:pt x="535" y="382"/>
                    </a:lnTo>
                    <a:lnTo>
                      <a:pt x="526" y="386"/>
                    </a:lnTo>
                    <a:lnTo>
                      <a:pt x="516" y="388"/>
                    </a:lnTo>
                    <a:lnTo>
                      <a:pt x="507" y="391"/>
                    </a:lnTo>
                    <a:lnTo>
                      <a:pt x="497" y="393"/>
                    </a:lnTo>
                    <a:lnTo>
                      <a:pt x="487" y="395"/>
                    </a:lnTo>
                    <a:lnTo>
                      <a:pt x="477" y="397"/>
                    </a:lnTo>
                    <a:lnTo>
                      <a:pt x="467" y="399"/>
                    </a:lnTo>
                    <a:lnTo>
                      <a:pt x="457" y="400"/>
                    </a:lnTo>
                    <a:lnTo>
                      <a:pt x="447" y="401"/>
                    </a:lnTo>
                    <a:lnTo>
                      <a:pt x="436" y="402"/>
                    </a:lnTo>
                    <a:lnTo>
                      <a:pt x="431" y="402"/>
                    </a:lnTo>
                    <a:lnTo>
                      <a:pt x="426" y="402"/>
                    </a:lnTo>
                    <a:lnTo>
                      <a:pt x="415" y="403"/>
                    </a:lnTo>
                    <a:lnTo>
                      <a:pt x="405" y="403"/>
                    </a:lnTo>
                  </a:path>
                </a:pathLst>
              </a:custGeom>
              <a:noFill/>
              <a:ln w="25400" cap="rnd" cmpd="sng">
                <a:solidFill>
                  <a:srgbClr val="000000"/>
                </a:solidFill>
                <a:prstDash val="solid"/>
                <a:round/>
                <a:headEnd type="none" w="sm" len="sm"/>
                <a:tailEnd type="none" w="sm" len="sm"/>
              </a:ln>
            </p:spPr>
            <p:txBody>
              <a:bodyPr/>
              <a:lstStyle/>
              <a:p>
                <a:endParaRPr lang="en-US"/>
              </a:p>
            </p:txBody>
          </p:sp>
          <p:sp>
            <p:nvSpPr>
              <p:cNvPr id="29" name="Freeform 419"/>
              <p:cNvSpPr>
                <a:spLocks/>
              </p:cNvSpPr>
              <p:nvPr/>
            </p:nvSpPr>
            <p:spPr bwMode="auto">
              <a:xfrm>
                <a:off x="146" y="547"/>
                <a:ext cx="45" cy="108"/>
              </a:xfrm>
              <a:custGeom>
                <a:avLst/>
                <a:gdLst>
                  <a:gd name="T0" fmla="*/ 0 w 44"/>
                  <a:gd name="T1" fmla="*/ 0 h 108"/>
                  <a:gd name="T2" fmla="*/ 1 w 44"/>
                  <a:gd name="T3" fmla="*/ 23 h 108"/>
                  <a:gd name="T4" fmla="*/ 5 w 44"/>
                  <a:gd name="T5" fmla="*/ 48 h 108"/>
                  <a:gd name="T6" fmla="*/ 10 w 44"/>
                  <a:gd name="T7" fmla="*/ 67 h 108"/>
                  <a:gd name="T8" fmla="*/ 16 w 44"/>
                  <a:gd name="T9" fmla="*/ 86 h 108"/>
                  <a:gd name="T10" fmla="*/ 23 w 44"/>
                  <a:gd name="T11" fmla="*/ 107 h 108"/>
                  <a:gd name="T12" fmla="*/ 41 w 44"/>
                  <a:gd name="T13" fmla="*/ 104 h 108"/>
                  <a:gd name="T14" fmla="*/ 43 w 44"/>
                  <a:gd name="T15" fmla="*/ 97 h 108"/>
                  <a:gd name="T16" fmla="*/ 23 w 44"/>
                  <a:gd name="T17" fmla="*/ 0 h 108"/>
                  <a:gd name="T18" fmla="*/ 0 w 44"/>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08"/>
                  <a:gd name="T32" fmla="*/ 44 w 4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08">
                    <a:moveTo>
                      <a:pt x="0" y="0"/>
                    </a:moveTo>
                    <a:lnTo>
                      <a:pt x="1" y="23"/>
                    </a:lnTo>
                    <a:lnTo>
                      <a:pt x="5" y="48"/>
                    </a:lnTo>
                    <a:lnTo>
                      <a:pt x="10" y="67"/>
                    </a:lnTo>
                    <a:lnTo>
                      <a:pt x="16" y="86"/>
                    </a:lnTo>
                    <a:lnTo>
                      <a:pt x="23" y="107"/>
                    </a:lnTo>
                    <a:lnTo>
                      <a:pt x="41" y="104"/>
                    </a:lnTo>
                    <a:lnTo>
                      <a:pt x="43" y="97"/>
                    </a:lnTo>
                    <a:lnTo>
                      <a:pt x="23" y="0"/>
                    </a:lnTo>
                    <a:lnTo>
                      <a:pt x="0" y="0"/>
                    </a:lnTo>
                  </a:path>
                </a:pathLst>
              </a:custGeom>
              <a:solidFill>
                <a:srgbClr val="803B00"/>
              </a:solidFill>
              <a:ln w="9525" cap="rnd">
                <a:noFill/>
                <a:round/>
                <a:headEnd/>
                <a:tailEnd/>
              </a:ln>
            </p:spPr>
            <p:txBody>
              <a:bodyPr/>
              <a:lstStyle/>
              <a:p>
                <a:endParaRPr lang="en-US"/>
              </a:p>
            </p:txBody>
          </p:sp>
          <p:sp>
            <p:nvSpPr>
              <p:cNvPr id="30" name="Freeform 420"/>
              <p:cNvSpPr>
                <a:spLocks/>
              </p:cNvSpPr>
              <p:nvPr/>
            </p:nvSpPr>
            <p:spPr bwMode="auto">
              <a:xfrm>
                <a:off x="145" y="485"/>
                <a:ext cx="23" cy="88"/>
              </a:xfrm>
              <a:custGeom>
                <a:avLst/>
                <a:gdLst>
                  <a:gd name="T0" fmla="*/ 1 w 23"/>
                  <a:gd name="T1" fmla="*/ 70 h 88"/>
                  <a:gd name="T2" fmla="*/ 0 w 23"/>
                  <a:gd name="T3" fmla="*/ 30 h 88"/>
                  <a:gd name="T4" fmla="*/ 0 w 23"/>
                  <a:gd name="T5" fmla="*/ 13 h 88"/>
                  <a:gd name="T6" fmla="*/ 2 w 23"/>
                  <a:gd name="T7" fmla="*/ 0 h 88"/>
                  <a:gd name="T8" fmla="*/ 8 w 23"/>
                  <a:gd name="T9" fmla="*/ 17 h 88"/>
                  <a:gd name="T10" fmla="*/ 12 w 23"/>
                  <a:gd name="T11" fmla="*/ 17 h 88"/>
                  <a:gd name="T12" fmla="*/ 21 w 23"/>
                  <a:gd name="T13" fmla="*/ 4 h 88"/>
                  <a:gd name="T14" fmla="*/ 22 w 23"/>
                  <a:gd name="T15" fmla="*/ 79 h 88"/>
                  <a:gd name="T16" fmla="*/ 14 w 23"/>
                  <a:gd name="T17" fmla="*/ 66 h 88"/>
                  <a:gd name="T18" fmla="*/ 8 w 23"/>
                  <a:gd name="T19" fmla="*/ 67 h 88"/>
                  <a:gd name="T20" fmla="*/ 3 w 23"/>
                  <a:gd name="T21" fmla="*/ 87 h 88"/>
                  <a:gd name="T22" fmla="*/ 1 w 23"/>
                  <a:gd name="T23" fmla="*/ 70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8"/>
                  <a:gd name="T38" fmla="*/ 23 w 23"/>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8">
                    <a:moveTo>
                      <a:pt x="1" y="70"/>
                    </a:moveTo>
                    <a:lnTo>
                      <a:pt x="0" y="30"/>
                    </a:lnTo>
                    <a:lnTo>
                      <a:pt x="0" y="13"/>
                    </a:lnTo>
                    <a:lnTo>
                      <a:pt x="2" y="0"/>
                    </a:lnTo>
                    <a:lnTo>
                      <a:pt x="8" y="17"/>
                    </a:lnTo>
                    <a:lnTo>
                      <a:pt x="12" y="17"/>
                    </a:lnTo>
                    <a:lnTo>
                      <a:pt x="21" y="4"/>
                    </a:lnTo>
                    <a:lnTo>
                      <a:pt x="22" y="79"/>
                    </a:lnTo>
                    <a:lnTo>
                      <a:pt x="14" y="66"/>
                    </a:lnTo>
                    <a:lnTo>
                      <a:pt x="8" y="67"/>
                    </a:lnTo>
                    <a:lnTo>
                      <a:pt x="3" y="87"/>
                    </a:lnTo>
                    <a:lnTo>
                      <a:pt x="1" y="7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31" name="Freeform 421"/>
              <p:cNvSpPr>
                <a:spLocks/>
              </p:cNvSpPr>
              <p:nvPr/>
            </p:nvSpPr>
            <p:spPr bwMode="auto">
              <a:xfrm>
                <a:off x="146" y="458"/>
                <a:ext cx="21" cy="48"/>
              </a:xfrm>
              <a:custGeom>
                <a:avLst/>
                <a:gdLst>
                  <a:gd name="T0" fmla="*/ 2 w 21"/>
                  <a:gd name="T1" fmla="*/ 17 h 48"/>
                  <a:gd name="T2" fmla="*/ 5 w 21"/>
                  <a:gd name="T3" fmla="*/ 0 h 48"/>
                  <a:gd name="T4" fmla="*/ 6 w 21"/>
                  <a:gd name="T5" fmla="*/ 19 h 48"/>
                  <a:gd name="T6" fmla="*/ 11 w 21"/>
                  <a:gd name="T7" fmla="*/ 24 h 48"/>
                  <a:gd name="T8" fmla="*/ 16 w 21"/>
                  <a:gd name="T9" fmla="*/ 21 h 48"/>
                  <a:gd name="T10" fmla="*/ 20 w 21"/>
                  <a:gd name="T11" fmla="*/ 11 h 48"/>
                  <a:gd name="T12" fmla="*/ 19 w 21"/>
                  <a:gd name="T13" fmla="*/ 24 h 48"/>
                  <a:gd name="T14" fmla="*/ 17 w 21"/>
                  <a:gd name="T15" fmla="*/ 39 h 48"/>
                  <a:gd name="T16" fmla="*/ 11 w 21"/>
                  <a:gd name="T17" fmla="*/ 47 h 48"/>
                  <a:gd name="T18" fmla="*/ 6 w 21"/>
                  <a:gd name="T19" fmla="*/ 47 h 48"/>
                  <a:gd name="T20" fmla="*/ 0 w 21"/>
                  <a:gd name="T21" fmla="*/ 35 h 48"/>
                  <a:gd name="T22" fmla="*/ 2 w 21"/>
                  <a:gd name="T23" fmla="*/ 1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8"/>
                  <a:gd name="T38" fmla="*/ 21 w 21"/>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8">
                    <a:moveTo>
                      <a:pt x="2" y="17"/>
                    </a:moveTo>
                    <a:lnTo>
                      <a:pt x="5" y="0"/>
                    </a:lnTo>
                    <a:lnTo>
                      <a:pt x="6" y="19"/>
                    </a:lnTo>
                    <a:lnTo>
                      <a:pt x="11" y="24"/>
                    </a:lnTo>
                    <a:lnTo>
                      <a:pt x="16" y="21"/>
                    </a:lnTo>
                    <a:lnTo>
                      <a:pt x="20" y="11"/>
                    </a:lnTo>
                    <a:lnTo>
                      <a:pt x="19" y="24"/>
                    </a:lnTo>
                    <a:lnTo>
                      <a:pt x="17" y="39"/>
                    </a:lnTo>
                    <a:lnTo>
                      <a:pt x="11" y="47"/>
                    </a:lnTo>
                    <a:lnTo>
                      <a:pt x="6" y="47"/>
                    </a:lnTo>
                    <a:lnTo>
                      <a:pt x="0" y="35"/>
                    </a:lnTo>
                    <a:lnTo>
                      <a:pt x="2" y="17"/>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32" name="Freeform 422"/>
              <p:cNvSpPr>
                <a:spLocks/>
              </p:cNvSpPr>
              <p:nvPr/>
            </p:nvSpPr>
            <p:spPr bwMode="auto">
              <a:xfrm>
                <a:off x="151" y="455"/>
                <a:ext cx="15" cy="26"/>
              </a:xfrm>
              <a:custGeom>
                <a:avLst/>
                <a:gdLst>
                  <a:gd name="T0" fmla="*/ 0 w 15"/>
                  <a:gd name="T1" fmla="*/ 0 h 26"/>
                  <a:gd name="T2" fmla="*/ 1 w 15"/>
                  <a:gd name="T3" fmla="*/ 18 h 26"/>
                  <a:gd name="T4" fmla="*/ 6 w 15"/>
                  <a:gd name="T5" fmla="*/ 25 h 26"/>
                  <a:gd name="T6" fmla="*/ 12 w 15"/>
                  <a:gd name="T7" fmla="*/ 19 h 26"/>
                  <a:gd name="T8" fmla="*/ 14 w 15"/>
                  <a:gd name="T9" fmla="*/ 10 h 26"/>
                  <a:gd name="T10" fmla="*/ 0 60000 65536"/>
                  <a:gd name="T11" fmla="*/ 0 60000 65536"/>
                  <a:gd name="T12" fmla="*/ 0 60000 65536"/>
                  <a:gd name="T13" fmla="*/ 0 60000 65536"/>
                  <a:gd name="T14" fmla="*/ 0 60000 65536"/>
                  <a:gd name="T15" fmla="*/ 0 w 15"/>
                  <a:gd name="T16" fmla="*/ 0 h 26"/>
                  <a:gd name="T17" fmla="*/ 15 w 15"/>
                  <a:gd name="T18" fmla="*/ 26 h 26"/>
                </a:gdLst>
                <a:ahLst/>
                <a:cxnLst>
                  <a:cxn ang="T10">
                    <a:pos x="T0" y="T1"/>
                  </a:cxn>
                  <a:cxn ang="T11">
                    <a:pos x="T2" y="T3"/>
                  </a:cxn>
                  <a:cxn ang="T12">
                    <a:pos x="T4" y="T5"/>
                  </a:cxn>
                  <a:cxn ang="T13">
                    <a:pos x="T6" y="T7"/>
                  </a:cxn>
                  <a:cxn ang="T14">
                    <a:pos x="T8" y="T9"/>
                  </a:cxn>
                </a:cxnLst>
                <a:rect l="T15" t="T16" r="T17" b="T18"/>
                <a:pathLst>
                  <a:path w="15" h="26">
                    <a:moveTo>
                      <a:pt x="0" y="0"/>
                    </a:moveTo>
                    <a:lnTo>
                      <a:pt x="1" y="18"/>
                    </a:lnTo>
                    <a:lnTo>
                      <a:pt x="6" y="25"/>
                    </a:lnTo>
                    <a:lnTo>
                      <a:pt x="12" y="19"/>
                    </a:lnTo>
                    <a:lnTo>
                      <a:pt x="14" y="10"/>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33" name="Freeform 423"/>
              <p:cNvSpPr>
                <a:spLocks/>
              </p:cNvSpPr>
              <p:nvPr/>
            </p:nvSpPr>
            <p:spPr bwMode="auto">
              <a:xfrm>
                <a:off x="168" y="645"/>
                <a:ext cx="100" cy="123"/>
              </a:xfrm>
              <a:custGeom>
                <a:avLst/>
                <a:gdLst>
                  <a:gd name="T0" fmla="*/ 0 w 100"/>
                  <a:gd name="T1" fmla="*/ 3 h 122"/>
                  <a:gd name="T2" fmla="*/ 5 w 100"/>
                  <a:gd name="T3" fmla="*/ 16 h 122"/>
                  <a:gd name="T4" fmla="*/ 11 w 100"/>
                  <a:gd name="T5" fmla="*/ 31 h 122"/>
                  <a:gd name="T6" fmla="*/ 19 w 100"/>
                  <a:gd name="T7" fmla="*/ 46 h 122"/>
                  <a:gd name="T8" fmla="*/ 27 w 100"/>
                  <a:gd name="T9" fmla="*/ 60 h 122"/>
                  <a:gd name="T10" fmla="*/ 33 w 100"/>
                  <a:gd name="T11" fmla="*/ 71 h 122"/>
                  <a:gd name="T12" fmla="*/ 41 w 100"/>
                  <a:gd name="T13" fmla="*/ 84 h 122"/>
                  <a:gd name="T14" fmla="*/ 59 w 100"/>
                  <a:gd name="T15" fmla="*/ 108 h 122"/>
                  <a:gd name="T16" fmla="*/ 70 w 100"/>
                  <a:gd name="T17" fmla="*/ 121 h 122"/>
                  <a:gd name="T18" fmla="*/ 99 w 100"/>
                  <a:gd name="T19" fmla="*/ 121 h 122"/>
                  <a:gd name="T20" fmla="*/ 52 w 100"/>
                  <a:gd name="T21" fmla="*/ 61 h 122"/>
                  <a:gd name="T22" fmla="*/ 21 w 100"/>
                  <a:gd name="T23" fmla="*/ 0 h 122"/>
                  <a:gd name="T24" fmla="*/ 0 w 100"/>
                  <a:gd name="T25" fmla="*/ 3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22"/>
                  <a:gd name="T41" fmla="*/ 100 w 100"/>
                  <a:gd name="T42" fmla="*/ 122 h 1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22">
                    <a:moveTo>
                      <a:pt x="0" y="3"/>
                    </a:moveTo>
                    <a:lnTo>
                      <a:pt x="5" y="16"/>
                    </a:lnTo>
                    <a:lnTo>
                      <a:pt x="11" y="31"/>
                    </a:lnTo>
                    <a:lnTo>
                      <a:pt x="19" y="46"/>
                    </a:lnTo>
                    <a:lnTo>
                      <a:pt x="27" y="60"/>
                    </a:lnTo>
                    <a:lnTo>
                      <a:pt x="33" y="71"/>
                    </a:lnTo>
                    <a:lnTo>
                      <a:pt x="41" y="84"/>
                    </a:lnTo>
                    <a:lnTo>
                      <a:pt x="59" y="108"/>
                    </a:lnTo>
                    <a:lnTo>
                      <a:pt x="70" y="121"/>
                    </a:lnTo>
                    <a:lnTo>
                      <a:pt x="99" y="121"/>
                    </a:lnTo>
                    <a:lnTo>
                      <a:pt x="52" y="61"/>
                    </a:lnTo>
                    <a:lnTo>
                      <a:pt x="21" y="0"/>
                    </a:lnTo>
                    <a:lnTo>
                      <a:pt x="0" y="3"/>
                    </a:lnTo>
                  </a:path>
                </a:pathLst>
              </a:custGeom>
              <a:solidFill>
                <a:srgbClr val="FF7F00"/>
              </a:solidFill>
              <a:ln w="9525" cap="rnd">
                <a:noFill/>
                <a:round/>
                <a:headEnd/>
                <a:tailEnd/>
              </a:ln>
            </p:spPr>
            <p:txBody>
              <a:bodyPr/>
              <a:lstStyle/>
              <a:p>
                <a:endParaRPr lang="en-US"/>
              </a:p>
            </p:txBody>
          </p:sp>
          <p:sp>
            <p:nvSpPr>
              <p:cNvPr id="34" name="Freeform 424"/>
              <p:cNvSpPr>
                <a:spLocks/>
              </p:cNvSpPr>
              <p:nvPr/>
            </p:nvSpPr>
            <p:spPr bwMode="auto">
              <a:xfrm>
                <a:off x="236" y="758"/>
                <a:ext cx="219" cy="122"/>
              </a:xfrm>
              <a:custGeom>
                <a:avLst/>
                <a:gdLst>
                  <a:gd name="T0" fmla="*/ 0 w 219"/>
                  <a:gd name="T1" fmla="*/ 6 h 122"/>
                  <a:gd name="T2" fmla="*/ 11 w 219"/>
                  <a:gd name="T3" fmla="*/ 19 h 122"/>
                  <a:gd name="T4" fmla="*/ 21 w 219"/>
                  <a:gd name="T5" fmla="*/ 29 h 122"/>
                  <a:gd name="T6" fmla="*/ 38 w 219"/>
                  <a:gd name="T7" fmla="*/ 46 h 122"/>
                  <a:gd name="T8" fmla="*/ 50 w 219"/>
                  <a:gd name="T9" fmla="*/ 56 h 122"/>
                  <a:gd name="T10" fmla="*/ 65 w 219"/>
                  <a:gd name="T11" fmla="*/ 67 h 122"/>
                  <a:gd name="T12" fmla="*/ 80 w 219"/>
                  <a:gd name="T13" fmla="*/ 78 h 122"/>
                  <a:gd name="T14" fmla="*/ 94 w 219"/>
                  <a:gd name="T15" fmla="*/ 88 h 122"/>
                  <a:gd name="T16" fmla="*/ 122 w 219"/>
                  <a:gd name="T17" fmla="*/ 103 h 122"/>
                  <a:gd name="T18" fmla="*/ 161 w 219"/>
                  <a:gd name="T19" fmla="*/ 121 h 122"/>
                  <a:gd name="T20" fmla="*/ 218 w 219"/>
                  <a:gd name="T21" fmla="*/ 119 h 122"/>
                  <a:gd name="T22" fmla="*/ 153 w 219"/>
                  <a:gd name="T23" fmla="*/ 92 h 122"/>
                  <a:gd name="T24" fmla="*/ 85 w 219"/>
                  <a:gd name="T25" fmla="*/ 55 h 122"/>
                  <a:gd name="T26" fmla="*/ 24 w 219"/>
                  <a:gd name="T27" fmla="*/ 0 h 122"/>
                  <a:gd name="T28" fmla="*/ 0 w 219"/>
                  <a:gd name="T29" fmla="*/ 6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
                  <a:gd name="T46" fmla="*/ 0 h 122"/>
                  <a:gd name="T47" fmla="*/ 219 w 219"/>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 h="122">
                    <a:moveTo>
                      <a:pt x="0" y="6"/>
                    </a:moveTo>
                    <a:lnTo>
                      <a:pt x="11" y="19"/>
                    </a:lnTo>
                    <a:lnTo>
                      <a:pt x="21" y="29"/>
                    </a:lnTo>
                    <a:lnTo>
                      <a:pt x="38" y="46"/>
                    </a:lnTo>
                    <a:lnTo>
                      <a:pt x="50" y="56"/>
                    </a:lnTo>
                    <a:lnTo>
                      <a:pt x="65" y="67"/>
                    </a:lnTo>
                    <a:lnTo>
                      <a:pt x="80" y="78"/>
                    </a:lnTo>
                    <a:lnTo>
                      <a:pt x="94" y="88"/>
                    </a:lnTo>
                    <a:lnTo>
                      <a:pt x="122" y="103"/>
                    </a:lnTo>
                    <a:lnTo>
                      <a:pt x="161" y="121"/>
                    </a:lnTo>
                    <a:lnTo>
                      <a:pt x="218" y="119"/>
                    </a:lnTo>
                    <a:lnTo>
                      <a:pt x="153" y="92"/>
                    </a:lnTo>
                    <a:lnTo>
                      <a:pt x="85" y="55"/>
                    </a:lnTo>
                    <a:lnTo>
                      <a:pt x="24" y="0"/>
                    </a:lnTo>
                    <a:lnTo>
                      <a:pt x="0" y="6"/>
                    </a:lnTo>
                  </a:path>
                </a:pathLst>
              </a:custGeom>
              <a:solidFill>
                <a:srgbClr val="FFFF00"/>
              </a:solidFill>
              <a:ln w="9525" cap="rnd">
                <a:noFill/>
                <a:round/>
                <a:headEnd/>
                <a:tailEnd/>
              </a:ln>
            </p:spPr>
            <p:txBody>
              <a:bodyPr/>
              <a:lstStyle/>
              <a:p>
                <a:endParaRPr lang="en-US"/>
              </a:p>
            </p:txBody>
          </p:sp>
          <p:sp>
            <p:nvSpPr>
              <p:cNvPr id="35" name="Freeform 425"/>
              <p:cNvSpPr>
                <a:spLocks/>
              </p:cNvSpPr>
              <p:nvPr/>
            </p:nvSpPr>
            <p:spPr bwMode="auto">
              <a:xfrm>
                <a:off x="909" y="547"/>
                <a:ext cx="45" cy="108"/>
              </a:xfrm>
              <a:custGeom>
                <a:avLst/>
                <a:gdLst>
                  <a:gd name="T0" fmla="*/ 43 w 44"/>
                  <a:gd name="T1" fmla="*/ 0 h 108"/>
                  <a:gd name="T2" fmla="*/ 42 w 44"/>
                  <a:gd name="T3" fmla="*/ 23 h 108"/>
                  <a:gd name="T4" fmla="*/ 38 w 44"/>
                  <a:gd name="T5" fmla="*/ 48 h 108"/>
                  <a:gd name="T6" fmla="*/ 33 w 44"/>
                  <a:gd name="T7" fmla="*/ 67 h 108"/>
                  <a:gd name="T8" fmla="*/ 26 w 44"/>
                  <a:gd name="T9" fmla="*/ 86 h 108"/>
                  <a:gd name="T10" fmla="*/ 19 w 44"/>
                  <a:gd name="T11" fmla="*/ 107 h 108"/>
                  <a:gd name="T12" fmla="*/ 2 w 44"/>
                  <a:gd name="T13" fmla="*/ 104 h 108"/>
                  <a:gd name="T14" fmla="*/ 0 w 44"/>
                  <a:gd name="T15" fmla="*/ 97 h 108"/>
                  <a:gd name="T16" fmla="*/ 20 w 44"/>
                  <a:gd name="T17" fmla="*/ 0 h 108"/>
                  <a:gd name="T18" fmla="*/ 43 w 44"/>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08"/>
                  <a:gd name="T32" fmla="*/ 44 w 4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08">
                    <a:moveTo>
                      <a:pt x="43" y="0"/>
                    </a:moveTo>
                    <a:lnTo>
                      <a:pt x="42" y="23"/>
                    </a:lnTo>
                    <a:lnTo>
                      <a:pt x="38" y="48"/>
                    </a:lnTo>
                    <a:lnTo>
                      <a:pt x="33" y="67"/>
                    </a:lnTo>
                    <a:lnTo>
                      <a:pt x="26" y="86"/>
                    </a:lnTo>
                    <a:lnTo>
                      <a:pt x="19" y="107"/>
                    </a:lnTo>
                    <a:lnTo>
                      <a:pt x="2" y="104"/>
                    </a:lnTo>
                    <a:lnTo>
                      <a:pt x="0" y="97"/>
                    </a:lnTo>
                    <a:lnTo>
                      <a:pt x="20" y="0"/>
                    </a:lnTo>
                    <a:lnTo>
                      <a:pt x="43" y="0"/>
                    </a:lnTo>
                  </a:path>
                </a:pathLst>
              </a:custGeom>
              <a:solidFill>
                <a:srgbClr val="803B00"/>
              </a:solidFill>
              <a:ln w="9525" cap="rnd">
                <a:noFill/>
                <a:round/>
                <a:headEnd/>
                <a:tailEnd/>
              </a:ln>
            </p:spPr>
            <p:txBody>
              <a:bodyPr/>
              <a:lstStyle/>
              <a:p>
                <a:endParaRPr lang="en-US"/>
              </a:p>
            </p:txBody>
          </p:sp>
          <p:sp>
            <p:nvSpPr>
              <p:cNvPr id="36" name="Freeform 426"/>
              <p:cNvSpPr>
                <a:spLocks/>
              </p:cNvSpPr>
              <p:nvPr/>
            </p:nvSpPr>
            <p:spPr bwMode="auto">
              <a:xfrm>
                <a:off x="928" y="458"/>
                <a:ext cx="25" cy="49"/>
              </a:xfrm>
              <a:custGeom>
                <a:avLst/>
                <a:gdLst>
                  <a:gd name="T0" fmla="*/ 22 w 25"/>
                  <a:gd name="T1" fmla="*/ 22 h 49"/>
                  <a:gd name="T2" fmla="*/ 20 w 25"/>
                  <a:gd name="T3" fmla="*/ 0 h 49"/>
                  <a:gd name="T4" fmla="*/ 19 w 25"/>
                  <a:gd name="T5" fmla="*/ 17 h 49"/>
                  <a:gd name="T6" fmla="*/ 14 w 25"/>
                  <a:gd name="T7" fmla="*/ 23 h 49"/>
                  <a:gd name="T8" fmla="*/ 6 w 25"/>
                  <a:gd name="T9" fmla="*/ 19 h 49"/>
                  <a:gd name="T10" fmla="*/ 0 w 25"/>
                  <a:gd name="T11" fmla="*/ 7 h 49"/>
                  <a:gd name="T12" fmla="*/ 2 w 25"/>
                  <a:gd name="T13" fmla="*/ 22 h 49"/>
                  <a:gd name="T14" fmla="*/ 4 w 25"/>
                  <a:gd name="T15" fmla="*/ 39 h 49"/>
                  <a:gd name="T16" fmla="*/ 11 w 25"/>
                  <a:gd name="T17" fmla="*/ 48 h 49"/>
                  <a:gd name="T18" fmla="*/ 19 w 25"/>
                  <a:gd name="T19" fmla="*/ 45 h 49"/>
                  <a:gd name="T20" fmla="*/ 24 w 25"/>
                  <a:gd name="T21" fmla="*/ 33 h 49"/>
                  <a:gd name="T22" fmla="*/ 24 w 25"/>
                  <a:gd name="T23" fmla="*/ 28 h 49"/>
                  <a:gd name="T24" fmla="*/ 22 w 25"/>
                  <a:gd name="T25" fmla="*/ 22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49"/>
                  <a:gd name="T41" fmla="*/ 25 w 25"/>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49">
                    <a:moveTo>
                      <a:pt x="22" y="22"/>
                    </a:moveTo>
                    <a:lnTo>
                      <a:pt x="20" y="0"/>
                    </a:lnTo>
                    <a:lnTo>
                      <a:pt x="19" y="17"/>
                    </a:lnTo>
                    <a:lnTo>
                      <a:pt x="14" y="23"/>
                    </a:lnTo>
                    <a:lnTo>
                      <a:pt x="6" y="19"/>
                    </a:lnTo>
                    <a:lnTo>
                      <a:pt x="0" y="7"/>
                    </a:lnTo>
                    <a:lnTo>
                      <a:pt x="2" y="22"/>
                    </a:lnTo>
                    <a:lnTo>
                      <a:pt x="4" y="39"/>
                    </a:lnTo>
                    <a:lnTo>
                      <a:pt x="11" y="48"/>
                    </a:lnTo>
                    <a:lnTo>
                      <a:pt x="19" y="45"/>
                    </a:lnTo>
                    <a:lnTo>
                      <a:pt x="24" y="33"/>
                    </a:lnTo>
                    <a:lnTo>
                      <a:pt x="24" y="28"/>
                    </a:lnTo>
                    <a:lnTo>
                      <a:pt x="22" y="22"/>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37" name="Freeform 427"/>
              <p:cNvSpPr>
                <a:spLocks/>
              </p:cNvSpPr>
              <p:nvPr/>
            </p:nvSpPr>
            <p:spPr bwMode="auto">
              <a:xfrm>
                <a:off x="927" y="455"/>
                <a:ext cx="23" cy="26"/>
              </a:xfrm>
              <a:custGeom>
                <a:avLst/>
                <a:gdLst>
                  <a:gd name="T0" fmla="*/ 22 w 23"/>
                  <a:gd name="T1" fmla="*/ 0 h 26"/>
                  <a:gd name="T2" fmla="*/ 21 w 23"/>
                  <a:gd name="T3" fmla="*/ 18 h 26"/>
                  <a:gd name="T4" fmla="*/ 15 w 23"/>
                  <a:gd name="T5" fmla="*/ 25 h 26"/>
                  <a:gd name="T6" fmla="*/ 7 w 23"/>
                  <a:gd name="T7" fmla="*/ 22 h 26"/>
                  <a:gd name="T8" fmla="*/ 0 w 23"/>
                  <a:gd name="T9" fmla="*/ 10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22" y="0"/>
                    </a:moveTo>
                    <a:lnTo>
                      <a:pt x="21" y="18"/>
                    </a:lnTo>
                    <a:lnTo>
                      <a:pt x="15" y="25"/>
                    </a:lnTo>
                    <a:lnTo>
                      <a:pt x="7" y="22"/>
                    </a:lnTo>
                    <a:lnTo>
                      <a:pt x="0" y="10"/>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38" name="Freeform 428"/>
              <p:cNvSpPr>
                <a:spLocks/>
              </p:cNvSpPr>
              <p:nvPr/>
            </p:nvSpPr>
            <p:spPr bwMode="auto">
              <a:xfrm>
                <a:off x="931" y="483"/>
                <a:ext cx="25" cy="87"/>
              </a:xfrm>
              <a:custGeom>
                <a:avLst/>
                <a:gdLst>
                  <a:gd name="T0" fmla="*/ 23 w 25"/>
                  <a:gd name="T1" fmla="*/ 71 h 87"/>
                  <a:gd name="T2" fmla="*/ 24 w 25"/>
                  <a:gd name="T3" fmla="*/ 49 h 87"/>
                  <a:gd name="T4" fmla="*/ 23 w 25"/>
                  <a:gd name="T5" fmla="*/ 32 h 87"/>
                  <a:gd name="T6" fmla="*/ 23 w 25"/>
                  <a:gd name="T7" fmla="*/ 16 h 87"/>
                  <a:gd name="T8" fmla="*/ 21 w 25"/>
                  <a:gd name="T9" fmla="*/ 0 h 87"/>
                  <a:gd name="T10" fmla="*/ 15 w 25"/>
                  <a:gd name="T11" fmla="*/ 19 h 87"/>
                  <a:gd name="T12" fmla="*/ 7 w 25"/>
                  <a:gd name="T13" fmla="*/ 19 h 87"/>
                  <a:gd name="T14" fmla="*/ 0 w 25"/>
                  <a:gd name="T15" fmla="*/ 4 h 87"/>
                  <a:gd name="T16" fmla="*/ 2 w 25"/>
                  <a:gd name="T17" fmla="*/ 33 h 87"/>
                  <a:gd name="T18" fmla="*/ 1 w 25"/>
                  <a:gd name="T19" fmla="*/ 54 h 87"/>
                  <a:gd name="T20" fmla="*/ 1 w 25"/>
                  <a:gd name="T21" fmla="*/ 81 h 87"/>
                  <a:gd name="T22" fmla="*/ 9 w 25"/>
                  <a:gd name="T23" fmla="*/ 69 h 87"/>
                  <a:gd name="T24" fmla="*/ 14 w 25"/>
                  <a:gd name="T25" fmla="*/ 69 h 87"/>
                  <a:gd name="T26" fmla="*/ 22 w 25"/>
                  <a:gd name="T27" fmla="*/ 86 h 87"/>
                  <a:gd name="T28" fmla="*/ 23 w 25"/>
                  <a:gd name="T29" fmla="*/ 71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87"/>
                  <a:gd name="T47" fmla="*/ 25 w 25"/>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87">
                    <a:moveTo>
                      <a:pt x="23" y="71"/>
                    </a:moveTo>
                    <a:lnTo>
                      <a:pt x="24" y="49"/>
                    </a:lnTo>
                    <a:lnTo>
                      <a:pt x="23" y="32"/>
                    </a:lnTo>
                    <a:lnTo>
                      <a:pt x="23" y="16"/>
                    </a:lnTo>
                    <a:lnTo>
                      <a:pt x="21" y="0"/>
                    </a:lnTo>
                    <a:lnTo>
                      <a:pt x="15" y="19"/>
                    </a:lnTo>
                    <a:lnTo>
                      <a:pt x="7" y="19"/>
                    </a:lnTo>
                    <a:lnTo>
                      <a:pt x="0" y="4"/>
                    </a:lnTo>
                    <a:lnTo>
                      <a:pt x="2" y="33"/>
                    </a:lnTo>
                    <a:lnTo>
                      <a:pt x="1" y="54"/>
                    </a:lnTo>
                    <a:lnTo>
                      <a:pt x="1" y="81"/>
                    </a:lnTo>
                    <a:lnTo>
                      <a:pt x="9" y="69"/>
                    </a:lnTo>
                    <a:lnTo>
                      <a:pt x="14" y="69"/>
                    </a:lnTo>
                    <a:lnTo>
                      <a:pt x="22" y="86"/>
                    </a:lnTo>
                    <a:lnTo>
                      <a:pt x="23" y="71"/>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39" name="Freeform 429"/>
              <p:cNvSpPr>
                <a:spLocks/>
              </p:cNvSpPr>
              <p:nvPr/>
            </p:nvSpPr>
            <p:spPr bwMode="auto">
              <a:xfrm>
                <a:off x="832" y="645"/>
                <a:ext cx="99" cy="124"/>
              </a:xfrm>
              <a:custGeom>
                <a:avLst/>
                <a:gdLst>
                  <a:gd name="T0" fmla="*/ 99 w 100"/>
                  <a:gd name="T1" fmla="*/ 3 h 123"/>
                  <a:gd name="T2" fmla="*/ 95 w 100"/>
                  <a:gd name="T3" fmla="*/ 16 h 123"/>
                  <a:gd name="T4" fmla="*/ 88 w 100"/>
                  <a:gd name="T5" fmla="*/ 31 h 123"/>
                  <a:gd name="T6" fmla="*/ 81 w 100"/>
                  <a:gd name="T7" fmla="*/ 46 h 123"/>
                  <a:gd name="T8" fmla="*/ 73 w 100"/>
                  <a:gd name="T9" fmla="*/ 60 h 123"/>
                  <a:gd name="T10" fmla="*/ 67 w 100"/>
                  <a:gd name="T11" fmla="*/ 71 h 123"/>
                  <a:gd name="T12" fmla="*/ 58 w 100"/>
                  <a:gd name="T13" fmla="*/ 84 h 123"/>
                  <a:gd name="T14" fmla="*/ 40 w 100"/>
                  <a:gd name="T15" fmla="*/ 108 h 123"/>
                  <a:gd name="T16" fmla="*/ 29 w 100"/>
                  <a:gd name="T17" fmla="*/ 122 h 123"/>
                  <a:gd name="T18" fmla="*/ 0 w 100"/>
                  <a:gd name="T19" fmla="*/ 122 h 123"/>
                  <a:gd name="T20" fmla="*/ 48 w 100"/>
                  <a:gd name="T21" fmla="*/ 61 h 123"/>
                  <a:gd name="T22" fmla="*/ 79 w 100"/>
                  <a:gd name="T23" fmla="*/ 0 h 123"/>
                  <a:gd name="T24" fmla="*/ 99 w 100"/>
                  <a:gd name="T25" fmla="*/ 3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23"/>
                  <a:gd name="T41" fmla="*/ 100 w 100"/>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23">
                    <a:moveTo>
                      <a:pt x="99" y="3"/>
                    </a:moveTo>
                    <a:lnTo>
                      <a:pt x="95" y="16"/>
                    </a:lnTo>
                    <a:lnTo>
                      <a:pt x="88" y="31"/>
                    </a:lnTo>
                    <a:lnTo>
                      <a:pt x="81" y="46"/>
                    </a:lnTo>
                    <a:lnTo>
                      <a:pt x="73" y="60"/>
                    </a:lnTo>
                    <a:lnTo>
                      <a:pt x="67" y="71"/>
                    </a:lnTo>
                    <a:lnTo>
                      <a:pt x="58" y="84"/>
                    </a:lnTo>
                    <a:lnTo>
                      <a:pt x="40" y="108"/>
                    </a:lnTo>
                    <a:lnTo>
                      <a:pt x="29" y="122"/>
                    </a:lnTo>
                    <a:lnTo>
                      <a:pt x="0" y="122"/>
                    </a:lnTo>
                    <a:lnTo>
                      <a:pt x="48" y="61"/>
                    </a:lnTo>
                    <a:lnTo>
                      <a:pt x="79" y="0"/>
                    </a:lnTo>
                    <a:lnTo>
                      <a:pt x="99" y="3"/>
                    </a:lnTo>
                  </a:path>
                </a:pathLst>
              </a:custGeom>
              <a:solidFill>
                <a:srgbClr val="FF7F00"/>
              </a:solidFill>
              <a:ln w="9525" cap="rnd">
                <a:noFill/>
                <a:round/>
                <a:headEnd/>
                <a:tailEnd/>
              </a:ln>
            </p:spPr>
            <p:txBody>
              <a:bodyPr/>
              <a:lstStyle/>
              <a:p>
                <a:endParaRPr lang="en-US"/>
              </a:p>
            </p:txBody>
          </p:sp>
          <p:sp>
            <p:nvSpPr>
              <p:cNvPr id="40" name="Freeform 430"/>
              <p:cNvSpPr>
                <a:spLocks/>
              </p:cNvSpPr>
              <p:nvPr/>
            </p:nvSpPr>
            <p:spPr bwMode="auto">
              <a:xfrm>
                <a:off x="644" y="758"/>
                <a:ext cx="219" cy="122"/>
              </a:xfrm>
              <a:custGeom>
                <a:avLst/>
                <a:gdLst>
                  <a:gd name="T0" fmla="*/ 218 w 219"/>
                  <a:gd name="T1" fmla="*/ 6 h 122"/>
                  <a:gd name="T2" fmla="*/ 207 w 219"/>
                  <a:gd name="T3" fmla="*/ 19 h 122"/>
                  <a:gd name="T4" fmla="*/ 197 w 219"/>
                  <a:gd name="T5" fmla="*/ 29 h 122"/>
                  <a:gd name="T6" fmla="*/ 180 w 219"/>
                  <a:gd name="T7" fmla="*/ 47 h 122"/>
                  <a:gd name="T8" fmla="*/ 167 w 219"/>
                  <a:gd name="T9" fmla="*/ 57 h 122"/>
                  <a:gd name="T10" fmla="*/ 153 w 219"/>
                  <a:gd name="T11" fmla="*/ 67 h 122"/>
                  <a:gd name="T12" fmla="*/ 138 w 219"/>
                  <a:gd name="T13" fmla="*/ 79 h 122"/>
                  <a:gd name="T14" fmla="*/ 124 w 219"/>
                  <a:gd name="T15" fmla="*/ 88 h 122"/>
                  <a:gd name="T16" fmla="*/ 96 w 219"/>
                  <a:gd name="T17" fmla="*/ 104 h 122"/>
                  <a:gd name="T18" fmla="*/ 57 w 219"/>
                  <a:gd name="T19" fmla="*/ 121 h 122"/>
                  <a:gd name="T20" fmla="*/ 0 w 219"/>
                  <a:gd name="T21" fmla="*/ 119 h 122"/>
                  <a:gd name="T22" fmla="*/ 65 w 219"/>
                  <a:gd name="T23" fmla="*/ 93 h 122"/>
                  <a:gd name="T24" fmla="*/ 133 w 219"/>
                  <a:gd name="T25" fmla="*/ 55 h 122"/>
                  <a:gd name="T26" fmla="*/ 194 w 219"/>
                  <a:gd name="T27" fmla="*/ 0 h 122"/>
                  <a:gd name="T28" fmla="*/ 218 w 219"/>
                  <a:gd name="T29" fmla="*/ 6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
                  <a:gd name="T46" fmla="*/ 0 h 122"/>
                  <a:gd name="T47" fmla="*/ 219 w 219"/>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 h="122">
                    <a:moveTo>
                      <a:pt x="218" y="6"/>
                    </a:moveTo>
                    <a:lnTo>
                      <a:pt x="207" y="19"/>
                    </a:lnTo>
                    <a:lnTo>
                      <a:pt x="197" y="29"/>
                    </a:lnTo>
                    <a:lnTo>
                      <a:pt x="180" y="47"/>
                    </a:lnTo>
                    <a:lnTo>
                      <a:pt x="167" y="57"/>
                    </a:lnTo>
                    <a:lnTo>
                      <a:pt x="153" y="67"/>
                    </a:lnTo>
                    <a:lnTo>
                      <a:pt x="138" y="79"/>
                    </a:lnTo>
                    <a:lnTo>
                      <a:pt x="124" y="88"/>
                    </a:lnTo>
                    <a:lnTo>
                      <a:pt x="96" y="104"/>
                    </a:lnTo>
                    <a:lnTo>
                      <a:pt x="57" y="121"/>
                    </a:lnTo>
                    <a:lnTo>
                      <a:pt x="0" y="119"/>
                    </a:lnTo>
                    <a:lnTo>
                      <a:pt x="65" y="93"/>
                    </a:lnTo>
                    <a:lnTo>
                      <a:pt x="133" y="55"/>
                    </a:lnTo>
                    <a:lnTo>
                      <a:pt x="194" y="0"/>
                    </a:lnTo>
                    <a:lnTo>
                      <a:pt x="218" y="6"/>
                    </a:lnTo>
                  </a:path>
                </a:pathLst>
              </a:custGeom>
              <a:solidFill>
                <a:srgbClr val="FFFF00"/>
              </a:solidFill>
              <a:ln w="9525" cap="rnd">
                <a:noFill/>
                <a:round/>
                <a:headEnd/>
                <a:tailEnd/>
              </a:ln>
            </p:spPr>
            <p:txBody>
              <a:bodyPr/>
              <a:lstStyle/>
              <a:p>
                <a:endParaRPr lang="en-US"/>
              </a:p>
            </p:txBody>
          </p:sp>
          <p:sp>
            <p:nvSpPr>
              <p:cNvPr id="41" name="Freeform 431"/>
              <p:cNvSpPr>
                <a:spLocks/>
              </p:cNvSpPr>
              <p:nvPr/>
            </p:nvSpPr>
            <p:spPr bwMode="auto">
              <a:xfrm>
                <a:off x="162" y="154"/>
                <a:ext cx="771" cy="743"/>
              </a:xfrm>
              <a:custGeom>
                <a:avLst/>
                <a:gdLst>
                  <a:gd name="T0" fmla="*/ 768 w 771"/>
                  <a:gd name="T1" fmla="*/ 333 h 742"/>
                  <a:gd name="T2" fmla="*/ 753 w 771"/>
                  <a:gd name="T3" fmla="*/ 260 h 742"/>
                  <a:gd name="T4" fmla="*/ 724 w 771"/>
                  <a:gd name="T5" fmla="*/ 194 h 742"/>
                  <a:gd name="T6" fmla="*/ 682 w 771"/>
                  <a:gd name="T7" fmla="*/ 135 h 742"/>
                  <a:gd name="T8" fmla="*/ 630 w 771"/>
                  <a:gd name="T9" fmla="*/ 85 h 742"/>
                  <a:gd name="T10" fmla="*/ 569 w 771"/>
                  <a:gd name="T11" fmla="*/ 45 h 742"/>
                  <a:gd name="T12" fmla="*/ 499 w 771"/>
                  <a:gd name="T13" fmla="*/ 17 h 742"/>
                  <a:gd name="T14" fmla="*/ 424 w 771"/>
                  <a:gd name="T15" fmla="*/ 2 h 742"/>
                  <a:gd name="T16" fmla="*/ 345 w 771"/>
                  <a:gd name="T17" fmla="*/ 2 h 742"/>
                  <a:gd name="T18" fmla="*/ 270 w 771"/>
                  <a:gd name="T19" fmla="*/ 17 h 742"/>
                  <a:gd name="T20" fmla="*/ 201 w 771"/>
                  <a:gd name="T21" fmla="*/ 45 h 742"/>
                  <a:gd name="T22" fmla="*/ 140 w 771"/>
                  <a:gd name="T23" fmla="*/ 85 h 742"/>
                  <a:gd name="T24" fmla="*/ 88 w 771"/>
                  <a:gd name="T25" fmla="*/ 135 h 742"/>
                  <a:gd name="T26" fmla="*/ 46 w 771"/>
                  <a:gd name="T27" fmla="*/ 194 h 742"/>
                  <a:gd name="T28" fmla="*/ 17 w 771"/>
                  <a:gd name="T29" fmla="*/ 260 h 742"/>
                  <a:gd name="T30" fmla="*/ 2 w 771"/>
                  <a:gd name="T31" fmla="*/ 333 h 742"/>
                  <a:gd name="T32" fmla="*/ 2 w 771"/>
                  <a:gd name="T33" fmla="*/ 408 h 742"/>
                  <a:gd name="T34" fmla="*/ 17 w 771"/>
                  <a:gd name="T35" fmla="*/ 481 h 742"/>
                  <a:gd name="T36" fmla="*/ 46 w 771"/>
                  <a:gd name="T37" fmla="*/ 547 h 742"/>
                  <a:gd name="T38" fmla="*/ 88 w 771"/>
                  <a:gd name="T39" fmla="*/ 606 h 742"/>
                  <a:gd name="T40" fmla="*/ 140 w 771"/>
                  <a:gd name="T41" fmla="*/ 656 h 742"/>
                  <a:gd name="T42" fmla="*/ 201 w 771"/>
                  <a:gd name="T43" fmla="*/ 696 h 742"/>
                  <a:gd name="T44" fmla="*/ 270 w 771"/>
                  <a:gd name="T45" fmla="*/ 724 h 742"/>
                  <a:gd name="T46" fmla="*/ 345 w 771"/>
                  <a:gd name="T47" fmla="*/ 739 h 742"/>
                  <a:gd name="T48" fmla="*/ 424 w 771"/>
                  <a:gd name="T49" fmla="*/ 739 h 742"/>
                  <a:gd name="T50" fmla="*/ 499 w 771"/>
                  <a:gd name="T51" fmla="*/ 724 h 742"/>
                  <a:gd name="T52" fmla="*/ 569 w 771"/>
                  <a:gd name="T53" fmla="*/ 696 h 742"/>
                  <a:gd name="T54" fmla="*/ 630 w 771"/>
                  <a:gd name="T55" fmla="*/ 656 h 742"/>
                  <a:gd name="T56" fmla="*/ 682 w 771"/>
                  <a:gd name="T57" fmla="*/ 606 h 742"/>
                  <a:gd name="T58" fmla="*/ 724 w 771"/>
                  <a:gd name="T59" fmla="*/ 547 h 742"/>
                  <a:gd name="T60" fmla="*/ 753 w 771"/>
                  <a:gd name="T61" fmla="*/ 481 h 742"/>
                  <a:gd name="T62" fmla="*/ 768 w 771"/>
                  <a:gd name="T63" fmla="*/ 408 h 7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1"/>
                  <a:gd name="T97" fmla="*/ 0 h 742"/>
                  <a:gd name="T98" fmla="*/ 771 w 771"/>
                  <a:gd name="T99" fmla="*/ 742 h 7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1" h="742">
                    <a:moveTo>
                      <a:pt x="770" y="370"/>
                    </a:moveTo>
                    <a:lnTo>
                      <a:pt x="768" y="333"/>
                    </a:lnTo>
                    <a:lnTo>
                      <a:pt x="762" y="296"/>
                    </a:lnTo>
                    <a:lnTo>
                      <a:pt x="753" y="260"/>
                    </a:lnTo>
                    <a:lnTo>
                      <a:pt x="740" y="226"/>
                    </a:lnTo>
                    <a:lnTo>
                      <a:pt x="724" y="194"/>
                    </a:lnTo>
                    <a:lnTo>
                      <a:pt x="704" y="163"/>
                    </a:lnTo>
                    <a:lnTo>
                      <a:pt x="682" y="135"/>
                    </a:lnTo>
                    <a:lnTo>
                      <a:pt x="657" y="109"/>
                    </a:lnTo>
                    <a:lnTo>
                      <a:pt x="630" y="85"/>
                    </a:lnTo>
                    <a:lnTo>
                      <a:pt x="600" y="63"/>
                    </a:lnTo>
                    <a:lnTo>
                      <a:pt x="569" y="45"/>
                    </a:lnTo>
                    <a:lnTo>
                      <a:pt x="535" y="29"/>
                    </a:lnTo>
                    <a:lnTo>
                      <a:pt x="499" y="17"/>
                    </a:lnTo>
                    <a:lnTo>
                      <a:pt x="463" y="8"/>
                    </a:lnTo>
                    <a:lnTo>
                      <a:pt x="424" y="2"/>
                    </a:lnTo>
                    <a:lnTo>
                      <a:pt x="385" y="0"/>
                    </a:lnTo>
                    <a:lnTo>
                      <a:pt x="345" y="2"/>
                    </a:lnTo>
                    <a:lnTo>
                      <a:pt x="307" y="8"/>
                    </a:lnTo>
                    <a:lnTo>
                      <a:pt x="270" y="17"/>
                    </a:lnTo>
                    <a:lnTo>
                      <a:pt x="235" y="29"/>
                    </a:lnTo>
                    <a:lnTo>
                      <a:pt x="201" y="45"/>
                    </a:lnTo>
                    <a:lnTo>
                      <a:pt x="170" y="63"/>
                    </a:lnTo>
                    <a:lnTo>
                      <a:pt x="140" y="85"/>
                    </a:lnTo>
                    <a:lnTo>
                      <a:pt x="112" y="109"/>
                    </a:lnTo>
                    <a:lnTo>
                      <a:pt x="88" y="135"/>
                    </a:lnTo>
                    <a:lnTo>
                      <a:pt x="66" y="163"/>
                    </a:lnTo>
                    <a:lnTo>
                      <a:pt x="46" y="194"/>
                    </a:lnTo>
                    <a:lnTo>
                      <a:pt x="30" y="226"/>
                    </a:lnTo>
                    <a:lnTo>
                      <a:pt x="17" y="260"/>
                    </a:lnTo>
                    <a:lnTo>
                      <a:pt x="8" y="296"/>
                    </a:lnTo>
                    <a:lnTo>
                      <a:pt x="2" y="333"/>
                    </a:lnTo>
                    <a:lnTo>
                      <a:pt x="0" y="370"/>
                    </a:lnTo>
                    <a:lnTo>
                      <a:pt x="2" y="408"/>
                    </a:lnTo>
                    <a:lnTo>
                      <a:pt x="8" y="445"/>
                    </a:lnTo>
                    <a:lnTo>
                      <a:pt x="17" y="481"/>
                    </a:lnTo>
                    <a:lnTo>
                      <a:pt x="30" y="515"/>
                    </a:lnTo>
                    <a:lnTo>
                      <a:pt x="46" y="547"/>
                    </a:lnTo>
                    <a:lnTo>
                      <a:pt x="66" y="577"/>
                    </a:lnTo>
                    <a:lnTo>
                      <a:pt x="88" y="606"/>
                    </a:lnTo>
                    <a:lnTo>
                      <a:pt x="112" y="633"/>
                    </a:lnTo>
                    <a:lnTo>
                      <a:pt x="140" y="656"/>
                    </a:lnTo>
                    <a:lnTo>
                      <a:pt x="170" y="678"/>
                    </a:lnTo>
                    <a:lnTo>
                      <a:pt x="201" y="696"/>
                    </a:lnTo>
                    <a:lnTo>
                      <a:pt x="235" y="712"/>
                    </a:lnTo>
                    <a:lnTo>
                      <a:pt x="270" y="724"/>
                    </a:lnTo>
                    <a:lnTo>
                      <a:pt x="307" y="733"/>
                    </a:lnTo>
                    <a:lnTo>
                      <a:pt x="345" y="739"/>
                    </a:lnTo>
                    <a:lnTo>
                      <a:pt x="385" y="741"/>
                    </a:lnTo>
                    <a:lnTo>
                      <a:pt x="424" y="739"/>
                    </a:lnTo>
                    <a:lnTo>
                      <a:pt x="463" y="733"/>
                    </a:lnTo>
                    <a:lnTo>
                      <a:pt x="499" y="724"/>
                    </a:lnTo>
                    <a:lnTo>
                      <a:pt x="535" y="712"/>
                    </a:lnTo>
                    <a:lnTo>
                      <a:pt x="569" y="696"/>
                    </a:lnTo>
                    <a:lnTo>
                      <a:pt x="600" y="678"/>
                    </a:lnTo>
                    <a:lnTo>
                      <a:pt x="630" y="656"/>
                    </a:lnTo>
                    <a:lnTo>
                      <a:pt x="657" y="633"/>
                    </a:lnTo>
                    <a:lnTo>
                      <a:pt x="682" y="606"/>
                    </a:lnTo>
                    <a:lnTo>
                      <a:pt x="704" y="577"/>
                    </a:lnTo>
                    <a:lnTo>
                      <a:pt x="724" y="547"/>
                    </a:lnTo>
                    <a:lnTo>
                      <a:pt x="740" y="515"/>
                    </a:lnTo>
                    <a:lnTo>
                      <a:pt x="753" y="481"/>
                    </a:lnTo>
                    <a:lnTo>
                      <a:pt x="762" y="445"/>
                    </a:lnTo>
                    <a:lnTo>
                      <a:pt x="768" y="408"/>
                    </a:lnTo>
                    <a:lnTo>
                      <a:pt x="770" y="370"/>
                    </a:lnTo>
                  </a:path>
                </a:pathLst>
              </a:custGeom>
              <a:solidFill>
                <a:srgbClr val="FFFF7F"/>
              </a:solidFill>
              <a:ln w="12700" cap="rnd" cmpd="sng">
                <a:solidFill>
                  <a:srgbClr val="000000"/>
                </a:solidFill>
                <a:prstDash val="solid"/>
                <a:round/>
                <a:headEnd/>
                <a:tailEnd/>
              </a:ln>
            </p:spPr>
            <p:txBody>
              <a:bodyPr/>
              <a:lstStyle/>
              <a:p>
                <a:endParaRPr lang="en-US"/>
              </a:p>
            </p:txBody>
          </p:sp>
          <p:sp>
            <p:nvSpPr>
              <p:cNvPr id="42" name="Freeform 432"/>
              <p:cNvSpPr>
                <a:spLocks/>
              </p:cNvSpPr>
              <p:nvPr/>
            </p:nvSpPr>
            <p:spPr bwMode="auto">
              <a:xfrm>
                <a:off x="229" y="660"/>
                <a:ext cx="63" cy="54"/>
              </a:xfrm>
              <a:custGeom>
                <a:avLst/>
                <a:gdLst>
                  <a:gd name="T0" fmla="*/ 6 w 62"/>
                  <a:gd name="T1" fmla="*/ 53 h 54"/>
                  <a:gd name="T2" fmla="*/ 45 w 62"/>
                  <a:gd name="T3" fmla="*/ 31 h 54"/>
                  <a:gd name="T4" fmla="*/ 48 w 62"/>
                  <a:gd name="T5" fmla="*/ 40 h 54"/>
                  <a:gd name="T6" fmla="*/ 52 w 62"/>
                  <a:gd name="T7" fmla="*/ 45 h 54"/>
                  <a:gd name="T8" fmla="*/ 61 w 62"/>
                  <a:gd name="T9" fmla="*/ 40 h 54"/>
                  <a:gd name="T10" fmla="*/ 39 w 62"/>
                  <a:gd name="T11" fmla="*/ 3 h 54"/>
                  <a:gd name="T12" fmla="*/ 35 w 62"/>
                  <a:gd name="T13" fmla="*/ 0 h 54"/>
                  <a:gd name="T14" fmla="*/ 31 w 62"/>
                  <a:gd name="T15" fmla="*/ 8 h 54"/>
                  <a:gd name="T16" fmla="*/ 39 w 62"/>
                  <a:gd name="T17" fmla="*/ 22 h 54"/>
                  <a:gd name="T18" fmla="*/ 0 w 62"/>
                  <a:gd name="T19" fmla="*/ 45 h 54"/>
                  <a:gd name="T20" fmla="*/ 2 w 62"/>
                  <a:gd name="T21" fmla="*/ 49 h 54"/>
                  <a:gd name="T22" fmla="*/ 6 w 62"/>
                  <a:gd name="T23" fmla="*/ 53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54"/>
                  <a:gd name="T38" fmla="*/ 62 w 62"/>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54">
                    <a:moveTo>
                      <a:pt x="6" y="53"/>
                    </a:moveTo>
                    <a:lnTo>
                      <a:pt x="45" y="31"/>
                    </a:lnTo>
                    <a:lnTo>
                      <a:pt x="48" y="40"/>
                    </a:lnTo>
                    <a:lnTo>
                      <a:pt x="52" y="45"/>
                    </a:lnTo>
                    <a:lnTo>
                      <a:pt x="61" y="40"/>
                    </a:lnTo>
                    <a:lnTo>
                      <a:pt x="39" y="3"/>
                    </a:lnTo>
                    <a:lnTo>
                      <a:pt x="35" y="0"/>
                    </a:lnTo>
                    <a:lnTo>
                      <a:pt x="31" y="8"/>
                    </a:lnTo>
                    <a:lnTo>
                      <a:pt x="39" y="22"/>
                    </a:lnTo>
                    <a:lnTo>
                      <a:pt x="0" y="45"/>
                    </a:lnTo>
                    <a:lnTo>
                      <a:pt x="2" y="49"/>
                    </a:lnTo>
                    <a:lnTo>
                      <a:pt x="6" y="5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3" name="Freeform 433"/>
              <p:cNvSpPr>
                <a:spLocks/>
              </p:cNvSpPr>
              <p:nvPr/>
            </p:nvSpPr>
            <p:spPr bwMode="auto">
              <a:xfrm>
                <a:off x="255" y="706"/>
                <a:ext cx="62" cy="66"/>
              </a:xfrm>
              <a:custGeom>
                <a:avLst/>
                <a:gdLst>
                  <a:gd name="T0" fmla="*/ 28 w 62"/>
                  <a:gd name="T1" fmla="*/ 36 h 67"/>
                  <a:gd name="T2" fmla="*/ 29 w 62"/>
                  <a:gd name="T3" fmla="*/ 40 h 67"/>
                  <a:gd name="T4" fmla="*/ 30 w 62"/>
                  <a:gd name="T5" fmla="*/ 43 h 67"/>
                  <a:gd name="T6" fmla="*/ 29 w 62"/>
                  <a:gd name="T7" fmla="*/ 44 h 67"/>
                  <a:gd name="T8" fmla="*/ 27 w 62"/>
                  <a:gd name="T9" fmla="*/ 47 h 67"/>
                  <a:gd name="T10" fmla="*/ 21 w 62"/>
                  <a:gd name="T11" fmla="*/ 51 h 67"/>
                  <a:gd name="T12" fmla="*/ 17 w 62"/>
                  <a:gd name="T13" fmla="*/ 56 h 67"/>
                  <a:gd name="T14" fmla="*/ 24 w 62"/>
                  <a:gd name="T15" fmla="*/ 66 h 67"/>
                  <a:gd name="T16" fmla="*/ 26 w 62"/>
                  <a:gd name="T17" fmla="*/ 64 h 67"/>
                  <a:gd name="T18" fmla="*/ 26 w 62"/>
                  <a:gd name="T19" fmla="*/ 63 h 67"/>
                  <a:gd name="T20" fmla="*/ 27 w 62"/>
                  <a:gd name="T21" fmla="*/ 61 h 67"/>
                  <a:gd name="T22" fmla="*/ 34 w 62"/>
                  <a:gd name="T23" fmla="*/ 56 h 67"/>
                  <a:gd name="T24" fmla="*/ 38 w 62"/>
                  <a:gd name="T25" fmla="*/ 51 h 67"/>
                  <a:gd name="T26" fmla="*/ 39 w 62"/>
                  <a:gd name="T27" fmla="*/ 49 h 67"/>
                  <a:gd name="T28" fmla="*/ 39 w 62"/>
                  <a:gd name="T29" fmla="*/ 45 h 67"/>
                  <a:gd name="T30" fmla="*/ 41 w 62"/>
                  <a:gd name="T31" fmla="*/ 44 h 67"/>
                  <a:gd name="T32" fmla="*/ 43 w 62"/>
                  <a:gd name="T33" fmla="*/ 45 h 67"/>
                  <a:gd name="T34" fmla="*/ 45 w 62"/>
                  <a:gd name="T35" fmla="*/ 46 h 67"/>
                  <a:gd name="T36" fmla="*/ 48 w 62"/>
                  <a:gd name="T37" fmla="*/ 45 h 67"/>
                  <a:gd name="T38" fmla="*/ 50 w 62"/>
                  <a:gd name="T39" fmla="*/ 44 h 67"/>
                  <a:gd name="T40" fmla="*/ 54 w 62"/>
                  <a:gd name="T41" fmla="*/ 42 h 67"/>
                  <a:gd name="T42" fmla="*/ 60 w 62"/>
                  <a:gd name="T43" fmla="*/ 37 h 67"/>
                  <a:gd name="T44" fmla="*/ 60 w 62"/>
                  <a:gd name="T45" fmla="*/ 35 h 67"/>
                  <a:gd name="T46" fmla="*/ 61 w 62"/>
                  <a:gd name="T47" fmla="*/ 33 h 67"/>
                  <a:gd name="T48" fmla="*/ 61 w 62"/>
                  <a:gd name="T49" fmla="*/ 30 h 67"/>
                  <a:gd name="T50" fmla="*/ 60 w 62"/>
                  <a:gd name="T51" fmla="*/ 27 h 67"/>
                  <a:gd name="T52" fmla="*/ 58 w 62"/>
                  <a:gd name="T53" fmla="*/ 24 h 67"/>
                  <a:gd name="T54" fmla="*/ 56 w 62"/>
                  <a:gd name="T55" fmla="*/ 20 h 67"/>
                  <a:gd name="T56" fmla="*/ 39 w 62"/>
                  <a:gd name="T57" fmla="*/ 14 h 67"/>
                  <a:gd name="T58" fmla="*/ 49 w 62"/>
                  <a:gd name="T59" fmla="*/ 26 h 67"/>
                  <a:gd name="T60" fmla="*/ 50 w 62"/>
                  <a:gd name="T61" fmla="*/ 29 h 67"/>
                  <a:gd name="T62" fmla="*/ 50 w 62"/>
                  <a:gd name="T63" fmla="*/ 32 h 67"/>
                  <a:gd name="T64" fmla="*/ 48 w 62"/>
                  <a:gd name="T65" fmla="*/ 33 h 67"/>
                  <a:gd name="T66" fmla="*/ 45 w 62"/>
                  <a:gd name="T67" fmla="*/ 35 h 67"/>
                  <a:gd name="T68" fmla="*/ 43 w 62"/>
                  <a:gd name="T69" fmla="*/ 36 h 67"/>
                  <a:gd name="T70" fmla="*/ 39 w 62"/>
                  <a:gd name="T71" fmla="*/ 35 h 67"/>
                  <a:gd name="T72" fmla="*/ 37 w 62"/>
                  <a:gd name="T73" fmla="*/ 34 h 67"/>
                  <a:gd name="T74" fmla="*/ 28 w 62"/>
                  <a:gd name="T75" fmla="*/ 22 h 67"/>
                  <a:gd name="T76" fmla="*/ 51 w 62"/>
                  <a:gd name="T77" fmla="*/ 14 h 67"/>
                  <a:gd name="T78" fmla="*/ 35 w 62"/>
                  <a:gd name="T79" fmla="*/ 4 h 67"/>
                  <a:gd name="T80" fmla="*/ 18 w 62"/>
                  <a:gd name="T81" fmla="*/ 20 h 67"/>
                  <a:gd name="T82" fmla="*/ 5 w 62"/>
                  <a:gd name="T83" fmla="*/ 32 h 67"/>
                  <a:gd name="T84" fmla="*/ 0 w 62"/>
                  <a:gd name="T85" fmla="*/ 36 h 67"/>
                  <a:gd name="T86" fmla="*/ 0 w 62"/>
                  <a:gd name="T87" fmla="*/ 37 h 67"/>
                  <a:gd name="T88" fmla="*/ 4 w 62"/>
                  <a:gd name="T89" fmla="*/ 37 h 67"/>
                  <a:gd name="T90" fmla="*/ 7 w 62"/>
                  <a:gd name="T91" fmla="*/ 35 h 67"/>
                  <a:gd name="T92" fmla="*/ 11 w 62"/>
                  <a:gd name="T93" fmla="*/ 33 h 67"/>
                  <a:gd name="T94" fmla="*/ 17 w 62"/>
                  <a:gd name="T95" fmla="*/ 30 h 67"/>
                  <a:gd name="T96" fmla="*/ 21 w 62"/>
                  <a:gd name="T97" fmla="*/ 28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67"/>
                  <a:gd name="T149" fmla="*/ 62 w 62"/>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67">
                    <a:moveTo>
                      <a:pt x="21" y="28"/>
                    </a:moveTo>
                    <a:lnTo>
                      <a:pt x="28" y="36"/>
                    </a:lnTo>
                    <a:lnTo>
                      <a:pt x="29" y="38"/>
                    </a:lnTo>
                    <a:lnTo>
                      <a:pt x="29" y="40"/>
                    </a:lnTo>
                    <a:lnTo>
                      <a:pt x="31" y="41"/>
                    </a:lnTo>
                    <a:lnTo>
                      <a:pt x="30" y="43"/>
                    </a:lnTo>
                    <a:lnTo>
                      <a:pt x="29" y="44"/>
                    </a:lnTo>
                    <a:lnTo>
                      <a:pt x="29" y="45"/>
                    </a:lnTo>
                    <a:lnTo>
                      <a:pt x="27" y="47"/>
                    </a:lnTo>
                    <a:lnTo>
                      <a:pt x="26" y="48"/>
                    </a:lnTo>
                    <a:lnTo>
                      <a:pt x="21" y="51"/>
                    </a:lnTo>
                    <a:lnTo>
                      <a:pt x="18" y="54"/>
                    </a:lnTo>
                    <a:lnTo>
                      <a:pt x="17" y="56"/>
                    </a:lnTo>
                    <a:lnTo>
                      <a:pt x="24" y="66"/>
                    </a:lnTo>
                    <a:lnTo>
                      <a:pt x="26" y="65"/>
                    </a:lnTo>
                    <a:lnTo>
                      <a:pt x="26" y="64"/>
                    </a:lnTo>
                    <a:lnTo>
                      <a:pt x="26" y="63"/>
                    </a:lnTo>
                    <a:lnTo>
                      <a:pt x="27" y="61"/>
                    </a:lnTo>
                    <a:lnTo>
                      <a:pt x="29" y="60"/>
                    </a:lnTo>
                    <a:lnTo>
                      <a:pt x="34" y="56"/>
                    </a:lnTo>
                    <a:lnTo>
                      <a:pt x="37" y="53"/>
                    </a:lnTo>
                    <a:lnTo>
                      <a:pt x="38" y="51"/>
                    </a:lnTo>
                    <a:lnTo>
                      <a:pt x="39" y="50"/>
                    </a:lnTo>
                    <a:lnTo>
                      <a:pt x="39" y="49"/>
                    </a:lnTo>
                    <a:lnTo>
                      <a:pt x="40" y="47"/>
                    </a:lnTo>
                    <a:lnTo>
                      <a:pt x="39" y="45"/>
                    </a:lnTo>
                    <a:lnTo>
                      <a:pt x="39" y="44"/>
                    </a:lnTo>
                    <a:lnTo>
                      <a:pt x="41" y="44"/>
                    </a:lnTo>
                    <a:lnTo>
                      <a:pt x="42" y="45"/>
                    </a:lnTo>
                    <a:lnTo>
                      <a:pt x="43" y="45"/>
                    </a:lnTo>
                    <a:lnTo>
                      <a:pt x="44" y="45"/>
                    </a:lnTo>
                    <a:lnTo>
                      <a:pt x="45" y="46"/>
                    </a:lnTo>
                    <a:lnTo>
                      <a:pt x="46" y="46"/>
                    </a:lnTo>
                    <a:lnTo>
                      <a:pt x="48" y="45"/>
                    </a:lnTo>
                    <a:lnTo>
                      <a:pt x="49" y="45"/>
                    </a:lnTo>
                    <a:lnTo>
                      <a:pt x="50" y="44"/>
                    </a:lnTo>
                    <a:lnTo>
                      <a:pt x="52" y="43"/>
                    </a:lnTo>
                    <a:lnTo>
                      <a:pt x="54" y="42"/>
                    </a:lnTo>
                    <a:lnTo>
                      <a:pt x="57" y="40"/>
                    </a:lnTo>
                    <a:lnTo>
                      <a:pt x="60" y="37"/>
                    </a:lnTo>
                    <a:lnTo>
                      <a:pt x="60" y="36"/>
                    </a:lnTo>
                    <a:lnTo>
                      <a:pt x="60" y="35"/>
                    </a:lnTo>
                    <a:lnTo>
                      <a:pt x="61" y="34"/>
                    </a:lnTo>
                    <a:lnTo>
                      <a:pt x="61" y="33"/>
                    </a:lnTo>
                    <a:lnTo>
                      <a:pt x="61" y="31"/>
                    </a:lnTo>
                    <a:lnTo>
                      <a:pt x="61" y="30"/>
                    </a:lnTo>
                    <a:lnTo>
                      <a:pt x="61" y="28"/>
                    </a:lnTo>
                    <a:lnTo>
                      <a:pt x="60" y="27"/>
                    </a:lnTo>
                    <a:lnTo>
                      <a:pt x="60" y="25"/>
                    </a:lnTo>
                    <a:lnTo>
                      <a:pt x="58" y="24"/>
                    </a:lnTo>
                    <a:lnTo>
                      <a:pt x="57" y="22"/>
                    </a:lnTo>
                    <a:lnTo>
                      <a:pt x="56" y="20"/>
                    </a:lnTo>
                    <a:lnTo>
                      <a:pt x="51" y="14"/>
                    </a:lnTo>
                    <a:lnTo>
                      <a:pt x="39" y="14"/>
                    </a:lnTo>
                    <a:lnTo>
                      <a:pt x="48" y="25"/>
                    </a:lnTo>
                    <a:lnTo>
                      <a:pt x="49" y="26"/>
                    </a:lnTo>
                    <a:lnTo>
                      <a:pt x="49" y="28"/>
                    </a:lnTo>
                    <a:lnTo>
                      <a:pt x="50" y="29"/>
                    </a:lnTo>
                    <a:lnTo>
                      <a:pt x="50" y="30"/>
                    </a:lnTo>
                    <a:lnTo>
                      <a:pt x="50" y="32"/>
                    </a:lnTo>
                    <a:lnTo>
                      <a:pt x="49" y="33"/>
                    </a:lnTo>
                    <a:lnTo>
                      <a:pt x="48" y="33"/>
                    </a:lnTo>
                    <a:lnTo>
                      <a:pt x="47" y="34"/>
                    </a:lnTo>
                    <a:lnTo>
                      <a:pt x="45" y="35"/>
                    </a:lnTo>
                    <a:lnTo>
                      <a:pt x="44" y="36"/>
                    </a:lnTo>
                    <a:lnTo>
                      <a:pt x="43" y="36"/>
                    </a:lnTo>
                    <a:lnTo>
                      <a:pt x="41" y="36"/>
                    </a:lnTo>
                    <a:lnTo>
                      <a:pt x="39" y="35"/>
                    </a:lnTo>
                    <a:lnTo>
                      <a:pt x="38" y="35"/>
                    </a:lnTo>
                    <a:lnTo>
                      <a:pt x="37" y="34"/>
                    </a:lnTo>
                    <a:lnTo>
                      <a:pt x="36" y="33"/>
                    </a:lnTo>
                    <a:lnTo>
                      <a:pt x="28" y="22"/>
                    </a:lnTo>
                    <a:lnTo>
                      <a:pt x="39" y="14"/>
                    </a:lnTo>
                    <a:lnTo>
                      <a:pt x="51" y="14"/>
                    </a:lnTo>
                    <a:lnTo>
                      <a:pt x="40" y="0"/>
                    </a:lnTo>
                    <a:lnTo>
                      <a:pt x="35" y="4"/>
                    </a:lnTo>
                    <a:lnTo>
                      <a:pt x="24" y="14"/>
                    </a:lnTo>
                    <a:lnTo>
                      <a:pt x="18" y="20"/>
                    </a:lnTo>
                    <a:lnTo>
                      <a:pt x="11" y="25"/>
                    </a:lnTo>
                    <a:lnTo>
                      <a:pt x="5" y="32"/>
                    </a:lnTo>
                    <a:lnTo>
                      <a:pt x="0" y="36"/>
                    </a:lnTo>
                    <a:lnTo>
                      <a:pt x="0" y="37"/>
                    </a:lnTo>
                    <a:lnTo>
                      <a:pt x="2" y="37"/>
                    </a:lnTo>
                    <a:lnTo>
                      <a:pt x="4" y="37"/>
                    </a:lnTo>
                    <a:lnTo>
                      <a:pt x="5" y="36"/>
                    </a:lnTo>
                    <a:lnTo>
                      <a:pt x="7" y="35"/>
                    </a:lnTo>
                    <a:lnTo>
                      <a:pt x="9" y="34"/>
                    </a:lnTo>
                    <a:lnTo>
                      <a:pt x="11" y="33"/>
                    </a:lnTo>
                    <a:lnTo>
                      <a:pt x="13" y="32"/>
                    </a:lnTo>
                    <a:lnTo>
                      <a:pt x="17" y="30"/>
                    </a:lnTo>
                    <a:lnTo>
                      <a:pt x="19" y="28"/>
                    </a:lnTo>
                    <a:lnTo>
                      <a:pt x="21" y="28"/>
                    </a:lnTo>
                  </a:path>
                </a:pathLst>
              </a:custGeom>
              <a:solidFill>
                <a:srgbClr val="000000"/>
              </a:solidFill>
              <a:ln w="9525" cap="rnd">
                <a:noFill/>
                <a:round/>
                <a:headEnd/>
                <a:tailEnd/>
              </a:ln>
            </p:spPr>
            <p:txBody>
              <a:bodyPr/>
              <a:lstStyle/>
              <a:p>
                <a:endParaRPr lang="en-US"/>
              </a:p>
            </p:txBody>
          </p:sp>
          <p:sp>
            <p:nvSpPr>
              <p:cNvPr id="44" name="Freeform 434"/>
              <p:cNvSpPr>
                <a:spLocks/>
              </p:cNvSpPr>
              <p:nvPr/>
            </p:nvSpPr>
            <p:spPr bwMode="auto">
              <a:xfrm>
                <a:off x="255" y="706"/>
                <a:ext cx="62" cy="66"/>
              </a:xfrm>
              <a:custGeom>
                <a:avLst/>
                <a:gdLst>
                  <a:gd name="T0" fmla="*/ 28 w 62"/>
                  <a:gd name="T1" fmla="*/ 36 h 67"/>
                  <a:gd name="T2" fmla="*/ 29 w 62"/>
                  <a:gd name="T3" fmla="*/ 40 h 67"/>
                  <a:gd name="T4" fmla="*/ 30 w 62"/>
                  <a:gd name="T5" fmla="*/ 43 h 67"/>
                  <a:gd name="T6" fmla="*/ 29 w 62"/>
                  <a:gd name="T7" fmla="*/ 44 h 67"/>
                  <a:gd name="T8" fmla="*/ 27 w 62"/>
                  <a:gd name="T9" fmla="*/ 47 h 67"/>
                  <a:gd name="T10" fmla="*/ 21 w 62"/>
                  <a:gd name="T11" fmla="*/ 51 h 67"/>
                  <a:gd name="T12" fmla="*/ 17 w 62"/>
                  <a:gd name="T13" fmla="*/ 56 h 67"/>
                  <a:gd name="T14" fmla="*/ 24 w 62"/>
                  <a:gd name="T15" fmla="*/ 66 h 67"/>
                  <a:gd name="T16" fmla="*/ 26 w 62"/>
                  <a:gd name="T17" fmla="*/ 64 h 67"/>
                  <a:gd name="T18" fmla="*/ 26 w 62"/>
                  <a:gd name="T19" fmla="*/ 63 h 67"/>
                  <a:gd name="T20" fmla="*/ 27 w 62"/>
                  <a:gd name="T21" fmla="*/ 61 h 67"/>
                  <a:gd name="T22" fmla="*/ 34 w 62"/>
                  <a:gd name="T23" fmla="*/ 56 h 67"/>
                  <a:gd name="T24" fmla="*/ 38 w 62"/>
                  <a:gd name="T25" fmla="*/ 51 h 67"/>
                  <a:gd name="T26" fmla="*/ 39 w 62"/>
                  <a:gd name="T27" fmla="*/ 49 h 67"/>
                  <a:gd name="T28" fmla="*/ 39 w 62"/>
                  <a:gd name="T29" fmla="*/ 45 h 67"/>
                  <a:gd name="T30" fmla="*/ 41 w 62"/>
                  <a:gd name="T31" fmla="*/ 44 h 67"/>
                  <a:gd name="T32" fmla="*/ 43 w 62"/>
                  <a:gd name="T33" fmla="*/ 45 h 67"/>
                  <a:gd name="T34" fmla="*/ 45 w 62"/>
                  <a:gd name="T35" fmla="*/ 46 h 67"/>
                  <a:gd name="T36" fmla="*/ 48 w 62"/>
                  <a:gd name="T37" fmla="*/ 45 h 67"/>
                  <a:gd name="T38" fmla="*/ 50 w 62"/>
                  <a:gd name="T39" fmla="*/ 44 h 67"/>
                  <a:gd name="T40" fmla="*/ 54 w 62"/>
                  <a:gd name="T41" fmla="*/ 42 h 67"/>
                  <a:gd name="T42" fmla="*/ 60 w 62"/>
                  <a:gd name="T43" fmla="*/ 37 h 67"/>
                  <a:gd name="T44" fmla="*/ 60 w 62"/>
                  <a:gd name="T45" fmla="*/ 35 h 67"/>
                  <a:gd name="T46" fmla="*/ 61 w 62"/>
                  <a:gd name="T47" fmla="*/ 33 h 67"/>
                  <a:gd name="T48" fmla="*/ 61 w 62"/>
                  <a:gd name="T49" fmla="*/ 30 h 67"/>
                  <a:gd name="T50" fmla="*/ 60 w 62"/>
                  <a:gd name="T51" fmla="*/ 27 h 67"/>
                  <a:gd name="T52" fmla="*/ 58 w 62"/>
                  <a:gd name="T53" fmla="*/ 24 h 67"/>
                  <a:gd name="T54" fmla="*/ 56 w 62"/>
                  <a:gd name="T55" fmla="*/ 20 h 67"/>
                  <a:gd name="T56" fmla="*/ 35 w 62"/>
                  <a:gd name="T57" fmla="*/ 4 h 67"/>
                  <a:gd name="T58" fmla="*/ 18 w 62"/>
                  <a:gd name="T59" fmla="*/ 20 h 67"/>
                  <a:gd name="T60" fmla="*/ 5 w 62"/>
                  <a:gd name="T61" fmla="*/ 32 h 67"/>
                  <a:gd name="T62" fmla="*/ 0 w 62"/>
                  <a:gd name="T63" fmla="*/ 36 h 67"/>
                  <a:gd name="T64" fmla="*/ 0 w 62"/>
                  <a:gd name="T65" fmla="*/ 37 h 67"/>
                  <a:gd name="T66" fmla="*/ 4 w 62"/>
                  <a:gd name="T67" fmla="*/ 37 h 67"/>
                  <a:gd name="T68" fmla="*/ 7 w 62"/>
                  <a:gd name="T69" fmla="*/ 35 h 67"/>
                  <a:gd name="T70" fmla="*/ 11 w 62"/>
                  <a:gd name="T71" fmla="*/ 33 h 67"/>
                  <a:gd name="T72" fmla="*/ 17 w 62"/>
                  <a:gd name="T73" fmla="*/ 30 h 67"/>
                  <a:gd name="T74" fmla="*/ 21 w 62"/>
                  <a:gd name="T75" fmla="*/ 28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
                  <a:gd name="T115" fmla="*/ 0 h 67"/>
                  <a:gd name="T116" fmla="*/ 62 w 62"/>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 h="67">
                    <a:moveTo>
                      <a:pt x="21" y="28"/>
                    </a:moveTo>
                    <a:lnTo>
                      <a:pt x="28" y="36"/>
                    </a:lnTo>
                    <a:lnTo>
                      <a:pt x="29" y="38"/>
                    </a:lnTo>
                    <a:lnTo>
                      <a:pt x="29" y="40"/>
                    </a:lnTo>
                    <a:lnTo>
                      <a:pt x="31" y="41"/>
                    </a:lnTo>
                    <a:lnTo>
                      <a:pt x="30" y="43"/>
                    </a:lnTo>
                    <a:lnTo>
                      <a:pt x="29" y="44"/>
                    </a:lnTo>
                    <a:lnTo>
                      <a:pt x="29" y="45"/>
                    </a:lnTo>
                    <a:lnTo>
                      <a:pt x="27" y="47"/>
                    </a:lnTo>
                    <a:lnTo>
                      <a:pt x="26" y="48"/>
                    </a:lnTo>
                    <a:lnTo>
                      <a:pt x="21" y="51"/>
                    </a:lnTo>
                    <a:lnTo>
                      <a:pt x="18" y="54"/>
                    </a:lnTo>
                    <a:lnTo>
                      <a:pt x="17" y="56"/>
                    </a:lnTo>
                    <a:lnTo>
                      <a:pt x="24" y="66"/>
                    </a:lnTo>
                    <a:lnTo>
                      <a:pt x="26" y="65"/>
                    </a:lnTo>
                    <a:lnTo>
                      <a:pt x="26" y="64"/>
                    </a:lnTo>
                    <a:lnTo>
                      <a:pt x="26" y="63"/>
                    </a:lnTo>
                    <a:lnTo>
                      <a:pt x="27" y="61"/>
                    </a:lnTo>
                    <a:lnTo>
                      <a:pt x="29" y="60"/>
                    </a:lnTo>
                    <a:lnTo>
                      <a:pt x="34" y="56"/>
                    </a:lnTo>
                    <a:lnTo>
                      <a:pt x="37" y="53"/>
                    </a:lnTo>
                    <a:lnTo>
                      <a:pt x="38" y="51"/>
                    </a:lnTo>
                    <a:lnTo>
                      <a:pt x="39" y="50"/>
                    </a:lnTo>
                    <a:lnTo>
                      <a:pt x="39" y="49"/>
                    </a:lnTo>
                    <a:lnTo>
                      <a:pt x="40" y="47"/>
                    </a:lnTo>
                    <a:lnTo>
                      <a:pt x="39" y="45"/>
                    </a:lnTo>
                    <a:lnTo>
                      <a:pt x="39" y="44"/>
                    </a:lnTo>
                    <a:lnTo>
                      <a:pt x="41" y="44"/>
                    </a:lnTo>
                    <a:lnTo>
                      <a:pt x="42" y="45"/>
                    </a:lnTo>
                    <a:lnTo>
                      <a:pt x="43" y="45"/>
                    </a:lnTo>
                    <a:lnTo>
                      <a:pt x="44" y="45"/>
                    </a:lnTo>
                    <a:lnTo>
                      <a:pt x="45" y="46"/>
                    </a:lnTo>
                    <a:lnTo>
                      <a:pt x="46" y="46"/>
                    </a:lnTo>
                    <a:lnTo>
                      <a:pt x="48" y="45"/>
                    </a:lnTo>
                    <a:lnTo>
                      <a:pt x="49" y="45"/>
                    </a:lnTo>
                    <a:lnTo>
                      <a:pt x="50" y="44"/>
                    </a:lnTo>
                    <a:lnTo>
                      <a:pt x="52" y="43"/>
                    </a:lnTo>
                    <a:lnTo>
                      <a:pt x="54" y="42"/>
                    </a:lnTo>
                    <a:lnTo>
                      <a:pt x="57" y="40"/>
                    </a:lnTo>
                    <a:lnTo>
                      <a:pt x="60" y="37"/>
                    </a:lnTo>
                    <a:lnTo>
                      <a:pt x="60" y="36"/>
                    </a:lnTo>
                    <a:lnTo>
                      <a:pt x="60" y="35"/>
                    </a:lnTo>
                    <a:lnTo>
                      <a:pt x="61" y="34"/>
                    </a:lnTo>
                    <a:lnTo>
                      <a:pt x="61" y="33"/>
                    </a:lnTo>
                    <a:lnTo>
                      <a:pt x="61" y="31"/>
                    </a:lnTo>
                    <a:lnTo>
                      <a:pt x="61" y="30"/>
                    </a:lnTo>
                    <a:lnTo>
                      <a:pt x="61" y="28"/>
                    </a:lnTo>
                    <a:lnTo>
                      <a:pt x="60" y="27"/>
                    </a:lnTo>
                    <a:lnTo>
                      <a:pt x="60" y="25"/>
                    </a:lnTo>
                    <a:lnTo>
                      <a:pt x="58" y="24"/>
                    </a:lnTo>
                    <a:lnTo>
                      <a:pt x="57" y="22"/>
                    </a:lnTo>
                    <a:lnTo>
                      <a:pt x="56" y="20"/>
                    </a:lnTo>
                    <a:lnTo>
                      <a:pt x="40" y="0"/>
                    </a:lnTo>
                    <a:lnTo>
                      <a:pt x="35" y="4"/>
                    </a:lnTo>
                    <a:lnTo>
                      <a:pt x="24" y="14"/>
                    </a:lnTo>
                    <a:lnTo>
                      <a:pt x="18" y="20"/>
                    </a:lnTo>
                    <a:lnTo>
                      <a:pt x="11" y="25"/>
                    </a:lnTo>
                    <a:lnTo>
                      <a:pt x="5" y="32"/>
                    </a:lnTo>
                    <a:lnTo>
                      <a:pt x="0" y="36"/>
                    </a:lnTo>
                    <a:lnTo>
                      <a:pt x="0" y="37"/>
                    </a:lnTo>
                    <a:lnTo>
                      <a:pt x="2" y="37"/>
                    </a:lnTo>
                    <a:lnTo>
                      <a:pt x="4" y="37"/>
                    </a:lnTo>
                    <a:lnTo>
                      <a:pt x="5" y="36"/>
                    </a:lnTo>
                    <a:lnTo>
                      <a:pt x="7" y="35"/>
                    </a:lnTo>
                    <a:lnTo>
                      <a:pt x="9" y="34"/>
                    </a:lnTo>
                    <a:lnTo>
                      <a:pt x="11" y="33"/>
                    </a:lnTo>
                    <a:lnTo>
                      <a:pt x="13" y="32"/>
                    </a:lnTo>
                    <a:lnTo>
                      <a:pt x="17" y="30"/>
                    </a:lnTo>
                    <a:lnTo>
                      <a:pt x="19" y="28"/>
                    </a:lnTo>
                    <a:lnTo>
                      <a:pt x="21" y="28"/>
                    </a:lnTo>
                  </a:path>
                </a:pathLst>
              </a:custGeom>
              <a:noFill/>
              <a:ln w="12700" cap="rnd" cmpd="sng">
                <a:solidFill>
                  <a:srgbClr val="000000"/>
                </a:solidFill>
                <a:prstDash val="solid"/>
                <a:round/>
                <a:headEnd/>
                <a:tailEnd/>
              </a:ln>
            </p:spPr>
            <p:txBody>
              <a:bodyPr/>
              <a:lstStyle/>
              <a:p>
                <a:endParaRPr lang="en-US"/>
              </a:p>
            </p:txBody>
          </p:sp>
          <p:sp>
            <p:nvSpPr>
              <p:cNvPr id="45" name="Freeform 435"/>
              <p:cNvSpPr>
                <a:spLocks/>
              </p:cNvSpPr>
              <p:nvPr/>
            </p:nvSpPr>
            <p:spPr bwMode="auto">
              <a:xfrm>
                <a:off x="284" y="718"/>
                <a:ext cx="22" cy="26"/>
              </a:xfrm>
              <a:custGeom>
                <a:avLst/>
                <a:gdLst>
                  <a:gd name="T0" fmla="*/ 0 w 22"/>
                  <a:gd name="T1" fmla="*/ 9 h 24"/>
                  <a:gd name="T2" fmla="*/ 11 w 22"/>
                  <a:gd name="T3" fmla="*/ 0 h 24"/>
                  <a:gd name="T4" fmla="*/ 19 w 22"/>
                  <a:gd name="T5" fmla="*/ 11 h 24"/>
                  <a:gd name="T6" fmla="*/ 20 w 22"/>
                  <a:gd name="T7" fmla="*/ 12 h 24"/>
                  <a:gd name="T8" fmla="*/ 21 w 22"/>
                  <a:gd name="T9" fmla="*/ 14 h 24"/>
                  <a:gd name="T10" fmla="*/ 21 w 22"/>
                  <a:gd name="T11" fmla="*/ 15 h 24"/>
                  <a:gd name="T12" fmla="*/ 21 w 22"/>
                  <a:gd name="T13" fmla="*/ 16 h 24"/>
                  <a:gd name="T14" fmla="*/ 21 w 22"/>
                  <a:gd name="T15" fmla="*/ 18 h 24"/>
                  <a:gd name="T16" fmla="*/ 20 w 22"/>
                  <a:gd name="T17" fmla="*/ 19 h 24"/>
                  <a:gd name="T18" fmla="*/ 19 w 22"/>
                  <a:gd name="T19" fmla="*/ 20 h 24"/>
                  <a:gd name="T20" fmla="*/ 18 w 22"/>
                  <a:gd name="T21" fmla="*/ 21 h 24"/>
                  <a:gd name="T22" fmla="*/ 16 w 22"/>
                  <a:gd name="T23" fmla="*/ 22 h 24"/>
                  <a:gd name="T24" fmla="*/ 15 w 22"/>
                  <a:gd name="T25" fmla="*/ 23 h 24"/>
                  <a:gd name="T26" fmla="*/ 14 w 22"/>
                  <a:gd name="T27" fmla="*/ 23 h 24"/>
                  <a:gd name="T28" fmla="*/ 13 w 22"/>
                  <a:gd name="T29" fmla="*/ 23 h 24"/>
                  <a:gd name="T30" fmla="*/ 11 w 22"/>
                  <a:gd name="T31" fmla="*/ 22 h 24"/>
                  <a:gd name="T32" fmla="*/ 10 w 22"/>
                  <a:gd name="T33" fmla="*/ 22 h 24"/>
                  <a:gd name="T34" fmla="*/ 9 w 22"/>
                  <a:gd name="T35" fmla="*/ 21 h 24"/>
                  <a:gd name="T36" fmla="*/ 7 w 22"/>
                  <a:gd name="T37" fmla="*/ 19 h 24"/>
                  <a:gd name="T38" fmla="*/ 0 w 22"/>
                  <a:gd name="T39" fmla="*/ 9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24"/>
                  <a:gd name="T62" fmla="*/ 22 w 22"/>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24">
                    <a:moveTo>
                      <a:pt x="0" y="9"/>
                    </a:moveTo>
                    <a:lnTo>
                      <a:pt x="11" y="0"/>
                    </a:lnTo>
                    <a:lnTo>
                      <a:pt x="19" y="11"/>
                    </a:lnTo>
                    <a:lnTo>
                      <a:pt x="20" y="12"/>
                    </a:lnTo>
                    <a:lnTo>
                      <a:pt x="21" y="14"/>
                    </a:lnTo>
                    <a:lnTo>
                      <a:pt x="21" y="15"/>
                    </a:lnTo>
                    <a:lnTo>
                      <a:pt x="21" y="16"/>
                    </a:lnTo>
                    <a:lnTo>
                      <a:pt x="21" y="18"/>
                    </a:lnTo>
                    <a:lnTo>
                      <a:pt x="20" y="19"/>
                    </a:lnTo>
                    <a:lnTo>
                      <a:pt x="19" y="20"/>
                    </a:lnTo>
                    <a:lnTo>
                      <a:pt x="18" y="21"/>
                    </a:lnTo>
                    <a:lnTo>
                      <a:pt x="16" y="22"/>
                    </a:lnTo>
                    <a:lnTo>
                      <a:pt x="15" y="23"/>
                    </a:lnTo>
                    <a:lnTo>
                      <a:pt x="14" y="23"/>
                    </a:lnTo>
                    <a:lnTo>
                      <a:pt x="13" y="23"/>
                    </a:lnTo>
                    <a:lnTo>
                      <a:pt x="11" y="22"/>
                    </a:lnTo>
                    <a:lnTo>
                      <a:pt x="10" y="22"/>
                    </a:lnTo>
                    <a:lnTo>
                      <a:pt x="9" y="21"/>
                    </a:lnTo>
                    <a:lnTo>
                      <a:pt x="7" y="19"/>
                    </a:lnTo>
                    <a:lnTo>
                      <a:pt x="0" y="9"/>
                    </a:lnTo>
                  </a:path>
                </a:pathLst>
              </a:custGeom>
              <a:noFill/>
              <a:ln w="12700" cap="rnd" cmpd="sng">
                <a:solidFill>
                  <a:srgbClr val="000000"/>
                </a:solidFill>
                <a:prstDash val="solid"/>
                <a:round/>
                <a:headEnd/>
                <a:tailEnd/>
              </a:ln>
            </p:spPr>
            <p:txBody>
              <a:bodyPr/>
              <a:lstStyle/>
              <a:p>
                <a:endParaRPr lang="en-US"/>
              </a:p>
            </p:txBody>
          </p:sp>
          <p:sp>
            <p:nvSpPr>
              <p:cNvPr id="46" name="Freeform 436"/>
              <p:cNvSpPr>
                <a:spLocks/>
              </p:cNvSpPr>
              <p:nvPr/>
            </p:nvSpPr>
            <p:spPr bwMode="auto">
              <a:xfrm>
                <a:off x="288" y="749"/>
                <a:ext cx="62" cy="65"/>
              </a:xfrm>
              <a:custGeom>
                <a:avLst/>
                <a:gdLst>
                  <a:gd name="T0" fmla="*/ 51 w 62"/>
                  <a:gd name="T1" fmla="*/ 2 h 63"/>
                  <a:gd name="T2" fmla="*/ 46 w 62"/>
                  <a:gd name="T3" fmla="*/ 0 h 63"/>
                  <a:gd name="T4" fmla="*/ 0 w 62"/>
                  <a:gd name="T5" fmla="*/ 28 h 63"/>
                  <a:gd name="T6" fmla="*/ 3 w 62"/>
                  <a:gd name="T7" fmla="*/ 33 h 63"/>
                  <a:gd name="T8" fmla="*/ 8 w 62"/>
                  <a:gd name="T9" fmla="*/ 35 h 63"/>
                  <a:gd name="T10" fmla="*/ 19 w 62"/>
                  <a:gd name="T11" fmla="*/ 30 h 63"/>
                  <a:gd name="T12" fmla="*/ 34 w 62"/>
                  <a:gd name="T13" fmla="*/ 44 h 63"/>
                  <a:gd name="T14" fmla="*/ 30 w 62"/>
                  <a:gd name="T15" fmla="*/ 54 h 63"/>
                  <a:gd name="T16" fmla="*/ 34 w 62"/>
                  <a:gd name="T17" fmla="*/ 60 h 63"/>
                  <a:gd name="T18" fmla="*/ 38 w 62"/>
                  <a:gd name="T19" fmla="*/ 62 h 63"/>
                  <a:gd name="T20" fmla="*/ 59 w 62"/>
                  <a:gd name="T21" fmla="*/ 14 h 63"/>
                  <a:gd name="T22" fmla="*/ 49 w 62"/>
                  <a:gd name="T23" fmla="*/ 14 h 63"/>
                  <a:gd name="T24" fmla="*/ 38 w 62"/>
                  <a:gd name="T25" fmla="*/ 35 h 63"/>
                  <a:gd name="T26" fmla="*/ 27 w 62"/>
                  <a:gd name="T27" fmla="*/ 26 h 63"/>
                  <a:gd name="T28" fmla="*/ 49 w 62"/>
                  <a:gd name="T29" fmla="*/ 14 h 63"/>
                  <a:gd name="T30" fmla="*/ 59 w 62"/>
                  <a:gd name="T31" fmla="*/ 14 h 63"/>
                  <a:gd name="T32" fmla="*/ 61 w 62"/>
                  <a:gd name="T33" fmla="*/ 10 h 63"/>
                  <a:gd name="T34" fmla="*/ 51 w 62"/>
                  <a:gd name="T35" fmla="*/ 2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63"/>
                  <a:gd name="T56" fmla="*/ 62 w 62"/>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63">
                    <a:moveTo>
                      <a:pt x="51" y="2"/>
                    </a:moveTo>
                    <a:lnTo>
                      <a:pt x="46" y="0"/>
                    </a:lnTo>
                    <a:lnTo>
                      <a:pt x="0" y="28"/>
                    </a:lnTo>
                    <a:lnTo>
                      <a:pt x="3" y="33"/>
                    </a:lnTo>
                    <a:lnTo>
                      <a:pt x="8" y="35"/>
                    </a:lnTo>
                    <a:lnTo>
                      <a:pt x="19" y="30"/>
                    </a:lnTo>
                    <a:lnTo>
                      <a:pt x="34" y="44"/>
                    </a:lnTo>
                    <a:lnTo>
                      <a:pt x="30" y="54"/>
                    </a:lnTo>
                    <a:lnTo>
                      <a:pt x="34" y="60"/>
                    </a:lnTo>
                    <a:lnTo>
                      <a:pt x="38" y="62"/>
                    </a:lnTo>
                    <a:lnTo>
                      <a:pt x="59" y="14"/>
                    </a:lnTo>
                    <a:lnTo>
                      <a:pt x="49" y="14"/>
                    </a:lnTo>
                    <a:lnTo>
                      <a:pt x="38" y="35"/>
                    </a:lnTo>
                    <a:lnTo>
                      <a:pt x="27" y="26"/>
                    </a:lnTo>
                    <a:lnTo>
                      <a:pt x="49" y="14"/>
                    </a:lnTo>
                    <a:lnTo>
                      <a:pt x="59" y="14"/>
                    </a:lnTo>
                    <a:lnTo>
                      <a:pt x="61" y="10"/>
                    </a:lnTo>
                    <a:lnTo>
                      <a:pt x="51" y="2"/>
                    </a:lnTo>
                  </a:path>
                </a:pathLst>
              </a:custGeom>
              <a:solidFill>
                <a:srgbClr val="000000"/>
              </a:solidFill>
              <a:ln w="9525" cap="rnd">
                <a:noFill/>
                <a:round/>
                <a:headEnd/>
                <a:tailEnd/>
              </a:ln>
            </p:spPr>
            <p:txBody>
              <a:bodyPr/>
              <a:lstStyle/>
              <a:p>
                <a:endParaRPr lang="en-US"/>
              </a:p>
            </p:txBody>
          </p:sp>
          <p:sp>
            <p:nvSpPr>
              <p:cNvPr id="47" name="Freeform 437"/>
              <p:cNvSpPr>
                <a:spLocks/>
              </p:cNvSpPr>
              <p:nvPr/>
            </p:nvSpPr>
            <p:spPr bwMode="auto">
              <a:xfrm>
                <a:off x="288" y="749"/>
                <a:ext cx="62" cy="65"/>
              </a:xfrm>
              <a:custGeom>
                <a:avLst/>
                <a:gdLst>
                  <a:gd name="T0" fmla="*/ 51 w 62"/>
                  <a:gd name="T1" fmla="*/ 2 h 63"/>
                  <a:gd name="T2" fmla="*/ 46 w 62"/>
                  <a:gd name="T3" fmla="*/ 0 h 63"/>
                  <a:gd name="T4" fmla="*/ 0 w 62"/>
                  <a:gd name="T5" fmla="*/ 28 h 63"/>
                  <a:gd name="T6" fmla="*/ 3 w 62"/>
                  <a:gd name="T7" fmla="*/ 33 h 63"/>
                  <a:gd name="T8" fmla="*/ 8 w 62"/>
                  <a:gd name="T9" fmla="*/ 35 h 63"/>
                  <a:gd name="T10" fmla="*/ 19 w 62"/>
                  <a:gd name="T11" fmla="*/ 30 h 63"/>
                  <a:gd name="T12" fmla="*/ 34 w 62"/>
                  <a:gd name="T13" fmla="*/ 44 h 63"/>
                  <a:gd name="T14" fmla="*/ 30 w 62"/>
                  <a:gd name="T15" fmla="*/ 54 h 63"/>
                  <a:gd name="T16" fmla="*/ 34 w 62"/>
                  <a:gd name="T17" fmla="*/ 60 h 63"/>
                  <a:gd name="T18" fmla="*/ 38 w 62"/>
                  <a:gd name="T19" fmla="*/ 62 h 63"/>
                  <a:gd name="T20" fmla="*/ 61 w 62"/>
                  <a:gd name="T21" fmla="*/ 10 h 63"/>
                  <a:gd name="T22" fmla="*/ 51 w 62"/>
                  <a:gd name="T23" fmla="*/ 2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63"/>
                  <a:gd name="T38" fmla="*/ 62 w 62"/>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63">
                    <a:moveTo>
                      <a:pt x="51" y="2"/>
                    </a:moveTo>
                    <a:lnTo>
                      <a:pt x="46" y="0"/>
                    </a:lnTo>
                    <a:lnTo>
                      <a:pt x="0" y="28"/>
                    </a:lnTo>
                    <a:lnTo>
                      <a:pt x="3" y="33"/>
                    </a:lnTo>
                    <a:lnTo>
                      <a:pt x="8" y="35"/>
                    </a:lnTo>
                    <a:lnTo>
                      <a:pt x="19" y="30"/>
                    </a:lnTo>
                    <a:lnTo>
                      <a:pt x="34" y="44"/>
                    </a:lnTo>
                    <a:lnTo>
                      <a:pt x="30" y="54"/>
                    </a:lnTo>
                    <a:lnTo>
                      <a:pt x="34" y="60"/>
                    </a:lnTo>
                    <a:lnTo>
                      <a:pt x="38" y="62"/>
                    </a:lnTo>
                    <a:lnTo>
                      <a:pt x="61" y="10"/>
                    </a:lnTo>
                    <a:lnTo>
                      <a:pt x="51" y="2"/>
                    </a:lnTo>
                  </a:path>
                </a:pathLst>
              </a:custGeom>
              <a:noFill/>
              <a:ln w="12700" cap="rnd" cmpd="sng">
                <a:solidFill>
                  <a:srgbClr val="000000"/>
                </a:solidFill>
                <a:prstDash val="solid"/>
                <a:round/>
                <a:headEnd/>
                <a:tailEnd/>
              </a:ln>
            </p:spPr>
            <p:txBody>
              <a:bodyPr/>
              <a:lstStyle/>
              <a:p>
                <a:endParaRPr lang="en-US"/>
              </a:p>
            </p:txBody>
          </p:sp>
          <p:sp>
            <p:nvSpPr>
              <p:cNvPr id="48" name="Freeform 438"/>
              <p:cNvSpPr>
                <a:spLocks/>
              </p:cNvSpPr>
              <p:nvPr/>
            </p:nvSpPr>
            <p:spPr bwMode="auto">
              <a:xfrm>
                <a:off x="316" y="763"/>
                <a:ext cx="23" cy="22"/>
              </a:xfrm>
              <a:custGeom>
                <a:avLst/>
                <a:gdLst>
                  <a:gd name="T0" fmla="*/ 22 w 23"/>
                  <a:gd name="T1" fmla="*/ 0 h 22"/>
                  <a:gd name="T2" fmla="*/ 11 w 23"/>
                  <a:gd name="T3" fmla="*/ 21 h 22"/>
                  <a:gd name="T4" fmla="*/ 0 w 23"/>
                  <a:gd name="T5" fmla="*/ 11 h 22"/>
                  <a:gd name="T6" fmla="*/ 22 w 23"/>
                  <a:gd name="T7" fmla="*/ 0 h 22"/>
                  <a:gd name="T8" fmla="*/ 0 60000 65536"/>
                  <a:gd name="T9" fmla="*/ 0 60000 65536"/>
                  <a:gd name="T10" fmla="*/ 0 60000 65536"/>
                  <a:gd name="T11" fmla="*/ 0 60000 65536"/>
                  <a:gd name="T12" fmla="*/ 0 w 23"/>
                  <a:gd name="T13" fmla="*/ 0 h 22"/>
                  <a:gd name="T14" fmla="*/ 23 w 23"/>
                  <a:gd name="T15" fmla="*/ 22 h 22"/>
                </a:gdLst>
                <a:ahLst/>
                <a:cxnLst>
                  <a:cxn ang="T8">
                    <a:pos x="T0" y="T1"/>
                  </a:cxn>
                  <a:cxn ang="T9">
                    <a:pos x="T2" y="T3"/>
                  </a:cxn>
                  <a:cxn ang="T10">
                    <a:pos x="T4" y="T5"/>
                  </a:cxn>
                  <a:cxn ang="T11">
                    <a:pos x="T6" y="T7"/>
                  </a:cxn>
                </a:cxnLst>
                <a:rect l="T12" t="T13" r="T14" b="T15"/>
                <a:pathLst>
                  <a:path w="23" h="22">
                    <a:moveTo>
                      <a:pt x="22" y="0"/>
                    </a:moveTo>
                    <a:lnTo>
                      <a:pt x="11" y="21"/>
                    </a:lnTo>
                    <a:lnTo>
                      <a:pt x="0" y="11"/>
                    </a:lnTo>
                    <a:lnTo>
                      <a:pt x="22" y="0"/>
                    </a:lnTo>
                  </a:path>
                </a:pathLst>
              </a:custGeom>
              <a:noFill/>
              <a:ln w="12700" cap="rnd" cmpd="sng">
                <a:solidFill>
                  <a:srgbClr val="000000"/>
                </a:solidFill>
                <a:prstDash val="solid"/>
                <a:round/>
                <a:headEnd/>
                <a:tailEnd/>
              </a:ln>
            </p:spPr>
            <p:txBody>
              <a:bodyPr/>
              <a:lstStyle/>
              <a:p>
                <a:endParaRPr lang="en-US"/>
              </a:p>
            </p:txBody>
          </p:sp>
          <p:sp>
            <p:nvSpPr>
              <p:cNvPr id="49" name="Freeform 439"/>
              <p:cNvSpPr>
                <a:spLocks/>
              </p:cNvSpPr>
              <p:nvPr/>
            </p:nvSpPr>
            <p:spPr bwMode="auto">
              <a:xfrm>
                <a:off x="336" y="771"/>
                <a:ext cx="39" cy="53"/>
              </a:xfrm>
              <a:custGeom>
                <a:avLst/>
                <a:gdLst>
                  <a:gd name="T0" fmla="*/ 0 w 39"/>
                  <a:gd name="T1" fmla="*/ 47 h 54"/>
                  <a:gd name="T2" fmla="*/ 4 w 39"/>
                  <a:gd name="T3" fmla="*/ 51 h 54"/>
                  <a:gd name="T4" fmla="*/ 10 w 39"/>
                  <a:gd name="T5" fmla="*/ 53 h 54"/>
                  <a:gd name="T6" fmla="*/ 38 w 39"/>
                  <a:gd name="T7" fmla="*/ 8 h 54"/>
                  <a:gd name="T8" fmla="*/ 29 w 39"/>
                  <a:gd name="T9" fmla="*/ 2 h 54"/>
                  <a:gd name="T10" fmla="*/ 24 w 39"/>
                  <a:gd name="T11" fmla="*/ 0 h 54"/>
                  <a:gd name="T12" fmla="*/ 0 w 39"/>
                  <a:gd name="T13" fmla="*/ 47 h 54"/>
                  <a:gd name="T14" fmla="*/ 0 60000 65536"/>
                  <a:gd name="T15" fmla="*/ 0 60000 65536"/>
                  <a:gd name="T16" fmla="*/ 0 60000 65536"/>
                  <a:gd name="T17" fmla="*/ 0 60000 65536"/>
                  <a:gd name="T18" fmla="*/ 0 60000 65536"/>
                  <a:gd name="T19" fmla="*/ 0 60000 65536"/>
                  <a:gd name="T20" fmla="*/ 0 60000 65536"/>
                  <a:gd name="T21" fmla="*/ 0 w 39"/>
                  <a:gd name="T22" fmla="*/ 0 h 54"/>
                  <a:gd name="T23" fmla="*/ 39 w 39"/>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54">
                    <a:moveTo>
                      <a:pt x="0" y="47"/>
                    </a:moveTo>
                    <a:lnTo>
                      <a:pt x="4" y="51"/>
                    </a:lnTo>
                    <a:lnTo>
                      <a:pt x="10" y="53"/>
                    </a:lnTo>
                    <a:lnTo>
                      <a:pt x="38" y="8"/>
                    </a:lnTo>
                    <a:lnTo>
                      <a:pt x="29" y="2"/>
                    </a:lnTo>
                    <a:lnTo>
                      <a:pt x="24" y="0"/>
                    </a:lnTo>
                    <a:lnTo>
                      <a:pt x="0" y="47"/>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0" name="Freeform 440"/>
              <p:cNvSpPr>
                <a:spLocks/>
              </p:cNvSpPr>
              <p:nvPr/>
            </p:nvSpPr>
            <p:spPr bwMode="auto">
              <a:xfrm>
                <a:off x="355" y="783"/>
                <a:ext cx="68" cy="68"/>
              </a:xfrm>
              <a:custGeom>
                <a:avLst/>
                <a:gdLst>
                  <a:gd name="T0" fmla="*/ 0 w 67"/>
                  <a:gd name="T1" fmla="*/ 45 h 68"/>
                  <a:gd name="T2" fmla="*/ 10 w 67"/>
                  <a:gd name="T3" fmla="*/ 51 h 68"/>
                  <a:gd name="T4" fmla="*/ 28 w 67"/>
                  <a:gd name="T5" fmla="*/ 20 h 68"/>
                  <a:gd name="T6" fmla="*/ 29 w 67"/>
                  <a:gd name="T7" fmla="*/ 62 h 68"/>
                  <a:gd name="T8" fmla="*/ 38 w 67"/>
                  <a:gd name="T9" fmla="*/ 67 h 68"/>
                  <a:gd name="T10" fmla="*/ 66 w 67"/>
                  <a:gd name="T11" fmla="*/ 22 h 68"/>
                  <a:gd name="T12" fmla="*/ 56 w 67"/>
                  <a:gd name="T13" fmla="*/ 16 h 68"/>
                  <a:gd name="T14" fmla="*/ 37 w 67"/>
                  <a:gd name="T15" fmla="*/ 48 h 68"/>
                  <a:gd name="T16" fmla="*/ 37 w 67"/>
                  <a:gd name="T17" fmla="*/ 6 h 68"/>
                  <a:gd name="T18" fmla="*/ 27 w 67"/>
                  <a:gd name="T19" fmla="*/ 0 h 68"/>
                  <a:gd name="T20" fmla="*/ 0 w 67"/>
                  <a:gd name="T21" fmla="*/ 45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8"/>
                  <a:gd name="T35" fmla="*/ 67 w 67"/>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8">
                    <a:moveTo>
                      <a:pt x="0" y="45"/>
                    </a:moveTo>
                    <a:lnTo>
                      <a:pt x="10" y="51"/>
                    </a:lnTo>
                    <a:lnTo>
                      <a:pt x="28" y="20"/>
                    </a:lnTo>
                    <a:lnTo>
                      <a:pt x="29" y="62"/>
                    </a:lnTo>
                    <a:lnTo>
                      <a:pt x="38" y="67"/>
                    </a:lnTo>
                    <a:lnTo>
                      <a:pt x="66" y="22"/>
                    </a:lnTo>
                    <a:lnTo>
                      <a:pt x="56" y="16"/>
                    </a:lnTo>
                    <a:lnTo>
                      <a:pt x="37" y="48"/>
                    </a:lnTo>
                    <a:lnTo>
                      <a:pt x="37" y="6"/>
                    </a:lnTo>
                    <a:lnTo>
                      <a:pt x="27" y="0"/>
                    </a:lnTo>
                    <a:lnTo>
                      <a:pt x="0" y="45"/>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1" name="Freeform 441"/>
              <p:cNvSpPr>
                <a:spLocks/>
              </p:cNvSpPr>
              <p:nvPr/>
            </p:nvSpPr>
            <p:spPr bwMode="auto">
              <a:xfrm>
                <a:off x="458" y="817"/>
                <a:ext cx="48" cy="59"/>
              </a:xfrm>
              <a:custGeom>
                <a:avLst/>
                <a:gdLst>
                  <a:gd name="T0" fmla="*/ 8 w 48"/>
                  <a:gd name="T1" fmla="*/ 56 h 59"/>
                  <a:gd name="T2" fmla="*/ 19 w 48"/>
                  <a:gd name="T3" fmla="*/ 58 h 59"/>
                  <a:gd name="T4" fmla="*/ 28 w 48"/>
                  <a:gd name="T5" fmla="*/ 15 h 59"/>
                  <a:gd name="T6" fmla="*/ 45 w 48"/>
                  <a:gd name="T7" fmla="*/ 18 h 59"/>
                  <a:gd name="T8" fmla="*/ 47 w 48"/>
                  <a:gd name="T9" fmla="*/ 8 h 59"/>
                  <a:gd name="T10" fmla="*/ 2 w 48"/>
                  <a:gd name="T11" fmla="*/ 0 h 59"/>
                  <a:gd name="T12" fmla="*/ 0 w 48"/>
                  <a:gd name="T13" fmla="*/ 10 h 59"/>
                  <a:gd name="T14" fmla="*/ 17 w 48"/>
                  <a:gd name="T15" fmla="*/ 13 h 59"/>
                  <a:gd name="T16" fmla="*/ 8 w 48"/>
                  <a:gd name="T17" fmla="*/ 5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9"/>
                  <a:gd name="T29" fmla="*/ 48 w 4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9">
                    <a:moveTo>
                      <a:pt x="8" y="56"/>
                    </a:moveTo>
                    <a:lnTo>
                      <a:pt x="19" y="58"/>
                    </a:lnTo>
                    <a:lnTo>
                      <a:pt x="28" y="15"/>
                    </a:lnTo>
                    <a:lnTo>
                      <a:pt x="45" y="18"/>
                    </a:lnTo>
                    <a:lnTo>
                      <a:pt x="47" y="8"/>
                    </a:lnTo>
                    <a:lnTo>
                      <a:pt x="2" y="0"/>
                    </a:lnTo>
                    <a:lnTo>
                      <a:pt x="0" y="10"/>
                    </a:lnTo>
                    <a:lnTo>
                      <a:pt x="17" y="13"/>
                    </a:lnTo>
                    <a:lnTo>
                      <a:pt x="8" y="56"/>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2" name="Freeform 442"/>
              <p:cNvSpPr>
                <a:spLocks/>
              </p:cNvSpPr>
              <p:nvPr/>
            </p:nvSpPr>
            <p:spPr bwMode="auto">
              <a:xfrm>
                <a:off x="508" y="825"/>
                <a:ext cx="46" cy="55"/>
              </a:xfrm>
              <a:custGeom>
                <a:avLst/>
                <a:gdLst>
                  <a:gd name="T0" fmla="*/ 6 w 46"/>
                  <a:gd name="T1" fmla="*/ 53 h 55"/>
                  <a:gd name="T2" fmla="*/ 14 w 46"/>
                  <a:gd name="T3" fmla="*/ 54 h 55"/>
                  <a:gd name="T4" fmla="*/ 14 w 46"/>
                  <a:gd name="T5" fmla="*/ 30 h 55"/>
                  <a:gd name="T6" fmla="*/ 30 w 46"/>
                  <a:gd name="T7" fmla="*/ 30 h 55"/>
                  <a:gd name="T8" fmla="*/ 29 w 46"/>
                  <a:gd name="T9" fmla="*/ 54 h 55"/>
                  <a:gd name="T10" fmla="*/ 37 w 46"/>
                  <a:gd name="T11" fmla="*/ 54 h 55"/>
                  <a:gd name="T12" fmla="*/ 45 w 46"/>
                  <a:gd name="T13" fmla="*/ 2 h 55"/>
                  <a:gd name="T14" fmla="*/ 38 w 46"/>
                  <a:gd name="T15" fmla="*/ 1 h 55"/>
                  <a:gd name="T16" fmla="*/ 30 w 46"/>
                  <a:gd name="T17" fmla="*/ 0 h 55"/>
                  <a:gd name="T18" fmla="*/ 30 w 46"/>
                  <a:gd name="T19" fmla="*/ 20 h 55"/>
                  <a:gd name="T20" fmla="*/ 14 w 46"/>
                  <a:gd name="T21" fmla="*/ 20 h 55"/>
                  <a:gd name="T22" fmla="*/ 14 w 46"/>
                  <a:gd name="T23" fmla="*/ 0 h 55"/>
                  <a:gd name="T24" fmla="*/ 6 w 46"/>
                  <a:gd name="T25" fmla="*/ 0 h 55"/>
                  <a:gd name="T26" fmla="*/ 0 w 46"/>
                  <a:gd name="T27" fmla="*/ 1 h 55"/>
                  <a:gd name="T28" fmla="*/ 6 w 46"/>
                  <a:gd name="T29" fmla="*/ 53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5"/>
                  <a:gd name="T47" fmla="*/ 46 w 46"/>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5">
                    <a:moveTo>
                      <a:pt x="6" y="53"/>
                    </a:moveTo>
                    <a:lnTo>
                      <a:pt x="14" y="54"/>
                    </a:lnTo>
                    <a:lnTo>
                      <a:pt x="14" y="30"/>
                    </a:lnTo>
                    <a:lnTo>
                      <a:pt x="30" y="30"/>
                    </a:lnTo>
                    <a:lnTo>
                      <a:pt x="29" y="54"/>
                    </a:lnTo>
                    <a:lnTo>
                      <a:pt x="37" y="54"/>
                    </a:lnTo>
                    <a:lnTo>
                      <a:pt x="45" y="2"/>
                    </a:lnTo>
                    <a:lnTo>
                      <a:pt x="38" y="1"/>
                    </a:lnTo>
                    <a:lnTo>
                      <a:pt x="30" y="0"/>
                    </a:lnTo>
                    <a:lnTo>
                      <a:pt x="30" y="20"/>
                    </a:lnTo>
                    <a:lnTo>
                      <a:pt x="14" y="20"/>
                    </a:lnTo>
                    <a:lnTo>
                      <a:pt x="14" y="0"/>
                    </a:lnTo>
                    <a:lnTo>
                      <a:pt x="6" y="0"/>
                    </a:lnTo>
                    <a:lnTo>
                      <a:pt x="0" y="1"/>
                    </a:lnTo>
                    <a:lnTo>
                      <a:pt x="6" y="5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3" name="Freeform 443"/>
              <p:cNvSpPr>
                <a:spLocks/>
              </p:cNvSpPr>
              <p:nvPr/>
            </p:nvSpPr>
            <p:spPr bwMode="auto">
              <a:xfrm>
                <a:off x="558" y="822"/>
                <a:ext cx="52" cy="59"/>
              </a:xfrm>
              <a:custGeom>
                <a:avLst/>
                <a:gdLst>
                  <a:gd name="T0" fmla="*/ 8 w 51"/>
                  <a:gd name="T1" fmla="*/ 58 h 59"/>
                  <a:gd name="T2" fmla="*/ 50 w 51"/>
                  <a:gd name="T3" fmla="*/ 53 h 59"/>
                  <a:gd name="T4" fmla="*/ 49 w 51"/>
                  <a:gd name="T5" fmla="*/ 43 h 59"/>
                  <a:gd name="T6" fmla="*/ 18 w 51"/>
                  <a:gd name="T7" fmla="*/ 47 h 59"/>
                  <a:gd name="T8" fmla="*/ 16 w 51"/>
                  <a:gd name="T9" fmla="*/ 33 h 59"/>
                  <a:gd name="T10" fmla="*/ 43 w 51"/>
                  <a:gd name="T11" fmla="*/ 30 h 59"/>
                  <a:gd name="T12" fmla="*/ 42 w 51"/>
                  <a:gd name="T13" fmla="*/ 20 h 59"/>
                  <a:gd name="T14" fmla="*/ 15 w 51"/>
                  <a:gd name="T15" fmla="*/ 24 h 59"/>
                  <a:gd name="T16" fmla="*/ 13 w 51"/>
                  <a:gd name="T17" fmla="*/ 13 h 59"/>
                  <a:gd name="T18" fmla="*/ 43 w 51"/>
                  <a:gd name="T19" fmla="*/ 8 h 59"/>
                  <a:gd name="T20" fmla="*/ 41 w 51"/>
                  <a:gd name="T21" fmla="*/ 0 h 59"/>
                  <a:gd name="T22" fmla="*/ 0 w 51"/>
                  <a:gd name="T23" fmla="*/ 4 h 59"/>
                  <a:gd name="T24" fmla="*/ 8 w 51"/>
                  <a:gd name="T25" fmla="*/ 5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9"/>
                  <a:gd name="T41" fmla="*/ 51 w 5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9">
                    <a:moveTo>
                      <a:pt x="8" y="58"/>
                    </a:moveTo>
                    <a:lnTo>
                      <a:pt x="50" y="53"/>
                    </a:lnTo>
                    <a:lnTo>
                      <a:pt x="49" y="43"/>
                    </a:lnTo>
                    <a:lnTo>
                      <a:pt x="18" y="47"/>
                    </a:lnTo>
                    <a:lnTo>
                      <a:pt x="16" y="33"/>
                    </a:lnTo>
                    <a:lnTo>
                      <a:pt x="43" y="30"/>
                    </a:lnTo>
                    <a:lnTo>
                      <a:pt x="42" y="20"/>
                    </a:lnTo>
                    <a:lnTo>
                      <a:pt x="15" y="24"/>
                    </a:lnTo>
                    <a:lnTo>
                      <a:pt x="13" y="13"/>
                    </a:lnTo>
                    <a:lnTo>
                      <a:pt x="43" y="8"/>
                    </a:lnTo>
                    <a:lnTo>
                      <a:pt x="41" y="0"/>
                    </a:lnTo>
                    <a:lnTo>
                      <a:pt x="0" y="4"/>
                    </a:lnTo>
                    <a:lnTo>
                      <a:pt x="8" y="58"/>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4" name="Freeform 444"/>
              <p:cNvSpPr>
                <a:spLocks/>
              </p:cNvSpPr>
              <p:nvPr/>
            </p:nvSpPr>
            <p:spPr bwMode="auto">
              <a:xfrm>
                <a:off x="638" y="800"/>
                <a:ext cx="45" cy="64"/>
              </a:xfrm>
              <a:custGeom>
                <a:avLst/>
                <a:gdLst>
                  <a:gd name="T0" fmla="*/ 21 w 45"/>
                  <a:gd name="T1" fmla="*/ 63 h 64"/>
                  <a:gd name="T2" fmla="*/ 31 w 45"/>
                  <a:gd name="T3" fmla="*/ 59 h 64"/>
                  <a:gd name="T4" fmla="*/ 22 w 45"/>
                  <a:gd name="T5" fmla="*/ 38 h 64"/>
                  <a:gd name="T6" fmla="*/ 44 w 45"/>
                  <a:gd name="T7" fmla="*/ 30 h 64"/>
                  <a:gd name="T8" fmla="*/ 40 w 45"/>
                  <a:gd name="T9" fmla="*/ 21 h 64"/>
                  <a:gd name="T10" fmla="*/ 18 w 45"/>
                  <a:gd name="T11" fmla="*/ 30 h 64"/>
                  <a:gd name="T12" fmla="*/ 14 w 45"/>
                  <a:gd name="T13" fmla="*/ 19 h 64"/>
                  <a:gd name="T14" fmla="*/ 39 w 45"/>
                  <a:gd name="T15" fmla="*/ 8 h 64"/>
                  <a:gd name="T16" fmla="*/ 35 w 45"/>
                  <a:gd name="T17" fmla="*/ 0 h 64"/>
                  <a:gd name="T18" fmla="*/ 0 w 45"/>
                  <a:gd name="T19" fmla="*/ 14 h 64"/>
                  <a:gd name="T20" fmla="*/ 21 w 45"/>
                  <a:gd name="T21" fmla="*/ 63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4"/>
                  <a:gd name="T35" fmla="*/ 45 w 45"/>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4">
                    <a:moveTo>
                      <a:pt x="21" y="63"/>
                    </a:moveTo>
                    <a:lnTo>
                      <a:pt x="31" y="59"/>
                    </a:lnTo>
                    <a:lnTo>
                      <a:pt x="22" y="38"/>
                    </a:lnTo>
                    <a:lnTo>
                      <a:pt x="44" y="30"/>
                    </a:lnTo>
                    <a:lnTo>
                      <a:pt x="40" y="21"/>
                    </a:lnTo>
                    <a:lnTo>
                      <a:pt x="18" y="30"/>
                    </a:lnTo>
                    <a:lnTo>
                      <a:pt x="14" y="19"/>
                    </a:lnTo>
                    <a:lnTo>
                      <a:pt x="39" y="8"/>
                    </a:lnTo>
                    <a:lnTo>
                      <a:pt x="35" y="0"/>
                    </a:lnTo>
                    <a:lnTo>
                      <a:pt x="0" y="14"/>
                    </a:lnTo>
                    <a:lnTo>
                      <a:pt x="21" y="6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5" name="Freeform 445"/>
              <p:cNvSpPr>
                <a:spLocks/>
              </p:cNvSpPr>
              <p:nvPr/>
            </p:nvSpPr>
            <p:spPr bwMode="auto">
              <a:xfrm>
                <a:off x="687" y="783"/>
                <a:ext cx="58" cy="56"/>
              </a:xfrm>
              <a:custGeom>
                <a:avLst/>
                <a:gdLst>
                  <a:gd name="T0" fmla="*/ 10 w 57"/>
                  <a:gd name="T1" fmla="*/ 47 h 56"/>
                  <a:gd name="T2" fmla="*/ 17 w 57"/>
                  <a:gd name="T3" fmla="*/ 52 h 56"/>
                  <a:gd name="T4" fmla="*/ 23 w 57"/>
                  <a:gd name="T5" fmla="*/ 54 h 56"/>
                  <a:gd name="T6" fmla="*/ 26 w 57"/>
                  <a:gd name="T7" fmla="*/ 55 h 56"/>
                  <a:gd name="T8" fmla="*/ 34 w 57"/>
                  <a:gd name="T9" fmla="*/ 54 h 56"/>
                  <a:gd name="T10" fmla="*/ 41 w 57"/>
                  <a:gd name="T11" fmla="*/ 52 h 56"/>
                  <a:gd name="T12" fmla="*/ 49 w 57"/>
                  <a:gd name="T13" fmla="*/ 46 h 56"/>
                  <a:gd name="T14" fmla="*/ 53 w 57"/>
                  <a:gd name="T15" fmla="*/ 40 h 56"/>
                  <a:gd name="T16" fmla="*/ 56 w 57"/>
                  <a:gd name="T17" fmla="*/ 33 h 56"/>
                  <a:gd name="T18" fmla="*/ 56 w 57"/>
                  <a:gd name="T19" fmla="*/ 26 h 56"/>
                  <a:gd name="T20" fmla="*/ 53 w 57"/>
                  <a:gd name="T21" fmla="*/ 18 h 56"/>
                  <a:gd name="T22" fmla="*/ 48 w 57"/>
                  <a:gd name="T23" fmla="*/ 11 h 56"/>
                  <a:gd name="T24" fmla="*/ 28 w 57"/>
                  <a:gd name="T25" fmla="*/ 10 h 56"/>
                  <a:gd name="T26" fmla="*/ 33 w 57"/>
                  <a:gd name="T27" fmla="*/ 12 h 56"/>
                  <a:gd name="T28" fmla="*/ 40 w 57"/>
                  <a:gd name="T29" fmla="*/ 19 h 56"/>
                  <a:gd name="T30" fmla="*/ 44 w 57"/>
                  <a:gd name="T31" fmla="*/ 26 h 56"/>
                  <a:gd name="T32" fmla="*/ 45 w 57"/>
                  <a:gd name="T33" fmla="*/ 30 h 56"/>
                  <a:gd name="T34" fmla="*/ 44 w 57"/>
                  <a:gd name="T35" fmla="*/ 35 h 56"/>
                  <a:gd name="T36" fmla="*/ 42 w 57"/>
                  <a:gd name="T37" fmla="*/ 38 h 56"/>
                  <a:gd name="T38" fmla="*/ 39 w 57"/>
                  <a:gd name="T39" fmla="*/ 42 h 56"/>
                  <a:gd name="T40" fmla="*/ 34 w 57"/>
                  <a:gd name="T41" fmla="*/ 45 h 56"/>
                  <a:gd name="T42" fmla="*/ 29 w 57"/>
                  <a:gd name="T43" fmla="*/ 45 h 56"/>
                  <a:gd name="T44" fmla="*/ 25 w 57"/>
                  <a:gd name="T45" fmla="*/ 44 h 56"/>
                  <a:gd name="T46" fmla="*/ 21 w 57"/>
                  <a:gd name="T47" fmla="*/ 41 h 56"/>
                  <a:gd name="T48" fmla="*/ 16 w 57"/>
                  <a:gd name="T49" fmla="*/ 35 h 56"/>
                  <a:gd name="T50" fmla="*/ 12 w 57"/>
                  <a:gd name="T51" fmla="*/ 30 h 56"/>
                  <a:gd name="T52" fmla="*/ 11 w 57"/>
                  <a:gd name="T53" fmla="*/ 26 h 56"/>
                  <a:gd name="T54" fmla="*/ 11 w 57"/>
                  <a:gd name="T55" fmla="*/ 21 h 56"/>
                  <a:gd name="T56" fmla="*/ 13 w 57"/>
                  <a:gd name="T57" fmla="*/ 17 h 56"/>
                  <a:gd name="T58" fmla="*/ 16 w 57"/>
                  <a:gd name="T59" fmla="*/ 14 h 56"/>
                  <a:gd name="T60" fmla="*/ 20 w 57"/>
                  <a:gd name="T61" fmla="*/ 11 h 56"/>
                  <a:gd name="T62" fmla="*/ 24 w 57"/>
                  <a:gd name="T63" fmla="*/ 10 h 56"/>
                  <a:gd name="T64" fmla="*/ 46 w 57"/>
                  <a:gd name="T65" fmla="*/ 8 h 56"/>
                  <a:gd name="T66" fmla="*/ 39 w 57"/>
                  <a:gd name="T67" fmla="*/ 3 h 56"/>
                  <a:gd name="T68" fmla="*/ 32 w 57"/>
                  <a:gd name="T69" fmla="*/ 0 h 56"/>
                  <a:gd name="T70" fmla="*/ 24 w 57"/>
                  <a:gd name="T71" fmla="*/ 0 h 56"/>
                  <a:gd name="T72" fmla="*/ 17 w 57"/>
                  <a:gd name="T73" fmla="*/ 2 h 56"/>
                  <a:gd name="T74" fmla="*/ 9 w 57"/>
                  <a:gd name="T75" fmla="*/ 6 h 56"/>
                  <a:gd name="T76" fmla="*/ 3 w 57"/>
                  <a:gd name="T77" fmla="*/ 13 h 56"/>
                  <a:gd name="T78" fmla="*/ 0 w 57"/>
                  <a:gd name="T79" fmla="*/ 19 h 56"/>
                  <a:gd name="T80" fmla="*/ 0 w 57"/>
                  <a:gd name="T81" fmla="*/ 26 h 56"/>
                  <a:gd name="T82" fmla="*/ 1 w 57"/>
                  <a:gd name="T83" fmla="*/ 34 h 56"/>
                  <a:gd name="T84" fmla="*/ 6 w 57"/>
                  <a:gd name="T85" fmla="*/ 42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56"/>
                  <a:gd name="T131" fmla="*/ 57 w 57"/>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56">
                    <a:moveTo>
                      <a:pt x="6" y="42"/>
                    </a:moveTo>
                    <a:lnTo>
                      <a:pt x="8" y="44"/>
                    </a:lnTo>
                    <a:lnTo>
                      <a:pt x="10" y="47"/>
                    </a:lnTo>
                    <a:lnTo>
                      <a:pt x="12" y="49"/>
                    </a:lnTo>
                    <a:lnTo>
                      <a:pt x="14" y="50"/>
                    </a:lnTo>
                    <a:lnTo>
                      <a:pt x="17" y="52"/>
                    </a:lnTo>
                    <a:lnTo>
                      <a:pt x="19" y="53"/>
                    </a:lnTo>
                    <a:lnTo>
                      <a:pt x="22" y="54"/>
                    </a:lnTo>
                    <a:lnTo>
                      <a:pt x="23" y="54"/>
                    </a:lnTo>
                    <a:lnTo>
                      <a:pt x="24" y="54"/>
                    </a:lnTo>
                    <a:lnTo>
                      <a:pt x="25" y="55"/>
                    </a:lnTo>
                    <a:lnTo>
                      <a:pt x="26" y="55"/>
                    </a:lnTo>
                    <a:lnTo>
                      <a:pt x="29" y="55"/>
                    </a:lnTo>
                    <a:lnTo>
                      <a:pt x="31" y="55"/>
                    </a:lnTo>
                    <a:lnTo>
                      <a:pt x="34" y="54"/>
                    </a:lnTo>
                    <a:lnTo>
                      <a:pt x="36" y="54"/>
                    </a:lnTo>
                    <a:lnTo>
                      <a:pt x="39" y="53"/>
                    </a:lnTo>
                    <a:lnTo>
                      <a:pt x="41" y="52"/>
                    </a:lnTo>
                    <a:lnTo>
                      <a:pt x="44" y="50"/>
                    </a:lnTo>
                    <a:lnTo>
                      <a:pt x="46" y="48"/>
                    </a:lnTo>
                    <a:lnTo>
                      <a:pt x="49" y="46"/>
                    </a:lnTo>
                    <a:lnTo>
                      <a:pt x="50" y="45"/>
                    </a:lnTo>
                    <a:lnTo>
                      <a:pt x="52" y="42"/>
                    </a:lnTo>
                    <a:lnTo>
                      <a:pt x="53" y="40"/>
                    </a:lnTo>
                    <a:lnTo>
                      <a:pt x="55" y="38"/>
                    </a:lnTo>
                    <a:lnTo>
                      <a:pt x="55" y="35"/>
                    </a:lnTo>
                    <a:lnTo>
                      <a:pt x="56" y="33"/>
                    </a:lnTo>
                    <a:lnTo>
                      <a:pt x="56" y="30"/>
                    </a:lnTo>
                    <a:lnTo>
                      <a:pt x="56" y="28"/>
                    </a:lnTo>
                    <a:lnTo>
                      <a:pt x="56" y="26"/>
                    </a:lnTo>
                    <a:lnTo>
                      <a:pt x="55" y="24"/>
                    </a:lnTo>
                    <a:lnTo>
                      <a:pt x="54" y="21"/>
                    </a:lnTo>
                    <a:lnTo>
                      <a:pt x="53" y="18"/>
                    </a:lnTo>
                    <a:lnTo>
                      <a:pt x="52" y="16"/>
                    </a:lnTo>
                    <a:lnTo>
                      <a:pt x="50" y="13"/>
                    </a:lnTo>
                    <a:lnTo>
                      <a:pt x="48" y="11"/>
                    </a:lnTo>
                    <a:lnTo>
                      <a:pt x="47" y="10"/>
                    </a:lnTo>
                    <a:lnTo>
                      <a:pt x="26" y="10"/>
                    </a:lnTo>
                    <a:lnTo>
                      <a:pt x="28" y="10"/>
                    </a:lnTo>
                    <a:lnTo>
                      <a:pt x="29" y="10"/>
                    </a:lnTo>
                    <a:lnTo>
                      <a:pt x="32" y="12"/>
                    </a:lnTo>
                    <a:lnTo>
                      <a:pt x="33" y="12"/>
                    </a:lnTo>
                    <a:lnTo>
                      <a:pt x="35" y="13"/>
                    </a:lnTo>
                    <a:lnTo>
                      <a:pt x="38" y="16"/>
                    </a:lnTo>
                    <a:lnTo>
                      <a:pt x="40" y="19"/>
                    </a:lnTo>
                    <a:lnTo>
                      <a:pt x="43" y="23"/>
                    </a:lnTo>
                    <a:lnTo>
                      <a:pt x="43" y="25"/>
                    </a:lnTo>
                    <a:lnTo>
                      <a:pt x="44" y="26"/>
                    </a:lnTo>
                    <a:lnTo>
                      <a:pt x="45" y="27"/>
                    </a:lnTo>
                    <a:lnTo>
                      <a:pt x="45" y="29"/>
                    </a:lnTo>
                    <a:lnTo>
                      <a:pt x="45" y="30"/>
                    </a:lnTo>
                    <a:lnTo>
                      <a:pt x="45" y="32"/>
                    </a:lnTo>
                    <a:lnTo>
                      <a:pt x="45" y="33"/>
                    </a:lnTo>
                    <a:lnTo>
                      <a:pt x="44" y="35"/>
                    </a:lnTo>
                    <a:lnTo>
                      <a:pt x="44" y="37"/>
                    </a:lnTo>
                    <a:lnTo>
                      <a:pt x="43" y="38"/>
                    </a:lnTo>
                    <a:lnTo>
                      <a:pt x="42" y="38"/>
                    </a:lnTo>
                    <a:lnTo>
                      <a:pt x="41" y="40"/>
                    </a:lnTo>
                    <a:lnTo>
                      <a:pt x="40" y="41"/>
                    </a:lnTo>
                    <a:lnTo>
                      <a:pt x="39" y="42"/>
                    </a:lnTo>
                    <a:lnTo>
                      <a:pt x="37" y="43"/>
                    </a:lnTo>
                    <a:lnTo>
                      <a:pt x="36" y="44"/>
                    </a:lnTo>
                    <a:lnTo>
                      <a:pt x="34" y="45"/>
                    </a:lnTo>
                    <a:lnTo>
                      <a:pt x="33" y="45"/>
                    </a:lnTo>
                    <a:lnTo>
                      <a:pt x="31" y="45"/>
                    </a:lnTo>
                    <a:lnTo>
                      <a:pt x="29" y="45"/>
                    </a:lnTo>
                    <a:lnTo>
                      <a:pt x="28" y="45"/>
                    </a:lnTo>
                    <a:lnTo>
                      <a:pt x="27" y="45"/>
                    </a:lnTo>
                    <a:lnTo>
                      <a:pt x="25" y="44"/>
                    </a:lnTo>
                    <a:lnTo>
                      <a:pt x="24" y="44"/>
                    </a:lnTo>
                    <a:lnTo>
                      <a:pt x="23" y="42"/>
                    </a:lnTo>
                    <a:lnTo>
                      <a:pt x="21" y="41"/>
                    </a:lnTo>
                    <a:lnTo>
                      <a:pt x="18" y="38"/>
                    </a:lnTo>
                    <a:lnTo>
                      <a:pt x="17" y="37"/>
                    </a:lnTo>
                    <a:lnTo>
                      <a:pt x="16" y="35"/>
                    </a:lnTo>
                    <a:lnTo>
                      <a:pt x="14" y="33"/>
                    </a:lnTo>
                    <a:lnTo>
                      <a:pt x="13" y="32"/>
                    </a:lnTo>
                    <a:lnTo>
                      <a:pt x="12" y="30"/>
                    </a:lnTo>
                    <a:lnTo>
                      <a:pt x="12" y="28"/>
                    </a:lnTo>
                    <a:lnTo>
                      <a:pt x="11" y="27"/>
                    </a:lnTo>
                    <a:lnTo>
                      <a:pt x="11" y="26"/>
                    </a:lnTo>
                    <a:lnTo>
                      <a:pt x="11" y="25"/>
                    </a:lnTo>
                    <a:lnTo>
                      <a:pt x="11" y="23"/>
                    </a:lnTo>
                    <a:lnTo>
                      <a:pt x="11" y="21"/>
                    </a:lnTo>
                    <a:lnTo>
                      <a:pt x="11" y="20"/>
                    </a:lnTo>
                    <a:lnTo>
                      <a:pt x="12" y="19"/>
                    </a:lnTo>
                    <a:lnTo>
                      <a:pt x="13" y="17"/>
                    </a:lnTo>
                    <a:lnTo>
                      <a:pt x="14" y="16"/>
                    </a:lnTo>
                    <a:lnTo>
                      <a:pt x="15" y="15"/>
                    </a:lnTo>
                    <a:lnTo>
                      <a:pt x="16" y="14"/>
                    </a:lnTo>
                    <a:lnTo>
                      <a:pt x="17" y="13"/>
                    </a:lnTo>
                    <a:lnTo>
                      <a:pt x="19" y="12"/>
                    </a:lnTo>
                    <a:lnTo>
                      <a:pt x="20" y="11"/>
                    </a:lnTo>
                    <a:lnTo>
                      <a:pt x="22" y="11"/>
                    </a:lnTo>
                    <a:lnTo>
                      <a:pt x="23" y="10"/>
                    </a:lnTo>
                    <a:lnTo>
                      <a:pt x="24" y="10"/>
                    </a:lnTo>
                    <a:lnTo>
                      <a:pt x="26" y="10"/>
                    </a:lnTo>
                    <a:lnTo>
                      <a:pt x="47" y="10"/>
                    </a:lnTo>
                    <a:lnTo>
                      <a:pt x="46" y="8"/>
                    </a:lnTo>
                    <a:lnTo>
                      <a:pt x="43" y="6"/>
                    </a:lnTo>
                    <a:lnTo>
                      <a:pt x="41" y="5"/>
                    </a:lnTo>
                    <a:lnTo>
                      <a:pt x="39" y="3"/>
                    </a:lnTo>
                    <a:lnTo>
                      <a:pt x="37" y="2"/>
                    </a:lnTo>
                    <a:lnTo>
                      <a:pt x="34" y="1"/>
                    </a:lnTo>
                    <a:lnTo>
                      <a:pt x="32" y="0"/>
                    </a:lnTo>
                    <a:lnTo>
                      <a:pt x="29" y="0"/>
                    </a:lnTo>
                    <a:lnTo>
                      <a:pt x="27" y="0"/>
                    </a:lnTo>
                    <a:lnTo>
                      <a:pt x="24" y="0"/>
                    </a:lnTo>
                    <a:lnTo>
                      <a:pt x="22" y="0"/>
                    </a:lnTo>
                    <a:lnTo>
                      <a:pt x="19" y="1"/>
                    </a:lnTo>
                    <a:lnTo>
                      <a:pt x="17" y="2"/>
                    </a:lnTo>
                    <a:lnTo>
                      <a:pt x="14" y="3"/>
                    </a:lnTo>
                    <a:lnTo>
                      <a:pt x="12" y="5"/>
                    </a:lnTo>
                    <a:lnTo>
                      <a:pt x="9" y="6"/>
                    </a:lnTo>
                    <a:lnTo>
                      <a:pt x="7" y="8"/>
                    </a:lnTo>
                    <a:lnTo>
                      <a:pt x="5" y="11"/>
                    </a:lnTo>
                    <a:lnTo>
                      <a:pt x="3" y="13"/>
                    </a:lnTo>
                    <a:lnTo>
                      <a:pt x="2" y="15"/>
                    </a:lnTo>
                    <a:lnTo>
                      <a:pt x="1" y="17"/>
                    </a:lnTo>
                    <a:lnTo>
                      <a:pt x="0" y="19"/>
                    </a:lnTo>
                    <a:lnTo>
                      <a:pt x="0" y="22"/>
                    </a:lnTo>
                    <a:lnTo>
                      <a:pt x="0" y="25"/>
                    </a:lnTo>
                    <a:lnTo>
                      <a:pt x="0" y="26"/>
                    </a:lnTo>
                    <a:lnTo>
                      <a:pt x="0" y="28"/>
                    </a:lnTo>
                    <a:lnTo>
                      <a:pt x="1" y="31"/>
                    </a:lnTo>
                    <a:lnTo>
                      <a:pt x="1" y="34"/>
                    </a:lnTo>
                    <a:lnTo>
                      <a:pt x="3" y="37"/>
                    </a:lnTo>
                    <a:lnTo>
                      <a:pt x="4" y="39"/>
                    </a:lnTo>
                    <a:lnTo>
                      <a:pt x="6" y="42"/>
                    </a:lnTo>
                  </a:path>
                </a:pathLst>
              </a:custGeom>
              <a:solidFill>
                <a:srgbClr val="000000"/>
              </a:solidFill>
              <a:ln w="9525" cap="rnd">
                <a:noFill/>
                <a:round/>
                <a:headEnd/>
                <a:tailEnd/>
              </a:ln>
            </p:spPr>
            <p:txBody>
              <a:bodyPr/>
              <a:lstStyle/>
              <a:p>
                <a:endParaRPr lang="en-US"/>
              </a:p>
            </p:txBody>
          </p:sp>
          <p:sp>
            <p:nvSpPr>
              <p:cNvPr id="56" name="Freeform 446"/>
              <p:cNvSpPr>
                <a:spLocks/>
              </p:cNvSpPr>
              <p:nvPr/>
            </p:nvSpPr>
            <p:spPr bwMode="auto">
              <a:xfrm>
                <a:off x="687" y="783"/>
                <a:ext cx="58" cy="56"/>
              </a:xfrm>
              <a:custGeom>
                <a:avLst/>
                <a:gdLst>
                  <a:gd name="T0" fmla="*/ 8 w 57"/>
                  <a:gd name="T1" fmla="*/ 44 h 56"/>
                  <a:gd name="T2" fmla="*/ 12 w 57"/>
                  <a:gd name="T3" fmla="*/ 49 h 56"/>
                  <a:gd name="T4" fmla="*/ 17 w 57"/>
                  <a:gd name="T5" fmla="*/ 52 h 56"/>
                  <a:gd name="T6" fmla="*/ 22 w 57"/>
                  <a:gd name="T7" fmla="*/ 54 h 56"/>
                  <a:gd name="T8" fmla="*/ 24 w 57"/>
                  <a:gd name="T9" fmla="*/ 54 h 56"/>
                  <a:gd name="T10" fmla="*/ 26 w 57"/>
                  <a:gd name="T11" fmla="*/ 55 h 56"/>
                  <a:gd name="T12" fmla="*/ 31 w 57"/>
                  <a:gd name="T13" fmla="*/ 55 h 56"/>
                  <a:gd name="T14" fmla="*/ 36 w 57"/>
                  <a:gd name="T15" fmla="*/ 54 h 56"/>
                  <a:gd name="T16" fmla="*/ 41 w 57"/>
                  <a:gd name="T17" fmla="*/ 52 h 56"/>
                  <a:gd name="T18" fmla="*/ 46 w 57"/>
                  <a:gd name="T19" fmla="*/ 48 h 56"/>
                  <a:gd name="T20" fmla="*/ 50 w 57"/>
                  <a:gd name="T21" fmla="*/ 45 h 56"/>
                  <a:gd name="T22" fmla="*/ 53 w 57"/>
                  <a:gd name="T23" fmla="*/ 40 h 56"/>
                  <a:gd name="T24" fmla="*/ 55 w 57"/>
                  <a:gd name="T25" fmla="*/ 35 h 56"/>
                  <a:gd name="T26" fmla="*/ 56 w 57"/>
                  <a:gd name="T27" fmla="*/ 30 h 56"/>
                  <a:gd name="T28" fmla="*/ 56 w 57"/>
                  <a:gd name="T29" fmla="*/ 26 h 56"/>
                  <a:gd name="T30" fmla="*/ 54 w 57"/>
                  <a:gd name="T31" fmla="*/ 21 h 56"/>
                  <a:gd name="T32" fmla="*/ 52 w 57"/>
                  <a:gd name="T33" fmla="*/ 16 h 56"/>
                  <a:gd name="T34" fmla="*/ 48 w 57"/>
                  <a:gd name="T35" fmla="*/ 11 h 56"/>
                  <a:gd name="T36" fmla="*/ 43 w 57"/>
                  <a:gd name="T37" fmla="*/ 6 h 56"/>
                  <a:gd name="T38" fmla="*/ 39 w 57"/>
                  <a:gd name="T39" fmla="*/ 3 h 56"/>
                  <a:gd name="T40" fmla="*/ 34 w 57"/>
                  <a:gd name="T41" fmla="*/ 1 h 56"/>
                  <a:gd name="T42" fmla="*/ 29 w 57"/>
                  <a:gd name="T43" fmla="*/ 0 h 56"/>
                  <a:gd name="T44" fmla="*/ 24 w 57"/>
                  <a:gd name="T45" fmla="*/ 0 h 56"/>
                  <a:gd name="T46" fmla="*/ 19 w 57"/>
                  <a:gd name="T47" fmla="*/ 1 h 56"/>
                  <a:gd name="T48" fmla="*/ 14 w 57"/>
                  <a:gd name="T49" fmla="*/ 3 h 56"/>
                  <a:gd name="T50" fmla="*/ 9 w 57"/>
                  <a:gd name="T51" fmla="*/ 6 h 56"/>
                  <a:gd name="T52" fmla="*/ 5 w 57"/>
                  <a:gd name="T53" fmla="*/ 11 h 56"/>
                  <a:gd name="T54" fmla="*/ 2 w 57"/>
                  <a:gd name="T55" fmla="*/ 15 h 56"/>
                  <a:gd name="T56" fmla="*/ 0 w 57"/>
                  <a:gd name="T57" fmla="*/ 19 h 56"/>
                  <a:gd name="T58" fmla="*/ 0 w 57"/>
                  <a:gd name="T59" fmla="*/ 25 h 56"/>
                  <a:gd name="T60" fmla="*/ 0 w 57"/>
                  <a:gd name="T61" fmla="*/ 28 h 56"/>
                  <a:gd name="T62" fmla="*/ 1 w 57"/>
                  <a:gd name="T63" fmla="*/ 34 h 56"/>
                  <a:gd name="T64" fmla="*/ 4 w 57"/>
                  <a:gd name="T65" fmla="*/ 39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6"/>
                  <a:gd name="T101" fmla="*/ 57 w 5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6">
                    <a:moveTo>
                      <a:pt x="6" y="42"/>
                    </a:moveTo>
                    <a:lnTo>
                      <a:pt x="8" y="44"/>
                    </a:lnTo>
                    <a:lnTo>
                      <a:pt x="10" y="47"/>
                    </a:lnTo>
                    <a:lnTo>
                      <a:pt x="12" y="49"/>
                    </a:lnTo>
                    <a:lnTo>
                      <a:pt x="14" y="50"/>
                    </a:lnTo>
                    <a:lnTo>
                      <a:pt x="17" y="52"/>
                    </a:lnTo>
                    <a:lnTo>
                      <a:pt x="19" y="53"/>
                    </a:lnTo>
                    <a:lnTo>
                      <a:pt x="22" y="54"/>
                    </a:lnTo>
                    <a:lnTo>
                      <a:pt x="23" y="54"/>
                    </a:lnTo>
                    <a:lnTo>
                      <a:pt x="24" y="54"/>
                    </a:lnTo>
                    <a:lnTo>
                      <a:pt x="25" y="55"/>
                    </a:lnTo>
                    <a:lnTo>
                      <a:pt x="26" y="55"/>
                    </a:lnTo>
                    <a:lnTo>
                      <a:pt x="29" y="55"/>
                    </a:lnTo>
                    <a:lnTo>
                      <a:pt x="31" y="55"/>
                    </a:lnTo>
                    <a:lnTo>
                      <a:pt x="34" y="54"/>
                    </a:lnTo>
                    <a:lnTo>
                      <a:pt x="36" y="54"/>
                    </a:lnTo>
                    <a:lnTo>
                      <a:pt x="39" y="53"/>
                    </a:lnTo>
                    <a:lnTo>
                      <a:pt x="41" y="52"/>
                    </a:lnTo>
                    <a:lnTo>
                      <a:pt x="44" y="50"/>
                    </a:lnTo>
                    <a:lnTo>
                      <a:pt x="46" y="48"/>
                    </a:lnTo>
                    <a:lnTo>
                      <a:pt x="49" y="46"/>
                    </a:lnTo>
                    <a:lnTo>
                      <a:pt x="50" y="45"/>
                    </a:lnTo>
                    <a:lnTo>
                      <a:pt x="52" y="42"/>
                    </a:lnTo>
                    <a:lnTo>
                      <a:pt x="53" y="40"/>
                    </a:lnTo>
                    <a:lnTo>
                      <a:pt x="55" y="38"/>
                    </a:lnTo>
                    <a:lnTo>
                      <a:pt x="55" y="35"/>
                    </a:lnTo>
                    <a:lnTo>
                      <a:pt x="56" y="33"/>
                    </a:lnTo>
                    <a:lnTo>
                      <a:pt x="56" y="30"/>
                    </a:lnTo>
                    <a:lnTo>
                      <a:pt x="56" y="28"/>
                    </a:lnTo>
                    <a:lnTo>
                      <a:pt x="56" y="26"/>
                    </a:lnTo>
                    <a:lnTo>
                      <a:pt x="55" y="24"/>
                    </a:lnTo>
                    <a:lnTo>
                      <a:pt x="54" y="21"/>
                    </a:lnTo>
                    <a:lnTo>
                      <a:pt x="53" y="18"/>
                    </a:lnTo>
                    <a:lnTo>
                      <a:pt x="52" y="16"/>
                    </a:lnTo>
                    <a:lnTo>
                      <a:pt x="50" y="13"/>
                    </a:lnTo>
                    <a:lnTo>
                      <a:pt x="48" y="11"/>
                    </a:lnTo>
                    <a:lnTo>
                      <a:pt x="46" y="8"/>
                    </a:lnTo>
                    <a:lnTo>
                      <a:pt x="43" y="6"/>
                    </a:lnTo>
                    <a:lnTo>
                      <a:pt x="41" y="5"/>
                    </a:lnTo>
                    <a:lnTo>
                      <a:pt x="39" y="3"/>
                    </a:lnTo>
                    <a:lnTo>
                      <a:pt x="37" y="2"/>
                    </a:lnTo>
                    <a:lnTo>
                      <a:pt x="34" y="1"/>
                    </a:lnTo>
                    <a:lnTo>
                      <a:pt x="32" y="0"/>
                    </a:lnTo>
                    <a:lnTo>
                      <a:pt x="29" y="0"/>
                    </a:lnTo>
                    <a:lnTo>
                      <a:pt x="27" y="0"/>
                    </a:lnTo>
                    <a:lnTo>
                      <a:pt x="24" y="0"/>
                    </a:lnTo>
                    <a:lnTo>
                      <a:pt x="22" y="0"/>
                    </a:lnTo>
                    <a:lnTo>
                      <a:pt x="19" y="1"/>
                    </a:lnTo>
                    <a:lnTo>
                      <a:pt x="17" y="2"/>
                    </a:lnTo>
                    <a:lnTo>
                      <a:pt x="14" y="3"/>
                    </a:lnTo>
                    <a:lnTo>
                      <a:pt x="12" y="5"/>
                    </a:lnTo>
                    <a:lnTo>
                      <a:pt x="9" y="6"/>
                    </a:lnTo>
                    <a:lnTo>
                      <a:pt x="7" y="8"/>
                    </a:lnTo>
                    <a:lnTo>
                      <a:pt x="5" y="11"/>
                    </a:lnTo>
                    <a:lnTo>
                      <a:pt x="3" y="13"/>
                    </a:lnTo>
                    <a:lnTo>
                      <a:pt x="2" y="15"/>
                    </a:lnTo>
                    <a:lnTo>
                      <a:pt x="1" y="17"/>
                    </a:lnTo>
                    <a:lnTo>
                      <a:pt x="0" y="19"/>
                    </a:lnTo>
                    <a:lnTo>
                      <a:pt x="0" y="22"/>
                    </a:lnTo>
                    <a:lnTo>
                      <a:pt x="0" y="25"/>
                    </a:lnTo>
                    <a:lnTo>
                      <a:pt x="0" y="26"/>
                    </a:lnTo>
                    <a:lnTo>
                      <a:pt x="0" y="28"/>
                    </a:lnTo>
                    <a:lnTo>
                      <a:pt x="1" y="31"/>
                    </a:lnTo>
                    <a:lnTo>
                      <a:pt x="1" y="34"/>
                    </a:lnTo>
                    <a:lnTo>
                      <a:pt x="3" y="37"/>
                    </a:lnTo>
                    <a:lnTo>
                      <a:pt x="4" y="39"/>
                    </a:lnTo>
                    <a:lnTo>
                      <a:pt x="6" y="42"/>
                    </a:lnTo>
                  </a:path>
                </a:pathLst>
              </a:custGeom>
              <a:noFill/>
              <a:ln w="12700" cap="rnd" cmpd="sng">
                <a:solidFill>
                  <a:srgbClr val="000000"/>
                </a:solidFill>
                <a:prstDash val="solid"/>
                <a:round/>
                <a:headEnd/>
                <a:tailEnd/>
              </a:ln>
            </p:spPr>
            <p:txBody>
              <a:bodyPr/>
              <a:lstStyle/>
              <a:p>
                <a:endParaRPr lang="en-US"/>
              </a:p>
            </p:txBody>
          </p:sp>
          <p:sp>
            <p:nvSpPr>
              <p:cNvPr id="57" name="Freeform 447"/>
              <p:cNvSpPr>
                <a:spLocks/>
              </p:cNvSpPr>
              <p:nvPr/>
            </p:nvSpPr>
            <p:spPr bwMode="auto">
              <a:xfrm>
                <a:off x="696" y="793"/>
                <a:ext cx="36" cy="37"/>
              </a:xfrm>
              <a:custGeom>
                <a:avLst/>
                <a:gdLst>
                  <a:gd name="T0" fmla="*/ 5 w 36"/>
                  <a:gd name="T1" fmla="*/ 26 h 36"/>
                  <a:gd name="T2" fmla="*/ 4 w 36"/>
                  <a:gd name="T3" fmla="*/ 24 h 36"/>
                  <a:gd name="T4" fmla="*/ 3 w 36"/>
                  <a:gd name="T5" fmla="*/ 22 h 36"/>
                  <a:gd name="T6" fmla="*/ 2 w 36"/>
                  <a:gd name="T7" fmla="*/ 21 h 36"/>
                  <a:gd name="T8" fmla="*/ 1 w 36"/>
                  <a:gd name="T9" fmla="*/ 19 h 36"/>
                  <a:gd name="T10" fmla="*/ 1 w 36"/>
                  <a:gd name="T11" fmla="*/ 17 h 36"/>
                  <a:gd name="T12" fmla="*/ 0 w 36"/>
                  <a:gd name="T13" fmla="*/ 16 h 36"/>
                  <a:gd name="T14" fmla="*/ 0 w 36"/>
                  <a:gd name="T15" fmla="*/ 15 h 36"/>
                  <a:gd name="T16" fmla="*/ 0 w 36"/>
                  <a:gd name="T17" fmla="*/ 13 h 36"/>
                  <a:gd name="T18" fmla="*/ 0 w 36"/>
                  <a:gd name="T19" fmla="*/ 11 h 36"/>
                  <a:gd name="T20" fmla="*/ 1 w 36"/>
                  <a:gd name="T21" fmla="*/ 10 h 36"/>
                  <a:gd name="T22" fmla="*/ 2 w 36"/>
                  <a:gd name="T23" fmla="*/ 9 h 36"/>
                  <a:gd name="T24" fmla="*/ 2 w 36"/>
                  <a:gd name="T25" fmla="*/ 7 h 36"/>
                  <a:gd name="T26" fmla="*/ 3 w 36"/>
                  <a:gd name="T27" fmla="*/ 6 h 36"/>
                  <a:gd name="T28" fmla="*/ 4 w 36"/>
                  <a:gd name="T29" fmla="*/ 5 h 36"/>
                  <a:gd name="T30" fmla="*/ 5 w 36"/>
                  <a:gd name="T31" fmla="*/ 4 h 36"/>
                  <a:gd name="T32" fmla="*/ 6 w 36"/>
                  <a:gd name="T33" fmla="*/ 3 h 36"/>
                  <a:gd name="T34" fmla="*/ 8 w 36"/>
                  <a:gd name="T35" fmla="*/ 1 h 36"/>
                  <a:gd name="T36" fmla="*/ 10 w 36"/>
                  <a:gd name="T37" fmla="*/ 1 h 36"/>
                  <a:gd name="T38" fmla="*/ 11 w 36"/>
                  <a:gd name="T39" fmla="*/ 0 h 36"/>
                  <a:gd name="T40" fmla="*/ 13 w 36"/>
                  <a:gd name="T41" fmla="*/ 0 h 36"/>
                  <a:gd name="T42" fmla="*/ 14 w 36"/>
                  <a:gd name="T43" fmla="*/ 0 h 36"/>
                  <a:gd name="T44" fmla="*/ 15 w 36"/>
                  <a:gd name="T45" fmla="*/ 0 h 36"/>
                  <a:gd name="T46" fmla="*/ 17 w 36"/>
                  <a:gd name="T47" fmla="*/ 0 h 36"/>
                  <a:gd name="T48" fmla="*/ 19 w 36"/>
                  <a:gd name="T49" fmla="*/ 0 h 36"/>
                  <a:gd name="T50" fmla="*/ 22 w 36"/>
                  <a:gd name="T51" fmla="*/ 1 h 36"/>
                  <a:gd name="T52" fmla="*/ 23 w 36"/>
                  <a:gd name="T53" fmla="*/ 2 h 36"/>
                  <a:gd name="T54" fmla="*/ 25 w 36"/>
                  <a:gd name="T55" fmla="*/ 3 h 36"/>
                  <a:gd name="T56" fmla="*/ 27 w 36"/>
                  <a:gd name="T57" fmla="*/ 6 h 36"/>
                  <a:gd name="T58" fmla="*/ 30 w 36"/>
                  <a:gd name="T59" fmla="*/ 9 h 36"/>
                  <a:gd name="T60" fmla="*/ 33 w 36"/>
                  <a:gd name="T61" fmla="*/ 13 h 36"/>
                  <a:gd name="T62" fmla="*/ 33 w 36"/>
                  <a:gd name="T63" fmla="*/ 15 h 36"/>
                  <a:gd name="T64" fmla="*/ 34 w 36"/>
                  <a:gd name="T65" fmla="*/ 16 h 36"/>
                  <a:gd name="T66" fmla="*/ 35 w 36"/>
                  <a:gd name="T67" fmla="*/ 18 h 36"/>
                  <a:gd name="T68" fmla="*/ 35 w 36"/>
                  <a:gd name="T69" fmla="*/ 19 h 36"/>
                  <a:gd name="T70" fmla="*/ 35 w 36"/>
                  <a:gd name="T71" fmla="*/ 21 h 36"/>
                  <a:gd name="T72" fmla="*/ 35 w 36"/>
                  <a:gd name="T73" fmla="*/ 22 h 36"/>
                  <a:gd name="T74" fmla="*/ 35 w 36"/>
                  <a:gd name="T75" fmla="*/ 24 h 36"/>
                  <a:gd name="T76" fmla="*/ 34 w 36"/>
                  <a:gd name="T77" fmla="*/ 25 h 36"/>
                  <a:gd name="T78" fmla="*/ 34 w 36"/>
                  <a:gd name="T79" fmla="*/ 27 h 36"/>
                  <a:gd name="T80" fmla="*/ 33 w 36"/>
                  <a:gd name="T81" fmla="*/ 28 h 36"/>
                  <a:gd name="T82" fmla="*/ 32 w 36"/>
                  <a:gd name="T83" fmla="*/ 29 h 36"/>
                  <a:gd name="T84" fmla="*/ 31 w 36"/>
                  <a:gd name="T85" fmla="*/ 30 h 36"/>
                  <a:gd name="T86" fmla="*/ 30 w 36"/>
                  <a:gd name="T87" fmla="*/ 32 h 36"/>
                  <a:gd name="T88" fmla="*/ 28 w 36"/>
                  <a:gd name="T89" fmla="*/ 32 h 36"/>
                  <a:gd name="T90" fmla="*/ 27 w 36"/>
                  <a:gd name="T91" fmla="*/ 34 h 36"/>
                  <a:gd name="T92" fmla="*/ 25 w 36"/>
                  <a:gd name="T93" fmla="*/ 34 h 36"/>
                  <a:gd name="T94" fmla="*/ 24 w 36"/>
                  <a:gd name="T95" fmla="*/ 35 h 36"/>
                  <a:gd name="T96" fmla="*/ 23 w 36"/>
                  <a:gd name="T97" fmla="*/ 35 h 36"/>
                  <a:gd name="T98" fmla="*/ 21 w 36"/>
                  <a:gd name="T99" fmla="*/ 35 h 36"/>
                  <a:gd name="T100" fmla="*/ 20 w 36"/>
                  <a:gd name="T101" fmla="*/ 35 h 36"/>
                  <a:gd name="T102" fmla="*/ 18 w 36"/>
                  <a:gd name="T103" fmla="*/ 35 h 36"/>
                  <a:gd name="T104" fmla="*/ 16 w 36"/>
                  <a:gd name="T105" fmla="*/ 35 h 36"/>
                  <a:gd name="T106" fmla="*/ 15 w 36"/>
                  <a:gd name="T107" fmla="*/ 34 h 36"/>
                  <a:gd name="T108" fmla="*/ 13 w 36"/>
                  <a:gd name="T109" fmla="*/ 34 h 36"/>
                  <a:gd name="T110" fmla="*/ 12 w 36"/>
                  <a:gd name="T111" fmla="*/ 33 h 36"/>
                  <a:gd name="T112" fmla="*/ 11 w 36"/>
                  <a:gd name="T113" fmla="*/ 32 h 36"/>
                  <a:gd name="T114" fmla="*/ 7 w 36"/>
                  <a:gd name="T115" fmla="*/ 29 h 36"/>
                  <a:gd name="T116" fmla="*/ 6 w 36"/>
                  <a:gd name="T117" fmla="*/ 28 h 36"/>
                  <a:gd name="T118" fmla="*/ 5 w 36"/>
                  <a:gd name="T119" fmla="*/ 26 h 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
                  <a:gd name="T181" fmla="*/ 0 h 36"/>
                  <a:gd name="T182" fmla="*/ 36 w 36"/>
                  <a:gd name="T183" fmla="*/ 36 h 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 h="36">
                    <a:moveTo>
                      <a:pt x="5" y="26"/>
                    </a:moveTo>
                    <a:lnTo>
                      <a:pt x="4" y="24"/>
                    </a:lnTo>
                    <a:lnTo>
                      <a:pt x="3" y="22"/>
                    </a:lnTo>
                    <a:lnTo>
                      <a:pt x="2" y="21"/>
                    </a:lnTo>
                    <a:lnTo>
                      <a:pt x="1" y="19"/>
                    </a:lnTo>
                    <a:lnTo>
                      <a:pt x="1" y="17"/>
                    </a:lnTo>
                    <a:lnTo>
                      <a:pt x="0" y="16"/>
                    </a:lnTo>
                    <a:lnTo>
                      <a:pt x="0" y="15"/>
                    </a:lnTo>
                    <a:lnTo>
                      <a:pt x="0" y="13"/>
                    </a:lnTo>
                    <a:lnTo>
                      <a:pt x="0" y="11"/>
                    </a:lnTo>
                    <a:lnTo>
                      <a:pt x="1" y="10"/>
                    </a:lnTo>
                    <a:lnTo>
                      <a:pt x="2" y="9"/>
                    </a:lnTo>
                    <a:lnTo>
                      <a:pt x="2" y="7"/>
                    </a:lnTo>
                    <a:lnTo>
                      <a:pt x="3" y="6"/>
                    </a:lnTo>
                    <a:lnTo>
                      <a:pt x="4" y="5"/>
                    </a:lnTo>
                    <a:lnTo>
                      <a:pt x="5" y="4"/>
                    </a:lnTo>
                    <a:lnTo>
                      <a:pt x="6" y="3"/>
                    </a:lnTo>
                    <a:lnTo>
                      <a:pt x="8" y="1"/>
                    </a:lnTo>
                    <a:lnTo>
                      <a:pt x="10" y="1"/>
                    </a:lnTo>
                    <a:lnTo>
                      <a:pt x="11" y="0"/>
                    </a:lnTo>
                    <a:lnTo>
                      <a:pt x="13" y="0"/>
                    </a:lnTo>
                    <a:lnTo>
                      <a:pt x="14" y="0"/>
                    </a:lnTo>
                    <a:lnTo>
                      <a:pt x="15" y="0"/>
                    </a:lnTo>
                    <a:lnTo>
                      <a:pt x="17" y="0"/>
                    </a:lnTo>
                    <a:lnTo>
                      <a:pt x="19" y="0"/>
                    </a:lnTo>
                    <a:lnTo>
                      <a:pt x="22" y="1"/>
                    </a:lnTo>
                    <a:lnTo>
                      <a:pt x="23" y="2"/>
                    </a:lnTo>
                    <a:lnTo>
                      <a:pt x="25" y="3"/>
                    </a:lnTo>
                    <a:lnTo>
                      <a:pt x="27" y="6"/>
                    </a:lnTo>
                    <a:lnTo>
                      <a:pt x="30" y="9"/>
                    </a:lnTo>
                    <a:lnTo>
                      <a:pt x="33" y="13"/>
                    </a:lnTo>
                    <a:lnTo>
                      <a:pt x="33" y="15"/>
                    </a:lnTo>
                    <a:lnTo>
                      <a:pt x="34" y="16"/>
                    </a:lnTo>
                    <a:lnTo>
                      <a:pt x="35" y="18"/>
                    </a:lnTo>
                    <a:lnTo>
                      <a:pt x="35" y="19"/>
                    </a:lnTo>
                    <a:lnTo>
                      <a:pt x="35" y="21"/>
                    </a:lnTo>
                    <a:lnTo>
                      <a:pt x="35" y="22"/>
                    </a:lnTo>
                    <a:lnTo>
                      <a:pt x="35" y="24"/>
                    </a:lnTo>
                    <a:lnTo>
                      <a:pt x="34" y="25"/>
                    </a:lnTo>
                    <a:lnTo>
                      <a:pt x="34" y="27"/>
                    </a:lnTo>
                    <a:lnTo>
                      <a:pt x="33" y="28"/>
                    </a:lnTo>
                    <a:lnTo>
                      <a:pt x="32" y="29"/>
                    </a:lnTo>
                    <a:lnTo>
                      <a:pt x="31" y="30"/>
                    </a:lnTo>
                    <a:lnTo>
                      <a:pt x="30" y="32"/>
                    </a:lnTo>
                    <a:lnTo>
                      <a:pt x="28" y="32"/>
                    </a:lnTo>
                    <a:lnTo>
                      <a:pt x="27" y="34"/>
                    </a:lnTo>
                    <a:lnTo>
                      <a:pt x="25" y="34"/>
                    </a:lnTo>
                    <a:lnTo>
                      <a:pt x="24" y="35"/>
                    </a:lnTo>
                    <a:lnTo>
                      <a:pt x="23" y="35"/>
                    </a:lnTo>
                    <a:lnTo>
                      <a:pt x="21" y="35"/>
                    </a:lnTo>
                    <a:lnTo>
                      <a:pt x="20" y="35"/>
                    </a:lnTo>
                    <a:lnTo>
                      <a:pt x="18" y="35"/>
                    </a:lnTo>
                    <a:lnTo>
                      <a:pt x="16" y="35"/>
                    </a:lnTo>
                    <a:lnTo>
                      <a:pt x="15" y="34"/>
                    </a:lnTo>
                    <a:lnTo>
                      <a:pt x="13" y="34"/>
                    </a:lnTo>
                    <a:lnTo>
                      <a:pt x="12" y="33"/>
                    </a:lnTo>
                    <a:lnTo>
                      <a:pt x="11" y="32"/>
                    </a:lnTo>
                    <a:lnTo>
                      <a:pt x="7" y="29"/>
                    </a:lnTo>
                    <a:lnTo>
                      <a:pt x="6" y="28"/>
                    </a:lnTo>
                    <a:lnTo>
                      <a:pt x="5" y="26"/>
                    </a:lnTo>
                  </a:path>
                </a:pathLst>
              </a:custGeom>
              <a:noFill/>
              <a:ln w="12700" cap="rnd" cmpd="sng">
                <a:solidFill>
                  <a:srgbClr val="000000"/>
                </a:solidFill>
                <a:prstDash val="solid"/>
                <a:round/>
                <a:headEnd/>
                <a:tailEnd/>
              </a:ln>
            </p:spPr>
            <p:txBody>
              <a:bodyPr/>
              <a:lstStyle/>
              <a:p>
                <a:endParaRPr lang="en-US"/>
              </a:p>
            </p:txBody>
          </p:sp>
          <p:sp>
            <p:nvSpPr>
              <p:cNvPr id="58" name="Freeform 448"/>
              <p:cNvSpPr>
                <a:spLocks/>
              </p:cNvSpPr>
              <p:nvPr/>
            </p:nvSpPr>
            <p:spPr bwMode="auto">
              <a:xfrm>
                <a:off x="728" y="747"/>
                <a:ext cx="70" cy="64"/>
              </a:xfrm>
              <a:custGeom>
                <a:avLst/>
                <a:gdLst>
                  <a:gd name="T0" fmla="*/ 43 w 70"/>
                  <a:gd name="T1" fmla="*/ 56 h 64"/>
                  <a:gd name="T2" fmla="*/ 39 w 70"/>
                  <a:gd name="T3" fmla="*/ 32 h 64"/>
                  <a:gd name="T4" fmla="*/ 42 w 70"/>
                  <a:gd name="T5" fmla="*/ 31 h 64"/>
                  <a:gd name="T6" fmla="*/ 45 w 70"/>
                  <a:gd name="T7" fmla="*/ 30 h 64"/>
                  <a:gd name="T8" fmla="*/ 47 w 70"/>
                  <a:gd name="T9" fmla="*/ 31 h 64"/>
                  <a:gd name="T10" fmla="*/ 51 w 70"/>
                  <a:gd name="T11" fmla="*/ 34 h 64"/>
                  <a:gd name="T12" fmla="*/ 57 w 70"/>
                  <a:gd name="T13" fmla="*/ 41 h 64"/>
                  <a:gd name="T14" fmla="*/ 59 w 70"/>
                  <a:gd name="T15" fmla="*/ 42 h 64"/>
                  <a:gd name="T16" fmla="*/ 68 w 70"/>
                  <a:gd name="T17" fmla="*/ 34 h 64"/>
                  <a:gd name="T18" fmla="*/ 66 w 70"/>
                  <a:gd name="T19" fmla="*/ 34 h 64"/>
                  <a:gd name="T20" fmla="*/ 64 w 70"/>
                  <a:gd name="T21" fmla="*/ 32 h 64"/>
                  <a:gd name="T22" fmla="*/ 58 w 70"/>
                  <a:gd name="T23" fmla="*/ 26 h 64"/>
                  <a:gd name="T24" fmla="*/ 54 w 70"/>
                  <a:gd name="T25" fmla="*/ 22 h 64"/>
                  <a:gd name="T26" fmla="*/ 51 w 70"/>
                  <a:gd name="T27" fmla="*/ 21 h 64"/>
                  <a:gd name="T28" fmla="*/ 49 w 70"/>
                  <a:gd name="T29" fmla="*/ 20 h 64"/>
                  <a:gd name="T30" fmla="*/ 47 w 70"/>
                  <a:gd name="T31" fmla="*/ 21 h 64"/>
                  <a:gd name="T32" fmla="*/ 46 w 70"/>
                  <a:gd name="T33" fmla="*/ 19 h 64"/>
                  <a:gd name="T34" fmla="*/ 47 w 70"/>
                  <a:gd name="T35" fmla="*/ 16 h 64"/>
                  <a:gd name="T36" fmla="*/ 47 w 70"/>
                  <a:gd name="T37" fmla="*/ 12 h 64"/>
                  <a:gd name="T38" fmla="*/ 31 w 70"/>
                  <a:gd name="T39" fmla="*/ 11 h 64"/>
                  <a:gd name="T40" fmla="*/ 33 w 70"/>
                  <a:gd name="T41" fmla="*/ 12 h 64"/>
                  <a:gd name="T42" fmla="*/ 35 w 70"/>
                  <a:gd name="T43" fmla="*/ 14 h 64"/>
                  <a:gd name="T44" fmla="*/ 37 w 70"/>
                  <a:gd name="T45" fmla="*/ 17 h 64"/>
                  <a:gd name="T46" fmla="*/ 37 w 70"/>
                  <a:gd name="T47" fmla="*/ 19 h 64"/>
                  <a:gd name="T48" fmla="*/ 37 w 70"/>
                  <a:gd name="T49" fmla="*/ 21 h 64"/>
                  <a:gd name="T50" fmla="*/ 35 w 70"/>
                  <a:gd name="T51" fmla="*/ 24 h 64"/>
                  <a:gd name="T52" fmla="*/ 24 w 70"/>
                  <a:gd name="T53" fmla="*/ 33 h 64"/>
                  <a:gd name="T54" fmla="*/ 25 w 70"/>
                  <a:gd name="T55" fmla="*/ 14 h 64"/>
                  <a:gd name="T56" fmla="*/ 28 w 70"/>
                  <a:gd name="T57" fmla="*/ 12 h 64"/>
                  <a:gd name="T58" fmla="*/ 29 w 70"/>
                  <a:gd name="T59" fmla="*/ 11 h 64"/>
                  <a:gd name="T60" fmla="*/ 47 w 70"/>
                  <a:gd name="T61" fmla="*/ 11 h 64"/>
                  <a:gd name="T62" fmla="*/ 45 w 70"/>
                  <a:gd name="T63" fmla="*/ 8 h 64"/>
                  <a:gd name="T64" fmla="*/ 41 w 70"/>
                  <a:gd name="T65" fmla="*/ 4 h 64"/>
                  <a:gd name="T66" fmla="*/ 38 w 70"/>
                  <a:gd name="T67" fmla="*/ 2 h 64"/>
                  <a:gd name="T68" fmla="*/ 35 w 70"/>
                  <a:gd name="T69" fmla="*/ 0 h 64"/>
                  <a:gd name="T70" fmla="*/ 33 w 70"/>
                  <a:gd name="T71" fmla="*/ 0 h 64"/>
                  <a:gd name="T72" fmla="*/ 27 w 70"/>
                  <a:gd name="T73" fmla="*/ 2 h 64"/>
                  <a:gd name="T74" fmla="*/ 22 w 70"/>
                  <a:gd name="T75" fmla="*/ 4 h 64"/>
                  <a:gd name="T76" fmla="*/ 0 w 70"/>
                  <a:gd name="T77" fmla="*/ 22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64"/>
                  <a:gd name="T119" fmla="*/ 70 w 70"/>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64">
                    <a:moveTo>
                      <a:pt x="34" y="63"/>
                    </a:moveTo>
                    <a:lnTo>
                      <a:pt x="43" y="56"/>
                    </a:lnTo>
                    <a:lnTo>
                      <a:pt x="30" y="40"/>
                    </a:lnTo>
                    <a:lnTo>
                      <a:pt x="39" y="32"/>
                    </a:lnTo>
                    <a:lnTo>
                      <a:pt x="40" y="31"/>
                    </a:lnTo>
                    <a:lnTo>
                      <a:pt x="42" y="31"/>
                    </a:lnTo>
                    <a:lnTo>
                      <a:pt x="44" y="30"/>
                    </a:lnTo>
                    <a:lnTo>
                      <a:pt x="45" y="30"/>
                    </a:lnTo>
                    <a:lnTo>
                      <a:pt x="46" y="31"/>
                    </a:lnTo>
                    <a:lnTo>
                      <a:pt x="47" y="31"/>
                    </a:lnTo>
                    <a:lnTo>
                      <a:pt x="49" y="32"/>
                    </a:lnTo>
                    <a:lnTo>
                      <a:pt x="51" y="34"/>
                    </a:lnTo>
                    <a:lnTo>
                      <a:pt x="54" y="38"/>
                    </a:lnTo>
                    <a:lnTo>
                      <a:pt x="57" y="41"/>
                    </a:lnTo>
                    <a:lnTo>
                      <a:pt x="58" y="42"/>
                    </a:lnTo>
                    <a:lnTo>
                      <a:pt x="59" y="42"/>
                    </a:lnTo>
                    <a:lnTo>
                      <a:pt x="69" y="35"/>
                    </a:lnTo>
                    <a:lnTo>
                      <a:pt x="68" y="34"/>
                    </a:lnTo>
                    <a:lnTo>
                      <a:pt x="67" y="34"/>
                    </a:lnTo>
                    <a:lnTo>
                      <a:pt x="66" y="34"/>
                    </a:lnTo>
                    <a:lnTo>
                      <a:pt x="65" y="33"/>
                    </a:lnTo>
                    <a:lnTo>
                      <a:pt x="64" y="32"/>
                    </a:lnTo>
                    <a:lnTo>
                      <a:pt x="62" y="31"/>
                    </a:lnTo>
                    <a:lnTo>
                      <a:pt x="58" y="26"/>
                    </a:lnTo>
                    <a:lnTo>
                      <a:pt x="54" y="23"/>
                    </a:lnTo>
                    <a:lnTo>
                      <a:pt x="54" y="22"/>
                    </a:lnTo>
                    <a:lnTo>
                      <a:pt x="52" y="21"/>
                    </a:lnTo>
                    <a:lnTo>
                      <a:pt x="51" y="21"/>
                    </a:lnTo>
                    <a:lnTo>
                      <a:pt x="50" y="20"/>
                    </a:lnTo>
                    <a:lnTo>
                      <a:pt x="49" y="20"/>
                    </a:lnTo>
                    <a:lnTo>
                      <a:pt x="48" y="20"/>
                    </a:lnTo>
                    <a:lnTo>
                      <a:pt x="47" y="21"/>
                    </a:lnTo>
                    <a:lnTo>
                      <a:pt x="45" y="21"/>
                    </a:lnTo>
                    <a:lnTo>
                      <a:pt x="46" y="19"/>
                    </a:lnTo>
                    <a:lnTo>
                      <a:pt x="47" y="17"/>
                    </a:lnTo>
                    <a:lnTo>
                      <a:pt x="47" y="16"/>
                    </a:lnTo>
                    <a:lnTo>
                      <a:pt x="47" y="14"/>
                    </a:lnTo>
                    <a:lnTo>
                      <a:pt x="47" y="12"/>
                    </a:lnTo>
                    <a:lnTo>
                      <a:pt x="47" y="11"/>
                    </a:lnTo>
                    <a:lnTo>
                      <a:pt x="31" y="11"/>
                    </a:lnTo>
                    <a:lnTo>
                      <a:pt x="32" y="11"/>
                    </a:lnTo>
                    <a:lnTo>
                      <a:pt x="33" y="12"/>
                    </a:lnTo>
                    <a:lnTo>
                      <a:pt x="34" y="13"/>
                    </a:lnTo>
                    <a:lnTo>
                      <a:pt x="35" y="14"/>
                    </a:lnTo>
                    <a:lnTo>
                      <a:pt x="37" y="16"/>
                    </a:lnTo>
                    <a:lnTo>
                      <a:pt x="37" y="17"/>
                    </a:lnTo>
                    <a:lnTo>
                      <a:pt x="37" y="18"/>
                    </a:lnTo>
                    <a:lnTo>
                      <a:pt x="37" y="19"/>
                    </a:lnTo>
                    <a:lnTo>
                      <a:pt x="37" y="20"/>
                    </a:lnTo>
                    <a:lnTo>
                      <a:pt x="37" y="21"/>
                    </a:lnTo>
                    <a:lnTo>
                      <a:pt x="37" y="22"/>
                    </a:lnTo>
                    <a:lnTo>
                      <a:pt x="35" y="24"/>
                    </a:lnTo>
                    <a:lnTo>
                      <a:pt x="34" y="25"/>
                    </a:lnTo>
                    <a:lnTo>
                      <a:pt x="24" y="33"/>
                    </a:lnTo>
                    <a:lnTo>
                      <a:pt x="15" y="22"/>
                    </a:lnTo>
                    <a:lnTo>
                      <a:pt x="25" y="14"/>
                    </a:lnTo>
                    <a:lnTo>
                      <a:pt x="27" y="12"/>
                    </a:lnTo>
                    <a:lnTo>
                      <a:pt x="28" y="12"/>
                    </a:lnTo>
                    <a:lnTo>
                      <a:pt x="28" y="11"/>
                    </a:lnTo>
                    <a:lnTo>
                      <a:pt x="29" y="11"/>
                    </a:lnTo>
                    <a:lnTo>
                      <a:pt x="31" y="11"/>
                    </a:lnTo>
                    <a:lnTo>
                      <a:pt x="47" y="11"/>
                    </a:lnTo>
                    <a:lnTo>
                      <a:pt x="46" y="10"/>
                    </a:lnTo>
                    <a:lnTo>
                      <a:pt x="45" y="8"/>
                    </a:lnTo>
                    <a:lnTo>
                      <a:pt x="44" y="6"/>
                    </a:lnTo>
                    <a:lnTo>
                      <a:pt x="41" y="4"/>
                    </a:lnTo>
                    <a:lnTo>
                      <a:pt x="39" y="3"/>
                    </a:lnTo>
                    <a:lnTo>
                      <a:pt x="38" y="2"/>
                    </a:lnTo>
                    <a:lnTo>
                      <a:pt x="37" y="1"/>
                    </a:lnTo>
                    <a:lnTo>
                      <a:pt x="35" y="0"/>
                    </a:lnTo>
                    <a:lnTo>
                      <a:pt x="34" y="0"/>
                    </a:lnTo>
                    <a:lnTo>
                      <a:pt x="33" y="0"/>
                    </a:lnTo>
                    <a:lnTo>
                      <a:pt x="30" y="0"/>
                    </a:lnTo>
                    <a:lnTo>
                      <a:pt x="27" y="2"/>
                    </a:lnTo>
                    <a:lnTo>
                      <a:pt x="23" y="3"/>
                    </a:lnTo>
                    <a:lnTo>
                      <a:pt x="22" y="4"/>
                    </a:lnTo>
                    <a:lnTo>
                      <a:pt x="20" y="5"/>
                    </a:lnTo>
                    <a:lnTo>
                      <a:pt x="0" y="22"/>
                    </a:lnTo>
                    <a:lnTo>
                      <a:pt x="34" y="63"/>
                    </a:lnTo>
                  </a:path>
                </a:pathLst>
              </a:custGeom>
              <a:solidFill>
                <a:srgbClr val="000000"/>
              </a:solidFill>
              <a:ln w="9525" cap="rnd">
                <a:noFill/>
                <a:round/>
                <a:headEnd/>
                <a:tailEnd/>
              </a:ln>
            </p:spPr>
            <p:txBody>
              <a:bodyPr/>
              <a:lstStyle/>
              <a:p>
                <a:endParaRPr lang="en-US"/>
              </a:p>
            </p:txBody>
          </p:sp>
          <p:sp>
            <p:nvSpPr>
              <p:cNvPr id="59" name="Freeform 449"/>
              <p:cNvSpPr>
                <a:spLocks/>
              </p:cNvSpPr>
              <p:nvPr/>
            </p:nvSpPr>
            <p:spPr bwMode="auto">
              <a:xfrm>
                <a:off x="728" y="747"/>
                <a:ext cx="70" cy="64"/>
              </a:xfrm>
              <a:custGeom>
                <a:avLst/>
                <a:gdLst>
                  <a:gd name="T0" fmla="*/ 34 w 70"/>
                  <a:gd name="T1" fmla="*/ 63 h 64"/>
                  <a:gd name="T2" fmla="*/ 43 w 70"/>
                  <a:gd name="T3" fmla="*/ 56 h 64"/>
                  <a:gd name="T4" fmla="*/ 30 w 70"/>
                  <a:gd name="T5" fmla="*/ 40 h 64"/>
                  <a:gd name="T6" fmla="*/ 39 w 70"/>
                  <a:gd name="T7" fmla="*/ 32 h 64"/>
                  <a:gd name="T8" fmla="*/ 40 w 70"/>
                  <a:gd name="T9" fmla="*/ 31 h 64"/>
                  <a:gd name="T10" fmla="*/ 42 w 70"/>
                  <a:gd name="T11" fmla="*/ 31 h 64"/>
                  <a:gd name="T12" fmla="*/ 44 w 70"/>
                  <a:gd name="T13" fmla="*/ 30 h 64"/>
                  <a:gd name="T14" fmla="*/ 45 w 70"/>
                  <a:gd name="T15" fmla="*/ 30 h 64"/>
                  <a:gd name="T16" fmla="*/ 46 w 70"/>
                  <a:gd name="T17" fmla="*/ 31 h 64"/>
                  <a:gd name="T18" fmla="*/ 47 w 70"/>
                  <a:gd name="T19" fmla="*/ 31 h 64"/>
                  <a:gd name="T20" fmla="*/ 49 w 70"/>
                  <a:gd name="T21" fmla="*/ 32 h 64"/>
                  <a:gd name="T22" fmla="*/ 51 w 70"/>
                  <a:gd name="T23" fmla="*/ 34 h 64"/>
                  <a:gd name="T24" fmla="*/ 54 w 70"/>
                  <a:gd name="T25" fmla="*/ 38 h 64"/>
                  <a:gd name="T26" fmla="*/ 57 w 70"/>
                  <a:gd name="T27" fmla="*/ 41 h 64"/>
                  <a:gd name="T28" fmla="*/ 58 w 70"/>
                  <a:gd name="T29" fmla="*/ 42 h 64"/>
                  <a:gd name="T30" fmla="*/ 59 w 70"/>
                  <a:gd name="T31" fmla="*/ 42 h 64"/>
                  <a:gd name="T32" fmla="*/ 69 w 70"/>
                  <a:gd name="T33" fmla="*/ 35 h 64"/>
                  <a:gd name="T34" fmla="*/ 68 w 70"/>
                  <a:gd name="T35" fmla="*/ 34 h 64"/>
                  <a:gd name="T36" fmla="*/ 67 w 70"/>
                  <a:gd name="T37" fmla="*/ 34 h 64"/>
                  <a:gd name="T38" fmla="*/ 66 w 70"/>
                  <a:gd name="T39" fmla="*/ 34 h 64"/>
                  <a:gd name="T40" fmla="*/ 65 w 70"/>
                  <a:gd name="T41" fmla="*/ 33 h 64"/>
                  <a:gd name="T42" fmla="*/ 64 w 70"/>
                  <a:gd name="T43" fmla="*/ 32 h 64"/>
                  <a:gd name="T44" fmla="*/ 62 w 70"/>
                  <a:gd name="T45" fmla="*/ 31 h 64"/>
                  <a:gd name="T46" fmla="*/ 58 w 70"/>
                  <a:gd name="T47" fmla="*/ 26 h 64"/>
                  <a:gd name="T48" fmla="*/ 54 w 70"/>
                  <a:gd name="T49" fmla="*/ 23 h 64"/>
                  <a:gd name="T50" fmla="*/ 54 w 70"/>
                  <a:gd name="T51" fmla="*/ 22 h 64"/>
                  <a:gd name="T52" fmla="*/ 52 w 70"/>
                  <a:gd name="T53" fmla="*/ 21 h 64"/>
                  <a:gd name="T54" fmla="*/ 51 w 70"/>
                  <a:gd name="T55" fmla="*/ 21 h 64"/>
                  <a:gd name="T56" fmla="*/ 50 w 70"/>
                  <a:gd name="T57" fmla="*/ 20 h 64"/>
                  <a:gd name="T58" fmla="*/ 49 w 70"/>
                  <a:gd name="T59" fmla="*/ 20 h 64"/>
                  <a:gd name="T60" fmla="*/ 48 w 70"/>
                  <a:gd name="T61" fmla="*/ 20 h 64"/>
                  <a:gd name="T62" fmla="*/ 47 w 70"/>
                  <a:gd name="T63" fmla="*/ 21 h 64"/>
                  <a:gd name="T64" fmla="*/ 45 w 70"/>
                  <a:gd name="T65" fmla="*/ 21 h 64"/>
                  <a:gd name="T66" fmla="*/ 46 w 70"/>
                  <a:gd name="T67" fmla="*/ 19 h 64"/>
                  <a:gd name="T68" fmla="*/ 47 w 70"/>
                  <a:gd name="T69" fmla="*/ 17 h 64"/>
                  <a:gd name="T70" fmla="*/ 47 w 70"/>
                  <a:gd name="T71" fmla="*/ 16 h 64"/>
                  <a:gd name="T72" fmla="*/ 47 w 70"/>
                  <a:gd name="T73" fmla="*/ 14 h 64"/>
                  <a:gd name="T74" fmla="*/ 47 w 70"/>
                  <a:gd name="T75" fmla="*/ 12 h 64"/>
                  <a:gd name="T76" fmla="*/ 46 w 70"/>
                  <a:gd name="T77" fmla="*/ 10 h 64"/>
                  <a:gd name="T78" fmla="*/ 45 w 70"/>
                  <a:gd name="T79" fmla="*/ 8 h 64"/>
                  <a:gd name="T80" fmla="*/ 44 w 70"/>
                  <a:gd name="T81" fmla="*/ 6 h 64"/>
                  <a:gd name="T82" fmla="*/ 41 w 70"/>
                  <a:gd name="T83" fmla="*/ 4 h 64"/>
                  <a:gd name="T84" fmla="*/ 39 w 70"/>
                  <a:gd name="T85" fmla="*/ 3 h 64"/>
                  <a:gd name="T86" fmla="*/ 38 w 70"/>
                  <a:gd name="T87" fmla="*/ 2 h 64"/>
                  <a:gd name="T88" fmla="*/ 37 w 70"/>
                  <a:gd name="T89" fmla="*/ 1 h 64"/>
                  <a:gd name="T90" fmla="*/ 35 w 70"/>
                  <a:gd name="T91" fmla="*/ 0 h 64"/>
                  <a:gd name="T92" fmla="*/ 34 w 70"/>
                  <a:gd name="T93" fmla="*/ 0 h 64"/>
                  <a:gd name="T94" fmla="*/ 33 w 70"/>
                  <a:gd name="T95" fmla="*/ 0 h 64"/>
                  <a:gd name="T96" fmla="*/ 30 w 70"/>
                  <a:gd name="T97" fmla="*/ 0 h 64"/>
                  <a:gd name="T98" fmla="*/ 27 w 70"/>
                  <a:gd name="T99" fmla="*/ 2 h 64"/>
                  <a:gd name="T100" fmla="*/ 23 w 70"/>
                  <a:gd name="T101" fmla="*/ 3 h 64"/>
                  <a:gd name="T102" fmla="*/ 22 w 70"/>
                  <a:gd name="T103" fmla="*/ 4 h 64"/>
                  <a:gd name="T104" fmla="*/ 20 w 70"/>
                  <a:gd name="T105" fmla="*/ 5 h 64"/>
                  <a:gd name="T106" fmla="*/ 0 w 70"/>
                  <a:gd name="T107" fmla="*/ 22 h 64"/>
                  <a:gd name="T108" fmla="*/ 34 w 70"/>
                  <a:gd name="T109" fmla="*/ 63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64"/>
                  <a:gd name="T167" fmla="*/ 70 w 70"/>
                  <a:gd name="T168" fmla="*/ 64 h 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64">
                    <a:moveTo>
                      <a:pt x="34" y="63"/>
                    </a:moveTo>
                    <a:lnTo>
                      <a:pt x="43" y="56"/>
                    </a:lnTo>
                    <a:lnTo>
                      <a:pt x="30" y="40"/>
                    </a:lnTo>
                    <a:lnTo>
                      <a:pt x="39" y="32"/>
                    </a:lnTo>
                    <a:lnTo>
                      <a:pt x="40" y="31"/>
                    </a:lnTo>
                    <a:lnTo>
                      <a:pt x="42" y="31"/>
                    </a:lnTo>
                    <a:lnTo>
                      <a:pt x="44" y="30"/>
                    </a:lnTo>
                    <a:lnTo>
                      <a:pt x="45" y="30"/>
                    </a:lnTo>
                    <a:lnTo>
                      <a:pt x="46" y="31"/>
                    </a:lnTo>
                    <a:lnTo>
                      <a:pt x="47" y="31"/>
                    </a:lnTo>
                    <a:lnTo>
                      <a:pt x="49" y="32"/>
                    </a:lnTo>
                    <a:lnTo>
                      <a:pt x="51" y="34"/>
                    </a:lnTo>
                    <a:lnTo>
                      <a:pt x="54" y="38"/>
                    </a:lnTo>
                    <a:lnTo>
                      <a:pt x="57" y="41"/>
                    </a:lnTo>
                    <a:lnTo>
                      <a:pt x="58" y="42"/>
                    </a:lnTo>
                    <a:lnTo>
                      <a:pt x="59" y="42"/>
                    </a:lnTo>
                    <a:lnTo>
                      <a:pt x="69" y="35"/>
                    </a:lnTo>
                    <a:lnTo>
                      <a:pt x="68" y="34"/>
                    </a:lnTo>
                    <a:lnTo>
                      <a:pt x="67" y="34"/>
                    </a:lnTo>
                    <a:lnTo>
                      <a:pt x="66" y="34"/>
                    </a:lnTo>
                    <a:lnTo>
                      <a:pt x="65" y="33"/>
                    </a:lnTo>
                    <a:lnTo>
                      <a:pt x="64" y="32"/>
                    </a:lnTo>
                    <a:lnTo>
                      <a:pt x="62" y="31"/>
                    </a:lnTo>
                    <a:lnTo>
                      <a:pt x="58" y="26"/>
                    </a:lnTo>
                    <a:lnTo>
                      <a:pt x="54" y="23"/>
                    </a:lnTo>
                    <a:lnTo>
                      <a:pt x="54" y="22"/>
                    </a:lnTo>
                    <a:lnTo>
                      <a:pt x="52" y="21"/>
                    </a:lnTo>
                    <a:lnTo>
                      <a:pt x="51" y="21"/>
                    </a:lnTo>
                    <a:lnTo>
                      <a:pt x="50" y="20"/>
                    </a:lnTo>
                    <a:lnTo>
                      <a:pt x="49" y="20"/>
                    </a:lnTo>
                    <a:lnTo>
                      <a:pt x="48" y="20"/>
                    </a:lnTo>
                    <a:lnTo>
                      <a:pt x="47" y="21"/>
                    </a:lnTo>
                    <a:lnTo>
                      <a:pt x="45" y="21"/>
                    </a:lnTo>
                    <a:lnTo>
                      <a:pt x="46" y="19"/>
                    </a:lnTo>
                    <a:lnTo>
                      <a:pt x="47" y="17"/>
                    </a:lnTo>
                    <a:lnTo>
                      <a:pt x="47" y="16"/>
                    </a:lnTo>
                    <a:lnTo>
                      <a:pt x="47" y="14"/>
                    </a:lnTo>
                    <a:lnTo>
                      <a:pt x="47" y="12"/>
                    </a:lnTo>
                    <a:lnTo>
                      <a:pt x="46" y="10"/>
                    </a:lnTo>
                    <a:lnTo>
                      <a:pt x="45" y="8"/>
                    </a:lnTo>
                    <a:lnTo>
                      <a:pt x="44" y="6"/>
                    </a:lnTo>
                    <a:lnTo>
                      <a:pt x="41" y="4"/>
                    </a:lnTo>
                    <a:lnTo>
                      <a:pt x="39" y="3"/>
                    </a:lnTo>
                    <a:lnTo>
                      <a:pt x="38" y="2"/>
                    </a:lnTo>
                    <a:lnTo>
                      <a:pt x="37" y="1"/>
                    </a:lnTo>
                    <a:lnTo>
                      <a:pt x="35" y="0"/>
                    </a:lnTo>
                    <a:lnTo>
                      <a:pt x="34" y="0"/>
                    </a:lnTo>
                    <a:lnTo>
                      <a:pt x="33" y="0"/>
                    </a:lnTo>
                    <a:lnTo>
                      <a:pt x="30" y="0"/>
                    </a:lnTo>
                    <a:lnTo>
                      <a:pt x="27" y="2"/>
                    </a:lnTo>
                    <a:lnTo>
                      <a:pt x="23" y="3"/>
                    </a:lnTo>
                    <a:lnTo>
                      <a:pt x="22" y="4"/>
                    </a:lnTo>
                    <a:lnTo>
                      <a:pt x="20" y="5"/>
                    </a:lnTo>
                    <a:lnTo>
                      <a:pt x="0" y="22"/>
                    </a:lnTo>
                    <a:lnTo>
                      <a:pt x="34" y="63"/>
                    </a:lnTo>
                  </a:path>
                </a:pathLst>
              </a:custGeom>
              <a:noFill/>
              <a:ln w="12700" cap="rnd" cmpd="sng">
                <a:solidFill>
                  <a:srgbClr val="000000"/>
                </a:solidFill>
                <a:prstDash val="solid"/>
                <a:round/>
                <a:headEnd/>
                <a:tailEnd/>
              </a:ln>
            </p:spPr>
            <p:txBody>
              <a:bodyPr/>
              <a:lstStyle/>
              <a:p>
                <a:endParaRPr lang="en-US"/>
              </a:p>
            </p:txBody>
          </p:sp>
          <p:sp>
            <p:nvSpPr>
              <p:cNvPr id="60" name="Freeform 450"/>
              <p:cNvSpPr>
                <a:spLocks/>
              </p:cNvSpPr>
              <p:nvPr/>
            </p:nvSpPr>
            <p:spPr bwMode="auto">
              <a:xfrm>
                <a:off x="742" y="760"/>
                <a:ext cx="24" cy="21"/>
              </a:xfrm>
              <a:custGeom>
                <a:avLst/>
                <a:gdLst>
                  <a:gd name="T0" fmla="*/ 9 w 24"/>
                  <a:gd name="T1" fmla="*/ 21 h 22"/>
                  <a:gd name="T2" fmla="*/ 0 w 24"/>
                  <a:gd name="T3" fmla="*/ 10 h 22"/>
                  <a:gd name="T4" fmla="*/ 10 w 24"/>
                  <a:gd name="T5" fmla="*/ 2 h 22"/>
                  <a:gd name="T6" fmla="*/ 12 w 24"/>
                  <a:gd name="T7" fmla="*/ 1 h 22"/>
                  <a:gd name="T8" fmla="*/ 13 w 24"/>
                  <a:gd name="T9" fmla="*/ 0 h 22"/>
                  <a:gd name="T10" fmla="*/ 14 w 24"/>
                  <a:gd name="T11" fmla="*/ 0 h 22"/>
                  <a:gd name="T12" fmla="*/ 15 w 24"/>
                  <a:gd name="T13" fmla="*/ 0 h 22"/>
                  <a:gd name="T14" fmla="*/ 16 w 24"/>
                  <a:gd name="T15" fmla="*/ 0 h 22"/>
                  <a:gd name="T16" fmla="*/ 17 w 24"/>
                  <a:gd name="T17" fmla="*/ 0 h 22"/>
                  <a:gd name="T18" fmla="*/ 18 w 24"/>
                  <a:gd name="T19" fmla="*/ 0 h 22"/>
                  <a:gd name="T20" fmla="*/ 20 w 24"/>
                  <a:gd name="T21" fmla="*/ 1 h 22"/>
                  <a:gd name="T22" fmla="*/ 21 w 24"/>
                  <a:gd name="T23" fmla="*/ 2 h 22"/>
                  <a:gd name="T24" fmla="*/ 22 w 24"/>
                  <a:gd name="T25" fmla="*/ 4 h 22"/>
                  <a:gd name="T26" fmla="*/ 23 w 24"/>
                  <a:gd name="T27" fmla="*/ 5 h 22"/>
                  <a:gd name="T28" fmla="*/ 23 w 24"/>
                  <a:gd name="T29" fmla="*/ 7 h 22"/>
                  <a:gd name="T30" fmla="*/ 23 w 24"/>
                  <a:gd name="T31" fmla="*/ 8 h 22"/>
                  <a:gd name="T32" fmla="*/ 23 w 24"/>
                  <a:gd name="T33" fmla="*/ 9 h 22"/>
                  <a:gd name="T34" fmla="*/ 23 w 24"/>
                  <a:gd name="T35" fmla="*/ 9 h 22"/>
                  <a:gd name="T36" fmla="*/ 22 w 24"/>
                  <a:gd name="T37" fmla="*/ 10 h 22"/>
                  <a:gd name="T38" fmla="*/ 21 w 24"/>
                  <a:gd name="T39" fmla="*/ 11 h 22"/>
                  <a:gd name="T40" fmla="*/ 19 w 24"/>
                  <a:gd name="T41" fmla="*/ 12 h 22"/>
                  <a:gd name="T42" fmla="*/ 9 w 24"/>
                  <a:gd name="T43" fmla="*/ 21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2"/>
                  <a:gd name="T68" fmla="*/ 24 w 24"/>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2">
                    <a:moveTo>
                      <a:pt x="9" y="21"/>
                    </a:moveTo>
                    <a:lnTo>
                      <a:pt x="0" y="10"/>
                    </a:lnTo>
                    <a:lnTo>
                      <a:pt x="10" y="2"/>
                    </a:lnTo>
                    <a:lnTo>
                      <a:pt x="12" y="1"/>
                    </a:lnTo>
                    <a:lnTo>
                      <a:pt x="13" y="0"/>
                    </a:lnTo>
                    <a:lnTo>
                      <a:pt x="14" y="0"/>
                    </a:lnTo>
                    <a:lnTo>
                      <a:pt x="15" y="0"/>
                    </a:lnTo>
                    <a:lnTo>
                      <a:pt x="16" y="0"/>
                    </a:lnTo>
                    <a:lnTo>
                      <a:pt x="17" y="0"/>
                    </a:lnTo>
                    <a:lnTo>
                      <a:pt x="18" y="0"/>
                    </a:lnTo>
                    <a:lnTo>
                      <a:pt x="20" y="1"/>
                    </a:lnTo>
                    <a:lnTo>
                      <a:pt x="21" y="2"/>
                    </a:lnTo>
                    <a:lnTo>
                      <a:pt x="22" y="4"/>
                    </a:lnTo>
                    <a:lnTo>
                      <a:pt x="23" y="5"/>
                    </a:lnTo>
                    <a:lnTo>
                      <a:pt x="23" y="7"/>
                    </a:lnTo>
                    <a:lnTo>
                      <a:pt x="23" y="8"/>
                    </a:lnTo>
                    <a:lnTo>
                      <a:pt x="23" y="9"/>
                    </a:lnTo>
                    <a:lnTo>
                      <a:pt x="22" y="10"/>
                    </a:lnTo>
                    <a:lnTo>
                      <a:pt x="21" y="11"/>
                    </a:lnTo>
                    <a:lnTo>
                      <a:pt x="19" y="12"/>
                    </a:lnTo>
                    <a:lnTo>
                      <a:pt x="9" y="21"/>
                    </a:lnTo>
                  </a:path>
                </a:pathLst>
              </a:custGeom>
              <a:noFill/>
              <a:ln w="12700" cap="rnd" cmpd="sng">
                <a:solidFill>
                  <a:srgbClr val="000000"/>
                </a:solidFill>
                <a:prstDash val="solid"/>
                <a:round/>
                <a:headEnd/>
                <a:tailEnd/>
              </a:ln>
            </p:spPr>
            <p:txBody>
              <a:bodyPr/>
              <a:lstStyle/>
              <a:p>
                <a:endParaRPr lang="en-US"/>
              </a:p>
            </p:txBody>
          </p:sp>
          <p:sp>
            <p:nvSpPr>
              <p:cNvPr id="61" name="Freeform 451"/>
              <p:cNvSpPr>
                <a:spLocks/>
              </p:cNvSpPr>
              <p:nvPr/>
            </p:nvSpPr>
            <p:spPr bwMode="auto">
              <a:xfrm>
                <a:off x="775" y="707"/>
                <a:ext cx="58" cy="58"/>
              </a:xfrm>
              <a:custGeom>
                <a:avLst/>
                <a:gdLst>
                  <a:gd name="T0" fmla="*/ 43 w 58"/>
                  <a:gd name="T1" fmla="*/ 24 h 57"/>
                  <a:gd name="T2" fmla="*/ 46 w 58"/>
                  <a:gd name="T3" fmla="*/ 28 h 57"/>
                  <a:gd name="T4" fmla="*/ 46 w 58"/>
                  <a:gd name="T5" fmla="*/ 31 h 57"/>
                  <a:gd name="T6" fmla="*/ 46 w 58"/>
                  <a:gd name="T7" fmla="*/ 34 h 57"/>
                  <a:gd name="T8" fmla="*/ 44 w 58"/>
                  <a:gd name="T9" fmla="*/ 38 h 57"/>
                  <a:gd name="T10" fmla="*/ 40 w 58"/>
                  <a:gd name="T11" fmla="*/ 42 h 57"/>
                  <a:gd name="T12" fmla="*/ 38 w 58"/>
                  <a:gd name="T13" fmla="*/ 44 h 57"/>
                  <a:gd name="T14" fmla="*/ 35 w 58"/>
                  <a:gd name="T15" fmla="*/ 44 h 57"/>
                  <a:gd name="T16" fmla="*/ 31 w 58"/>
                  <a:gd name="T17" fmla="*/ 44 h 57"/>
                  <a:gd name="T18" fmla="*/ 28 w 58"/>
                  <a:gd name="T19" fmla="*/ 44 h 57"/>
                  <a:gd name="T20" fmla="*/ 25 w 58"/>
                  <a:gd name="T21" fmla="*/ 42 h 57"/>
                  <a:gd name="T22" fmla="*/ 21 w 58"/>
                  <a:gd name="T23" fmla="*/ 40 h 57"/>
                  <a:gd name="T24" fmla="*/ 18 w 58"/>
                  <a:gd name="T25" fmla="*/ 37 h 57"/>
                  <a:gd name="T26" fmla="*/ 14 w 58"/>
                  <a:gd name="T27" fmla="*/ 33 h 57"/>
                  <a:gd name="T28" fmla="*/ 12 w 58"/>
                  <a:gd name="T29" fmla="*/ 30 h 57"/>
                  <a:gd name="T30" fmla="*/ 11 w 58"/>
                  <a:gd name="T31" fmla="*/ 27 h 57"/>
                  <a:gd name="T32" fmla="*/ 11 w 58"/>
                  <a:gd name="T33" fmla="*/ 24 h 57"/>
                  <a:gd name="T34" fmla="*/ 12 w 58"/>
                  <a:gd name="T35" fmla="*/ 22 h 57"/>
                  <a:gd name="T36" fmla="*/ 13 w 58"/>
                  <a:gd name="T37" fmla="*/ 19 h 57"/>
                  <a:gd name="T38" fmla="*/ 15 w 58"/>
                  <a:gd name="T39" fmla="*/ 16 h 57"/>
                  <a:gd name="T40" fmla="*/ 18 w 58"/>
                  <a:gd name="T41" fmla="*/ 13 h 57"/>
                  <a:gd name="T42" fmla="*/ 22 w 58"/>
                  <a:gd name="T43" fmla="*/ 11 h 57"/>
                  <a:gd name="T44" fmla="*/ 24 w 58"/>
                  <a:gd name="T45" fmla="*/ 11 h 57"/>
                  <a:gd name="T46" fmla="*/ 27 w 58"/>
                  <a:gd name="T47" fmla="*/ 12 h 57"/>
                  <a:gd name="T48" fmla="*/ 29 w 58"/>
                  <a:gd name="T49" fmla="*/ 13 h 57"/>
                  <a:gd name="T50" fmla="*/ 37 w 58"/>
                  <a:gd name="T51" fmla="*/ 5 h 57"/>
                  <a:gd name="T52" fmla="*/ 38 w 58"/>
                  <a:gd name="T53" fmla="*/ 3 h 57"/>
                  <a:gd name="T54" fmla="*/ 38 w 58"/>
                  <a:gd name="T55" fmla="*/ 2 h 57"/>
                  <a:gd name="T56" fmla="*/ 38 w 58"/>
                  <a:gd name="T57" fmla="*/ 1 h 57"/>
                  <a:gd name="T58" fmla="*/ 36 w 58"/>
                  <a:gd name="T59" fmla="*/ 0 h 57"/>
                  <a:gd name="T60" fmla="*/ 31 w 58"/>
                  <a:gd name="T61" fmla="*/ 0 h 57"/>
                  <a:gd name="T62" fmla="*/ 26 w 58"/>
                  <a:gd name="T63" fmla="*/ 1 h 57"/>
                  <a:gd name="T64" fmla="*/ 20 w 58"/>
                  <a:gd name="T65" fmla="*/ 2 h 57"/>
                  <a:gd name="T66" fmla="*/ 14 w 58"/>
                  <a:gd name="T67" fmla="*/ 5 h 57"/>
                  <a:gd name="T68" fmla="*/ 9 w 58"/>
                  <a:gd name="T69" fmla="*/ 8 h 57"/>
                  <a:gd name="T70" fmla="*/ 6 w 58"/>
                  <a:gd name="T71" fmla="*/ 12 h 57"/>
                  <a:gd name="T72" fmla="*/ 3 w 58"/>
                  <a:gd name="T73" fmla="*/ 17 h 57"/>
                  <a:gd name="T74" fmla="*/ 1 w 58"/>
                  <a:gd name="T75" fmla="*/ 22 h 57"/>
                  <a:gd name="T76" fmla="*/ 0 w 58"/>
                  <a:gd name="T77" fmla="*/ 26 h 57"/>
                  <a:gd name="T78" fmla="*/ 1 w 58"/>
                  <a:gd name="T79" fmla="*/ 31 h 57"/>
                  <a:gd name="T80" fmla="*/ 2 w 58"/>
                  <a:gd name="T81" fmla="*/ 36 h 57"/>
                  <a:gd name="T82" fmla="*/ 5 w 58"/>
                  <a:gd name="T83" fmla="*/ 39 h 57"/>
                  <a:gd name="T84" fmla="*/ 7 w 58"/>
                  <a:gd name="T85" fmla="*/ 43 h 57"/>
                  <a:gd name="T86" fmla="*/ 12 w 58"/>
                  <a:gd name="T87" fmla="*/ 47 h 57"/>
                  <a:gd name="T88" fmla="*/ 17 w 58"/>
                  <a:gd name="T89" fmla="*/ 51 h 57"/>
                  <a:gd name="T90" fmla="*/ 22 w 58"/>
                  <a:gd name="T91" fmla="*/ 54 h 57"/>
                  <a:gd name="T92" fmla="*/ 28 w 58"/>
                  <a:gd name="T93" fmla="*/ 55 h 57"/>
                  <a:gd name="T94" fmla="*/ 31 w 58"/>
                  <a:gd name="T95" fmla="*/ 56 h 57"/>
                  <a:gd name="T96" fmla="*/ 33 w 58"/>
                  <a:gd name="T97" fmla="*/ 56 h 57"/>
                  <a:gd name="T98" fmla="*/ 37 w 58"/>
                  <a:gd name="T99" fmla="*/ 55 h 57"/>
                  <a:gd name="T100" fmla="*/ 41 w 58"/>
                  <a:gd name="T101" fmla="*/ 53 h 57"/>
                  <a:gd name="T102" fmla="*/ 46 w 58"/>
                  <a:gd name="T103" fmla="*/ 51 h 57"/>
                  <a:gd name="T104" fmla="*/ 50 w 58"/>
                  <a:gd name="T105" fmla="*/ 47 h 57"/>
                  <a:gd name="T106" fmla="*/ 54 w 58"/>
                  <a:gd name="T107" fmla="*/ 41 h 57"/>
                  <a:gd name="T108" fmla="*/ 56 w 58"/>
                  <a:gd name="T109" fmla="*/ 37 h 57"/>
                  <a:gd name="T110" fmla="*/ 57 w 58"/>
                  <a:gd name="T111" fmla="*/ 33 h 57"/>
                  <a:gd name="T112" fmla="*/ 57 w 58"/>
                  <a:gd name="T113" fmla="*/ 29 h 57"/>
                  <a:gd name="T114" fmla="*/ 56 w 58"/>
                  <a:gd name="T115" fmla="*/ 25 h 57"/>
                  <a:gd name="T116" fmla="*/ 53 w 58"/>
                  <a:gd name="T117" fmla="*/ 19 h 57"/>
                  <a:gd name="T118" fmla="*/ 50 w 58"/>
                  <a:gd name="T119" fmla="*/ 17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57"/>
                  <a:gd name="T182" fmla="*/ 58 w 58"/>
                  <a:gd name="T183" fmla="*/ 57 h 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57">
                    <a:moveTo>
                      <a:pt x="50" y="17"/>
                    </a:moveTo>
                    <a:lnTo>
                      <a:pt x="43" y="24"/>
                    </a:lnTo>
                    <a:lnTo>
                      <a:pt x="45" y="26"/>
                    </a:lnTo>
                    <a:lnTo>
                      <a:pt x="46" y="28"/>
                    </a:lnTo>
                    <a:lnTo>
                      <a:pt x="46" y="30"/>
                    </a:lnTo>
                    <a:lnTo>
                      <a:pt x="46" y="31"/>
                    </a:lnTo>
                    <a:lnTo>
                      <a:pt x="46" y="32"/>
                    </a:lnTo>
                    <a:lnTo>
                      <a:pt x="46" y="34"/>
                    </a:lnTo>
                    <a:lnTo>
                      <a:pt x="45" y="36"/>
                    </a:lnTo>
                    <a:lnTo>
                      <a:pt x="44" y="38"/>
                    </a:lnTo>
                    <a:lnTo>
                      <a:pt x="43" y="40"/>
                    </a:lnTo>
                    <a:lnTo>
                      <a:pt x="40" y="42"/>
                    </a:lnTo>
                    <a:lnTo>
                      <a:pt x="39" y="43"/>
                    </a:lnTo>
                    <a:lnTo>
                      <a:pt x="38" y="44"/>
                    </a:lnTo>
                    <a:lnTo>
                      <a:pt x="36" y="44"/>
                    </a:lnTo>
                    <a:lnTo>
                      <a:pt x="35" y="44"/>
                    </a:lnTo>
                    <a:lnTo>
                      <a:pt x="32" y="45"/>
                    </a:lnTo>
                    <a:lnTo>
                      <a:pt x="31" y="44"/>
                    </a:lnTo>
                    <a:lnTo>
                      <a:pt x="29" y="44"/>
                    </a:lnTo>
                    <a:lnTo>
                      <a:pt x="28" y="44"/>
                    </a:lnTo>
                    <a:lnTo>
                      <a:pt x="26" y="43"/>
                    </a:lnTo>
                    <a:lnTo>
                      <a:pt x="25" y="42"/>
                    </a:lnTo>
                    <a:lnTo>
                      <a:pt x="23" y="42"/>
                    </a:lnTo>
                    <a:lnTo>
                      <a:pt x="21" y="40"/>
                    </a:lnTo>
                    <a:lnTo>
                      <a:pt x="19" y="39"/>
                    </a:lnTo>
                    <a:lnTo>
                      <a:pt x="18" y="37"/>
                    </a:lnTo>
                    <a:lnTo>
                      <a:pt x="16" y="36"/>
                    </a:lnTo>
                    <a:lnTo>
                      <a:pt x="14" y="33"/>
                    </a:lnTo>
                    <a:lnTo>
                      <a:pt x="13" y="32"/>
                    </a:lnTo>
                    <a:lnTo>
                      <a:pt x="12" y="30"/>
                    </a:lnTo>
                    <a:lnTo>
                      <a:pt x="12" y="29"/>
                    </a:lnTo>
                    <a:lnTo>
                      <a:pt x="11" y="27"/>
                    </a:lnTo>
                    <a:lnTo>
                      <a:pt x="11" y="26"/>
                    </a:lnTo>
                    <a:lnTo>
                      <a:pt x="11" y="24"/>
                    </a:lnTo>
                    <a:lnTo>
                      <a:pt x="11" y="23"/>
                    </a:lnTo>
                    <a:lnTo>
                      <a:pt x="12" y="22"/>
                    </a:lnTo>
                    <a:lnTo>
                      <a:pt x="12" y="20"/>
                    </a:lnTo>
                    <a:lnTo>
                      <a:pt x="13" y="19"/>
                    </a:lnTo>
                    <a:lnTo>
                      <a:pt x="14" y="17"/>
                    </a:lnTo>
                    <a:lnTo>
                      <a:pt x="15" y="16"/>
                    </a:lnTo>
                    <a:lnTo>
                      <a:pt x="17" y="14"/>
                    </a:lnTo>
                    <a:lnTo>
                      <a:pt x="18" y="13"/>
                    </a:lnTo>
                    <a:lnTo>
                      <a:pt x="21" y="12"/>
                    </a:lnTo>
                    <a:lnTo>
                      <a:pt x="22" y="11"/>
                    </a:lnTo>
                    <a:lnTo>
                      <a:pt x="24" y="11"/>
                    </a:lnTo>
                    <a:lnTo>
                      <a:pt x="27" y="12"/>
                    </a:lnTo>
                    <a:lnTo>
                      <a:pt x="28" y="12"/>
                    </a:lnTo>
                    <a:lnTo>
                      <a:pt x="29" y="13"/>
                    </a:lnTo>
                    <a:lnTo>
                      <a:pt x="32" y="10"/>
                    </a:lnTo>
                    <a:lnTo>
                      <a:pt x="37" y="5"/>
                    </a:lnTo>
                    <a:lnTo>
                      <a:pt x="38" y="3"/>
                    </a:lnTo>
                    <a:lnTo>
                      <a:pt x="38" y="2"/>
                    </a:lnTo>
                    <a:lnTo>
                      <a:pt x="38" y="1"/>
                    </a:lnTo>
                    <a:lnTo>
                      <a:pt x="37" y="1"/>
                    </a:lnTo>
                    <a:lnTo>
                      <a:pt x="36" y="0"/>
                    </a:lnTo>
                    <a:lnTo>
                      <a:pt x="33" y="0"/>
                    </a:lnTo>
                    <a:lnTo>
                      <a:pt x="31" y="0"/>
                    </a:lnTo>
                    <a:lnTo>
                      <a:pt x="29" y="0"/>
                    </a:lnTo>
                    <a:lnTo>
                      <a:pt x="26" y="1"/>
                    </a:lnTo>
                    <a:lnTo>
                      <a:pt x="23" y="1"/>
                    </a:lnTo>
                    <a:lnTo>
                      <a:pt x="20" y="2"/>
                    </a:lnTo>
                    <a:lnTo>
                      <a:pt x="17" y="3"/>
                    </a:lnTo>
                    <a:lnTo>
                      <a:pt x="14" y="5"/>
                    </a:lnTo>
                    <a:lnTo>
                      <a:pt x="12" y="6"/>
                    </a:lnTo>
                    <a:lnTo>
                      <a:pt x="9" y="8"/>
                    </a:lnTo>
                    <a:lnTo>
                      <a:pt x="8" y="10"/>
                    </a:lnTo>
                    <a:lnTo>
                      <a:pt x="6" y="12"/>
                    </a:lnTo>
                    <a:lnTo>
                      <a:pt x="4" y="14"/>
                    </a:lnTo>
                    <a:lnTo>
                      <a:pt x="3" y="17"/>
                    </a:lnTo>
                    <a:lnTo>
                      <a:pt x="2" y="19"/>
                    </a:lnTo>
                    <a:lnTo>
                      <a:pt x="1" y="22"/>
                    </a:lnTo>
                    <a:lnTo>
                      <a:pt x="0" y="24"/>
                    </a:lnTo>
                    <a:lnTo>
                      <a:pt x="0" y="26"/>
                    </a:lnTo>
                    <a:lnTo>
                      <a:pt x="0" y="29"/>
                    </a:lnTo>
                    <a:lnTo>
                      <a:pt x="1" y="31"/>
                    </a:lnTo>
                    <a:lnTo>
                      <a:pt x="2" y="34"/>
                    </a:lnTo>
                    <a:lnTo>
                      <a:pt x="2" y="36"/>
                    </a:lnTo>
                    <a:lnTo>
                      <a:pt x="4" y="38"/>
                    </a:lnTo>
                    <a:lnTo>
                      <a:pt x="5" y="39"/>
                    </a:lnTo>
                    <a:lnTo>
                      <a:pt x="5" y="40"/>
                    </a:lnTo>
                    <a:lnTo>
                      <a:pt x="7" y="43"/>
                    </a:lnTo>
                    <a:lnTo>
                      <a:pt x="9" y="45"/>
                    </a:lnTo>
                    <a:lnTo>
                      <a:pt x="12" y="47"/>
                    </a:lnTo>
                    <a:lnTo>
                      <a:pt x="14" y="49"/>
                    </a:lnTo>
                    <a:lnTo>
                      <a:pt x="17" y="51"/>
                    </a:lnTo>
                    <a:lnTo>
                      <a:pt x="19" y="52"/>
                    </a:lnTo>
                    <a:lnTo>
                      <a:pt x="22" y="54"/>
                    </a:lnTo>
                    <a:lnTo>
                      <a:pt x="25" y="55"/>
                    </a:lnTo>
                    <a:lnTo>
                      <a:pt x="28" y="55"/>
                    </a:lnTo>
                    <a:lnTo>
                      <a:pt x="29" y="56"/>
                    </a:lnTo>
                    <a:lnTo>
                      <a:pt x="31" y="56"/>
                    </a:lnTo>
                    <a:lnTo>
                      <a:pt x="32" y="56"/>
                    </a:lnTo>
                    <a:lnTo>
                      <a:pt x="33" y="56"/>
                    </a:lnTo>
                    <a:lnTo>
                      <a:pt x="34" y="56"/>
                    </a:lnTo>
                    <a:lnTo>
                      <a:pt x="37" y="55"/>
                    </a:lnTo>
                    <a:lnTo>
                      <a:pt x="39" y="54"/>
                    </a:lnTo>
                    <a:lnTo>
                      <a:pt x="41" y="53"/>
                    </a:lnTo>
                    <a:lnTo>
                      <a:pt x="44" y="52"/>
                    </a:lnTo>
                    <a:lnTo>
                      <a:pt x="46" y="51"/>
                    </a:lnTo>
                    <a:lnTo>
                      <a:pt x="48" y="49"/>
                    </a:lnTo>
                    <a:lnTo>
                      <a:pt x="50" y="47"/>
                    </a:lnTo>
                    <a:lnTo>
                      <a:pt x="53" y="43"/>
                    </a:lnTo>
                    <a:lnTo>
                      <a:pt x="54" y="41"/>
                    </a:lnTo>
                    <a:lnTo>
                      <a:pt x="55" y="39"/>
                    </a:lnTo>
                    <a:lnTo>
                      <a:pt x="56" y="37"/>
                    </a:lnTo>
                    <a:lnTo>
                      <a:pt x="56" y="35"/>
                    </a:lnTo>
                    <a:lnTo>
                      <a:pt x="57" y="33"/>
                    </a:lnTo>
                    <a:lnTo>
                      <a:pt x="57" y="30"/>
                    </a:lnTo>
                    <a:lnTo>
                      <a:pt x="57" y="29"/>
                    </a:lnTo>
                    <a:lnTo>
                      <a:pt x="56" y="27"/>
                    </a:lnTo>
                    <a:lnTo>
                      <a:pt x="56" y="25"/>
                    </a:lnTo>
                    <a:lnTo>
                      <a:pt x="55" y="23"/>
                    </a:lnTo>
                    <a:lnTo>
                      <a:pt x="53" y="19"/>
                    </a:lnTo>
                    <a:lnTo>
                      <a:pt x="52" y="18"/>
                    </a:lnTo>
                    <a:lnTo>
                      <a:pt x="50" y="17"/>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62" name="Freeform 452"/>
              <p:cNvSpPr>
                <a:spLocks/>
              </p:cNvSpPr>
              <p:nvPr/>
            </p:nvSpPr>
            <p:spPr bwMode="auto">
              <a:xfrm>
                <a:off x="801" y="660"/>
                <a:ext cx="65" cy="63"/>
              </a:xfrm>
              <a:custGeom>
                <a:avLst/>
                <a:gdLst>
                  <a:gd name="T0" fmla="*/ 47 w 66"/>
                  <a:gd name="T1" fmla="*/ 62 h 63"/>
                  <a:gd name="T2" fmla="*/ 52 w 66"/>
                  <a:gd name="T3" fmla="*/ 58 h 63"/>
                  <a:gd name="T4" fmla="*/ 65 w 66"/>
                  <a:gd name="T5" fmla="*/ 21 h 63"/>
                  <a:gd name="T6" fmla="*/ 59 w 66"/>
                  <a:gd name="T7" fmla="*/ 23 h 63"/>
                  <a:gd name="T8" fmla="*/ 44 w 66"/>
                  <a:gd name="T9" fmla="*/ 48 h 63"/>
                  <a:gd name="T10" fmla="*/ 32 w 66"/>
                  <a:gd name="T11" fmla="*/ 41 h 63"/>
                  <a:gd name="T12" fmla="*/ 43 w 66"/>
                  <a:gd name="T13" fmla="*/ 12 h 63"/>
                  <a:gd name="T14" fmla="*/ 37 w 66"/>
                  <a:gd name="T15" fmla="*/ 15 h 63"/>
                  <a:gd name="T16" fmla="*/ 24 w 66"/>
                  <a:gd name="T17" fmla="*/ 36 h 63"/>
                  <a:gd name="T18" fmla="*/ 14 w 66"/>
                  <a:gd name="T19" fmla="*/ 31 h 63"/>
                  <a:gd name="T20" fmla="*/ 26 w 66"/>
                  <a:gd name="T21" fmla="*/ 0 h 63"/>
                  <a:gd name="T22" fmla="*/ 20 w 66"/>
                  <a:gd name="T23" fmla="*/ 2 h 63"/>
                  <a:gd name="T24" fmla="*/ 0 w 66"/>
                  <a:gd name="T25" fmla="*/ 35 h 63"/>
                  <a:gd name="T26" fmla="*/ 47 w 66"/>
                  <a:gd name="T27" fmla="*/ 62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63"/>
                  <a:gd name="T44" fmla="*/ 66 w 66"/>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63">
                    <a:moveTo>
                      <a:pt x="47" y="62"/>
                    </a:moveTo>
                    <a:lnTo>
                      <a:pt x="52" y="58"/>
                    </a:lnTo>
                    <a:lnTo>
                      <a:pt x="65" y="21"/>
                    </a:lnTo>
                    <a:lnTo>
                      <a:pt x="59" y="23"/>
                    </a:lnTo>
                    <a:lnTo>
                      <a:pt x="44" y="48"/>
                    </a:lnTo>
                    <a:lnTo>
                      <a:pt x="32" y="41"/>
                    </a:lnTo>
                    <a:lnTo>
                      <a:pt x="43" y="12"/>
                    </a:lnTo>
                    <a:lnTo>
                      <a:pt x="37" y="15"/>
                    </a:lnTo>
                    <a:lnTo>
                      <a:pt x="24" y="36"/>
                    </a:lnTo>
                    <a:lnTo>
                      <a:pt x="14" y="31"/>
                    </a:lnTo>
                    <a:lnTo>
                      <a:pt x="26" y="0"/>
                    </a:lnTo>
                    <a:lnTo>
                      <a:pt x="20" y="2"/>
                    </a:lnTo>
                    <a:lnTo>
                      <a:pt x="0" y="35"/>
                    </a:lnTo>
                    <a:lnTo>
                      <a:pt x="47" y="62"/>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63" name="Freeform 453"/>
              <p:cNvSpPr>
                <a:spLocks/>
              </p:cNvSpPr>
              <p:nvPr/>
            </p:nvSpPr>
            <p:spPr bwMode="auto">
              <a:xfrm>
                <a:off x="225" y="660"/>
                <a:ext cx="62" cy="50"/>
              </a:xfrm>
              <a:custGeom>
                <a:avLst/>
                <a:gdLst>
                  <a:gd name="T0" fmla="*/ 0 w 62"/>
                  <a:gd name="T1" fmla="*/ 39 h 50"/>
                  <a:gd name="T2" fmla="*/ 6 w 62"/>
                  <a:gd name="T3" fmla="*/ 49 h 50"/>
                  <a:gd name="T4" fmla="*/ 44 w 62"/>
                  <a:gd name="T5" fmla="*/ 27 h 50"/>
                  <a:gd name="T6" fmla="*/ 52 w 62"/>
                  <a:gd name="T7" fmla="*/ 40 h 50"/>
                  <a:gd name="T8" fmla="*/ 61 w 62"/>
                  <a:gd name="T9" fmla="*/ 36 h 50"/>
                  <a:gd name="T10" fmla="*/ 39 w 62"/>
                  <a:gd name="T11" fmla="*/ 0 h 50"/>
                  <a:gd name="T12" fmla="*/ 30 w 62"/>
                  <a:gd name="T13" fmla="*/ 5 h 50"/>
                  <a:gd name="T14" fmla="*/ 39 w 62"/>
                  <a:gd name="T15" fmla="*/ 18 h 50"/>
                  <a:gd name="T16" fmla="*/ 0 w 62"/>
                  <a:gd name="T17" fmla="*/ 3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0"/>
                  <a:gd name="T29" fmla="*/ 62 w 6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0">
                    <a:moveTo>
                      <a:pt x="0" y="39"/>
                    </a:moveTo>
                    <a:lnTo>
                      <a:pt x="6" y="49"/>
                    </a:lnTo>
                    <a:lnTo>
                      <a:pt x="44" y="27"/>
                    </a:lnTo>
                    <a:lnTo>
                      <a:pt x="52" y="40"/>
                    </a:lnTo>
                    <a:lnTo>
                      <a:pt x="61" y="36"/>
                    </a:lnTo>
                    <a:lnTo>
                      <a:pt x="39" y="0"/>
                    </a:lnTo>
                    <a:lnTo>
                      <a:pt x="30" y="5"/>
                    </a:lnTo>
                    <a:lnTo>
                      <a:pt x="39" y="18"/>
                    </a:lnTo>
                    <a:lnTo>
                      <a:pt x="0" y="39"/>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64" name="Freeform 454"/>
              <p:cNvSpPr>
                <a:spLocks/>
              </p:cNvSpPr>
              <p:nvPr/>
            </p:nvSpPr>
            <p:spPr bwMode="auto">
              <a:xfrm>
                <a:off x="248" y="701"/>
                <a:ext cx="66" cy="70"/>
              </a:xfrm>
              <a:custGeom>
                <a:avLst/>
                <a:gdLst>
                  <a:gd name="T0" fmla="*/ 7 w 66"/>
                  <a:gd name="T1" fmla="*/ 41 h 68"/>
                  <a:gd name="T2" fmla="*/ 31 w 66"/>
                  <a:gd name="T3" fmla="*/ 37 h 68"/>
                  <a:gd name="T4" fmla="*/ 33 w 66"/>
                  <a:gd name="T5" fmla="*/ 41 h 68"/>
                  <a:gd name="T6" fmla="*/ 33 w 66"/>
                  <a:gd name="T7" fmla="*/ 43 h 68"/>
                  <a:gd name="T8" fmla="*/ 32 w 66"/>
                  <a:gd name="T9" fmla="*/ 46 h 68"/>
                  <a:gd name="T10" fmla="*/ 29 w 66"/>
                  <a:gd name="T11" fmla="*/ 49 h 68"/>
                  <a:gd name="T12" fmla="*/ 22 w 66"/>
                  <a:gd name="T13" fmla="*/ 55 h 68"/>
                  <a:gd name="T14" fmla="*/ 20 w 66"/>
                  <a:gd name="T15" fmla="*/ 57 h 68"/>
                  <a:gd name="T16" fmla="*/ 29 w 66"/>
                  <a:gd name="T17" fmla="*/ 66 h 68"/>
                  <a:gd name="T18" fmla="*/ 29 w 66"/>
                  <a:gd name="T19" fmla="*/ 65 h 68"/>
                  <a:gd name="T20" fmla="*/ 30 w 66"/>
                  <a:gd name="T21" fmla="*/ 63 h 68"/>
                  <a:gd name="T22" fmla="*/ 33 w 66"/>
                  <a:gd name="T23" fmla="*/ 61 h 68"/>
                  <a:gd name="T24" fmla="*/ 41 w 66"/>
                  <a:gd name="T25" fmla="*/ 54 h 68"/>
                  <a:gd name="T26" fmla="*/ 43 w 66"/>
                  <a:gd name="T27" fmla="*/ 51 h 68"/>
                  <a:gd name="T28" fmla="*/ 43 w 66"/>
                  <a:gd name="T29" fmla="*/ 48 h 68"/>
                  <a:gd name="T30" fmla="*/ 43 w 66"/>
                  <a:gd name="T31" fmla="*/ 44 h 68"/>
                  <a:gd name="T32" fmla="*/ 45 w 66"/>
                  <a:gd name="T33" fmla="*/ 45 h 68"/>
                  <a:gd name="T34" fmla="*/ 47 w 66"/>
                  <a:gd name="T35" fmla="*/ 46 h 68"/>
                  <a:gd name="T36" fmla="*/ 51 w 66"/>
                  <a:gd name="T37" fmla="*/ 46 h 68"/>
                  <a:gd name="T38" fmla="*/ 53 w 66"/>
                  <a:gd name="T39" fmla="*/ 46 h 68"/>
                  <a:gd name="T40" fmla="*/ 56 w 66"/>
                  <a:gd name="T41" fmla="*/ 44 h 68"/>
                  <a:gd name="T42" fmla="*/ 61 w 66"/>
                  <a:gd name="T43" fmla="*/ 41 h 68"/>
                  <a:gd name="T44" fmla="*/ 65 w 66"/>
                  <a:gd name="T45" fmla="*/ 35 h 68"/>
                  <a:gd name="T46" fmla="*/ 65 w 66"/>
                  <a:gd name="T47" fmla="*/ 33 h 68"/>
                  <a:gd name="T48" fmla="*/ 65 w 66"/>
                  <a:gd name="T49" fmla="*/ 30 h 68"/>
                  <a:gd name="T50" fmla="*/ 65 w 66"/>
                  <a:gd name="T51" fmla="*/ 28 h 68"/>
                  <a:gd name="T52" fmla="*/ 63 w 66"/>
                  <a:gd name="T53" fmla="*/ 24 h 68"/>
                  <a:gd name="T54" fmla="*/ 55 w 66"/>
                  <a:gd name="T55" fmla="*/ 14 h 68"/>
                  <a:gd name="T56" fmla="*/ 52 w 66"/>
                  <a:gd name="T57" fmla="*/ 25 h 68"/>
                  <a:gd name="T58" fmla="*/ 53 w 66"/>
                  <a:gd name="T59" fmla="*/ 28 h 68"/>
                  <a:gd name="T60" fmla="*/ 54 w 66"/>
                  <a:gd name="T61" fmla="*/ 31 h 68"/>
                  <a:gd name="T62" fmla="*/ 53 w 66"/>
                  <a:gd name="T63" fmla="*/ 33 h 68"/>
                  <a:gd name="T64" fmla="*/ 51 w 66"/>
                  <a:gd name="T65" fmla="*/ 35 h 68"/>
                  <a:gd name="T66" fmla="*/ 48 w 66"/>
                  <a:gd name="T67" fmla="*/ 36 h 68"/>
                  <a:gd name="T68" fmla="*/ 46 w 66"/>
                  <a:gd name="T69" fmla="*/ 36 h 68"/>
                  <a:gd name="T70" fmla="*/ 45 w 66"/>
                  <a:gd name="T71" fmla="*/ 36 h 68"/>
                  <a:gd name="T72" fmla="*/ 42 w 66"/>
                  <a:gd name="T73" fmla="*/ 35 h 68"/>
                  <a:gd name="T74" fmla="*/ 40 w 66"/>
                  <a:gd name="T75" fmla="*/ 33 h 68"/>
                  <a:gd name="T76" fmla="*/ 43 w 66"/>
                  <a:gd name="T77" fmla="*/ 14 h 68"/>
                  <a:gd name="T78" fmla="*/ 44 w 66"/>
                  <a:gd name="T79" fmla="*/ 0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68"/>
                  <a:gd name="T122" fmla="*/ 66 w 6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68">
                    <a:moveTo>
                      <a:pt x="0" y="32"/>
                    </a:moveTo>
                    <a:lnTo>
                      <a:pt x="7" y="41"/>
                    </a:lnTo>
                    <a:lnTo>
                      <a:pt x="24" y="28"/>
                    </a:lnTo>
                    <a:lnTo>
                      <a:pt x="31" y="37"/>
                    </a:lnTo>
                    <a:lnTo>
                      <a:pt x="32" y="39"/>
                    </a:lnTo>
                    <a:lnTo>
                      <a:pt x="33" y="41"/>
                    </a:lnTo>
                    <a:lnTo>
                      <a:pt x="33" y="42"/>
                    </a:lnTo>
                    <a:lnTo>
                      <a:pt x="33" y="43"/>
                    </a:lnTo>
                    <a:lnTo>
                      <a:pt x="33" y="45"/>
                    </a:lnTo>
                    <a:lnTo>
                      <a:pt x="32" y="46"/>
                    </a:lnTo>
                    <a:lnTo>
                      <a:pt x="31" y="47"/>
                    </a:lnTo>
                    <a:lnTo>
                      <a:pt x="29" y="49"/>
                    </a:lnTo>
                    <a:lnTo>
                      <a:pt x="25" y="53"/>
                    </a:lnTo>
                    <a:lnTo>
                      <a:pt x="22" y="55"/>
                    </a:lnTo>
                    <a:lnTo>
                      <a:pt x="21" y="56"/>
                    </a:lnTo>
                    <a:lnTo>
                      <a:pt x="20" y="57"/>
                    </a:lnTo>
                    <a:lnTo>
                      <a:pt x="28" y="67"/>
                    </a:lnTo>
                    <a:lnTo>
                      <a:pt x="29" y="66"/>
                    </a:lnTo>
                    <a:lnTo>
                      <a:pt x="29" y="65"/>
                    </a:lnTo>
                    <a:lnTo>
                      <a:pt x="29" y="64"/>
                    </a:lnTo>
                    <a:lnTo>
                      <a:pt x="30" y="63"/>
                    </a:lnTo>
                    <a:lnTo>
                      <a:pt x="31" y="62"/>
                    </a:lnTo>
                    <a:lnTo>
                      <a:pt x="33" y="61"/>
                    </a:lnTo>
                    <a:lnTo>
                      <a:pt x="38" y="56"/>
                    </a:lnTo>
                    <a:lnTo>
                      <a:pt x="41" y="54"/>
                    </a:lnTo>
                    <a:lnTo>
                      <a:pt x="41" y="53"/>
                    </a:lnTo>
                    <a:lnTo>
                      <a:pt x="43" y="51"/>
                    </a:lnTo>
                    <a:lnTo>
                      <a:pt x="43" y="49"/>
                    </a:lnTo>
                    <a:lnTo>
                      <a:pt x="43" y="48"/>
                    </a:lnTo>
                    <a:lnTo>
                      <a:pt x="43" y="46"/>
                    </a:lnTo>
                    <a:lnTo>
                      <a:pt x="43" y="44"/>
                    </a:lnTo>
                    <a:lnTo>
                      <a:pt x="45" y="45"/>
                    </a:lnTo>
                    <a:lnTo>
                      <a:pt x="46" y="46"/>
                    </a:lnTo>
                    <a:lnTo>
                      <a:pt x="47" y="46"/>
                    </a:lnTo>
                    <a:lnTo>
                      <a:pt x="48" y="46"/>
                    </a:lnTo>
                    <a:lnTo>
                      <a:pt x="51" y="46"/>
                    </a:lnTo>
                    <a:lnTo>
                      <a:pt x="53" y="46"/>
                    </a:lnTo>
                    <a:lnTo>
                      <a:pt x="55" y="45"/>
                    </a:lnTo>
                    <a:lnTo>
                      <a:pt x="56" y="44"/>
                    </a:lnTo>
                    <a:lnTo>
                      <a:pt x="58" y="43"/>
                    </a:lnTo>
                    <a:lnTo>
                      <a:pt x="61" y="41"/>
                    </a:lnTo>
                    <a:lnTo>
                      <a:pt x="63" y="38"/>
                    </a:lnTo>
                    <a:lnTo>
                      <a:pt x="65" y="35"/>
                    </a:lnTo>
                    <a:lnTo>
                      <a:pt x="65" y="34"/>
                    </a:lnTo>
                    <a:lnTo>
                      <a:pt x="65" y="33"/>
                    </a:lnTo>
                    <a:lnTo>
                      <a:pt x="65" y="32"/>
                    </a:lnTo>
                    <a:lnTo>
                      <a:pt x="65" y="30"/>
                    </a:lnTo>
                    <a:lnTo>
                      <a:pt x="65" y="29"/>
                    </a:lnTo>
                    <a:lnTo>
                      <a:pt x="65" y="28"/>
                    </a:lnTo>
                    <a:lnTo>
                      <a:pt x="64" y="26"/>
                    </a:lnTo>
                    <a:lnTo>
                      <a:pt x="63" y="24"/>
                    </a:lnTo>
                    <a:lnTo>
                      <a:pt x="60" y="21"/>
                    </a:lnTo>
                    <a:lnTo>
                      <a:pt x="55" y="14"/>
                    </a:lnTo>
                    <a:lnTo>
                      <a:pt x="43" y="14"/>
                    </a:lnTo>
                    <a:lnTo>
                      <a:pt x="52" y="25"/>
                    </a:lnTo>
                    <a:lnTo>
                      <a:pt x="53" y="26"/>
                    </a:lnTo>
                    <a:lnTo>
                      <a:pt x="53" y="28"/>
                    </a:lnTo>
                    <a:lnTo>
                      <a:pt x="54" y="29"/>
                    </a:lnTo>
                    <a:lnTo>
                      <a:pt x="54" y="31"/>
                    </a:lnTo>
                    <a:lnTo>
                      <a:pt x="53" y="32"/>
                    </a:lnTo>
                    <a:lnTo>
                      <a:pt x="53" y="33"/>
                    </a:lnTo>
                    <a:lnTo>
                      <a:pt x="52" y="34"/>
                    </a:lnTo>
                    <a:lnTo>
                      <a:pt x="51" y="35"/>
                    </a:lnTo>
                    <a:lnTo>
                      <a:pt x="49" y="36"/>
                    </a:lnTo>
                    <a:lnTo>
                      <a:pt x="48" y="36"/>
                    </a:lnTo>
                    <a:lnTo>
                      <a:pt x="47" y="36"/>
                    </a:lnTo>
                    <a:lnTo>
                      <a:pt x="46" y="36"/>
                    </a:lnTo>
                    <a:lnTo>
                      <a:pt x="45" y="36"/>
                    </a:lnTo>
                    <a:lnTo>
                      <a:pt x="43" y="36"/>
                    </a:lnTo>
                    <a:lnTo>
                      <a:pt x="42" y="35"/>
                    </a:lnTo>
                    <a:lnTo>
                      <a:pt x="41" y="34"/>
                    </a:lnTo>
                    <a:lnTo>
                      <a:pt x="40" y="33"/>
                    </a:lnTo>
                    <a:lnTo>
                      <a:pt x="32" y="23"/>
                    </a:lnTo>
                    <a:lnTo>
                      <a:pt x="43" y="14"/>
                    </a:lnTo>
                    <a:lnTo>
                      <a:pt x="55" y="14"/>
                    </a:lnTo>
                    <a:lnTo>
                      <a:pt x="44" y="0"/>
                    </a:lnTo>
                    <a:lnTo>
                      <a:pt x="0" y="32"/>
                    </a:lnTo>
                  </a:path>
                </a:pathLst>
              </a:custGeom>
              <a:solidFill>
                <a:srgbClr val="FFFF00"/>
              </a:solidFill>
              <a:ln w="9525" cap="rnd">
                <a:noFill/>
                <a:round/>
                <a:headEnd/>
                <a:tailEnd/>
              </a:ln>
            </p:spPr>
            <p:txBody>
              <a:bodyPr/>
              <a:lstStyle/>
              <a:p>
                <a:endParaRPr lang="en-US"/>
              </a:p>
            </p:txBody>
          </p:sp>
          <p:sp>
            <p:nvSpPr>
              <p:cNvPr id="65" name="Freeform 455"/>
              <p:cNvSpPr>
                <a:spLocks/>
              </p:cNvSpPr>
              <p:nvPr/>
            </p:nvSpPr>
            <p:spPr bwMode="auto">
              <a:xfrm>
                <a:off x="248" y="701"/>
                <a:ext cx="66" cy="70"/>
              </a:xfrm>
              <a:custGeom>
                <a:avLst/>
                <a:gdLst>
                  <a:gd name="T0" fmla="*/ 0 w 66"/>
                  <a:gd name="T1" fmla="*/ 32 h 68"/>
                  <a:gd name="T2" fmla="*/ 7 w 66"/>
                  <a:gd name="T3" fmla="*/ 41 h 68"/>
                  <a:gd name="T4" fmla="*/ 24 w 66"/>
                  <a:gd name="T5" fmla="*/ 28 h 68"/>
                  <a:gd name="T6" fmla="*/ 31 w 66"/>
                  <a:gd name="T7" fmla="*/ 37 h 68"/>
                  <a:gd name="T8" fmla="*/ 32 w 66"/>
                  <a:gd name="T9" fmla="*/ 39 h 68"/>
                  <a:gd name="T10" fmla="*/ 33 w 66"/>
                  <a:gd name="T11" fmla="*/ 41 h 68"/>
                  <a:gd name="T12" fmla="*/ 33 w 66"/>
                  <a:gd name="T13" fmla="*/ 42 h 68"/>
                  <a:gd name="T14" fmla="*/ 33 w 66"/>
                  <a:gd name="T15" fmla="*/ 43 h 68"/>
                  <a:gd name="T16" fmla="*/ 33 w 66"/>
                  <a:gd name="T17" fmla="*/ 45 h 68"/>
                  <a:gd name="T18" fmla="*/ 32 w 66"/>
                  <a:gd name="T19" fmla="*/ 46 h 68"/>
                  <a:gd name="T20" fmla="*/ 31 w 66"/>
                  <a:gd name="T21" fmla="*/ 47 h 68"/>
                  <a:gd name="T22" fmla="*/ 29 w 66"/>
                  <a:gd name="T23" fmla="*/ 49 h 68"/>
                  <a:gd name="T24" fmla="*/ 25 w 66"/>
                  <a:gd name="T25" fmla="*/ 53 h 68"/>
                  <a:gd name="T26" fmla="*/ 22 w 66"/>
                  <a:gd name="T27" fmla="*/ 55 h 68"/>
                  <a:gd name="T28" fmla="*/ 21 w 66"/>
                  <a:gd name="T29" fmla="*/ 56 h 68"/>
                  <a:gd name="T30" fmla="*/ 20 w 66"/>
                  <a:gd name="T31" fmla="*/ 57 h 68"/>
                  <a:gd name="T32" fmla="*/ 28 w 66"/>
                  <a:gd name="T33" fmla="*/ 67 h 68"/>
                  <a:gd name="T34" fmla="*/ 29 w 66"/>
                  <a:gd name="T35" fmla="*/ 66 h 68"/>
                  <a:gd name="T36" fmla="*/ 29 w 66"/>
                  <a:gd name="T37" fmla="*/ 65 h 68"/>
                  <a:gd name="T38" fmla="*/ 29 w 66"/>
                  <a:gd name="T39" fmla="*/ 65 h 68"/>
                  <a:gd name="T40" fmla="*/ 29 w 66"/>
                  <a:gd name="T41" fmla="*/ 64 h 68"/>
                  <a:gd name="T42" fmla="*/ 30 w 66"/>
                  <a:gd name="T43" fmla="*/ 63 h 68"/>
                  <a:gd name="T44" fmla="*/ 31 w 66"/>
                  <a:gd name="T45" fmla="*/ 62 h 68"/>
                  <a:gd name="T46" fmla="*/ 33 w 66"/>
                  <a:gd name="T47" fmla="*/ 61 h 68"/>
                  <a:gd name="T48" fmla="*/ 38 w 66"/>
                  <a:gd name="T49" fmla="*/ 56 h 68"/>
                  <a:gd name="T50" fmla="*/ 41 w 66"/>
                  <a:gd name="T51" fmla="*/ 54 h 68"/>
                  <a:gd name="T52" fmla="*/ 41 w 66"/>
                  <a:gd name="T53" fmla="*/ 53 h 68"/>
                  <a:gd name="T54" fmla="*/ 43 w 66"/>
                  <a:gd name="T55" fmla="*/ 51 h 68"/>
                  <a:gd name="T56" fmla="*/ 43 w 66"/>
                  <a:gd name="T57" fmla="*/ 49 h 68"/>
                  <a:gd name="T58" fmla="*/ 43 w 66"/>
                  <a:gd name="T59" fmla="*/ 48 h 68"/>
                  <a:gd name="T60" fmla="*/ 43 w 66"/>
                  <a:gd name="T61" fmla="*/ 46 h 68"/>
                  <a:gd name="T62" fmla="*/ 43 w 66"/>
                  <a:gd name="T63" fmla="*/ 44 h 68"/>
                  <a:gd name="T64" fmla="*/ 45 w 66"/>
                  <a:gd name="T65" fmla="*/ 45 h 68"/>
                  <a:gd name="T66" fmla="*/ 45 w 66"/>
                  <a:gd name="T67" fmla="*/ 45 h 68"/>
                  <a:gd name="T68" fmla="*/ 46 w 66"/>
                  <a:gd name="T69" fmla="*/ 46 h 68"/>
                  <a:gd name="T70" fmla="*/ 47 w 66"/>
                  <a:gd name="T71" fmla="*/ 46 h 68"/>
                  <a:gd name="T72" fmla="*/ 48 w 66"/>
                  <a:gd name="T73" fmla="*/ 46 h 68"/>
                  <a:gd name="T74" fmla="*/ 51 w 66"/>
                  <a:gd name="T75" fmla="*/ 46 h 68"/>
                  <a:gd name="T76" fmla="*/ 51 w 66"/>
                  <a:gd name="T77" fmla="*/ 46 h 68"/>
                  <a:gd name="T78" fmla="*/ 53 w 66"/>
                  <a:gd name="T79" fmla="*/ 46 h 68"/>
                  <a:gd name="T80" fmla="*/ 55 w 66"/>
                  <a:gd name="T81" fmla="*/ 45 h 68"/>
                  <a:gd name="T82" fmla="*/ 56 w 66"/>
                  <a:gd name="T83" fmla="*/ 44 h 68"/>
                  <a:gd name="T84" fmla="*/ 58 w 66"/>
                  <a:gd name="T85" fmla="*/ 43 h 68"/>
                  <a:gd name="T86" fmla="*/ 61 w 66"/>
                  <a:gd name="T87" fmla="*/ 41 h 68"/>
                  <a:gd name="T88" fmla="*/ 63 w 66"/>
                  <a:gd name="T89" fmla="*/ 38 h 68"/>
                  <a:gd name="T90" fmla="*/ 65 w 66"/>
                  <a:gd name="T91" fmla="*/ 35 h 68"/>
                  <a:gd name="T92" fmla="*/ 65 w 66"/>
                  <a:gd name="T93" fmla="*/ 34 h 68"/>
                  <a:gd name="T94" fmla="*/ 65 w 66"/>
                  <a:gd name="T95" fmla="*/ 33 h 68"/>
                  <a:gd name="T96" fmla="*/ 65 w 66"/>
                  <a:gd name="T97" fmla="*/ 32 h 68"/>
                  <a:gd name="T98" fmla="*/ 65 w 66"/>
                  <a:gd name="T99" fmla="*/ 30 h 68"/>
                  <a:gd name="T100" fmla="*/ 65 w 66"/>
                  <a:gd name="T101" fmla="*/ 29 h 68"/>
                  <a:gd name="T102" fmla="*/ 65 w 66"/>
                  <a:gd name="T103" fmla="*/ 28 h 68"/>
                  <a:gd name="T104" fmla="*/ 64 w 66"/>
                  <a:gd name="T105" fmla="*/ 26 h 68"/>
                  <a:gd name="T106" fmla="*/ 63 w 66"/>
                  <a:gd name="T107" fmla="*/ 24 h 68"/>
                  <a:gd name="T108" fmla="*/ 60 w 66"/>
                  <a:gd name="T109" fmla="*/ 21 h 68"/>
                  <a:gd name="T110" fmla="*/ 44 w 66"/>
                  <a:gd name="T111" fmla="*/ 0 h 68"/>
                  <a:gd name="T112" fmla="*/ 0 w 66"/>
                  <a:gd name="T113" fmla="*/ 32 h 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8"/>
                  <a:gd name="T173" fmla="*/ 66 w 66"/>
                  <a:gd name="T174" fmla="*/ 68 h 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8">
                    <a:moveTo>
                      <a:pt x="0" y="32"/>
                    </a:moveTo>
                    <a:lnTo>
                      <a:pt x="7" y="41"/>
                    </a:lnTo>
                    <a:lnTo>
                      <a:pt x="24" y="28"/>
                    </a:lnTo>
                    <a:lnTo>
                      <a:pt x="31" y="37"/>
                    </a:lnTo>
                    <a:lnTo>
                      <a:pt x="32" y="39"/>
                    </a:lnTo>
                    <a:lnTo>
                      <a:pt x="33" y="41"/>
                    </a:lnTo>
                    <a:lnTo>
                      <a:pt x="33" y="42"/>
                    </a:lnTo>
                    <a:lnTo>
                      <a:pt x="33" y="43"/>
                    </a:lnTo>
                    <a:lnTo>
                      <a:pt x="33" y="45"/>
                    </a:lnTo>
                    <a:lnTo>
                      <a:pt x="32" y="46"/>
                    </a:lnTo>
                    <a:lnTo>
                      <a:pt x="31" y="47"/>
                    </a:lnTo>
                    <a:lnTo>
                      <a:pt x="29" y="49"/>
                    </a:lnTo>
                    <a:lnTo>
                      <a:pt x="25" y="53"/>
                    </a:lnTo>
                    <a:lnTo>
                      <a:pt x="22" y="55"/>
                    </a:lnTo>
                    <a:lnTo>
                      <a:pt x="21" y="56"/>
                    </a:lnTo>
                    <a:lnTo>
                      <a:pt x="20" y="57"/>
                    </a:lnTo>
                    <a:lnTo>
                      <a:pt x="28" y="67"/>
                    </a:lnTo>
                    <a:lnTo>
                      <a:pt x="29" y="66"/>
                    </a:lnTo>
                    <a:lnTo>
                      <a:pt x="29" y="65"/>
                    </a:lnTo>
                    <a:lnTo>
                      <a:pt x="29" y="64"/>
                    </a:lnTo>
                    <a:lnTo>
                      <a:pt x="30" y="63"/>
                    </a:lnTo>
                    <a:lnTo>
                      <a:pt x="31" y="62"/>
                    </a:lnTo>
                    <a:lnTo>
                      <a:pt x="33" y="61"/>
                    </a:lnTo>
                    <a:lnTo>
                      <a:pt x="38" y="56"/>
                    </a:lnTo>
                    <a:lnTo>
                      <a:pt x="41" y="54"/>
                    </a:lnTo>
                    <a:lnTo>
                      <a:pt x="41" y="53"/>
                    </a:lnTo>
                    <a:lnTo>
                      <a:pt x="43" y="51"/>
                    </a:lnTo>
                    <a:lnTo>
                      <a:pt x="43" y="49"/>
                    </a:lnTo>
                    <a:lnTo>
                      <a:pt x="43" y="48"/>
                    </a:lnTo>
                    <a:lnTo>
                      <a:pt x="43" y="46"/>
                    </a:lnTo>
                    <a:lnTo>
                      <a:pt x="43" y="44"/>
                    </a:lnTo>
                    <a:lnTo>
                      <a:pt x="45" y="45"/>
                    </a:lnTo>
                    <a:lnTo>
                      <a:pt x="46" y="46"/>
                    </a:lnTo>
                    <a:lnTo>
                      <a:pt x="47" y="46"/>
                    </a:lnTo>
                    <a:lnTo>
                      <a:pt x="48" y="46"/>
                    </a:lnTo>
                    <a:lnTo>
                      <a:pt x="51" y="46"/>
                    </a:lnTo>
                    <a:lnTo>
                      <a:pt x="53" y="46"/>
                    </a:lnTo>
                    <a:lnTo>
                      <a:pt x="55" y="45"/>
                    </a:lnTo>
                    <a:lnTo>
                      <a:pt x="56" y="44"/>
                    </a:lnTo>
                    <a:lnTo>
                      <a:pt x="58" y="43"/>
                    </a:lnTo>
                    <a:lnTo>
                      <a:pt x="61" y="41"/>
                    </a:lnTo>
                    <a:lnTo>
                      <a:pt x="63" y="38"/>
                    </a:lnTo>
                    <a:lnTo>
                      <a:pt x="65" y="35"/>
                    </a:lnTo>
                    <a:lnTo>
                      <a:pt x="65" y="34"/>
                    </a:lnTo>
                    <a:lnTo>
                      <a:pt x="65" y="33"/>
                    </a:lnTo>
                    <a:lnTo>
                      <a:pt x="65" y="32"/>
                    </a:lnTo>
                    <a:lnTo>
                      <a:pt x="65" y="30"/>
                    </a:lnTo>
                    <a:lnTo>
                      <a:pt x="65" y="29"/>
                    </a:lnTo>
                    <a:lnTo>
                      <a:pt x="65" y="28"/>
                    </a:lnTo>
                    <a:lnTo>
                      <a:pt x="64" y="26"/>
                    </a:lnTo>
                    <a:lnTo>
                      <a:pt x="63" y="24"/>
                    </a:lnTo>
                    <a:lnTo>
                      <a:pt x="60" y="21"/>
                    </a:lnTo>
                    <a:lnTo>
                      <a:pt x="44" y="0"/>
                    </a:lnTo>
                    <a:lnTo>
                      <a:pt x="0" y="32"/>
                    </a:lnTo>
                  </a:path>
                </a:pathLst>
              </a:custGeom>
              <a:noFill/>
              <a:ln w="12700" cap="rnd" cmpd="sng">
                <a:solidFill>
                  <a:srgbClr val="000000"/>
                </a:solidFill>
                <a:prstDash val="solid"/>
                <a:round/>
                <a:headEnd/>
                <a:tailEnd/>
              </a:ln>
            </p:spPr>
            <p:txBody>
              <a:bodyPr/>
              <a:lstStyle/>
              <a:p>
                <a:endParaRPr lang="en-US"/>
              </a:p>
            </p:txBody>
          </p:sp>
          <p:sp>
            <p:nvSpPr>
              <p:cNvPr id="66" name="Freeform 456"/>
              <p:cNvSpPr>
                <a:spLocks/>
              </p:cNvSpPr>
              <p:nvPr/>
            </p:nvSpPr>
            <p:spPr bwMode="auto">
              <a:xfrm>
                <a:off x="281" y="717"/>
                <a:ext cx="23" cy="22"/>
              </a:xfrm>
              <a:custGeom>
                <a:avLst/>
                <a:gdLst>
                  <a:gd name="T0" fmla="*/ 0 w 22"/>
                  <a:gd name="T1" fmla="*/ 8 h 23"/>
                  <a:gd name="T2" fmla="*/ 11 w 22"/>
                  <a:gd name="T3" fmla="*/ 0 h 23"/>
                  <a:gd name="T4" fmla="*/ 19 w 22"/>
                  <a:gd name="T5" fmla="*/ 10 h 23"/>
                  <a:gd name="T6" fmla="*/ 20 w 22"/>
                  <a:gd name="T7" fmla="*/ 11 h 23"/>
                  <a:gd name="T8" fmla="*/ 20 w 22"/>
                  <a:gd name="T9" fmla="*/ 13 h 23"/>
                  <a:gd name="T10" fmla="*/ 21 w 22"/>
                  <a:gd name="T11" fmla="*/ 14 h 23"/>
                  <a:gd name="T12" fmla="*/ 21 w 22"/>
                  <a:gd name="T13" fmla="*/ 16 h 23"/>
                  <a:gd name="T14" fmla="*/ 20 w 22"/>
                  <a:gd name="T15" fmla="*/ 17 h 23"/>
                  <a:gd name="T16" fmla="*/ 20 w 22"/>
                  <a:gd name="T17" fmla="*/ 18 h 23"/>
                  <a:gd name="T18" fmla="*/ 19 w 22"/>
                  <a:gd name="T19" fmla="*/ 19 h 23"/>
                  <a:gd name="T20" fmla="*/ 18 w 22"/>
                  <a:gd name="T21" fmla="*/ 20 h 23"/>
                  <a:gd name="T22" fmla="*/ 17 w 22"/>
                  <a:gd name="T23" fmla="*/ 21 h 23"/>
                  <a:gd name="T24" fmla="*/ 16 w 22"/>
                  <a:gd name="T25" fmla="*/ 21 h 23"/>
                  <a:gd name="T26" fmla="*/ 15 w 22"/>
                  <a:gd name="T27" fmla="*/ 22 h 23"/>
                  <a:gd name="T28" fmla="*/ 14 w 22"/>
                  <a:gd name="T29" fmla="*/ 22 h 23"/>
                  <a:gd name="T30" fmla="*/ 13 w 22"/>
                  <a:gd name="T31" fmla="*/ 22 h 23"/>
                  <a:gd name="T32" fmla="*/ 13 w 22"/>
                  <a:gd name="T33" fmla="*/ 22 h 23"/>
                  <a:gd name="T34" fmla="*/ 12 w 22"/>
                  <a:gd name="T35" fmla="*/ 21 h 23"/>
                  <a:gd name="T36" fmla="*/ 10 w 22"/>
                  <a:gd name="T37" fmla="*/ 20 h 23"/>
                  <a:gd name="T38" fmla="*/ 9 w 22"/>
                  <a:gd name="T39" fmla="*/ 19 h 23"/>
                  <a:gd name="T40" fmla="*/ 8 w 22"/>
                  <a:gd name="T41" fmla="*/ 18 h 23"/>
                  <a:gd name="T42" fmla="*/ 0 w 22"/>
                  <a:gd name="T43" fmla="*/ 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3"/>
                  <a:gd name="T68" fmla="*/ 22 w 22"/>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3">
                    <a:moveTo>
                      <a:pt x="0" y="8"/>
                    </a:moveTo>
                    <a:lnTo>
                      <a:pt x="11" y="0"/>
                    </a:lnTo>
                    <a:lnTo>
                      <a:pt x="19" y="10"/>
                    </a:lnTo>
                    <a:lnTo>
                      <a:pt x="20" y="11"/>
                    </a:lnTo>
                    <a:lnTo>
                      <a:pt x="20" y="13"/>
                    </a:lnTo>
                    <a:lnTo>
                      <a:pt x="21" y="14"/>
                    </a:lnTo>
                    <a:lnTo>
                      <a:pt x="21" y="16"/>
                    </a:lnTo>
                    <a:lnTo>
                      <a:pt x="20" y="17"/>
                    </a:lnTo>
                    <a:lnTo>
                      <a:pt x="20" y="18"/>
                    </a:lnTo>
                    <a:lnTo>
                      <a:pt x="19" y="19"/>
                    </a:lnTo>
                    <a:lnTo>
                      <a:pt x="18" y="20"/>
                    </a:lnTo>
                    <a:lnTo>
                      <a:pt x="17" y="21"/>
                    </a:lnTo>
                    <a:lnTo>
                      <a:pt x="16" y="21"/>
                    </a:lnTo>
                    <a:lnTo>
                      <a:pt x="15" y="22"/>
                    </a:lnTo>
                    <a:lnTo>
                      <a:pt x="14" y="22"/>
                    </a:lnTo>
                    <a:lnTo>
                      <a:pt x="13" y="22"/>
                    </a:lnTo>
                    <a:lnTo>
                      <a:pt x="12" y="21"/>
                    </a:lnTo>
                    <a:lnTo>
                      <a:pt x="10" y="20"/>
                    </a:lnTo>
                    <a:lnTo>
                      <a:pt x="9" y="19"/>
                    </a:lnTo>
                    <a:lnTo>
                      <a:pt x="8" y="18"/>
                    </a:lnTo>
                    <a:lnTo>
                      <a:pt x="0" y="8"/>
                    </a:lnTo>
                  </a:path>
                </a:pathLst>
              </a:custGeom>
              <a:noFill/>
              <a:ln w="12700" cap="rnd" cmpd="sng">
                <a:solidFill>
                  <a:srgbClr val="000000"/>
                </a:solidFill>
                <a:prstDash val="solid"/>
                <a:round/>
                <a:headEnd/>
                <a:tailEnd/>
              </a:ln>
            </p:spPr>
            <p:txBody>
              <a:bodyPr/>
              <a:lstStyle/>
              <a:p>
                <a:endParaRPr lang="en-US"/>
              </a:p>
            </p:txBody>
          </p:sp>
          <p:sp>
            <p:nvSpPr>
              <p:cNvPr id="67" name="Freeform 457"/>
              <p:cNvSpPr>
                <a:spLocks/>
              </p:cNvSpPr>
              <p:nvPr/>
            </p:nvSpPr>
            <p:spPr bwMode="auto">
              <a:xfrm>
                <a:off x="283" y="749"/>
                <a:ext cx="62" cy="60"/>
              </a:xfrm>
              <a:custGeom>
                <a:avLst/>
                <a:gdLst>
                  <a:gd name="T0" fmla="*/ 51 w 62"/>
                  <a:gd name="T1" fmla="*/ 0 h 61"/>
                  <a:gd name="T2" fmla="*/ 0 w 62"/>
                  <a:gd name="T3" fmla="*/ 26 h 61"/>
                  <a:gd name="T4" fmla="*/ 8 w 62"/>
                  <a:gd name="T5" fmla="*/ 33 h 61"/>
                  <a:gd name="T6" fmla="*/ 19 w 62"/>
                  <a:gd name="T7" fmla="*/ 28 h 61"/>
                  <a:gd name="T8" fmla="*/ 34 w 62"/>
                  <a:gd name="T9" fmla="*/ 42 h 61"/>
                  <a:gd name="T10" fmla="*/ 30 w 62"/>
                  <a:gd name="T11" fmla="*/ 52 h 61"/>
                  <a:gd name="T12" fmla="*/ 38 w 62"/>
                  <a:gd name="T13" fmla="*/ 60 h 61"/>
                  <a:gd name="T14" fmla="*/ 56 w 62"/>
                  <a:gd name="T15" fmla="*/ 19 h 61"/>
                  <a:gd name="T16" fmla="*/ 49 w 62"/>
                  <a:gd name="T17" fmla="*/ 12 h 61"/>
                  <a:gd name="T18" fmla="*/ 38 w 62"/>
                  <a:gd name="T19" fmla="*/ 33 h 61"/>
                  <a:gd name="T20" fmla="*/ 28 w 62"/>
                  <a:gd name="T21" fmla="*/ 23 h 61"/>
                  <a:gd name="T22" fmla="*/ 49 w 62"/>
                  <a:gd name="T23" fmla="*/ 12 h 61"/>
                  <a:gd name="T24" fmla="*/ 56 w 62"/>
                  <a:gd name="T25" fmla="*/ 19 h 61"/>
                  <a:gd name="T26" fmla="*/ 61 w 62"/>
                  <a:gd name="T27" fmla="*/ 8 h 61"/>
                  <a:gd name="T28" fmla="*/ 51 w 62"/>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61"/>
                  <a:gd name="T47" fmla="*/ 62 w 62"/>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61">
                    <a:moveTo>
                      <a:pt x="51" y="0"/>
                    </a:moveTo>
                    <a:lnTo>
                      <a:pt x="0" y="26"/>
                    </a:lnTo>
                    <a:lnTo>
                      <a:pt x="8" y="33"/>
                    </a:lnTo>
                    <a:lnTo>
                      <a:pt x="19" y="28"/>
                    </a:lnTo>
                    <a:lnTo>
                      <a:pt x="34" y="42"/>
                    </a:lnTo>
                    <a:lnTo>
                      <a:pt x="30" y="52"/>
                    </a:lnTo>
                    <a:lnTo>
                      <a:pt x="38" y="60"/>
                    </a:lnTo>
                    <a:lnTo>
                      <a:pt x="56" y="19"/>
                    </a:lnTo>
                    <a:lnTo>
                      <a:pt x="49" y="12"/>
                    </a:lnTo>
                    <a:lnTo>
                      <a:pt x="38" y="33"/>
                    </a:lnTo>
                    <a:lnTo>
                      <a:pt x="28" y="23"/>
                    </a:lnTo>
                    <a:lnTo>
                      <a:pt x="49" y="12"/>
                    </a:lnTo>
                    <a:lnTo>
                      <a:pt x="56" y="19"/>
                    </a:lnTo>
                    <a:lnTo>
                      <a:pt x="61" y="8"/>
                    </a:lnTo>
                    <a:lnTo>
                      <a:pt x="51" y="0"/>
                    </a:lnTo>
                  </a:path>
                </a:pathLst>
              </a:custGeom>
              <a:solidFill>
                <a:srgbClr val="FFFF00"/>
              </a:solidFill>
              <a:ln w="9525" cap="rnd">
                <a:noFill/>
                <a:round/>
                <a:headEnd/>
                <a:tailEnd/>
              </a:ln>
            </p:spPr>
            <p:txBody>
              <a:bodyPr/>
              <a:lstStyle/>
              <a:p>
                <a:endParaRPr lang="en-US"/>
              </a:p>
            </p:txBody>
          </p:sp>
          <p:sp>
            <p:nvSpPr>
              <p:cNvPr id="68" name="Freeform 458"/>
              <p:cNvSpPr>
                <a:spLocks/>
              </p:cNvSpPr>
              <p:nvPr/>
            </p:nvSpPr>
            <p:spPr bwMode="auto">
              <a:xfrm>
                <a:off x="283" y="749"/>
                <a:ext cx="62" cy="60"/>
              </a:xfrm>
              <a:custGeom>
                <a:avLst/>
                <a:gdLst>
                  <a:gd name="T0" fmla="*/ 51 w 62"/>
                  <a:gd name="T1" fmla="*/ 0 h 61"/>
                  <a:gd name="T2" fmla="*/ 0 w 62"/>
                  <a:gd name="T3" fmla="*/ 26 h 61"/>
                  <a:gd name="T4" fmla="*/ 8 w 62"/>
                  <a:gd name="T5" fmla="*/ 33 h 61"/>
                  <a:gd name="T6" fmla="*/ 19 w 62"/>
                  <a:gd name="T7" fmla="*/ 28 h 61"/>
                  <a:gd name="T8" fmla="*/ 34 w 62"/>
                  <a:gd name="T9" fmla="*/ 42 h 61"/>
                  <a:gd name="T10" fmla="*/ 30 w 62"/>
                  <a:gd name="T11" fmla="*/ 52 h 61"/>
                  <a:gd name="T12" fmla="*/ 38 w 62"/>
                  <a:gd name="T13" fmla="*/ 60 h 61"/>
                  <a:gd name="T14" fmla="*/ 61 w 62"/>
                  <a:gd name="T15" fmla="*/ 8 h 61"/>
                  <a:gd name="T16" fmla="*/ 51 w 6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1"/>
                  <a:gd name="T29" fmla="*/ 62 w 6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1">
                    <a:moveTo>
                      <a:pt x="51" y="0"/>
                    </a:moveTo>
                    <a:lnTo>
                      <a:pt x="0" y="26"/>
                    </a:lnTo>
                    <a:lnTo>
                      <a:pt x="8" y="33"/>
                    </a:lnTo>
                    <a:lnTo>
                      <a:pt x="19" y="28"/>
                    </a:lnTo>
                    <a:lnTo>
                      <a:pt x="34" y="42"/>
                    </a:lnTo>
                    <a:lnTo>
                      <a:pt x="30" y="52"/>
                    </a:lnTo>
                    <a:lnTo>
                      <a:pt x="38" y="60"/>
                    </a:lnTo>
                    <a:lnTo>
                      <a:pt x="61" y="8"/>
                    </a:lnTo>
                    <a:lnTo>
                      <a:pt x="51" y="0"/>
                    </a:lnTo>
                  </a:path>
                </a:pathLst>
              </a:custGeom>
              <a:noFill/>
              <a:ln w="12700" cap="rnd" cmpd="sng">
                <a:solidFill>
                  <a:srgbClr val="000000"/>
                </a:solidFill>
                <a:prstDash val="solid"/>
                <a:round/>
                <a:headEnd/>
                <a:tailEnd/>
              </a:ln>
            </p:spPr>
            <p:txBody>
              <a:bodyPr/>
              <a:lstStyle/>
              <a:p>
                <a:endParaRPr lang="en-US"/>
              </a:p>
            </p:txBody>
          </p:sp>
          <p:sp>
            <p:nvSpPr>
              <p:cNvPr id="69" name="Freeform 459"/>
              <p:cNvSpPr>
                <a:spLocks/>
              </p:cNvSpPr>
              <p:nvPr/>
            </p:nvSpPr>
            <p:spPr bwMode="auto">
              <a:xfrm>
                <a:off x="311" y="760"/>
                <a:ext cx="22" cy="22"/>
              </a:xfrm>
              <a:custGeom>
                <a:avLst/>
                <a:gdLst>
                  <a:gd name="T0" fmla="*/ 21 w 22"/>
                  <a:gd name="T1" fmla="*/ 0 h 22"/>
                  <a:gd name="T2" fmla="*/ 10 w 22"/>
                  <a:gd name="T3" fmla="*/ 21 h 22"/>
                  <a:gd name="T4" fmla="*/ 0 w 22"/>
                  <a:gd name="T5" fmla="*/ 11 h 22"/>
                  <a:gd name="T6" fmla="*/ 21 w 22"/>
                  <a:gd name="T7" fmla="*/ 0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1" y="0"/>
                    </a:moveTo>
                    <a:lnTo>
                      <a:pt x="10" y="21"/>
                    </a:lnTo>
                    <a:lnTo>
                      <a:pt x="0" y="11"/>
                    </a:lnTo>
                    <a:lnTo>
                      <a:pt x="21" y="0"/>
                    </a:lnTo>
                  </a:path>
                </a:pathLst>
              </a:custGeom>
              <a:noFill/>
              <a:ln w="12700" cap="rnd" cmpd="sng">
                <a:solidFill>
                  <a:srgbClr val="000000"/>
                </a:solidFill>
                <a:prstDash val="solid"/>
                <a:round/>
                <a:headEnd/>
                <a:tailEnd/>
              </a:ln>
            </p:spPr>
            <p:txBody>
              <a:bodyPr/>
              <a:lstStyle/>
              <a:p>
                <a:endParaRPr lang="en-US"/>
              </a:p>
            </p:txBody>
          </p:sp>
          <p:sp>
            <p:nvSpPr>
              <p:cNvPr id="70" name="Freeform 460"/>
              <p:cNvSpPr>
                <a:spLocks/>
              </p:cNvSpPr>
              <p:nvPr/>
            </p:nvSpPr>
            <p:spPr bwMode="auto">
              <a:xfrm>
                <a:off x="330" y="771"/>
                <a:ext cx="40" cy="50"/>
              </a:xfrm>
              <a:custGeom>
                <a:avLst/>
                <a:gdLst>
                  <a:gd name="T0" fmla="*/ 0 w 40"/>
                  <a:gd name="T1" fmla="*/ 44 h 51"/>
                  <a:gd name="T2" fmla="*/ 10 w 40"/>
                  <a:gd name="T3" fmla="*/ 50 h 51"/>
                  <a:gd name="T4" fmla="*/ 39 w 40"/>
                  <a:gd name="T5" fmla="*/ 6 h 51"/>
                  <a:gd name="T6" fmla="*/ 29 w 40"/>
                  <a:gd name="T7" fmla="*/ 0 h 51"/>
                  <a:gd name="T8" fmla="*/ 0 w 40"/>
                  <a:gd name="T9" fmla="*/ 44 h 51"/>
                  <a:gd name="T10" fmla="*/ 0 60000 65536"/>
                  <a:gd name="T11" fmla="*/ 0 60000 65536"/>
                  <a:gd name="T12" fmla="*/ 0 60000 65536"/>
                  <a:gd name="T13" fmla="*/ 0 60000 65536"/>
                  <a:gd name="T14" fmla="*/ 0 60000 65536"/>
                  <a:gd name="T15" fmla="*/ 0 w 40"/>
                  <a:gd name="T16" fmla="*/ 0 h 51"/>
                  <a:gd name="T17" fmla="*/ 40 w 40"/>
                  <a:gd name="T18" fmla="*/ 51 h 51"/>
                </a:gdLst>
                <a:ahLst/>
                <a:cxnLst>
                  <a:cxn ang="T10">
                    <a:pos x="T0" y="T1"/>
                  </a:cxn>
                  <a:cxn ang="T11">
                    <a:pos x="T2" y="T3"/>
                  </a:cxn>
                  <a:cxn ang="T12">
                    <a:pos x="T4" y="T5"/>
                  </a:cxn>
                  <a:cxn ang="T13">
                    <a:pos x="T6" y="T7"/>
                  </a:cxn>
                  <a:cxn ang="T14">
                    <a:pos x="T8" y="T9"/>
                  </a:cxn>
                </a:cxnLst>
                <a:rect l="T15" t="T16" r="T17" b="T18"/>
                <a:pathLst>
                  <a:path w="40" h="51">
                    <a:moveTo>
                      <a:pt x="0" y="44"/>
                    </a:moveTo>
                    <a:lnTo>
                      <a:pt x="10" y="50"/>
                    </a:lnTo>
                    <a:lnTo>
                      <a:pt x="39" y="6"/>
                    </a:lnTo>
                    <a:lnTo>
                      <a:pt x="29" y="0"/>
                    </a:lnTo>
                    <a:lnTo>
                      <a:pt x="0" y="44"/>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1" name="Freeform 461"/>
              <p:cNvSpPr>
                <a:spLocks/>
              </p:cNvSpPr>
              <p:nvPr/>
            </p:nvSpPr>
            <p:spPr bwMode="auto">
              <a:xfrm>
                <a:off x="349" y="780"/>
                <a:ext cx="69" cy="69"/>
              </a:xfrm>
              <a:custGeom>
                <a:avLst/>
                <a:gdLst>
                  <a:gd name="T0" fmla="*/ 0 w 68"/>
                  <a:gd name="T1" fmla="*/ 46 h 68"/>
                  <a:gd name="T2" fmla="*/ 10 w 68"/>
                  <a:gd name="T3" fmla="*/ 51 h 68"/>
                  <a:gd name="T4" fmla="*/ 29 w 68"/>
                  <a:gd name="T5" fmla="*/ 20 h 68"/>
                  <a:gd name="T6" fmla="*/ 29 w 68"/>
                  <a:gd name="T7" fmla="*/ 61 h 68"/>
                  <a:gd name="T8" fmla="*/ 39 w 68"/>
                  <a:gd name="T9" fmla="*/ 67 h 68"/>
                  <a:gd name="T10" fmla="*/ 67 w 68"/>
                  <a:gd name="T11" fmla="*/ 22 h 68"/>
                  <a:gd name="T12" fmla="*/ 57 w 68"/>
                  <a:gd name="T13" fmla="*/ 16 h 68"/>
                  <a:gd name="T14" fmla="*/ 38 w 68"/>
                  <a:gd name="T15" fmla="*/ 47 h 68"/>
                  <a:gd name="T16" fmla="*/ 38 w 68"/>
                  <a:gd name="T17" fmla="*/ 6 h 68"/>
                  <a:gd name="T18" fmla="*/ 28 w 68"/>
                  <a:gd name="T19" fmla="*/ 0 h 68"/>
                  <a:gd name="T20" fmla="*/ 0 w 68"/>
                  <a:gd name="T21" fmla="*/ 4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8"/>
                  <a:gd name="T35" fmla="*/ 68 w 68"/>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8">
                    <a:moveTo>
                      <a:pt x="0" y="46"/>
                    </a:moveTo>
                    <a:lnTo>
                      <a:pt x="10" y="51"/>
                    </a:lnTo>
                    <a:lnTo>
                      <a:pt x="29" y="20"/>
                    </a:lnTo>
                    <a:lnTo>
                      <a:pt x="29" y="61"/>
                    </a:lnTo>
                    <a:lnTo>
                      <a:pt x="39" y="67"/>
                    </a:lnTo>
                    <a:lnTo>
                      <a:pt x="67" y="22"/>
                    </a:lnTo>
                    <a:lnTo>
                      <a:pt x="57" y="16"/>
                    </a:lnTo>
                    <a:lnTo>
                      <a:pt x="38" y="47"/>
                    </a:lnTo>
                    <a:lnTo>
                      <a:pt x="38" y="6"/>
                    </a:lnTo>
                    <a:lnTo>
                      <a:pt x="28" y="0"/>
                    </a:lnTo>
                    <a:lnTo>
                      <a:pt x="0" y="46"/>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2" name="Freeform 462"/>
              <p:cNvSpPr>
                <a:spLocks/>
              </p:cNvSpPr>
              <p:nvPr/>
            </p:nvSpPr>
            <p:spPr bwMode="auto">
              <a:xfrm>
                <a:off x="455" y="816"/>
                <a:ext cx="46" cy="56"/>
              </a:xfrm>
              <a:custGeom>
                <a:avLst/>
                <a:gdLst>
                  <a:gd name="T0" fmla="*/ 7 w 45"/>
                  <a:gd name="T1" fmla="*/ 55 h 57"/>
                  <a:gd name="T2" fmla="*/ 17 w 45"/>
                  <a:gd name="T3" fmla="*/ 56 h 57"/>
                  <a:gd name="T4" fmla="*/ 26 w 45"/>
                  <a:gd name="T5" fmla="*/ 15 h 57"/>
                  <a:gd name="T6" fmla="*/ 42 w 45"/>
                  <a:gd name="T7" fmla="*/ 17 h 57"/>
                  <a:gd name="T8" fmla="*/ 44 w 45"/>
                  <a:gd name="T9" fmla="*/ 8 h 57"/>
                  <a:gd name="T10" fmla="*/ 1 w 45"/>
                  <a:gd name="T11" fmla="*/ 0 h 57"/>
                  <a:gd name="T12" fmla="*/ 0 w 45"/>
                  <a:gd name="T13" fmla="*/ 9 h 57"/>
                  <a:gd name="T14" fmla="*/ 15 w 45"/>
                  <a:gd name="T15" fmla="*/ 12 h 57"/>
                  <a:gd name="T16" fmla="*/ 7 w 45"/>
                  <a:gd name="T17" fmla="*/ 5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7"/>
                  <a:gd name="T29" fmla="*/ 45 w 45"/>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7">
                    <a:moveTo>
                      <a:pt x="7" y="55"/>
                    </a:moveTo>
                    <a:lnTo>
                      <a:pt x="17" y="56"/>
                    </a:lnTo>
                    <a:lnTo>
                      <a:pt x="26" y="15"/>
                    </a:lnTo>
                    <a:lnTo>
                      <a:pt x="42" y="17"/>
                    </a:lnTo>
                    <a:lnTo>
                      <a:pt x="44" y="8"/>
                    </a:lnTo>
                    <a:lnTo>
                      <a:pt x="1" y="0"/>
                    </a:lnTo>
                    <a:lnTo>
                      <a:pt x="0" y="9"/>
                    </a:lnTo>
                    <a:lnTo>
                      <a:pt x="15" y="12"/>
                    </a:lnTo>
                    <a:lnTo>
                      <a:pt x="7" y="55"/>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3" name="Freeform 463"/>
              <p:cNvSpPr>
                <a:spLocks/>
              </p:cNvSpPr>
              <p:nvPr/>
            </p:nvSpPr>
            <p:spPr bwMode="auto">
              <a:xfrm>
                <a:off x="506" y="826"/>
                <a:ext cx="46" cy="54"/>
              </a:xfrm>
              <a:custGeom>
                <a:avLst/>
                <a:gdLst>
                  <a:gd name="T0" fmla="*/ 0 w 47"/>
                  <a:gd name="T1" fmla="*/ 53 h 54"/>
                  <a:gd name="T2" fmla="*/ 12 w 47"/>
                  <a:gd name="T3" fmla="*/ 53 h 54"/>
                  <a:gd name="T4" fmla="*/ 12 w 47"/>
                  <a:gd name="T5" fmla="*/ 29 h 54"/>
                  <a:gd name="T6" fmla="*/ 34 w 47"/>
                  <a:gd name="T7" fmla="*/ 29 h 54"/>
                  <a:gd name="T8" fmla="*/ 34 w 47"/>
                  <a:gd name="T9" fmla="*/ 53 h 54"/>
                  <a:gd name="T10" fmla="*/ 45 w 47"/>
                  <a:gd name="T11" fmla="*/ 53 h 54"/>
                  <a:gd name="T12" fmla="*/ 46 w 47"/>
                  <a:gd name="T13" fmla="*/ 0 h 54"/>
                  <a:gd name="T14" fmla="*/ 35 w 47"/>
                  <a:gd name="T15" fmla="*/ 0 h 54"/>
                  <a:gd name="T16" fmla="*/ 34 w 47"/>
                  <a:gd name="T17" fmla="*/ 20 h 54"/>
                  <a:gd name="T18" fmla="*/ 12 w 47"/>
                  <a:gd name="T19" fmla="*/ 20 h 54"/>
                  <a:gd name="T20" fmla="*/ 12 w 47"/>
                  <a:gd name="T21" fmla="*/ 0 h 54"/>
                  <a:gd name="T22" fmla="*/ 0 w 47"/>
                  <a:gd name="T23" fmla="*/ 0 h 54"/>
                  <a:gd name="T24" fmla="*/ 0 w 47"/>
                  <a:gd name="T25" fmla="*/ 53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54"/>
                  <a:gd name="T41" fmla="*/ 47 w 4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54">
                    <a:moveTo>
                      <a:pt x="0" y="53"/>
                    </a:moveTo>
                    <a:lnTo>
                      <a:pt x="12" y="53"/>
                    </a:lnTo>
                    <a:lnTo>
                      <a:pt x="12" y="29"/>
                    </a:lnTo>
                    <a:lnTo>
                      <a:pt x="34" y="29"/>
                    </a:lnTo>
                    <a:lnTo>
                      <a:pt x="34" y="53"/>
                    </a:lnTo>
                    <a:lnTo>
                      <a:pt x="45" y="53"/>
                    </a:lnTo>
                    <a:lnTo>
                      <a:pt x="46" y="0"/>
                    </a:lnTo>
                    <a:lnTo>
                      <a:pt x="35" y="0"/>
                    </a:lnTo>
                    <a:lnTo>
                      <a:pt x="34" y="20"/>
                    </a:lnTo>
                    <a:lnTo>
                      <a:pt x="12" y="20"/>
                    </a:lnTo>
                    <a:lnTo>
                      <a:pt x="12" y="0"/>
                    </a:lnTo>
                    <a:lnTo>
                      <a:pt x="0" y="0"/>
                    </a:lnTo>
                    <a:lnTo>
                      <a:pt x="0" y="5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4" name="Freeform 464"/>
              <p:cNvSpPr>
                <a:spLocks/>
              </p:cNvSpPr>
              <p:nvPr/>
            </p:nvSpPr>
            <p:spPr bwMode="auto">
              <a:xfrm>
                <a:off x="565" y="822"/>
                <a:ext cx="48" cy="58"/>
              </a:xfrm>
              <a:custGeom>
                <a:avLst/>
                <a:gdLst>
                  <a:gd name="T0" fmla="*/ 7 w 48"/>
                  <a:gd name="T1" fmla="*/ 57 h 58"/>
                  <a:gd name="T2" fmla="*/ 47 w 48"/>
                  <a:gd name="T3" fmla="*/ 52 h 58"/>
                  <a:gd name="T4" fmla="*/ 46 w 48"/>
                  <a:gd name="T5" fmla="*/ 42 h 58"/>
                  <a:gd name="T6" fmla="*/ 17 w 48"/>
                  <a:gd name="T7" fmla="*/ 46 h 58"/>
                  <a:gd name="T8" fmla="*/ 15 w 48"/>
                  <a:gd name="T9" fmla="*/ 32 h 58"/>
                  <a:gd name="T10" fmla="*/ 40 w 48"/>
                  <a:gd name="T11" fmla="*/ 29 h 58"/>
                  <a:gd name="T12" fmla="*/ 39 w 48"/>
                  <a:gd name="T13" fmla="*/ 20 h 58"/>
                  <a:gd name="T14" fmla="*/ 13 w 48"/>
                  <a:gd name="T15" fmla="*/ 24 h 58"/>
                  <a:gd name="T16" fmla="*/ 12 w 48"/>
                  <a:gd name="T17" fmla="*/ 12 h 58"/>
                  <a:gd name="T18" fmla="*/ 40 w 48"/>
                  <a:gd name="T19" fmla="*/ 9 h 58"/>
                  <a:gd name="T20" fmla="*/ 39 w 48"/>
                  <a:gd name="T21" fmla="*/ 0 h 58"/>
                  <a:gd name="T22" fmla="*/ 0 w 48"/>
                  <a:gd name="T23" fmla="*/ 5 h 58"/>
                  <a:gd name="T24" fmla="*/ 7 w 48"/>
                  <a:gd name="T25" fmla="*/ 57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58"/>
                  <a:gd name="T41" fmla="*/ 48 w 48"/>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58">
                    <a:moveTo>
                      <a:pt x="7" y="57"/>
                    </a:moveTo>
                    <a:lnTo>
                      <a:pt x="47" y="52"/>
                    </a:lnTo>
                    <a:lnTo>
                      <a:pt x="46" y="42"/>
                    </a:lnTo>
                    <a:lnTo>
                      <a:pt x="17" y="46"/>
                    </a:lnTo>
                    <a:lnTo>
                      <a:pt x="15" y="32"/>
                    </a:lnTo>
                    <a:lnTo>
                      <a:pt x="40" y="29"/>
                    </a:lnTo>
                    <a:lnTo>
                      <a:pt x="39" y="20"/>
                    </a:lnTo>
                    <a:lnTo>
                      <a:pt x="13" y="24"/>
                    </a:lnTo>
                    <a:lnTo>
                      <a:pt x="12" y="12"/>
                    </a:lnTo>
                    <a:lnTo>
                      <a:pt x="40" y="9"/>
                    </a:lnTo>
                    <a:lnTo>
                      <a:pt x="39" y="0"/>
                    </a:lnTo>
                    <a:lnTo>
                      <a:pt x="0" y="5"/>
                    </a:lnTo>
                    <a:lnTo>
                      <a:pt x="7" y="57"/>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5" name="Freeform 465"/>
              <p:cNvSpPr>
                <a:spLocks/>
              </p:cNvSpPr>
              <p:nvPr/>
            </p:nvSpPr>
            <p:spPr bwMode="auto">
              <a:xfrm>
                <a:off x="644" y="798"/>
                <a:ext cx="45" cy="64"/>
              </a:xfrm>
              <a:custGeom>
                <a:avLst/>
                <a:gdLst>
                  <a:gd name="T0" fmla="*/ 20 w 45"/>
                  <a:gd name="T1" fmla="*/ 62 h 63"/>
                  <a:gd name="T2" fmla="*/ 31 w 45"/>
                  <a:gd name="T3" fmla="*/ 58 h 63"/>
                  <a:gd name="T4" fmla="*/ 22 w 45"/>
                  <a:gd name="T5" fmla="*/ 37 h 63"/>
                  <a:gd name="T6" fmla="*/ 44 w 45"/>
                  <a:gd name="T7" fmla="*/ 29 h 63"/>
                  <a:gd name="T8" fmla="*/ 40 w 45"/>
                  <a:gd name="T9" fmla="*/ 20 h 63"/>
                  <a:gd name="T10" fmla="*/ 19 w 45"/>
                  <a:gd name="T11" fmla="*/ 29 h 63"/>
                  <a:gd name="T12" fmla="*/ 14 w 45"/>
                  <a:gd name="T13" fmla="*/ 18 h 63"/>
                  <a:gd name="T14" fmla="*/ 39 w 45"/>
                  <a:gd name="T15" fmla="*/ 8 h 63"/>
                  <a:gd name="T16" fmla="*/ 35 w 45"/>
                  <a:gd name="T17" fmla="*/ 0 h 63"/>
                  <a:gd name="T18" fmla="*/ 0 w 45"/>
                  <a:gd name="T19" fmla="*/ 14 h 63"/>
                  <a:gd name="T20" fmla="*/ 20 w 45"/>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3"/>
                  <a:gd name="T35" fmla="*/ 45 w 4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3">
                    <a:moveTo>
                      <a:pt x="20" y="62"/>
                    </a:moveTo>
                    <a:lnTo>
                      <a:pt x="31" y="58"/>
                    </a:lnTo>
                    <a:lnTo>
                      <a:pt x="22" y="37"/>
                    </a:lnTo>
                    <a:lnTo>
                      <a:pt x="44" y="29"/>
                    </a:lnTo>
                    <a:lnTo>
                      <a:pt x="40" y="20"/>
                    </a:lnTo>
                    <a:lnTo>
                      <a:pt x="19" y="29"/>
                    </a:lnTo>
                    <a:lnTo>
                      <a:pt x="14" y="18"/>
                    </a:lnTo>
                    <a:lnTo>
                      <a:pt x="39" y="8"/>
                    </a:lnTo>
                    <a:lnTo>
                      <a:pt x="35" y="0"/>
                    </a:lnTo>
                    <a:lnTo>
                      <a:pt x="0" y="14"/>
                    </a:lnTo>
                    <a:lnTo>
                      <a:pt x="20" y="6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6" name="Freeform 466"/>
              <p:cNvSpPr>
                <a:spLocks/>
              </p:cNvSpPr>
              <p:nvPr/>
            </p:nvSpPr>
            <p:spPr bwMode="auto">
              <a:xfrm>
                <a:off x="693" y="780"/>
                <a:ext cx="58" cy="54"/>
              </a:xfrm>
              <a:custGeom>
                <a:avLst/>
                <a:gdLst>
                  <a:gd name="T0" fmla="*/ 8 w 57"/>
                  <a:gd name="T1" fmla="*/ 45 h 56"/>
                  <a:gd name="T2" fmla="*/ 12 w 57"/>
                  <a:gd name="T3" fmla="*/ 49 h 56"/>
                  <a:gd name="T4" fmla="*/ 17 w 57"/>
                  <a:gd name="T5" fmla="*/ 52 h 56"/>
                  <a:gd name="T6" fmla="*/ 22 w 57"/>
                  <a:gd name="T7" fmla="*/ 54 h 56"/>
                  <a:gd name="T8" fmla="*/ 25 w 57"/>
                  <a:gd name="T9" fmla="*/ 55 h 56"/>
                  <a:gd name="T10" fmla="*/ 29 w 57"/>
                  <a:gd name="T11" fmla="*/ 55 h 56"/>
                  <a:gd name="T12" fmla="*/ 34 w 57"/>
                  <a:gd name="T13" fmla="*/ 54 h 56"/>
                  <a:gd name="T14" fmla="*/ 39 w 57"/>
                  <a:gd name="T15" fmla="*/ 53 h 56"/>
                  <a:gd name="T16" fmla="*/ 44 w 57"/>
                  <a:gd name="T17" fmla="*/ 50 h 56"/>
                  <a:gd name="T18" fmla="*/ 49 w 57"/>
                  <a:gd name="T19" fmla="*/ 46 h 56"/>
                  <a:gd name="T20" fmla="*/ 52 w 57"/>
                  <a:gd name="T21" fmla="*/ 42 h 56"/>
                  <a:gd name="T22" fmla="*/ 54 w 57"/>
                  <a:gd name="T23" fmla="*/ 38 h 56"/>
                  <a:gd name="T24" fmla="*/ 56 w 57"/>
                  <a:gd name="T25" fmla="*/ 33 h 56"/>
                  <a:gd name="T26" fmla="*/ 56 w 57"/>
                  <a:gd name="T27" fmla="*/ 28 h 56"/>
                  <a:gd name="T28" fmla="*/ 55 w 57"/>
                  <a:gd name="T29" fmla="*/ 24 h 56"/>
                  <a:gd name="T30" fmla="*/ 54 w 57"/>
                  <a:gd name="T31" fmla="*/ 19 h 56"/>
                  <a:gd name="T32" fmla="*/ 51 w 57"/>
                  <a:gd name="T33" fmla="*/ 16 h 56"/>
                  <a:gd name="T34" fmla="*/ 48 w 57"/>
                  <a:gd name="T35" fmla="*/ 11 h 56"/>
                  <a:gd name="T36" fmla="*/ 26 w 57"/>
                  <a:gd name="T37" fmla="*/ 10 h 56"/>
                  <a:gd name="T38" fmla="*/ 29 w 57"/>
                  <a:gd name="T39" fmla="*/ 11 h 56"/>
                  <a:gd name="T40" fmla="*/ 35 w 57"/>
                  <a:gd name="T41" fmla="*/ 13 h 56"/>
                  <a:gd name="T42" fmla="*/ 40 w 57"/>
                  <a:gd name="T43" fmla="*/ 19 h 56"/>
                  <a:gd name="T44" fmla="*/ 43 w 57"/>
                  <a:gd name="T45" fmla="*/ 25 h 56"/>
                  <a:gd name="T46" fmla="*/ 44 w 57"/>
                  <a:gd name="T47" fmla="*/ 27 h 56"/>
                  <a:gd name="T48" fmla="*/ 45 w 57"/>
                  <a:gd name="T49" fmla="*/ 31 h 56"/>
                  <a:gd name="T50" fmla="*/ 45 w 57"/>
                  <a:gd name="T51" fmla="*/ 34 h 56"/>
                  <a:gd name="T52" fmla="*/ 44 w 57"/>
                  <a:gd name="T53" fmla="*/ 37 h 56"/>
                  <a:gd name="T54" fmla="*/ 42 w 57"/>
                  <a:gd name="T55" fmla="*/ 39 h 56"/>
                  <a:gd name="T56" fmla="*/ 40 w 57"/>
                  <a:gd name="T57" fmla="*/ 41 h 56"/>
                  <a:gd name="T58" fmla="*/ 37 w 57"/>
                  <a:gd name="T59" fmla="*/ 43 h 56"/>
                  <a:gd name="T60" fmla="*/ 34 w 57"/>
                  <a:gd name="T61" fmla="*/ 45 h 56"/>
                  <a:gd name="T62" fmla="*/ 31 w 57"/>
                  <a:gd name="T63" fmla="*/ 45 h 56"/>
                  <a:gd name="T64" fmla="*/ 27 w 57"/>
                  <a:gd name="T65" fmla="*/ 45 h 56"/>
                  <a:gd name="T66" fmla="*/ 21 w 57"/>
                  <a:gd name="T67" fmla="*/ 42 h 56"/>
                  <a:gd name="T68" fmla="*/ 15 w 57"/>
                  <a:gd name="T69" fmla="*/ 35 h 56"/>
                  <a:gd name="T70" fmla="*/ 13 w 57"/>
                  <a:gd name="T71" fmla="*/ 32 h 56"/>
                  <a:gd name="T72" fmla="*/ 12 w 57"/>
                  <a:gd name="T73" fmla="*/ 27 h 56"/>
                  <a:gd name="T74" fmla="*/ 11 w 57"/>
                  <a:gd name="T75" fmla="*/ 25 h 56"/>
                  <a:gd name="T76" fmla="*/ 11 w 57"/>
                  <a:gd name="T77" fmla="*/ 21 h 56"/>
                  <a:gd name="T78" fmla="*/ 12 w 57"/>
                  <a:gd name="T79" fmla="*/ 19 h 56"/>
                  <a:gd name="T80" fmla="*/ 13 w 57"/>
                  <a:gd name="T81" fmla="*/ 16 h 56"/>
                  <a:gd name="T82" fmla="*/ 16 w 57"/>
                  <a:gd name="T83" fmla="*/ 14 h 56"/>
                  <a:gd name="T84" fmla="*/ 19 w 57"/>
                  <a:gd name="T85" fmla="*/ 12 h 56"/>
                  <a:gd name="T86" fmla="*/ 22 w 57"/>
                  <a:gd name="T87" fmla="*/ 11 h 56"/>
                  <a:gd name="T88" fmla="*/ 25 w 57"/>
                  <a:gd name="T89" fmla="*/ 10 h 56"/>
                  <a:gd name="T90" fmla="*/ 47 w 57"/>
                  <a:gd name="T91" fmla="*/ 10 h 56"/>
                  <a:gd name="T92" fmla="*/ 44 w 57"/>
                  <a:gd name="T93" fmla="*/ 6 h 56"/>
                  <a:gd name="T94" fmla="*/ 39 w 57"/>
                  <a:gd name="T95" fmla="*/ 3 h 56"/>
                  <a:gd name="T96" fmla="*/ 34 w 57"/>
                  <a:gd name="T97" fmla="*/ 1 h 56"/>
                  <a:gd name="T98" fmla="*/ 29 w 57"/>
                  <a:gd name="T99" fmla="*/ 0 h 56"/>
                  <a:gd name="T100" fmla="*/ 27 w 57"/>
                  <a:gd name="T101" fmla="*/ 0 h 56"/>
                  <a:gd name="T102" fmla="*/ 22 w 57"/>
                  <a:gd name="T103" fmla="*/ 0 h 56"/>
                  <a:gd name="T104" fmla="*/ 17 w 57"/>
                  <a:gd name="T105" fmla="*/ 2 h 56"/>
                  <a:gd name="T106" fmla="*/ 12 w 57"/>
                  <a:gd name="T107" fmla="*/ 5 h 56"/>
                  <a:gd name="T108" fmla="*/ 7 w 57"/>
                  <a:gd name="T109" fmla="*/ 8 h 56"/>
                  <a:gd name="T110" fmla="*/ 3 w 57"/>
                  <a:gd name="T111" fmla="*/ 13 h 56"/>
                  <a:gd name="T112" fmla="*/ 1 w 57"/>
                  <a:gd name="T113" fmla="*/ 17 h 56"/>
                  <a:gd name="T114" fmla="*/ 0 w 57"/>
                  <a:gd name="T115" fmla="*/ 22 h 56"/>
                  <a:gd name="T116" fmla="*/ 0 w 57"/>
                  <a:gd name="T117" fmla="*/ 27 h 56"/>
                  <a:gd name="T118" fmla="*/ 1 w 57"/>
                  <a:gd name="T119" fmla="*/ 31 h 56"/>
                  <a:gd name="T120" fmla="*/ 3 w 57"/>
                  <a:gd name="T121" fmla="*/ 37 h 56"/>
                  <a:gd name="T122" fmla="*/ 6 w 57"/>
                  <a:gd name="T123" fmla="*/ 42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
                  <a:gd name="T187" fmla="*/ 0 h 56"/>
                  <a:gd name="T188" fmla="*/ 57 w 57"/>
                  <a:gd name="T189" fmla="*/ 56 h 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 h="56">
                    <a:moveTo>
                      <a:pt x="6" y="42"/>
                    </a:moveTo>
                    <a:lnTo>
                      <a:pt x="8" y="45"/>
                    </a:lnTo>
                    <a:lnTo>
                      <a:pt x="10" y="47"/>
                    </a:lnTo>
                    <a:lnTo>
                      <a:pt x="12" y="49"/>
                    </a:lnTo>
                    <a:lnTo>
                      <a:pt x="14" y="51"/>
                    </a:lnTo>
                    <a:lnTo>
                      <a:pt x="17" y="52"/>
                    </a:lnTo>
                    <a:lnTo>
                      <a:pt x="19" y="53"/>
                    </a:lnTo>
                    <a:lnTo>
                      <a:pt x="22" y="54"/>
                    </a:lnTo>
                    <a:lnTo>
                      <a:pt x="24" y="54"/>
                    </a:lnTo>
                    <a:lnTo>
                      <a:pt x="25" y="55"/>
                    </a:lnTo>
                    <a:lnTo>
                      <a:pt x="27" y="55"/>
                    </a:lnTo>
                    <a:lnTo>
                      <a:pt x="29" y="55"/>
                    </a:lnTo>
                    <a:lnTo>
                      <a:pt x="31" y="55"/>
                    </a:lnTo>
                    <a:lnTo>
                      <a:pt x="34" y="54"/>
                    </a:lnTo>
                    <a:lnTo>
                      <a:pt x="37" y="54"/>
                    </a:lnTo>
                    <a:lnTo>
                      <a:pt x="39" y="53"/>
                    </a:lnTo>
                    <a:lnTo>
                      <a:pt x="41" y="52"/>
                    </a:lnTo>
                    <a:lnTo>
                      <a:pt x="44" y="50"/>
                    </a:lnTo>
                    <a:lnTo>
                      <a:pt x="46" y="48"/>
                    </a:lnTo>
                    <a:lnTo>
                      <a:pt x="49" y="46"/>
                    </a:lnTo>
                    <a:lnTo>
                      <a:pt x="51" y="45"/>
                    </a:lnTo>
                    <a:lnTo>
                      <a:pt x="52" y="42"/>
                    </a:lnTo>
                    <a:lnTo>
                      <a:pt x="54" y="40"/>
                    </a:lnTo>
                    <a:lnTo>
                      <a:pt x="54" y="38"/>
                    </a:lnTo>
                    <a:lnTo>
                      <a:pt x="55" y="35"/>
                    </a:lnTo>
                    <a:lnTo>
                      <a:pt x="56" y="33"/>
                    </a:lnTo>
                    <a:lnTo>
                      <a:pt x="56" y="31"/>
                    </a:lnTo>
                    <a:lnTo>
                      <a:pt x="56" y="28"/>
                    </a:lnTo>
                    <a:lnTo>
                      <a:pt x="56" y="26"/>
                    </a:lnTo>
                    <a:lnTo>
                      <a:pt x="55" y="24"/>
                    </a:lnTo>
                    <a:lnTo>
                      <a:pt x="54" y="21"/>
                    </a:lnTo>
                    <a:lnTo>
                      <a:pt x="54" y="19"/>
                    </a:lnTo>
                    <a:lnTo>
                      <a:pt x="53" y="18"/>
                    </a:lnTo>
                    <a:lnTo>
                      <a:pt x="51" y="16"/>
                    </a:lnTo>
                    <a:lnTo>
                      <a:pt x="50" y="13"/>
                    </a:lnTo>
                    <a:lnTo>
                      <a:pt x="48" y="11"/>
                    </a:lnTo>
                    <a:lnTo>
                      <a:pt x="47" y="10"/>
                    </a:lnTo>
                    <a:lnTo>
                      <a:pt x="26" y="10"/>
                    </a:lnTo>
                    <a:lnTo>
                      <a:pt x="27" y="10"/>
                    </a:lnTo>
                    <a:lnTo>
                      <a:pt x="29" y="11"/>
                    </a:lnTo>
                    <a:lnTo>
                      <a:pt x="32" y="12"/>
                    </a:lnTo>
                    <a:lnTo>
                      <a:pt x="35" y="13"/>
                    </a:lnTo>
                    <a:lnTo>
                      <a:pt x="38" y="16"/>
                    </a:lnTo>
                    <a:lnTo>
                      <a:pt x="40" y="19"/>
                    </a:lnTo>
                    <a:lnTo>
                      <a:pt x="42" y="23"/>
                    </a:lnTo>
                    <a:lnTo>
                      <a:pt x="43" y="25"/>
                    </a:lnTo>
                    <a:lnTo>
                      <a:pt x="44" y="26"/>
                    </a:lnTo>
                    <a:lnTo>
                      <a:pt x="44" y="27"/>
                    </a:lnTo>
                    <a:lnTo>
                      <a:pt x="45" y="29"/>
                    </a:lnTo>
                    <a:lnTo>
                      <a:pt x="45" y="31"/>
                    </a:lnTo>
                    <a:lnTo>
                      <a:pt x="45" y="32"/>
                    </a:lnTo>
                    <a:lnTo>
                      <a:pt x="45" y="34"/>
                    </a:lnTo>
                    <a:lnTo>
                      <a:pt x="44" y="35"/>
                    </a:lnTo>
                    <a:lnTo>
                      <a:pt x="44" y="37"/>
                    </a:lnTo>
                    <a:lnTo>
                      <a:pt x="43" y="38"/>
                    </a:lnTo>
                    <a:lnTo>
                      <a:pt x="42" y="39"/>
                    </a:lnTo>
                    <a:lnTo>
                      <a:pt x="41" y="40"/>
                    </a:lnTo>
                    <a:lnTo>
                      <a:pt x="40" y="41"/>
                    </a:lnTo>
                    <a:lnTo>
                      <a:pt x="39" y="42"/>
                    </a:lnTo>
                    <a:lnTo>
                      <a:pt x="37" y="43"/>
                    </a:lnTo>
                    <a:lnTo>
                      <a:pt x="36" y="44"/>
                    </a:lnTo>
                    <a:lnTo>
                      <a:pt x="34" y="45"/>
                    </a:lnTo>
                    <a:lnTo>
                      <a:pt x="33" y="45"/>
                    </a:lnTo>
                    <a:lnTo>
                      <a:pt x="31" y="45"/>
                    </a:lnTo>
                    <a:lnTo>
                      <a:pt x="29" y="45"/>
                    </a:lnTo>
                    <a:lnTo>
                      <a:pt x="27" y="45"/>
                    </a:lnTo>
                    <a:lnTo>
                      <a:pt x="24" y="44"/>
                    </a:lnTo>
                    <a:lnTo>
                      <a:pt x="21" y="42"/>
                    </a:lnTo>
                    <a:lnTo>
                      <a:pt x="18" y="39"/>
                    </a:lnTo>
                    <a:lnTo>
                      <a:pt x="15" y="35"/>
                    </a:lnTo>
                    <a:lnTo>
                      <a:pt x="14" y="34"/>
                    </a:lnTo>
                    <a:lnTo>
                      <a:pt x="13" y="32"/>
                    </a:lnTo>
                    <a:lnTo>
                      <a:pt x="12" y="29"/>
                    </a:lnTo>
                    <a:lnTo>
                      <a:pt x="12" y="27"/>
                    </a:lnTo>
                    <a:lnTo>
                      <a:pt x="11" y="26"/>
                    </a:lnTo>
                    <a:lnTo>
                      <a:pt x="11" y="25"/>
                    </a:lnTo>
                    <a:lnTo>
                      <a:pt x="11" y="23"/>
                    </a:lnTo>
                    <a:lnTo>
                      <a:pt x="11" y="21"/>
                    </a:lnTo>
                    <a:lnTo>
                      <a:pt x="12" y="20"/>
                    </a:lnTo>
                    <a:lnTo>
                      <a:pt x="12" y="19"/>
                    </a:lnTo>
                    <a:lnTo>
                      <a:pt x="13" y="17"/>
                    </a:lnTo>
                    <a:lnTo>
                      <a:pt x="13" y="16"/>
                    </a:lnTo>
                    <a:lnTo>
                      <a:pt x="15" y="15"/>
                    </a:lnTo>
                    <a:lnTo>
                      <a:pt x="16" y="14"/>
                    </a:lnTo>
                    <a:lnTo>
                      <a:pt x="17" y="13"/>
                    </a:lnTo>
                    <a:lnTo>
                      <a:pt x="19" y="12"/>
                    </a:lnTo>
                    <a:lnTo>
                      <a:pt x="20" y="11"/>
                    </a:lnTo>
                    <a:lnTo>
                      <a:pt x="22" y="11"/>
                    </a:lnTo>
                    <a:lnTo>
                      <a:pt x="23" y="10"/>
                    </a:lnTo>
                    <a:lnTo>
                      <a:pt x="25" y="10"/>
                    </a:lnTo>
                    <a:lnTo>
                      <a:pt x="26" y="10"/>
                    </a:lnTo>
                    <a:lnTo>
                      <a:pt x="47" y="10"/>
                    </a:lnTo>
                    <a:lnTo>
                      <a:pt x="46" y="8"/>
                    </a:lnTo>
                    <a:lnTo>
                      <a:pt x="44" y="6"/>
                    </a:lnTo>
                    <a:lnTo>
                      <a:pt x="41" y="5"/>
                    </a:lnTo>
                    <a:lnTo>
                      <a:pt x="39" y="3"/>
                    </a:lnTo>
                    <a:lnTo>
                      <a:pt x="37" y="2"/>
                    </a:lnTo>
                    <a:lnTo>
                      <a:pt x="34" y="1"/>
                    </a:lnTo>
                    <a:lnTo>
                      <a:pt x="32" y="0"/>
                    </a:lnTo>
                    <a:lnTo>
                      <a:pt x="29" y="0"/>
                    </a:lnTo>
                    <a:lnTo>
                      <a:pt x="28" y="0"/>
                    </a:lnTo>
                    <a:lnTo>
                      <a:pt x="27" y="0"/>
                    </a:lnTo>
                    <a:lnTo>
                      <a:pt x="24" y="0"/>
                    </a:lnTo>
                    <a:lnTo>
                      <a:pt x="22" y="0"/>
                    </a:lnTo>
                    <a:lnTo>
                      <a:pt x="19" y="1"/>
                    </a:lnTo>
                    <a:lnTo>
                      <a:pt x="17" y="2"/>
                    </a:lnTo>
                    <a:lnTo>
                      <a:pt x="14" y="4"/>
                    </a:lnTo>
                    <a:lnTo>
                      <a:pt x="12" y="5"/>
                    </a:lnTo>
                    <a:lnTo>
                      <a:pt x="9" y="7"/>
                    </a:lnTo>
                    <a:lnTo>
                      <a:pt x="7" y="8"/>
                    </a:lnTo>
                    <a:lnTo>
                      <a:pt x="5" y="11"/>
                    </a:lnTo>
                    <a:lnTo>
                      <a:pt x="3" y="13"/>
                    </a:lnTo>
                    <a:lnTo>
                      <a:pt x="2" y="15"/>
                    </a:lnTo>
                    <a:lnTo>
                      <a:pt x="1" y="17"/>
                    </a:lnTo>
                    <a:lnTo>
                      <a:pt x="0" y="19"/>
                    </a:lnTo>
                    <a:lnTo>
                      <a:pt x="0" y="22"/>
                    </a:lnTo>
                    <a:lnTo>
                      <a:pt x="0" y="25"/>
                    </a:lnTo>
                    <a:lnTo>
                      <a:pt x="0" y="27"/>
                    </a:lnTo>
                    <a:lnTo>
                      <a:pt x="0" y="29"/>
                    </a:lnTo>
                    <a:lnTo>
                      <a:pt x="1" y="31"/>
                    </a:lnTo>
                    <a:lnTo>
                      <a:pt x="2" y="34"/>
                    </a:lnTo>
                    <a:lnTo>
                      <a:pt x="3" y="37"/>
                    </a:lnTo>
                    <a:lnTo>
                      <a:pt x="4" y="39"/>
                    </a:lnTo>
                    <a:lnTo>
                      <a:pt x="6" y="42"/>
                    </a:lnTo>
                  </a:path>
                </a:pathLst>
              </a:custGeom>
              <a:solidFill>
                <a:srgbClr val="FFFF00"/>
              </a:solidFill>
              <a:ln w="9525" cap="rnd">
                <a:noFill/>
                <a:round/>
                <a:headEnd/>
                <a:tailEnd/>
              </a:ln>
            </p:spPr>
            <p:txBody>
              <a:bodyPr/>
              <a:lstStyle/>
              <a:p>
                <a:endParaRPr lang="en-US"/>
              </a:p>
            </p:txBody>
          </p:sp>
          <p:sp>
            <p:nvSpPr>
              <p:cNvPr id="77" name="Freeform 467"/>
              <p:cNvSpPr>
                <a:spLocks/>
              </p:cNvSpPr>
              <p:nvPr/>
            </p:nvSpPr>
            <p:spPr bwMode="auto">
              <a:xfrm>
                <a:off x="693" y="780"/>
                <a:ext cx="58" cy="54"/>
              </a:xfrm>
              <a:custGeom>
                <a:avLst/>
                <a:gdLst>
                  <a:gd name="T0" fmla="*/ 8 w 57"/>
                  <a:gd name="T1" fmla="*/ 45 h 56"/>
                  <a:gd name="T2" fmla="*/ 12 w 57"/>
                  <a:gd name="T3" fmla="*/ 49 h 56"/>
                  <a:gd name="T4" fmla="*/ 17 w 57"/>
                  <a:gd name="T5" fmla="*/ 52 h 56"/>
                  <a:gd name="T6" fmla="*/ 22 w 57"/>
                  <a:gd name="T7" fmla="*/ 54 h 56"/>
                  <a:gd name="T8" fmla="*/ 25 w 57"/>
                  <a:gd name="T9" fmla="*/ 55 h 56"/>
                  <a:gd name="T10" fmla="*/ 29 w 57"/>
                  <a:gd name="T11" fmla="*/ 55 h 56"/>
                  <a:gd name="T12" fmla="*/ 34 w 57"/>
                  <a:gd name="T13" fmla="*/ 54 h 56"/>
                  <a:gd name="T14" fmla="*/ 39 w 57"/>
                  <a:gd name="T15" fmla="*/ 53 h 56"/>
                  <a:gd name="T16" fmla="*/ 44 w 57"/>
                  <a:gd name="T17" fmla="*/ 50 h 56"/>
                  <a:gd name="T18" fmla="*/ 49 w 57"/>
                  <a:gd name="T19" fmla="*/ 46 h 56"/>
                  <a:gd name="T20" fmla="*/ 52 w 57"/>
                  <a:gd name="T21" fmla="*/ 42 h 56"/>
                  <a:gd name="T22" fmla="*/ 54 w 57"/>
                  <a:gd name="T23" fmla="*/ 38 h 56"/>
                  <a:gd name="T24" fmla="*/ 56 w 57"/>
                  <a:gd name="T25" fmla="*/ 33 h 56"/>
                  <a:gd name="T26" fmla="*/ 56 w 57"/>
                  <a:gd name="T27" fmla="*/ 28 h 56"/>
                  <a:gd name="T28" fmla="*/ 55 w 57"/>
                  <a:gd name="T29" fmla="*/ 24 h 56"/>
                  <a:gd name="T30" fmla="*/ 54 w 57"/>
                  <a:gd name="T31" fmla="*/ 19 h 56"/>
                  <a:gd name="T32" fmla="*/ 51 w 57"/>
                  <a:gd name="T33" fmla="*/ 16 h 56"/>
                  <a:gd name="T34" fmla="*/ 48 w 57"/>
                  <a:gd name="T35" fmla="*/ 11 h 56"/>
                  <a:gd name="T36" fmla="*/ 44 w 57"/>
                  <a:gd name="T37" fmla="*/ 6 h 56"/>
                  <a:gd name="T38" fmla="*/ 39 w 57"/>
                  <a:gd name="T39" fmla="*/ 3 h 56"/>
                  <a:gd name="T40" fmla="*/ 34 w 57"/>
                  <a:gd name="T41" fmla="*/ 1 h 56"/>
                  <a:gd name="T42" fmla="*/ 29 w 57"/>
                  <a:gd name="T43" fmla="*/ 0 h 56"/>
                  <a:gd name="T44" fmla="*/ 27 w 57"/>
                  <a:gd name="T45" fmla="*/ 0 h 56"/>
                  <a:gd name="T46" fmla="*/ 22 w 57"/>
                  <a:gd name="T47" fmla="*/ 0 h 56"/>
                  <a:gd name="T48" fmla="*/ 17 w 57"/>
                  <a:gd name="T49" fmla="*/ 2 h 56"/>
                  <a:gd name="T50" fmla="*/ 12 w 57"/>
                  <a:gd name="T51" fmla="*/ 5 h 56"/>
                  <a:gd name="T52" fmla="*/ 7 w 57"/>
                  <a:gd name="T53" fmla="*/ 8 h 56"/>
                  <a:gd name="T54" fmla="*/ 3 w 57"/>
                  <a:gd name="T55" fmla="*/ 13 h 56"/>
                  <a:gd name="T56" fmla="*/ 1 w 57"/>
                  <a:gd name="T57" fmla="*/ 17 h 56"/>
                  <a:gd name="T58" fmla="*/ 0 w 57"/>
                  <a:gd name="T59" fmla="*/ 22 h 56"/>
                  <a:gd name="T60" fmla="*/ 0 w 57"/>
                  <a:gd name="T61" fmla="*/ 27 h 56"/>
                  <a:gd name="T62" fmla="*/ 1 w 57"/>
                  <a:gd name="T63" fmla="*/ 31 h 56"/>
                  <a:gd name="T64" fmla="*/ 3 w 57"/>
                  <a:gd name="T65" fmla="*/ 37 h 56"/>
                  <a:gd name="T66" fmla="*/ 6 w 57"/>
                  <a:gd name="T67" fmla="*/ 4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56"/>
                  <a:gd name="T104" fmla="*/ 57 w 57"/>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56">
                    <a:moveTo>
                      <a:pt x="6" y="42"/>
                    </a:moveTo>
                    <a:lnTo>
                      <a:pt x="8" y="45"/>
                    </a:lnTo>
                    <a:lnTo>
                      <a:pt x="10" y="47"/>
                    </a:lnTo>
                    <a:lnTo>
                      <a:pt x="12" y="49"/>
                    </a:lnTo>
                    <a:lnTo>
                      <a:pt x="14" y="51"/>
                    </a:lnTo>
                    <a:lnTo>
                      <a:pt x="17" y="52"/>
                    </a:lnTo>
                    <a:lnTo>
                      <a:pt x="19" y="53"/>
                    </a:lnTo>
                    <a:lnTo>
                      <a:pt x="22" y="54"/>
                    </a:lnTo>
                    <a:lnTo>
                      <a:pt x="24" y="54"/>
                    </a:lnTo>
                    <a:lnTo>
                      <a:pt x="25" y="55"/>
                    </a:lnTo>
                    <a:lnTo>
                      <a:pt x="27" y="55"/>
                    </a:lnTo>
                    <a:lnTo>
                      <a:pt x="29" y="55"/>
                    </a:lnTo>
                    <a:lnTo>
                      <a:pt x="31" y="55"/>
                    </a:lnTo>
                    <a:lnTo>
                      <a:pt x="34" y="54"/>
                    </a:lnTo>
                    <a:lnTo>
                      <a:pt x="37" y="54"/>
                    </a:lnTo>
                    <a:lnTo>
                      <a:pt x="39" y="53"/>
                    </a:lnTo>
                    <a:lnTo>
                      <a:pt x="41" y="52"/>
                    </a:lnTo>
                    <a:lnTo>
                      <a:pt x="44" y="50"/>
                    </a:lnTo>
                    <a:lnTo>
                      <a:pt x="46" y="48"/>
                    </a:lnTo>
                    <a:lnTo>
                      <a:pt x="49" y="46"/>
                    </a:lnTo>
                    <a:lnTo>
                      <a:pt x="51" y="45"/>
                    </a:lnTo>
                    <a:lnTo>
                      <a:pt x="52" y="42"/>
                    </a:lnTo>
                    <a:lnTo>
                      <a:pt x="54" y="40"/>
                    </a:lnTo>
                    <a:lnTo>
                      <a:pt x="54" y="38"/>
                    </a:lnTo>
                    <a:lnTo>
                      <a:pt x="55" y="35"/>
                    </a:lnTo>
                    <a:lnTo>
                      <a:pt x="56" y="33"/>
                    </a:lnTo>
                    <a:lnTo>
                      <a:pt x="56" y="31"/>
                    </a:lnTo>
                    <a:lnTo>
                      <a:pt x="56" y="28"/>
                    </a:lnTo>
                    <a:lnTo>
                      <a:pt x="56" y="26"/>
                    </a:lnTo>
                    <a:lnTo>
                      <a:pt x="55" y="24"/>
                    </a:lnTo>
                    <a:lnTo>
                      <a:pt x="54" y="21"/>
                    </a:lnTo>
                    <a:lnTo>
                      <a:pt x="54" y="19"/>
                    </a:lnTo>
                    <a:lnTo>
                      <a:pt x="53" y="18"/>
                    </a:lnTo>
                    <a:lnTo>
                      <a:pt x="51" y="16"/>
                    </a:lnTo>
                    <a:lnTo>
                      <a:pt x="50" y="13"/>
                    </a:lnTo>
                    <a:lnTo>
                      <a:pt x="48" y="11"/>
                    </a:lnTo>
                    <a:lnTo>
                      <a:pt x="46" y="8"/>
                    </a:lnTo>
                    <a:lnTo>
                      <a:pt x="44" y="6"/>
                    </a:lnTo>
                    <a:lnTo>
                      <a:pt x="41" y="5"/>
                    </a:lnTo>
                    <a:lnTo>
                      <a:pt x="39" y="3"/>
                    </a:lnTo>
                    <a:lnTo>
                      <a:pt x="37" y="2"/>
                    </a:lnTo>
                    <a:lnTo>
                      <a:pt x="34" y="1"/>
                    </a:lnTo>
                    <a:lnTo>
                      <a:pt x="32" y="0"/>
                    </a:lnTo>
                    <a:lnTo>
                      <a:pt x="29" y="0"/>
                    </a:lnTo>
                    <a:lnTo>
                      <a:pt x="28" y="0"/>
                    </a:lnTo>
                    <a:lnTo>
                      <a:pt x="27" y="0"/>
                    </a:lnTo>
                    <a:lnTo>
                      <a:pt x="24" y="0"/>
                    </a:lnTo>
                    <a:lnTo>
                      <a:pt x="22" y="0"/>
                    </a:lnTo>
                    <a:lnTo>
                      <a:pt x="19" y="1"/>
                    </a:lnTo>
                    <a:lnTo>
                      <a:pt x="17" y="2"/>
                    </a:lnTo>
                    <a:lnTo>
                      <a:pt x="14" y="4"/>
                    </a:lnTo>
                    <a:lnTo>
                      <a:pt x="12" y="5"/>
                    </a:lnTo>
                    <a:lnTo>
                      <a:pt x="9" y="7"/>
                    </a:lnTo>
                    <a:lnTo>
                      <a:pt x="7" y="8"/>
                    </a:lnTo>
                    <a:lnTo>
                      <a:pt x="5" y="11"/>
                    </a:lnTo>
                    <a:lnTo>
                      <a:pt x="3" y="13"/>
                    </a:lnTo>
                    <a:lnTo>
                      <a:pt x="2" y="15"/>
                    </a:lnTo>
                    <a:lnTo>
                      <a:pt x="1" y="17"/>
                    </a:lnTo>
                    <a:lnTo>
                      <a:pt x="0" y="19"/>
                    </a:lnTo>
                    <a:lnTo>
                      <a:pt x="0" y="22"/>
                    </a:lnTo>
                    <a:lnTo>
                      <a:pt x="0" y="25"/>
                    </a:lnTo>
                    <a:lnTo>
                      <a:pt x="0" y="27"/>
                    </a:lnTo>
                    <a:lnTo>
                      <a:pt x="0" y="29"/>
                    </a:lnTo>
                    <a:lnTo>
                      <a:pt x="1" y="31"/>
                    </a:lnTo>
                    <a:lnTo>
                      <a:pt x="2" y="34"/>
                    </a:lnTo>
                    <a:lnTo>
                      <a:pt x="3" y="37"/>
                    </a:lnTo>
                    <a:lnTo>
                      <a:pt x="4" y="39"/>
                    </a:lnTo>
                    <a:lnTo>
                      <a:pt x="6" y="42"/>
                    </a:lnTo>
                  </a:path>
                </a:pathLst>
              </a:custGeom>
              <a:noFill/>
              <a:ln w="12700" cap="rnd" cmpd="sng">
                <a:solidFill>
                  <a:srgbClr val="000000"/>
                </a:solidFill>
                <a:prstDash val="solid"/>
                <a:round/>
                <a:headEnd/>
                <a:tailEnd/>
              </a:ln>
            </p:spPr>
            <p:txBody>
              <a:bodyPr/>
              <a:lstStyle/>
              <a:p>
                <a:endParaRPr lang="en-US"/>
              </a:p>
            </p:txBody>
          </p:sp>
          <p:sp>
            <p:nvSpPr>
              <p:cNvPr id="78" name="Freeform 468"/>
              <p:cNvSpPr>
                <a:spLocks/>
              </p:cNvSpPr>
              <p:nvPr/>
            </p:nvSpPr>
            <p:spPr bwMode="auto">
              <a:xfrm>
                <a:off x="702" y="791"/>
                <a:ext cx="36" cy="36"/>
              </a:xfrm>
              <a:custGeom>
                <a:avLst/>
                <a:gdLst>
                  <a:gd name="T0" fmla="*/ 5 w 36"/>
                  <a:gd name="T1" fmla="*/ 26 h 36"/>
                  <a:gd name="T2" fmla="*/ 4 w 36"/>
                  <a:gd name="T3" fmla="*/ 24 h 36"/>
                  <a:gd name="T4" fmla="*/ 3 w 36"/>
                  <a:gd name="T5" fmla="*/ 22 h 36"/>
                  <a:gd name="T6" fmla="*/ 1 w 36"/>
                  <a:gd name="T7" fmla="*/ 19 h 36"/>
                  <a:gd name="T8" fmla="*/ 1 w 36"/>
                  <a:gd name="T9" fmla="*/ 17 h 36"/>
                  <a:gd name="T10" fmla="*/ 0 w 36"/>
                  <a:gd name="T11" fmla="*/ 16 h 36"/>
                  <a:gd name="T12" fmla="*/ 0 w 36"/>
                  <a:gd name="T13" fmla="*/ 15 h 36"/>
                  <a:gd name="T14" fmla="*/ 0 w 36"/>
                  <a:gd name="T15" fmla="*/ 13 h 36"/>
                  <a:gd name="T16" fmla="*/ 0 w 36"/>
                  <a:gd name="T17" fmla="*/ 11 h 36"/>
                  <a:gd name="T18" fmla="*/ 1 w 36"/>
                  <a:gd name="T19" fmla="*/ 10 h 36"/>
                  <a:gd name="T20" fmla="*/ 2 w 36"/>
                  <a:gd name="T21" fmla="*/ 9 h 36"/>
                  <a:gd name="T22" fmla="*/ 2 w 36"/>
                  <a:gd name="T23" fmla="*/ 7 h 36"/>
                  <a:gd name="T24" fmla="*/ 3 w 36"/>
                  <a:gd name="T25" fmla="*/ 7 h 36"/>
                  <a:gd name="T26" fmla="*/ 4 w 36"/>
                  <a:gd name="T27" fmla="*/ 5 h 36"/>
                  <a:gd name="T28" fmla="*/ 5 w 36"/>
                  <a:gd name="T29" fmla="*/ 4 h 36"/>
                  <a:gd name="T30" fmla="*/ 7 w 36"/>
                  <a:gd name="T31" fmla="*/ 3 h 36"/>
                  <a:gd name="T32" fmla="*/ 9 w 36"/>
                  <a:gd name="T33" fmla="*/ 2 h 36"/>
                  <a:gd name="T34" fmla="*/ 10 w 36"/>
                  <a:gd name="T35" fmla="*/ 1 h 36"/>
                  <a:gd name="T36" fmla="*/ 11 w 36"/>
                  <a:gd name="T37" fmla="*/ 0 h 36"/>
                  <a:gd name="T38" fmla="*/ 13 w 36"/>
                  <a:gd name="T39" fmla="*/ 0 h 36"/>
                  <a:gd name="T40" fmla="*/ 15 w 36"/>
                  <a:gd name="T41" fmla="*/ 0 h 36"/>
                  <a:gd name="T42" fmla="*/ 16 w 36"/>
                  <a:gd name="T43" fmla="*/ 0 h 36"/>
                  <a:gd name="T44" fmla="*/ 17 w 36"/>
                  <a:gd name="T45" fmla="*/ 0 h 36"/>
                  <a:gd name="T46" fmla="*/ 19 w 36"/>
                  <a:gd name="T47" fmla="*/ 0 h 36"/>
                  <a:gd name="T48" fmla="*/ 22 w 36"/>
                  <a:gd name="T49" fmla="*/ 2 h 36"/>
                  <a:gd name="T50" fmla="*/ 25 w 36"/>
                  <a:gd name="T51" fmla="*/ 3 h 36"/>
                  <a:gd name="T52" fmla="*/ 28 w 36"/>
                  <a:gd name="T53" fmla="*/ 7 h 36"/>
                  <a:gd name="T54" fmla="*/ 30 w 36"/>
                  <a:gd name="T55" fmla="*/ 9 h 36"/>
                  <a:gd name="T56" fmla="*/ 33 w 36"/>
                  <a:gd name="T57" fmla="*/ 13 h 36"/>
                  <a:gd name="T58" fmla="*/ 34 w 36"/>
                  <a:gd name="T59" fmla="*/ 15 h 36"/>
                  <a:gd name="T60" fmla="*/ 34 w 36"/>
                  <a:gd name="T61" fmla="*/ 17 h 36"/>
                  <a:gd name="T62" fmla="*/ 35 w 36"/>
                  <a:gd name="T63" fmla="*/ 18 h 36"/>
                  <a:gd name="T64" fmla="*/ 35 w 36"/>
                  <a:gd name="T65" fmla="*/ 19 h 36"/>
                  <a:gd name="T66" fmla="*/ 35 w 36"/>
                  <a:gd name="T67" fmla="*/ 21 h 36"/>
                  <a:gd name="T68" fmla="*/ 35 w 36"/>
                  <a:gd name="T69" fmla="*/ 22 h 36"/>
                  <a:gd name="T70" fmla="*/ 35 w 36"/>
                  <a:gd name="T71" fmla="*/ 24 h 36"/>
                  <a:gd name="T72" fmla="*/ 35 w 36"/>
                  <a:gd name="T73" fmla="*/ 25 h 36"/>
                  <a:gd name="T74" fmla="*/ 34 w 36"/>
                  <a:gd name="T75" fmla="*/ 27 h 36"/>
                  <a:gd name="T76" fmla="*/ 33 w 36"/>
                  <a:gd name="T77" fmla="*/ 28 h 36"/>
                  <a:gd name="T78" fmla="*/ 32 w 36"/>
                  <a:gd name="T79" fmla="*/ 29 h 36"/>
                  <a:gd name="T80" fmla="*/ 31 w 36"/>
                  <a:gd name="T81" fmla="*/ 30 h 36"/>
                  <a:gd name="T82" fmla="*/ 30 w 36"/>
                  <a:gd name="T83" fmla="*/ 32 h 36"/>
                  <a:gd name="T84" fmla="*/ 29 w 36"/>
                  <a:gd name="T85" fmla="*/ 33 h 36"/>
                  <a:gd name="T86" fmla="*/ 27 w 36"/>
                  <a:gd name="T87" fmla="*/ 34 h 36"/>
                  <a:gd name="T88" fmla="*/ 26 w 36"/>
                  <a:gd name="T89" fmla="*/ 34 h 36"/>
                  <a:gd name="T90" fmla="*/ 24 w 36"/>
                  <a:gd name="T91" fmla="*/ 35 h 36"/>
                  <a:gd name="T92" fmla="*/ 23 w 36"/>
                  <a:gd name="T93" fmla="*/ 35 h 36"/>
                  <a:gd name="T94" fmla="*/ 21 w 36"/>
                  <a:gd name="T95" fmla="*/ 35 h 36"/>
                  <a:gd name="T96" fmla="*/ 19 w 36"/>
                  <a:gd name="T97" fmla="*/ 35 h 36"/>
                  <a:gd name="T98" fmla="*/ 16 w 36"/>
                  <a:gd name="T99" fmla="*/ 35 h 36"/>
                  <a:gd name="T100" fmla="*/ 14 w 36"/>
                  <a:gd name="T101" fmla="*/ 34 h 36"/>
                  <a:gd name="T102" fmla="*/ 11 w 36"/>
                  <a:gd name="T103" fmla="*/ 32 h 36"/>
                  <a:gd name="T104" fmla="*/ 8 w 36"/>
                  <a:gd name="T105" fmla="*/ 29 h 36"/>
                  <a:gd name="T106" fmla="*/ 5 w 36"/>
                  <a:gd name="T107" fmla="*/ 26 h 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36"/>
                  <a:gd name="T164" fmla="*/ 36 w 36"/>
                  <a:gd name="T165" fmla="*/ 36 h 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36">
                    <a:moveTo>
                      <a:pt x="5" y="26"/>
                    </a:moveTo>
                    <a:lnTo>
                      <a:pt x="4" y="24"/>
                    </a:lnTo>
                    <a:lnTo>
                      <a:pt x="3" y="22"/>
                    </a:lnTo>
                    <a:lnTo>
                      <a:pt x="1" y="19"/>
                    </a:lnTo>
                    <a:lnTo>
                      <a:pt x="1" y="17"/>
                    </a:lnTo>
                    <a:lnTo>
                      <a:pt x="0" y="16"/>
                    </a:lnTo>
                    <a:lnTo>
                      <a:pt x="0" y="15"/>
                    </a:lnTo>
                    <a:lnTo>
                      <a:pt x="0" y="13"/>
                    </a:lnTo>
                    <a:lnTo>
                      <a:pt x="0" y="11"/>
                    </a:lnTo>
                    <a:lnTo>
                      <a:pt x="1" y="10"/>
                    </a:lnTo>
                    <a:lnTo>
                      <a:pt x="2" y="9"/>
                    </a:lnTo>
                    <a:lnTo>
                      <a:pt x="2" y="7"/>
                    </a:lnTo>
                    <a:lnTo>
                      <a:pt x="3" y="7"/>
                    </a:lnTo>
                    <a:lnTo>
                      <a:pt x="4" y="5"/>
                    </a:lnTo>
                    <a:lnTo>
                      <a:pt x="5" y="4"/>
                    </a:lnTo>
                    <a:lnTo>
                      <a:pt x="7" y="3"/>
                    </a:lnTo>
                    <a:lnTo>
                      <a:pt x="9" y="2"/>
                    </a:lnTo>
                    <a:lnTo>
                      <a:pt x="10" y="1"/>
                    </a:lnTo>
                    <a:lnTo>
                      <a:pt x="11" y="0"/>
                    </a:lnTo>
                    <a:lnTo>
                      <a:pt x="13" y="0"/>
                    </a:lnTo>
                    <a:lnTo>
                      <a:pt x="15" y="0"/>
                    </a:lnTo>
                    <a:lnTo>
                      <a:pt x="16" y="0"/>
                    </a:lnTo>
                    <a:lnTo>
                      <a:pt x="17" y="0"/>
                    </a:lnTo>
                    <a:lnTo>
                      <a:pt x="19" y="0"/>
                    </a:lnTo>
                    <a:lnTo>
                      <a:pt x="22" y="2"/>
                    </a:lnTo>
                    <a:lnTo>
                      <a:pt x="25" y="3"/>
                    </a:lnTo>
                    <a:lnTo>
                      <a:pt x="28" y="7"/>
                    </a:lnTo>
                    <a:lnTo>
                      <a:pt x="30" y="9"/>
                    </a:lnTo>
                    <a:lnTo>
                      <a:pt x="33" y="13"/>
                    </a:lnTo>
                    <a:lnTo>
                      <a:pt x="34" y="15"/>
                    </a:lnTo>
                    <a:lnTo>
                      <a:pt x="34" y="17"/>
                    </a:lnTo>
                    <a:lnTo>
                      <a:pt x="35" y="18"/>
                    </a:lnTo>
                    <a:lnTo>
                      <a:pt x="35" y="19"/>
                    </a:lnTo>
                    <a:lnTo>
                      <a:pt x="35" y="21"/>
                    </a:lnTo>
                    <a:lnTo>
                      <a:pt x="35" y="22"/>
                    </a:lnTo>
                    <a:lnTo>
                      <a:pt x="35" y="24"/>
                    </a:lnTo>
                    <a:lnTo>
                      <a:pt x="35" y="25"/>
                    </a:lnTo>
                    <a:lnTo>
                      <a:pt x="34" y="27"/>
                    </a:lnTo>
                    <a:lnTo>
                      <a:pt x="33" y="28"/>
                    </a:lnTo>
                    <a:lnTo>
                      <a:pt x="32" y="29"/>
                    </a:lnTo>
                    <a:lnTo>
                      <a:pt x="31" y="30"/>
                    </a:lnTo>
                    <a:lnTo>
                      <a:pt x="30" y="32"/>
                    </a:lnTo>
                    <a:lnTo>
                      <a:pt x="29" y="33"/>
                    </a:lnTo>
                    <a:lnTo>
                      <a:pt x="27" y="34"/>
                    </a:lnTo>
                    <a:lnTo>
                      <a:pt x="26" y="34"/>
                    </a:lnTo>
                    <a:lnTo>
                      <a:pt x="24" y="35"/>
                    </a:lnTo>
                    <a:lnTo>
                      <a:pt x="23" y="35"/>
                    </a:lnTo>
                    <a:lnTo>
                      <a:pt x="21" y="35"/>
                    </a:lnTo>
                    <a:lnTo>
                      <a:pt x="19" y="35"/>
                    </a:lnTo>
                    <a:lnTo>
                      <a:pt x="16" y="35"/>
                    </a:lnTo>
                    <a:lnTo>
                      <a:pt x="14" y="34"/>
                    </a:lnTo>
                    <a:lnTo>
                      <a:pt x="11" y="32"/>
                    </a:lnTo>
                    <a:lnTo>
                      <a:pt x="8" y="29"/>
                    </a:lnTo>
                    <a:lnTo>
                      <a:pt x="5" y="26"/>
                    </a:lnTo>
                  </a:path>
                </a:pathLst>
              </a:custGeom>
              <a:noFill/>
              <a:ln w="12700" cap="rnd" cmpd="sng">
                <a:solidFill>
                  <a:srgbClr val="000000"/>
                </a:solidFill>
                <a:prstDash val="solid"/>
                <a:round/>
                <a:headEnd/>
                <a:tailEnd/>
              </a:ln>
            </p:spPr>
            <p:txBody>
              <a:bodyPr/>
              <a:lstStyle/>
              <a:p>
                <a:endParaRPr lang="en-US"/>
              </a:p>
            </p:txBody>
          </p:sp>
          <p:sp>
            <p:nvSpPr>
              <p:cNvPr id="79" name="Freeform 469"/>
              <p:cNvSpPr>
                <a:spLocks/>
              </p:cNvSpPr>
              <p:nvPr/>
            </p:nvSpPr>
            <p:spPr bwMode="auto">
              <a:xfrm>
                <a:off x="732" y="745"/>
                <a:ext cx="70" cy="63"/>
              </a:xfrm>
              <a:custGeom>
                <a:avLst/>
                <a:gdLst>
                  <a:gd name="T0" fmla="*/ 44 w 71"/>
                  <a:gd name="T1" fmla="*/ 54 h 62"/>
                  <a:gd name="T2" fmla="*/ 39 w 71"/>
                  <a:gd name="T3" fmla="*/ 32 h 62"/>
                  <a:gd name="T4" fmla="*/ 42 w 71"/>
                  <a:gd name="T5" fmla="*/ 29 h 62"/>
                  <a:gd name="T6" fmla="*/ 45 w 71"/>
                  <a:gd name="T7" fmla="*/ 29 h 62"/>
                  <a:gd name="T8" fmla="*/ 48 w 71"/>
                  <a:gd name="T9" fmla="*/ 31 h 62"/>
                  <a:gd name="T10" fmla="*/ 51 w 71"/>
                  <a:gd name="T11" fmla="*/ 33 h 62"/>
                  <a:gd name="T12" fmla="*/ 56 w 71"/>
                  <a:gd name="T13" fmla="*/ 39 h 62"/>
                  <a:gd name="T14" fmla="*/ 59 w 71"/>
                  <a:gd name="T15" fmla="*/ 41 h 62"/>
                  <a:gd name="T16" fmla="*/ 70 w 71"/>
                  <a:gd name="T17" fmla="*/ 34 h 62"/>
                  <a:gd name="T18" fmla="*/ 68 w 71"/>
                  <a:gd name="T19" fmla="*/ 33 h 62"/>
                  <a:gd name="T20" fmla="*/ 66 w 71"/>
                  <a:gd name="T21" fmla="*/ 33 h 62"/>
                  <a:gd name="T22" fmla="*/ 64 w 71"/>
                  <a:gd name="T23" fmla="*/ 31 h 62"/>
                  <a:gd name="T24" fmla="*/ 59 w 71"/>
                  <a:gd name="T25" fmla="*/ 25 h 62"/>
                  <a:gd name="T26" fmla="*/ 54 w 71"/>
                  <a:gd name="T27" fmla="*/ 21 h 62"/>
                  <a:gd name="T28" fmla="*/ 51 w 71"/>
                  <a:gd name="T29" fmla="*/ 20 h 62"/>
                  <a:gd name="T30" fmla="*/ 48 w 71"/>
                  <a:gd name="T31" fmla="*/ 20 h 62"/>
                  <a:gd name="T32" fmla="*/ 47 w 71"/>
                  <a:gd name="T33" fmla="*/ 19 h 62"/>
                  <a:gd name="T34" fmla="*/ 48 w 71"/>
                  <a:gd name="T35" fmla="*/ 15 h 62"/>
                  <a:gd name="T36" fmla="*/ 47 w 71"/>
                  <a:gd name="T37" fmla="*/ 12 h 62"/>
                  <a:gd name="T38" fmla="*/ 31 w 71"/>
                  <a:gd name="T39" fmla="*/ 11 h 62"/>
                  <a:gd name="T40" fmla="*/ 34 w 71"/>
                  <a:gd name="T41" fmla="*/ 12 h 62"/>
                  <a:gd name="T42" fmla="*/ 36 w 71"/>
                  <a:gd name="T43" fmla="*/ 14 h 62"/>
                  <a:gd name="T44" fmla="*/ 38 w 71"/>
                  <a:gd name="T45" fmla="*/ 16 h 62"/>
                  <a:gd name="T46" fmla="*/ 38 w 71"/>
                  <a:gd name="T47" fmla="*/ 19 h 62"/>
                  <a:gd name="T48" fmla="*/ 38 w 71"/>
                  <a:gd name="T49" fmla="*/ 20 h 62"/>
                  <a:gd name="T50" fmla="*/ 35 w 71"/>
                  <a:gd name="T51" fmla="*/ 23 h 62"/>
                  <a:gd name="T52" fmla="*/ 24 w 71"/>
                  <a:gd name="T53" fmla="*/ 32 h 62"/>
                  <a:gd name="T54" fmla="*/ 25 w 71"/>
                  <a:gd name="T55" fmla="*/ 13 h 62"/>
                  <a:gd name="T56" fmla="*/ 28 w 71"/>
                  <a:gd name="T57" fmla="*/ 11 h 62"/>
                  <a:gd name="T58" fmla="*/ 31 w 71"/>
                  <a:gd name="T59" fmla="*/ 11 h 62"/>
                  <a:gd name="T60" fmla="*/ 47 w 71"/>
                  <a:gd name="T61" fmla="*/ 10 h 62"/>
                  <a:gd name="T62" fmla="*/ 44 w 71"/>
                  <a:gd name="T63" fmla="*/ 6 h 62"/>
                  <a:gd name="T64" fmla="*/ 40 w 71"/>
                  <a:gd name="T65" fmla="*/ 2 h 62"/>
                  <a:gd name="T66" fmla="*/ 38 w 71"/>
                  <a:gd name="T67" fmla="*/ 1 h 62"/>
                  <a:gd name="T68" fmla="*/ 35 w 71"/>
                  <a:gd name="T69" fmla="*/ 0 h 62"/>
                  <a:gd name="T70" fmla="*/ 31 w 71"/>
                  <a:gd name="T71" fmla="*/ 0 h 62"/>
                  <a:gd name="T72" fmla="*/ 24 w 71"/>
                  <a:gd name="T73" fmla="*/ 3 h 62"/>
                  <a:gd name="T74" fmla="*/ 20 w 71"/>
                  <a:gd name="T75" fmla="*/ 5 h 62"/>
                  <a:gd name="T76" fmla="*/ 35 w 71"/>
                  <a:gd name="T77" fmla="*/ 61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62"/>
                  <a:gd name="T119" fmla="*/ 71 w 71"/>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62">
                    <a:moveTo>
                      <a:pt x="35" y="61"/>
                    </a:moveTo>
                    <a:lnTo>
                      <a:pt x="44" y="54"/>
                    </a:lnTo>
                    <a:lnTo>
                      <a:pt x="30" y="39"/>
                    </a:lnTo>
                    <a:lnTo>
                      <a:pt x="39" y="32"/>
                    </a:lnTo>
                    <a:lnTo>
                      <a:pt x="41" y="31"/>
                    </a:lnTo>
                    <a:lnTo>
                      <a:pt x="42" y="29"/>
                    </a:lnTo>
                    <a:lnTo>
                      <a:pt x="44" y="29"/>
                    </a:lnTo>
                    <a:lnTo>
                      <a:pt x="45" y="29"/>
                    </a:lnTo>
                    <a:lnTo>
                      <a:pt x="47" y="29"/>
                    </a:lnTo>
                    <a:lnTo>
                      <a:pt x="48" y="31"/>
                    </a:lnTo>
                    <a:lnTo>
                      <a:pt x="49" y="32"/>
                    </a:lnTo>
                    <a:lnTo>
                      <a:pt x="51" y="33"/>
                    </a:lnTo>
                    <a:lnTo>
                      <a:pt x="55" y="37"/>
                    </a:lnTo>
                    <a:lnTo>
                      <a:pt x="56" y="39"/>
                    </a:lnTo>
                    <a:lnTo>
                      <a:pt x="58" y="40"/>
                    </a:lnTo>
                    <a:lnTo>
                      <a:pt x="59" y="41"/>
                    </a:lnTo>
                    <a:lnTo>
                      <a:pt x="61" y="41"/>
                    </a:lnTo>
                    <a:lnTo>
                      <a:pt x="70" y="34"/>
                    </a:lnTo>
                    <a:lnTo>
                      <a:pt x="69" y="33"/>
                    </a:lnTo>
                    <a:lnTo>
                      <a:pt x="68" y="33"/>
                    </a:lnTo>
                    <a:lnTo>
                      <a:pt x="67" y="33"/>
                    </a:lnTo>
                    <a:lnTo>
                      <a:pt x="66" y="33"/>
                    </a:lnTo>
                    <a:lnTo>
                      <a:pt x="66" y="32"/>
                    </a:lnTo>
                    <a:lnTo>
                      <a:pt x="64" y="31"/>
                    </a:lnTo>
                    <a:lnTo>
                      <a:pt x="63" y="29"/>
                    </a:lnTo>
                    <a:lnTo>
                      <a:pt x="59" y="25"/>
                    </a:lnTo>
                    <a:lnTo>
                      <a:pt x="56" y="22"/>
                    </a:lnTo>
                    <a:lnTo>
                      <a:pt x="54" y="21"/>
                    </a:lnTo>
                    <a:lnTo>
                      <a:pt x="53" y="20"/>
                    </a:lnTo>
                    <a:lnTo>
                      <a:pt x="51" y="20"/>
                    </a:lnTo>
                    <a:lnTo>
                      <a:pt x="49" y="19"/>
                    </a:lnTo>
                    <a:lnTo>
                      <a:pt x="48" y="20"/>
                    </a:lnTo>
                    <a:lnTo>
                      <a:pt x="46" y="20"/>
                    </a:lnTo>
                    <a:lnTo>
                      <a:pt x="47" y="19"/>
                    </a:lnTo>
                    <a:lnTo>
                      <a:pt x="47" y="17"/>
                    </a:lnTo>
                    <a:lnTo>
                      <a:pt x="48" y="15"/>
                    </a:lnTo>
                    <a:lnTo>
                      <a:pt x="48" y="14"/>
                    </a:lnTo>
                    <a:lnTo>
                      <a:pt x="47" y="12"/>
                    </a:lnTo>
                    <a:lnTo>
                      <a:pt x="47" y="11"/>
                    </a:lnTo>
                    <a:lnTo>
                      <a:pt x="31" y="11"/>
                    </a:lnTo>
                    <a:lnTo>
                      <a:pt x="32" y="11"/>
                    </a:lnTo>
                    <a:lnTo>
                      <a:pt x="34" y="12"/>
                    </a:lnTo>
                    <a:lnTo>
                      <a:pt x="35" y="12"/>
                    </a:lnTo>
                    <a:lnTo>
                      <a:pt x="36" y="14"/>
                    </a:lnTo>
                    <a:lnTo>
                      <a:pt x="37" y="15"/>
                    </a:lnTo>
                    <a:lnTo>
                      <a:pt x="38" y="16"/>
                    </a:lnTo>
                    <a:lnTo>
                      <a:pt x="38" y="18"/>
                    </a:lnTo>
                    <a:lnTo>
                      <a:pt x="38" y="19"/>
                    </a:lnTo>
                    <a:lnTo>
                      <a:pt x="38" y="20"/>
                    </a:lnTo>
                    <a:lnTo>
                      <a:pt x="37" y="21"/>
                    </a:lnTo>
                    <a:lnTo>
                      <a:pt x="35" y="23"/>
                    </a:lnTo>
                    <a:lnTo>
                      <a:pt x="34" y="24"/>
                    </a:lnTo>
                    <a:lnTo>
                      <a:pt x="24" y="32"/>
                    </a:lnTo>
                    <a:lnTo>
                      <a:pt x="15" y="21"/>
                    </a:lnTo>
                    <a:lnTo>
                      <a:pt x="25" y="13"/>
                    </a:lnTo>
                    <a:lnTo>
                      <a:pt x="27" y="12"/>
                    </a:lnTo>
                    <a:lnTo>
                      <a:pt x="28" y="11"/>
                    </a:lnTo>
                    <a:lnTo>
                      <a:pt x="30" y="11"/>
                    </a:lnTo>
                    <a:lnTo>
                      <a:pt x="31" y="11"/>
                    </a:lnTo>
                    <a:lnTo>
                      <a:pt x="47" y="11"/>
                    </a:lnTo>
                    <a:lnTo>
                      <a:pt x="47" y="10"/>
                    </a:lnTo>
                    <a:lnTo>
                      <a:pt x="46" y="8"/>
                    </a:lnTo>
                    <a:lnTo>
                      <a:pt x="44" y="6"/>
                    </a:lnTo>
                    <a:lnTo>
                      <a:pt x="41" y="3"/>
                    </a:lnTo>
                    <a:lnTo>
                      <a:pt x="40" y="2"/>
                    </a:lnTo>
                    <a:lnTo>
                      <a:pt x="39" y="2"/>
                    </a:lnTo>
                    <a:lnTo>
                      <a:pt x="38" y="1"/>
                    </a:lnTo>
                    <a:lnTo>
                      <a:pt x="36" y="0"/>
                    </a:lnTo>
                    <a:lnTo>
                      <a:pt x="35" y="0"/>
                    </a:lnTo>
                    <a:lnTo>
                      <a:pt x="33" y="0"/>
                    </a:lnTo>
                    <a:lnTo>
                      <a:pt x="31" y="0"/>
                    </a:lnTo>
                    <a:lnTo>
                      <a:pt x="27" y="1"/>
                    </a:lnTo>
                    <a:lnTo>
                      <a:pt x="24" y="3"/>
                    </a:lnTo>
                    <a:lnTo>
                      <a:pt x="22" y="4"/>
                    </a:lnTo>
                    <a:lnTo>
                      <a:pt x="20" y="5"/>
                    </a:lnTo>
                    <a:lnTo>
                      <a:pt x="0" y="21"/>
                    </a:lnTo>
                    <a:lnTo>
                      <a:pt x="35" y="61"/>
                    </a:lnTo>
                  </a:path>
                </a:pathLst>
              </a:custGeom>
              <a:solidFill>
                <a:srgbClr val="FFFF00"/>
              </a:solidFill>
              <a:ln w="9525" cap="rnd">
                <a:noFill/>
                <a:round/>
                <a:headEnd/>
                <a:tailEnd/>
              </a:ln>
            </p:spPr>
            <p:txBody>
              <a:bodyPr/>
              <a:lstStyle/>
              <a:p>
                <a:endParaRPr lang="en-US"/>
              </a:p>
            </p:txBody>
          </p:sp>
          <p:sp>
            <p:nvSpPr>
              <p:cNvPr id="80" name="Freeform 470"/>
              <p:cNvSpPr>
                <a:spLocks/>
              </p:cNvSpPr>
              <p:nvPr/>
            </p:nvSpPr>
            <p:spPr bwMode="auto">
              <a:xfrm>
                <a:off x="732" y="745"/>
                <a:ext cx="70" cy="63"/>
              </a:xfrm>
              <a:custGeom>
                <a:avLst/>
                <a:gdLst>
                  <a:gd name="T0" fmla="*/ 35 w 71"/>
                  <a:gd name="T1" fmla="*/ 61 h 62"/>
                  <a:gd name="T2" fmla="*/ 44 w 71"/>
                  <a:gd name="T3" fmla="*/ 54 h 62"/>
                  <a:gd name="T4" fmla="*/ 30 w 71"/>
                  <a:gd name="T5" fmla="*/ 39 h 62"/>
                  <a:gd name="T6" fmla="*/ 39 w 71"/>
                  <a:gd name="T7" fmla="*/ 32 h 62"/>
                  <a:gd name="T8" fmla="*/ 41 w 71"/>
                  <a:gd name="T9" fmla="*/ 31 h 62"/>
                  <a:gd name="T10" fmla="*/ 42 w 71"/>
                  <a:gd name="T11" fmla="*/ 29 h 62"/>
                  <a:gd name="T12" fmla="*/ 44 w 71"/>
                  <a:gd name="T13" fmla="*/ 29 h 62"/>
                  <a:gd name="T14" fmla="*/ 45 w 71"/>
                  <a:gd name="T15" fmla="*/ 29 h 62"/>
                  <a:gd name="T16" fmla="*/ 47 w 71"/>
                  <a:gd name="T17" fmla="*/ 29 h 62"/>
                  <a:gd name="T18" fmla="*/ 48 w 71"/>
                  <a:gd name="T19" fmla="*/ 31 h 62"/>
                  <a:gd name="T20" fmla="*/ 49 w 71"/>
                  <a:gd name="T21" fmla="*/ 32 h 62"/>
                  <a:gd name="T22" fmla="*/ 51 w 71"/>
                  <a:gd name="T23" fmla="*/ 33 h 62"/>
                  <a:gd name="T24" fmla="*/ 55 w 71"/>
                  <a:gd name="T25" fmla="*/ 37 h 62"/>
                  <a:gd name="T26" fmla="*/ 56 w 71"/>
                  <a:gd name="T27" fmla="*/ 39 h 62"/>
                  <a:gd name="T28" fmla="*/ 58 w 71"/>
                  <a:gd name="T29" fmla="*/ 40 h 62"/>
                  <a:gd name="T30" fmla="*/ 59 w 71"/>
                  <a:gd name="T31" fmla="*/ 41 h 62"/>
                  <a:gd name="T32" fmla="*/ 61 w 71"/>
                  <a:gd name="T33" fmla="*/ 41 h 62"/>
                  <a:gd name="T34" fmla="*/ 70 w 71"/>
                  <a:gd name="T35" fmla="*/ 34 h 62"/>
                  <a:gd name="T36" fmla="*/ 69 w 71"/>
                  <a:gd name="T37" fmla="*/ 33 h 62"/>
                  <a:gd name="T38" fmla="*/ 68 w 71"/>
                  <a:gd name="T39" fmla="*/ 33 h 62"/>
                  <a:gd name="T40" fmla="*/ 67 w 71"/>
                  <a:gd name="T41" fmla="*/ 33 h 62"/>
                  <a:gd name="T42" fmla="*/ 66 w 71"/>
                  <a:gd name="T43" fmla="*/ 33 h 62"/>
                  <a:gd name="T44" fmla="*/ 66 w 71"/>
                  <a:gd name="T45" fmla="*/ 32 h 62"/>
                  <a:gd name="T46" fmla="*/ 64 w 71"/>
                  <a:gd name="T47" fmla="*/ 31 h 62"/>
                  <a:gd name="T48" fmla="*/ 63 w 71"/>
                  <a:gd name="T49" fmla="*/ 29 h 62"/>
                  <a:gd name="T50" fmla="*/ 59 w 71"/>
                  <a:gd name="T51" fmla="*/ 25 h 62"/>
                  <a:gd name="T52" fmla="*/ 56 w 71"/>
                  <a:gd name="T53" fmla="*/ 22 h 62"/>
                  <a:gd name="T54" fmla="*/ 54 w 71"/>
                  <a:gd name="T55" fmla="*/ 21 h 62"/>
                  <a:gd name="T56" fmla="*/ 53 w 71"/>
                  <a:gd name="T57" fmla="*/ 20 h 62"/>
                  <a:gd name="T58" fmla="*/ 51 w 71"/>
                  <a:gd name="T59" fmla="*/ 20 h 62"/>
                  <a:gd name="T60" fmla="*/ 49 w 71"/>
                  <a:gd name="T61" fmla="*/ 19 h 62"/>
                  <a:gd name="T62" fmla="*/ 48 w 71"/>
                  <a:gd name="T63" fmla="*/ 20 h 62"/>
                  <a:gd name="T64" fmla="*/ 46 w 71"/>
                  <a:gd name="T65" fmla="*/ 20 h 62"/>
                  <a:gd name="T66" fmla="*/ 47 w 71"/>
                  <a:gd name="T67" fmla="*/ 19 h 62"/>
                  <a:gd name="T68" fmla="*/ 47 w 71"/>
                  <a:gd name="T69" fmla="*/ 17 h 62"/>
                  <a:gd name="T70" fmla="*/ 48 w 71"/>
                  <a:gd name="T71" fmla="*/ 15 h 62"/>
                  <a:gd name="T72" fmla="*/ 48 w 71"/>
                  <a:gd name="T73" fmla="*/ 14 h 62"/>
                  <a:gd name="T74" fmla="*/ 47 w 71"/>
                  <a:gd name="T75" fmla="*/ 12 h 62"/>
                  <a:gd name="T76" fmla="*/ 47 w 71"/>
                  <a:gd name="T77" fmla="*/ 10 h 62"/>
                  <a:gd name="T78" fmla="*/ 46 w 71"/>
                  <a:gd name="T79" fmla="*/ 8 h 62"/>
                  <a:gd name="T80" fmla="*/ 44 w 71"/>
                  <a:gd name="T81" fmla="*/ 6 h 62"/>
                  <a:gd name="T82" fmla="*/ 41 w 71"/>
                  <a:gd name="T83" fmla="*/ 3 h 62"/>
                  <a:gd name="T84" fmla="*/ 40 w 71"/>
                  <a:gd name="T85" fmla="*/ 2 h 62"/>
                  <a:gd name="T86" fmla="*/ 39 w 71"/>
                  <a:gd name="T87" fmla="*/ 2 h 62"/>
                  <a:gd name="T88" fmla="*/ 38 w 71"/>
                  <a:gd name="T89" fmla="*/ 1 h 62"/>
                  <a:gd name="T90" fmla="*/ 36 w 71"/>
                  <a:gd name="T91" fmla="*/ 0 h 62"/>
                  <a:gd name="T92" fmla="*/ 35 w 71"/>
                  <a:gd name="T93" fmla="*/ 0 h 62"/>
                  <a:gd name="T94" fmla="*/ 33 w 71"/>
                  <a:gd name="T95" fmla="*/ 0 h 62"/>
                  <a:gd name="T96" fmla="*/ 31 w 71"/>
                  <a:gd name="T97" fmla="*/ 0 h 62"/>
                  <a:gd name="T98" fmla="*/ 27 w 71"/>
                  <a:gd name="T99" fmla="*/ 1 h 62"/>
                  <a:gd name="T100" fmla="*/ 24 w 71"/>
                  <a:gd name="T101" fmla="*/ 3 h 62"/>
                  <a:gd name="T102" fmla="*/ 22 w 71"/>
                  <a:gd name="T103" fmla="*/ 4 h 62"/>
                  <a:gd name="T104" fmla="*/ 20 w 71"/>
                  <a:gd name="T105" fmla="*/ 5 h 62"/>
                  <a:gd name="T106" fmla="*/ 0 w 71"/>
                  <a:gd name="T107" fmla="*/ 21 h 62"/>
                  <a:gd name="T108" fmla="*/ 35 w 71"/>
                  <a:gd name="T109" fmla="*/ 61 h 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62"/>
                  <a:gd name="T167" fmla="*/ 71 w 71"/>
                  <a:gd name="T168" fmla="*/ 62 h 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62">
                    <a:moveTo>
                      <a:pt x="35" y="61"/>
                    </a:moveTo>
                    <a:lnTo>
                      <a:pt x="44" y="54"/>
                    </a:lnTo>
                    <a:lnTo>
                      <a:pt x="30" y="39"/>
                    </a:lnTo>
                    <a:lnTo>
                      <a:pt x="39" y="32"/>
                    </a:lnTo>
                    <a:lnTo>
                      <a:pt x="41" y="31"/>
                    </a:lnTo>
                    <a:lnTo>
                      <a:pt x="42" y="29"/>
                    </a:lnTo>
                    <a:lnTo>
                      <a:pt x="44" y="29"/>
                    </a:lnTo>
                    <a:lnTo>
                      <a:pt x="45" y="29"/>
                    </a:lnTo>
                    <a:lnTo>
                      <a:pt x="47" y="29"/>
                    </a:lnTo>
                    <a:lnTo>
                      <a:pt x="48" y="31"/>
                    </a:lnTo>
                    <a:lnTo>
                      <a:pt x="49" y="32"/>
                    </a:lnTo>
                    <a:lnTo>
                      <a:pt x="51" y="33"/>
                    </a:lnTo>
                    <a:lnTo>
                      <a:pt x="55" y="37"/>
                    </a:lnTo>
                    <a:lnTo>
                      <a:pt x="56" y="39"/>
                    </a:lnTo>
                    <a:lnTo>
                      <a:pt x="58" y="40"/>
                    </a:lnTo>
                    <a:lnTo>
                      <a:pt x="59" y="41"/>
                    </a:lnTo>
                    <a:lnTo>
                      <a:pt x="61" y="41"/>
                    </a:lnTo>
                    <a:lnTo>
                      <a:pt x="70" y="34"/>
                    </a:lnTo>
                    <a:lnTo>
                      <a:pt x="69" y="33"/>
                    </a:lnTo>
                    <a:lnTo>
                      <a:pt x="68" y="33"/>
                    </a:lnTo>
                    <a:lnTo>
                      <a:pt x="67" y="33"/>
                    </a:lnTo>
                    <a:lnTo>
                      <a:pt x="66" y="33"/>
                    </a:lnTo>
                    <a:lnTo>
                      <a:pt x="66" y="32"/>
                    </a:lnTo>
                    <a:lnTo>
                      <a:pt x="64" y="31"/>
                    </a:lnTo>
                    <a:lnTo>
                      <a:pt x="63" y="29"/>
                    </a:lnTo>
                    <a:lnTo>
                      <a:pt x="59" y="25"/>
                    </a:lnTo>
                    <a:lnTo>
                      <a:pt x="56" y="22"/>
                    </a:lnTo>
                    <a:lnTo>
                      <a:pt x="54" y="21"/>
                    </a:lnTo>
                    <a:lnTo>
                      <a:pt x="53" y="20"/>
                    </a:lnTo>
                    <a:lnTo>
                      <a:pt x="51" y="20"/>
                    </a:lnTo>
                    <a:lnTo>
                      <a:pt x="49" y="19"/>
                    </a:lnTo>
                    <a:lnTo>
                      <a:pt x="48" y="20"/>
                    </a:lnTo>
                    <a:lnTo>
                      <a:pt x="46" y="20"/>
                    </a:lnTo>
                    <a:lnTo>
                      <a:pt x="47" y="19"/>
                    </a:lnTo>
                    <a:lnTo>
                      <a:pt x="47" y="17"/>
                    </a:lnTo>
                    <a:lnTo>
                      <a:pt x="48" y="15"/>
                    </a:lnTo>
                    <a:lnTo>
                      <a:pt x="48" y="14"/>
                    </a:lnTo>
                    <a:lnTo>
                      <a:pt x="47" y="12"/>
                    </a:lnTo>
                    <a:lnTo>
                      <a:pt x="47" y="10"/>
                    </a:lnTo>
                    <a:lnTo>
                      <a:pt x="46" y="8"/>
                    </a:lnTo>
                    <a:lnTo>
                      <a:pt x="44" y="6"/>
                    </a:lnTo>
                    <a:lnTo>
                      <a:pt x="41" y="3"/>
                    </a:lnTo>
                    <a:lnTo>
                      <a:pt x="40" y="2"/>
                    </a:lnTo>
                    <a:lnTo>
                      <a:pt x="39" y="2"/>
                    </a:lnTo>
                    <a:lnTo>
                      <a:pt x="38" y="1"/>
                    </a:lnTo>
                    <a:lnTo>
                      <a:pt x="36" y="0"/>
                    </a:lnTo>
                    <a:lnTo>
                      <a:pt x="35" y="0"/>
                    </a:lnTo>
                    <a:lnTo>
                      <a:pt x="33" y="0"/>
                    </a:lnTo>
                    <a:lnTo>
                      <a:pt x="31" y="0"/>
                    </a:lnTo>
                    <a:lnTo>
                      <a:pt x="27" y="1"/>
                    </a:lnTo>
                    <a:lnTo>
                      <a:pt x="24" y="3"/>
                    </a:lnTo>
                    <a:lnTo>
                      <a:pt x="22" y="4"/>
                    </a:lnTo>
                    <a:lnTo>
                      <a:pt x="20" y="5"/>
                    </a:lnTo>
                    <a:lnTo>
                      <a:pt x="0" y="21"/>
                    </a:lnTo>
                    <a:lnTo>
                      <a:pt x="35" y="61"/>
                    </a:lnTo>
                  </a:path>
                </a:pathLst>
              </a:custGeom>
              <a:noFill/>
              <a:ln w="12700" cap="rnd" cmpd="sng">
                <a:solidFill>
                  <a:srgbClr val="000000"/>
                </a:solidFill>
                <a:prstDash val="solid"/>
                <a:round/>
                <a:headEnd/>
                <a:tailEnd/>
              </a:ln>
            </p:spPr>
            <p:txBody>
              <a:bodyPr/>
              <a:lstStyle/>
              <a:p>
                <a:endParaRPr lang="en-US"/>
              </a:p>
            </p:txBody>
          </p:sp>
          <p:sp>
            <p:nvSpPr>
              <p:cNvPr id="81" name="Freeform 471"/>
              <p:cNvSpPr>
                <a:spLocks/>
              </p:cNvSpPr>
              <p:nvPr/>
            </p:nvSpPr>
            <p:spPr bwMode="auto">
              <a:xfrm>
                <a:off x="748" y="756"/>
                <a:ext cx="24" cy="21"/>
              </a:xfrm>
              <a:custGeom>
                <a:avLst/>
                <a:gdLst>
                  <a:gd name="T0" fmla="*/ 9 w 24"/>
                  <a:gd name="T1" fmla="*/ 20 h 21"/>
                  <a:gd name="T2" fmla="*/ 0 w 24"/>
                  <a:gd name="T3" fmla="*/ 10 h 21"/>
                  <a:gd name="T4" fmla="*/ 10 w 24"/>
                  <a:gd name="T5" fmla="*/ 2 h 21"/>
                  <a:gd name="T6" fmla="*/ 12 w 24"/>
                  <a:gd name="T7" fmla="*/ 1 h 21"/>
                  <a:gd name="T8" fmla="*/ 13 w 24"/>
                  <a:gd name="T9" fmla="*/ 0 h 21"/>
                  <a:gd name="T10" fmla="*/ 14 w 24"/>
                  <a:gd name="T11" fmla="*/ 0 h 21"/>
                  <a:gd name="T12" fmla="*/ 16 w 24"/>
                  <a:gd name="T13" fmla="*/ 0 h 21"/>
                  <a:gd name="T14" fmla="*/ 17 w 24"/>
                  <a:gd name="T15" fmla="*/ 0 h 21"/>
                  <a:gd name="T16" fmla="*/ 18 w 24"/>
                  <a:gd name="T17" fmla="*/ 1 h 21"/>
                  <a:gd name="T18" fmla="*/ 19 w 24"/>
                  <a:gd name="T19" fmla="*/ 1 h 21"/>
                  <a:gd name="T20" fmla="*/ 21 w 24"/>
                  <a:gd name="T21" fmla="*/ 3 h 21"/>
                  <a:gd name="T22" fmla="*/ 22 w 24"/>
                  <a:gd name="T23" fmla="*/ 4 h 21"/>
                  <a:gd name="T24" fmla="*/ 22 w 24"/>
                  <a:gd name="T25" fmla="*/ 5 h 21"/>
                  <a:gd name="T26" fmla="*/ 23 w 24"/>
                  <a:gd name="T27" fmla="*/ 7 h 21"/>
                  <a:gd name="T28" fmla="*/ 23 w 24"/>
                  <a:gd name="T29" fmla="*/ 8 h 21"/>
                  <a:gd name="T30" fmla="*/ 22 w 24"/>
                  <a:gd name="T31" fmla="*/ 8 h 21"/>
                  <a:gd name="T32" fmla="*/ 22 w 24"/>
                  <a:gd name="T33" fmla="*/ 10 h 21"/>
                  <a:gd name="T34" fmla="*/ 21 w 24"/>
                  <a:gd name="T35" fmla="*/ 12 h 21"/>
                  <a:gd name="T36" fmla="*/ 19 w 24"/>
                  <a:gd name="T37" fmla="*/ 13 h 21"/>
                  <a:gd name="T38" fmla="*/ 9 w 24"/>
                  <a:gd name="T39" fmla="*/ 2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1"/>
                  <a:gd name="T62" fmla="*/ 24 w 24"/>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1">
                    <a:moveTo>
                      <a:pt x="9" y="20"/>
                    </a:moveTo>
                    <a:lnTo>
                      <a:pt x="0" y="10"/>
                    </a:lnTo>
                    <a:lnTo>
                      <a:pt x="10" y="2"/>
                    </a:lnTo>
                    <a:lnTo>
                      <a:pt x="12" y="1"/>
                    </a:lnTo>
                    <a:lnTo>
                      <a:pt x="13" y="0"/>
                    </a:lnTo>
                    <a:lnTo>
                      <a:pt x="14" y="0"/>
                    </a:lnTo>
                    <a:lnTo>
                      <a:pt x="16" y="0"/>
                    </a:lnTo>
                    <a:lnTo>
                      <a:pt x="17" y="0"/>
                    </a:lnTo>
                    <a:lnTo>
                      <a:pt x="18" y="1"/>
                    </a:lnTo>
                    <a:lnTo>
                      <a:pt x="19" y="1"/>
                    </a:lnTo>
                    <a:lnTo>
                      <a:pt x="21" y="3"/>
                    </a:lnTo>
                    <a:lnTo>
                      <a:pt x="22" y="4"/>
                    </a:lnTo>
                    <a:lnTo>
                      <a:pt x="22" y="5"/>
                    </a:lnTo>
                    <a:lnTo>
                      <a:pt x="23" y="7"/>
                    </a:lnTo>
                    <a:lnTo>
                      <a:pt x="23" y="8"/>
                    </a:lnTo>
                    <a:lnTo>
                      <a:pt x="22" y="8"/>
                    </a:lnTo>
                    <a:lnTo>
                      <a:pt x="22" y="10"/>
                    </a:lnTo>
                    <a:lnTo>
                      <a:pt x="21" y="12"/>
                    </a:lnTo>
                    <a:lnTo>
                      <a:pt x="19" y="13"/>
                    </a:lnTo>
                    <a:lnTo>
                      <a:pt x="9" y="20"/>
                    </a:lnTo>
                  </a:path>
                </a:pathLst>
              </a:custGeom>
              <a:noFill/>
              <a:ln w="12700" cap="rnd" cmpd="sng">
                <a:solidFill>
                  <a:srgbClr val="000000"/>
                </a:solidFill>
                <a:prstDash val="solid"/>
                <a:round/>
                <a:headEnd/>
                <a:tailEnd/>
              </a:ln>
            </p:spPr>
            <p:txBody>
              <a:bodyPr/>
              <a:lstStyle/>
              <a:p>
                <a:endParaRPr lang="en-US"/>
              </a:p>
            </p:txBody>
          </p:sp>
          <p:sp>
            <p:nvSpPr>
              <p:cNvPr id="82" name="Freeform 472"/>
              <p:cNvSpPr>
                <a:spLocks/>
              </p:cNvSpPr>
              <p:nvPr/>
            </p:nvSpPr>
            <p:spPr bwMode="auto">
              <a:xfrm>
                <a:off x="780" y="704"/>
                <a:ext cx="58" cy="55"/>
              </a:xfrm>
              <a:custGeom>
                <a:avLst/>
                <a:gdLst>
                  <a:gd name="T0" fmla="*/ 43 w 58"/>
                  <a:gd name="T1" fmla="*/ 24 h 56"/>
                  <a:gd name="T2" fmla="*/ 46 w 58"/>
                  <a:gd name="T3" fmla="*/ 27 h 56"/>
                  <a:gd name="T4" fmla="*/ 46 w 58"/>
                  <a:gd name="T5" fmla="*/ 31 h 56"/>
                  <a:gd name="T6" fmla="*/ 46 w 58"/>
                  <a:gd name="T7" fmla="*/ 33 h 56"/>
                  <a:gd name="T8" fmla="*/ 44 w 58"/>
                  <a:gd name="T9" fmla="*/ 37 h 56"/>
                  <a:gd name="T10" fmla="*/ 40 w 58"/>
                  <a:gd name="T11" fmla="*/ 42 h 56"/>
                  <a:gd name="T12" fmla="*/ 37 w 58"/>
                  <a:gd name="T13" fmla="*/ 43 h 56"/>
                  <a:gd name="T14" fmla="*/ 34 w 58"/>
                  <a:gd name="T15" fmla="*/ 44 h 56"/>
                  <a:gd name="T16" fmla="*/ 29 w 58"/>
                  <a:gd name="T17" fmla="*/ 44 h 56"/>
                  <a:gd name="T18" fmla="*/ 26 w 58"/>
                  <a:gd name="T19" fmla="*/ 42 h 56"/>
                  <a:gd name="T20" fmla="*/ 23 w 58"/>
                  <a:gd name="T21" fmla="*/ 41 h 56"/>
                  <a:gd name="T22" fmla="*/ 19 w 58"/>
                  <a:gd name="T23" fmla="*/ 38 h 56"/>
                  <a:gd name="T24" fmla="*/ 16 w 58"/>
                  <a:gd name="T25" fmla="*/ 35 h 56"/>
                  <a:gd name="T26" fmla="*/ 12 w 58"/>
                  <a:gd name="T27" fmla="*/ 30 h 56"/>
                  <a:gd name="T28" fmla="*/ 11 w 58"/>
                  <a:gd name="T29" fmla="*/ 26 h 56"/>
                  <a:gd name="T30" fmla="*/ 11 w 58"/>
                  <a:gd name="T31" fmla="*/ 24 h 56"/>
                  <a:gd name="T32" fmla="*/ 12 w 58"/>
                  <a:gd name="T33" fmla="*/ 21 h 56"/>
                  <a:gd name="T34" fmla="*/ 13 w 58"/>
                  <a:gd name="T35" fmla="*/ 18 h 56"/>
                  <a:gd name="T36" fmla="*/ 17 w 58"/>
                  <a:gd name="T37" fmla="*/ 13 h 56"/>
                  <a:gd name="T38" fmla="*/ 20 w 58"/>
                  <a:gd name="T39" fmla="*/ 11 h 56"/>
                  <a:gd name="T40" fmla="*/ 23 w 58"/>
                  <a:gd name="T41" fmla="*/ 10 h 56"/>
                  <a:gd name="T42" fmla="*/ 26 w 58"/>
                  <a:gd name="T43" fmla="*/ 11 h 56"/>
                  <a:gd name="T44" fmla="*/ 28 w 58"/>
                  <a:gd name="T45" fmla="*/ 11 h 56"/>
                  <a:gd name="T46" fmla="*/ 37 w 58"/>
                  <a:gd name="T47" fmla="*/ 4 h 56"/>
                  <a:gd name="T48" fmla="*/ 33 w 58"/>
                  <a:gd name="T49" fmla="*/ 2 h 56"/>
                  <a:gd name="T50" fmla="*/ 29 w 58"/>
                  <a:gd name="T51" fmla="*/ 1 h 56"/>
                  <a:gd name="T52" fmla="*/ 26 w 58"/>
                  <a:gd name="T53" fmla="*/ 0 h 56"/>
                  <a:gd name="T54" fmla="*/ 22 w 58"/>
                  <a:gd name="T55" fmla="*/ 0 h 56"/>
                  <a:gd name="T56" fmla="*/ 18 w 58"/>
                  <a:gd name="T57" fmla="*/ 1 h 56"/>
                  <a:gd name="T58" fmla="*/ 14 w 58"/>
                  <a:gd name="T59" fmla="*/ 3 h 56"/>
                  <a:gd name="T60" fmla="*/ 9 w 58"/>
                  <a:gd name="T61" fmla="*/ 7 h 56"/>
                  <a:gd name="T62" fmla="*/ 5 w 58"/>
                  <a:gd name="T63" fmla="*/ 11 h 56"/>
                  <a:gd name="T64" fmla="*/ 2 w 58"/>
                  <a:gd name="T65" fmla="*/ 16 h 56"/>
                  <a:gd name="T66" fmla="*/ 0 w 58"/>
                  <a:gd name="T67" fmla="*/ 21 h 56"/>
                  <a:gd name="T68" fmla="*/ 0 w 58"/>
                  <a:gd name="T69" fmla="*/ 26 h 56"/>
                  <a:gd name="T70" fmla="*/ 0 w 58"/>
                  <a:gd name="T71" fmla="*/ 29 h 56"/>
                  <a:gd name="T72" fmla="*/ 1 w 58"/>
                  <a:gd name="T73" fmla="*/ 33 h 56"/>
                  <a:gd name="T74" fmla="*/ 4 w 58"/>
                  <a:gd name="T75" fmla="*/ 38 h 56"/>
                  <a:gd name="T76" fmla="*/ 7 w 58"/>
                  <a:gd name="T77" fmla="*/ 42 h 56"/>
                  <a:gd name="T78" fmla="*/ 12 w 58"/>
                  <a:gd name="T79" fmla="*/ 47 h 56"/>
                  <a:gd name="T80" fmla="*/ 17 w 58"/>
                  <a:gd name="T81" fmla="*/ 50 h 56"/>
                  <a:gd name="T82" fmla="*/ 22 w 58"/>
                  <a:gd name="T83" fmla="*/ 53 h 56"/>
                  <a:gd name="T84" fmla="*/ 27 w 58"/>
                  <a:gd name="T85" fmla="*/ 55 h 56"/>
                  <a:gd name="T86" fmla="*/ 29 w 58"/>
                  <a:gd name="T87" fmla="*/ 55 h 56"/>
                  <a:gd name="T88" fmla="*/ 34 w 58"/>
                  <a:gd name="T89" fmla="*/ 55 h 56"/>
                  <a:gd name="T90" fmla="*/ 39 w 58"/>
                  <a:gd name="T91" fmla="*/ 54 h 56"/>
                  <a:gd name="T92" fmla="*/ 43 w 58"/>
                  <a:gd name="T93" fmla="*/ 51 h 56"/>
                  <a:gd name="T94" fmla="*/ 48 w 58"/>
                  <a:gd name="T95" fmla="*/ 48 h 56"/>
                  <a:gd name="T96" fmla="*/ 53 w 58"/>
                  <a:gd name="T97" fmla="*/ 42 h 56"/>
                  <a:gd name="T98" fmla="*/ 55 w 58"/>
                  <a:gd name="T99" fmla="*/ 38 h 56"/>
                  <a:gd name="T100" fmla="*/ 56 w 58"/>
                  <a:gd name="T101" fmla="*/ 34 h 56"/>
                  <a:gd name="T102" fmla="*/ 57 w 58"/>
                  <a:gd name="T103" fmla="*/ 30 h 56"/>
                  <a:gd name="T104" fmla="*/ 56 w 58"/>
                  <a:gd name="T105" fmla="*/ 26 h 56"/>
                  <a:gd name="T106" fmla="*/ 55 w 58"/>
                  <a:gd name="T107" fmla="*/ 22 h 56"/>
                  <a:gd name="T108" fmla="*/ 52 w 58"/>
                  <a:gd name="T109" fmla="*/ 17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56"/>
                  <a:gd name="T167" fmla="*/ 58 w 58"/>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56">
                    <a:moveTo>
                      <a:pt x="51" y="16"/>
                    </a:moveTo>
                    <a:lnTo>
                      <a:pt x="43" y="24"/>
                    </a:lnTo>
                    <a:lnTo>
                      <a:pt x="44" y="25"/>
                    </a:lnTo>
                    <a:lnTo>
                      <a:pt x="46" y="27"/>
                    </a:lnTo>
                    <a:lnTo>
                      <a:pt x="46" y="30"/>
                    </a:lnTo>
                    <a:lnTo>
                      <a:pt x="46" y="31"/>
                    </a:lnTo>
                    <a:lnTo>
                      <a:pt x="46" y="33"/>
                    </a:lnTo>
                    <a:lnTo>
                      <a:pt x="45" y="35"/>
                    </a:lnTo>
                    <a:lnTo>
                      <a:pt x="44" y="37"/>
                    </a:lnTo>
                    <a:lnTo>
                      <a:pt x="43" y="39"/>
                    </a:lnTo>
                    <a:lnTo>
                      <a:pt x="40" y="42"/>
                    </a:lnTo>
                    <a:lnTo>
                      <a:pt x="39" y="42"/>
                    </a:lnTo>
                    <a:lnTo>
                      <a:pt x="37" y="43"/>
                    </a:lnTo>
                    <a:lnTo>
                      <a:pt x="36" y="44"/>
                    </a:lnTo>
                    <a:lnTo>
                      <a:pt x="34" y="44"/>
                    </a:lnTo>
                    <a:lnTo>
                      <a:pt x="32" y="44"/>
                    </a:lnTo>
                    <a:lnTo>
                      <a:pt x="29" y="44"/>
                    </a:lnTo>
                    <a:lnTo>
                      <a:pt x="28" y="43"/>
                    </a:lnTo>
                    <a:lnTo>
                      <a:pt x="26" y="42"/>
                    </a:lnTo>
                    <a:lnTo>
                      <a:pt x="24" y="42"/>
                    </a:lnTo>
                    <a:lnTo>
                      <a:pt x="23" y="41"/>
                    </a:lnTo>
                    <a:lnTo>
                      <a:pt x="20" y="40"/>
                    </a:lnTo>
                    <a:lnTo>
                      <a:pt x="19" y="38"/>
                    </a:lnTo>
                    <a:lnTo>
                      <a:pt x="18" y="37"/>
                    </a:lnTo>
                    <a:lnTo>
                      <a:pt x="16" y="35"/>
                    </a:lnTo>
                    <a:lnTo>
                      <a:pt x="13" y="32"/>
                    </a:lnTo>
                    <a:lnTo>
                      <a:pt x="12" y="30"/>
                    </a:lnTo>
                    <a:lnTo>
                      <a:pt x="12" y="28"/>
                    </a:lnTo>
                    <a:lnTo>
                      <a:pt x="11" y="26"/>
                    </a:lnTo>
                    <a:lnTo>
                      <a:pt x="11" y="25"/>
                    </a:lnTo>
                    <a:lnTo>
                      <a:pt x="11" y="24"/>
                    </a:lnTo>
                    <a:lnTo>
                      <a:pt x="11" y="22"/>
                    </a:lnTo>
                    <a:lnTo>
                      <a:pt x="12" y="21"/>
                    </a:lnTo>
                    <a:lnTo>
                      <a:pt x="12" y="19"/>
                    </a:lnTo>
                    <a:lnTo>
                      <a:pt x="13" y="18"/>
                    </a:lnTo>
                    <a:lnTo>
                      <a:pt x="15" y="15"/>
                    </a:lnTo>
                    <a:lnTo>
                      <a:pt x="17" y="13"/>
                    </a:lnTo>
                    <a:lnTo>
                      <a:pt x="18" y="12"/>
                    </a:lnTo>
                    <a:lnTo>
                      <a:pt x="20" y="11"/>
                    </a:lnTo>
                    <a:lnTo>
                      <a:pt x="22" y="11"/>
                    </a:lnTo>
                    <a:lnTo>
                      <a:pt x="23" y="10"/>
                    </a:lnTo>
                    <a:lnTo>
                      <a:pt x="24" y="10"/>
                    </a:lnTo>
                    <a:lnTo>
                      <a:pt x="26" y="11"/>
                    </a:lnTo>
                    <a:lnTo>
                      <a:pt x="27" y="11"/>
                    </a:lnTo>
                    <a:lnTo>
                      <a:pt x="28" y="11"/>
                    </a:lnTo>
                    <a:lnTo>
                      <a:pt x="29" y="12"/>
                    </a:lnTo>
                    <a:lnTo>
                      <a:pt x="37" y="4"/>
                    </a:lnTo>
                    <a:lnTo>
                      <a:pt x="35" y="3"/>
                    </a:lnTo>
                    <a:lnTo>
                      <a:pt x="33" y="2"/>
                    </a:lnTo>
                    <a:lnTo>
                      <a:pt x="31" y="1"/>
                    </a:lnTo>
                    <a:lnTo>
                      <a:pt x="29" y="1"/>
                    </a:lnTo>
                    <a:lnTo>
                      <a:pt x="28" y="0"/>
                    </a:lnTo>
                    <a:lnTo>
                      <a:pt x="26" y="0"/>
                    </a:lnTo>
                    <a:lnTo>
                      <a:pt x="24" y="0"/>
                    </a:lnTo>
                    <a:lnTo>
                      <a:pt x="22" y="0"/>
                    </a:lnTo>
                    <a:lnTo>
                      <a:pt x="20" y="0"/>
                    </a:lnTo>
                    <a:lnTo>
                      <a:pt x="18" y="1"/>
                    </a:lnTo>
                    <a:lnTo>
                      <a:pt x="16" y="2"/>
                    </a:lnTo>
                    <a:lnTo>
                      <a:pt x="14" y="3"/>
                    </a:lnTo>
                    <a:lnTo>
                      <a:pt x="11" y="5"/>
                    </a:lnTo>
                    <a:lnTo>
                      <a:pt x="9" y="7"/>
                    </a:lnTo>
                    <a:lnTo>
                      <a:pt x="7" y="9"/>
                    </a:lnTo>
                    <a:lnTo>
                      <a:pt x="5" y="11"/>
                    </a:lnTo>
                    <a:lnTo>
                      <a:pt x="4" y="14"/>
                    </a:lnTo>
                    <a:lnTo>
                      <a:pt x="2" y="16"/>
                    </a:lnTo>
                    <a:lnTo>
                      <a:pt x="1" y="18"/>
                    </a:lnTo>
                    <a:lnTo>
                      <a:pt x="0" y="21"/>
                    </a:lnTo>
                    <a:lnTo>
                      <a:pt x="0" y="23"/>
                    </a:lnTo>
                    <a:lnTo>
                      <a:pt x="0" y="26"/>
                    </a:lnTo>
                    <a:lnTo>
                      <a:pt x="0" y="28"/>
                    </a:lnTo>
                    <a:lnTo>
                      <a:pt x="0" y="29"/>
                    </a:lnTo>
                    <a:lnTo>
                      <a:pt x="0" y="31"/>
                    </a:lnTo>
                    <a:lnTo>
                      <a:pt x="1" y="33"/>
                    </a:lnTo>
                    <a:lnTo>
                      <a:pt x="2" y="35"/>
                    </a:lnTo>
                    <a:lnTo>
                      <a:pt x="4" y="38"/>
                    </a:lnTo>
                    <a:lnTo>
                      <a:pt x="5" y="40"/>
                    </a:lnTo>
                    <a:lnTo>
                      <a:pt x="7" y="42"/>
                    </a:lnTo>
                    <a:lnTo>
                      <a:pt x="9" y="44"/>
                    </a:lnTo>
                    <a:lnTo>
                      <a:pt x="12" y="47"/>
                    </a:lnTo>
                    <a:lnTo>
                      <a:pt x="14" y="48"/>
                    </a:lnTo>
                    <a:lnTo>
                      <a:pt x="17" y="50"/>
                    </a:lnTo>
                    <a:lnTo>
                      <a:pt x="19" y="52"/>
                    </a:lnTo>
                    <a:lnTo>
                      <a:pt x="22" y="53"/>
                    </a:lnTo>
                    <a:lnTo>
                      <a:pt x="25" y="54"/>
                    </a:lnTo>
                    <a:lnTo>
                      <a:pt x="27" y="55"/>
                    </a:lnTo>
                    <a:lnTo>
                      <a:pt x="28" y="55"/>
                    </a:lnTo>
                    <a:lnTo>
                      <a:pt x="29" y="55"/>
                    </a:lnTo>
                    <a:lnTo>
                      <a:pt x="32" y="55"/>
                    </a:lnTo>
                    <a:lnTo>
                      <a:pt x="34" y="55"/>
                    </a:lnTo>
                    <a:lnTo>
                      <a:pt x="36" y="54"/>
                    </a:lnTo>
                    <a:lnTo>
                      <a:pt x="39" y="54"/>
                    </a:lnTo>
                    <a:lnTo>
                      <a:pt x="41" y="53"/>
                    </a:lnTo>
                    <a:lnTo>
                      <a:pt x="43" y="51"/>
                    </a:lnTo>
                    <a:lnTo>
                      <a:pt x="46" y="50"/>
                    </a:lnTo>
                    <a:lnTo>
                      <a:pt x="48" y="48"/>
                    </a:lnTo>
                    <a:lnTo>
                      <a:pt x="50" y="46"/>
                    </a:lnTo>
                    <a:lnTo>
                      <a:pt x="53" y="42"/>
                    </a:lnTo>
                    <a:lnTo>
                      <a:pt x="54" y="40"/>
                    </a:lnTo>
                    <a:lnTo>
                      <a:pt x="55" y="38"/>
                    </a:lnTo>
                    <a:lnTo>
                      <a:pt x="56" y="36"/>
                    </a:lnTo>
                    <a:lnTo>
                      <a:pt x="56" y="34"/>
                    </a:lnTo>
                    <a:lnTo>
                      <a:pt x="57" y="32"/>
                    </a:lnTo>
                    <a:lnTo>
                      <a:pt x="57" y="30"/>
                    </a:lnTo>
                    <a:lnTo>
                      <a:pt x="57" y="28"/>
                    </a:lnTo>
                    <a:lnTo>
                      <a:pt x="56" y="26"/>
                    </a:lnTo>
                    <a:lnTo>
                      <a:pt x="56" y="24"/>
                    </a:lnTo>
                    <a:lnTo>
                      <a:pt x="55" y="22"/>
                    </a:lnTo>
                    <a:lnTo>
                      <a:pt x="53" y="19"/>
                    </a:lnTo>
                    <a:lnTo>
                      <a:pt x="52" y="17"/>
                    </a:lnTo>
                    <a:lnTo>
                      <a:pt x="51" y="16"/>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83" name="Freeform 473"/>
              <p:cNvSpPr>
                <a:spLocks/>
              </p:cNvSpPr>
              <p:nvPr/>
            </p:nvSpPr>
            <p:spPr bwMode="auto">
              <a:xfrm>
                <a:off x="807" y="660"/>
                <a:ext cx="69" cy="60"/>
              </a:xfrm>
              <a:custGeom>
                <a:avLst/>
                <a:gdLst>
                  <a:gd name="T0" fmla="*/ 46 w 69"/>
                  <a:gd name="T1" fmla="*/ 59 h 60"/>
                  <a:gd name="T2" fmla="*/ 68 w 69"/>
                  <a:gd name="T3" fmla="*/ 25 h 60"/>
                  <a:gd name="T4" fmla="*/ 59 w 69"/>
                  <a:gd name="T5" fmla="*/ 21 h 60"/>
                  <a:gd name="T6" fmla="*/ 44 w 69"/>
                  <a:gd name="T7" fmla="*/ 45 h 60"/>
                  <a:gd name="T8" fmla="*/ 32 w 69"/>
                  <a:gd name="T9" fmla="*/ 38 h 60"/>
                  <a:gd name="T10" fmla="*/ 45 w 69"/>
                  <a:gd name="T11" fmla="*/ 17 h 60"/>
                  <a:gd name="T12" fmla="*/ 37 w 69"/>
                  <a:gd name="T13" fmla="*/ 12 h 60"/>
                  <a:gd name="T14" fmla="*/ 24 w 69"/>
                  <a:gd name="T15" fmla="*/ 33 h 60"/>
                  <a:gd name="T16" fmla="*/ 14 w 69"/>
                  <a:gd name="T17" fmla="*/ 28 h 60"/>
                  <a:gd name="T18" fmla="*/ 28 w 69"/>
                  <a:gd name="T19" fmla="*/ 5 h 60"/>
                  <a:gd name="T20" fmla="*/ 20 w 69"/>
                  <a:gd name="T21" fmla="*/ 0 h 60"/>
                  <a:gd name="T22" fmla="*/ 0 w 69"/>
                  <a:gd name="T23" fmla="*/ 32 h 60"/>
                  <a:gd name="T24" fmla="*/ 46 w 69"/>
                  <a:gd name="T25" fmla="*/ 5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0"/>
                  <a:gd name="T41" fmla="*/ 69 w 69"/>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0">
                    <a:moveTo>
                      <a:pt x="46" y="59"/>
                    </a:moveTo>
                    <a:lnTo>
                      <a:pt x="68" y="25"/>
                    </a:lnTo>
                    <a:lnTo>
                      <a:pt x="59" y="21"/>
                    </a:lnTo>
                    <a:lnTo>
                      <a:pt x="44" y="45"/>
                    </a:lnTo>
                    <a:lnTo>
                      <a:pt x="32" y="38"/>
                    </a:lnTo>
                    <a:lnTo>
                      <a:pt x="45" y="17"/>
                    </a:lnTo>
                    <a:lnTo>
                      <a:pt x="37" y="12"/>
                    </a:lnTo>
                    <a:lnTo>
                      <a:pt x="24" y="33"/>
                    </a:lnTo>
                    <a:lnTo>
                      <a:pt x="14" y="28"/>
                    </a:lnTo>
                    <a:lnTo>
                      <a:pt x="28" y="5"/>
                    </a:lnTo>
                    <a:lnTo>
                      <a:pt x="20" y="0"/>
                    </a:lnTo>
                    <a:lnTo>
                      <a:pt x="0" y="32"/>
                    </a:lnTo>
                    <a:lnTo>
                      <a:pt x="46" y="59"/>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84" name="Freeform 474"/>
              <p:cNvSpPr>
                <a:spLocks/>
              </p:cNvSpPr>
              <p:nvPr/>
            </p:nvSpPr>
            <p:spPr bwMode="auto">
              <a:xfrm>
                <a:off x="206" y="373"/>
                <a:ext cx="59" cy="54"/>
              </a:xfrm>
              <a:custGeom>
                <a:avLst/>
                <a:gdLst>
                  <a:gd name="T0" fmla="*/ 20 w 59"/>
                  <a:gd name="T1" fmla="*/ 51 h 54"/>
                  <a:gd name="T2" fmla="*/ 26 w 59"/>
                  <a:gd name="T3" fmla="*/ 53 h 54"/>
                  <a:gd name="T4" fmla="*/ 31 w 59"/>
                  <a:gd name="T5" fmla="*/ 53 h 54"/>
                  <a:gd name="T6" fmla="*/ 37 w 59"/>
                  <a:gd name="T7" fmla="*/ 53 h 54"/>
                  <a:gd name="T8" fmla="*/ 41 w 59"/>
                  <a:gd name="T9" fmla="*/ 51 h 54"/>
                  <a:gd name="T10" fmla="*/ 46 w 59"/>
                  <a:gd name="T11" fmla="*/ 49 h 54"/>
                  <a:gd name="T12" fmla="*/ 50 w 59"/>
                  <a:gd name="T13" fmla="*/ 45 h 54"/>
                  <a:gd name="T14" fmla="*/ 53 w 59"/>
                  <a:gd name="T15" fmla="*/ 41 h 54"/>
                  <a:gd name="T16" fmla="*/ 56 w 59"/>
                  <a:gd name="T17" fmla="*/ 36 h 54"/>
                  <a:gd name="T18" fmla="*/ 57 w 59"/>
                  <a:gd name="T19" fmla="*/ 31 h 54"/>
                  <a:gd name="T20" fmla="*/ 58 w 59"/>
                  <a:gd name="T21" fmla="*/ 26 h 54"/>
                  <a:gd name="T22" fmla="*/ 57 w 59"/>
                  <a:gd name="T23" fmla="*/ 21 h 54"/>
                  <a:gd name="T24" fmla="*/ 56 w 59"/>
                  <a:gd name="T25" fmla="*/ 17 h 54"/>
                  <a:gd name="T26" fmla="*/ 53 w 59"/>
                  <a:gd name="T27" fmla="*/ 13 h 54"/>
                  <a:gd name="T28" fmla="*/ 25 w 59"/>
                  <a:gd name="T29" fmla="*/ 11 h 54"/>
                  <a:gd name="T30" fmla="*/ 28 w 59"/>
                  <a:gd name="T31" fmla="*/ 11 h 54"/>
                  <a:gd name="T32" fmla="*/ 32 w 59"/>
                  <a:gd name="T33" fmla="*/ 12 h 54"/>
                  <a:gd name="T34" fmla="*/ 40 w 59"/>
                  <a:gd name="T35" fmla="*/ 15 h 54"/>
                  <a:gd name="T36" fmla="*/ 43 w 59"/>
                  <a:gd name="T37" fmla="*/ 18 h 54"/>
                  <a:gd name="T38" fmla="*/ 45 w 59"/>
                  <a:gd name="T39" fmla="*/ 21 h 54"/>
                  <a:gd name="T40" fmla="*/ 46 w 59"/>
                  <a:gd name="T41" fmla="*/ 22 h 54"/>
                  <a:gd name="T42" fmla="*/ 48 w 59"/>
                  <a:gd name="T43" fmla="*/ 26 h 54"/>
                  <a:gd name="T44" fmla="*/ 47 w 59"/>
                  <a:gd name="T45" fmla="*/ 32 h 54"/>
                  <a:gd name="T46" fmla="*/ 46 w 59"/>
                  <a:gd name="T47" fmla="*/ 35 h 54"/>
                  <a:gd name="T48" fmla="*/ 44 w 59"/>
                  <a:gd name="T49" fmla="*/ 38 h 54"/>
                  <a:gd name="T50" fmla="*/ 41 w 59"/>
                  <a:gd name="T51" fmla="*/ 40 h 54"/>
                  <a:gd name="T52" fmla="*/ 38 w 59"/>
                  <a:gd name="T53" fmla="*/ 41 h 54"/>
                  <a:gd name="T54" fmla="*/ 35 w 59"/>
                  <a:gd name="T55" fmla="*/ 42 h 54"/>
                  <a:gd name="T56" fmla="*/ 32 w 59"/>
                  <a:gd name="T57" fmla="*/ 42 h 54"/>
                  <a:gd name="T58" fmla="*/ 28 w 59"/>
                  <a:gd name="T59" fmla="*/ 41 h 54"/>
                  <a:gd name="T60" fmla="*/ 22 w 59"/>
                  <a:gd name="T61" fmla="*/ 40 h 54"/>
                  <a:gd name="T62" fmla="*/ 19 w 59"/>
                  <a:gd name="T63" fmla="*/ 38 h 54"/>
                  <a:gd name="T64" fmla="*/ 15 w 59"/>
                  <a:gd name="T65" fmla="*/ 34 h 54"/>
                  <a:gd name="T66" fmla="*/ 12 w 59"/>
                  <a:gd name="T67" fmla="*/ 31 h 54"/>
                  <a:gd name="T68" fmla="*/ 11 w 59"/>
                  <a:gd name="T69" fmla="*/ 29 h 54"/>
                  <a:gd name="T70" fmla="*/ 11 w 59"/>
                  <a:gd name="T71" fmla="*/ 25 h 54"/>
                  <a:gd name="T72" fmla="*/ 12 w 59"/>
                  <a:gd name="T73" fmla="*/ 20 h 54"/>
                  <a:gd name="T74" fmla="*/ 13 w 59"/>
                  <a:gd name="T75" fmla="*/ 17 h 54"/>
                  <a:gd name="T76" fmla="*/ 15 w 59"/>
                  <a:gd name="T77" fmla="*/ 14 h 54"/>
                  <a:gd name="T78" fmla="*/ 18 w 59"/>
                  <a:gd name="T79" fmla="*/ 13 h 54"/>
                  <a:gd name="T80" fmla="*/ 20 w 59"/>
                  <a:gd name="T81" fmla="*/ 12 h 54"/>
                  <a:gd name="T82" fmla="*/ 23 w 59"/>
                  <a:gd name="T83" fmla="*/ 11 h 54"/>
                  <a:gd name="T84" fmla="*/ 51 w 59"/>
                  <a:gd name="T85" fmla="*/ 11 h 54"/>
                  <a:gd name="T86" fmla="*/ 49 w 59"/>
                  <a:gd name="T87" fmla="*/ 9 h 54"/>
                  <a:gd name="T88" fmla="*/ 44 w 59"/>
                  <a:gd name="T89" fmla="*/ 5 h 54"/>
                  <a:gd name="T90" fmla="*/ 35 w 59"/>
                  <a:gd name="T91" fmla="*/ 2 h 54"/>
                  <a:gd name="T92" fmla="*/ 29 w 59"/>
                  <a:gd name="T93" fmla="*/ 0 h 54"/>
                  <a:gd name="T94" fmla="*/ 24 w 59"/>
                  <a:gd name="T95" fmla="*/ 0 h 54"/>
                  <a:gd name="T96" fmla="*/ 19 w 59"/>
                  <a:gd name="T97" fmla="*/ 1 h 54"/>
                  <a:gd name="T98" fmla="*/ 14 w 59"/>
                  <a:gd name="T99" fmla="*/ 3 h 54"/>
                  <a:gd name="T100" fmla="*/ 10 w 59"/>
                  <a:gd name="T101" fmla="*/ 6 h 54"/>
                  <a:gd name="T102" fmla="*/ 6 w 59"/>
                  <a:gd name="T103" fmla="*/ 10 h 54"/>
                  <a:gd name="T104" fmla="*/ 4 w 59"/>
                  <a:gd name="T105" fmla="*/ 14 h 54"/>
                  <a:gd name="T106" fmla="*/ 1 w 59"/>
                  <a:gd name="T107" fmla="*/ 20 h 54"/>
                  <a:gd name="T108" fmla="*/ 0 w 59"/>
                  <a:gd name="T109" fmla="*/ 25 h 54"/>
                  <a:gd name="T110" fmla="*/ 0 w 59"/>
                  <a:gd name="T111" fmla="*/ 30 h 54"/>
                  <a:gd name="T112" fmla="*/ 1 w 59"/>
                  <a:gd name="T113" fmla="*/ 35 h 54"/>
                  <a:gd name="T114" fmla="*/ 4 w 59"/>
                  <a:gd name="T115" fmla="*/ 39 h 54"/>
                  <a:gd name="T116" fmla="*/ 7 w 59"/>
                  <a:gd name="T117" fmla="*/ 43 h 54"/>
                  <a:gd name="T118" fmla="*/ 12 w 59"/>
                  <a:gd name="T119" fmla="*/ 46 h 54"/>
                  <a:gd name="T120" fmla="*/ 16 w 59"/>
                  <a:gd name="T121" fmla="*/ 48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54"/>
                  <a:gd name="T185" fmla="*/ 59 w 59"/>
                  <a:gd name="T186" fmla="*/ 54 h 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54">
                    <a:moveTo>
                      <a:pt x="18" y="49"/>
                    </a:moveTo>
                    <a:lnTo>
                      <a:pt x="20" y="51"/>
                    </a:lnTo>
                    <a:lnTo>
                      <a:pt x="23" y="51"/>
                    </a:lnTo>
                    <a:lnTo>
                      <a:pt x="26" y="53"/>
                    </a:lnTo>
                    <a:lnTo>
                      <a:pt x="29" y="53"/>
                    </a:lnTo>
                    <a:lnTo>
                      <a:pt x="31" y="53"/>
                    </a:lnTo>
                    <a:lnTo>
                      <a:pt x="34" y="53"/>
                    </a:lnTo>
                    <a:lnTo>
                      <a:pt x="37" y="53"/>
                    </a:lnTo>
                    <a:lnTo>
                      <a:pt x="39" y="52"/>
                    </a:lnTo>
                    <a:lnTo>
                      <a:pt x="41" y="51"/>
                    </a:lnTo>
                    <a:lnTo>
                      <a:pt x="44" y="50"/>
                    </a:lnTo>
                    <a:lnTo>
                      <a:pt x="46" y="49"/>
                    </a:lnTo>
                    <a:lnTo>
                      <a:pt x="48" y="48"/>
                    </a:lnTo>
                    <a:lnTo>
                      <a:pt x="50" y="45"/>
                    </a:lnTo>
                    <a:lnTo>
                      <a:pt x="52" y="43"/>
                    </a:lnTo>
                    <a:lnTo>
                      <a:pt x="53" y="41"/>
                    </a:lnTo>
                    <a:lnTo>
                      <a:pt x="55" y="39"/>
                    </a:lnTo>
                    <a:lnTo>
                      <a:pt x="56" y="36"/>
                    </a:lnTo>
                    <a:lnTo>
                      <a:pt x="57" y="34"/>
                    </a:lnTo>
                    <a:lnTo>
                      <a:pt x="57" y="31"/>
                    </a:lnTo>
                    <a:lnTo>
                      <a:pt x="58" y="28"/>
                    </a:lnTo>
                    <a:lnTo>
                      <a:pt x="58" y="26"/>
                    </a:lnTo>
                    <a:lnTo>
                      <a:pt x="58" y="24"/>
                    </a:lnTo>
                    <a:lnTo>
                      <a:pt x="57" y="21"/>
                    </a:lnTo>
                    <a:lnTo>
                      <a:pt x="57" y="19"/>
                    </a:lnTo>
                    <a:lnTo>
                      <a:pt x="56" y="17"/>
                    </a:lnTo>
                    <a:lnTo>
                      <a:pt x="54" y="14"/>
                    </a:lnTo>
                    <a:lnTo>
                      <a:pt x="53" y="13"/>
                    </a:lnTo>
                    <a:lnTo>
                      <a:pt x="51" y="11"/>
                    </a:lnTo>
                    <a:lnTo>
                      <a:pt x="25" y="11"/>
                    </a:lnTo>
                    <a:lnTo>
                      <a:pt x="27" y="11"/>
                    </a:lnTo>
                    <a:lnTo>
                      <a:pt x="28" y="11"/>
                    </a:lnTo>
                    <a:lnTo>
                      <a:pt x="30" y="12"/>
                    </a:lnTo>
                    <a:lnTo>
                      <a:pt x="32" y="12"/>
                    </a:lnTo>
                    <a:lnTo>
                      <a:pt x="36" y="13"/>
                    </a:lnTo>
                    <a:lnTo>
                      <a:pt x="40" y="15"/>
                    </a:lnTo>
                    <a:lnTo>
                      <a:pt x="41" y="17"/>
                    </a:lnTo>
                    <a:lnTo>
                      <a:pt x="43" y="18"/>
                    </a:lnTo>
                    <a:lnTo>
                      <a:pt x="44" y="19"/>
                    </a:lnTo>
                    <a:lnTo>
                      <a:pt x="45" y="21"/>
                    </a:lnTo>
                    <a:lnTo>
                      <a:pt x="46" y="21"/>
                    </a:lnTo>
                    <a:lnTo>
                      <a:pt x="46" y="22"/>
                    </a:lnTo>
                    <a:lnTo>
                      <a:pt x="47" y="24"/>
                    </a:lnTo>
                    <a:lnTo>
                      <a:pt x="48" y="26"/>
                    </a:lnTo>
                    <a:lnTo>
                      <a:pt x="48" y="28"/>
                    </a:lnTo>
                    <a:lnTo>
                      <a:pt x="47" y="32"/>
                    </a:lnTo>
                    <a:lnTo>
                      <a:pt x="47" y="33"/>
                    </a:lnTo>
                    <a:lnTo>
                      <a:pt x="46" y="35"/>
                    </a:lnTo>
                    <a:lnTo>
                      <a:pt x="45" y="36"/>
                    </a:lnTo>
                    <a:lnTo>
                      <a:pt x="44" y="38"/>
                    </a:lnTo>
                    <a:lnTo>
                      <a:pt x="42" y="40"/>
                    </a:lnTo>
                    <a:lnTo>
                      <a:pt x="41" y="40"/>
                    </a:lnTo>
                    <a:lnTo>
                      <a:pt x="40" y="41"/>
                    </a:lnTo>
                    <a:lnTo>
                      <a:pt x="38" y="41"/>
                    </a:lnTo>
                    <a:lnTo>
                      <a:pt x="37" y="42"/>
                    </a:lnTo>
                    <a:lnTo>
                      <a:pt x="35" y="42"/>
                    </a:lnTo>
                    <a:lnTo>
                      <a:pt x="34" y="42"/>
                    </a:lnTo>
                    <a:lnTo>
                      <a:pt x="32" y="42"/>
                    </a:lnTo>
                    <a:lnTo>
                      <a:pt x="30" y="42"/>
                    </a:lnTo>
                    <a:lnTo>
                      <a:pt x="28" y="41"/>
                    </a:lnTo>
                    <a:lnTo>
                      <a:pt x="26" y="41"/>
                    </a:lnTo>
                    <a:lnTo>
                      <a:pt x="22" y="40"/>
                    </a:lnTo>
                    <a:lnTo>
                      <a:pt x="20" y="39"/>
                    </a:lnTo>
                    <a:lnTo>
                      <a:pt x="19" y="38"/>
                    </a:lnTo>
                    <a:lnTo>
                      <a:pt x="16" y="35"/>
                    </a:lnTo>
                    <a:lnTo>
                      <a:pt x="15" y="34"/>
                    </a:lnTo>
                    <a:lnTo>
                      <a:pt x="14" y="33"/>
                    </a:lnTo>
                    <a:lnTo>
                      <a:pt x="12" y="31"/>
                    </a:lnTo>
                    <a:lnTo>
                      <a:pt x="12" y="30"/>
                    </a:lnTo>
                    <a:lnTo>
                      <a:pt x="11" y="29"/>
                    </a:lnTo>
                    <a:lnTo>
                      <a:pt x="11" y="28"/>
                    </a:lnTo>
                    <a:lnTo>
                      <a:pt x="11" y="25"/>
                    </a:lnTo>
                    <a:lnTo>
                      <a:pt x="11" y="21"/>
                    </a:lnTo>
                    <a:lnTo>
                      <a:pt x="12" y="20"/>
                    </a:lnTo>
                    <a:lnTo>
                      <a:pt x="12" y="19"/>
                    </a:lnTo>
                    <a:lnTo>
                      <a:pt x="13" y="17"/>
                    </a:lnTo>
                    <a:lnTo>
                      <a:pt x="14" y="16"/>
                    </a:lnTo>
                    <a:lnTo>
                      <a:pt x="15" y="14"/>
                    </a:lnTo>
                    <a:lnTo>
                      <a:pt x="16" y="14"/>
                    </a:lnTo>
                    <a:lnTo>
                      <a:pt x="18" y="13"/>
                    </a:lnTo>
                    <a:lnTo>
                      <a:pt x="19" y="12"/>
                    </a:lnTo>
                    <a:lnTo>
                      <a:pt x="20" y="12"/>
                    </a:lnTo>
                    <a:lnTo>
                      <a:pt x="22" y="11"/>
                    </a:lnTo>
                    <a:lnTo>
                      <a:pt x="23" y="11"/>
                    </a:lnTo>
                    <a:lnTo>
                      <a:pt x="25" y="11"/>
                    </a:lnTo>
                    <a:lnTo>
                      <a:pt x="51" y="11"/>
                    </a:lnTo>
                    <a:lnTo>
                      <a:pt x="49" y="9"/>
                    </a:lnTo>
                    <a:lnTo>
                      <a:pt x="46" y="7"/>
                    </a:lnTo>
                    <a:lnTo>
                      <a:pt x="44" y="5"/>
                    </a:lnTo>
                    <a:lnTo>
                      <a:pt x="41" y="4"/>
                    </a:lnTo>
                    <a:lnTo>
                      <a:pt x="35" y="2"/>
                    </a:lnTo>
                    <a:lnTo>
                      <a:pt x="32" y="1"/>
                    </a:lnTo>
                    <a:lnTo>
                      <a:pt x="29" y="0"/>
                    </a:lnTo>
                    <a:lnTo>
                      <a:pt x="27" y="0"/>
                    </a:lnTo>
                    <a:lnTo>
                      <a:pt x="24" y="0"/>
                    </a:lnTo>
                    <a:lnTo>
                      <a:pt x="21" y="0"/>
                    </a:lnTo>
                    <a:lnTo>
                      <a:pt x="19" y="1"/>
                    </a:lnTo>
                    <a:lnTo>
                      <a:pt x="17" y="2"/>
                    </a:lnTo>
                    <a:lnTo>
                      <a:pt x="14" y="3"/>
                    </a:lnTo>
                    <a:lnTo>
                      <a:pt x="12" y="5"/>
                    </a:lnTo>
                    <a:lnTo>
                      <a:pt x="10" y="6"/>
                    </a:lnTo>
                    <a:lnTo>
                      <a:pt x="8" y="8"/>
                    </a:lnTo>
                    <a:lnTo>
                      <a:pt x="6" y="10"/>
                    </a:lnTo>
                    <a:lnTo>
                      <a:pt x="5" y="12"/>
                    </a:lnTo>
                    <a:lnTo>
                      <a:pt x="4" y="14"/>
                    </a:lnTo>
                    <a:lnTo>
                      <a:pt x="2" y="17"/>
                    </a:lnTo>
                    <a:lnTo>
                      <a:pt x="1" y="20"/>
                    </a:lnTo>
                    <a:lnTo>
                      <a:pt x="1" y="22"/>
                    </a:lnTo>
                    <a:lnTo>
                      <a:pt x="0" y="25"/>
                    </a:lnTo>
                    <a:lnTo>
                      <a:pt x="0" y="28"/>
                    </a:lnTo>
                    <a:lnTo>
                      <a:pt x="0" y="30"/>
                    </a:lnTo>
                    <a:lnTo>
                      <a:pt x="1" y="32"/>
                    </a:lnTo>
                    <a:lnTo>
                      <a:pt x="1" y="35"/>
                    </a:lnTo>
                    <a:lnTo>
                      <a:pt x="2" y="37"/>
                    </a:lnTo>
                    <a:lnTo>
                      <a:pt x="4" y="39"/>
                    </a:lnTo>
                    <a:lnTo>
                      <a:pt x="6" y="41"/>
                    </a:lnTo>
                    <a:lnTo>
                      <a:pt x="7" y="43"/>
                    </a:lnTo>
                    <a:lnTo>
                      <a:pt x="10" y="45"/>
                    </a:lnTo>
                    <a:lnTo>
                      <a:pt x="12" y="46"/>
                    </a:lnTo>
                    <a:lnTo>
                      <a:pt x="15" y="48"/>
                    </a:lnTo>
                    <a:lnTo>
                      <a:pt x="16" y="48"/>
                    </a:lnTo>
                    <a:lnTo>
                      <a:pt x="18" y="49"/>
                    </a:lnTo>
                  </a:path>
                </a:pathLst>
              </a:custGeom>
              <a:solidFill>
                <a:srgbClr val="000000"/>
              </a:solidFill>
              <a:ln w="9525" cap="rnd">
                <a:noFill/>
                <a:round/>
                <a:headEnd/>
                <a:tailEnd/>
              </a:ln>
            </p:spPr>
            <p:txBody>
              <a:bodyPr/>
              <a:lstStyle/>
              <a:p>
                <a:endParaRPr lang="en-US"/>
              </a:p>
            </p:txBody>
          </p:sp>
          <p:sp>
            <p:nvSpPr>
              <p:cNvPr id="85" name="Freeform 475"/>
              <p:cNvSpPr>
                <a:spLocks/>
              </p:cNvSpPr>
              <p:nvPr/>
            </p:nvSpPr>
            <p:spPr bwMode="auto">
              <a:xfrm>
                <a:off x="206" y="373"/>
                <a:ext cx="59" cy="54"/>
              </a:xfrm>
              <a:custGeom>
                <a:avLst/>
                <a:gdLst>
                  <a:gd name="T0" fmla="*/ 20 w 59"/>
                  <a:gd name="T1" fmla="*/ 51 h 54"/>
                  <a:gd name="T2" fmla="*/ 26 w 59"/>
                  <a:gd name="T3" fmla="*/ 53 h 54"/>
                  <a:gd name="T4" fmla="*/ 31 w 59"/>
                  <a:gd name="T5" fmla="*/ 53 h 54"/>
                  <a:gd name="T6" fmla="*/ 37 w 59"/>
                  <a:gd name="T7" fmla="*/ 53 h 54"/>
                  <a:gd name="T8" fmla="*/ 41 w 59"/>
                  <a:gd name="T9" fmla="*/ 51 h 54"/>
                  <a:gd name="T10" fmla="*/ 46 w 59"/>
                  <a:gd name="T11" fmla="*/ 49 h 54"/>
                  <a:gd name="T12" fmla="*/ 50 w 59"/>
                  <a:gd name="T13" fmla="*/ 45 h 54"/>
                  <a:gd name="T14" fmla="*/ 53 w 59"/>
                  <a:gd name="T15" fmla="*/ 41 h 54"/>
                  <a:gd name="T16" fmla="*/ 56 w 59"/>
                  <a:gd name="T17" fmla="*/ 36 h 54"/>
                  <a:gd name="T18" fmla="*/ 57 w 59"/>
                  <a:gd name="T19" fmla="*/ 31 h 54"/>
                  <a:gd name="T20" fmla="*/ 58 w 59"/>
                  <a:gd name="T21" fmla="*/ 26 h 54"/>
                  <a:gd name="T22" fmla="*/ 57 w 59"/>
                  <a:gd name="T23" fmla="*/ 21 h 54"/>
                  <a:gd name="T24" fmla="*/ 56 w 59"/>
                  <a:gd name="T25" fmla="*/ 17 h 54"/>
                  <a:gd name="T26" fmla="*/ 53 w 59"/>
                  <a:gd name="T27" fmla="*/ 13 h 54"/>
                  <a:gd name="T28" fmla="*/ 49 w 59"/>
                  <a:gd name="T29" fmla="*/ 9 h 54"/>
                  <a:gd name="T30" fmla="*/ 44 w 59"/>
                  <a:gd name="T31" fmla="*/ 5 h 54"/>
                  <a:gd name="T32" fmla="*/ 35 w 59"/>
                  <a:gd name="T33" fmla="*/ 2 h 54"/>
                  <a:gd name="T34" fmla="*/ 29 w 59"/>
                  <a:gd name="T35" fmla="*/ 0 h 54"/>
                  <a:gd name="T36" fmla="*/ 24 w 59"/>
                  <a:gd name="T37" fmla="*/ 0 h 54"/>
                  <a:gd name="T38" fmla="*/ 19 w 59"/>
                  <a:gd name="T39" fmla="*/ 1 h 54"/>
                  <a:gd name="T40" fmla="*/ 14 w 59"/>
                  <a:gd name="T41" fmla="*/ 3 h 54"/>
                  <a:gd name="T42" fmla="*/ 10 w 59"/>
                  <a:gd name="T43" fmla="*/ 6 h 54"/>
                  <a:gd name="T44" fmla="*/ 6 w 59"/>
                  <a:gd name="T45" fmla="*/ 10 h 54"/>
                  <a:gd name="T46" fmla="*/ 4 w 59"/>
                  <a:gd name="T47" fmla="*/ 14 h 54"/>
                  <a:gd name="T48" fmla="*/ 1 w 59"/>
                  <a:gd name="T49" fmla="*/ 20 h 54"/>
                  <a:gd name="T50" fmla="*/ 0 w 59"/>
                  <a:gd name="T51" fmla="*/ 25 h 54"/>
                  <a:gd name="T52" fmla="*/ 0 w 59"/>
                  <a:gd name="T53" fmla="*/ 30 h 54"/>
                  <a:gd name="T54" fmla="*/ 1 w 59"/>
                  <a:gd name="T55" fmla="*/ 35 h 54"/>
                  <a:gd name="T56" fmla="*/ 4 w 59"/>
                  <a:gd name="T57" fmla="*/ 39 h 54"/>
                  <a:gd name="T58" fmla="*/ 7 w 59"/>
                  <a:gd name="T59" fmla="*/ 43 h 54"/>
                  <a:gd name="T60" fmla="*/ 12 w 59"/>
                  <a:gd name="T61" fmla="*/ 46 h 54"/>
                  <a:gd name="T62" fmla="*/ 16 w 59"/>
                  <a:gd name="T63" fmla="*/ 4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54"/>
                  <a:gd name="T98" fmla="*/ 59 w 59"/>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54">
                    <a:moveTo>
                      <a:pt x="18" y="49"/>
                    </a:moveTo>
                    <a:lnTo>
                      <a:pt x="20" y="51"/>
                    </a:lnTo>
                    <a:lnTo>
                      <a:pt x="23" y="51"/>
                    </a:lnTo>
                    <a:lnTo>
                      <a:pt x="26" y="53"/>
                    </a:lnTo>
                    <a:lnTo>
                      <a:pt x="29" y="53"/>
                    </a:lnTo>
                    <a:lnTo>
                      <a:pt x="31" y="53"/>
                    </a:lnTo>
                    <a:lnTo>
                      <a:pt x="34" y="53"/>
                    </a:lnTo>
                    <a:lnTo>
                      <a:pt x="37" y="53"/>
                    </a:lnTo>
                    <a:lnTo>
                      <a:pt x="39" y="52"/>
                    </a:lnTo>
                    <a:lnTo>
                      <a:pt x="41" y="51"/>
                    </a:lnTo>
                    <a:lnTo>
                      <a:pt x="44" y="50"/>
                    </a:lnTo>
                    <a:lnTo>
                      <a:pt x="46" y="49"/>
                    </a:lnTo>
                    <a:lnTo>
                      <a:pt x="48" y="48"/>
                    </a:lnTo>
                    <a:lnTo>
                      <a:pt x="50" y="45"/>
                    </a:lnTo>
                    <a:lnTo>
                      <a:pt x="52" y="43"/>
                    </a:lnTo>
                    <a:lnTo>
                      <a:pt x="53" y="41"/>
                    </a:lnTo>
                    <a:lnTo>
                      <a:pt x="55" y="39"/>
                    </a:lnTo>
                    <a:lnTo>
                      <a:pt x="56" y="36"/>
                    </a:lnTo>
                    <a:lnTo>
                      <a:pt x="57" y="34"/>
                    </a:lnTo>
                    <a:lnTo>
                      <a:pt x="57" y="31"/>
                    </a:lnTo>
                    <a:lnTo>
                      <a:pt x="58" y="28"/>
                    </a:lnTo>
                    <a:lnTo>
                      <a:pt x="58" y="26"/>
                    </a:lnTo>
                    <a:lnTo>
                      <a:pt x="58" y="24"/>
                    </a:lnTo>
                    <a:lnTo>
                      <a:pt x="57" y="21"/>
                    </a:lnTo>
                    <a:lnTo>
                      <a:pt x="57" y="19"/>
                    </a:lnTo>
                    <a:lnTo>
                      <a:pt x="56" y="17"/>
                    </a:lnTo>
                    <a:lnTo>
                      <a:pt x="54" y="14"/>
                    </a:lnTo>
                    <a:lnTo>
                      <a:pt x="53" y="13"/>
                    </a:lnTo>
                    <a:lnTo>
                      <a:pt x="51" y="11"/>
                    </a:lnTo>
                    <a:lnTo>
                      <a:pt x="49" y="9"/>
                    </a:lnTo>
                    <a:lnTo>
                      <a:pt x="46" y="7"/>
                    </a:lnTo>
                    <a:lnTo>
                      <a:pt x="44" y="5"/>
                    </a:lnTo>
                    <a:lnTo>
                      <a:pt x="41" y="4"/>
                    </a:lnTo>
                    <a:lnTo>
                      <a:pt x="35" y="2"/>
                    </a:lnTo>
                    <a:lnTo>
                      <a:pt x="32" y="1"/>
                    </a:lnTo>
                    <a:lnTo>
                      <a:pt x="29" y="0"/>
                    </a:lnTo>
                    <a:lnTo>
                      <a:pt x="27" y="0"/>
                    </a:lnTo>
                    <a:lnTo>
                      <a:pt x="24" y="0"/>
                    </a:lnTo>
                    <a:lnTo>
                      <a:pt x="21" y="0"/>
                    </a:lnTo>
                    <a:lnTo>
                      <a:pt x="19" y="1"/>
                    </a:lnTo>
                    <a:lnTo>
                      <a:pt x="17" y="2"/>
                    </a:lnTo>
                    <a:lnTo>
                      <a:pt x="14" y="3"/>
                    </a:lnTo>
                    <a:lnTo>
                      <a:pt x="12" y="5"/>
                    </a:lnTo>
                    <a:lnTo>
                      <a:pt x="10" y="6"/>
                    </a:lnTo>
                    <a:lnTo>
                      <a:pt x="8" y="8"/>
                    </a:lnTo>
                    <a:lnTo>
                      <a:pt x="6" y="10"/>
                    </a:lnTo>
                    <a:lnTo>
                      <a:pt x="5" y="12"/>
                    </a:lnTo>
                    <a:lnTo>
                      <a:pt x="4" y="14"/>
                    </a:lnTo>
                    <a:lnTo>
                      <a:pt x="2" y="17"/>
                    </a:lnTo>
                    <a:lnTo>
                      <a:pt x="1" y="20"/>
                    </a:lnTo>
                    <a:lnTo>
                      <a:pt x="1" y="22"/>
                    </a:lnTo>
                    <a:lnTo>
                      <a:pt x="0" y="25"/>
                    </a:lnTo>
                    <a:lnTo>
                      <a:pt x="0" y="28"/>
                    </a:lnTo>
                    <a:lnTo>
                      <a:pt x="0" y="30"/>
                    </a:lnTo>
                    <a:lnTo>
                      <a:pt x="1" y="32"/>
                    </a:lnTo>
                    <a:lnTo>
                      <a:pt x="1" y="35"/>
                    </a:lnTo>
                    <a:lnTo>
                      <a:pt x="2" y="37"/>
                    </a:lnTo>
                    <a:lnTo>
                      <a:pt x="4" y="39"/>
                    </a:lnTo>
                    <a:lnTo>
                      <a:pt x="6" y="41"/>
                    </a:lnTo>
                    <a:lnTo>
                      <a:pt x="7" y="43"/>
                    </a:lnTo>
                    <a:lnTo>
                      <a:pt x="10" y="45"/>
                    </a:lnTo>
                    <a:lnTo>
                      <a:pt x="12" y="46"/>
                    </a:lnTo>
                    <a:lnTo>
                      <a:pt x="15" y="48"/>
                    </a:lnTo>
                    <a:lnTo>
                      <a:pt x="16" y="48"/>
                    </a:lnTo>
                    <a:lnTo>
                      <a:pt x="18" y="49"/>
                    </a:lnTo>
                  </a:path>
                </a:pathLst>
              </a:custGeom>
              <a:noFill/>
              <a:ln w="12700" cap="rnd" cmpd="sng">
                <a:solidFill>
                  <a:srgbClr val="000000"/>
                </a:solidFill>
                <a:prstDash val="solid"/>
                <a:round/>
                <a:headEnd/>
                <a:tailEnd/>
              </a:ln>
            </p:spPr>
            <p:txBody>
              <a:bodyPr/>
              <a:lstStyle/>
              <a:p>
                <a:endParaRPr lang="en-US"/>
              </a:p>
            </p:txBody>
          </p:sp>
          <p:sp>
            <p:nvSpPr>
              <p:cNvPr id="86" name="Freeform 476"/>
              <p:cNvSpPr>
                <a:spLocks/>
              </p:cNvSpPr>
              <p:nvPr/>
            </p:nvSpPr>
            <p:spPr bwMode="auto">
              <a:xfrm>
                <a:off x="216" y="383"/>
                <a:ext cx="39" cy="34"/>
              </a:xfrm>
              <a:custGeom>
                <a:avLst/>
                <a:gdLst>
                  <a:gd name="T0" fmla="*/ 12 w 38"/>
                  <a:gd name="T1" fmla="*/ 30 h 34"/>
                  <a:gd name="T2" fmla="*/ 10 w 38"/>
                  <a:gd name="T3" fmla="*/ 29 h 34"/>
                  <a:gd name="T4" fmla="*/ 9 w 38"/>
                  <a:gd name="T5" fmla="*/ 28 h 34"/>
                  <a:gd name="T6" fmla="*/ 6 w 38"/>
                  <a:gd name="T7" fmla="*/ 26 h 34"/>
                  <a:gd name="T8" fmla="*/ 4 w 38"/>
                  <a:gd name="T9" fmla="*/ 24 h 34"/>
                  <a:gd name="T10" fmla="*/ 3 w 38"/>
                  <a:gd name="T11" fmla="*/ 23 h 34"/>
                  <a:gd name="T12" fmla="*/ 2 w 38"/>
                  <a:gd name="T13" fmla="*/ 22 h 34"/>
                  <a:gd name="T14" fmla="*/ 1 w 38"/>
                  <a:gd name="T15" fmla="*/ 21 h 34"/>
                  <a:gd name="T16" fmla="*/ 1 w 38"/>
                  <a:gd name="T17" fmla="*/ 19 h 34"/>
                  <a:gd name="T18" fmla="*/ 0 w 38"/>
                  <a:gd name="T19" fmla="*/ 17 h 34"/>
                  <a:gd name="T20" fmla="*/ 0 w 38"/>
                  <a:gd name="T21" fmla="*/ 15 h 34"/>
                  <a:gd name="T22" fmla="*/ 1 w 38"/>
                  <a:gd name="T23" fmla="*/ 11 h 34"/>
                  <a:gd name="T24" fmla="*/ 1 w 38"/>
                  <a:gd name="T25" fmla="*/ 9 h 34"/>
                  <a:gd name="T26" fmla="*/ 2 w 38"/>
                  <a:gd name="T27" fmla="*/ 9 h 34"/>
                  <a:gd name="T28" fmla="*/ 2 w 38"/>
                  <a:gd name="T29" fmla="*/ 7 h 34"/>
                  <a:gd name="T30" fmla="*/ 3 w 38"/>
                  <a:gd name="T31" fmla="*/ 6 h 34"/>
                  <a:gd name="T32" fmla="*/ 4 w 38"/>
                  <a:gd name="T33" fmla="*/ 4 h 34"/>
                  <a:gd name="T34" fmla="*/ 6 w 38"/>
                  <a:gd name="T35" fmla="*/ 3 h 34"/>
                  <a:gd name="T36" fmla="*/ 7 w 38"/>
                  <a:gd name="T37" fmla="*/ 2 h 34"/>
                  <a:gd name="T38" fmla="*/ 9 w 38"/>
                  <a:gd name="T39" fmla="*/ 2 h 34"/>
                  <a:gd name="T40" fmla="*/ 10 w 38"/>
                  <a:gd name="T41" fmla="*/ 1 h 34"/>
                  <a:gd name="T42" fmla="*/ 11 w 38"/>
                  <a:gd name="T43" fmla="*/ 1 h 34"/>
                  <a:gd name="T44" fmla="*/ 12 w 38"/>
                  <a:gd name="T45" fmla="*/ 1 h 34"/>
                  <a:gd name="T46" fmla="*/ 14 w 38"/>
                  <a:gd name="T47" fmla="*/ 0 h 34"/>
                  <a:gd name="T48" fmla="*/ 16 w 38"/>
                  <a:gd name="T49" fmla="*/ 1 h 34"/>
                  <a:gd name="T50" fmla="*/ 18 w 38"/>
                  <a:gd name="T51" fmla="*/ 1 h 34"/>
                  <a:gd name="T52" fmla="*/ 19 w 38"/>
                  <a:gd name="T53" fmla="*/ 1 h 34"/>
                  <a:gd name="T54" fmla="*/ 21 w 38"/>
                  <a:gd name="T55" fmla="*/ 2 h 34"/>
                  <a:gd name="T56" fmla="*/ 25 w 38"/>
                  <a:gd name="T57" fmla="*/ 3 h 34"/>
                  <a:gd name="T58" fmla="*/ 29 w 38"/>
                  <a:gd name="T59" fmla="*/ 5 h 34"/>
                  <a:gd name="T60" fmla="*/ 30 w 38"/>
                  <a:gd name="T61" fmla="*/ 6 h 34"/>
                  <a:gd name="T62" fmla="*/ 32 w 38"/>
                  <a:gd name="T63" fmla="*/ 8 h 34"/>
                  <a:gd name="T64" fmla="*/ 33 w 38"/>
                  <a:gd name="T65" fmla="*/ 9 h 34"/>
                  <a:gd name="T66" fmla="*/ 34 w 38"/>
                  <a:gd name="T67" fmla="*/ 10 h 34"/>
                  <a:gd name="T68" fmla="*/ 35 w 38"/>
                  <a:gd name="T69" fmla="*/ 11 h 34"/>
                  <a:gd name="T70" fmla="*/ 36 w 38"/>
                  <a:gd name="T71" fmla="*/ 13 h 34"/>
                  <a:gd name="T72" fmla="*/ 36 w 38"/>
                  <a:gd name="T73" fmla="*/ 14 h 34"/>
                  <a:gd name="T74" fmla="*/ 37 w 38"/>
                  <a:gd name="T75" fmla="*/ 16 h 34"/>
                  <a:gd name="T76" fmla="*/ 37 w 38"/>
                  <a:gd name="T77" fmla="*/ 19 h 34"/>
                  <a:gd name="T78" fmla="*/ 36 w 38"/>
                  <a:gd name="T79" fmla="*/ 22 h 34"/>
                  <a:gd name="T80" fmla="*/ 36 w 38"/>
                  <a:gd name="T81" fmla="*/ 23 h 34"/>
                  <a:gd name="T82" fmla="*/ 35 w 38"/>
                  <a:gd name="T83" fmla="*/ 25 h 34"/>
                  <a:gd name="T84" fmla="*/ 35 w 38"/>
                  <a:gd name="T85" fmla="*/ 26 h 34"/>
                  <a:gd name="T86" fmla="*/ 33 w 38"/>
                  <a:gd name="T87" fmla="*/ 28 h 34"/>
                  <a:gd name="T88" fmla="*/ 31 w 38"/>
                  <a:gd name="T89" fmla="*/ 30 h 34"/>
                  <a:gd name="T90" fmla="*/ 30 w 38"/>
                  <a:gd name="T91" fmla="*/ 31 h 34"/>
                  <a:gd name="T92" fmla="*/ 29 w 38"/>
                  <a:gd name="T93" fmla="*/ 31 h 34"/>
                  <a:gd name="T94" fmla="*/ 27 w 38"/>
                  <a:gd name="T95" fmla="*/ 32 h 34"/>
                  <a:gd name="T96" fmla="*/ 26 w 38"/>
                  <a:gd name="T97" fmla="*/ 32 h 34"/>
                  <a:gd name="T98" fmla="*/ 25 w 38"/>
                  <a:gd name="T99" fmla="*/ 32 h 34"/>
                  <a:gd name="T100" fmla="*/ 23 w 38"/>
                  <a:gd name="T101" fmla="*/ 33 h 34"/>
                  <a:gd name="T102" fmla="*/ 21 w 38"/>
                  <a:gd name="T103" fmla="*/ 32 h 34"/>
                  <a:gd name="T104" fmla="*/ 19 w 38"/>
                  <a:gd name="T105" fmla="*/ 32 h 34"/>
                  <a:gd name="T106" fmla="*/ 18 w 38"/>
                  <a:gd name="T107" fmla="*/ 32 h 34"/>
                  <a:gd name="T108" fmla="*/ 16 w 38"/>
                  <a:gd name="T109" fmla="*/ 32 h 34"/>
                  <a:gd name="T110" fmla="*/ 12 w 38"/>
                  <a:gd name="T111" fmla="*/ 30 h 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34"/>
                  <a:gd name="T170" fmla="*/ 38 w 38"/>
                  <a:gd name="T171" fmla="*/ 34 h 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34">
                    <a:moveTo>
                      <a:pt x="12" y="30"/>
                    </a:moveTo>
                    <a:lnTo>
                      <a:pt x="10" y="29"/>
                    </a:lnTo>
                    <a:lnTo>
                      <a:pt x="9" y="28"/>
                    </a:lnTo>
                    <a:lnTo>
                      <a:pt x="6" y="26"/>
                    </a:lnTo>
                    <a:lnTo>
                      <a:pt x="4" y="24"/>
                    </a:lnTo>
                    <a:lnTo>
                      <a:pt x="3" y="23"/>
                    </a:lnTo>
                    <a:lnTo>
                      <a:pt x="2" y="22"/>
                    </a:lnTo>
                    <a:lnTo>
                      <a:pt x="1" y="21"/>
                    </a:lnTo>
                    <a:lnTo>
                      <a:pt x="1" y="19"/>
                    </a:lnTo>
                    <a:lnTo>
                      <a:pt x="0" y="17"/>
                    </a:lnTo>
                    <a:lnTo>
                      <a:pt x="0" y="15"/>
                    </a:lnTo>
                    <a:lnTo>
                      <a:pt x="1" y="11"/>
                    </a:lnTo>
                    <a:lnTo>
                      <a:pt x="1" y="9"/>
                    </a:lnTo>
                    <a:lnTo>
                      <a:pt x="2" y="9"/>
                    </a:lnTo>
                    <a:lnTo>
                      <a:pt x="2" y="7"/>
                    </a:lnTo>
                    <a:lnTo>
                      <a:pt x="3" y="6"/>
                    </a:lnTo>
                    <a:lnTo>
                      <a:pt x="4" y="4"/>
                    </a:lnTo>
                    <a:lnTo>
                      <a:pt x="6" y="3"/>
                    </a:lnTo>
                    <a:lnTo>
                      <a:pt x="7" y="2"/>
                    </a:lnTo>
                    <a:lnTo>
                      <a:pt x="9" y="2"/>
                    </a:lnTo>
                    <a:lnTo>
                      <a:pt x="10" y="1"/>
                    </a:lnTo>
                    <a:lnTo>
                      <a:pt x="11" y="1"/>
                    </a:lnTo>
                    <a:lnTo>
                      <a:pt x="12" y="1"/>
                    </a:lnTo>
                    <a:lnTo>
                      <a:pt x="14" y="0"/>
                    </a:lnTo>
                    <a:lnTo>
                      <a:pt x="16" y="1"/>
                    </a:lnTo>
                    <a:lnTo>
                      <a:pt x="18" y="1"/>
                    </a:lnTo>
                    <a:lnTo>
                      <a:pt x="19" y="1"/>
                    </a:lnTo>
                    <a:lnTo>
                      <a:pt x="21" y="2"/>
                    </a:lnTo>
                    <a:lnTo>
                      <a:pt x="25" y="3"/>
                    </a:lnTo>
                    <a:lnTo>
                      <a:pt x="29" y="5"/>
                    </a:lnTo>
                    <a:lnTo>
                      <a:pt x="30" y="6"/>
                    </a:lnTo>
                    <a:lnTo>
                      <a:pt x="32" y="8"/>
                    </a:lnTo>
                    <a:lnTo>
                      <a:pt x="33" y="9"/>
                    </a:lnTo>
                    <a:lnTo>
                      <a:pt x="34" y="10"/>
                    </a:lnTo>
                    <a:lnTo>
                      <a:pt x="35" y="11"/>
                    </a:lnTo>
                    <a:lnTo>
                      <a:pt x="36" y="13"/>
                    </a:lnTo>
                    <a:lnTo>
                      <a:pt x="36" y="14"/>
                    </a:lnTo>
                    <a:lnTo>
                      <a:pt x="37" y="16"/>
                    </a:lnTo>
                    <a:lnTo>
                      <a:pt x="37" y="19"/>
                    </a:lnTo>
                    <a:lnTo>
                      <a:pt x="36" y="22"/>
                    </a:lnTo>
                    <a:lnTo>
                      <a:pt x="36" y="23"/>
                    </a:lnTo>
                    <a:lnTo>
                      <a:pt x="35" y="25"/>
                    </a:lnTo>
                    <a:lnTo>
                      <a:pt x="35" y="26"/>
                    </a:lnTo>
                    <a:lnTo>
                      <a:pt x="33" y="28"/>
                    </a:lnTo>
                    <a:lnTo>
                      <a:pt x="31" y="30"/>
                    </a:lnTo>
                    <a:lnTo>
                      <a:pt x="30" y="31"/>
                    </a:lnTo>
                    <a:lnTo>
                      <a:pt x="29" y="31"/>
                    </a:lnTo>
                    <a:lnTo>
                      <a:pt x="27" y="32"/>
                    </a:lnTo>
                    <a:lnTo>
                      <a:pt x="26" y="32"/>
                    </a:lnTo>
                    <a:lnTo>
                      <a:pt x="25" y="32"/>
                    </a:lnTo>
                    <a:lnTo>
                      <a:pt x="23" y="33"/>
                    </a:lnTo>
                    <a:lnTo>
                      <a:pt x="21" y="32"/>
                    </a:lnTo>
                    <a:lnTo>
                      <a:pt x="19" y="32"/>
                    </a:lnTo>
                    <a:lnTo>
                      <a:pt x="18" y="32"/>
                    </a:lnTo>
                    <a:lnTo>
                      <a:pt x="16" y="32"/>
                    </a:lnTo>
                    <a:lnTo>
                      <a:pt x="12" y="30"/>
                    </a:lnTo>
                  </a:path>
                </a:pathLst>
              </a:custGeom>
              <a:noFill/>
              <a:ln w="12700" cap="rnd" cmpd="sng">
                <a:solidFill>
                  <a:srgbClr val="000000"/>
                </a:solidFill>
                <a:prstDash val="solid"/>
                <a:round/>
                <a:headEnd/>
                <a:tailEnd/>
              </a:ln>
            </p:spPr>
            <p:txBody>
              <a:bodyPr/>
              <a:lstStyle/>
              <a:p>
                <a:endParaRPr lang="en-US"/>
              </a:p>
            </p:txBody>
          </p:sp>
          <p:sp>
            <p:nvSpPr>
              <p:cNvPr id="87" name="Freeform 477"/>
              <p:cNvSpPr>
                <a:spLocks/>
              </p:cNvSpPr>
              <p:nvPr/>
            </p:nvSpPr>
            <p:spPr bwMode="auto">
              <a:xfrm>
                <a:off x="229" y="326"/>
                <a:ext cx="52" cy="55"/>
              </a:xfrm>
              <a:custGeom>
                <a:avLst/>
                <a:gdLst>
                  <a:gd name="T0" fmla="*/ 36 w 53"/>
                  <a:gd name="T1" fmla="*/ 37 h 57"/>
                  <a:gd name="T2" fmla="*/ 42 w 53"/>
                  <a:gd name="T3" fmla="*/ 26 h 57"/>
                  <a:gd name="T4" fmla="*/ 43 w 53"/>
                  <a:gd name="T5" fmla="*/ 24 h 57"/>
                  <a:gd name="T6" fmla="*/ 44 w 53"/>
                  <a:gd name="T7" fmla="*/ 23 h 57"/>
                  <a:gd name="T8" fmla="*/ 44 w 53"/>
                  <a:gd name="T9" fmla="*/ 21 h 57"/>
                  <a:gd name="T10" fmla="*/ 45 w 53"/>
                  <a:gd name="T11" fmla="*/ 19 h 57"/>
                  <a:gd name="T12" fmla="*/ 45 w 53"/>
                  <a:gd name="T13" fmla="*/ 18 h 57"/>
                  <a:gd name="T14" fmla="*/ 45 w 53"/>
                  <a:gd name="T15" fmla="*/ 16 h 57"/>
                  <a:gd name="T16" fmla="*/ 45 w 53"/>
                  <a:gd name="T17" fmla="*/ 15 h 57"/>
                  <a:gd name="T18" fmla="*/ 44 w 53"/>
                  <a:gd name="T19" fmla="*/ 14 h 57"/>
                  <a:gd name="T20" fmla="*/ 44 w 53"/>
                  <a:gd name="T21" fmla="*/ 12 h 57"/>
                  <a:gd name="T22" fmla="*/ 44 w 53"/>
                  <a:gd name="T23" fmla="*/ 11 h 57"/>
                  <a:gd name="T24" fmla="*/ 26 w 53"/>
                  <a:gd name="T25" fmla="*/ 11 h 57"/>
                  <a:gd name="T26" fmla="*/ 27 w 53"/>
                  <a:gd name="T27" fmla="*/ 11 h 57"/>
                  <a:gd name="T28" fmla="*/ 28 w 53"/>
                  <a:gd name="T29" fmla="*/ 12 h 57"/>
                  <a:gd name="T30" fmla="*/ 30 w 53"/>
                  <a:gd name="T31" fmla="*/ 12 h 57"/>
                  <a:gd name="T32" fmla="*/ 31 w 53"/>
                  <a:gd name="T33" fmla="*/ 14 h 57"/>
                  <a:gd name="T34" fmla="*/ 33 w 53"/>
                  <a:gd name="T35" fmla="*/ 15 h 57"/>
                  <a:gd name="T36" fmla="*/ 34 w 53"/>
                  <a:gd name="T37" fmla="*/ 16 h 57"/>
                  <a:gd name="T38" fmla="*/ 34 w 53"/>
                  <a:gd name="T39" fmla="*/ 17 h 57"/>
                  <a:gd name="T40" fmla="*/ 34 w 53"/>
                  <a:gd name="T41" fmla="*/ 18 h 57"/>
                  <a:gd name="T42" fmla="*/ 34 w 53"/>
                  <a:gd name="T43" fmla="*/ 19 h 57"/>
                  <a:gd name="T44" fmla="*/ 34 w 53"/>
                  <a:gd name="T45" fmla="*/ 20 h 57"/>
                  <a:gd name="T46" fmla="*/ 33 w 53"/>
                  <a:gd name="T47" fmla="*/ 22 h 57"/>
                  <a:gd name="T48" fmla="*/ 32 w 53"/>
                  <a:gd name="T49" fmla="*/ 24 h 57"/>
                  <a:gd name="T50" fmla="*/ 27 w 53"/>
                  <a:gd name="T51" fmla="*/ 32 h 57"/>
                  <a:gd name="T52" fmla="*/ 14 w 53"/>
                  <a:gd name="T53" fmla="*/ 25 h 57"/>
                  <a:gd name="T54" fmla="*/ 20 w 53"/>
                  <a:gd name="T55" fmla="*/ 16 h 57"/>
                  <a:gd name="T56" fmla="*/ 21 w 53"/>
                  <a:gd name="T57" fmla="*/ 14 h 57"/>
                  <a:gd name="T58" fmla="*/ 22 w 53"/>
                  <a:gd name="T59" fmla="*/ 12 h 57"/>
                  <a:gd name="T60" fmla="*/ 24 w 53"/>
                  <a:gd name="T61" fmla="*/ 12 h 57"/>
                  <a:gd name="T62" fmla="*/ 25 w 53"/>
                  <a:gd name="T63" fmla="*/ 11 h 57"/>
                  <a:gd name="T64" fmla="*/ 26 w 53"/>
                  <a:gd name="T65" fmla="*/ 11 h 57"/>
                  <a:gd name="T66" fmla="*/ 44 w 53"/>
                  <a:gd name="T67" fmla="*/ 11 h 57"/>
                  <a:gd name="T68" fmla="*/ 43 w 53"/>
                  <a:gd name="T69" fmla="*/ 11 h 57"/>
                  <a:gd name="T70" fmla="*/ 43 w 53"/>
                  <a:gd name="T71" fmla="*/ 9 h 57"/>
                  <a:gd name="T72" fmla="*/ 42 w 53"/>
                  <a:gd name="T73" fmla="*/ 8 h 57"/>
                  <a:gd name="T74" fmla="*/ 39 w 53"/>
                  <a:gd name="T75" fmla="*/ 5 h 57"/>
                  <a:gd name="T76" fmla="*/ 36 w 53"/>
                  <a:gd name="T77" fmla="*/ 3 h 57"/>
                  <a:gd name="T78" fmla="*/ 34 w 53"/>
                  <a:gd name="T79" fmla="*/ 3 h 57"/>
                  <a:gd name="T80" fmla="*/ 32 w 53"/>
                  <a:gd name="T81" fmla="*/ 2 h 57"/>
                  <a:gd name="T82" fmla="*/ 30 w 53"/>
                  <a:gd name="T83" fmla="*/ 1 h 57"/>
                  <a:gd name="T84" fmla="*/ 29 w 53"/>
                  <a:gd name="T85" fmla="*/ 1 h 57"/>
                  <a:gd name="T86" fmla="*/ 27 w 53"/>
                  <a:gd name="T87" fmla="*/ 0 h 57"/>
                  <a:gd name="T88" fmla="*/ 26 w 53"/>
                  <a:gd name="T89" fmla="*/ 0 h 57"/>
                  <a:gd name="T90" fmla="*/ 25 w 53"/>
                  <a:gd name="T91" fmla="*/ 0 h 57"/>
                  <a:gd name="T92" fmla="*/ 23 w 53"/>
                  <a:gd name="T93" fmla="*/ 1 h 57"/>
                  <a:gd name="T94" fmla="*/ 21 w 53"/>
                  <a:gd name="T95" fmla="*/ 1 h 57"/>
                  <a:gd name="T96" fmla="*/ 20 w 53"/>
                  <a:gd name="T97" fmla="*/ 2 h 57"/>
                  <a:gd name="T98" fmla="*/ 17 w 53"/>
                  <a:gd name="T99" fmla="*/ 3 h 57"/>
                  <a:gd name="T100" fmla="*/ 16 w 53"/>
                  <a:gd name="T101" fmla="*/ 5 h 57"/>
                  <a:gd name="T102" fmla="*/ 15 w 53"/>
                  <a:gd name="T103" fmla="*/ 6 h 57"/>
                  <a:gd name="T104" fmla="*/ 13 w 53"/>
                  <a:gd name="T105" fmla="*/ 7 h 57"/>
                  <a:gd name="T106" fmla="*/ 12 w 53"/>
                  <a:gd name="T107" fmla="*/ 9 h 57"/>
                  <a:gd name="T108" fmla="*/ 0 w 53"/>
                  <a:gd name="T109" fmla="*/ 29 h 57"/>
                  <a:gd name="T110" fmla="*/ 46 w 53"/>
                  <a:gd name="T111" fmla="*/ 56 h 57"/>
                  <a:gd name="T112" fmla="*/ 52 w 53"/>
                  <a:gd name="T113" fmla="*/ 47 h 57"/>
                  <a:gd name="T114" fmla="*/ 36 w 53"/>
                  <a:gd name="T115" fmla="*/ 37 h 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
                  <a:gd name="T175" fmla="*/ 0 h 57"/>
                  <a:gd name="T176" fmla="*/ 53 w 53"/>
                  <a:gd name="T177" fmla="*/ 57 h 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 h="57">
                    <a:moveTo>
                      <a:pt x="36" y="37"/>
                    </a:moveTo>
                    <a:lnTo>
                      <a:pt x="42" y="26"/>
                    </a:lnTo>
                    <a:lnTo>
                      <a:pt x="43" y="24"/>
                    </a:lnTo>
                    <a:lnTo>
                      <a:pt x="44" y="23"/>
                    </a:lnTo>
                    <a:lnTo>
                      <a:pt x="44" y="21"/>
                    </a:lnTo>
                    <a:lnTo>
                      <a:pt x="45" y="19"/>
                    </a:lnTo>
                    <a:lnTo>
                      <a:pt x="45" y="18"/>
                    </a:lnTo>
                    <a:lnTo>
                      <a:pt x="45" y="16"/>
                    </a:lnTo>
                    <a:lnTo>
                      <a:pt x="45" y="15"/>
                    </a:lnTo>
                    <a:lnTo>
                      <a:pt x="44" y="14"/>
                    </a:lnTo>
                    <a:lnTo>
                      <a:pt x="44" y="12"/>
                    </a:lnTo>
                    <a:lnTo>
                      <a:pt x="44" y="11"/>
                    </a:lnTo>
                    <a:lnTo>
                      <a:pt x="26" y="11"/>
                    </a:lnTo>
                    <a:lnTo>
                      <a:pt x="27" y="11"/>
                    </a:lnTo>
                    <a:lnTo>
                      <a:pt x="28" y="12"/>
                    </a:lnTo>
                    <a:lnTo>
                      <a:pt x="30" y="12"/>
                    </a:lnTo>
                    <a:lnTo>
                      <a:pt x="31" y="14"/>
                    </a:lnTo>
                    <a:lnTo>
                      <a:pt x="33" y="15"/>
                    </a:lnTo>
                    <a:lnTo>
                      <a:pt x="34" y="16"/>
                    </a:lnTo>
                    <a:lnTo>
                      <a:pt x="34" y="17"/>
                    </a:lnTo>
                    <a:lnTo>
                      <a:pt x="34" y="18"/>
                    </a:lnTo>
                    <a:lnTo>
                      <a:pt x="34" y="19"/>
                    </a:lnTo>
                    <a:lnTo>
                      <a:pt x="34" y="20"/>
                    </a:lnTo>
                    <a:lnTo>
                      <a:pt x="33" y="22"/>
                    </a:lnTo>
                    <a:lnTo>
                      <a:pt x="32" y="24"/>
                    </a:lnTo>
                    <a:lnTo>
                      <a:pt x="27" y="32"/>
                    </a:lnTo>
                    <a:lnTo>
                      <a:pt x="14" y="25"/>
                    </a:lnTo>
                    <a:lnTo>
                      <a:pt x="20" y="16"/>
                    </a:lnTo>
                    <a:lnTo>
                      <a:pt x="21" y="14"/>
                    </a:lnTo>
                    <a:lnTo>
                      <a:pt x="22" y="12"/>
                    </a:lnTo>
                    <a:lnTo>
                      <a:pt x="24" y="12"/>
                    </a:lnTo>
                    <a:lnTo>
                      <a:pt x="25" y="11"/>
                    </a:lnTo>
                    <a:lnTo>
                      <a:pt x="26" y="11"/>
                    </a:lnTo>
                    <a:lnTo>
                      <a:pt x="44" y="11"/>
                    </a:lnTo>
                    <a:lnTo>
                      <a:pt x="43" y="11"/>
                    </a:lnTo>
                    <a:lnTo>
                      <a:pt x="43" y="9"/>
                    </a:lnTo>
                    <a:lnTo>
                      <a:pt x="42" y="8"/>
                    </a:lnTo>
                    <a:lnTo>
                      <a:pt x="39" y="5"/>
                    </a:lnTo>
                    <a:lnTo>
                      <a:pt x="36" y="3"/>
                    </a:lnTo>
                    <a:lnTo>
                      <a:pt x="34" y="3"/>
                    </a:lnTo>
                    <a:lnTo>
                      <a:pt x="32" y="2"/>
                    </a:lnTo>
                    <a:lnTo>
                      <a:pt x="30" y="1"/>
                    </a:lnTo>
                    <a:lnTo>
                      <a:pt x="29" y="1"/>
                    </a:lnTo>
                    <a:lnTo>
                      <a:pt x="27" y="0"/>
                    </a:lnTo>
                    <a:lnTo>
                      <a:pt x="26" y="0"/>
                    </a:lnTo>
                    <a:lnTo>
                      <a:pt x="25" y="0"/>
                    </a:lnTo>
                    <a:lnTo>
                      <a:pt x="23" y="1"/>
                    </a:lnTo>
                    <a:lnTo>
                      <a:pt x="21" y="1"/>
                    </a:lnTo>
                    <a:lnTo>
                      <a:pt x="20" y="2"/>
                    </a:lnTo>
                    <a:lnTo>
                      <a:pt x="17" y="3"/>
                    </a:lnTo>
                    <a:lnTo>
                      <a:pt x="16" y="5"/>
                    </a:lnTo>
                    <a:lnTo>
                      <a:pt x="15" y="6"/>
                    </a:lnTo>
                    <a:lnTo>
                      <a:pt x="13" y="7"/>
                    </a:lnTo>
                    <a:lnTo>
                      <a:pt x="12" y="9"/>
                    </a:lnTo>
                    <a:lnTo>
                      <a:pt x="0" y="29"/>
                    </a:lnTo>
                    <a:lnTo>
                      <a:pt x="46" y="56"/>
                    </a:lnTo>
                    <a:lnTo>
                      <a:pt x="52" y="47"/>
                    </a:lnTo>
                    <a:lnTo>
                      <a:pt x="36" y="37"/>
                    </a:lnTo>
                  </a:path>
                </a:pathLst>
              </a:custGeom>
              <a:solidFill>
                <a:srgbClr val="000000"/>
              </a:solidFill>
              <a:ln w="9525" cap="rnd">
                <a:noFill/>
                <a:round/>
                <a:headEnd/>
                <a:tailEnd/>
              </a:ln>
            </p:spPr>
            <p:txBody>
              <a:bodyPr/>
              <a:lstStyle/>
              <a:p>
                <a:endParaRPr lang="en-US"/>
              </a:p>
            </p:txBody>
          </p:sp>
          <p:sp>
            <p:nvSpPr>
              <p:cNvPr id="88" name="Freeform 478"/>
              <p:cNvSpPr>
                <a:spLocks/>
              </p:cNvSpPr>
              <p:nvPr/>
            </p:nvSpPr>
            <p:spPr bwMode="auto">
              <a:xfrm>
                <a:off x="229" y="326"/>
                <a:ext cx="52" cy="55"/>
              </a:xfrm>
              <a:custGeom>
                <a:avLst/>
                <a:gdLst>
                  <a:gd name="T0" fmla="*/ 36 w 53"/>
                  <a:gd name="T1" fmla="*/ 37 h 57"/>
                  <a:gd name="T2" fmla="*/ 42 w 53"/>
                  <a:gd name="T3" fmla="*/ 26 h 57"/>
                  <a:gd name="T4" fmla="*/ 43 w 53"/>
                  <a:gd name="T5" fmla="*/ 24 h 57"/>
                  <a:gd name="T6" fmla="*/ 44 w 53"/>
                  <a:gd name="T7" fmla="*/ 23 h 57"/>
                  <a:gd name="T8" fmla="*/ 44 w 53"/>
                  <a:gd name="T9" fmla="*/ 21 h 57"/>
                  <a:gd name="T10" fmla="*/ 45 w 53"/>
                  <a:gd name="T11" fmla="*/ 19 h 57"/>
                  <a:gd name="T12" fmla="*/ 45 w 53"/>
                  <a:gd name="T13" fmla="*/ 18 h 57"/>
                  <a:gd name="T14" fmla="*/ 45 w 53"/>
                  <a:gd name="T15" fmla="*/ 16 h 57"/>
                  <a:gd name="T16" fmla="*/ 45 w 53"/>
                  <a:gd name="T17" fmla="*/ 15 h 57"/>
                  <a:gd name="T18" fmla="*/ 44 w 53"/>
                  <a:gd name="T19" fmla="*/ 14 h 57"/>
                  <a:gd name="T20" fmla="*/ 44 w 53"/>
                  <a:gd name="T21" fmla="*/ 12 h 57"/>
                  <a:gd name="T22" fmla="*/ 43 w 53"/>
                  <a:gd name="T23" fmla="*/ 11 h 57"/>
                  <a:gd name="T24" fmla="*/ 43 w 53"/>
                  <a:gd name="T25" fmla="*/ 9 h 57"/>
                  <a:gd name="T26" fmla="*/ 42 w 53"/>
                  <a:gd name="T27" fmla="*/ 8 h 57"/>
                  <a:gd name="T28" fmla="*/ 39 w 53"/>
                  <a:gd name="T29" fmla="*/ 5 h 57"/>
                  <a:gd name="T30" fmla="*/ 36 w 53"/>
                  <a:gd name="T31" fmla="*/ 3 h 57"/>
                  <a:gd name="T32" fmla="*/ 34 w 53"/>
                  <a:gd name="T33" fmla="*/ 3 h 57"/>
                  <a:gd name="T34" fmla="*/ 32 w 53"/>
                  <a:gd name="T35" fmla="*/ 2 h 57"/>
                  <a:gd name="T36" fmla="*/ 30 w 53"/>
                  <a:gd name="T37" fmla="*/ 1 h 57"/>
                  <a:gd name="T38" fmla="*/ 29 w 53"/>
                  <a:gd name="T39" fmla="*/ 1 h 57"/>
                  <a:gd name="T40" fmla="*/ 27 w 53"/>
                  <a:gd name="T41" fmla="*/ 0 h 57"/>
                  <a:gd name="T42" fmla="*/ 26 w 53"/>
                  <a:gd name="T43" fmla="*/ 0 h 57"/>
                  <a:gd name="T44" fmla="*/ 25 w 53"/>
                  <a:gd name="T45" fmla="*/ 0 h 57"/>
                  <a:gd name="T46" fmla="*/ 23 w 53"/>
                  <a:gd name="T47" fmla="*/ 1 h 57"/>
                  <a:gd name="T48" fmla="*/ 21 w 53"/>
                  <a:gd name="T49" fmla="*/ 1 h 57"/>
                  <a:gd name="T50" fmla="*/ 20 w 53"/>
                  <a:gd name="T51" fmla="*/ 2 h 57"/>
                  <a:gd name="T52" fmla="*/ 17 w 53"/>
                  <a:gd name="T53" fmla="*/ 3 h 57"/>
                  <a:gd name="T54" fmla="*/ 16 w 53"/>
                  <a:gd name="T55" fmla="*/ 5 h 57"/>
                  <a:gd name="T56" fmla="*/ 15 w 53"/>
                  <a:gd name="T57" fmla="*/ 6 h 57"/>
                  <a:gd name="T58" fmla="*/ 13 w 53"/>
                  <a:gd name="T59" fmla="*/ 7 h 57"/>
                  <a:gd name="T60" fmla="*/ 12 w 53"/>
                  <a:gd name="T61" fmla="*/ 9 h 57"/>
                  <a:gd name="T62" fmla="*/ 0 w 53"/>
                  <a:gd name="T63" fmla="*/ 29 h 57"/>
                  <a:gd name="T64" fmla="*/ 46 w 53"/>
                  <a:gd name="T65" fmla="*/ 56 h 57"/>
                  <a:gd name="T66" fmla="*/ 52 w 53"/>
                  <a:gd name="T67" fmla="*/ 47 h 57"/>
                  <a:gd name="T68" fmla="*/ 36 w 53"/>
                  <a:gd name="T69" fmla="*/ 37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57"/>
                  <a:gd name="T107" fmla="*/ 53 w 53"/>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57">
                    <a:moveTo>
                      <a:pt x="36" y="37"/>
                    </a:moveTo>
                    <a:lnTo>
                      <a:pt x="42" y="26"/>
                    </a:lnTo>
                    <a:lnTo>
                      <a:pt x="43" y="24"/>
                    </a:lnTo>
                    <a:lnTo>
                      <a:pt x="44" y="23"/>
                    </a:lnTo>
                    <a:lnTo>
                      <a:pt x="44" y="21"/>
                    </a:lnTo>
                    <a:lnTo>
                      <a:pt x="45" y="19"/>
                    </a:lnTo>
                    <a:lnTo>
                      <a:pt x="45" y="18"/>
                    </a:lnTo>
                    <a:lnTo>
                      <a:pt x="45" y="16"/>
                    </a:lnTo>
                    <a:lnTo>
                      <a:pt x="45" y="15"/>
                    </a:lnTo>
                    <a:lnTo>
                      <a:pt x="44" y="14"/>
                    </a:lnTo>
                    <a:lnTo>
                      <a:pt x="44" y="12"/>
                    </a:lnTo>
                    <a:lnTo>
                      <a:pt x="43" y="11"/>
                    </a:lnTo>
                    <a:lnTo>
                      <a:pt x="43" y="9"/>
                    </a:lnTo>
                    <a:lnTo>
                      <a:pt x="42" y="8"/>
                    </a:lnTo>
                    <a:lnTo>
                      <a:pt x="39" y="5"/>
                    </a:lnTo>
                    <a:lnTo>
                      <a:pt x="36" y="3"/>
                    </a:lnTo>
                    <a:lnTo>
                      <a:pt x="34" y="3"/>
                    </a:lnTo>
                    <a:lnTo>
                      <a:pt x="32" y="2"/>
                    </a:lnTo>
                    <a:lnTo>
                      <a:pt x="30" y="1"/>
                    </a:lnTo>
                    <a:lnTo>
                      <a:pt x="29" y="1"/>
                    </a:lnTo>
                    <a:lnTo>
                      <a:pt x="27" y="0"/>
                    </a:lnTo>
                    <a:lnTo>
                      <a:pt x="26" y="0"/>
                    </a:lnTo>
                    <a:lnTo>
                      <a:pt x="25" y="0"/>
                    </a:lnTo>
                    <a:lnTo>
                      <a:pt x="23" y="1"/>
                    </a:lnTo>
                    <a:lnTo>
                      <a:pt x="21" y="1"/>
                    </a:lnTo>
                    <a:lnTo>
                      <a:pt x="20" y="2"/>
                    </a:lnTo>
                    <a:lnTo>
                      <a:pt x="17" y="3"/>
                    </a:lnTo>
                    <a:lnTo>
                      <a:pt x="16" y="5"/>
                    </a:lnTo>
                    <a:lnTo>
                      <a:pt x="15" y="6"/>
                    </a:lnTo>
                    <a:lnTo>
                      <a:pt x="13" y="7"/>
                    </a:lnTo>
                    <a:lnTo>
                      <a:pt x="12" y="9"/>
                    </a:lnTo>
                    <a:lnTo>
                      <a:pt x="0" y="29"/>
                    </a:lnTo>
                    <a:lnTo>
                      <a:pt x="46" y="56"/>
                    </a:lnTo>
                    <a:lnTo>
                      <a:pt x="52" y="47"/>
                    </a:lnTo>
                    <a:lnTo>
                      <a:pt x="36" y="37"/>
                    </a:lnTo>
                  </a:path>
                </a:pathLst>
              </a:custGeom>
              <a:noFill/>
              <a:ln w="12700" cap="rnd" cmpd="sng">
                <a:solidFill>
                  <a:srgbClr val="000000"/>
                </a:solidFill>
                <a:prstDash val="solid"/>
                <a:round/>
                <a:headEnd/>
                <a:tailEnd/>
              </a:ln>
            </p:spPr>
            <p:txBody>
              <a:bodyPr/>
              <a:lstStyle/>
              <a:p>
                <a:endParaRPr lang="en-US"/>
              </a:p>
            </p:txBody>
          </p:sp>
          <p:sp>
            <p:nvSpPr>
              <p:cNvPr id="89" name="Freeform 479"/>
              <p:cNvSpPr>
                <a:spLocks/>
              </p:cNvSpPr>
              <p:nvPr/>
            </p:nvSpPr>
            <p:spPr bwMode="auto">
              <a:xfrm>
                <a:off x="242" y="337"/>
                <a:ext cx="22" cy="22"/>
              </a:xfrm>
              <a:custGeom>
                <a:avLst/>
                <a:gdLst>
                  <a:gd name="T0" fmla="*/ 13 w 22"/>
                  <a:gd name="T1" fmla="*/ 21 h 22"/>
                  <a:gd name="T2" fmla="*/ 0 w 22"/>
                  <a:gd name="T3" fmla="*/ 13 h 22"/>
                  <a:gd name="T4" fmla="*/ 6 w 22"/>
                  <a:gd name="T5" fmla="*/ 4 h 22"/>
                  <a:gd name="T6" fmla="*/ 7 w 22"/>
                  <a:gd name="T7" fmla="*/ 3 h 22"/>
                  <a:gd name="T8" fmla="*/ 8 w 22"/>
                  <a:gd name="T9" fmla="*/ 1 h 22"/>
                  <a:gd name="T10" fmla="*/ 10 w 22"/>
                  <a:gd name="T11" fmla="*/ 0 h 22"/>
                  <a:gd name="T12" fmla="*/ 10 w 22"/>
                  <a:gd name="T13" fmla="*/ 0 h 22"/>
                  <a:gd name="T14" fmla="*/ 12 w 22"/>
                  <a:gd name="T15" fmla="*/ 0 h 22"/>
                  <a:gd name="T16" fmla="*/ 13 w 22"/>
                  <a:gd name="T17" fmla="*/ 0 h 22"/>
                  <a:gd name="T18" fmla="*/ 15 w 22"/>
                  <a:gd name="T19" fmla="*/ 0 h 22"/>
                  <a:gd name="T20" fmla="*/ 17 w 22"/>
                  <a:gd name="T21" fmla="*/ 1 h 22"/>
                  <a:gd name="T22" fmla="*/ 18 w 22"/>
                  <a:gd name="T23" fmla="*/ 2 h 22"/>
                  <a:gd name="T24" fmla="*/ 19 w 22"/>
                  <a:gd name="T25" fmla="*/ 4 h 22"/>
                  <a:gd name="T26" fmla="*/ 20 w 22"/>
                  <a:gd name="T27" fmla="*/ 5 h 22"/>
                  <a:gd name="T28" fmla="*/ 20 w 22"/>
                  <a:gd name="T29" fmla="*/ 6 h 22"/>
                  <a:gd name="T30" fmla="*/ 21 w 22"/>
                  <a:gd name="T31" fmla="*/ 7 h 22"/>
                  <a:gd name="T32" fmla="*/ 21 w 22"/>
                  <a:gd name="T33" fmla="*/ 7 h 22"/>
                  <a:gd name="T34" fmla="*/ 20 w 22"/>
                  <a:gd name="T35" fmla="*/ 9 h 22"/>
                  <a:gd name="T36" fmla="*/ 20 w 22"/>
                  <a:gd name="T37" fmla="*/ 10 h 22"/>
                  <a:gd name="T38" fmla="*/ 19 w 22"/>
                  <a:gd name="T39" fmla="*/ 12 h 22"/>
                  <a:gd name="T40" fmla="*/ 13 w 22"/>
                  <a:gd name="T41" fmla="*/ 2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2"/>
                  <a:gd name="T65" fmla="*/ 22 w 22"/>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2">
                    <a:moveTo>
                      <a:pt x="13" y="21"/>
                    </a:moveTo>
                    <a:lnTo>
                      <a:pt x="0" y="13"/>
                    </a:lnTo>
                    <a:lnTo>
                      <a:pt x="6" y="4"/>
                    </a:lnTo>
                    <a:lnTo>
                      <a:pt x="7" y="3"/>
                    </a:lnTo>
                    <a:lnTo>
                      <a:pt x="8" y="1"/>
                    </a:lnTo>
                    <a:lnTo>
                      <a:pt x="10" y="0"/>
                    </a:lnTo>
                    <a:lnTo>
                      <a:pt x="12" y="0"/>
                    </a:lnTo>
                    <a:lnTo>
                      <a:pt x="13" y="0"/>
                    </a:lnTo>
                    <a:lnTo>
                      <a:pt x="15" y="0"/>
                    </a:lnTo>
                    <a:lnTo>
                      <a:pt x="17" y="1"/>
                    </a:lnTo>
                    <a:lnTo>
                      <a:pt x="18" y="2"/>
                    </a:lnTo>
                    <a:lnTo>
                      <a:pt x="19" y="4"/>
                    </a:lnTo>
                    <a:lnTo>
                      <a:pt x="20" y="5"/>
                    </a:lnTo>
                    <a:lnTo>
                      <a:pt x="20" y="6"/>
                    </a:lnTo>
                    <a:lnTo>
                      <a:pt x="21" y="7"/>
                    </a:lnTo>
                    <a:lnTo>
                      <a:pt x="20" y="9"/>
                    </a:lnTo>
                    <a:lnTo>
                      <a:pt x="20" y="10"/>
                    </a:lnTo>
                    <a:lnTo>
                      <a:pt x="19" y="12"/>
                    </a:lnTo>
                    <a:lnTo>
                      <a:pt x="13" y="21"/>
                    </a:lnTo>
                  </a:path>
                </a:pathLst>
              </a:custGeom>
              <a:noFill/>
              <a:ln w="12700" cap="rnd" cmpd="sng">
                <a:solidFill>
                  <a:srgbClr val="000000"/>
                </a:solidFill>
                <a:prstDash val="solid"/>
                <a:round/>
                <a:headEnd/>
                <a:tailEnd/>
              </a:ln>
            </p:spPr>
            <p:txBody>
              <a:bodyPr/>
              <a:lstStyle/>
              <a:p>
                <a:endParaRPr lang="en-US"/>
              </a:p>
            </p:txBody>
          </p:sp>
          <p:sp>
            <p:nvSpPr>
              <p:cNvPr id="90" name="Freeform 480"/>
              <p:cNvSpPr>
                <a:spLocks/>
              </p:cNvSpPr>
              <p:nvPr/>
            </p:nvSpPr>
            <p:spPr bwMode="auto">
              <a:xfrm>
                <a:off x="259" y="285"/>
                <a:ext cx="69" cy="65"/>
              </a:xfrm>
              <a:custGeom>
                <a:avLst/>
                <a:gdLst>
                  <a:gd name="T0" fmla="*/ 40 w 69"/>
                  <a:gd name="T1" fmla="*/ 63 h 64"/>
                  <a:gd name="T2" fmla="*/ 68 w 69"/>
                  <a:gd name="T3" fmla="*/ 34 h 64"/>
                  <a:gd name="T4" fmla="*/ 60 w 69"/>
                  <a:gd name="T5" fmla="*/ 28 h 64"/>
                  <a:gd name="T6" fmla="*/ 40 w 69"/>
                  <a:gd name="T7" fmla="*/ 49 h 64"/>
                  <a:gd name="T8" fmla="*/ 30 w 69"/>
                  <a:gd name="T9" fmla="*/ 39 h 64"/>
                  <a:gd name="T10" fmla="*/ 47 w 69"/>
                  <a:gd name="T11" fmla="*/ 21 h 64"/>
                  <a:gd name="T12" fmla="*/ 40 w 69"/>
                  <a:gd name="T13" fmla="*/ 15 h 64"/>
                  <a:gd name="T14" fmla="*/ 23 w 69"/>
                  <a:gd name="T15" fmla="*/ 33 h 64"/>
                  <a:gd name="T16" fmla="*/ 15 w 69"/>
                  <a:gd name="T17" fmla="*/ 27 h 64"/>
                  <a:gd name="T18" fmla="*/ 33 w 69"/>
                  <a:gd name="T19" fmla="*/ 6 h 64"/>
                  <a:gd name="T20" fmla="*/ 27 w 69"/>
                  <a:gd name="T21" fmla="*/ 0 h 64"/>
                  <a:gd name="T22" fmla="*/ 0 w 69"/>
                  <a:gd name="T23" fmla="*/ 29 h 64"/>
                  <a:gd name="T24" fmla="*/ 40 w 69"/>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4"/>
                  <a:gd name="T41" fmla="*/ 69 w 6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4">
                    <a:moveTo>
                      <a:pt x="40" y="63"/>
                    </a:moveTo>
                    <a:lnTo>
                      <a:pt x="68" y="34"/>
                    </a:lnTo>
                    <a:lnTo>
                      <a:pt x="60" y="28"/>
                    </a:lnTo>
                    <a:lnTo>
                      <a:pt x="40" y="49"/>
                    </a:lnTo>
                    <a:lnTo>
                      <a:pt x="30" y="39"/>
                    </a:lnTo>
                    <a:lnTo>
                      <a:pt x="47" y="21"/>
                    </a:lnTo>
                    <a:lnTo>
                      <a:pt x="40" y="15"/>
                    </a:lnTo>
                    <a:lnTo>
                      <a:pt x="23" y="33"/>
                    </a:lnTo>
                    <a:lnTo>
                      <a:pt x="15" y="27"/>
                    </a:lnTo>
                    <a:lnTo>
                      <a:pt x="33" y="6"/>
                    </a:lnTo>
                    <a:lnTo>
                      <a:pt x="27" y="0"/>
                    </a:lnTo>
                    <a:lnTo>
                      <a:pt x="0" y="29"/>
                    </a:lnTo>
                    <a:lnTo>
                      <a:pt x="40" y="6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91" name="Freeform 481"/>
              <p:cNvSpPr>
                <a:spLocks/>
              </p:cNvSpPr>
              <p:nvPr/>
            </p:nvSpPr>
            <p:spPr bwMode="auto">
              <a:xfrm>
                <a:off x="297" y="251"/>
                <a:ext cx="70" cy="63"/>
              </a:xfrm>
              <a:custGeom>
                <a:avLst/>
                <a:gdLst>
                  <a:gd name="T0" fmla="*/ 44 w 71"/>
                  <a:gd name="T1" fmla="*/ 54 h 63"/>
                  <a:gd name="T2" fmla="*/ 39 w 71"/>
                  <a:gd name="T3" fmla="*/ 32 h 63"/>
                  <a:gd name="T4" fmla="*/ 42 w 71"/>
                  <a:gd name="T5" fmla="*/ 29 h 63"/>
                  <a:gd name="T6" fmla="*/ 45 w 71"/>
                  <a:gd name="T7" fmla="*/ 29 h 63"/>
                  <a:gd name="T8" fmla="*/ 48 w 71"/>
                  <a:gd name="T9" fmla="*/ 30 h 63"/>
                  <a:gd name="T10" fmla="*/ 51 w 71"/>
                  <a:gd name="T11" fmla="*/ 33 h 63"/>
                  <a:gd name="T12" fmla="*/ 56 w 71"/>
                  <a:gd name="T13" fmla="*/ 38 h 63"/>
                  <a:gd name="T14" fmla="*/ 59 w 71"/>
                  <a:gd name="T15" fmla="*/ 40 h 63"/>
                  <a:gd name="T16" fmla="*/ 70 w 71"/>
                  <a:gd name="T17" fmla="*/ 33 h 63"/>
                  <a:gd name="T18" fmla="*/ 68 w 71"/>
                  <a:gd name="T19" fmla="*/ 31 h 63"/>
                  <a:gd name="T20" fmla="*/ 66 w 71"/>
                  <a:gd name="T21" fmla="*/ 31 h 63"/>
                  <a:gd name="T22" fmla="*/ 64 w 71"/>
                  <a:gd name="T23" fmla="*/ 30 h 63"/>
                  <a:gd name="T24" fmla="*/ 58 w 71"/>
                  <a:gd name="T25" fmla="*/ 24 h 63"/>
                  <a:gd name="T26" fmla="*/ 54 w 71"/>
                  <a:gd name="T27" fmla="*/ 21 h 63"/>
                  <a:gd name="T28" fmla="*/ 52 w 71"/>
                  <a:gd name="T29" fmla="*/ 20 h 63"/>
                  <a:gd name="T30" fmla="*/ 50 w 71"/>
                  <a:gd name="T31" fmla="*/ 19 h 63"/>
                  <a:gd name="T32" fmla="*/ 47 w 71"/>
                  <a:gd name="T33" fmla="*/ 19 h 63"/>
                  <a:gd name="T34" fmla="*/ 46 w 71"/>
                  <a:gd name="T35" fmla="*/ 18 h 63"/>
                  <a:gd name="T36" fmla="*/ 47 w 71"/>
                  <a:gd name="T37" fmla="*/ 14 h 63"/>
                  <a:gd name="T38" fmla="*/ 46 w 71"/>
                  <a:gd name="T39" fmla="*/ 11 h 63"/>
                  <a:gd name="T40" fmla="*/ 32 w 71"/>
                  <a:gd name="T41" fmla="*/ 11 h 63"/>
                  <a:gd name="T42" fmla="*/ 34 w 71"/>
                  <a:gd name="T43" fmla="*/ 13 h 63"/>
                  <a:gd name="T44" fmla="*/ 36 w 71"/>
                  <a:gd name="T45" fmla="*/ 15 h 63"/>
                  <a:gd name="T46" fmla="*/ 37 w 71"/>
                  <a:gd name="T47" fmla="*/ 18 h 63"/>
                  <a:gd name="T48" fmla="*/ 37 w 71"/>
                  <a:gd name="T49" fmla="*/ 20 h 63"/>
                  <a:gd name="T50" fmla="*/ 35 w 71"/>
                  <a:gd name="T51" fmla="*/ 23 h 63"/>
                  <a:gd name="T52" fmla="*/ 24 w 71"/>
                  <a:gd name="T53" fmla="*/ 33 h 63"/>
                  <a:gd name="T54" fmla="*/ 25 w 71"/>
                  <a:gd name="T55" fmla="*/ 13 h 63"/>
                  <a:gd name="T56" fmla="*/ 27 w 71"/>
                  <a:gd name="T57" fmla="*/ 11 h 63"/>
                  <a:gd name="T58" fmla="*/ 30 w 71"/>
                  <a:gd name="T59" fmla="*/ 11 h 63"/>
                  <a:gd name="T60" fmla="*/ 45 w 71"/>
                  <a:gd name="T61" fmla="*/ 9 h 63"/>
                  <a:gd name="T62" fmla="*/ 42 w 71"/>
                  <a:gd name="T63" fmla="*/ 5 h 63"/>
                  <a:gd name="T64" fmla="*/ 38 w 71"/>
                  <a:gd name="T65" fmla="*/ 2 h 63"/>
                  <a:gd name="T66" fmla="*/ 35 w 71"/>
                  <a:gd name="T67" fmla="*/ 0 h 63"/>
                  <a:gd name="T68" fmla="*/ 33 w 71"/>
                  <a:gd name="T69" fmla="*/ 0 h 63"/>
                  <a:gd name="T70" fmla="*/ 30 w 71"/>
                  <a:gd name="T71" fmla="*/ 0 h 63"/>
                  <a:gd name="T72" fmla="*/ 27 w 71"/>
                  <a:gd name="T73" fmla="*/ 0 h 63"/>
                  <a:gd name="T74" fmla="*/ 24 w 71"/>
                  <a:gd name="T75" fmla="*/ 2 h 63"/>
                  <a:gd name="T76" fmla="*/ 19 w 71"/>
                  <a:gd name="T77" fmla="*/ 6 h 63"/>
                  <a:gd name="T78" fmla="*/ 36 w 71"/>
                  <a:gd name="T79" fmla="*/ 62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63"/>
                  <a:gd name="T122" fmla="*/ 71 w 7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63">
                    <a:moveTo>
                      <a:pt x="36" y="62"/>
                    </a:moveTo>
                    <a:lnTo>
                      <a:pt x="44" y="54"/>
                    </a:lnTo>
                    <a:lnTo>
                      <a:pt x="31" y="40"/>
                    </a:lnTo>
                    <a:lnTo>
                      <a:pt x="39" y="32"/>
                    </a:lnTo>
                    <a:lnTo>
                      <a:pt x="40" y="30"/>
                    </a:lnTo>
                    <a:lnTo>
                      <a:pt x="42" y="29"/>
                    </a:lnTo>
                    <a:lnTo>
                      <a:pt x="44" y="29"/>
                    </a:lnTo>
                    <a:lnTo>
                      <a:pt x="45" y="29"/>
                    </a:lnTo>
                    <a:lnTo>
                      <a:pt x="46" y="29"/>
                    </a:lnTo>
                    <a:lnTo>
                      <a:pt x="48" y="30"/>
                    </a:lnTo>
                    <a:lnTo>
                      <a:pt x="49" y="31"/>
                    </a:lnTo>
                    <a:lnTo>
                      <a:pt x="51" y="33"/>
                    </a:lnTo>
                    <a:lnTo>
                      <a:pt x="55" y="36"/>
                    </a:lnTo>
                    <a:lnTo>
                      <a:pt x="56" y="38"/>
                    </a:lnTo>
                    <a:lnTo>
                      <a:pt x="57" y="39"/>
                    </a:lnTo>
                    <a:lnTo>
                      <a:pt x="59" y="40"/>
                    </a:lnTo>
                    <a:lnTo>
                      <a:pt x="60" y="40"/>
                    </a:lnTo>
                    <a:lnTo>
                      <a:pt x="70" y="33"/>
                    </a:lnTo>
                    <a:lnTo>
                      <a:pt x="69" y="31"/>
                    </a:lnTo>
                    <a:lnTo>
                      <a:pt x="68" y="31"/>
                    </a:lnTo>
                    <a:lnTo>
                      <a:pt x="67" y="31"/>
                    </a:lnTo>
                    <a:lnTo>
                      <a:pt x="66" y="31"/>
                    </a:lnTo>
                    <a:lnTo>
                      <a:pt x="64" y="30"/>
                    </a:lnTo>
                    <a:lnTo>
                      <a:pt x="63" y="28"/>
                    </a:lnTo>
                    <a:lnTo>
                      <a:pt x="58" y="24"/>
                    </a:lnTo>
                    <a:lnTo>
                      <a:pt x="56" y="22"/>
                    </a:lnTo>
                    <a:lnTo>
                      <a:pt x="54" y="21"/>
                    </a:lnTo>
                    <a:lnTo>
                      <a:pt x="53" y="20"/>
                    </a:lnTo>
                    <a:lnTo>
                      <a:pt x="52" y="20"/>
                    </a:lnTo>
                    <a:lnTo>
                      <a:pt x="51" y="19"/>
                    </a:lnTo>
                    <a:lnTo>
                      <a:pt x="50" y="19"/>
                    </a:lnTo>
                    <a:lnTo>
                      <a:pt x="49" y="19"/>
                    </a:lnTo>
                    <a:lnTo>
                      <a:pt x="47" y="19"/>
                    </a:lnTo>
                    <a:lnTo>
                      <a:pt x="45" y="20"/>
                    </a:lnTo>
                    <a:lnTo>
                      <a:pt x="46" y="18"/>
                    </a:lnTo>
                    <a:lnTo>
                      <a:pt x="46" y="16"/>
                    </a:lnTo>
                    <a:lnTo>
                      <a:pt x="47" y="14"/>
                    </a:lnTo>
                    <a:lnTo>
                      <a:pt x="46" y="13"/>
                    </a:lnTo>
                    <a:lnTo>
                      <a:pt x="46" y="11"/>
                    </a:lnTo>
                    <a:lnTo>
                      <a:pt x="30" y="11"/>
                    </a:lnTo>
                    <a:lnTo>
                      <a:pt x="32" y="11"/>
                    </a:lnTo>
                    <a:lnTo>
                      <a:pt x="33" y="11"/>
                    </a:lnTo>
                    <a:lnTo>
                      <a:pt x="34" y="13"/>
                    </a:lnTo>
                    <a:lnTo>
                      <a:pt x="35" y="13"/>
                    </a:lnTo>
                    <a:lnTo>
                      <a:pt x="36" y="15"/>
                    </a:lnTo>
                    <a:lnTo>
                      <a:pt x="36" y="16"/>
                    </a:lnTo>
                    <a:lnTo>
                      <a:pt x="37" y="18"/>
                    </a:lnTo>
                    <a:lnTo>
                      <a:pt x="37" y="19"/>
                    </a:lnTo>
                    <a:lnTo>
                      <a:pt x="37" y="20"/>
                    </a:lnTo>
                    <a:lnTo>
                      <a:pt x="36" y="21"/>
                    </a:lnTo>
                    <a:lnTo>
                      <a:pt x="35" y="23"/>
                    </a:lnTo>
                    <a:lnTo>
                      <a:pt x="34" y="24"/>
                    </a:lnTo>
                    <a:lnTo>
                      <a:pt x="24" y="33"/>
                    </a:lnTo>
                    <a:lnTo>
                      <a:pt x="15" y="22"/>
                    </a:lnTo>
                    <a:lnTo>
                      <a:pt x="25" y="13"/>
                    </a:lnTo>
                    <a:lnTo>
                      <a:pt x="26" y="12"/>
                    </a:lnTo>
                    <a:lnTo>
                      <a:pt x="27" y="11"/>
                    </a:lnTo>
                    <a:lnTo>
                      <a:pt x="29" y="11"/>
                    </a:lnTo>
                    <a:lnTo>
                      <a:pt x="30" y="11"/>
                    </a:lnTo>
                    <a:lnTo>
                      <a:pt x="46" y="11"/>
                    </a:lnTo>
                    <a:lnTo>
                      <a:pt x="45" y="9"/>
                    </a:lnTo>
                    <a:lnTo>
                      <a:pt x="44" y="7"/>
                    </a:lnTo>
                    <a:lnTo>
                      <a:pt x="42" y="5"/>
                    </a:lnTo>
                    <a:lnTo>
                      <a:pt x="39" y="2"/>
                    </a:lnTo>
                    <a:lnTo>
                      <a:pt x="38" y="2"/>
                    </a:lnTo>
                    <a:lnTo>
                      <a:pt x="37" y="1"/>
                    </a:lnTo>
                    <a:lnTo>
                      <a:pt x="35" y="0"/>
                    </a:lnTo>
                    <a:lnTo>
                      <a:pt x="33" y="0"/>
                    </a:lnTo>
                    <a:lnTo>
                      <a:pt x="32" y="0"/>
                    </a:lnTo>
                    <a:lnTo>
                      <a:pt x="30" y="0"/>
                    </a:lnTo>
                    <a:lnTo>
                      <a:pt x="29" y="0"/>
                    </a:lnTo>
                    <a:lnTo>
                      <a:pt x="27" y="0"/>
                    </a:lnTo>
                    <a:lnTo>
                      <a:pt x="26" y="1"/>
                    </a:lnTo>
                    <a:lnTo>
                      <a:pt x="24" y="2"/>
                    </a:lnTo>
                    <a:lnTo>
                      <a:pt x="23" y="3"/>
                    </a:lnTo>
                    <a:lnTo>
                      <a:pt x="19" y="6"/>
                    </a:lnTo>
                    <a:lnTo>
                      <a:pt x="0" y="23"/>
                    </a:lnTo>
                    <a:lnTo>
                      <a:pt x="36" y="62"/>
                    </a:lnTo>
                  </a:path>
                </a:pathLst>
              </a:custGeom>
              <a:solidFill>
                <a:srgbClr val="000000"/>
              </a:solidFill>
              <a:ln w="9525" cap="rnd">
                <a:noFill/>
                <a:round/>
                <a:headEnd/>
                <a:tailEnd/>
              </a:ln>
            </p:spPr>
            <p:txBody>
              <a:bodyPr/>
              <a:lstStyle/>
              <a:p>
                <a:endParaRPr lang="en-US"/>
              </a:p>
            </p:txBody>
          </p:sp>
          <p:sp>
            <p:nvSpPr>
              <p:cNvPr id="92" name="Freeform 482"/>
              <p:cNvSpPr>
                <a:spLocks/>
              </p:cNvSpPr>
              <p:nvPr/>
            </p:nvSpPr>
            <p:spPr bwMode="auto">
              <a:xfrm>
                <a:off x="297" y="251"/>
                <a:ext cx="70" cy="63"/>
              </a:xfrm>
              <a:custGeom>
                <a:avLst/>
                <a:gdLst>
                  <a:gd name="T0" fmla="*/ 36 w 71"/>
                  <a:gd name="T1" fmla="*/ 62 h 63"/>
                  <a:gd name="T2" fmla="*/ 44 w 71"/>
                  <a:gd name="T3" fmla="*/ 54 h 63"/>
                  <a:gd name="T4" fmla="*/ 31 w 71"/>
                  <a:gd name="T5" fmla="*/ 40 h 63"/>
                  <a:gd name="T6" fmla="*/ 39 w 71"/>
                  <a:gd name="T7" fmla="*/ 32 h 63"/>
                  <a:gd name="T8" fmla="*/ 40 w 71"/>
                  <a:gd name="T9" fmla="*/ 30 h 63"/>
                  <a:gd name="T10" fmla="*/ 42 w 71"/>
                  <a:gd name="T11" fmla="*/ 29 h 63"/>
                  <a:gd name="T12" fmla="*/ 44 w 71"/>
                  <a:gd name="T13" fmla="*/ 29 h 63"/>
                  <a:gd name="T14" fmla="*/ 45 w 71"/>
                  <a:gd name="T15" fmla="*/ 29 h 63"/>
                  <a:gd name="T16" fmla="*/ 46 w 71"/>
                  <a:gd name="T17" fmla="*/ 29 h 63"/>
                  <a:gd name="T18" fmla="*/ 48 w 71"/>
                  <a:gd name="T19" fmla="*/ 30 h 63"/>
                  <a:gd name="T20" fmla="*/ 49 w 71"/>
                  <a:gd name="T21" fmla="*/ 31 h 63"/>
                  <a:gd name="T22" fmla="*/ 51 w 71"/>
                  <a:gd name="T23" fmla="*/ 33 h 63"/>
                  <a:gd name="T24" fmla="*/ 55 w 71"/>
                  <a:gd name="T25" fmla="*/ 36 h 63"/>
                  <a:gd name="T26" fmla="*/ 56 w 71"/>
                  <a:gd name="T27" fmla="*/ 38 h 63"/>
                  <a:gd name="T28" fmla="*/ 57 w 71"/>
                  <a:gd name="T29" fmla="*/ 39 h 63"/>
                  <a:gd name="T30" fmla="*/ 59 w 71"/>
                  <a:gd name="T31" fmla="*/ 40 h 63"/>
                  <a:gd name="T32" fmla="*/ 60 w 71"/>
                  <a:gd name="T33" fmla="*/ 40 h 63"/>
                  <a:gd name="T34" fmla="*/ 70 w 71"/>
                  <a:gd name="T35" fmla="*/ 33 h 63"/>
                  <a:gd name="T36" fmla="*/ 69 w 71"/>
                  <a:gd name="T37" fmla="*/ 31 h 63"/>
                  <a:gd name="T38" fmla="*/ 68 w 71"/>
                  <a:gd name="T39" fmla="*/ 31 h 63"/>
                  <a:gd name="T40" fmla="*/ 67 w 71"/>
                  <a:gd name="T41" fmla="*/ 31 h 63"/>
                  <a:gd name="T42" fmla="*/ 66 w 71"/>
                  <a:gd name="T43" fmla="*/ 31 h 63"/>
                  <a:gd name="T44" fmla="*/ 66 w 71"/>
                  <a:gd name="T45" fmla="*/ 31 h 63"/>
                  <a:gd name="T46" fmla="*/ 64 w 71"/>
                  <a:gd name="T47" fmla="*/ 30 h 63"/>
                  <a:gd name="T48" fmla="*/ 63 w 71"/>
                  <a:gd name="T49" fmla="*/ 28 h 63"/>
                  <a:gd name="T50" fmla="*/ 58 w 71"/>
                  <a:gd name="T51" fmla="*/ 24 h 63"/>
                  <a:gd name="T52" fmla="*/ 56 w 71"/>
                  <a:gd name="T53" fmla="*/ 22 h 63"/>
                  <a:gd name="T54" fmla="*/ 54 w 71"/>
                  <a:gd name="T55" fmla="*/ 21 h 63"/>
                  <a:gd name="T56" fmla="*/ 53 w 71"/>
                  <a:gd name="T57" fmla="*/ 20 h 63"/>
                  <a:gd name="T58" fmla="*/ 52 w 71"/>
                  <a:gd name="T59" fmla="*/ 20 h 63"/>
                  <a:gd name="T60" fmla="*/ 51 w 71"/>
                  <a:gd name="T61" fmla="*/ 19 h 63"/>
                  <a:gd name="T62" fmla="*/ 50 w 71"/>
                  <a:gd name="T63" fmla="*/ 19 h 63"/>
                  <a:gd name="T64" fmla="*/ 49 w 71"/>
                  <a:gd name="T65" fmla="*/ 19 h 63"/>
                  <a:gd name="T66" fmla="*/ 47 w 71"/>
                  <a:gd name="T67" fmla="*/ 19 h 63"/>
                  <a:gd name="T68" fmla="*/ 45 w 71"/>
                  <a:gd name="T69" fmla="*/ 20 h 63"/>
                  <a:gd name="T70" fmla="*/ 46 w 71"/>
                  <a:gd name="T71" fmla="*/ 18 h 63"/>
                  <a:gd name="T72" fmla="*/ 46 w 71"/>
                  <a:gd name="T73" fmla="*/ 16 h 63"/>
                  <a:gd name="T74" fmla="*/ 47 w 71"/>
                  <a:gd name="T75" fmla="*/ 14 h 63"/>
                  <a:gd name="T76" fmla="*/ 46 w 71"/>
                  <a:gd name="T77" fmla="*/ 13 h 63"/>
                  <a:gd name="T78" fmla="*/ 46 w 71"/>
                  <a:gd name="T79" fmla="*/ 11 h 63"/>
                  <a:gd name="T80" fmla="*/ 45 w 71"/>
                  <a:gd name="T81" fmla="*/ 9 h 63"/>
                  <a:gd name="T82" fmla="*/ 44 w 71"/>
                  <a:gd name="T83" fmla="*/ 7 h 63"/>
                  <a:gd name="T84" fmla="*/ 42 w 71"/>
                  <a:gd name="T85" fmla="*/ 5 h 63"/>
                  <a:gd name="T86" fmla="*/ 39 w 71"/>
                  <a:gd name="T87" fmla="*/ 2 h 63"/>
                  <a:gd name="T88" fmla="*/ 38 w 71"/>
                  <a:gd name="T89" fmla="*/ 2 h 63"/>
                  <a:gd name="T90" fmla="*/ 37 w 71"/>
                  <a:gd name="T91" fmla="*/ 1 h 63"/>
                  <a:gd name="T92" fmla="*/ 35 w 71"/>
                  <a:gd name="T93" fmla="*/ 0 h 63"/>
                  <a:gd name="T94" fmla="*/ 35 w 71"/>
                  <a:gd name="T95" fmla="*/ 0 h 63"/>
                  <a:gd name="T96" fmla="*/ 33 w 71"/>
                  <a:gd name="T97" fmla="*/ 0 h 63"/>
                  <a:gd name="T98" fmla="*/ 32 w 71"/>
                  <a:gd name="T99" fmla="*/ 0 h 63"/>
                  <a:gd name="T100" fmla="*/ 30 w 71"/>
                  <a:gd name="T101" fmla="*/ 0 h 63"/>
                  <a:gd name="T102" fmla="*/ 29 w 71"/>
                  <a:gd name="T103" fmla="*/ 0 h 63"/>
                  <a:gd name="T104" fmla="*/ 27 w 71"/>
                  <a:gd name="T105" fmla="*/ 0 h 63"/>
                  <a:gd name="T106" fmla="*/ 26 w 71"/>
                  <a:gd name="T107" fmla="*/ 1 h 63"/>
                  <a:gd name="T108" fmla="*/ 24 w 71"/>
                  <a:gd name="T109" fmla="*/ 2 h 63"/>
                  <a:gd name="T110" fmla="*/ 23 w 71"/>
                  <a:gd name="T111" fmla="*/ 3 h 63"/>
                  <a:gd name="T112" fmla="*/ 19 w 71"/>
                  <a:gd name="T113" fmla="*/ 6 h 63"/>
                  <a:gd name="T114" fmla="*/ 0 w 71"/>
                  <a:gd name="T115" fmla="*/ 23 h 63"/>
                  <a:gd name="T116" fmla="*/ 36 w 71"/>
                  <a:gd name="T117" fmla="*/ 62 h 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63"/>
                  <a:gd name="T179" fmla="*/ 71 w 71"/>
                  <a:gd name="T180" fmla="*/ 63 h 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63">
                    <a:moveTo>
                      <a:pt x="36" y="62"/>
                    </a:moveTo>
                    <a:lnTo>
                      <a:pt x="44" y="54"/>
                    </a:lnTo>
                    <a:lnTo>
                      <a:pt x="31" y="40"/>
                    </a:lnTo>
                    <a:lnTo>
                      <a:pt x="39" y="32"/>
                    </a:lnTo>
                    <a:lnTo>
                      <a:pt x="40" y="30"/>
                    </a:lnTo>
                    <a:lnTo>
                      <a:pt x="42" y="29"/>
                    </a:lnTo>
                    <a:lnTo>
                      <a:pt x="44" y="29"/>
                    </a:lnTo>
                    <a:lnTo>
                      <a:pt x="45" y="29"/>
                    </a:lnTo>
                    <a:lnTo>
                      <a:pt x="46" y="29"/>
                    </a:lnTo>
                    <a:lnTo>
                      <a:pt x="48" y="30"/>
                    </a:lnTo>
                    <a:lnTo>
                      <a:pt x="49" y="31"/>
                    </a:lnTo>
                    <a:lnTo>
                      <a:pt x="51" y="33"/>
                    </a:lnTo>
                    <a:lnTo>
                      <a:pt x="55" y="36"/>
                    </a:lnTo>
                    <a:lnTo>
                      <a:pt x="56" y="38"/>
                    </a:lnTo>
                    <a:lnTo>
                      <a:pt x="57" y="39"/>
                    </a:lnTo>
                    <a:lnTo>
                      <a:pt x="59" y="40"/>
                    </a:lnTo>
                    <a:lnTo>
                      <a:pt x="60" y="40"/>
                    </a:lnTo>
                    <a:lnTo>
                      <a:pt x="70" y="33"/>
                    </a:lnTo>
                    <a:lnTo>
                      <a:pt x="69" y="31"/>
                    </a:lnTo>
                    <a:lnTo>
                      <a:pt x="68" y="31"/>
                    </a:lnTo>
                    <a:lnTo>
                      <a:pt x="67" y="31"/>
                    </a:lnTo>
                    <a:lnTo>
                      <a:pt x="66" y="31"/>
                    </a:lnTo>
                    <a:lnTo>
                      <a:pt x="64" y="30"/>
                    </a:lnTo>
                    <a:lnTo>
                      <a:pt x="63" y="28"/>
                    </a:lnTo>
                    <a:lnTo>
                      <a:pt x="58" y="24"/>
                    </a:lnTo>
                    <a:lnTo>
                      <a:pt x="56" y="22"/>
                    </a:lnTo>
                    <a:lnTo>
                      <a:pt x="54" y="21"/>
                    </a:lnTo>
                    <a:lnTo>
                      <a:pt x="53" y="20"/>
                    </a:lnTo>
                    <a:lnTo>
                      <a:pt x="52" y="20"/>
                    </a:lnTo>
                    <a:lnTo>
                      <a:pt x="51" y="19"/>
                    </a:lnTo>
                    <a:lnTo>
                      <a:pt x="50" y="19"/>
                    </a:lnTo>
                    <a:lnTo>
                      <a:pt x="49" y="19"/>
                    </a:lnTo>
                    <a:lnTo>
                      <a:pt x="47" y="19"/>
                    </a:lnTo>
                    <a:lnTo>
                      <a:pt x="45" y="20"/>
                    </a:lnTo>
                    <a:lnTo>
                      <a:pt x="46" y="18"/>
                    </a:lnTo>
                    <a:lnTo>
                      <a:pt x="46" y="16"/>
                    </a:lnTo>
                    <a:lnTo>
                      <a:pt x="47" y="14"/>
                    </a:lnTo>
                    <a:lnTo>
                      <a:pt x="46" y="13"/>
                    </a:lnTo>
                    <a:lnTo>
                      <a:pt x="46" y="11"/>
                    </a:lnTo>
                    <a:lnTo>
                      <a:pt x="45" y="9"/>
                    </a:lnTo>
                    <a:lnTo>
                      <a:pt x="44" y="7"/>
                    </a:lnTo>
                    <a:lnTo>
                      <a:pt x="42" y="5"/>
                    </a:lnTo>
                    <a:lnTo>
                      <a:pt x="39" y="2"/>
                    </a:lnTo>
                    <a:lnTo>
                      <a:pt x="38" y="2"/>
                    </a:lnTo>
                    <a:lnTo>
                      <a:pt x="37" y="1"/>
                    </a:lnTo>
                    <a:lnTo>
                      <a:pt x="35" y="0"/>
                    </a:lnTo>
                    <a:lnTo>
                      <a:pt x="33" y="0"/>
                    </a:lnTo>
                    <a:lnTo>
                      <a:pt x="32" y="0"/>
                    </a:lnTo>
                    <a:lnTo>
                      <a:pt x="30" y="0"/>
                    </a:lnTo>
                    <a:lnTo>
                      <a:pt x="29" y="0"/>
                    </a:lnTo>
                    <a:lnTo>
                      <a:pt x="27" y="0"/>
                    </a:lnTo>
                    <a:lnTo>
                      <a:pt x="26" y="1"/>
                    </a:lnTo>
                    <a:lnTo>
                      <a:pt x="24" y="2"/>
                    </a:lnTo>
                    <a:lnTo>
                      <a:pt x="23" y="3"/>
                    </a:lnTo>
                    <a:lnTo>
                      <a:pt x="19" y="6"/>
                    </a:lnTo>
                    <a:lnTo>
                      <a:pt x="0" y="23"/>
                    </a:lnTo>
                    <a:lnTo>
                      <a:pt x="36" y="62"/>
                    </a:lnTo>
                  </a:path>
                </a:pathLst>
              </a:custGeom>
              <a:noFill/>
              <a:ln w="12700" cap="rnd" cmpd="sng">
                <a:solidFill>
                  <a:srgbClr val="000000"/>
                </a:solidFill>
                <a:prstDash val="solid"/>
                <a:round/>
                <a:headEnd/>
                <a:tailEnd/>
              </a:ln>
            </p:spPr>
            <p:txBody>
              <a:bodyPr/>
              <a:lstStyle/>
              <a:p>
                <a:endParaRPr lang="en-US"/>
              </a:p>
            </p:txBody>
          </p:sp>
          <p:sp>
            <p:nvSpPr>
              <p:cNvPr id="93" name="Freeform 483"/>
              <p:cNvSpPr>
                <a:spLocks/>
              </p:cNvSpPr>
              <p:nvPr/>
            </p:nvSpPr>
            <p:spPr bwMode="auto">
              <a:xfrm>
                <a:off x="312" y="261"/>
                <a:ext cx="24" cy="23"/>
              </a:xfrm>
              <a:custGeom>
                <a:avLst/>
                <a:gdLst>
                  <a:gd name="T0" fmla="*/ 10 w 24"/>
                  <a:gd name="T1" fmla="*/ 22 h 23"/>
                  <a:gd name="T2" fmla="*/ 0 w 24"/>
                  <a:gd name="T3" fmla="*/ 12 h 23"/>
                  <a:gd name="T4" fmla="*/ 10 w 24"/>
                  <a:gd name="T5" fmla="*/ 3 h 23"/>
                  <a:gd name="T6" fmla="*/ 11 w 24"/>
                  <a:gd name="T7" fmla="*/ 2 h 23"/>
                  <a:gd name="T8" fmla="*/ 13 w 24"/>
                  <a:gd name="T9" fmla="*/ 1 h 23"/>
                  <a:gd name="T10" fmla="*/ 14 w 24"/>
                  <a:gd name="T11" fmla="*/ 0 h 23"/>
                  <a:gd name="T12" fmla="*/ 16 w 24"/>
                  <a:gd name="T13" fmla="*/ 0 h 23"/>
                  <a:gd name="T14" fmla="*/ 17 w 24"/>
                  <a:gd name="T15" fmla="*/ 0 h 23"/>
                  <a:gd name="T16" fmla="*/ 18 w 24"/>
                  <a:gd name="T17" fmla="*/ 1 h 23"/>
                  <a:gd name="T18" fmla="*/ 20 w 24"/>
                  <a:gd name="T19" fmla="*/ 2 h 23"/>
                  <a:gd name="T20" fmla="*/ 21 w 24"/>
                  <a:gd name="T21" fmla="*/ 3 h 23"/>
                  <a:gd name="T22" fmla="*/ 22 w 24"/>
                  <a:gd name="T23" fmla="*/ 4 h 23"/>
                  <a:gd name="T24" fmla="*/ 23 w 24"/>
                  <a:gd name="T25" fmla="*/ 6 h 23"/>
                  <a:gd name="T26" fmla="*/ 23 w 24"/>
                  <a:gd name="T27" fmla="*/ 7 h 23"/>
                  <a:gd name="T28" fmla="*/ 23 w 24"/>
                  <a:gd name="T29" fmla="*/ 8 h 23"/>
                  <a:gd name="T30" fmla="*/ 23 w 24"/>
                  <a:gd name="T31" fmla="*/ 9 h 23"/>
                  <a:gd name="T32" fmla="*/ 22 w 24"/>
                  <a:gd name="T33" fmla="*/ 10 h 23"/>
                  <a:gd name="T34" fmla="*/ 21 w 24"/>
                  <a:gd name="T35" fmla="*/ 12 h 23"/>
                  <a:gd name="T36" fmla="*/ 20 w 24"/>
                  <a:gd name="T37" fmla="*/ 14 h 23"/>
                  <a:gd name="T38" fmla="*/ 10 w 24"/>
                  <a:gd name="T39" fmla="*/ 2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3"/>
                  <a:gd name="T62" fmla="*/ 24 w 2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3">
                    <a:moveTo>
                      <a:pt x="10" y="22"/>
                    </a:moveTo>
                    <a:lnTo>
                      <a:pt x="0" y="12"/>
                    </a:lnTo>
                    <a:lnTo>
                      <a:pt x="10" y="3"/>
                    </a:lnTo>
                    <a:lnTo>
                      <a:pt x="11" y="2"/>
                    </a:lnTo>
                    <a:lnTo>
                      <a:pt x="13" y="1"/>
                    </a:lnTo>
                    <a:lnTo>
                      <a:pt x="14" y="0"/>
                    </a:lnTo>
                    <a:lnTo>
                      <a:pt x="16" y="0"/>
                    </a:lnTo>
                    <a:lnTo>
                      <a:pt x="17" y="0"/>
                    </a:lnTo>
                    <a:lnTo>
                      <a:pt x="18" y="1"/>
                    </a:lnTo>
                    <a:lnTo>
                      <a:pt x="20" y="2"/>
                    </a:lnTo>
                    <a:lnTo>
                      <a:pt x="21" y="3"/>
                    </a:lnTo>
                    <a:lnTo>
                      <a:pt x="22" y="4"/>
                    </a:lnTo>
                    <a:lnTo>
                      <a:pt x="23" y="6"/>
                    </a:lnTo>
                    <a:lnTo>
                      <a:pt x="23" y="7"/>
                    </a:lnTo>
                    <a:lnTo>
                      <a:pt x="23" y="8"/>
                    </a:lnTo>
                    <a:lnTo>
                      <a:pt x="23" y="9"/>
                    </a:lnTo>
                    <a:lnTo>
                      <a:pt x="22" y="10"/>
                    </a:lnTo>
                    <a:lnTo>
                      <a:pt x="21" y="12"/>
                    </a:lnTo>
                    <a:lnTo>
                      <a:pt x="20" y="14"/>
                    </a:lnTo>
                    <a:lnTo>
                      <a:pt x="10" y="22"/>
                    </a:lnTo>
                  </a:path>
                </a:pathLst>
              </a:custGeom>
              <a:noFill/>
              <a:ln w="12700" cap="rnd" cmpd="sng">
                <a:solidFill>
                  <a:srgbClr val="000000"/>
                </a:solidFill>
                <a:prstDash val="solid"/>
                <a:round/>
                <a:headEnd/>
                <a:tailEnd/>
              </a:ln>
            </p:spPr>
            <p:txBody>
              <a:bodyPr/>
              <a:lstStyle/>
              <a:p>
                <a:endParaRPr lang="en-US"/>
              </a:p>
            </p:txBody>
          </p:sp>
          <p:sp>
            <p:nvSpPr>
              <p:cNvPr id="94" name="Freeform 484"/>
              <p:cNvSpPr>
                <a:spLocks/>
              </p:cNvSpPr>
              <p:nvPr/>
            </p:nvSpPr>
            <p:spPr bwMode="auto">
              <a:xfrm>
                <a:off x="364" y="219"/>
                <a:ext cx="56" cy="59"/>
              </a:xfrm>
              <a:custGeom>
                <a:avLst/>
                <a:gdLst>
                  <a:gd name="T0" fmla="*/ 0 w 55"/>
                  <a:gd name="T1" fmla="*/ 6 h 62"/>
                  <a:gd name="T2" fmla="*/ 9 w 55"/>
                  <a:gd name="T3" fmla="*/ 61 h 62"/>
                  <a:gd name="T4" fmla="*/ 19 w 55"/>
                  <a:gd name="T5" fmla="*/ 55 h 62"/>
                  <a:gd name="T6" fmla="*/ 17 w 55"/>
                  <a:gd name="T7" fmla="*/ 44 h 62"/>
                  <a:gd name="T8" fmla="*/ 35 w 55"/>
                  <a:gd name="T9" fmla="*/ 34 h 62"/>
                  <a:gd name="T10" fmla="*/ 44 w 55"/>
                  <a:gd name="T11" fmla="*/ 42 h 62"/>
                  <a:gd name="T12" fmla="*/ 54 w 55"/>
                  <a:gd name="T13" fmla="*/ 37 h 62"/>
                  <a:gd name="T14" fmla="*/ 20 w 55"/>
                  <a:gd name="T15" fmla="*/ 7 h 62"/>
                  <a:gd name="T16" fmla="*/ 11 w 55"/>
                  <a:gd name="T17" fmla="*/ 12 h 62"/>
                  <a:gd name="T18" fmla="*/ 28 w 55"/>
                  <a:gd name="T19" fmla="*/ 28 h 62"/>
                  <a:gd name="T20" fmla="*/ 15 w 55"/>
                  <a:gd name="T21" fmla="*/ 35 h 62"/>
                  <a:gd name="T22" fmla="*/ 11 w 55"/>
                  <a:gd name="T23" fmla="*/ 12 h 62"/>
                  <a:gd name="T24" fmla="*/ 20 w 55"/>
                  <a:gd name="T25" fmla="*/ 7 h 62"/>
                  <a:gd name="T26" fmla="*/ 11 w 55"/>
                  <a:gd name="T27" fmla="*/ 0 h 62"/>
                  <a:gd name="T28" fmla="*/ 0 w 55"/>
                  <a:gd name="T29" fmla="*/ 6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62"/>
                  <a:gd name="T47" fmla="*/ 55 w 55"/>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62">
                    <a:moveTo>
                      <a:pt x="0" y="6"/>
                    </a:moveTo>
                    <a:lnTo>
                      <a:pt x="9" y="61"/>
                    </a:lnTo>
                    <a:lnTo>
                      <a:pt x="19" y="55"/>
                    </a:lnTo>
                    <a:lnTo>
                      <a:pt x="17" y="44"/>
                    </a:lnTo>
                    <a:lnTo>
                      <a:pt x="35" y="34"/>
                    </a:lnTo>
                    <a:lnTo>
                      <a:pt x="44" y="42"/>
                    </a:lnTo>
                    <a:lnTo>
                      <a:pt x="54" y="37"/>
                    </a:lnTo>
                    <a:lnTo>
                      <a:pt x="20" y="7"/>
                    </a:lnTo>
                    <a:lnTo>
                      <a:pt x="11" y="12"/>
                    </a:lnTo>
                    <a:lnTo>
                      <a:pt x="28" y="28"/>
                    </a:lnTo>
                    <a:lnTo>
                      <a:pt x="15" y="35"/>
                    </a:lnTo>
                    <a:lnTo>
                      <a:pt x="11" y="12"/>
                    </a:lnTo>
                    <a:lnTo>
                      <a:pt x="20" y="7"/>
                    </a:lnTo>
                    <a:lnTo>
                      <a:pt x="11" y="0"/>
                    </a:lnTo>
                    <a:lnTo>
                      <a:pt x="0" y="6"/>
                    </a:lnTo>
                  </a:path>
                </a:pathLst>
              </a:custGeom>
              <a:solidFill>
                <a:srgbClr val="000000"/>
              </a:solidFill>
              <a:ln w="9525" cap="rnd">
                <a:noFill/>
                <a:round/>
                <a:headEnd/>
                <a:tailEnd/>
              </a:ln>
            </p:spPr>
            <p:txBody>
              <a:bodyPr/>
              <a:lstStyle/>
              <a:p>
                <a:endParaRPr lang="en-US"/>
              </a:p>
            </p:txBody>
          </p:sp>
          <p:sp>
            <p:nvSpPr>
              <p:cNvPr id="95" name="Freeform 485"/>
              <p:cNvSpPr>
                <a:spLocks/>
              </p:cNvSpPr>
              <p:nvPr/>
            </p:nvSpPr>
            <p:spPr bwMode="auto">
              <a:xfrm>
                <a:off x="364" y="219"/>
                <a:ext cx="56" cy="59"/>
              </a:xfrm>
              <a:custGeom>
                <a:avLst/>
                <a:gdLst>
                  <a:gd name="T0" fmla="*/ 0 w 55"/>
                  <a:gd name="T1" fmla="*/ 6 h 62"/>
                  <a:gd name="T2" fmla="*/ 9 w 55"/>
                  <a:gd name="T3" fmla="*/ 61 h 62"/>
                  <a:gd name="T4" fmla="*/ 19 w 55"/>
                  <a:gd name="T5" fmla="*/ 55 h 62"/>
                  <a:gd name="T6" fmla="*/ 17 w 55"/>
                  <a:gd name="T7" fmla="*/ 44 h 62"/>
                  <a:gd name="T8" fmla="*/ 35 w 55"/>
                  <a:gd name="T9" fmla="*/ 34 h 62"/>
                  <a:gd name="T10" fmla="*/ 44 w 55"/>
                  <a:gd name="T11" fmla="*/ 42 h 62"/>
                  <a:gd name="T12" fmla="*/ 54 w 55"/>
                  <a:gd name="T13" fmla="*/ 37 h 62"/>
                  <a:gd name="T14" fmla="*/ 11 w 55"/>
                  <a:gd name="T15" fmla="*/ 0 h 62"/>
                  <a:gd name="T16" fmla="*/ 0 w 55"/>
                  <a:gd name="T17" fmla="*/ 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62"/>
                  <a:gd name="T29" fmla="*/ 55 w 5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62">
                    <a:moveTo>
                      <a:pt x="0" y="6"/>
                    </a:moveTo>
                    <a:lnTo>
                      <a:pt x="9" y="61"/>
                    </a:lnTo>
                    <a:lnTo>
                      <a:pt x="19" y="55"/>
                    </a:lnTo>
                    <a:lnTo>
                      <a:pt x="17" y="44"/>
                    </a:lnTo>
                    <a:lnTo>
                      <a:pt x="35" y="34"/>
                    </a:lnTo>
                    <a:lnTo>
                      <a:pt x="44" y="42"/>
                    </a:lnTo>
                    <a:lnTo>
                      <a:pt x="54" y="37"/>
                    </a:lnTo>
                    <a:lnTo>
                      <a:pt x="11" y="0"/>
                    </a:lnTo>
                    <a:lnTo>
                      <a:pt x="0" y="6"/>
                    </a:lnTo>
                  </a:path>
                </a:pathLst>
              </a:custGeom>
              <a:noFill/>
              <a:ln w="12700" cap="rnd" cmpd="sng">
                <a:solidFill>
                  <a:srgbClr val="000000"/>
                </a:solidFill>
                <a:prstDash val="solid"/>
                <a:round/>
                <a:headEnd/>
                <a:tailEnd/>
              </a:ln>
            </p:spPr>
            <p:txBody>
              <a:bodyPr/>
              <a:lstStyle/>
              <a:p>
                <a:endParaRPr lang="en-US"/>
              </a:p>
            </p:txBody>
          </p:sp>
          <p:sp>
            <p:nvSpPr>
              <p:cNvPr id="96" name="Freeform 486"/>
              <p:cNvSpPr>
                <a:spLocks/>
              </p:cNvSpPr>
              <p:nvPr/>
            </p:nvSpPr>
            <p:spPr bwMode="auto">
              <a:xfrm>
                <a:off x="374" y="231"/>
                <a:ext cx="19" cy="27"/>
              </a:xfrm>
              <a:custGeom>
                <a:avLst/>
                <a:gdLst>
                  <a:gd name="T0" fmla="*/ 0 w 19"/>
                  <a:gd name="T1" fmla="*/ 0 h 24"/>
                  <a:gd name="T2" fmla="*/ 18 w 19"/>
                  <a:gd name="T3" fmla="*/ 16 h 24"/>
                  <a:gd name="T4" fmla="*/ 5 w 19"/>
                  <a:gd name="T5" fmla="*/ 23 h 24"/>
                  <a:gd name="T6" fmla="*/ 0 w 19"/>
                  <a:gd name="T7" fmla="*/ 0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0"/>
                    </a:moveTo>
                    <a:lnTo>
                      <a:pt x="18" y="16"/>
                    </a:lnTo>
                    <a:lnTo>
                      <a:pt x="5" y="23"/>
                    </a:lnTo>
                    <a:lnTo>
                      <a:pt x="0" y="0"/>
                    </a:lnTo>
                  </a:path>
                </a:pathLst>
              </a:custGeom>
              <a:noFill/>
              <a:ln w="12700" cap="rnd" cmpd="sng">
                <a:solidFill>
                  <a:srgbClr val="000000"/>
                </a:solidFill>
                <a:prstDash val="solid"/>
                <a:round/>
                <a:headEnd/>
                <a:tailEnd/>
              </a:ln>
            </p:spPr>
            <p:txBody>
              <a:bodyPr/>
              <a:lstStyle/>
              <a:p>
                <a:endParaRPr lang="en-US"/>
              </a:p>
            </p:txBody>
          </p:sp>
          <p:sp>
            <p:nvSpPr>
              <p:cNvPr id="97" name="Freeform 487"/>
              <p:cNvSpPr>
                <a:spLocks/>
              </p:cNvSpPr>
              <p:nvPr/>
            </p:nvSpPr>
            <p:spPr bwMode="auto">
              <a:xfrm>
                <a:off x="394" y="192"/>
                <a:ext cx="48" cy="60"/>
              </a:xfrm>
              <a:custGeom>
                <a:avLst/>
                <a:gdLst>
                  <a:gd name="T0" fmla="*/ 36 w 48"/>
                  <a:gd name="T1" fmla="*/ 59 h 60"/>
                  <a:gd name="T2" fmla="*/ 47 w 48"/>
                  <a:gd name="T3" fmla="*/ 55 h 60"/>
                  <a:gd name="T4" fmla="*/ 29 w 48"/>
                  <a:gd name="T5" fmla="*/ 15 h 60"/>
                  <a:gd name="T6" fmla="*/ 44 w 48"/>
                  <a:gd name="T7" fmla="*/ 9 h 60"/>
                  <a:gd name="T8" fmla="*/ 40 w 48"/>
                  <a:gd name="T9" fmla="*/ 0 h 60"/>
                  <a:gd name="T10" fmla="*/ 0 w 48"/>
                  <a:gd name="T11" fmla="*/ 17 h 60"/>
                  <a:gd name="T12" fmla="*/ 4 w 48"/>
                  <a:gd name="T13" fmla="*/ 25 h 60"/>
                  <a:gd name="T14" fmla="*/ 19 w 48"/>
                  <a:gd name="T15" fmla="*/ 19 h 60"/>
                  <a:gd name="T16" fmla="*/ 36 w 48"/>
                  <a:gd name="T17" fmla="*/ 59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60"/>
                  <a:gd name="T29" fmla="*/ 48 w 48"/>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60">
                    <a:moveTo>
                      <a:pt x="36" y="59"/>
                    </a:moveTo>
                    <a:lnTo>
                      <a:pt x="47" y="55"/>
                    </a:lnTo>
                    <a:lnTo>
                      <a:pt x="29" y="15"/>
                    </a:lnTo>
                    <a:lnTo>
                      <a:pt x="44" y="9"/>
                    </a:lnTo>
                    <a:lnTo>
                      <a:pt x="40" y="0"/>
                    </a:lnTo>
                    <a:lnTo>
                      <a:pt x="0" y="17"/>
                    </a:lnTo>
                    <a:lnTo>
                      <a:pt x="4" y="25"/>
                    </a:lnTo>
                    <a:lnTo>
                      <a:pt x="19" y="19"/>
                    </a:lnTo>
                    <a:lnTo>
                      <a:pt x="36" y="59"/>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98" name="Freeform 488"/>
              <p:cNvSpPr>
                <a:spLocks/>
              </p:cNvSpPr>
              <p:nvPr/>
            </p:nvSpPr>
            <p:spPr bwMode="auto">
              <a:xfrm>
                <a:off x="444" y="188"/>
                <a:ext cx="28" cy="54"/>
              </a:xfrm>
              <a:custGeom>
                <a:avLst/>
                <a:gdLst>
                  <a:gd name="T0" fmla="*/ 16 w 28"/>
                  <a:gd name="T1" fmla="*/ 54 h 55"/>
                  <a:gd name="T2" fmla="*/ 27 w 28"/>
                  <a:gd name="T3" fmla="*/ 51 h 55"/>
                  <a:gd name="T4" fmla="*/ 11 w 28"/>
                  <a:gd name="T5" fmla="*/ 0 h 55"/>
                  <a:gd name="T6" fmla="*/ 0 w 28"/>
                  <a:gd name="T7" fmla="*/ 3 h 55"/>
                  <a:gd name="T8" fmla="*/ 16 w 28"/>
                  <a:gd name="T9" fmla="*/ 54 h 55"/>
                  <a:gd name="T10" fmla="*/ 0 60000 65536"/>
                  <a:gd name="T11" fmla="*/ 0 60000 65536"/>
                  <a:gd name="T12" fmla="*/ 0 60000 65536"/>
                  <a:gd name="T13" fmla="*/ 0 60000 65536"/>
                  <a:gd name="T14" fmla="*/ 0 60000 65536"/>
                  <a:gd name="T15" fmla="*/ 0 w 28"/>
                  <a:gd name="T16" fmla="*/ 0 h 55"/>
                  <a:gd name="T17" fmla="*/ 28 w 28"/>
                  <a:gd name="T18" fmla="*/ 55 h 55"/>
                </a:gdLst>
                <a:ahLst/>
                <a:cxnLst>
                  <a:cxn ang="T10">
                    <a:pos x="T0" y="T1"/>
                  </a:cxn>
                  <a:cxn ang="T11">
                    <a:pos x="T2" y="T3"/>
                  </a:cxn>
                  <a:cxn ang="T12">
                    <a:pos x="T4" y="T5"/>
                  </a:cxn>
                  <a:cxn ang="T13">
                    <a:pos x="T6" y="T7"/>
                  </a:cxn>
                  <a:cxn ang="T14">
                    <a:pos x="T8" y="T9"/>
                  </a:cxn>
                </a:cxnLst>
                <a:rect l="T15" t="T16" r="T17" b="T18"/>
                <a:pathLst>
                  <a:path w="28" h="55">
                    <a:moveTo>
                      <a:pt x="16" y="54"/>
                    </a:moveTo>
                    <a:lnTo>
                      <a:pt x="27" y="51"/>
                    </a:lnTo>
                    <a:lnTo>
                      <a:pt x="11" y="0"/>
                    </a:lnTo>
                    <a:lnTo>
                      <a:pt x="0" y="3"/>
                    </a:lnTo>
                    <a:lnTo>
                      <a:pt x="16" y="5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99" name="Freeform 489"/>
              <p:cNvSpPr>
                <a:spLocks/>
              </p:cNvSpPr>
              <p:nvPr/>
            </p:nvSpPr>
            <p:spPr bwMode="auto">
              <a:xfrm>
                <a:off x="475" y="178"/>
                <a:ext cx="54" cy="58"/>
              </a:xfrm>
              <a:custGeom>
                <a:avLst/>
                <a:gdLst>
                  <a:gd name="T0" fmla="*/ 1 w 54"/>
                  <a:gd name="T1" fmla="*/ 35 h 57"/>
                  <a:gd name="T2" fmla="*/ 3 w 54"/>
                  <a:gd name="T3" fmla="*/ 41 h 57"/>
                  <a:gd name="T4" fmla="*/ 6 w 54"/>
                  <a:gd name="T5" fmla="*/ 45 h 57"/>
                  <a:gd name="T6" fmla="*/ 10 w 54"/>
                  <a:gd name="T7" fmla="*/ 50 h 57"/>
                  <a:gd name="T8" fmla="*/ 13 w 54"/>
                  <a:gd name="T9" fmla="*/ 52 h 57"/>
                  <a:gd name="T10" fmla="*/ 18 w 54"/>
                  <a:gd name="T11" fmla="*/ 54 h 57"/>
                  <a:gd name="T12" fmla="*/ 22 w 54"/>
                  <a:gd name="T13" fmla="*/ 56 h 57"/>
                  <a:gd name="T14" fmla="*/ 26 w 54"/>
                  <a:gd name="T15" fmla="*/ 56 h 57"/>
                  <a:gd name="T16" fmla="*/ 30 w 54"/>
                  <a:gd name="T17" fmla="*/ 56 h 57"/>
                  <a:gd name="T18" fmla="*/ 34 w 54"/>
                  <a:gd name="T19" fmla="*/ 54 h 57"/>
                  <a:gd name="T20" fmla="*/ 39 w 54"/>
                  <a:gd name="T21" fmla="*/ 52 h 57"/>
                  <a:gd name="T22" fmla="*/ 44 w 54"/>
                  <a:gd name="T23" fmla="*/ 50 h 57"/>
                  <a:gd name="T24" fmla="*/ 48 w 54"/>
                  <a:gd name="T25" fmla="*/ 46 h 57"/>
                  <a:gd name="T26" fmla="*/ 51 w 54"/>
                  <a:gd name="T27" fmla="*/ 42 h 57"/>
                  <a:gd name="T28" fmla="*/ 52 w 54"/>
                  <a:gd name="T29" fmla="*/ 38 h 57"/>
                  <a:gd name="T30" fmla="*/ 53 w 54"/>
                  <a:gd name="T31" fmla="*/ 32 h 57"/>
                  <a:gd name="T32" fmla="*/ 52 w 54"/>
                  <a:gd name="T33" fmla="*/ 26 h 57"/>
                  <a:gd name="T34" fmla="*/ 52 w 54"/>
                  <a:gd name="T35" fmla="*/ 20 h 57"/>
                  <a:gd name="T36" fmla="*/ 50 w 54"/>
                  <a:gd name="T37" fmla="*/ 15 h 57"/>
                  <a:gd name="T38" fmla="*/ 47 w 54"/>
                  <a:gd name="T39" fmla="*/ 10 h 57"/>
                  <a:gd name="T40" fmla="*/ 26 w 54"/>
                  <a:gd name="T41" fmla="*/ 10 h 57"/>
                  <a:gd name="T42" fmla="*/ 29 w 54"/>
                  <a:gd name="T43" fmla="*/ 10 h 57"/>
                  <a:gd name="T44" fmla="*/ 32 w 54"/>
                  <a:gd name="T45" fmla="*/ 11 h 57"/>
                  <a:gd name="T46" fmla="*/ 36 w 54"/>
                  <a:gd name="T47" fmla="*/ 14 h 57"/>
                  <a:gd name="T48" fmla="*/ 38 w 54"/>
                  <a:gd name="T49" fmla="*/ 16 h 57"/>
                  <a:gd name="T50" fmla="*/ 40 w 54"/>
                  <a:gd name="T51" fmla="*/ 21 h 57"/>
                  <a:gd name="T52" fmla="*/ 42 w 54"/>
                  <a:gd name="T53" fmla="*/ 29 h 57"/>
                  <a:gd name="T54" fmla="*/ 42 w 54"/>
                  <a:gd name="T55" fmla="*/ 33 h 57"/>
                  <a:gd name="T56" fmla="*/ 41 w 54"/>
                  <a:gd name="T57" fmla="*/ 36 h 57"/>
                  <a:gd name="T58" fmla="*/ 40 w 54"/>
                  <a:gd name="T59" fmla="*/ 39 h 57"/>
                  <a:gd name="T60" fmla="*/ 38 w 54"/>
                  <a:gd name="T61" fmla="*/ 42 h 57"/>
                  <a:gd name="T62" fmla="*/ 35 w 54"/>
                  <a:gd name="T63" fmla="*/ 44 h 57"/>
                  <a:gd name="T64" fmla="*/ 31 w 54"/>
                  <a:gd name="T65" fmla="*/ 45 h 57"/>
                  <a:gd name="T66" fmla="*/ 28 w 54"/>
                  <a:gd name="T67" fmla="*/ 46 h 57"/>
                  <a:gd name="T68" fmla="*/ 25 w 54"/>
                  <a:gd name="T69" fmla="*/ 46 h 57"/>
                  <a:gd name="T70" fmla="*/ 22 w 54"/>
                  <a:gd name="T71" fmla="*/ 45 h 57"/>
                  <a:gd name="T72" fmla="*/ 20 w 54"/>
                  <a:gd name="T73" fmla="*/ 44 h 57"/>
                  <a:gd name="T74" fmla="*/ 16 w 54"/>
                  <a:gd name="T75" fmla="*/ 42 h 57"/>
                  <a:gd name="T76" fmla="*/ 15 w 54"/>
                  <a:gd name="T77" fmla="*/ 39 h 57"/>
                  <a:gd name="T78" fmla="*/ 13 w 54"/>
                  <a:gd name="T79" fmla="*/ 36 h 57"/>
                  <a:gd name="T80" fmla="*/ 12 w 54"/>
                  <a:gd name="T81" fmla="*/ 30 h 57"/>
                  <a:gd name="T82" fmla="*/ 11 w 54"/>
                  <a:gd name="T83" fmla="*/ 26 h 57"/>
                  <a:gd name="T84" fmla="*/ 12 w 54"/>
                  <a:gd name="T85" fmla="*/ 21 h 57"/>
                  <a:gd name="T86" fmla="*/ 12 w 54"/>
                  <a:gd name="T87" fmla="*/ 18 h 57"/>
                  <a:gd name="T88" fmla="*/ 15 w 54"/>
                  <a:gd name="T89" fmla="*/ 14 h 57"/>
                  <a:gd name="T90" fmla="*/ 18 w 54"/>
                  <a:gd name="T91" fmla="*/ 12 h 57"/>
                  <a:gd name="T92" fmla="*/ 22 w 54"/>
                  <a:gd name="T93" fmla="*/ 10 h 57"/>
                  <a:gd name="T94" fmla="*/ 26 w 54"/>
                  <a:gd name="T95" fmla="*/ 10 h 57"/>
                  <a:gd name="T96" fmla="*/ 45 w 54"/>
                  <a:gd name="T97" fmla="*/ 8 h 57"/>
                  <a:gd name="T98" fmla="*/ 42 w 54"/>
                  <a:gd name="T99" fmla="*/ 5 h 57"/>
                  <a:gd name="T100" fmla="*/ 37 w 54"/>
                  <a:gd name="T101" fmla="*/ 2 h 57"/>
                  <a:gd name="T102" fmla="*/ 32 w 54"/>
                  <a:gd name="T103" fmla="*/ 0 h 57"/>
                  <a:gd name="T104" fmla="*/ 30 w 54"/>
                  <a:gd name="T105" fmla="*/ 0 h 57"/>
                  <a:gd name="T106" fmla="*/ 25 w 54"/>
                  <a:gd name="T107" fmla="*/ 0 h 57"/>
                  <a:gd name="T108" fmla="*/ 18 w 54"/>
                  <a:gd name="T109" fmla="*/ 1 h 57"/>
                  <a:gd name="T110" fmla="*/ 13 w 54"/>
                  <a:gd name="T111" fmla="*/ 3 h 57"/>
                  <a:gd name="T112" fmla="*/ 9 w 54"/>
                  <a:gd name="T113" fmla="*/ 6 h 57"/>
                  <a:gd name="T114" fmla="*/ 5 w 54"/>
                  <a:gd name="T115" fmla="*/ 9 h 57"/>
                  <a:gd name="T116" fmla="*/ 3 w 54"/>
                  <a:gd name="T117" fmla="*/ 13 h 57"/>
                  <a:gd name="T118" fmla="*/ 1 w 54"/>
                  <a:gd name="T119" fmla="*/ 19 h 57"/>
                  <a:gd name="T120" fmla="*/ 0 w 54"/>
                  <a:gd name="T121" fmla="*/ 23 h 57"/>
                  <a:gd name="T122" fmla="*/ 0 w 54"/>
                  <a:gd name="T123" fmla="*/ 29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
                  <a:gd name="T187" fmla="*/ 0 h 57"/>
                  <a:gd name="T188" fmla="*/ 54 w 54"/>
                  <a:gd name="T189" fmla="*/ 57 h 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 h="57">
                    <a:moveTo>
                      <a:pt x="1" y="32"/>
                    </a:moveTo>
                    <a:lnTo>
                      <a:pt x="1" y="35"/>
                    </a:lnTo>
                    <a:lnTo>
                      <a:pt x="2" y="39"/>
                    </a:lnTo>
                    <a:lnTo>
                      <a:pt x="3" y="41"/>
                    </a:lnTo>
                    <a:lnTo>
                      <a:pt x="4" y="44"/>
                    </a:lnTo>
                    <a:lnTo>
                      <a:pt x="6" y="45"/>
                    </a:lnTo>
                    <a:lnTo>
                      <a:pt x="8" y="47"/>
                    </a:lnTo>
                    <a:lnTo>
                      <a:pt x="10" y="50"/>
                    </a:lnTo>
                    <a:lnTo>
                      <a:pt x="11" y="51"/>
                    </a:lnTo>
                    <a:lnTo>
                      <a:pt x="13" y="52"/>
                    </a:lnTo>
                    <a:lnTo>
                      <a:pt x="15" y="54"/>
                    </a:lnTo>
                    <a:lnTo>
                      <a:pt x="18" y="54"/>
                    </a:lnTo>
                    <a:lnTo>
                      <a:pt x="20" y="55"/>
                    </a:lnTo>
                    <a:lnTo>
                      <a:pt x="22" y="56"/>
                    </a:lnTo>
                    <a:lnTo>
                      <a:pt x="23" y="56"/>
                    </a:lnTo>
                    <a:lnTo>
                      <a:pt x="26" y="56"/>
                    </a:lnTo>
                    <a:lnTo>
                      <a:pt x="28" y="56"/>
                    </a:lnTo>
                    <a:lnTo>
                      <a:pt x="30" y="56"/>
                    </a:lnTo>
                    <a:lnTo>
                      <a:pt x="31" y="55"/>
                    </a:lnTo>
                    <a:lnTo>
                      <a:pt x="34" y="54"/>
                    </a:lnTo>
                    <a:lnTo>
                      <a:pt x="37" y="54"/>
                    </a:lnTo>
                    <a:lnTo>
                      <a:pt x="39" y="52"/>
                    </a:lnTo>
                    <a:lnTo>
                      <a:pt x="42" y="52"/>
                    </a:lnTo>
                    <a:lnTo>
                      <a:pt x="44" y="50"/>
                    </a:lnTo>
                    <a:lnTo>
                      <a:pt x="46" y="48"/>
                    </a:lnTo>
                    <a:lnTo>
                      <a:pt x="48" y="46"/>
                    </a:lnTo>
                    <a:lnTo>
                      <a:pt x="49" y="45"/>
                    </a:lnTo>
                    <a:lnTo>
                      <a:pt x="51" y="42"/>
                    </a:lnTo>
                    <a:lnTo>
                      <a:pt x="52" y="40"/>
                    </a:lnTo>
                    <a:lnTo>
                      <a:pt x="52" y="38"/>
                    </a:lnTo>
                    <a:lnTo>
                      <a:pt x="52" y="35"/>
                    </a:lnTo>
                    <a:lnTo>
                      <a:pt x="53" y="32"/>
                    </a:lnTo>
                    <a:lnTo>
                      <a:pt x="53" y="29"/>
                    </a:lnTo>
                    <a:lnTo>
                      <a:pt x="52" y="26"/>
                    </a:lnTo>
                    <a:lnTo>
                      <a:pt x="52" y="23"/>
                    </a:lnTo>
                    <a:lnTo>
                      <a:pt x="52" y="20"/>
                    </a:lnTo>
                    <a:lnTo>
                      <a:pt x="51" y="17"/>
                    </a:lnTo>
                    <a:lnTo>
                      <a:pt x="50" y="15"/>
                    </a:lnTo>
                    <a:lnTo>
                      <a:pt x="48" y="12"/>
                    </a:lnTo>
                    <a:lnTo>
                      <a:pt x="47" y="10"/>
                    </a:lnTo>
                    <a:lnTo>
                      <a:pt x="26" y="10"/>
                    </a:lnTo>
                    <a:lnTo>
                      <a:pt x="28" y="10"/>
                    </a:lnTo>
                    <a:lnTo>
                      <a:pt x="29" y="10"/>
                    </a:lnTo>
                    <a:lnTo>
                      <a:pt x="31" y="10"/>
                    </a:lnTo>
                    <a:lnTo>
                      <a:pt x="32" y="11"/>
                    </a:lnTo>
                    <a:lnTo>
                      <a:pt x="34" y="12"/>
                    </a:lnTo>
                    <a:lnTo>
                      <a:pt x="36" y="14"/>
                    </a:lnTo>
                    <a:lnTo>
                      <a:pt x="37" y="15"/>
                    </a:lnTo>
                    <a:lnTo>
                      <a:pt x="38" y="16"/>
                    </a:lnTo>
                    <a:lnTo>
                      <a:pt x="39" y="18"/>
                    </a:lnTo>
                    <a:lnTo>
                      <a:pt x="40" y="21"/>
                    </a:lnTo>
                    <a:lnTo>
                      <a:pt x="41" y="26"/>
                    </a:lnTo>
                    <a:lnTo>
                      <a:pt x="42" y="29"/>
                    </a:lnTo>
                    <a:lnTo>
                      <a:pt x="42" y="32"/>
                    </a:lnTo>
                    <a:lnTo>
                      <a:pt x="42" y="33"/>
                    </a:lnTo>
                    <a:lnTo>
                      <a:pt x="42" y="35"/>
                    </a:lnTo>
                    <a:lnTo>
                      <a:pt x="41" y="36"/>
                    </a:lnTo>
                    <a:lnTo>
                      <a:pt x="40" y="38"/>
                    </a:lnTo>
                    <a:lnTo>
                      <a:pt x="40" y="39"/>
                    </a:lnTo>
                    <a:lnTo>
                      <a:pt x="39" y="40"/>
                    </a:lnTo>
                    <a:lnTo>
                      <a:pt x="38" y="42"/>
                    </a:lnTo>
                    <a:lnTo>
                      <a:pt x="37" y="43"/>
                    </a:lnTo>
                    <a:lnTo>
                      <a:pt x="35" y="44"/>
                    </a:lnTo>
                    <a:lnTo>
                      <a:pt x="33" y="45"/>
                    </a:lnTo>
                    <a:lnTo>
                      <a:pt x="31" y="45"/>
                    </a:lnTo>
                    <a:lnTo>
                      <a:pt x="30" y="45"/>
                    </a:lnTo>
                    <a:lnTo>
                      <a:pt x="28" y="46"/>
                    </a:lnTo>
                    <a:lnTo>
                      <a:pt x="26" y="46"/>
                    </a:lnTo>
                    <a:lnTo>
                      <a:pt x="25" y="46"/>
                    </a:lnTo>
                    <a:lnTo>
                      <a:pt x="24" y="45"/>
                    </a:lnTo>
                    <a:lnTo>
                      <a:pt x="22" y="45"/>
                    </a:lnTo>
                    <a:lnTo>
                      <a:pt x="20" y="45"/>
                    </a:lnTo>
                    <a:lnTo>
                      <a:pt x="20" y="44"/>
                    </a:lnTo>
                    <a:lnTo>
                      <a:pt x="18" y="43"/>
                    </a:lnTo>
                    <a:lnTo>
                      <a:pt x="16" y="42"/>
                    </a:lnTo>
                    <a:lnTo>
                      <a:pt x="16" y="41"/>
                    </a:lnTo>
                    <a:lnTo>
                      <a:pt x="15" y="39"/>
                    </a:lnTo>
                    <a:lnTo>
                      <a:pt x="14" y="38"/>
                    </a:lnTo>
                    <a:lnTo>
                      <a:pt x="13" y="36"/>
                    </a:lnTo>
                    <a:lnTo>
                      <a:pt x="13" y="34"/>
                    </a:lnTo>
                    <a:lnTo>
                      <a:pt x="12" y="30"/>
                    </a:lnTo>
                    <a:lnTo>
                      <a:pt x="11" y="28"/>
                    </a:lnTo>
                    <a:lnTo>
                      <a:pt x="11" y="26"/>
                    </a:lnTo>
                    <a:lnTo>
                      <a:pt x="11" y="23"/>
                    </a:lnTo>
                    <a:lnTo>
                      <a:pt x="12" y="21"/>
                    </a:lnTo>
                    <a:lnTo>
                      <a:pt x="12" y="19"/>
                    </a:lnTo>
                    <a:lnTo>
                      <a:pt x="12" y="18"/>
                    </a:lnTo>
                    <a:lnTo>
                      <a:pt x="13" y="17"/>
                    </a:lnTo>
                    <a:lnTo>
                      <a:pt x="15" y="14"/>
                    </a:lnTo>
                    <a:lnTo>
                      <a:pt x="17" y="12"/>
                    </a:lnTo>
                    <a:lnTo>
                      <a:pt x="18" y="12"/>
                    </a:lnTo>
                    <a:lnTo>
                      <a:pt x="20" y="11"/>
                    </a:lnTo>
                    <a:lnTo>
                      <a:pt x="22" y="10"/>
                    </a:lnTo>
                    <a:lnTo>
                      <a:pt x="23" y="10"/>
                    </a:lnTo>
                    <a:lnTo>
                      <a:pt x="26" y="10"/>
                    </a:lnTo>
                    <a:lnTo>
                      <a:pt x="47" y="10"/>
                    </a:lnTo>
                    <a:lnTo>
                      <a:pt x="45" y="8"/>
                    </a:lnTo>
                    <a:lnTo>
                      <a:pt x="44" y="6"/>
                    </a:lnTo>
                    <a:lnTo>
                      <a:pt x="42" y="5"/>
                    </a:lnTo>
                    <a:lnTo>
                      <a:pt x="39" y="3"/>
                    </a:lnTo>
                    <a:lnTo>
                      <a:pt x="37" y="2"/>
                    </a:lnTo>
                    <a:lnTo>
                      <a:pt x="35" y="1"/>
                    </a:lnTo>
                    <a:lnTo>
                      <a:pt x="32" y="0"/>
                    </a:lnTo>
                    <a:lnTo>
                      <a:pt x="31" y="0"/>
                    </a:lnTo>
                    <a:lnTo>
                      <a:pt x="30" y="0"/>
                    </a:lnTo>
                    <a:lnTo>
                      <a:pt x="27" y="0"/>
                    </a:lnTo>
                    <a:lnTo>
                      <a:pt x="25" y="0"/>
                    </a:lnTo>
                    <a:lnTo>
                      <a:pt x="21" y="0"/>
                    </a:lnTo>
                    <a:lnTo>
                      <a:pt x="18" y="1"/>
                    </a:lnTo>
                    <a:lnTo>
                      <a:pt x="16" y="2"/>
                    </a:lnTo>
                    <a:lnTo>
                      <a:pt x="13" y="3"/>
                    </a:lnTo>
                    <a:lnTo>
                      <a:pt x="11" y="4"/>
                    </a:lnTo>
                    <a:lnTo>
                      <a:pt x="9" y="6"/>
                    </a:lnTo>
                    <a:lnTo>
                      <a:pt x="6" y="7"/>
                    </a:lnTo>
                    <a:lnTo>
                      <a:pt x="5" y="9"/>
                    </a:lnTo>
                    <a:lnTo>
                      <a:pt x="4" y="11"/>
                    </a:lnTo>
                    <a:lnTo>
                      <a:pt x="3" y="13"/>
                    </a:lnTo>
                    <a:lnTo>
                      <a:pt x="1" y="16"/>
                    </a:lnTo>
                    <a:lnTo>
                      <a:pt x="1" y="19"/>
                    </a:lnTo>
                    <a:lnTo>
                      <a:pt x="0" y="20"/>
                    </a:lnTo>
                    <a:lnTo>
                      <a:pt x="0" y="23"/>
                    </a:lnTo>
                    <a:lnTo>
                      <a:pt x="0" y="26"/>
                    </a:lnTo>
                    <a:lnTo>
                      <a:pt x="0" y="29"/>
                    </a:lnTo>
                    <a:lnTo>
                      <a:pt x="1" y="32"/>
                    </a:lnTo>
                  </a:path>
                </a:pathLst>
              </a:custGeom>
              <a:solidFill>
                <a:srgbClr val="000000"/>
              </a:solidFill>
              <a:ln w="9525" cap="rnd">
                <a:noFill/>
                <a:round/>
                <a:headEnd/>
                <a:tailEnd/>
              </a:ln>
            </p:spPr>
            <p:txBody>
              <a:bodyPr/>
              <a:lstStyle/>
              <a:p>
                <a:endParaRPr lang="en-US"/>
              </a:p>
            </p:txBody>
          </p:sp>
          <p:sp>
            <p:nvSpPr>
              <p:cNvPr id="100" name="Freeform 490"/>
              <p:cNvSpPr>
                <a:spLocks/>
              </p:cNvSpPr>
              <p:nvPr/>
            </p:nvSpPr>
            <p:spPr bwMode="auto">
              <a:xfrm>
                <a:off x="475" y="178"/>
                <a:ext cx="54" cy="58"/>
              </a:xfrm>
              <a:custGeom>
                <a:avLst/>
                <a:gdLst>
                  <a:gd name="T0" fmla="*/ 1 w 54"/>
                  <a:gd name="T1" fmla="*/ 35 h 57"/>
                  <a:gd name="T2" fmla="*/ 3 w 54"/>
                  <a:gd name="T3" fmla="*/ 41 h 57"/>
                  <a:gd name="T4" fmla="*/ 6 w 54"/>
                  <a:gd name="T5" fmla="*/ 45 h 57"/>
                  <a:gd name="T6" fmla="*/ 10 w 54"/>
                  <a:gd name="T7" fmla="*/ 50 h 57"/>
                  <a:gd name="T8" fmla="*/ 13 w 54"/>
                  <a:gd name="T9" fmla="*/ 52 h 57"/>
                  <a:gd name="T10" fmla="*/ 18 w 54"/>
                  <a:gd name="T11" fmla="*/ 54 h 57"/>
                  <a:gd name="T12" fmla="*/ 22 w 54"/>
                  <a:gd name="T13" fmla="*/ 56 h 57"/>
                  <a:gd name="T14" fmla="*/ 26 w 54"/>
                  <a:gd name="T15" fmla="*/ 56 h 57"/>
                  <a:gd name="T16" fmla="*/ 30 w 54"/>
                  <a:gd name="T17" fmla="*/ 56 h 57"/>
                  <a:gd name="T18" fmla="*/ 34 w 54"/>
                  <a:gd name="T19" fmla="*/ 54 h 57"/>
                  <a:gd name="T20" fmla="*/ 39 w 54"/>
                  <a:gd name="T21" fmla="*/ 52 h 57"/>
                  <a:gd name="T22" fmla="*/ 44 w 54"/>
                  <a:gd name="T23" fmla="*/ 50 h 57"/>
                  <a:gd name="T24" fmla="*/ 48 w 54"/>
                  <a:gd name="T25" fmla="*/ 46 h 57"/>
                  <a:gd name="T26" fmla="*/ 51 w 54"/>
                  <a:gd name="T27" fmla="*/ 42 h 57"/>
                  <a:gd name="T28" fmla="*/ 52 w 54"/>
                  <a:gd name="T29" fmla="*/ 38 h 57"/>
                  <a:gd name="T30" fmla="*/ 53 w 54"/>
                  <a:gd name="T31" fmla="*/ 32 h 57"/>
                  <a:gd name="T32" fmla="*/ 52 w 54"/>
                  <a:gd name="T33" fmla="*/ 26 h 57"/>
                  <a:gd name="T34" fmla="*/ 52 w 54"/>
                  <a:gd name="T35" fmla="*/ 20 h 57"/>
                  <a:gd name="T36" fmla="*/ 50 w 54"/>
                  <a:gd name="T37" fmla="*/ 15 h 57"/>
                  <a:gd name="T38" fmla="*/ 47 w 54"/>
                  <a:gd name="T39" fmla="*/ 10 h 57"/>
                  <a:gd name="T40" fmla="*/ 44 w 54"/>
                  <a:gd name="T41" fmla="*/ 6 h 57"/>
                  <a:gd name="T42" fmla="*/ 39 w 54"/>
                  <a:gd name="T43" fmla="*/ 3 h 57"/>
                  <a:gd name="T44" fmla="*/ 35 w 54"/>
                  <a:gd name="T45" fmla="*/ 1 h 57"/>
                  <a:gd name="T46" fmla="*/ 31 w 54"/>
                  <a:gd name="T47" fmla="*/ 0 h 57"/>
                  <a:gd name="T48" fmla="*/ 27 w 54"/>
                  <a:gd name="T49" fmla="*/ 0 h 57"/>
                  <a:gd name="T50" fmla="*/ 21 w 54"/>
                  <a:gd name="T51" fmla="*/ 0 h 57"/>
                  <a:gd name="T52" fmla="*/ 16 w 54"/>
                  <a:gd name="T53" fmla="*/ 2 h 57"/>
                  <a:gd name="T54" fmla="*/ 11 w 54"/>
                  <a:gd name="T55" fmla="*/ 4 h 57"/>
                  <a:gd name="T56" fmla="*/ 6 w 54"/>
                  <a:gd name="T57" fmla="*/ 7 h 57"/>
                  <a:gd name="T58" fmla="*/ 4 w 54"/>
                  <a:gd name="T59" fmla="*/ 11 h 57"/>
                  <a:gd name="T60" fmla="*/ 1 w 54"/>
                  <a:gd name="T61" fmla="*/ 16 h 57"/>
                  <a:gd name="T62" fmla="*/ 0 w 54"/>
                  <a:gd name="T63" fmla="*/ 20 h 57"/>
                  <a:gd name="T64" fmla="*/ 0 w 54"/>
                  <a:gd name="T65" fmla="*/ 26 h 57"/>
                  <a:gd name="T66" fmla="*/ 1 w 54"/>
                  <a:gd name="T67" fmla="*/ 32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57"/>
                  <a:gd name="T104" fmla="*/ 54 w 54"/>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57">
                    <a:moveTo>
                      <a:pt x="1" y="32"/>
                    </a:moveTo>
                    <a:lnTo>
                      <a:pt x="1" y="35"/>
                    </a:lnTo>
                    <a:lnTo>
                      <a:pt x="2" y="39"/>
                    </a:lnTo>
                    <a:lnTo>
                      <a:pt x="3" y="41"/>
                    </a:lnTo>
                    <a:lnTo>
                      <a:pt x="4" y="44"/>
                    </a:lnTo>
                    <a:lnTo>
                      <a:pt x="6" y="45"/>
                    </a:lnTo>
                    <a:lnTo>
                      <a:pt x="8" y="47"/>
                    </a:lnTo>
                    <a:lnTo>
                      <a:pt x="10" y="50"/>
                    </a:lnTo>
                    <a:lnTo>
                      <a:pt x="11" y="51"/>
                    </a:lnTo>
                    <a:lnTo>
                      <a:pt x="13" y="52"/>
                    </a:lnTo>
                    <a:lnTo>
                      <a:pt x="15" y="54"/>
                    </a:lnTo>
                    <a:lnTo>
                      <a:pt x="18" y="54"/>
                    </a:lnTo>
                    <a:lnTo>
                      <a:pt x="20" y="55"/>
                    </a:lnTo>
                    <a:lnTo>
                      <a:pt x="22" y="56"/>
                    </a:lnTo>
                    <a:lnTo>
                      <a:pt x="23" y="56"/>
                    </a:lnTo>
                    <a:lnTo>
                      <a:pt x="26" y="56"/>
                    </a:lnTo>
                    <a:lnTo>
                      <a:pt x="28" y="56"/>
                    </a:lnTo>
                    <a:lnTo>
                      <a:pt x="30" y="56"/>
                    </a:lnTo>
                    <a:lnTo>
                      <a:pt x="31" y="55"/>
                    </a:lnTo>
                    <a:lnTo>
                      <a:pt x="34" y="54"/>
                    </a:lnTo>
                    <a:lnTo>
                      <a:pt x="37" y="54"/>
                    </a:lnTo>
                    <a:lnTo>
                      <a:pt x="39" y="52"/>
                    </a:lnTo>
                    <a:lnTo>
                      <a:pt x="42" y="52"/>
                    </a:lnTo>
                    <a:lnTo>
                      <a:pt x="44" y="50"/>
                    </a:lnTo>
                    <a:lnTo>
                      <a:pt x="46" y="48"/>
                    </a:lnTo>
                    <a:lnTo>
                      <a:pt x="48" y="46"/>
                    </a:lnTo>
                    <a:lnTo>
                      <a:pt x="49" y="45"/>
                    </a:lnTo>
                    <a:lnTo>
                      <a:pt x="51" y="42"/>
                    </a:lnTo>
                    <a:lnTo>
                      <a:pt x="52" y="40"/>
                    </a:lnTo>
                    <a:lnTo>
                      <a:pt x="52" y="38"/>
                    </a:lnTo>
                    <a:lnTo>
                      <a:pt x="52" y="35"/>
                    </a:lnTo>
                    <a:lnTo>
                      <a:pt x="53" y="32"/>
                    </a:lnTo>
                    <a:lnTo>
                      <a:pt x="53" y="29"/>
                    </a:lnTo>
                    <a:lnTo>
                      <a:pt x="52" y="26"/>
                    </a:lnTo>
                    <a:lnTo>
                      <a:pt x="52" y="23"/>
                    </a:lnTo>
                    <a:lnTo>
                      <a:pt x="52" y="20"/>
                    </a:lnTo>
                    <a:lnTo>
                      <a:pt x="51" y="17"/>
                    </a:lnTo>
                    <a:lnTo>
                      <a:pt x="50" y="15"/>
                    </a:lnTo>
                    <a:lnTo>
                      <a:pt x="48" y="12"/>
                    </a:lnTo>
                    <a:lnTo>
                      <a:pt x="47" y="10"/>
                    </a:lnTo>
                    <a:lnTo>
                      <a:pt x="45" y="8"/>
                    </a:lnTo>
                    <a:lnTo>
                      <a:pt x="44" y="6"/>
                    </a:lnTo>
                    <a:lnTo>
                      <a:pt x="42" y="5"/>
                    </a:lnTo>
                    <a:lnTo>
                      <a:pt x="39" y="3"/>
                    </a:lnTo>
                    <a:lnTo>
                      <a:pt x="37" y="2"/>
                    </a:lnTo>
                    <a:lnTo>
                      <a:pt x="35" y="1"/>
                    </a:lnTo>
                    <a:lnTo>
                      <a:pt x="32" y="0"/>
                    </a:lnTo>
                    <a:lnTo>
                      <a:pt x="31" y="0"/>
                    </a:lnTo>
                    <a:lnTo>
                      <a:pt x="30" y="0"/>
                    </a:lnTo>
                    <a:lnTo>
                      <a:pt x="27" y="0"/>
                    </a:lnTo>
                    <a:lnTo>
                      <a:pt x="25" y="0"/>
                    </a:lnTo>
                    <a:lnTo>
                      <a:pt x="21" y="0"/>
                    </a:lnTo>
                    <a:lnTo>
                      <a:pt x="18" y="1"/>
                    </a:lnTo>
                    <a:lnTo>
                      <a:pt x="16" y="2"/>
                    </a:lnTo>
                    <a:lnTo>
                      <a:pt x="13" y="3"/>
                    </a:lnTo>
                    <a:lnTo>
                      <a:pt x="11" y="4"/>
                    </a:lnTo>
                    <a:lnTo>
                      <a:pt x="9" y="6"/>
                    </a:lnTo>
                    <a:lnTo>
                      <a:pt x="6" y="7"/>
                    </a:lnTo>
                    <a:lnTo>
                      <a:pt x="5" y="9"/>
                    </a:lnTo>
                    <a:lnTo>
                      <a:pt x="4" y="11"/>
                    </a:lnTo>
                    <a:lnTo>
                      <a:pt x="3" y="13"/>
                    </a:lnTo>
                    <a:lnTo>
                      <a:pt x="1" y="16"/>
                    </a:lnTo>
                    <a:lnTo>
                      <a:pt x="1" y="19"/>
                    </a:lnTo>
                    <a:lnTo>
                      <a:pt x="0" y="20"/>
                    </a:lnTo>
                    <a:lnTo>
                      <a:pt x="0" y="23"/>
                    </a:lnTo>
                    <a:lnTo>
                      <a:pt x="0" y="26"/>
                    </a:lnTo>
                    <a:lnTo>
                      <a:pt x="0" y="29"/>
                    </a:lnTo>
                    <a:lnTo>
                      <a:pt x="1" y="32"/>
                    </a:lnTo>
                  </a:path>
                </a:pathLst>
              </a:custGeom>
              <a:noFill/>
              <a:ln w="12700" cap="rnd" cmpd="sng">
                <a:solidFill>
                  <a:srgbClr val="000000"/>
                </a:solidFill>
                <a:prstDash val="solid"/>
                <a:round/>
                <a:headEnd/>
                <a:tailEnd/>
              </a:ln>
            </p:spPr>
            <p:txBody>
              <a:bodyPr/>
              <a:lstStyle/>
              <a:p>
                <a:endParaRPr lang="en-US"/>
              </a:p>
            </p:txBody>
          </p:sp>
          <p:sp>
            <p:nvSpPr>
              <p:cNvPr id="101" name="Freeform 491"/>
              <p:cNvSpPr>
                <a:spLocks/>
              </p:cNvSpPr>
              <p:nvPr/>
            </p:nvSpPr>
            <p:spPr bwMode="auto">
              <a:xfrm>
                <a:off x="485" y="188"/>
                <a:ext cx="34" cy="38"/>
              </a:xfrm>
              <a:custGeom>
                <a:avLst/>
                <a:gdLst>
                  <a:gd name="T0" fmla="*/ 0 w 32"/>
                  <a:gd name="T1" fmla="*/ 20 h 37"/>
                  <a:gd name="T2" fmla="*/ 0 w 32"/>
                  <a:gd name="T3" fmla="*/ 18 h 37"/>
                  <a:gd name="T4" fmla="*/ 0 w 32"/>
                  <a:gd name="T5" fmla="*/ 17 h 37"/>
                  <a:gd name="T6" fmla="*/ 0 w 32"/>
                  <a:gd name="T7" fmla="*/ 13 h 37"/>
                  <a:gd name="T8" fmla="*/ 0 w 32"/>
                  <a:gd name="T9" fmla="*/ 11 h 37"/>
                  <a:gd name="T10" fmla="*/ 1 w 32"/>
                  <a:gd name="T11" fmla="*/ 10 h 37"/>
                  <a:gd name="T12" fmla="*/ 1 w 32"/>
                  <a:gd name="T13" fmla="*/ 9 h 37"/>
                  <a:gd name="T14" fmla="*/ 2 w 32"/>
                  <a:gd name="T15" fmla="*/ 7 h 37"/>
                  <a:gd name="T16" fmla="*/ 4 w 32"/>
                  <a:gd name="T17" fmla="*/ 4 h 37"/>
                  <a:gd name="T18" fmla="*/ 6 w 32"/>
                  <a:gd name="T19" fmla="*/ 3 h 37"/>
                  <a:gd name="T20" fmla="*/ 7 w 32"/>
                  <a:gd name="T21" fmla="*/ 2 h 37"/>
                  <a:gd name="T22" fmla="*/ 8 w 32"/>
                  <a:gd name="T23" fmla="*/ 1 h 37"/>
                  <a:gd name="T24" fmla="*/ 10 w 32"/>
                  <a:gd name="T25" fmla="*/ 1 h 37"/>
                  <a:gd name="T26" fmla="*/ 12 w 32"/>
                  <a:gd name="T27" fmla="*/ 0 h 37"/>
                  <a:gd name="T28" fmla="*/ 15 w 32"/>
                  <a:gd name="T29" fmla="*/ 0 h 37"/>
                  <a:gd name="T30" fmla="*/ 17 w 32"/>
                  <a:gd name="T31" fmla="*/ 0 h 37"/>
                  <a:gd name="T32" fmla="*/ 18 w 32"/>
                  <a:gd name="T33" fmla="*/ 0 h 37"/>
                  <a:gd name="T34" fmla="*/ 20 w 32"/>
                  <a:gd name="T35" fmla="*/ 1 h 37"/>
                  <a:gd name="T36" fmla="*/ 22 w 32"/>
                  <a:gd name="T37" fmla="*/ 2 h 37"/>
                  <a:gd name="T38" fmla="*/ 24 w 32"/>
                  <a:gd name="T39" fmla="*/ 3 h 37"/>
                  <a:gd name="T40" fmla="*/ 25 w 32"/>
                  <a:gd name="T41" fmla="*/ 4 h 37"/>
                  <a:gd name="T42" fmla="*/ 26 w 32"/>
                  <a:gd name="T43" fmla="*/ 5 h 37"/>
                  <a:gd name="T44" fmla="*/ 27 w 32"/>
                  <a:gd name="T45" fmla="*/ 7 h 37"/>
                  <a:gd name="T46" fmla="*/ 28 w 32"/>
                  <a:gd name="T47" fmla="*/ 8 h 37"/>
                  <a:gd name="T48" fmla="*/ 30 w 32"/>
                  <a:gd name="T49" fmla="*/ 12 h 37"/>
                  <a:gd name="T50" fmla="*/ 30 w 32"/>
                  <a:gd name="T51" fmla="*/ 16 h 37"/>
                  <a:gd name="T52" fmla="*/ 31 w 32"/>
                  <a:gd name="T53" fmla="*/ 19 h 37"/>
                  <a:gd name="T54" fmla="*/ 31 w 32"/>
                  <a:gd name="T55" fmla="*/ 21 h 37"/>
                  <a:gd name="T56" fmla="*/ 31 w 32"/>
                  <a:gd name="T57" fmla="*/ 23 h 37"/>
                  <a:gd name="T58" fmla="*/ 31 w 32"/>
                  <a:gd name="T59" fmla="*/ 25 h 37"/>
                  <a:gd name="T60" fmla="*/ 30 w 32"/>
                  <a:gd name="T61" fmla="*/ 26 h 37"/>
                  <a:gd name="T62" fmla="*/ 30 w 32"/>
                  <a:gd name="T63" fmla="*/ 28 h 37"/>
                  <a:gd name="T64" fmla="*/ 29 w 32"/>
                  <a:gd name="T65" fmla="*/ 29 h 37"/>
                  <a:gd name="T66" fmla="*/ 28 w 32"/>
                  <a:gd name="T67" fmla="*/ 31 h 37"/>
                  <a:gd name="T68" fmla="*/ 27 w 32"/>
                  <a:gd name="T69" fmla="*/ 32 h 37"/>
                  <a:gd name="T70" fmla="*/ 26 w 32"/>
                  <a:gd name="T71" fmla="*/ 32 h 37"/>
                  <a:gd name="T72" fmla="*/ 25 w 32"/>
                  <a:gd name="T73" fmla="*/ 33 h 37"/>
                  <a:gd name="T74" fmla="*/ 22 w 32"/>
                  <a:gd name="T75" fmla="*/ 35 h 37"/>
                  <a:gd name="T76" fmla="*/ 20 w 32"/>
                  <a:gd name="T77" fmla="*/ 35 h 37"/>
                  <a:gd name="T78" fmla="*/ 19 w 32"/>
                  <a:gd name="T79" fmla="*/ 36 h 37"/>
                  <a:gd name="T80" fmla="*/ 17 w 32"/>
                  <a:gd name="T81" fmla="*/ 36 h 37"/>
                  <a:gd name="T82" fmla="*/ 15 w 32"/>
                  <a:gd name="T83" fmla="*/ 36 h 37"/>
                  <a:gd name="T84" fmla="*/ 14 w 32"/>
                  <a:gd name="T85" fmla="*/ 36 h 37"/>
                  <a:gd name="T86" fmla="*/ 12 w 32"/>
                  <a:gd name="T87" fmla="*/ 36 h 37"/>
                  <a:gd name="T88" fmla="*/ 11 w 32"/>
                  <a:gd name="T89" fmla="*/ 35 h 37"/>
                  <a:gd name="T90" fmla="*/ 9 w 32"/>
                  <a:gd name="T91" fmla="*/ 35 h 37"/>
                  <a:gd name="T92" fmla="*/ 8 w 32"/>
                  <a:gd name="T93" fmla="*/ 34 h 37"/>
                  <a:gd name="T94" fmla="*/ 7 w 32"/>
                  <a:gd name="T95" fmla="*/ 33 h 37"/>
                  <a:gd name="T96" fmla="*/ 6 w 32"/>
                  <a:gd name="T97" fmla="*/ 32 h 37"/>
                  <a:gd name="T98" fmla="*/ 5 w 32"/>
                  <a:gd name="T99" fmla="*/ 31 h 37"/>
                  <a:gd name="T100" fmla="*/ 4 w 32"/>
                  <a:gd name="T101" fmla="*/ 29 h 37"/>
                  <a:gd name="T102" fmla="*/ 3 w 32"/>
                  <a:gd name="T103" fmla="*/ 28 h 37"/>
                  <a:gd name="T104" fmla="*/ 2 w 32"/>
                  <a:gd name="T105" fmla="*/ 26 h 37"/>
                  <a:gd name="T106" fmla="*/ 2 w 32"/>
                  <a:gd name="T107" fmla="*/ 24 h 37"/>
                  <a:gd name="T108" fmla="*/ 0 w 32"/>
                  <a:gd name="T109" fmla="*/ 20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
                  <a:gd name="T166" fmla="*/ 0 h 37"/>
                  <a:gd name="T167" fmla="*/ 32 w 32"/>
                  <a:gd name="T168" fmla="*/ 37 h 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 h="37">
                    <a:moveTo>
                      <a:pt x="0" y="20"/>
                    </a:moveTo>
                    <a:lnTo>
                      <a:pt x="0" y="18"/>
                    </a:lnTo>
                    <a:lnTo>
                      <a:pt x="0" y="17"/>
                    </a:lnTo>
                    <a:lnTo>
                      <a:pt x="0" y="13"/>
                    </a:lnTo>
                    <a:lnTo>
                      <a:pt x="0" y="11"/>
                    </a:lnTo>
                    <a:lnTo>
                      <a:pt x="1" y="10"/>
                    </a:lnTo>
                    <a:lnTo>
                      <a:pt x="1" y="9"/>
                    </a:lnTo>
                    <a:lnTo>
                      <a:pt x="2" y="7"/>
                    </a:lnTo>
                    <a:lnTo>
                      <a:pt x="4" y="4"/>
                    </a:lnTo>
                    <a:lnTo>
                      <a:pt x="6" y="3"/>
                    </a:lnTo>
                    <a:lnTo>
                      <a:pt x="7" y="2"/>
                    </a:lnTo>
                    <a:lnTo>
                      <a:pt x="8" y="1"/>
                    </a:lnTo>
                    <a:lnTo>
                      <a:pt x="10" y="1"/>
                    </a:lnTo>
                    <a:lnTo>
                      <a:pt x="12" y="0"/>
                    </a:lnTo>
                    <a:lnTo>
                      <a:pt x="15" y="0"/>
                    </a:lnTo>
                    <a:lnTo>
                      <a:pt x="17" y="0"/>
                    </a:lnTo>
                    <a:lnTo>
                      <a:pt x="18" y="0"/>
                    </a:lnTo>
                    <a:lnTo>
                      <a:pt x="20" y="1"/>
                    </a:lnTo>
                    <a:lnTo>
                      <a:pt x="22" y="2"/>
                    </a:lnTo>
                    <a:lnTo>
                      <a:pt x="24" y="3"/>
                    </a:lnTo>
                    <a:lnTo>
                      <a:pt x="25" y="4"/>
                    </a:lnTo>
                    <a:lnTo>
                      <a:pt x="26" y="5"/>
                    </a:lnTo>
                    <a:lnTo>
                      <a:pt x="27" y="7"/>
                    </a:lnTo>
                    <a:lnTo>
                      <a:pt x="28" y="8"/>
                    </a:lnTo>
                    <a:lnTo>
                      <a:pt x="30" y="12"/>
                    </a:lnTo>
                    <a:lnTo>
                      <a:pt x="30" y="16"/>
                    </a:lnTo>
                    <a:lnTo>
                      <a:pt x="31" y="19"/>
                    </a:lnTo>
                    <a:lnTo>
                      <a:pt x="31" y="21"/>
                    </a:lnTo>
                    <a:lnTo>
                      <a:pt x="31" y="23"/>
                    </a:lnTo>
                    <a:lnTo>
                      <a:pt x="31" y="25"/>
                    </a:lnTo>
                    <a:lnTo>
                      <a:pt x="30" y="26"/>
                    </a:lnTo>
                    <a:lnTo>
                      <a:pt x="30" y="28"/>
                    </a:lnTo>
                    <a:lnTo>
                      <a:pt x="29" y="29"/>
                    </a:lnTo>
                    <a:lnTo>
                      <a:pt x="28" y="31"/>
                    </a:lnTo>
                    <a:lnTo>
                      <a:pt x="27" y="32"/>
                    </a:lnTo>
                    <a:lnTo>
                      <a:pt x="26" y="32"/>
                    </a:lnTo>
                    <a:lnTo>
                      <a:pt x="25" y="33"/>
                    </a:lnTo>
                    <a:lnTo>
                      <a:pt x="22" y="35"/>
                    </a:lnTo>
                    <a:lnTo>
                      <a:pt x="20" y="35"/>
                    </a:lnTo>
                    <a:lnTo>
                      <a:pt x="19" y="36"/>
                    </a:lnTo>
                    <a:lnTo>
                      <a:pt x="17" y="36"/>
                    </a:lnTo>
                    <a:lnTo>
                      <a:pt x="15" y="36"/>
                    </a:lnTo>
                    <a:lnTo>
                      <a:pt x="14" y="36"/>
                    </a:lnTo>
                    <a:lnTo>
                      <a:pt x="12" y="36"/>
                    </a:lnTo>
                    <a:lnTo>
                      <a:pt x="11" y="35"/>
                    </a:lnTo>
                    <a:lnTo>
                      <a:pt x="9" y="35"/>
                    </a:lnTo>
                    <a:lnTo>
                      <a:pt x="8" y="34"/>
                    </a:lnTo>
                    <a:lnTo>
                      <a:pt x="7" y="33"/>
                    </a:lnTo>
                    <a:lnTo>
                      <a:pt x="6" y="32"/>
                    </a:lnTo>
                    <a:lnTo>
                      <a:pt x="5" y="31"/>
                    </a:lnTo>
                    <a:lnTo>
                      <a:pt x="4" y="29"/>
                    </a:lnTo>
                    <a:lnTo>
                      <a:pt x="3" y="28"/>
                    </a:lnTo>
                    <a:lnTo>
                      <a:pt x="2" y="26"/>
                    </a:lnTo>
                    <a:lnTo>
                      <a:pt x="2" y="24"/>
                    </a:lnTo>
                    <a:lnTo>
                      <a:pt x="0" y="20"/>
                    </a:lnTo>
                  </a:path>
                </a:pathLst>
              </a:custGeom>
              <a:noFill/>
              <a:ln w="12700" cap="rnd" cmpd="sng">
                <a:solidFill>
                  <a:srgbClr val="000000"/>
                </a:solidFill>
                <a:prstDash val="solid"/>
                <a:round/>
                <a:headEnd/>
                <a:tailEnd/>
              </a:ln>
            </p:spPr>
            <p:txBody>
              <a:bodyPr/>
              <a:lstStyle/>
              <a:p>
                <a:endParaRPr lang="en-US"/>
              </a:p>
            </p:txBody>
          </p:sp>
          <p:sp>
            <p:nvSpPr>
              <p:cNvPr id="102" name="Freeform 492"/>
              <p:cNvSpPr>
                <a:spLocks/>
              </p:cNvSpPr>
              <p:nvPr/>
            </p:nvSpPr>
            <p:spPr bwMode="auto">
              <a:xfrm>
                <a:off x="537" y="179"/>
                <a:ext cx="47" cy="55"/>
              </a:xfrm>
              <a:custGeom>
                <a:avLst/>
                <a:gdLst>
                  <a:gd name="T0" fmla="*/ 0 w 47"/>
                  <a:gd name="T1" fmla="*/ 53 h 55"/>
                  <a:gd name="T2" fmla="*/ 11 w 47"/>
                  <a:gd name="T3" fmla="*/ 53 h 55"/>
                  <a:gd name="T4" fmla="*/ 12 w 47"/>
                  <a:gd name="T5" fmla="*/ 17 h 55"/>
                  <a:gd name="T6" fmla="*/ 33 w 47"/>
                  <a:gd name="T7" fmla="*/ 53 h 55"/>
                  <a:gd name="T8" fmla="*/ 44 w 47"/>
                  <a:gd name="T9" fmla="*/ 54 h 55"/>
                  <a:gd name="T10" fmla="*/ 46 w 47"/>
                  <a:gd name="T11" fmla="*/ 2 h 55"/>
                  <a:gd name="T12" fmla="*/ 35 w 47"/>
                  <a:gd name="T13" fmla="*/ 1 h 55"/>
                  <a:gd name="T14" fmla="*/ 34 w 47"/>
                  <a:gd name="T15" fmla="*/ 38 h 55"/>
                  <a:gd name="T16" fmla="*/ 14 w 47"/>
                  <a:gd name="T17" fmla="*/ 1 h 55"/>
                  <a:gd name="T18" fmla="*/ 2 w 47"/>
                  <a:gd name="T19" fmla="*/ 0 h 55"/>
                  <a:gd name="T20" fmla="*/ 0 w 47"/>
                  <a:gd name="T21" fmla="*/ 5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5"/>
                  <a:gd name="T35" fmla="*/ 47 w 4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5">
                    <a:moveTo>
                      <a:pt x="0" y="53"/>
                    </a:moveTo>
                    <a:lnTo>
                      <a:pt x="11" y="53"/>
                    </a:lnTo>
                    <a:lnTo>
                      <a:pt x="12" y="17"/>
                    </a:lnTo>
                    <a:lnTo>
                      <a:pt x="33" y="53"/>
                    </a:lnTo>
                    <a:lnTo>
                      <a:pt x="44" y="54"/>
                    </a:lnTo>
                    <a:lnTo>
                      <a:pt x="46" y="2"/>
                    </a:lnTo>
                    <a:lnTo>
                      <a:pt x="35" y="1"/>
                    </a:lnTo>
                    <a:lnTo>
                      <a:pt x="34" y="38"/>
                    </a:lnTo>
                    <a:lnTo>
                      <a:pt x="14" y="1"/>
                    </a:lnTo>
                    <a:lnTo>
                      <a:pt x="2" y="0"/>
                    </a:lnTo>
                    <a:lnTo>
                      <a:pt x="0" y="5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03" name="Freeform 493"/>
              <p:cNvSpPr>
                <a:spLocks/>
              </p:cNvSpPr>
              <p:nvPr/>
            </p:nvSpPr>
            <p:spPr bwMode="auto">
              <a:xfrm>
                <a:off x="592" y="181"/>
                <a:ext cx="47" cy="54"/>
              </a:xfrm>
              <a:custGeom>
                <a:avLst/>
                <a:gdLst>
                  <a:gd name="T0" fmla="*/ 0 w 47"/>
                  <a:gd name="T1" fmla="*/ 38 h 57"/>
                  <a:gd name="T2" fmla="*/ 1 w 47"/>
                  <a:gd name="T3" fmla="*/ 43 h 57"/>
                  <a:gd name="T4" fmla="*/ 3 w 47"/>
                  <a:gd name="T5" fmla="*/ 48 h 57"/>
                  <a:gd name="T6" fmla="*/ 8 w 47"/>
                  <a:gd name="T7" fmla="*/ 51 h 57"/>
                  <a:gd name="T8" fmla="*/ 16 w 47"/>
                  <a:gd name="T9" fmla="*/ 55 h 57"/>
                  <a:gd name="T10" fmla="*/ 23 w 47"/>
                  <a:gd name="T11" fmla="*/ 56 h 57"/>
                  <a:gd name="T12" fmla="*/ 32 w 47"/>
                  <a:gd name="T13" fmla="*/ 56 h 57"/>
                  <a:gd name="T14" fmla="*/ 36 w 47"/>
                  <a:gd name="T15" fmla="*/ 53 h 57"/>
                  <a:gd name="T16" fmla="*/ 40 w 47"/>
                  <a:gd name="T17" fmla="*/ 49 h 57"/>
                  <a:gd name="T18" fmla="*/ 43 w 47"/>
                  <a:gd name="T19" fmla="*/ 43 h 57"/>
                  <a:gd name="T20" fmla="*/ 43 w 47"/>
                  <a:gd name="T21" fmla="*/ 37 h 57"/>
                  <a:gd name="T22" fmla="*/ 41 w 47"/>
                  <a:gd name="T23" fmla="*/ 32 h 57"/>
                  <a:gd name="T24" fmla="*/ 36 w 47"/>
                  <a:gd name="T25" fmla="*/ 28 h 57"/>
                  <a:gd name="T26" fmla="*/ 22 w 47"/>
                  <a:gd name="T27" fmla="*/ 21 h 57"/>
                  <a:gd name="T28" fmla="*/ 17 w 47"/>
                  <a:gd name="T29" fmla="*/ 17 h 57"/>
                  <a:gd name="T30" fmla="*/ 16 w 47"/>
                  <a:gd name="T31" fmla="*/ 15 h 57"/>
                  <a:gd name="T32" fmla="*/ 17 w 47"/>
                  <a:gd name="T33" fmla="*/ 11 h 57"/>
                  <a:gd name="T34" fmla="*/ 21 w 47"/>
                  <a:gd name="T35" fmla="*/ 10 h 57"/>
                  <a:gd name="T36" fmla="*/ 26 w 47"/>
                  <a:gd name="T37" fmla="*/ 10 h 57"/>
                  <a:gd name="T38" fmla="*/ 32 w 47"/>
                  <a:gd name="T39" fmla="*/ 12 h 57"/>
                  <a:gd name="T40" fmla="*/ 35 w 47"/>
                  <a:gd name="T41" fmla="*/ 16 h 57"/>
                  <a:gd name="T42" fmla="*/ 46 w 47"/>
                  <a:gd name="T43" fmla="*/ 21 h 57"/>
                  <a:gd name="T44" fmla="*/ 46 w 47"/>
                  <a:gd name="T45" fmla="*/ 16 h 57"/>
                  <a:gd name="T46" fmla="*/ 44 w 47"/>
                  <a:gd name="T47" fmla="*/ 11 h 57"/>
                  <a:gd name="T48" fmla="*/ 42 w 47"/>
                  <a:gd name="T49" fmla="*/ 7 h 57"/>
                  <a:gd name="T50" fmla="*/ 37 w 47"/>
                  <a:gd name="T51" fmla="*/ 4 h 57"/>
                  <a:gd name="T52" fmla="*/ 31 w 47"/>
                  <a:gd name="T53" fmla="*/ 2 h 57"/>
                  <a:gd name="T54" fmla="*/ 22 w 47"/>
                  <a:gd name="T55" fmla="*/ 0 h 57"/>
                  <a:gd name="T56" fmla="*/ 13 w 47"/>
                  <a:gd name="T57" fmla="*/ 2 h 57"/>
                  <a:gd name="T58" fmla="*/ 10 w 47"/>
                  <a:gd name="T59" fmla="*/ 5 h 57"/>
                  <a:gd name="T60" fmla="*/ 7 w 47"/>
                  <a:gd name="T61" fmla="*/ 9 h 57"/>
                  <a:gd name="T62" fmla="*/ 5 w 47"/>
                  <a:gd name="T63" fmla="*/ 15 h 57"/>
                  <a:gd name="T64" fmla="*/ 6 w 47"/>
                  <a:gd name="T65" fmla="*/ 20 h 57"/>
                  <a:gd name="T66" fmla="*/ 8 w 47"/>
                  <a:gd name="T67" fmla="*/ 24 h 57"/>
                  <a:gd name="T68" fmla="*/ 14 w 47"/>
                  <a:gd name="T69" fmla="*/ 28 h 57"/>
                  <a:gd name="T70" fmla="*/ 25 w 47"/>
                  <a:gd name="T71" fmla="*/ 34 h 57"/>
                  <a:gd name="T72" fmla="*/ 31 w 47"/>
                  <a:gd name="T73" fmla="*/ 38 h 57"/>
                  <a:gd name="T74" fmla="*/ 32 w 47"/>
                  <a:gd name="T75" fmla="*/ 40 h 57"/>
                  <a:gd name="T76" fmla="*/ 32 w 47"/>
                  <a:gd name="T77" fmla="*/ 43 h 57"/>
                  <a:gd name="T78" fmla="*/ 29 w 47"/>
                  <a:gd name="T79" fmla="*/ 46 h 57"/>
                  <a:gd name="T80" fmla="*/ 23 w 47"/>
                  <a:gd name="T81" fmla="*/ 47 h 57"/>
                  <a:gd name="T82" fmla="*/ 17 w 47"/>
                  <a:gd name="T83" fmla="*/ 45 h 57"/>
                  <a:gd name="T84" fmla="*/ 13 w 47"/>
                  <a:gd name="T85" fmla="*/ 41 h 57"/>
                  <a:gd name="T86" fmla="*/ 11 w 47"/>
                  <a:gd name="T87" fmla="*/ 36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
                  <a:gd name="T133" fmla="*/ 0 h 57"/>
                  <a:gd name="T134" fmla="*/ 47 w 47"/>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 h="57">
                    <a:moveTo>
                      <a:pt x="0" y="34"/>
                    </a:moveTo>
                    <a:lnTo>
                      <a:pt x="0" y="35"/>
                    </a:lnTo>
                    <a:lnTo>
                      <a:pt x="0" y="38"/>
                    </a:lnTo>
                    <a:lnTo>
                      <a:pt x="0" y="39"/>
                    </a:lnTo>
                    <a:lnTo>
                      <a:pt x="0" y="41"/>
                    </a:lnTo>
                    <a:lnTo>
                      <a:pt x="1" y="43"/>
                    </a:lnTo>
                    <a:lnTo>
                      <a:pt x="1" y="44"/>
                    </a:lnTo>
                    <a:lnTo>
                      <a:pt x="3" y="46"/>
                    </a:lnTo>
                    <a:lnTo>
                      <a:pt x="3" y="48"/>
                    </a:lnTo>
                    <a:lnTo>
                      <a:pt x="5" y="49"/>
                    </a:lnTo>
                    <a:lnTo>
                      <a:pt x="6" y="50"/>
                    </a:lnTo>
                    <a:lnTo>
                      <a:pt x="8" y="51"/>
                    </a:lnTo>
                    <a:lnTo>
                      <a:pt x="10" y="53"/>
                    </a:lnTo>
                    <a:lnTo>
                      <a:pt x="14" y="54"/>
                    </a:lnTo>
                    <a:lnTo>
                      <a:pt x="16" y="55"/>
                    </a:lnTo>
                    <a:lnTo>
                      <a:pt x="18" y="56"/>
                    </a:lnTo>
                    <a:lnTo>
                      <a:pt x="21" y="56"/>
                    </a:lnTo>
                    <a:lnTo>
                      <a:pt x="23" y="56"/>
                    </a:lnTo>
                    <a:lnTo>
                      <a:pt x="27" y="56"/>
                    </a:lnTo>
                    <a:lnTo>
                      <a:pt x="29" y="56"/>
                    </a:lnTo>
                    <a:lnTo>
                      <a:pt x="32" y="56"/>
                    </a:lnTo>
                    <a:lnTo>
                      <a:pt x="33" y="55"/>
                    </a:lnTo>
                    <a:lnTo>
                      <a:pt x="35" y="54"/>
                    </a:lnTo>
                    <a:lnTo>
                      <a:pt x="36" y="53"/>
                    </a:lnTo>
                    <a:lnTo>
                      <a:pt x="38" y="52"/>
                    </a:lnTo>
                    <a:lnTo>
                      <a:pt x="39" y="51"/>
                    </a:lnTo>
                    <a:lnTo>
                      <a:pt x="40" y="49"/>
                    </a:lnTo>
                    <a:lnTo>
                      <a:pt x="41" y="48"/>
                    </a:lnTo>
                    <a:lnTo>
                      <a:pt x="42" y="46"/>
                    </a:lnTo>
                    <a:lnTo>
                      <a:pt x="43" y="43"/>
                    </a:lnTo>
                    <a:lnTo>
                      <a:pt x="44" y="41"/>
                    </a:lnTo>
                    <a:lnTo>
                      <a:pt x="44" y="39"/>
                    </a:lnTo>
                    <a:lnTo>
                      <a:pt x="43" y="37"/>
                    </a:lnTo>
                    <a:lnTo>
                      <a:pt x="43" y="35"/>
                    </a:lnTo>
                    <a:lnTo>
                      <a:pt x="42" y="34"/>
                    </a:lnTo>
                    <a:lnTo>
                      <a:pt x="41" y="32"/>
                    </a:lnTo>
                    <a:lnTo>
                      <a:pt x="40" y="31"/>
                    </a:lnTo>
                    <a:lnTo>
                      <a:pt x="39" y="29"/>
                    </a:lnTo>
                    <a:lnTo>
                      <a:pt x="36" y="28"/>
                    </a:lnTo>
                    <a:lnTo>
                      <a:pt x="34" y="27"/>
                    </a:lnTo>
                    <a:lnTo>
                      <a:pt x="27" y="24"/>
                    </a:lnTo>
                    <a:lnTo>
                      <a:pt x="22" y="21"/>
                    </a:lnTo>
                    <a:lnTo>
                      <a:pt x="18" y="19"/>
                    </a:lnTo>
                    <a:lnTo>
                      <a:pt x="17" y="18"/>
                    </a:lnTo>
                    <a:lnTo>
                      <a:pt x="17" y="17"/>
                    </a:lnTo>
                    <a:lnTo>
                      <a:pt x="16" y="16"/>
                    </a:lnTo>
                    <a:lnTo>
                      <a:pt x="16" y="15"/>
                    </a:lnTo>
                    <a:lnTo>
                      <a:pt x="16" y="14"/>
                    </a:lnTo>
                    <a:lnTo>
                      <a:pt x="17" y="12"/>
                    </a:lnTo>
                    <a:lnTo>
                      <a:pt x="17" y="11"/>
                    </a:lnTo>
                    <a:lnTo>
                      <a:pt x="18" y="11"/>
                    </a:lnTo>
                    <a:lnTo>
                      <a:pt x="19" y="10"/>
                    </a:lnTo>
                    <a:lnTo>
                      <a:pt x="21" y="10"/>
                    </a:lnTo>
                    <a:lnTo>
                      <a:pt x="22" y="9"/>
                    </a:lnTo>
                    <a:lnTo>
                      <a:pt x="24" y="9"/>
                    </a:lnTo>
                    <a:lnTo>
                      <a:pt x="26" y="10"/>
                    </a:lnTo>
                    <a:lnTo>
                      <a:pt x="29" y="10"/>
                    </a:lnTo>
                    <a:lnTo>
                      <a:pt x="30" y="11"/>
                    </a:lnTo>
                    <a:lnTo>
                      <a:pt x="32" y="12"/>
                    </a:lnTo>
                    <a:lnTo>
                      <a:pt x="34" y="12"/>
                    </a:lnTo>
                    <a:lnTo>
                      <a:pt x="34" y="14"/>
                    </a:lnTo>
                    <a:lnTo>
                      <a:pt x="35" y="16"/>
                    </a:lnTo>
                    <a:lnTo>
                      <a:pt x="35" y="17"/>
                    </a:lnTo>
                    <a:lnTo>
                      <a:pt x="35" y="19"/>
                    </a:lnTo>
                    <a:lnTo>
                      <a:pt x="46" y="21"/>
                    </a:lnTo>
                    <a:lnTo>
                      <a:pt x="46" y="20"/>
                    </a:lnTo>
                    <a:lnTo>
                      <a:pt x="46" y="17"/>
                    </a:lnTo>
                    <a:lnTo>
                      <a:pt x="46" y="16"/>
                    </a:lnTo>
                    <a:lnTo>
                      <a:pt x="46" y="14"/>
                    </a:lnTo>
                    <a:lnTo>
                      <a:pt x="45" y="12"/>
                    </a:lnTo>
                    <a:lnTo>
                      <a:pt x="44" y="11"/>
                    </a:lnTo>
                    <a:lnTo>
                      <a:pt x="44" y="10"/>
                    </a:lnTo>
                    <a:lnTo>
                      <a:pt x="43" y="8"/>
                    </a:lnTo>
                    <a:lnTo>
                      <a:pt x="42" y="7"/>
                    </a:lnTo>
                    <a:lnTo>
                      <a:pt x="40" y="6"/>
                    </a:lnTo>
                    <a:lnTo>
                      <a:pt x="39" y="5"/>
                    </a:lnTo>
                    <a:lnTo>
                      <a:pt x="37" y="4"/>
                    </a:lnTo>
                    <a:lnTo>
                      <a:pt x="35" y="3"/>
                    </a:lnTo>
                    <a:lnTo>
                      <a:pt x="34" y="2"/>
                    </a:lnTo>
                    <a:lnTo>
                      <a:pt x="31" y="2"/>
                    </a:lnTo>
                    <a:lnTo>
                      <a:pt x="29" y="1"/>
                    </a:lnTo>
                    <a:lnTo>
                      <a:pt x="24" y="1"/>
                    </a:lnTo>
                    <a:lnTo>
                      <a:pt x="22" y="0"/>
                    </a:lnTo>
                    <a:lnTo>
                      <a:pt x="20" y="1"/>
                    </a:lnTo>
                    <a:lnTo>
                      <a:pt x="17" y="1"/>
                    </a:lnTo>
                    <a:lnTo>
                      <a:pt x="13" y="2"/>
                    </a:lnTo>
                    <a:lnTo>
                      <a:pt x="12" y="3"/>
                    </a:lnTo>
                    <a:lnTo>
                      <a:pt x="11" y="4"/>
                    </a:lnTo>
                    <a:lnTo>
                      <a:pt x="10" y="5"/>
                    </a:lnTo>
                    <a:lnTo>
                      <a:pt x="8" y="6"/>
                    </a:lnTo>
                    <a:lnTo>
                      <a:pt x="8" y="7"/>
                    </a:lnTo>
                    <a:lnTo>
                      <a:pt x="7" y="9"/>
                    </a:lnTo>
                    <a:lnTo>
                      <a:pt x="6" y="12"/>
                    </a:lnTo>
                    <a:lnTo>
                      <a:pt x="5" y="14"/>
                    </a:lnTo>
                    <a:lnTo>
                      <a:pt x="5" y="15"/>
                    </a:lnTo>
                    <a:lnTo>
                      <a:pt x="5" y="16"/>
                    </a:lnTo>
                    <a:lnTo>
                      <a:pt x="5" y="18"/>
                    </a:lnTo>
                    <a:lnTo>
                      <a:pt x="6" y="20"/>
                    </a:lnTo>
                    <a:lnTo>
                      <a:pt x="6" y="21"/>
                    </a:lnTo>
                    <a:lnTo>
                      <a:pt x="7" y="23"/>
                    </a:lnTo>
                    <a:lnTo>
                      <a:pt x="8" y="24"/>
                    </a:lnTo>
                    <a:lnTo>
                      <a:pt x="9" y="26"/>
                    </a:lnTo>
                    <a:lnTo>
                      <a:pt x="12" y="27"/>
                    </a:lnTo>
                    <a:lnTo>
                      <a:pt x="14" y="28"/>
                    </a:lnTo>
                    <a:lnTo>
                      <a:pt x="17" y="30"/>
                    </a:lnTo>
                    <a:lnTo>
                      <a:pt x="20" y="31"/>
                    </a:lnTo>
                    <a:lnTo>
                      <a:pt x="25" y="34"/>
                    </a:lnTo>
                    <a:lnTo>
                      <a:pt x="28" y="35"/>
                    </a:lnTo>
                    <a:lnTo>
                      <a:pt x="29" y="36"/>
                    </a:lnTo>
                    <a:lnTo>
                      <a:pt x="31" y="38"/>
                    </a:lnTo>
                    <a:lnTo>
                      <a:pt x="32" y="39"/>
                    </a:lnTo>
                    <a:lnTo>
                      <a:pt x="32" y="40"/>
                    </a:lnTo>
                    <a:lnTo>
                      <a:pt x="32" y="41"/>
                    </a:lnTo>
                    <a:lnTo>
                      <a:pt x="32" y="42"/>
                    </a:lnTo>
                    <a:lnTo>
                      <a:pt x="32" y="43"/>
                    </a:lnTo>
                    <a:lnTo>
                      <a:pt x="31" y="44"/>
                    </a:lnTo>
                    <a:lnTo>
                      <a:pt x="30" y="46"/>
                    </a:lnTo>
                    <a:lnTo>
                      <a:pt x="29" y="46"/>
                    </a:lnTo>
                    <a:lnTo>
                      <a:pt x="27" y="47"/>
                    </a:lnTo>
                    <a:lnTo>
                      <a:pt x="25" y="47"/>
                    </a:lnTo>
                    <a:lnTo>
                      <a:pt x="23" y="47"/>
                    </a:lnTo>
                    <a:lnTo>
                      <a:pt x="22" y="46"/>
                    </a:lnTo>
                    <a:lnTo>
                      <a:pt x="18" y="46"/>
                    </a:lnTo>
                    <a:lnTo>
                      <a:pt x="17" y="45"/>
                    </a:lnTo>
                    <a:lnTo>
                      <a:pt x="15" y="44"/>
                    </a:lnTo>
                    <a:lnTo>
                      <a:pt x="13" y="43"/>
                    </a:lnTo>
                    <a:lnTo>
                      <a:pt x="13" y="41"/>
                    </a:lnTo>
                    <a:lnTo>
                      <a:pt x="12" y="39"/>
                    </a:lnTo>
                    <a:lnTo>
                      <a:pt x="11" y="38"/>
                    </a:lnTo>
                    <a:lnTo>
                      <a:pt x="11" y="36"/>
                    </a:lnTo>
                    <a:lnTo>
                      <a:pt x="0" y="3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04" name="Freeform 494"/>
              <p:cNvSpPr>
                <a:spLocks/>
              </p:cNvSpPr>
              <p:nvPr/>
            </p:nvSpPr>
            <p:spPr bwMode="auto">
              <a:xfrm>
                <a:off x="687" y="219"/>
                <a:ext cx="58" cy="63"/>
              </a:xfrm>
              <a:custGeom>
                <a:avLst/>
                <a:gdLst>
                  <a:gd name="T0" fmla="*/ 28 w 56"/>
                  <a:gd name="T1" fmla="*/ 58 h 63"/>
                  <a:gd name="T2" fmla="*/ 49 w 56"/>
                  <a:gd name="T3" fmla="*/ 38 h 63"/>
                  <a:gd name="T4" fmla="*/ 26 w 56"/>
                  <a:gd name="T5" fmla="*/ 34 h 63"/>
                  <a:gd name="T6" fmla="*/ 34 w 56"/>
                  <a:gd name="T7" fmla="*/ 42 h 63"/>
                  <a:gd name="T8" fmla="*/ 29 w 56"/>
                  <a:gd name="T9" fmla="*/ 44 h 63"/>
                  <a:gd name="T10" fmla="*/ 26 w 56"/>
                  <a:gd name="T11" fmla="*/ 45 h 63"/>
                  <a:gd name="T12" fmla="*/ 24 w 56"/>
                  <a:gd name="T13" fmla="*/ 45 h 63"/>
                  <a:gd name="T14" fmla="*/ 21 w 56"/>
                  <a:gd name="T15" fmla="*/ 44 h 63"/>
                  <a:gd name="T16" fmla="*/ 17 w 56"/>
                  <a:gd name="T17" fmla="*/ 42 h 63"/>
                  <a:gd name="T18" fmla="*/ 14 w 56"/>
                  <a:gd name="T19" fmla="*/ 40 h 63"/>
                  <a:gd name="T20" fmla="*/ 13 w 56"/>
                  <a:gd name="T21" fmla="*/ 37 h 63"/>
                  <a:gd name="T22" fmla="*/ 12 w 56"/>
                  <a:gd name="T23" fmla="*/ 33 h 63"/>
                  <a:gd name="T24" fmla="*/ 12 w 56"/>
                  <a:gd name="T25" fmla="*/ 29 h 63"/>
                  <a:gd name="T26" fmla="*/ 13 w 56"/>
                  <a:gd name="T27" fmla="*/ 25 h 63"/>
                  <a:gd name="T28" fmla="*/ 14 w 56"/>
                  <a:gd name="T29" fmla="*/ 22 h 63"/>
                  <a:gd name="T30" fmla="*/ 17 w 56"/>
                  <a:gd name="T31" fmla="*/ 18 h 63"/>
                  <a:gd name="T32" fmla="*/ 19 w 56"/>
                  <a:gd name="T33" fmla="*/ 15 h 63"/>
                  <a:gd name="T34" fmla="*/ 24 w 56"/>
                  <a:gd name="T35" fmla="*/ 12 h 63"/>
                  <a:gd name="T36" fmla="*/ 27 w 56"/>
                  <a:gd name="T37" fmla="*/ 11 h 63"/>
                  <a:gd name="T38" fmla="*/ 29 w 56"/>
                  <a:gd name="T39" fmla="*/ 10 h 63"/>
                  <a:gd name="T40" fmla="*/ 32 w 56"/>
                  <a:gd name="T41" fmla="*/ 10 h 63"/>
                  <a:gd name="T42" fmla="*/ 36 w 56"/>
                  <a:gd name="T43" fmla="*/ 11 h 63"/>
                  <a:gd name="T44" fmla="*/ 40 w 56"/>
                  <a:gd name="T45" fmla="*/ 14 h 63"/>
                  <a:gd name="T46" fmla="*/ 43 w 56"/>
                  <a:gd name="T47" fmla="*/ 17 h 63"/>
                  <a:gd name="T48" fmla="*/ 44 w 56"/>
                  <a:gd name="T49" fmla="*/ 20 h 63"/>
                  <a:gd name="T50" fmla="*/ 44 w 56"/>
                  <a:gd name="T51" fmla="*/ 24 h 63"/>
                  <a:gd name="T52" fmla="*/ 53 w 56"/>
                  <a:gd name="T53" fmla="*/ 32 h 63"/>
                  <a:gd name="T54" fmla="*/ 55 w 56"/>
                  <a:gd name="T55" fmla="*/ 28 h 63"/>
                  <a:gd name="T56" fmla="*/ 55 w 56"/>
                  <a:gd name="T57" fmla="*/ 25 h 63"/>
                  <a:gd name="T58" fmla="*/ 55 w 56"/>
                  <a:gd name="T59" fmla="*/ 21 h 63"/>
                  <a:gd name="T60" fmla="*/ 54 w 56"/>
                  <a:gd name="T61" fmla="*/ 17 h 63"/>
                  <a:gd name="T62" fmla="*/ 52 w 56"/>
                  <a:gd name="T63" fmla="*/ 14 h 63"/>
                  <a:gd name="T64" fmla="*/ 48 w 56"/>
                  <a:gd name="T65" fmla="*/ 8 h 63"/>
                  <a:gd name="T66" fmla="*/ 43 w 56"/>
                  <a:gd name="T67" fmla="*/ 4 h 63"/>
                  <a:gd name="T68" fmla="*/ 38 w 56"/>
                  <a:gd name="T69" fmla="*/ 2 h 63"/>
                  <a:gd name="T70" fmla="*/ 33 w 56"/>
                  <a:gd name="T71" fmla="*/ 0 h 63"/>
                  <a:gd name="T72" fmla="*/ 28 w 56"/>
                  <a:gd name="T73" fmla="*/ 0 h 63"/>
                  <a:gd name="T74" fmla="*/ 23 w 56"/>
                  <a:gd name="T75" fmla="*/ 0 h 63"/>
                  <a:gd name="T76" fmla="*/ 18 w 56"/>
                  <a:gd name="T77" fmla="*/ 2 h 63"/>
                  <a:gd name="T78" fmla="*/ 14 w 56"/>
                  <a:gd name="T79" fmla="*/ 5 h 63"/>
                  <a:gd name="T80" fmla="*/ 10 w 56"/>
                  <a:gd name="T81" fmla="*/ 9 h 63"/>
                  <a:gd name="T82" fmla="*/ 6 w 56"/>
                  <a:gd name="T83" fmla="*/ 14 h 63"/>
                  <a:gd name="T84" fmla="*/ 3 w 56"/>
                  <a:gd name="T85" fmla="*/ 20 h 63"/>
                  <a:gd name="T86" fmla="*/ 1 w 56"/>
                  <a:gd name="T87" fmla="*/ 25 h 63"/>
                  <a:gd name="T88" fmla="*/ 0 w 56"/>
                  <a:gd name="T89" fmla="*/ 30 h 63"/>
                  <a:gd name="T90" fmla="*/ 1 w 56"/>
                  <a:gd name="T91" fmla="*/ 34 h 63"/>
                  <a:gd name="T92" fmla="*/ 2 w 56"/>
                  <a:gd name="T93" fmla="*/ 39 h 63"/>
                  <a:gd name="T94" fmla="*/ 4 w 56"/>
                  <a:gd name="T95" fmla="*/ 43 h 63"/>
                  <a:gd name="T96" fmla="*/ 7 w 56"/>
                  <a:gd name="T97" fmla="*/ 47 h 63"/>
                  <a:gd name="T98" fmla="*/ 12 w 56"/>
                  <a:gd name="T99" fmla="*/ 50 h 63"/>
                  <a:gd name="T100" fmla="*/ 16 w 56"/>
                  <a:gd name="T101" fmla="*/ 52 h 63"/>
                  <a:gd name="T102" fmla="*/ 20 w 56"/>
                  <a:gd name="T103" fmla="*/ 54 h 63"/>
                  <a:gd name="T104" fmla="*/ 25 w 56"/>
                  <a:gd name="T105" fmla="*/ 54 h 63"/>
                  <a:gd name="T106" fmla="*/ 29 w 56"/>
                  <a:gd name="T107" fmla="*/ 52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63"/>
                  <a:gd name="T164" fmla="*/ 56 w 56"/>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63">
                    <a:moveTo>
                      <a:pt x="29" y="52"/>
                    </a:moveTo>
                    <a:lnTo>
                      <a:pt x="28" y="58"/>
                    </a:lnTo>
                    <a:lnTo>
                      <a:pt x="33" y="62"/>
                    </a:lnTo>
                    <a:lnTo>
                      <a:pt x="49" y="38"/>
                    </a:lnTo>
                    <a:lnTo>
                      <a:pt x="30" y="27"/>
                    </a:lnTo>
                    <a:lnTo>
                      <a:pt x="26" y="34"/>
                    </a:lnTo>
                    <a:lnTo>
                      <a:pt x="36" y="40"/>
                    </a:lnTo>
                    <a:lnTo>
                      <a:pt x="34" y="42"/>
                    </a:lnTo>
                    <a:lnTo>
                      <a:pt x="31" y="43"/>
                    </a:lnTo>
                    <a:lnTo>
                      <a:pt x="29" y="44"/>
                    </a:lnTo>
                    <a:lnTo>
                      <a:pt x="28" y="45"/>
                    </a:lnTo>
                    <a:lnTo>
                      <a:pt x="26" y="45"/>
                    </a:lnTo>
                    <a:lnTo>
                      <a:pt x="25" y="45"/>
                    </a:lnTo>
                    <a:lnTo>
                      <a:pt x="24" y="45"/>
                    </a:lnTo>
                    <a:lnTo>
                      <a:pt x="23" y="45"/>
                    </a:lnTo>
                    <a:lnTo>
                      <a:pt x="21" y="44"/>
                    </a:lnTo>
                    <a:lnTo>
                      <a:pt x="18" y="43"/>
                    </a:lnTo>
                    <a:lnTo>
                      <a:pt x="17" y="42"/>
                    </a:lnTo>
                    <a:lnTo>
                      <a:pt x="16" y="41"/>
                    </a:lnTo>
                    <a:lnTo>
                      <a:pt x="14" y="40"/>
                    </a:lnTo>
                    <a:lnTo>
                      <a:pt x="14" y="38"/>
                    </a:lnTo>
                    <a:lnTo>
                      <a:pt x="13" y="37"/>
                    </a:lnTo>
                    <a:lnTo>
                      <a:pt x="12" y="35"/>
                    </a:lnTo>
                    <a:lnTo>
                      <a:pt x="12" y="33"/>
                    </a:lnTo>
                    <a:lnTo>
                      <a:pt x="12" y="30"/>
                    </a:lnTo>
                    <a:lnTo>
                      <a:pt x="12" y="29"/>
                    </a:lnTo>
                    <a:lnTo>
                      <a:pt x="12" y="27"/>
                    </a:lnTo>
                    <a:lnTo>
                      <a:pt x="13" y="25"/>
                    </a:lnTo>
                    <a:lnTo>
                      <a:pt x="14" y="23"/>
                    </a:lnTo>
                    <a:lnTo>
                      <a:pt x="14" y="22"/>
                    </a:lnTo>
                    <a:lnTo>
                      <a:pt x="16" y="20"/>
                    </a:lnTo>
                    <a:lnTo>
                      <a:pt x="17" y="18"/>
                    </a:lnTo>
                    <a:lnTo>
                      <a:pt x="18" y="17"/>
                    </a:lnTo>
                    <a:lnTo>
                      <a:pt x="19" y="15"/>
                    </a:lnTo>
                    <a:lnTo>
                      <a:pt x="21" y="14"/>
                    </a:lnTo>
                    <a:lnTo>
                      <a:pt x="24" y="12"/>
                    </a:lnTo>
                    <a:lnTo>
                      <a:pt x="25" y="11"/>
                    </a:lnTo>
                    <a:lnTo>
                      <a:pt x="27" y="11"/>
                    </a:lnTo>
                    <a:lnTo>
                      <a:pt x="28" y="10"/>
                    </a:lnTo>
                    <a:lnTo>
                      <a:pt x="29" y="10"/>
                    </a:lnTo>
                    <a:lnTo>
                      <a:pt x="31" y="10"/>
                    </a:lnTo>
                    <a:lnTo>
                      <a:pt x="32" y="10"/>
                    </a:lnTo>
                    <a:lnTo>
                      <a:pt x="35" y="11"/>
                    </a:lnTo>
                    <a:lnTo>
                      <a:pt x="36" y="11"/>
                    </a:lnTo>
                    <a:lnTo>
                      <a:pt x="38" y="12"/>
                    </a:lnTo>
                    <a:lnTo>
                      <a:pt x="40" y="14"/>
                    </a:lnTo>
                    <a:lnTo>
                      <a:pt x="42" y="15"/>
                    </a:lnTo>
                    <a:lnTo>
                      <a:pt x="43" y="17"/>
                    </a:lnTo>
                    <a:lnTo>
                      <a:pt x="44" y="19"/>
                    </a:lnTo>
                    <a:lnTo>
                      <a:pt x="44" y="20"/>
                    </a:lnTo>
                    <a:lnTo>
                      <a:pt x="44" y="22"/>
                    </a:lnTo>
                    <a:lnTo>
                      <a:pt x="44" y="24"/>
                    </a:lnTo>
                    <a:lnTo>
                      <a:pt x="44" y="26"/>
                    </a:lnTo>
                    <a:lnTo>
                      <a:pt x="53" y="32"/>
                    </a:lnTo>
                    <a:lnTo>
                      <a:pt x="54" y="30"/>
                    </a:lnTo>
                    <a:lnTo>
                      <a:pt x="55" y="28"/>
                    </a:lnTo>
                    <a:lnTo>
                      <a:pt x="55" y="26"/>
                    </a:lnTo>
                    <a:lnTo>
                      <a:pt x="55" y="25"/>
                    </a:lnTo>
                    <a:lnTo>
                      <a:pt x="55" y="23"/>
                    </a:lnTo>
                    <a:lnTo>
                      <a:pt x="55" y="21"/>
                    </a:lnTo>
                    <a:lnTo>
                      <a:pt x="55" y="19"/>
                    </a:lnTo>
                    <a:lnTo>
                      <a:pt x="54" y="17"/>
                    </a:lnTo>
                    <a:lnTo>
                      <a:pt x="54" y="15"/>
                    </a:lnTo>
                    <a:lnTo>
                      <a:pt x="52" y="14"/>
                    </a:lnTo>
                    <a:lnTo>
                      <a:pt x="50" y="10"/>
                    </a:lnTo>
                    <a:lnTo>
                      <a:pt x="48" y="8"/>
                    </a:lnTo>
                    <a:lnTo>
                      <a:pt x="47" y="7"/>
                    </a:lnTo>
                    <a:lnTo>
                      <a:pt x="43" y="4"/>
                    </a:lnTo>
                    <a:lnTo>
                      <a:pt x="40" y="3"/>
                    </a:lnTo>
                    <a:lnTo>
                      <a:pt x="38" y="2"/>
                    </a:lnTo>
                    <a:lnTo>
                      <a:pt x="35" y="1"/>
                    </a:lnTo>
                    <a:lnTo>
                      <a:pt x="33" y="0"/>
                    </a:lnTo>
                    <a:lnTo>
                      <a:pt x="30" y="0"/>
                    </a:lnTo>
                    <a:lnTo>
                      <a:pt x="28" y="0"/>
                    </a:lnTo>
                    <a:lnTo>
                      <a:pt x="26" y="0"/>
                    </a:lnTo>
                    <a:lnTo>
                      <a:pt x="23" y="0"/>
                    </a:lnTo>
                    <a:lnTo>
                      <a:pt x="21" y="1"/>
                    </a:lnTo>
                    <a:lnTo>
                      <a:pt x="18" y="2"/>
                    </a:lnTo>
                    <a:lnTo>
                      <a:pt x="16" y="4"/>
                    </a:lnTo>
                    <a:lnTo>
                      <a:pt x="14" y="5"/>
                    </a:lnTo>
                    <a:lnTo>
                      <a:pt x="12" y="7"/>
                    </a:lnTo>
                    <a:lnTo>
                      <a:pt x="10" y="9"/>
                    </a:lnTo>
                    <a:lnTo>
                      <a:pt x="7" y="11"/>
                    </a:lnTo>
                    <a:lnTo>
                      <a:pt x="6" y="14"/>
                    </a:lnTo>
                    <a:lnTo>
                      <a:pt x="5" y="17"/>
                    </a:lnTo>
                    <a:lnTo>
                      <a:pt x="3" y="20"/>
                    </a:lnTo>
                    <a:lnTo>
                      <a:pt x="2" y="22"/>
                    </a:lnTo>
                    <a:lnTo>
                      <a:pt x="1" y="25"/>
                    </a:lnTo>
                    <a:lnTo>
                      <a:pt x="1" y="27"/>
                    </a:lnTo>
                    <a:lnTo>
                      <a:pt x="0" y="30"/>
                    </a:lnTo>
                    <a:lnTo>
                      <a:pt x="0" y="32"/>
                    </a:lnTo>
                    <a:lnTo>
                      <a:pt x="1" y="34"/>
                    </a:lnTo>
                    <a:lnTo>
                      <a:pt x="1" y="36"/>
                    </a:lnTo>
                    <a:lnTo>
                      <a:pt x="2" y="39"/>
                    </a:lnTo>
                    <a:lnTo>
                      <a:pt x="3" y="41"/>
                    </a:lnTo>
                    <a:lnTo>
                      <a:pt x="4" y="43"/>
                    </a:lnTo>
                    <a:lnTo>
                      <a:pt x="6" y="45"/>
                    </a:lnTo>
                    <a:lnTo>
                      <a:pt x="7" y="47"/>
                    </a:lnTo>
                    <a:lnTo>
                      <a:pt x="10" y="48"/>
                    </a:lnTo>
                    <a:lnTo>
                      <a:pt x="12" y="50"/>
                    </a:lnTo>
                    <a:lnTo>
                      <a:pt x="14" y="52"/>
                    </a:lnTo>
                    <a:lnTo>
                      <a:pt x="16" y="52"/>
                    </a:lnTo>
                    <a:lnTo>
                      <a:pt x="18" y="53"/>
                    </a:lnTo>
                    <a:lnTo>
                      <a:pt x="20" y="54"/>
                    </a:lnTo>
                    <a:lnTo>
                      <a:pt x="23" y="54"/>
                    </a:lnTo>
                    <a:lnTo>
                      <a:pt x="25" y="54"/>
                    </a:lnTo>
                    <a:lnTo>
                      <a:pt x="28" y="53"/>
                    </a:lnTo>
                    <a:lnTo>
                      <a:pt x="29" y="52"/>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05" name="Freeform 495"/>
              <p:cNvSpPr>
                <a:spLocks/>
              </p:cNvSpPr>
              <p:nvPr/>
            </p:nvSpPr>
            <p:spPr bwMode="auto">
              <a:xfrm>
                <a:off x="725" y="246"/>
                <a:ext cx="65" cy="70"/>
              </a:xfrm>
              <a:custGeom>
                <a:avLst/>
                <a:gdLst>
                  <a:gd name="T0" fmla="*/ 9 w 65"/>
                  <a:gd name="T1" fmla="*/ 47 h 70"/>
                  <a:gd name="T2" fmla="*/ 31 w 65"/>
                  <a:gd name="T3" fmla="*/ 39 h 70"/>
                  <a:gd name="T4" fmla="*/ 34 w 65"/>
                  <a:gd name="T5" fmla="*/ 42 h 70"/>
                  <a:gd name="T6" fmla="*/ 35 w 65"/>
                  <a:gd name="T7" fmla="*/ 44 h 70"/>
                  <a:gd name="T8" fmla="*/ 35 w 65"/>
                  <a:gd name="T9" fmla="*/ 45 h 70"/>
                  <a:gd name="T10" fmla="*/ 33 w 65"/>
                  <a:gd name="T11" fmla="*/ 48 h 70"/>
                  <a:gd name="T12" fmla="*/ 29 w 65"/>
                  <a:gd name="T13" fmla="*/ 55 h 70"/>
                  <a:gd name="T14" fmla="*/ 27 w 65"/>
                  <a:gd name="T15" fmla="*/ 58 h 70"/>
                  <a:gd name="T16" fmla="*/ 26 w 65"/>
                  <a:gd name="T17" fmla="*/ 61 h 70"/>
                  <a:gd name="T18" fmla="*/ 36 w 65"/>
                  <a:gd name="T19" fmla="*/ 68 h 70"/>
                  <a:gd name="T20" fmla="*/ 36 w 65"/>
                  <a:gd name="T21" fmla="*/ 66 h 70"/>
                  <a:gd name="T22" fmla="*/ 36 w 65"/>
                  <a:gd name="T23" fmla="*/ 65 h 70"/>
                  <a:gd name="T24" fmla="*/ 37 w 65"/>
                  <a:gd name="T25" fmla="*/ 63 h 70"/>
                  <a:gd name="T26" fmla="*/ 42 w 65"/>
                  <a:gd name="T27" fmla="*/ 57 h 70"/>
                  <a:gd name="T28" fmla="*/ 45 w 65"/>
                  <a:gd name="T29" fmla="*/ 53 h 70"/>
                  <a:gd name="T30" fmla="*/ 46 w 65"/>
                  <a:gd name="T31" fmla="*/ 49 h 70"/>
                  <a:gd name="T32" fmla="*/ 47 w 65"/>
                  <a:gd name="T33" fmla="*/ 48 h 70"/>
                  <a:gd name="T34" fmla="*/ 46 w 65"/>
                  <a:gd name="T35" fmla="*/ 47 h 70"/>
                  <a:gd name="T36" fmla="*/ 44 w 65"/>
                  <a:gd name="T37" fmla="*/ 43 h 70"/>
                  <a:gd name="T38" fmla="*/ 49 w 65"/>
                  <a:gd name="T39" fmla="*/ 44 h 70"/>
                  <a:gd name="T40" fmla="*/ 51 w 65"/>
                  <a:gd name="T41" fmla="*/ 44 h 70"/>
                  <a:gd name="T42" fmla="*/ 54 w 65"/>
                  <a:gd name="T43" fmla="*/ 43 h 70"/>
                  <a:gd name="T44" fmla="*/ 58 w 65"/>
                  <a:gd name="T45" fmla="*/ 40 h 70"/>
                  <a:gd name="T46" fmla="*/ 62 w 65"/>
                  <a:gd name="T47" fmla="*/ 35 h 70"/>
                  <a:gd name="T48" fmla="*/ 63 w 65"/>
                  <a:gd name="T49" fmla="*/ 33 h 70"/>
                  <a:gd name="T50" fmla="*/ 64 w 65"/>
                  <a:gd name="T51" fmla="*/ 30 h 70"/>
                  <a:gd name="T52" fmla="*/ 64 w 65"/>
                  <a:gd name="T53" fmla="*/ 27 h 70"/>
                  <a:gd name="T54" fmla="*/ 63 w 65"/>
                  <a:gd name="T55" fmla="*/ 25 h 70"/>
                  <a:gd name="T56" fmla="*/ 61 w 65"/>
                  <a:gd name="T57" fmla="*/ 22 h 70"/>
                  <a:gd name="T58" fmla="*/ 59 w 65"/>
                  <a:gd name="T59" fmla="*/ 19 h 70"/>
                  <a:gd name="T60" fmla="*/ 53 w 65"/>
                  <a:gd name="T61" fmla="*/ 14 h 70"/>
                  <a:gd name="T62" fmla="*/ 48 w 65"/>
                  <a:gd name="T63" fmla="*/ 23 h 70"/>
                  <a:gd name="T64" fmla="*/ 51 w 65"/>
                  <a:gd name="T65" fmla="*/ 25 h 70"/>
                  <a:gd name="T66" fmla="*/ 52 w 65"/>
                  <a:gd name="T67" fmla="*/ 27 h 70"/>
                  <a:gd name="T68" fmla="*/ 52 w 65"/>
                  <a:gd name="T69" fmla="*/ 30 h 70"/>
                  <a:gd name="T70" fmla="*/ 50 w 65"/>
                  <a:gd name="T71" fmla="*/ 33 h 70"/>
                  <a:gd name="T72" fmla="*/ 47 w 65"/>
                  <a:gd name="T73" fmla="*/ 34 h 70"/>
                  <a:gd name="T74" fmla="*/ 44 w 65"/>
                  <a:gd name="T75" fmla="*/ 35 h 70"/>
                  <a:gd name="T76" fmla="*/ 42 w 65"/>
                  <a:gd name="T77" fmla="*/ 34 h 70"/>
                  <a:gd name="T78" fmla="*/ 39 w 65"/>
                  <a:gd name="T79" fmla="*/ 33 h 70"/>
                  <a:gd name="T80" fmla="*/ 38 w 65"/>
                  <a:gd name="T81" fmla="*/ 14 h 70"/>
                  <a:gd name="T82" fmla="*/ 35 w 65"/>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0"/>
                  <a:gd name="T128" fmla="*/ 65 w 65"/>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0">
                    <a:moveTo>
                      <a:pt x="0" y="41"/>
                    </a:moveTo>
                    <a:lnTo>
                      <a:pt x="9" y="47"/>
                    </a:lnTo>
                    <a:lnTo>
                      <a:pt x="22" y="32"/>
                    </a:lnTo>
                    <a:lnTo>
                      <a:pt x="31" y="39"/>
                    </a:lnTo>
                    <a:lnTo>
                      <a:pt x="33" y="40"/>
                    </a:lnTo>
                    <a:lnTo>
                      <a:pt x="34" y="42"/>
                    </a:lnTo>
                    <a:lnTo>
                      <a:pt x="35" y="43"/>
                    </a:lnTo>
                    <a:lnTo>
                      <a:pt x="35" y="44"/>
                    </a:lnTo>
                    <a:lnTo>
                      <a:pt x="35" y="45"/>
                    </a:lnTo>
                    <a:lnTo>
                      <a:pt x="35" y="47"/>
                    </a:lnTo>
                    <a:lnTo>
                      <a:pt x="33" y="48"/>
                    </a:lnTo>
                    <a:lnTo>
                      <a:pt x="32" y="50"/>
                    </a:lnTo>
                    <a:lnTo>
                      <a:pt x="29" y="55"/>
                    </a:lnTo>
                    <a:lnTo>
                      <a:pt x="28" y="57"/>
                    </a:lnTo>
                    <a:lnTo>
                      <a:pt x="27" y="58"/>
                    </a:lnTo>
                    <a:lnTo>
                      <a:pt x="26" y="60"/>
                    </a:lnTo>
                    <a:lnTo>
                      <a:pt x="26" y="61"/>
                    </a:lnTo>
                    <a:lnTo>
                      <a:pt x="35" y="69"/>
                    </a:lnTo>
                    <a:lnTo>
                      <a:pt x="36" y="68"/>
                    </a:lnTo>
                    <a:lnTo>
                      <a:pt x="36" y="67"/>
                    </a:lnTo>
                    <a:lnTo>
                      <a:pt x="36" y="66"/>
                    </a:lnTo>
                    <a:lnTo>
                      <a:pt x="36" y="65"/>
                    </a:lnTo>
                    <a:lnTo>
                      <a:pt x="37" y="64"/>
                    </a:lnTo>
                    <a:lnTo>
                      <a:pt x="37" y="63"/>
                    </a:lnTo>
                    <a:lnTo>
                      <a:pt x="38" y="61"/>
                    </a:lnTo>
                    <a:lnTo>
                      <a:pt x="42" y="57"/>
                    </a:lnTo>
                    <a:lnTo>
                      <a:pt x="44" y="54"/>
                    </a:lnTo>
                    <a:lnTo>
                      <a:pt x="45" y="53"/>
                    </a:lnTo>
                    <a:lnTo>
                      <a:pt x="45" y="51"/>
                    </a:lnTo>
                    <a:lnTo>
                      <a:pt x="46" y="49"/>
                    </a:lnTo>
                    <a:lnTo>
                      <a:pt x="47" y="48"/>
                    </a:lnTo>
                    <a:lnTo>
                      <a:pt x="47" y="47"/>
                    </a:lnTo>
                    <a:lnTo>
                      <a:pt x="46" y="47"/>
                    </a:lnTo>
                    <a:lnTo>
                      <a:pt x="45" y="45"/>
                    </a:lnTo>
                    <a:lnTo>
                      <a:pt x="44" y="43"/>
                    </a:lnTo>
                    <a:lnTo>
                      <a:pt x="47" y="44"/>
                    </a:lnTo>
                    <a:lnTo>
                      <a:pt x="49" y="44"/>
                    </a:lnTo>
                    <a:lnTo>
                      <a:pt x="50" y="44"/>
                    </a:lnTo>
                    <a:lnTo>
                      <a:pt x="51" y="44"/>
                    </a:lnTo>
                    <a:lnTo>
                      <a:pt x="52" y="43"/>
                    </a:lnTo>
                    <a:lnTo>
                      <a:pt x="54" y="43"/>
                    </a:lnTo>
                    <a:lnTo>
                      <a:pt x="56" y="42"/>
                    </a:lnTo>
                    <a:lnTo>
                      <a:pt x="58" y="40"/>
                    </a:lnTo>
                    <a:lnTo>
                      <a:pt x="60" y="38"/>
                    </a:lnTo>
                    <a:lnTo>
                      <a:pt x="62" y="35"/>
                    </a:lnTo>
                    <a:lnTo>
                      <a:pt x="62" y="34"/>
                    </a:lnTo>
                    <a:lnTo>
                      <a:pt x="63" y="33"/>
                    </a:lnTo>
                    <a:lnTo>
                      <a:pt x="63" y="31"/>
                    </a:lnTo>
                    <a:lnTo>
                      <a:pt x="64" y="30"/>
                    </a:lnTo>
                    <a:lnTo>
                      <a:pt x="64" y="29"/>
                    </a:lnTo>
                    <a:lnTo>
                      <a:pt x="64" y="27"/>
                    </a:lnTo>
                    <a:lnTo>
                      <a:pt x="63" y="26"/>
                    </a:lnTo>
                    <a:lnTo>
                      <a:pt x="63" y="25"/>
                    </a:lnTo>
                    <a:lnTo>
                      <a:pt x="62" y="23"/>
                    </a:lnTo>
                    <a:lnTo>
                      <a:pt x="61" y="22"/>
                    </a:lnTo>
                    <a:lnTo>
                      <a:pt x="60" y="20"/>
                    </a:lnTo>
                    <a:lnTo>
                      <a:pt x="59" y="19"/>
                    </a:lnTo>
                    <a:lnTo>
                      <a:pt x="56" y="16"/>
                    </a:lnTo>
                    <a:lnTo>
                      <a:pt x="53" y="14"/>
                    </a:lnTo>
                    <a:lnTo>
                      <a:pt x="38" y="14"/>
                    </a:lnTo>
                    <a:lnTo>
                      <a:pt x="48" y="23"/>
                    </a:lnTo>
                    <a:lnTo>
                      <a:pt x="50" y="24"/>
                    </a:lnTo>
                    <a:lnTo>
                      <a:pt x="51" y="25"/>
                    </a:lnTo>
                    <a:lnTo>
                      <a:pt x="52" y="26"/>
                    </a:lnTo>
                    <a:lnTo>
                      <a:pt x="52" y="27"/>
                    </a:lnTo>
                    <a:lnTo>
                      <a:pt x="52" y="29"/>
                    </a:lnTo>
                    <a:lnTo>
                      <a:pt x="52" y="30"/>
                    </a:lnTo>
                    <a:lnTo>
                      <a:pt x="51" y="31"/>
                    </a:lnTo>
                    <a:lnTo>
                      <a:pt x="50" y="33"/>
                    </a:lnTo>
                    <a:lnTo>
                      <a:pt x="49" y="34"/>
                    </a:lnTo>
                    <a:lnTo>
                      <a:pt x="47" y="34"/>
                    </a:lnTo>
                    <a:lnTo>
                      <a:pt x="46" y="35"/>
                    </a:lnTo>
                    <a:lnTo>
                      <a:pt x="44" y="35"/>
                    </a:lnTo>
                    <a:lnTo>
                      <a:pt x="43" y="35"/>
                    </a:lnTo>
                    <a:lnTo>
                      <a:pt x="42" y="34"/>
                    </a:lnTo>
                    <a:lnTo>
                      <a:pt x="40" y="34"/>
                    </a:lnTo>
                    <a:lnTo>
                      <a:pt x="39" y="33"/>
                    </a:lnTo>
                    <a:lnTo>
                      <a:pt x="28" y="25"/>
                    </a:lnTo>
                    <a:lnTo>
                      <a:pt x="38" y="14"/>
                    </a:lnTo>
                    <a:lnTo>
                      <a:pt x="53" y="14"/>
                    </a:lnTo>
                    <a:lnTo>
                      <a:pt x="35" y="0"/>
                    </a:lnTo>
                    <a:lnTo>
                      <a:pt x="0" y="41"/>
                    </a:lnTo>
                  </a:path>
                </a:pathLst>
              </a:custGeom>
              <a:solidFill>
                <a:srgbClr val="000000"/>
              </a:solidFill>
              <a:ln w="9525" cap="rnd">
                <a:noFill/>
                <a:round/>
                <a:headEnd/>
                <a:tailEnd/>
              </a:ln>
            </p:spPr>
            <p:txBody>
              <a:bodyPr/>
              <a:lstStyle/>
              <a:p>
                <a:endParaRPr lang="en-US"/>
              </a:p>
            </p:txBody>
          </p:sp>
          <p:sp>
            <p:nvSpPr>
              <p:cNvPr id="106" name="Freeform 496"/>
              <p:cNvSpPr>
                <a:spLocks/>
              </p:cNvSpPr>
              <p:nvPr/>
            </p:nvSpPr>
            <p:spPr bwMode="auto">
              <a:xfrm>
                <a:off x="725" y="246"/>
                <a:ext cx="65" cy="70"/>
              </a:xfrm>
              <a:custGeom>
                <a:avLst/>
                <a:gdLst>
                  <a:gd name="T0" fmla="*/ 0 w 65"/>
                  <a:gd name="T1" fmla="*/ 41 h 70"/>
                  <a:gd name="T2" fmla="*/ 9 w 65"/>
                  <a:gd name="T3" fmla="*/ 47 h 70"/>
                  <a:gd name="T4" fmla="*/ 22 w 65"/>
                  <a:gd name="T5" fmla="*/ 32 h 70"/>
                  <a:gd name="T6" fmla="*/ 31 w 65"/>
                  <a:gd name="T7" fmla="*/ 39 h 70"/>
                  <a:gd name="T8" fmla="*/ 33 w 65"/>
                  <a:gd name="T9" fmla="*/ 40 h 70"/>
                  <a:gd name="T10" fmla="*/ 34 w 65"/>
                  <a:gd name="T11" fmla="*/ 42 h 70"/>
                  <a:gd name="T12" fmla="*/ 35 w 65"/>
                  <a:gd name="T13" fmla="*/ 43 h 70"/>
                  <a:gd name="T14" fmla="*/ 35 w 65"/>
                  <a:gd name="T15" fmla="*/ 44 h 70"/>
                  <a:gd name="T16" fmla="*/ 35 w 65"/>
                  <a:gd name="T17" fmla="*/ 45 h 70"/>
                  <a:gd name="T18" fmla="*/ 35 w 65"/>
                  <a:gd name="T19" fmla="*/ 45 h 70"/>
                  <a:gd name="T20" fmla="*/ 35 w 65"/>
                  <a:gd name="T21" fmla="*/ 47 h 70"/>
                  <a:gd name="T22" fmla="*/ 33 w 65"/>
                  <a:gd name="T23" fmla="*/ 48 h 70"/>
                  <a:gd name="T24" fmla="*/ 32 w 65"/>
                  <a:gd name="T25" fmla="*/ 50 h 70"/>
                  <a:gd name="T26" fmla="*/ 29 w 65"/>
                  <a:gd name="T27" fmla="*/ 55 h 70"/>
                  <a:gd name="T28" fmla="*/ 28 w 65"/>
                  <a:gd name="T29" fmla="*/ 57 h 70"/>
                  <a:gd name="T30" fmla="*/ 27 w 65"/>
                  <a:gd name="T31" fmla="*/ 58 h 70"/>
                  <a:gd name="T32" fmla="*/ 26 w 65"/>
                  <a:gd name="T33" fmla="*/ 60 h 70"/>
                  <a:gd name="T34" fmla="*/ 26 w 65"/>
                  <a:gd name="T35" fmla="*/ 61 h 70"/>
                  <a:gd name="T36" fmla="*/ 35 w 65"/>
                  <a:gd name="T37" fmla="*/ 69 h 70"/>
                  <a:gd name="T38" fmla="*/ 36 w 65"/>
                  <a:gd name="T39" fmla="*/ 68 h 70"/>
                  <a:gd name="T40" fmla="*/ 36 w 65"/>
                  <a:gd name="T41" fmla="*/ 67 h 70"/>
                  <a:gd name="T42" fmla="*/ 36 w 65"/>
                  <a:gd name="T43" fmla="*/ 66 h 70"/>
                  <a:gd name="T44" fmla="*/ 36 w 65"/>
                  <a:gd name="T45" fmla="*/ 65 h 70"/>
                  <a:gd name="T46" fmla="*/ 36 w 65"/>
                  <a:gd name="T47" fmla="*/ 65 h 70"/>
                  <a:gd name="T48" fmla="*/ 37 w 65"/>
                  <a:gd name="T49" fmla="*/ 64 h 70"/>
                  <a:gd name="T50" fmla="*/ 37 w 65"/>
                  <a:gd name="T51" fmla="*/ 63 h 70"/>
                  <a:gd name="T52" fmla="*/ 38 w 65"/>
                  <a:gd name="T53" fmla="*/ 61 h 70"/>
                  <a:gd name="T54" fmla="*/ 42 w 65"/>
                  <a:gd name="T55" fmla="*/ 57 h 70"/>
                  <a:gd name="T56" fmla="*/ 44 w 65"/>
                  <a:gd name="T57" fmla="*/ 54 h 70"/>
                  <a:gd name="T58" fmla="*/ 45 w 65"/>
                  <a:gd name="T59" fmla="*/ 53 h 70"/>
                  <a:gd name="T60" fmla="*/ 45 w 65"/>
                  <a:gd name="T61" fmla="*/ 51 h 70"/>
                  <a:gd name="T62" fmla="*/ 46 w 65"/>
                  <a:gd name="T63" fmla="*/ 49 h 70"/>
                  <a:gd name="T64" fmla="*/ 47 w 65"/>
                  <a:gd name="T65" fmla="*/ 48 h 70"/>
                  <a:gd name="T66" fmla="*/ 47 w 65"/>
                  <a:gd name="T67" fmla="*/ 48 h 70"/>
                  <a:gd name="T68" fmla="*/ 47 w 65"/>
                  <a:gd name="T69" fmla="*/ 47 h 70"/>
                  <a:gd name="T70" fmla="*/ 46 w 65"/>
                  <a:gd name="T71" fmla="*/ 47 h 70"/>
                  <a:gd name="T72" fmla="*/ 45 w 65"/>
                  <a:gd name="T73" fmla="*/ 45 h 70"/>
                  <a:gd name="T74" fmla="*/ 44 w 65"/>
                  <a:gd name="T75" fmla="*/ 43 h 70"/>
                  <a:gd name="T76" fmla="*/ 47 w 65"/>
                  <a:gd name="T77" fmla="*/ 44 h 70"/>
                  <a:gd name="T78" fmla="*/ 49 w 65"/>
                  <a:gd name="T79" fmla="*/ 44 h 70"/>
                  <a:gd name="T80" fmla="*/ 50 w 65"/>
                  <a:gd name="T81" fmla="*/ 44 h 70"/>
                  <a:gd name="T82" fmla="*/ 51 w 65"/>
                  <a:gd name="T83" fmla="*/ 44 h 70"/>
                  <a:gd name="T84" fmla="*/ 52 w 65"/>
                  <a:gd name="T85" fmla="*/ 43 h 70"/>
                  <a:gd name="T86" fmla="*/ 54 w 65"/>
                  <a:gd name="T87" fmla="*/ 43 h 70"/>
                  <a:gd name="T88" fmla="*/ 56 w 65"/>
                  <a:gd name="T89" fmla="*/ 42 h 70"/>
                  <a:gd name="T90" fmla="*/ 58 w 65"/>
                  <a:gd name="T91" fmla="*/ 40 h 70"/>
                  <a:gd name="T92" fmla="*/ 60 w 65"/>
                  <a:gd name="T93" fmla="*/ 38 h 70"/>
                  <a:gd name="T94" fmla="*/ 62 w 65"/>
                  <a:gd name="T95" fmla="*/ 35 h 70"/>
                  <a:gd name="T96" fmla="*/ 62 w 65"/>
                  <a:gd name="T97" fmla="*/ 34 h 70"/>
                  <a:gd name="T98" fmla="*/ 63 w 65"/>
                  <a:gd name="T99" fmla="*/ 33 h 70"/>
                  <a:gd name="T100" fmla="*/ 63 w 65"/>
                  <a:gd name="T101" fmla="*/ 31 h 70"/>
                  <a:gd name="T102" fmla="*/ 64 w 65"/>
                  <a:gd name="T103" fmla="*/ 30 h 70"/>
                  <a:gd name="T104" fmla="*/ 64 w 65"/>
                  <a:gd name="T105" fmla="*/ 29 h 70"/>
                  <a:gd name="T106" fmla="*/ 64 w 65"/>
                  <a:gd name="T107" fmla="*/ 27 h 70"/>
                  <a:gd name="T108" fmla="*/ 63 w 65"/>
                  <a:gd name="T109" fmla="*/ 26 h 70"/>
                  <a:gd name="T110" fmla="*/ 63 w 65"/>
                  <a:gd name="T111" fmla="*/ 25 h 70"/>
                  <a:gd name="T112" fmla="*/ 62 w 65"/>
                  <a:gd name="T113" fmla="*/ 23 h 70"/>
                  <a:gd name="T114" fmla="*/ 61 w 65"/>
                  <a:gd name="T115" fmla="*/ 22 h 70"/>
                  <a:gd name="T116" fmla="*/ 60 w 65"/>
                  <a:gd name="T117" fmla="*/ 20 h 70"/>
                  <a:gd name="T118" fmla="*/ 59 w 65"/>
                  <a:gd name="T119" fmla="*/ 19 h 70"/>
                  <a:gd name="T120" fmla="*/ 56 w 65"/>
                  <a:gd name="T121" fmla="*/ 16 h 70"/>
                  <a:gd name="T122" fmla="*/ 35 w 65"/>
                  <a:gd name="T123" fmla="*/ 0 h 70"/>
                  <a:gd name="T124" fmla="*/ 0 w 65"/>
                  <a:gd name="T125" fmla="*/ 41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70"/>
                  <a:gd name="T191" fmla="*/ 65 w 65"/>
                  <a:gd name="T192" fmla="*/ 70 h 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70">
                    <a:moveTo>
                      <a:pt x="0" y="41"/>
                    </a:moveTo>
                    <a:lnTo>
                      <a:pt x="9" y="47"/>
                    </a:lnTo>
                    <a:lnTo>
                      <a:pt x="22" y="32"/>
                    </a:lnTo>
                    <a:lnTo>
                      <a:pt x="31" y="39"/>
                    </a:lnTo>
                    <a:lnTo>
                      <a:pt x="33" y="40"/>
                    </a:lnTo>
                    <a:lnTo>
                      <a:pt x="34" y="42"/>
                    </a:lnTo>
                    <a:lnTo>
                      <a:pt x="35" y="43"/>
                    </a:lnTo>
                    <a:lnTo>
                      <a:pt x="35" y="44"/>
                    </a:lnTo>
                    <a:lnTo>
                      <a:pt x="35" y="45"/>
                    </a:lnTo>
                    <a:lnTo>
                      <a:pt x="35" y="47"/>
                    </a:lnTo>
                    <a:lnTo>
                      <a:pt x="33" y="48"/>
                    </a:lnTo>
                    <a:lnTo>
                      <a:pt x="32" y="50"/>
                    </a:lnTo>
                    <a:lnTo>
                      <a:pt x="29" y="55"/>
                    </a:lnTo>
                    <a:lnTo>
                      <a:pt x="28" y="57"/>
                    </a:lnTo>
                    <a:lnTo>
                      <a:pt x="27" y="58"/>
                    </a:lnTo>
                    <a:lnTo>
                      <a:pt x="26" y="60"/>
                    </a:lnTo>
                    <a:lnTo>
                      <a:pt x="26" y="61"/>
                    </a:lnTo>
                    <a:lnTo>
                      <a:pt x="35" y="69"/>
                    </a:lnTo>
                    <a:lnTo>
                      <a:pt x="36" y="68"/>
                    </a:lnTo>
                    <a:lnTo>
                      <a:pt x="36" y="67"/>
                    </a:lnTo>
                    <a:lnTo>
                      <a:pt x="36" y="66"/>
                    </a:lnTo>
                    <a:lnTo>
                      <a:pt x="36" y="65"/>
                    </a:lnTo>
                    <a:lnTo>
                      <a:pt x="37" y="64"/>
                    </a:lnTo>
                    <a:lnTo>
                      <a:pt x="37" y="63"/>
                    </a:lnTo>
                    <a:lnTo>
                      <a:pt x="38" y="61"/>
                    </a:lnTo>
                    <a:lnTo>
                      <a:pt x="42" y="57"/>
                    </a:lnTo>
                    <a:lnTo>
                      <a:pt x="44" y="54"/>
                    </a:lnTo>
                    <a:lnTo>
                      <a:pt x="45" y="53"/>
                    </a:lnTo>
                    <a:lnTo>
                      <a:pt x="45" y="51"/>
                    </a:lnTo>
                    <a:lnTo>
                      <a:pt x="46" y="49"/>
                    </a:lnTo>
                    <a:lnTo>
                      <a:pt x="47" y="48"/>
                    </a:lnTo>
                    <a:lnTo>
                      <a:pt x="47" y="47"/>
                    </a:lnTo>
                    <a:lnTo>
                      <a:pt x="46" y="47"/>
                    </a:lnTo>
                    <a:lnTo>
                      <a:pt x="45" y="45"/>
                    </a:lnTo>
                    <a:lnTo>
                      <a:pt x="44" y="43"/>
                    </a:lnTo>
                    <a:lnTo>
                      <a:pt x="47" y="44"/>
                    </a:lnTo>
                    <a:lnTo>
                      <a:pt x="49" y="44"/>
                    </a:lnTo>
                    <a:lnTo>
                      <a:pt x="50" y="44"/>
                    </a:lnTo>
                    <a:lnTo>
                      <a:pt x="51" y="44"/>
                    </a:lnTo>
                    <a:lnTo>
                      <a:pt x="52" y="43"/>
                    </a:lnTo>
                    <a:lnTo>
                      <a:pt x="54" y="43"/>
                    </a:lnTo>
                    <a:lnTo>
                      <a:pt x="56" y="42"/>
                    </a:lnTo>
                    <a:lnTo>
                      <a:pt x="58" y="40"/>
                    </a:lnTo>
                    <a:lnTo>
                      <a:pt x="60" y="38"/>
                    </a:lnTo>
                    <a:lnTo>
                      <a:pt x="62" y="35"/>
                    </a:lnTo>
                    <a:lnTo>
                      <a:pt x="62" y="34"/>
                    </a:lnTo>
                    <a:lnTo>
                      <a:pt x="63" y="33"/>
                    </a:lnTo>
                    <a:lnTo>
                      <a:pt x="63" y="31"/>
                    </a:lnTo>
                    <a:lnTo>
                      <a:pt x="64" y="30"/>
                    </a:lnTo>
                    <a:lnTo>
                      <a:pt x="64" y="29"/>
                    </a:lnTo>
                    <a:lnTo>
                      <a:pt x="64" y="27"/>
                    </a:lnTo>
                    <a:lnTo>
                      <a:pt x="63" y="26"/>
                    </a:lnTo>
                    <a:lnTo>
                      <a:pt x="63" y="25"/>
                    </a:lnTo>
                    <a:lnTo>
                      <a:pt x="62" y="23"/>
                    </a:lnTo>
                    <a:lnTo>
                      <a:pt x="61" y="22"/>
                    </a:lnTo>
                    <a:lnTo>
                      <a:pt x="60" y="20"/>
                    </a:lnTo>
                    <a:lnTo>
                      <a:pt x="59" y="19"/>
                    </a:lnTo>
                    <a:lnTo>
                      <a:pt x="56" y="16"/>
                    </a:lnTo>
                    <a:lnTo>
                      <a:pt x="35" y="0"/>
                    </a:lnTo>
                    <a:lnTo>
                      <a:pt x="0" y="41"/>
                    </a:lnTo>
                  </a:path>
                </a:pathLst>
              </a:custGeom>
              <a:noFill/>
              <a:ln w="12700" cap="rnd" cmpd="sng">
                <a:solidFill>
                  <a:srgbClr val="000000"/>
                </a:solidFill>
                <a:prstDash val="solid"/>
                <a:round/>
                <a:headEnd/>
                <a:tailEnd/>
              </a:ln>
            </p:spPr>
            <p:txBody>
              <a:bodyPr/>
              <a:lstStyle/>
              <a:p>
                <a:endParaRPr lang="en-US"/>
              </a:p>
            </p:txBody>
          </p:sp>
          <p:sp>
            <p:nvSpPr>
              <p:cNvPr id="107" name="Freeform 497"/>
              <p:cNvSpPr>
                <a:spLocks/>
              </p:cNvSpPr>
              <p:nvPr/>
            </p:nvSpPr>
            <p:spPr bwMode="auto">
              <a:xfrm>
                <a:off x="754" y="261"/>
                <a:ext cx="24" cy="22"/>
              </a:xfrm>
              <a:custGeom>
                <a:avLst/>
                <a:gdLst>
                  <a:gd name="T0" fmla="*/ 0 w 24"/>
                  <a:gd name="T1" fmla="*/ 10 h 22"/>
                  <a:gd name="T2" fmla="*/ 9 w 24"/>
                  <a:gd name="T3" fmla="*/ 0 h 22"/>
                  <a:gd name="T4" fmla="*/ 19 w 24"/>
                  <a:gd name="T5" fmla="*/ 8 h 22"/>
                  <a:gd name="T6" fmla="*/ 21 w 24"/>
                  <a:gd name="T7" fmla="*/ 10 h 22"/>
                  <a:gd name="T8" fmla="*/ 22 w 24"/>
                  <a:gd name="T9" fmla="*/ 10 h 22"/>
                  <a:gd name="T10" fmla="*/ 23 w 24"/>
                  <a:gd name="T11" fmla="*/ 11 h 22"/>
                  <a:gd name="T12" fmla="*/ 23 w 24"/>
                  <a:gd name="T13" fmla="*/ 13 h 22"/>
                  <a:gd name="T14" fmla="*/ 23 w 24"/>
                  <a:gd name="T15" fmla="*/ 15 h 22"/>
                  <a:gd name="T16" fmla="*/ 23 w 24"/>
                  <a:gd name="T17" fmla="*/ 16 h 22"/>
                  <a:gd name="T18" fmla="*/ 22 w 24"/>
                  <a:gd name="T19" fmla="*/ 17 h 22"/>
                  <a:gd name="T20" fmla="*/ 21 w 24"/>
                  <a:gd name="T21" fmla="*/ 18 h 22"/>
                  <a:gd name="T22" fmla="*/ 20 w 24"/>
                  <a:gd name="T23" fmla="*/ 20 h 22"/>
                  <a:gd name="T24" fmla="*/ 18 w 24"/>
                  <a:gd name="T25" fmla="*/ 20 h 22"/>
                  <a:gd name="T26" fmla="*/ 17 w 24"/>
                  <a:gd name="T27" fmla="*/ 21 h 22"/>
                  <a:gd name="T28" fmla="*/ 16 w 24"/>
                  <a:gd name="T29" fmla="*/ 21 h 22"/>
                  <a:gd name="T30" fmla="*/ 14 w 24"/>
                  <a:gd name="T31" fmla="*/ 21 h 22"/>
                  <a:gd name="T32" fmla="*/ 13 w 24"/>
                  <a:gd name="T33" fmla="*/ 20 h 22"/>
                  <a:gd name="T34" fmla="*/ 11 w 24"/>
                  <a:gd name="T35" fmla="*/ 20 h 22"/>
                  <a:gd name="T36" fmla="*/ 11 w 24"/>
                  <a:gd name="T37" fmla="*/ 18 h 22"/>
                  <a:gd name="T38" fmla="*/ 0 w 24"/>
                  <a:gd name="T39" fmla="*/ 1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2"/>
                  <a:gd name="T62" fmla="*/ 24 w 24"/>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2">
                    <a:moveTo>
                      <a:pt x="0" y="10"/>
                    </a:moveTo>
                    <a:lnTo>
                      <a:pt x="9" y="0"/>
                    </a:lnTo>
                    <a:lnTo>
                      <a:pt x="19" y="8"/>
                    </a:lnTo>
                    <a:lnTo>
                      <a:pt x="21" y="10"/>
                    </a:lnTo>
                    <a:lnTo>
                      <a:pt x="22" y="10"/>
                    </a:lnTo>
                    <a:lnTo>
                      <a:pt x="23" y="11"/>
                    </a:lnTo>
                    <a:lnTo>
                      <a:pt x="23" y="13"/>
                    </a:lnTo>
                    <a:lnTo>
                      <a:pt x="23" y="15"/>
                    </a:lnTo>
                    <a:lnTo>
                      <a:pt x="23" y="16"/>
                    </a:lnTo>
                    <a:lnTo>
                      <a:pt x="22" y="17"/>
                    </a:lnTo>
                    <a:lnTo>
                      <a:pt x="21" y="18"/>
                    </a:lnTo>
                    <a:lnTo>
                      <a:pt x="20" y="20"/>
                    </a:lnTo>
                    <a:lnTo>
                      <a:pt x="18" y="20"/>
                    </a:lnTo>
                    <a:lnTo>
                      <a:pt x="17" y="21"/>
                    </a:lnTo>
                    <a:lnTo>
                      <a:pt x="16" y="21"/>
                    </a:lnTo>
                    <a:lnTo>
                      <a:pt x="14" y="21"/>
                    </a:lnTo>
                    <a:lnTo>
                      <a:pt x="13" y="20"/>
                    </a:lnTo>
                    <a:lnTo>
                      <a:pt x="11" y="20"/>
                    </a:lnTo>
                    <a:lnTo>
                      <a:pt x="11" y="18"/>
                    </a:lnTo>
                    <a:lnTo>
                      <a:pt x="0" y="10"/>
                    </a:lnTo>
                  </a:path>
                </a:pathLst>
              </a:custGeom>
              <a:noFill/>
              <a:ln w="12700" cap="rnd" cmpd="sng">
                <a:solidFill>
                  <a:srgbClr val="000000"/>
                </a:solidFill>
                <a:prstDash val="solid"/>
                <a:round/>
                <a:headEnd/>
                <a:tailEnd/>
              </a:ln>
            </p:spPr>
            <p:txBody>
              <a:bodyPr/>
              <a:lstStyle/>
              <a:p>
                <a:endParaRPr lang="en-US"/>
              </a:p>
            </p:txBody>
          </p:sp>
          <p:sp>
            <p:nvSpPr>
              <p:cNvPr id="108" name="Freeform 498"/>
              <p:cNvSpPr>
                <a:spLocks/>
              </p:cNvSpPr>
              <p:nvPr/>
            </p:nvSpPr>
            <p:spPr bwMode="auto">
              <a:xfrm>
                <a:off x="772" y="289"/>
                <a:ext cx="59" cy="54"/>
              </a:xfrm>
              <a:custGeom>
                <a:avLst/>
                <a:gdLst>
                  <a:gd name="T0" fmla="*/ 9 w 59"/>
                  <a:gd name="T1" fmla="*/ 10 h 56"/>
                  <a:gd name="T2" fmla="*/ 5 w 59"/>
                  <a:gd name="T3" fmla="*/ 14 h 56"/>
                  <a:gd name="T4" fmla="*/ 2 w 59"/>
                  <a:gd name="T5" fmla="*/ 19 h 56"/>
                  <a:gd name="T6" fmla="*/ 0 w 59"/>
                  <a:gd name="T7" fmla="*/ 24 h 56"/>
                  <a:gd name="T8" fmla="*/ 0 w 59"/>
                  <a:gd name="T9" fmla="*/ 29 h 56"/>
                  <a:gd name="T10" fmla="*/ 0 w 59"/>
                  <a:gd name="T11" fmla="*/ 34 h 56"/>
                  <a:gd name="T12" fmla="*/ 2 w 59"/>
                  <a:gd name="T13" fmla="*/ 38 h 56"/>
                  <a:gd name="T14" fmla="*/ 5 w 59"/>
                  <a:gd name="T15" fmla="*/ 43 h 56"/>
                  <a:gd name="T16" fmla="*/ 7 w 59"/>
                  <a:gd name="T17" fmla="*/ 45 h 56"/>
                  <a:gd name="T18" fmla="*/ 11 w 59"/>
                  <a:gd name="T19" fmla="*/ 49 h 56"/>
                  <a:gd name="T20" fmla="*/ 16 w 59"/>
                  <a:gd name="T21" fmla="*/ 52 h 56"/>
                  <a:gd name="T22" fmla="*/ 21 w 59"/>
                  <a:gd name="T23" fmla="*/ 54 h 56"/>
                  <a:gd name="T24" fmla="*/ 26 w 59"/>
                  <a:gd name="T25" fmla="*/ 55 h 56"/>
                  <a:gd name="T26" fmla="*/ 30 w 59"/>
                  <a:gd name="T27" fmla="*/ 54 h 56"/>
                  <a:gd name="T28" fmla="*/ 36 w 59"/>
                  <a:gd name="T29" fmla="*/ 53 h 56"/>
                  <a:gd name="T30" fmla="*/ 41 w 59"/>
                  <a:gd name="T31" fmla="*/ 51 h 56"/>
                  <a:gd name="T32" fmla="*/ 47 w 59"/>
                  <a:gd name="T33" fmla="*/ 47 h 56"/>
                  <a:gd name="T34" fmla="*/ 51 w 59"/>
                  <a:gd name="T35" fmla="*/ 43 h 56"/>
                  <a:gd name="T36" fmla="*/ 54 w 59"/>
                  <a:gd name="T37" fmla="*/ 38 h 56"/>
                  <a:gd name="T38" fmla="*/ 57 w 59"/>
                  <a:gd name="T39" fmla="*/ 33 h 56"/>
                  <a:gd name="T40" fmla="*/ 58 w 59"/>
                  <a:gd name="T41" fmla="*/ 29 h 56"/>
                  <a:gd name="T42" fmla="*/ 58 w 59"/>
                  <a:gd name="T43" fmla="*/ 26 h 56"/>
                  <a:gd name="T44" fmla="*/ 57 w 59"/>
                  <a:gd name="T45" fmla="*/ 21 h 56"/>
                  <a:gd name="T46" fmla="*/ 56 w 59"/>
                  <a:gd name="T47" fmla="*/ 16 h 56"/>
                  <a:gd name="T48" fmla="*/ 53 w 59"/>
                  <a:gd name="T49" fmla="*/ 11 h 56"/>
                  <a:gd name="T50" fmla="*/ 32 w 59"/>
                  <a:gd name="T51" fmla="*/ 10 h 56"/>
                  <a:gd name="T52" fmla="*/ 38 w 59"/>
                  <a:gd name="T53" fmla="*/ 11 h 56"/>
                  <a:gd name="T54" fmla="*/ 41 w 59"/>
                  <a:gd name="T55" fmla="*/ 13 h 56"/>
                  <a:gd name="T56" fmla="*/ 45 w 59"/>
                  <a:gd name="T57" fmla="*/ 18 h 56"/>
                  <a:gd name="T58" fmla="*/ 47 w 59"/>
                  <a:gd name="T59" fmla="*/ 22 h 56"/>
                  <a:gd name="T60" fmla="*/ 47 w 59"/>
                  <a:gd name="T61" fmla="*/ 25 h 56"/>
                  <a:gd name="T62" fmla="*/ 47 w 59"/>
                  <a:gd name="T63" fmla="*/ 29 h 56"/>
                  <a:gd name="T64" fmla="*/ 45 w 59"/>
                  <a:gd name="T65" fmla="*/ 31 h 56"/>
                  <a:gd name="T66" fmla="*/ 43 w 59"/>
                  <a:gd name="T67" fmla="*/ 34 h 56"/>
                  <a:gd name="T68" fmla="*/ 41 w 59"/>
                  <a:gd name="T69" fmla="*/ 37 h 56"/>
                  <a:gd name="T70" fmla="*/ 35 w 59"/>
                  <a:gd name="T71" fmla="*/ 41 h 56"/>
                  <a:gd name="T72" fmla="*/ 29 w 59"/>
                  <a:gd name="T73" fmla="*/ 44 h 56"/>
                  <a:gd name="T74" fmla="*/ 26 w 59"/>
                  <a:gd name="T75" fmla="*/ 44 h 56"/>
                  <a:gd name="T76" fmla="*/ 23 w 59"/>
                  <a:gd name="T77" fmla="*/ 44 h 56"/>
                  <a:gd name="T78" fmla="*/ 20 w 59"/>
                  <a:gd name="T79" fmla="*/ 43 h 56"/>
                  <a:gd name="T80" fmla="*/ 17 w 59"/>
                  <a:gd name="T81" fmla="*/ 42 h 56"/>
                  <a:gd name="T82" fmla="*/ 13 w 59"/>
                  <a:gd name="T83" fmla="*/ 38 h 56"/>
                  <a:gd name="T84" fmla="*/ 11 w 59"/>
                  <a:gd name="T85" fmla="*/ 34 h 56"/>
                  <a:gd name="T86" fmla="*/ 11 w 59"/>
                  <a:gd name="T87" fmla="*/ 28 h 56"/>
                  <a:gd name="T88" fmla="*/ 12 w 59"/>
                  <a:gd name="T89" fmla="*/ 25 h 56"/>
                  <a:gd name="T90" fmla="*/ 16 w 59"/>
                  <a:gd name="T91" fmla="*/ 19 h 56"/>
                  <a:gd name="T92" fmla="*/ 19 w 59"/>
                  <a:gd name="T93" fmla="*/ 16 h 56"/>
                  <a:gd name="T94" fmla="*/ 25 w 59"/>
                  <a:gd name="T95" fmla="*/ 13 h 56"/>
                  <a:gd name="T96" fmla="*/ 28 w 59"/>
                  <a:gd name="T97" fmla="*/ 11 h 56"/>
                  <a:gd name="T98" fmla="*/ 30 w 59"/>
                  <a:gd name="T99" fmla="*/ 10 h 56"/>
                  <a:gd name="T100" fmla="*/ 52 w 59"/>
                  <a:gd name="T101" fmla="*/ 10 h 56"/>
                  <a:gd name="T102" fmla="*/ 49 w 59"/>
                  <a:gd name="T103" fmla="*/ 7 h 56"/>
                  <a:gd name="T104" fmla="*/ 45 w 59"/>
                  <a:gd name="T105" fmla="*/ 4 h 56"/>
                  <a:gd name="T106" fmla="*/ 40 w 59"/>
                  <a:gd name="T107" fmla="*/ 1 h 56"/>
                  <a:gd name="T108" fmla="*/ 35 w 59"/>
                  <a:gd name="T109" fmla="*/ 0 h 56"/>
                  <a:gd name="T110" fmla="*/ 29 w 59"/>
                  <a:gd name="T111" fmla="*/ 0 h 56"/>
                  <a:gd name="T112" fmla="*/ 25 w 59"/>
                  <a:gd name="T113" fmla="*/ 1 h 56"/>
                  <a:gd name="T114" fmla="*/ 20 w 59"/>
                  <a:gd name="T115" fmla="*/ 2 h 56"/>
                  <a:gd name="T116" fmla="*/ 14 w 59"/>
                  <a:gd name="T117" fmla="*/ 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56"/>
                  <a:gd name="T179" fmla="*/ 59 w 59"/>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56">
                    <a:moveTo>
                      <a:pt x="11" y="7"/>
                    </a:moveTo>
                    <a:lnTo>
                      <a:pt x="9" y="10"/>
                    </a:lnTo>
                    <a:lnTo>
                      <a:pt x="7" y="12"/>
                    </a:lnTo>
                    <a:lnTo>
                      <a:pt x="5" y="14"/>
                    </a:lnTo>
                    <a:lnTo>
                      <a:pt x="3" y="16"/>
                    </a:lnTo>
                    <a:lnTo>
                      <a:pt x="2" y="19"/>
                    </a:lnTo>
                    <a:lnTo>
                      <a:pt x="1" y="21"/>
                    </a:lnTo>
                    <a:lnTo>
                      <a:pt x="0" y="24"/>
                    </a:lnTo>
                    <a:lnTo>
                      <a:pt x="0" y="26"/>
                    </a:lnTo>
                    <a:lnTo>
                      <a:pt x="0" y="29"/>
                    </a:lnTo>
                    <a:lnTo>
                      <a:pt x="0" y="31"/>
                    </a:lnTo>
                    <a:lnTo>
                      <a:pt x="0" y="34"/>
                    </a:lnTo>
                    <a:lnTo>
                      <a:pt x="1" y="36"/>
                    </a:lnTo>
                    <a:lnTo>
                      <a:pt x="2" y="38"/>
                    </a:lnTo>
                    <a:lnTo>
                      <a:pt x="3" y="41"/>
                    </a:lnTo>
                    <a:lnTo>
                      <a:pt x="5" y="43"/>
                    </a:lnTo>
                    <a:lnTo>
                      <a:pt x="6" y="44"/>
                    </a:lnTo>
                    <a:lnTo>
                      <a:pt x="7" y="45"/>
                    </a:lnTo>
                    <a:lnTo>
                      <a:pt x="9" y="48"/>
                    </a:lnTo>
                    <a:lnTo>
                      <a:pt x="11" y="49"/>
                    </a:lnTo>
                    <a:lnTo>
                      <a:pt x="13" y="51"/>
                    </a:lnTo>
                    <a:lnTo>
                      <a:pt x="16" y="52"/>
                    </a:lnTo>
                    <a:lnTo>
                      <a:pt x="18" y="53"/>
                    </a:lnTo>
                    <a:lnTo>
                      <a:pt x="21" y="54"/>
                    </a:lnTo>
                    <a:lnTo>
                      <a:pt x="24" y="54"/>
                    </a:lnTo>
                    <a:lnTo>
                      <a:pt x="26" y="55"/>
                    </a:lnTo>
                    <a:lnTo>
                      <a:pt x="28" y="55"/>
                    </a:lnTo>
                    <a:lnTo>
                      <a:pt x="30" y="54"/>
                    </a:lnTo>
                    <a:lnTo>
                      <a:pt x="34" y="54"/>
                    </a:lnTo>
                    <a:lnTo>
                      <a:pt x="36" y="53"/>
                    </a:lnTo>
                    <a:lnTo>
                      <a:pt x="39" y="52"/>
                    </a:lnTo>
                    <a:lnTo>
                      <a:pt x="41" y="51"/>
                    </a:lnTo>
                    <a:lnTo>
                      <a:pt x="44" y="49"/>
                    </a:lnTo>
                    <a:lnTo>
                      <a:pt x="47" y="47"/>
                    </a:lnTo>
                    <a:lnTo>
                      <a:pt x="49" y="45"/>
                    </a:lnTo>
                    <a:lnTo>
                      <a:pt x="51" y="43"/>
                    </a:lnTo>
                    <a:lnTo>
                      <a:pt x="53" y="41"/>
                    </a:lnTo>
                    <a:lnTo>
                      <a:pt x="54" y="38"/>
                    </a:lnTo>
                    <a:lnTo>
                      <a:pt x="56" y="36"/>
                    </a:lnTo>
                    <a:lnTo>
                      <a:pt x="57" y="33"/>
                    </a:lnTo>
                    <a:lnTo>
                      <a:pt x="57" y="31"/>
                    </a:lnTo>
                    <a:lnTo>
                      <a:pt x="58" y="29"/>
                    </a:lnTo>
                    <a:lnTo>
                      <a:pt x="58" y="27"/>
                    </a:lnTo>
                    <a:lnTo>
                      <a:pt x="58" y="26"/>
                    </a:lnTo>
                    <a:lnTo>
                      <a:pt x="58" y="24"/>
                    </a:lnTo>
                    <a:lnTo>
                      <a:pt x="57" y="21"/>
                    </a:lnTo>
                    <a:lnTo>
                      <a:pt x="57" y="19"/>
                    </a:lnTo>
                    <a:lnTo>
                      <a:pt x="56" y="16"/>
                    </a:lnTo>
                    <a:lnTo>
                      <a:pt x="54" y="14"/>
                    </a:lnTo>
                    <a:lnTo>
                      <a:pt x="53" y="11"/>
                    </a:lnTo>
                    <a:lnTo>
                      <a:pt x="52" y="10"/>
                    </a:lnTo>
                    <a:lnTo>
                      <a:pt x="32" y="10"/>
                    </a:lnTo>
                    <a:lnTo>
                      <a:pt x="35" y="11"/>
                    </a:lnTo>
                    <a:lnTo>
                      <a:pt x="38" y="11"/>
                    </a:lnTo>
                    <a:lnTo>
                      <a:pt x="40" y="12"/>
                    </a:lnTo>
                    <a:lnTo>
                      <a:pt x="41" y="13"/>
                    </a:lnTo>
                    <a:lnTo>
                      <a:pt x="43" y="15"/>
                    </a:lnTo>
                    <a:lnTo>
                      <a:pt x="45" y="18"/>
                    </a:lnTo>
                    <a:lnTo>
                      <a:pt x="47" y="21"/>
                    </a:lnTo>
                    <a:lnTo>
                      <a:pt x="47" y="22"/>
                    </a:lnTo>
                    <a:lnTo>
                      <a:pt x="47" y="24"/>
                    </a:lnTo>
                    <a:lnTo>
                      <a:pt x="47" y="25"/>
                    </a:lnTo>
                    <a:lnTo>
                      <a:pt x="47" y="27"/>
                    </a:lnTo>
                    <a:lnTo>
                      <a:pt x="47" y="29"/>
                    </a:lnTo>
                    <a:lnTo>
                      <a:pt x="46" y="30"/>
                    </a:lnTo>
                    <a:lnTo>
                      <a:pt x="45" y="31"/>
                    </a:lnTo>
                    <a:lnTo>
                      <a:pt x="45" y="33"/>
                    </a:lnTo>
                    <a:lnTo>
                      <a:pt x="43" y="34"/>
                    </a:lnTo>
                    <a:lnTo>
                      <a:pt x="42" y="36"/>
                    </a:lnTo>
                    <a:lnTo>
                      <a:pt x="41" y="37"/>
                    </a:lnTo>
                    <a:lnTo>
                      <a:pt x="39" y="39"/>
                    </a:lnTo>
                    <a:lnTo>
                      <a:pt x="35" y="41"/>
                    </a:lnTo>
                    <a:lnTo>
                      <a:pt x="32" y="43"/>
                    </a:lnTo>
                    <a:lnTo>
                      <a:pt x="29" y="44"/>
                    </a:lnTo>
                    <a:lnTo>
                      <a:pt x="27" y="44"/>
                    </a:lnTo>
                    <a:lnTo>
                      <a:pt x="26" y="44"/>
                    </a:lnTo>
                    <a:lnTo>
                      <a:pt x="24" y="44"/>
                    </a:lnTo>
                    <a:lnTo>
                      <a:pt x="23" y="44"/>
                    </a:lnTo>
                    <a:lnTo>
                      <a:pt x="21" y="44"/>
                    </a:lnTo>
                    <a:lnTo>
                      <a:pt x="20" y="43"/>
                    </a:lnTo>
                    <a:lnTo>
                      <a:pt x="18" y="42"/>
                    </a:lnTo>
                    <a:lnTo>
                      <a:pt x="17" y="42"/>
                    </a:lnTo>
                    <a:lnTo>
                      <a:pt x="14" y="39"/>
                    </a:lnTo>
                    <a:lnTo>
                      <a:pt x="13" y="38"/>
                    </a:lnTo>
                    <a:lnTo>
                      <a:pt x="12" y="37"/>
                    </a:lnTo>
                    <a:lnTo>
                      <a:pt x="11" y="34"/>
                    </a:lnTo>
                    <a:lnTo>
                      <a:pt x="10" y="31"/>
                    </a:lnTo>
                    <a:lnTo>
                      <a:pt x="11" y="28"/>
                    </a:lnTo>
                    <a:lnTo>
                      <a:pt x="11" y="26"/>
                    </a:lnTo>
                    <a:lnTo>
                      <a:pt x="12" y="25"/>
                    </a:lnTo>
                    <a:lnTo>
                      <a:pt x="13" y="22"/>
                    </a:lnTo>
                    <a:lnTo>
                      <a:pt x="16" y="19"/>
                    </a:lnTo>
                    <a:lnTo>
                      <a:pt x="18" y="17"/>
                    </a:lnTo>
                    <a:lnTo>
                      <a:pt x="19" y="16"/>
                    </a:lnTo>
                    <a:lnTo>
                      <a:pt x="23" y="13"/>
                    </a:lnTo>
                    <a:lnTo>
                      <a:pt x="25" y="13"/>
                    </a:lnTo>
                    <a:lnTo>
                      <a:pt x="26" y="12"/>
                    </a:lnTo>
                    <a:lnTo>
                      <a:pt x="28" y="11"/>
                    </a:lnTo>
                    <a:lnTo>
                      <a:pt x="29" y="11"/>
                    </a:lnTo>
                    <a:lnTo>
                      <a:pt x="30" y="10"/>
                    </a:lnTo>
                    <a:lnTo>
                      <a:pt x="32" y="10"/>
                    </a:lnTo>
                    <a:lnTo>
                      <a:pt x="52" y="10"/>
                    </a:lnTo>
                    <a:lnTo>
                      <a:pt x="51" y="9"/>
                    </a:lnTo>
                    <a:lnTo>
                      <a:pt x="49" y="7"/>
                    </a:lnTo>
                    <a:lnTo>
                      <a:pt x="47" y="5"/>
                    </a:lnTo>
                    <a:lnTo>
                      <a:pt x="45" y="4"/>
                    </a:lnTo>
                    <a:lnTo>
                      <a:pt x="42" y="2"/>
                    </a:lnTo>
                    <a:lnTo>
                      <a:pt x="40" y="1"/>
                    </a:lnTo>
                    <a:lnTo>
                      <a:pt x="37" y="1"/>
                    </a:lnTo>
                    <a:lnTo>
                      <a:pt x="35" y="0"/>
                    </a:lnTo>
                    <a:lnTo>
                      <a:pt x="32" y="0"/>
                    </a:lnTo>
                    <a:lnTo>
                      <a:pt x="29" y="0"/>
                    </a:lnTo>
                    <a:lnTo>
                      <a:pt x="27" y="0"/>
                    </a:lnTo>
                    <a:lnTo>
                      <a:pt x="25" y="1"/>
                    </a:lnTo>
                    <a:lnTo>
                      <a:pt x="22" y="2"/>
                    </a:lnTo>
                    <a:lnTo>
                      <a:pt x="20" y="2"/>
                    </a:lnTo>
                    <a:lnTo>
                      <a:pt x="17" y="4"/>
                    </a:lnTo>
                    <a:lnTo>
                      <a:pt x="14" y="6"/>
                    </a:lnTo>
                    <a:lnTo>
                      <a:pt x="11" y="7"/>
                    </a:lnTo>
                  </a:path>
                </a:pathLst>
              </a:custGeom>
              <a:solidFill>
                <a:srgbClr val="000000"/>
              </a:solidFill>
              <a:ln w="9525" cap="rnd">
                <a:noFill/>
                <a:round/>
                <a:headEnd/>
                <a:tailEnd/>
              </a:ln>
            </p:spPr>
            <p:txBody>
              <a:bodyPr/>
              <a:lstStyle/>
              <a:p>
                <a:endParaRPr lang="en-US"/>
              </a:p>
            </p:txBody>
          </p:sp>
          <p:sp>
            <p:nvSpPr>
              <p:cNvPr id="109" name="Freeform 499"/>
              <p:cNvSpPr>
                <a:spLocks/>
              </p:cNvSpPr>
              <p:nvPr/>
            </p:nvSpPr>
            <p:spPr bwMode="auto">
              <a:xfrm>
                <a:off x="772" y="289"/>
                <a:ext cx="59" cy="54"/>
              </a:xfrm>
              <a:custGeom>
                <a:avLst/>
                <a:gdLst>
                  <a:gd name="T0" fmla="*/ 9 w 59"/>
                  <a:gd name="T1" fmla="*/ 10 h 56"/>
                  <a:gd name="T2" fmla="*/ 5 w 59"/>
                  <a:gd name="T3" fmla="*/ 14 h 56"/>
                  <a:gd name="T4" fmla="*/ 2 w 59"/>
                  <a:gd name="T5" fmla="*/ 19 h 56"/>
                  <a:gd name="T6" fmla="*/ 0 w 59"/>
                  <a:gd name="T7" fmla="*/ 24 h 56"/>
                  <a:gd name="T8" fmla="*/ 0 w 59"/>
                  <a:gd name="T9" fmla="*/ 29 h 56"/>
                  <a:gd name="T10" fmla="*/ 0 w 59"/>
                  <a:gd name="T11" fmla="*/ 34 h 56"/>
                  <a:gd name="T12" fmla="*/ 2 w 59"/>
                  <a:gd name="T13" fmla="*/ 38 h 56"/>
                  <a:gd name="T14" fmla="*/ 5 w 59"/>
                  <a:gd name="T15" fmla="*/ 43 h 56"/>
                  <a:gd name="T16" fmla="*/ 7 w 59"/>
                  <a:gd name="T17" fmla="*/ 45 h 56"/>
                  <a:gd name="T18" fmla="*/ 11 w 59"/>
                  <a:gd name="T19" fmla="*/ 49 h 56"/>
                  <a:gd name="T20" fmla="*/ 16 w 59"/>
                  <a:gd name="T21" fmla="*/ 52 h 56"/>
                  <a:gd name="T22" fmla="*/ 21 w 59"/>
                  <a:gd name="T23" fmla="*/ 54 h 56"/>
                  <a:gd name="T24" fmla="*/ 26 w 59"/>
                  <a:gd name="T25" fmla="*/ 55 h 56"/>
                  <a:gd name="T26" fmla="*/ 30 w 59"/>
                  <a:gd name="T27" fmla="*/ 54 h 56"/>
                  <a:gd name="T28" fmla="*/ 36 w 59"/>
                  <a:gd name="T29" fmla="*/ 53 h 56"/>
                  <a:gd name="T30" fmla="*/ 41 w 59"/>
                  <a:gd name="T31" fmla="*/ 51 h 56"/>
                  <a:gd name="T32" fmla="*/ 47 w 59"/>
                  <a:gd name="T33" fmla="*/ 47 h 56"/>
                  <a:gd name="T34" fmla="*/ 51 w 59"/>
                  <a:gd name="T35" fmla="*/ 43 h 56"/>
                  <a:gd name="T36" fmla="*/ 54 w 59"/>
                  <a:gd name="T37" fmla="*/ 38 h 56"/>
                  <a:gd name="T38" fmla="*/ 57 w 59"/>
                  <a:gd name="T39" fmla="*/ 33 h 56"/>
                  <a:gd name="T40" fmla="*/ 58 w 59"/>
                  <a:gd name="T41" fmla="*/ 29 h 56"/>
                  <a:gd name="T42" fmla="*/ 58 w 59"/>
                  <a:gd name="T43" fmla="*/ 26 h 56"/>
                  <a:gd name="T44" fmla="*/ 57 w 59"/>
                  <a:gd name="T45" fmla="*/ 21 h 56"/>
                  <a:gd name="T46" fmla="*/ 56 w 59"/>
                  <a:gd name="T47" fmla="*/ 16 h 56"/>
                  <a:gd name="T48" fmla="*/ 53 w 59"/>
                  <a:gd name="T49" fmla="*/ 11 h 56"/>
                  <a:gd name="T50" fmla="*/ 49 w 59"/>
                  <a:gd name="T51" fmla="*/ 7 h 56"/>
                  <a:gd name="T52" fmla="*/ 45 w 59"/>
                  <a:gd name="T53" fmla="*/ 4 h 56"/>
                  <a:gd name="T54" fmla="*/ 40 w 59"/>
                  <a:gd name="T55" fmla="*/ 1 h 56"/>
                  <a:gd name="T56" fmla="*/ 35 w 59"/>
                  <a:gd name="T57" fmla="*/ 0 h 56"/>
                  <a:gd name="T58" fmla="*/ 29 w 59"/>
                  <a:gd name="T59" fmla="*/ 0 h 56"/>
                  <a:gd name="T60" fmla="*/ 25 w 59"/>
                  <a:gd name="T61" fmla="*/ 1 h 56"/>
                  <a:gd name="T62" fmla="*/ 20 w 59"/>
                  <a:gd name="T63" fmla="*/ 2 h 56"/>
                  <a:gd name="T64" fmla="*/ 14 w 59"/>
                  <a:gd name="T65" fmla="*/ 6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6"/>
                  <a:gd name="T101" fmla="*/ 59 w 59"/>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6">
                    <a:moveTo>
                      <a:pt x="11" y="7"/>
                    </a:moveTo>
                    <a:lnTo>
                      <a:pt x="9" y="10"/>
                    </a:lnTo>
                    <a:lnTo>
                      <a:pt x="7" y="12"/>
                    </a:lnTo>
                    <a:lnTo>
                      <a:pt x="5" y="14"/>
                    </a:lnTo>
                    <a:lnTo>
                      <a:pt x="3" y="16"/>
                    </a:lnTo>
                    <a:lnTo>
                      <a:pt x="2" y="19"/>
                    </a:lnTo>
                    <a:lnTo>
                      <a:pt x="1" y="21"/>
                    </a:lnTo>
                    <a:lnTo>
                      <a:pt x="0" y="24"/>
                    </a:lnTo>
                    <a:lnTo>
                      <a:pt x="0" y="26"/>
                    </a:lnTo>
                    <a:lnTo>
                      <a:pt x="0" y="29"/>
                    </a:lnTo>
                    <a:lnTo>
                      <a:pt x="0" y="31"/>
                    </a:lnTo>
                    <a:lnTo>
                      <a:pt x="0" y="34"/>
                    </a:lnTo>
                    <a:lnTo>
                      <a:pt x="1" y="36"/>
                    </a:lnTo>
                    <a:lnTo>
                      <a:pt x="2" y="38"/>
                    </a:lnTo>
                    <a:lnTo>
                      <a:pt x="3" y="41"/>
                    </a:lnTo>
                    <a:lnTo>
                      <a:pt x="5" y="43"/>
                    </a:lnTo>
                    <a:lnTo>
                      <a:pt x="6" y="44"/>
                    </a:lnTo>
                    <a:lnTo>
                      <a:pt x="7" y="45"/>
                    </a:lnTo>
                    <a:lnTo>
                      <a:pt x="9" y="48"/>
                    </a:lnTo>
                    <a:lnTo>
                      <a:pt x="11" y="49"/>
                    </a:lnTo>
                    <a:lnTo>
                      <a:pt x="13" y="51"/>
                    </a:lnTo>
                    <a:lnTo>
                      <a:pt x="16" y="52"/>
                    </a:lnTo>
                    <a:lnTo>
                      <a:pt x="18" y="53"/>
                    </a:lnTo>
                    <a:lnTo>
                      <a:pt x="21" y="54"/>
                    </a:lnTo>
                    <a:lnTo>
                      <a:pt x="24" y="54"/>
                    </a:lnTo>
                    <a:lnTo>
                      <a:pt x="26" y="55"/>
                    </a:lnTo>
                    <a:lnTo>
                      <a:pt x="28" y="55"/>
                    </a:lnTo>
                    <a:lnTo>
                      <a:pt x="30" y="54"/>
                    </a:lnTo>
                    <a:lnTo>
                      <a:pt x="34" y="54"/>
                    </a:lnTo>
                    <a:lnTo>
                      <a:pt x="36" y="53"/>
                    </a:lnTo>
                    <a:lnTo>
                      <a:pt x="39" y="52"/>
                    </a:lnTo>
                    <a:lnTo>
                      <a:pt x="41" y="51"/>
                    </a:lnTo>
                    <a:lnTo>
                      <a:pt x="44" y="49"/>
                    </a:lnTo>
                    <a:lnTo>
                      <a:pt x="47" y="47"/>
                    </a:lnTo>
                    <a:lnTo>
                      <a:pt x="49" y="45"/>
                    </a:lnTo>
                    <a:lnTo>
                      <a:pt x="51" y="43"/>
                    </a:lnTo>
                    <a:lnTo>
                      <a:pt x="53" y="41"/>
                    </a:lnTo>
                    <a:lnTo>
                      <a:pt x="54" y="38"/>
                    </a:lnTo>
                    <a:lnTo>
                      <a:pt x="56" y="36"/>
                    </a:lnTo>
                    <a:lnTo>
                      <a:pt x="57" y="33"/>
                    </a:lnTo>
                    <a:lnTo>
                      <a:pt x="57" y="31"/>
                    </a:lnTo>
                    <a:lnTo>
                      <a:pt x="58" y="29"/>
                    </a:lnTo>
                    <a:lnTo>
                      <a:pt x="58" y="27"/>
                    </a:lnTo>
                    <a:lnTo>
                      <a:pt x="58" y="26"/>
                    </a:lnTo>
                    <a:lnTo>
                      <a:pt x="58" y="24"/>
                    </a:lnTo>
                    <a:lnTo>
                      <a:pt x="57" y="21"/>
                    </a:lnTo>
                    <a:lnTo>
                      <a:pt x="57" y="19"/>
                    </a:lnTo>
                    <a:lnTo>
                      <a:pt x="56" y="16"/>
                    </a:lnTo>
                    <a:lnTo>
                      <a:pt x="54" y="14"/>
                    </a:lnTo>
                    <a:lnTo>
                      <a:pt x="53" y="11"/>
                    </a:lnTo>
                    <a:lnTo>
                      <a:pt x="51" y="9"/>
                    </a:lnTo>
                    <a:lnTo>
                      <a:pt x="49" y="7"/>
                    </a:lnTo>
                    <a:lnTo>
                      <a:pt x="47" y="5"/>
                    </a:lnTo>
                    <a:lnTo>
                      <a:pt x="45" y="4"/>
                    </a:lnTo>
                    <a:lnTo>
                      <a:pt x="42" y="2"/>
                    </a:lnTo>
                    <a:lnTo>
                      <a:pt x="40" y="1"/>
                    </a:lnTo>
                    <a:lnTo>
                      <a:pt x="37" y="1"/>
                    </a:lnTo>
                    <a:lnTo>
                      <a:pt x="35" y="0"/>
                    </a:lnTo>
                    <a:lnTo>
                      <a:pt x="32" y="0"/>
                    </a:lnTo>
                    <a:lnTo>
                      <a:pt x="29" y="0"/>
                    </a:lnTo>
                    <a:lnTo>
                      <a:pt x="27" y="0"/>
                    </a:lnTo>
                    <a:lnTo>
                      <a:pt x="25" y="1"/>
                    </a:lnTo>
                    <a:lnTo>
                      <a:pt x="22" y="2"/>
                    </a:lnTo>
                    <a:lnTo>
                      <a:pt x="20" y="2"/>
                    </a:lnTo>
                    <a:lnTo>
                      <a:pt x="17" y="4"/>
                    </a:lnTo>
                    <a:lnTo>
                      <a:pt x="14" y="6"/>
                    </a:lnTo>
                    <a:lnTo>
                      <a:pt x="11" y="7"/>
                    </a:lnTo>
                  </a:path>
                </a:pathLst>
              </a:custGeom>
              <a:noFill/>
              <a:ln w="12700" cap="rnd" cmpd="sng">
                <a:solidFill>
                  <a:srgbClr val="000000"/>
                </a:solidFill>
                <a:prstDash val="solid"/>
                <a:round/>
                <a:headEnd/>
                <a:tailEnd/>
              </a:ln>
            </p:spPr>
            <p:txBody>
              <a:bodyPr/>
              <a:lstStyle/>
              <a:p>
                <a:endParaRPr lang="en-US"/>
              </a:p>
            </p:txBody>
          </p:sp>
          <p:sp>
            <p:nvSpPr>
              <p:cNvPr id="110" name="Freeform 500"/>
              <p:cNvSpPr>
                <a:spLocks/>
              </p:cNvSpPr>
              <p:nvPr/>
            </p:nvSpPr>
            <p:spPr bwMode="auto">
              <a:xfrm>
                <a:off x="783" y="299"/>
                <a:ext cx="36" cy="36"/>
              </a:xfrm>
              <a:custGeom>
                <a:avLst/>
                <a:gdLst>
                  <a:gd name="T0" fmla="*/ 9 w 37"/>
                  <a:gd name="T1" fmla="*/ 6 h 36"/>
                  <a:gd name="T2" fmla="*/ 12 w 37"/>
                  <a:gd name="T3" fmla="*/ 4 h 36"/>
                  <a:gd name="T4" fmla="*/ 14 w 37"/>
                  <a:gd name="T5" fmla="*/ 3 h 36"/>
                  <a:gd name="T6" fmla="*/ 15 w 37"/>
                  <a:gd name="T7" fmla="*/ 2 h 36"/>
                  <a:gd name="T8" fmla="*/ 17 w 37"/>
                  <a:gd name="T9" fmla="*/ 1 h 36"/>
                  <a:gd name="T10" fmla="*/ 18 w 37"/>
                  <a:gd name="T11" fmla="*/ 1 h 36"/>
                  <a:gd name="T12" fmla="*/ 20 w 37"/>
                  <a:gd name="T13" fmla="*/ 0 h 36"/>
                  <a:gd name="T14" fmla="*/ 21 w 37"/>
                  <a:gd name="T15" fmla="*/ 0 h 36"/>
                  <a:gd name="T16" fmla="*/ 24 w 37"/>
                  <a:gd name="T17" fmla="*/ 1 h 36"/>
                  <a:gd name="T18" fmla="*/ 28 w 37"/>
                  <a:gd name="T19" fmla="*/ 1 h 36"/>
                  <a:gd name="T20" fmla="*/ 29 w 37"/>
                  <a:gd name="T21" fmla="*/ 2 h 36"/>
                  <a:gd name="T22" fmla="*/ 30 w 37"/>
                  <a:gd name="T23" fmla="*/ 3 h 36"/>
                  <a:gd name="T24" fmla="*/ 32 w 37"/>
                  <a:gd name="T25" fmla="*/ 6 h 36"/>
                  <a:gd name="T26" fmla="*/ 34 w 37"/>
                  <a:gd name="T27" fmla="*/ 9 h 36"/>
                  <a:gd name="T28" fmla="*/ 36 w 37"/>
                  <a:gd name="T29" fmla="*/ 11 h 36"/>
                  <a:gd name="T30" fmla="*/ 36 w 37"/>
                  <a:gd name="T31" fmla="*/ 12 h 36"/>
                  <a:gd name="T32" fmla="*/ 36 w 37"/>
                  <a:gd name="T33" fmla="*/ 14 h 36"/>
                  <a:gd name="T34" fmla="*/ 36 w 37"/>
                  <a:gd name="T35" fmla="*/ 16 h 36"/>
                  <a:gd name="T36" fmla="*/ 36 w 37"/>
                  <a:gd name="T37" fmla="*/ 17 h 36"/>
                  <a:gd name="T38" fmla="*/ 36 w 37"/>
                  <a:gd name="T39" fmla="*/ 19 h 36"/>
                  <a:gd name="T40" fmla="*/ 35 w 37"/>
                  <a:gd name="T41" fmla="*/ 20 h 36"/>
                  <a:gd name="T42" fmla="*/ 34 w 37"/>
                  <a:gd name="T43" fmla="*/ 22 h 36"/>
                  <a:gd name="T44" fmla="*/ 33 w 37"/>
                  <a:gd name="T45" fmla="*/ 23 h 36"/>
                  <a:gd name="T46" fmla="*/ 32 w 37"/>
                  <a:gd name="T47" fmla="*/ 25 h 36"/>
                  <a:gd name="T48" fmla="*/ 31 w 37"/>
                  <a:gd name="T49" fmla="*/ 26 h 36"/>
                  <a:gd name="T50" fmla="*/ 30 w 37"/>
                  <a:gd name="T51" fmla="*/ 28 h 36"/>
                  <a:gd name="T52" fmla="*/ 28 w 37"/>
                  <a:gd name="T53" fmla="*/ 29 h 36"/>
                  <a:gd name="T54" fmla="*/ 24 w 37"/>
                  <a:gd name="T55" fmla="*/ 32 h 36"/>
                  <a:gd name="T56" fmla="*/ 21 w 37"/>
                  <a:gd name="T57" fmla="*/ 34 h 36"/>
                  <a:gd name="T58" fmla="*/ 18 w 37"/>
                  <a:gd name="T59" fmla="*/ 35 h 36"/>
                  <a:gd name="T60" fmla="*/ 17 w 37"/>
                  <a:gd name="T61" fmla="*/ 35 h 36"/>
                  <a:gd name="T62" fmla="*/ 15 w 37"/>
                  <a:gd name="T63" fmla="*/ 35 h 36"/>
                  <a:gd name="T64" fmla="*/ 14 w 37"/>
                  <a:gd name="T65" fmla="*/ 35 h 36"/>
                  <a:gd name="T66" fmla="*/ 12 w 37"/>
                  <a:gd name="T67" fmla="*/ 35 h 36"/>
                  <a:gd name="T68" fmla="*/ 11 w 37"/>
                  <a:gd name="T69" fmla="*/ 34 h 36"/>
                  <a:gd name="T70" fmla="*/ 9 w 37"/>
                  <a:gd name="T71" fmla="*/ 34 h 36"/>
                  <a:gd name="T72" fmla="*/ 8 w 37"/>
                  <a:gd name="T73" fmla="*/ 33 h 36"/>
                  <a:gd name="T74" fmla="*/ 6 w 37"/>
                  <a:gd name="T75" fmla="*/ 32 h 36"/>
                  <a:gd name="T76" fmla="*/ 4 w 37"/>
                  <a:gd name="T77" fmla="*/ 30 h 36"/>
                  <a:gd name="T78" fmla="*/ 3 w 37"/>
                  <a:gd name="T79" fmla="*/ 29 h 36"/>
                  <a:gd name="T80" fmla="*/ 2 w 37"/>
                  <a:gd name="T81" fmla="*/ 27 h 36"/>
                  <a:gd name="T82" fmla="*/ 0 w 37"/>
                  <a:gd name="T83" fmla="*/ 24 h 36"/>
                  <a:gd name="T84" fmla="*/ 0 w 37"/>
                  <a:gd name="T85" fmla="*/ 21 h 36"/>
                  <a:gd name="T86" fmla="*/ 0 w 37"/>
                  <a:gd name="T87" fmla="*/ 18 h 36"/>
                  <a:gd name="T88" fmla="*/ 0 w 37"/>
                  <a:gd name="T89" fmla="*/ 17 h 36"/>
                  <a:gd name="T90" fmla="*/ 1 w 37"/>
                  <a:gd name="T91" fmla="*/ 15 h 36"/>
                  <a:gd name="T92" fmla="*/ 4 w 37"/>
                  <a:gd name="T93" fmla="*/ 12 h 36"/>
                  <a:gd name="T94" fmla="*/ 6 w 37"/>
                  <a:gd name="T95" fmla="*/ 9 h 36"/>
                  <a:gd name="T96" fmla="*/ 7 w 37"/>
                  <a:gd name="T97" fmla="*/ 8 h 36"/>
                  <a:gd name="T98" fmla="*/ 9 w 37"/>
                  <a:gd name="T99" fmla="*/ 6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
                  <a:gd name="T151" fmla="*/ 0 h 36"/>
                  <a:gd name="T152" fmla="*/ 37 w 37"/>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 h="36">
                    <a:moveTo>
                      <a:pt x="9" y="6"/>
                    </a:moveTo>
                    <a:lnTo>
                      <a:pt x="12" y="4"/>
                    </a:lnTo>
                    <a:lnTo>
                      <a:pt x="14" y="3"/>
                    </a:lnTo>
                    <a:lnTo>
                      <a:pt x="15" y="2"/>
                    </a:lnTo>
                    <a:lnTo>
                      <a:pt x="17" y="1"/>
                    </a:lnTo>
                    <a:lnTo>
                      <a:pt x="18" y="1"/>
                    </a:lnTo>
                    <a:lnTo>
                      <a:pt x="20" y="0"/>
                    </a:lnTo>
                    <a:lnTo>
                      <a:pt x="21" y="0"/>
                    </a:lnTo>
                    <a:lnTo>
                      <a:pt x="24" y="1"/>
                    </a:lnTo>
                    <a:lnTo>
                      <a:pt x="28" y="1"/>
                    </a:lnTo>
                    <a:lnTo>
                      <a:pt x="29" y="2"/>
                    </a:lnTo>
                    <a:lnTo>
                      <a:pt x="30" y="3"/>
                    </a:lnTo>
                    <a:lnTo>
                      <a:pt x="32" y="6"/>
                    </a:lnTo>
                    <a:lnTo>
                      <a:pt x="34" y="9"/>
                    </a:lnTo>
                    <a:lnTo>
                      <a:pt x="36" y="11"/>
                    </a:lnTo>
                    <a:lnTo>
                      <a:pt x="36" y="12"/>
                    </a:lnTo>
                    <a:lnTo>
                      <a:pt x="36" y="14"/>
                    </a:lnTo>
                    <a:lnTo>
                      <a:pt x="36" y="16"/>
                    </a:lnTo>
                    <a:lnTo>
                      <a:pt x="36" y="17"/>
                    </a:lnTo>
                    <a:lnTo>
                      <a:pt x="36" y="19"/>
                    </a:lnTo>
                    <a:lnTo>
                      <a:pt x="35" y="20"/>
                    </a:lnTo>
                    <a:lnTo>
                      <a:pt x="34" y="22"/>
                    </a:lnTo>
                    <a:lnTo>
                      <a:pt x="33" y="23"/>
                    </a:lnTo>
                    <a:lnTo>
                      <a:pt x="32" y="25"/>
                    </a:lnTo>
                    <a:lnTo>
                      <a:pt x="31" y="26"/>
                    </a:lnTo>
                    <a:lnTo>
                      <a:pt x="30" y="28"/>
                    </a:lnTo>
                    <a:lnTo>
                      <a:pt x="28" y="29"/>
                    </a:lnTo>
                    <a:lnTo>
                      <a:pt x="24" y="32"/>
                    </a:lnTo>
                    <a:lnTo>
                      <a:pt x="21" y="34"/>
                    </a:lnTo>
                    <a:lnTo>
                      <a:pt x="18" y="35"/>
                    </a:lnTo>
                    <a:lnTo>
                      <a:pt x="17" y="35"/>
                    </a:lnTo>
                    <a:lnTo>
                      <a:pt x="15" y="35"/>
                    </a:lnTo>
                    <a:lnTo>
                      <a:pt x="14" y="35"/>
                    </a:lnTo>
                    <a:lnTo>
                      <a:pt x="12" y="35"/>
                    </a:lnTo>
                    <a:lnTo>
                      <a:pt x="11" y="34"/>
                    </a:lnTo>
                    <a:lnTo>
                      <a:pt x="9" y="34"/>
                    </a:lnTo>
                    <a:lnTo>
                      <a:pt x="8" y="33"/>
                    </a:lnTo>
                    <a:lnTo>
                      <a:pt x="6" y="32"/>
                    </a:lnTo>
                    <a:lnTo>
                      <a:pt x="4" y="30"/>
                    </a:lnTo>
                    <a:lnTo>
                      <a:pt x="3" y="29"/>
                    </a:lnTo>
                    <a:lnTo>
                      <a:pt x="2" y="27"/>
                    </a:lnTo>
                    <a:lnTo>
                      <a:pt x="0" y="24"/>
                    </a:lnTo>
                    <a:lnTo>
                      <a:pt x="0" y="21"/>
                    </a:lnTo>
                    <a:lnTo>
                      <a:pt x="0" y="18"/>
                    </a:lnTo>
                    <a:lnTo>
                      <a:pt x="0" y="17"/>
                    </a:lnTo>
                    <a:lnTo>
                      <a:pt x="1" y="15"/>
                    </a:lnTo>
                    <a:lnTo>
                      <a:pt x="4" y="12"/>
                    </a:lnTo>
                    <a:lnTo>
                      <a:pt x="6" y="9"/>
                    </a:lnTo>
                    <a:lnTo>
                      <a:pt x="7" y="8"/>
                    </a:lnTo>
                    <a:lnTo>
                      <a:pt x="9" y="6"/>
                    </a:lnTo>
                  </a:path>
                </a:pathLst>
              </a:custGeom>
              <a:noFill/>
              <a:ln w="12700" cap="rnd" cmpd="sng">
                <a:solidFill>
                  <a:srgbClr val="000000"/>
                </a:solidFill>
                <a:prstDash val="solid"/>
                <a:round/>
                <a:headEnd/>
                <a:tailEnd/>
              </a:ln>
            </p:spPr>
            <p:txBody>
              <a:bodyPr/>
              <a:lstStyle/>
              <a:p>
                <a:endParaRPr lang="en-US"/>
              </a:p>
            </p:txBody>
          </p:sp>
          <p:sp>
            <p:nvSpPr>
              <p:cNvPr id="111" name="Freeform 501"/>
              <p:cNvSpPr>
                <a:spLocks/>
              </p:cNvSpPr>
              <p:nvPr/>
            </p:nvSpPr>
            <p:spPr bwMode="auto">
              <a:xfrm>
                <a:off x="807" y="327"/>
                <a:ext cx="64" cy="59"/>
              </a:xfrm>
              <a:custGeom>
                <a:avLst/>
                <a:gdLst>
                  <a:gd name="T0" fmla="*/ 41 w 64"/>
                  <a:gd name="T1" fmla="*/ 0 h 58"/>
                  <a:gd name="T2" fmla="*/ 11 w 64"/>
                  <a:gd name="T3" fmla="*/ 18 h 58"/>
                  <a:gd name="T4" fmla="*/ 9 w 64"/>
                  <a:gd name="T5" fmla="*/ 19 h 58"/>
                  <a:gd name="T6" fmla="*/ 7 w 64"/>
                  <a:gd name="T7" fmla="*/ 20 h 58"/>
                  <a:gd name="T8" fmla="*/ 5 w 64"/>
                  <a:gd name="T9" fmla="*/ 22 h 58"/>
                  <a:gd name="T10" fmla="*/ 4 w 64"/>
                  <a:gd name="T11" fmla="*/ 23 h 58"/>
                  <a:gd name="T12" fmla="*/ 3 w 64"/>
                  <a:gd name="T13" fmla="*/ 25 h 58"/>
                  <a:gd name="T14" fmla="*/ 2 w 64"/>
                  <a:gd name="T15" fmla="*/ 26 h 58"/>
                  <a:gd name="T16" fmla="*/ 1 w 64"/>
                  <a:gd name="T17" fmla="*/ 27 h 58"/>
                  <a:gd name="T18" fmla="*/ 0 w 64"/>
                  <a:gd name="T19" fmla="*/ 29 h 58"/>
                  <a:gd name="T20" fmla="*/ 0 w 64"/>
                  <a:gd name="T21" fmla="*/ 32 h 58"/>
                  <a:gd name="T22" fmla="*/ 0 w 64"/>
                  <a:gd name="T23" fmla="*/ 34 h 58"/>
                  <a:gd name="T24" fmla="*/ 0 w 64"/>
                  <a:gd name="T25" fmla="*/ 35 h 58"/>
                  <a:gd name="T26" fmla="*/ 0 w 64"/>
                  <a:gd name="T27" fmla="*/ 37 h 58"/>
                  <a:gd name="T28" fmla="*/ 1 w 64"/>
                  <a:gd name="T29" fmla="*/ 39 h 58"/>
                  <a:gd name="T30" fmla="*/ 2 w 64"/>
                  <a:gd name="T31" fmla="*/ 41 h 58"/>
                  <a:gd name="T32" fmla="*/ 3 w 64"/>
                  <a:gd name="T33" fmla="*/ 44 h 58"/>
                  <a:gd name="T34" fmla="*/ 4 w 64"/>
                  <a:gd name="T35" fmla="*/ 46 h 58"/>
                  <a:gd name="T36" fmla="*/ 5 w 64"/>
                  <a:gd name="T37" fmla="*/ 48 h 58"/>
                  <a:gd name="T38" fmla="*/ 7 w 64"/>
                  <a:gd name="T39" fmla="*/ 50 h 58"/>
                  <a:gd name="T40" fmla="*/ 9 w 64"/>
                  <a:gd name="T41" fmla="*/ 51 h 58"/>
                  <a:gd name="T42" fmla="*/ 10 w 64"/>
                  <a:gd name="T43" fmla="*/ 53 h 58"/>
                  <a:gd name="T44" fmla="*/ 12 w 64"/>
                  <a:gd name="T45" fmla="*/ 54 h 58"/>
                  <a:gd name="T46" fmla="*/ 14 w 64"/>
                  <a:gd name="T47" fmla="*/ 55 h 58"/>
                  <a:gd name="T48" fmla="*/ 17 w 64"/>
                  <a:gd name="T49" fmla="*/ 57 h 58"/>
                  <a:gd name="T50" fmla="*/ 19 w 64"/>
                  <a:gd name="T51" fmla="*/ 57 h 58"/>
                  <a:gd name="T52" fmla="*/ 21 w 64"/>
                  <a:gd name="T53" fmla="*/ 57 h 58"/>
                  <a:gd name="T54" fmla="*/ 22 w 64"/>
                  <a:gd name="T55" fmla="*/ 57 h 58"/>
                  <a:gd name="T56" fmla="*/ 25 w 64"/>
                  <a:gd name="T57" fmla="*/ 57 h 58"/>
                  <a:gd name="T58" fmla="*/ 27 w 64"/>
                  <a:gd name="T59" fmla="*/ 56 h 58"/>
                  <a:gd name="T60" fmla="*/ 29 w 64"/>
                  <a:gd name="T61" fmla="*/ 56 h 58"/>
                  <a:gd name="T62" fmla="*/ 31 w 64"/>
                  <a:gd name="T63" fmla="*/ 55 h 58"/>
                  <a:gd name="T64" fmla="*/ 33 w 64"/>
                  <a:gd name="T65" fmla="*/ 54 h 58"/>
                  <a:gd name="T66" fmla="*/ 63 w 64"/>
                  <a:gd name="T67" fmla="*/ 36 h 58"/>
                  <a:gd name="T68" fmla="*/ 58 w 64"/>
                  <a:gd name="T69" fmla="*/ 27 h 58"/>
                  <a:gd name="T70" fmla="*/ 29 w 64"/>
                  <a:gd name="T71" fmla="*/ 44 h 58"/>
                  <a:gd name="T72" fmla="*/ 26 w 64"/>
                  <a:gd name="T73" fmla="*/ 45 h 58"/>
                  <a:gd name="T74" fmla="*/ 24 w 64"/>
                  <a:gd name="T75" fmla="*/ 46 h 58"/>
                  <a:gd name="T76" fmla="*/ 21 w 64"/>
                  <a:gd name="T77" fmla="*/ 46 h 58"/>
                  <a:gd name="T78" fmla="*/ 21 w 64"/>
                  <a:gd name="T79" fmla="*/ 46 h 58"/>
                  <a:gd name="T80" fmla="*/ 19 w 64"/>
                  <a:gd name="T81" fmla="*/ 46 h 58"/>
                  <a:gd name="T82" fmla="*/ 19 w 64"/>
                  <a:gd name="T83" fmla="*/ 46 h 58"/>
                  <a:gd name="T84" fmla="*/ 17 w 64"/>
                  <a:gd name="T85" fmla="*/ 46 h 58"/>
                  <a:gd name="T86" fmla="*/ 17 w 64"/>
                  <a:gd name="T87" fmla="*/ 45 h 58"/>
                  <a:gd name="T88" fmla="*/ 16 w 64"/>
                  <a:gd name="T89" fmla="*/ 44 h 58"/>
                  <a:gd name="T90" fmla="*/ 14 w 64"/>
                  <a:gd name="T91" fmla="*/ 43 h 58"/>
                  <a:gd name="T92" fmla="*/ 12 w 64"/>
                  <a:gd name="T93" fmla="*/ 41 h 58"/>
                  <a:gd name="T94" fmla="*/ 12 w 64"/>
                  <a:gd name="T95" fmla="*/ 40 h 58"/>
                  <a:gd name="T96" fmla="*/ 12 w 64"/>
                  <a:gd name="T97" fmla="*/ 39 h 58"/>
                  <a:gd name="T98" fmla="*/ 11 w 64"/>
                  <a:gd name="T99" fmla="*/ 36 h 58"/>
                  <a:gd name="T100" fmla="*/ 11 w 64"/>
                  <a:gd name="T101" fmla="*/ 36 h 58"/>
                  <a:gd name="T102" fmla="*/ 11 w 64"/>
                  <a:gd name="T103" fmla="*/ 34 h 58"/>
                  <a:gd name="T104" fmla="*/ 11 w 64"/>
                  <a:gd name="T105" fmla="*/ 34 h 58"/>
                  <a:gd name="T106" fmla="*/ 11 w 64"/>
                  <a:gd name="T107" fmla="*/ 33 h 58"/>
                  <a:gd name="T108" fmla="*/ 12 w 64"/>
                  <a:gd name="T109" fmla="*/ 31 h 58"/>
                  <a:gd name="T110" fmla="*/ 14 w 64"/>
                  <a:gd name="T111" fmla="*/ 29 h 58"/>
                  <a:gd name="T112" fmla="*/ 16 w 64"/>
                  <a:gd name="T113" fmla="*/ 27 h 58"/>
                  <a:gd name="T114" fmla="*/ 18 w 64"/>
                  <a:gd name="T115" fmla="*/ 26 h 58"/>
                  <a:gd name="T116" fmla="*/ 47 w 64"/>
                  <a:gd name="T117" fmla="*/ 10 h 58"/>
                  <a:gd name="T118" fmla="*/ 41 w 64"/>
                  <a:gd name="T119" fmla="*/ 0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
                  <a:gd name="T181" fmla="*/ 0 h 58"/>
                  <a:gd name="T182" fmla="*/ 64 w 64"/>
                  <a:gd name="T183" fmla="*/ 58 h 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 h="58">
                    <a:moveTo>
                      <a:pt x="41" y="0"/>
                    </a:moveTo>
                    <a:lnTo>
                      <a:pt x="11" y="18"/>
                    </a:lnTo>
                    <a:lnTo>
                      <a:pt x="9" y="19"/>
                    </a:lnTo>
                    <a:lnTo>
                      <a:pt x="7" y="20"/>
                    </a:lnTo>
                    <a:lnTo>
                      <a:pt x="5" y="22"/>
                    </a:lnTo>
                    <a:lnTo>
                      <a:pt x="4" y="23"/>
                    </a:lnTo>
                    <a:lnTo>
                      <a:pt x="3" y="25"/>
                    </a:lnTo>
                    <a:lnTo>
                      <a:pt x="2" y="26"/>
                    </a:lnTo>
                    <a:lnTo>
                      <a:pt x="1" y="27"/>
                    </a:lnTo>
                    <a:lnTo>
                      <a:pt x="0" y="29"/>
                    </a:lnTo>
                    <a:lnTo>
                      <a:pt x="0" y="32"/>
                    </a:lnTo>
                    <a:lnTo>
                      <a:pt x="0" y="34"/>
                    </a:lnTo>
                    <a:lnTo>
                      <a:pt x="0" y="35"/>
                    </a:lnTo>
                    <a:lnTo>
                      <a:pt x="0" y="37"/>
                    </a:lnTo>
                    <a:lnTo>
                      <a:pt x="1" y="39"/>
                    </a:lnTo>
                    <a:lnTo>
                      <a:pt x="2" y="41"/>
                    </a:lnTo>
                    <a:lnTo>
                      <a:pt x="3" y="44"/>
                    </a:lnTo>
                    <a:lnTo>
                      <a:pt x="4" y="46"/>
                    </a:lnTo>
                    <a:lnTo>
                      <a:pt x="5" y="48"/>
                    </a:lnTo>
                    <a:lnTo>
                      <a:pt x="7" y="50"/>
                    </a:lnTo>
                    <a:lnTo>
                      <a:pt x="9" y="51"/>
                    </a:lnTo>
                    <a:lnTo>
                      <a:pt x="10" y="53"/>
                    </a:lnTo>
                    <a:lnTo>
                      <a:pt x="12" y="54"/>
                    </a:lnTo>
                    <a:lnTo>
                      <a:pt x="14" y="55"/>
                    </a:lnTo>
                    <a:lnTo>
                      <a:pt x="17" y="57"/>
                    </a:lnTo>
                    <a:lnTo>
                      <a:pt x="19" y="57"/>
                    </a:lnTo>
                    <a:lnTo>
                      <a:pt x="21" y="57"/>
                    </a:lnTo>
                    <a:lnTo>
                      <a:pt x="22" y="57"/>
                    </a:lnTo>
                    <a:lnTo>
                      <a:pt x="25" y="57"/>
                    </a:lnTo>
                    <a:lnTo>
                      <a:pt x="27" y="56"/>
                    </a:lnTo>
                    <a:lnTo>
                      <a:pt x="29" y="56"/>
                    </a:lnTo>
                    <a:lnTo>
                      <a:pt x="31" y="55"/>
                    </a:lnTo>
                    <a:lnTo>
                      <a:pt x="33" y="54"/>
                    </a:lnTo>
                    <a:lnTo>
                      <a:pt x="63" y="36"/>
                    </a:lnTo>
                    <a:lnTo>
                      <a:pt x="58" y="27"/>
                    </a:lnTo>
                    <a:lnTo>
                      <a:pt x="29" y="44"/>
                    </a:lnTo>
                    <a:lnTo>
                      <a:pt x="26" y="45"/>
                    </a:lnTo>
                    <a:lnTo>
                      <a:pt x="24" y="46"/>
                    </a:lnTo>
                    <a:lnTo>
                      <a:pt x="21" y="46"/>
                    </a:lnTo>
                    <a:lnTo>
                      <a:pt x="19" y="46"/>
                    </a:lnTo>
                    <a:lnTo>
                      <a:pt x="17" y="46"/>
                    </a:lnTo>
                    <a:lnTo>
                      <a:pt x="17" y="45"/>
                    </a:lnTo>
                    <a:lnTo>
                      <a:pt x="16" y="44"/>
                    </a:lnTo>
                    <a:lnTo>
                      <a:pt x="14" y="43"/>
                    </a:lnTo>
                    <a:lnTo>
                      <a:pt x="12" y="41"/>
                    </a:lnTo>
                    <a:lnTo>
                      <a:pt x="12" y="40"/>
                    </a:lnTo>
                    <a:lnTo>
                      <a:pt x="12" y="39"/>
                    </a:lnTo>
                    <a:lnTo>
                      <a:pt x="11" y="36"/>
                    </a:lnTo>
                    <a:lnTo>
                      <a:pt x="11" y="34"/>
                    </a:lnTo>
                    <a:lnTo>
                      <a:pt x="11" y="33"/>
                    </a:lnTo>
                    <a:lnTo>
                      <a:pt x="12" y="31"/>
                    </a:lnTo>
                    <a:lnTo>
                      <a:pt x="14" y="29"/>
                    </a:lnTo>
                    <a:lnTo>
                      <a:pt x="16" y="27"/>
                    </a:lnTo>
                    <a:lnTo>
                      <a:pt x="18" y="26"/>
                    </a:lnTo>
                    <a:lnTo>
                      <a:pt x="47" y="10"/>
                    </a:lnTo>
                    <a:lnTo>
                      <a:pt x="41"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12" name="Freeform 502"/>
              <p:cNvSpPr>
                <a:spLocks/>
              </p:cNvSpPr>
              <p:nvPr/>
            </p:nvSpPr>
            <p:spPr bwMode="auto">
              <a:xfrm>
                <a:off x="826" y="380"/>
                <a:ext cx="64" cy="47"/>
              </a:xfrm>
              <a:custGeom>
                <a:avLst/>
                <a:gdLst>
                  <a:gd name="T0" fmla="*/ 22 w 63"/>
                  <a:gd name="T1" fmla="*/ 23 h 47"/>
                  <a:gd name="T2" fmla="*/ 28 w 63"/>
                  <a:gd name="T3" fmla="*/ 36 h 47"/>
                  <a:gd name="T4" fmla="*/ 29 w 63"/>
                  <a:gd name="T5" fmla="*/ 39 h 47"/>
                  <a:gd name="T6" fmla="*/ 31 w 63"/>
                  <a:gd name="T7" fmla="*/ 41 h 47"/>
                  <a:gd name="T8" fmla="*/ 32 w 63"/>
                  <a:gd name="T9" fmla="*/ 42 h 47"/>
                  <a:gd name="T10" fmla="*/ 34 w 63"/>
                  <a:gd name="T11" fmla="*/ 44 h 47"/>
                  <a:gd name="T12" fmla="*/ 35 w 63"/>
                  <a:gd name="T13" fmla="*/ 44 h 47"/>
                  <a:gd name="T14" fmla="*/ 36 w 63"/>
                  <a:gd name="T15" fmla="*/ 45 h 47"/>
                  <a:gd name="T16" fmla="*/ 40 w 63"/>
                  <a:gd name="T17" fmla="*/ 46 h 47"/>
                  <a:gd name="T18" fmla="*/ 41 w 63"/>
                  <a:gd name="T19" fmla="*/ 46 h 47"/>
                  <a:gd name="T20" fmla="*/ 43 w 63"/>
                  <a:gd name="T21" fmla="*/ 46 h 47"/>
                  <a:gd name="T22" fmla="*/ 45 w 63"/>
                  <a:gd name="T23" fmla="*/ 46 h 47"/>
                  <a:gd name="T24" fmla="*/ 47 w 63"/>
                  <a:gd name="T25" fmla="*/ 45 h 47"/>
                  <a:gd name="T26" fmla="*/ 51 w 63"/>
                  <a:gd name="T27" fmla="*/ 44 h 47"/>
                  <a:gd name="T28" fmla="*/ 53 w 63"/>
                  <a:gd name="T29" fmla="*/ 43 h 47"/>
                  <a:gd name="T30" fmla="*/ 54 w 63"/>
                  <a:gd name="T31" fmla="*/ 42 h 47"/>
                  <a:gd name="T32" fmla="*/ 57 w 63"/>
                  <a:gd name="T33" fmla="*/ 40 h 47"/>
                  <a:gd name="T34" fmla="*/ 58 w 63"/>
                  <a:gd name="T35" fmla="*/ 39 h 47"/>
                  <a:gd name="T36" fmla="*/ 59 w 63"/>
                  <a:gd name="T37" fmla="*/ 37 h 47"/>
                  <a:gd name="T38" fmla="*/ 60 w 63"/>
                  <a:gd name="T39" fmla="*/ 36 h 47"/>
                  <a:gd name="T40" fmla="*/ 61 w 63"/>
                  <a:gd name="T41" fmla="*/ 35 h 47"/>
                  <a:gd name="T42" fmla="*/ 62 w 63"/>
                  <a:gd name="T43" fmla="*/ 32 h 47"/>
                  <a:gd name="T44" fmla="*/ 62 w 63"/>
                  <a:gd name="T45" fmla="*/ 31 h 47"/>
                  <a:gd name="T46" fmla="*/ 62 w 63"/>
                  <a:gd name="T47" fmla="*/ 29 h 47"/>
                  <a:gd name="T48" fmla="*/ 61 w 63"/>
                  <a:gd name="T49" fmla="*/ 27 h 47"/>
                  <a:gd name="T50" fmla="*/ 61 w 63"/>
                  <a:gd name="T51" fmla="*/ 26 h 47"/>
                  <a:gd name="T52" fmla="*/ 60 w 63"/>
                  <a:gd name="T53" fmla="*/ 24 h 47"/>
                  <a:gd name="T54" fmla="*/ 60 w 63"/>
                  <a:gd name="T55" fmla="*/ 21 h 47"/>
                  <a:gd name="T56" fmla="*/ 56 w 63"/>
                  <a:gd name="T57" fmla="*/ 14 h 47"/>
                  <a:gd name="T58" fmla="*/ 46 w 63"/>
                  <a:gd name="T59" fmla="*/ 14 h 47"/>
                  <a:gd name="T60" fmla="*/ 51 w 63"/>
                  <a:gd name="T61" fmla="*/ 24 h 47"/>
                  <a:gd name="T62" fmla="*/ 51 w 63"/>
                  <a:gd name="T63" fmla="*/ 26 h 47"/>
                  <a:gd name="T64" fmla="*/ 51 w 63"/>
                  <a:gd name="T65" fmla="*/ 27 h 47"/>
                  <a:gd name="T66" fmla="*/ 51 w 63"/>
                  <a:gd name="T67" fmla="*/ 29 h 47"/>
                  <a:gd name="T68" fmla="*/ 51 w 63"/>
                  <a:gd name="T69" fmla="*/ 30 h 47"/>
                  <a:gd name="T70" fmla="*/ 50 w 63"/>
                  <a:gd name="T71" fmla="*/ 31 h 47"/>
                  <a:gd name="T72" fmla="*/ 49 w 63"/>
                  <a:gd name="T73" fmla="*/ 32 h 47"/>
                  <a:gd name="T74" fmla="*/ 48 w 63"/>
                  <a:gd name="T75" fmla="*/ 33 h 47"/>
                  <a:gd name="T76" fmla="*/ 46 w 63"/>
                  <a:gd name="T77" fmla="*/ 34 h 47"/>
                  <a:gd name="T78" fmla="*/ 44 w 63"/>
                  <a:gd name="T79" fmla="*/ 34 h 47"/>
                  <a:gd name="T80" fmla="*/ 43 w 63"/>
                  <a:gd name="T81" fmla="*/ 35 h 47"/>
                  <a:gd name="T82" fmla="*/ 41 w 63"/>
                  <a:gd name="T83" fmla="*/ 35 h 47"/>
                  <a:gd name="T84" fmla="*/ 41 w 63"/>
                  <a:gd name="T85" fmla="*/ 35 h 47"/>
                  <a:gd name="T86" fmla="*/ 40 w 63"/>
                  <a:gd name="T87" fmla="*/ 34 h 47"/>
                  <a:gd name="T88" fmla="*/ 39 w 63"/>
                  <a:gd name="T89" fmla="*/ 34 h 47"/>
                  <a:gd name="T90" fmla="*/ 38 w 63"/>
                  <a:gd name="T91" fmla="*/ 33 h 47"/>
                  <a:gd name="T92" fmla="*/ 36 w 63"/>
                  <a:gd name="T93" fmla="*/ 31 h 47"/>
                  <a:gd name="T94" fmla="*/ 36 w 63"/>
                  <a:gd name="T95" fmla="*/ 29 h 47"/>
                  <a:gd name="T96" fmla="*/ 31 w 63"/>
                  <a:gd name="T97" fmla="*/ 20 h 47"/>
                  <a:gd name="T98" fmla="*/ 46 w 63"/>
                  <a:gd name="T99" fmla="*/ 14 h 47"/>
                  <a:gd name="T100" fmla="*/ 56 w 63"/>
                  <a:gd name="T101" fmla="*/ 14 h 47"/>
                  <a:gd name="T102" fmla="*/ 50 w 63"/>
                  <a:gd name="T103" fmla="*/ 0 h 47"/>
                  <a:gd name="T104" fmla="*/ 0 w 63"/>
                  <a:gd name="T105" fmla="*/ 21 h 47"/>
                  <a:gd name="T106" fmla="*/ 4 w 63"/>
                  <a:gd name="T107" fmla="*/ 31 h 47"/>
                  <a:gd name="T108" fmla="*/ 22 w 63"/>
                  <a:gd name="T109" fmla="*/ 23 h 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
                  <a:gd name="T166" fmla="*/ 0 h 47"/>
                  <a:gd name="T167" fmla="*/ 63 w 63"/>
                  <a:gd name="T168" fmla="*/ 47 h 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 h="47">
                    <a:moveTo>
                      <a:pt x="22" y="23"/>
                    </a:moveTo>
                    <a:lnTo>
                      <a:pt x="28" y="36"/>
                    </a:lnTo>
                    <a:lnTo>
                      <a:pt x="29" y="39"/>
                    </a:lnTo>
                    <a:lnTo>
                      <a:pt x="31" y="41"/>
                    </a:lnTo>
                    <a:lnTo>
                      <a:pt x="32" y="42"/>
                    </a:lnTo>
                    <a:lnTo>
                      <a:pt x="34" y="44"/>
                    </a:lnTo>
                    <a:lnTo>
                      <a:pt x="35" y="44"/>
                    </a:lnTo>
                    <a:lnTo>
                      <a:pt x="36" y="45"/>
                    </a:lnTo>
                    <a:lnTo>
                      <a:pt x="40" y="46"/>
                    </a:lnTo>
                    <a:lnTo>
                      <a:pt x="41" y="46"/>
                    </a:lnTo>
                    <a:lnTo>
                      <a:pt x="43" y="46"/>
                    </a:lnTo>
                    <a:lnTo>
                      <a:pt x="45" y="46"/>
                    </a:lnTo>
                    <a:lnTo>
                      <a:pt x="47" y="45"/>
                    </a:lnTo>
                    <a:lnTo>
                      <a:pt x="51" y="44"/>
                    </a:lnTo>
                    <a:lnTo>
                      <a:pt x="53" y="43"/>
                    </a:lnTo>
                    <a:lnTo>
                      <a:pt x="54" y="42"/>
                    </a:lnTo>
                    <a:lnTo>
                      <a:pt x="57" y="40"/>
                    </a:lnTo>
                    <a:lnTo>
                      <a:pt x="58" y="39"/>
                    </a:lnTo>
                    <a:lnTo>
                      <a:pt x="59" y="37"/>
                    </a:lnTo>
                    <a:lnTo>
                      <a:pt x="60" y="36"/>
                    </a:lnTo>
                    <a:lnTo>
                      <a:pt x="61" y="35"/>
                    </a:lnTo>
                    <a:lnTo>
                      <a:pt x="62" y="32"/>
                    </a:lnTo>
                    <a:lnTo>
                      <a:pt x="62" y="31"/>
                    </a:lnTo>
                    <a:lnTo>
                      <a:pt x="62" y="29"/>
                    </a:lnTo>
                    <a:lnTo>
                      <a:pt x="61" y="27"/>
                    </a:lnTo>
                    <a:lnTo>
                      <a:pt x="61" y="26"/>
                    </a:lnTo>
                    <a:lnTo>
                      <a:pt x="60" y="24"/>
                    </a:lnTo>
                    <a:lnTo>
                      <a:pt x="60" y="21"/>
                    </a:lnTo>
                    <a:lnTo>
                      <a:pt x="56" y="14"/>
                    </a:lnTo>
                    <a:lnTo>
                      <a:pt x="46" y="14"/>
                    </a:lnTo>
                    <a:lnTo>
                      <a:pt x="51" y="24"/>
                    </a:lnTo>
                    <a:lnTo>
                      <a:pt x="51" y="26"/>
                    </a:lnTo>
                    <a:lnTo>
                      <a:pt x="51" y="27"/>
                    </a:lnTo>
                    <a:lnTo>
                      <a:pt x="51" y="29"/>
                    </a:lnTo>
                    <a:lnTo>
                      <a:pt x="51" y="30"/>
                    </a:lnTo>
                    <a:lnTo>
                      <a:pt x="50" y="31"/>
                    </a:lnTo>
                    <a:lnTo>
                      <a:pt x="49" y="32"/>
                    </a:lnTo>
                    <a:lnTo>
                      <a:pt x="48" y="33"/>
                    </a:lnTo>
                    <a:lnTo>
                      <a:pt x="46" y="34"/>
                    </a:lnTo>
                    <a:lnTo>
                      <a:pt x="44" y="34"/>
                    </a:lnTo>
                    <a:lnTo>
                      <a:pt x="43" y="35"/>
                    </a:lnTo>
                    <a:lnTo>
                      <a:pt x="41" y="35"/>
                    </a:lnTo>
                    <a:lnTo>
                      <a:pt x="40" y="34"/>
                    </a:lnTo>
                    <a:lnTo>
                      <a:pt x="39" y="34"/>
                    </a:lnTo>
                    <a:lnTo>
                      <a:pt x="38" y="33"/>
                    </a:lnTo>
                    <a:lnTo>
                      <a:pt x="36" y="31"/>
                    </a:lnTo>
                    <a:lnTo>
                      <a:pt x="36" y="29"/>
                    </a:lnTo>
                    <a:lnTo>
                      <a:pt x="31" y="20"/>
                    </a:lnTo>
                    <a:lnTo>
                      <a:pt x="46" y="14"/>
                    </a:lnTo>
                    <a:lnTo>
                      <a:pt x="56" y="14"/>
                    </a:lnTo>
                    <a:lnTo>
                      <a:pt x="50" y="0"/>
                    </a:lnTo>
                    <a:lnTo>
                      <a:pt x="0" y="21"/>
                    </a:lnTo>
                    <a:lnTo>
                      <a:pt x="4" y="31"/>
                    </a:lnTo>
                    <a:lnTo>
                      <a:pt x="22" y="23"/>
                    </a:lnTo>
                  </a:path>
                </a:pathLst>
              </a:custGeom>
              <a:solidFill>
                <a:srgbClr val="000000"/>
              </a:solidFill>
              <a:ln w="9525" cap="rnd">
                <a:noFill/>
                <a:round/>
                <a:headEnd/>
                <a:tailEnd/>
              </a:ln>
            </p:spPr>
            <p:txBody>
              <a:bodyPr/>
              <a:lstStyle/>
              <a:p>
                <a:endParaRPr lang="en-US"/>
              </a:p>
            </p:txBody>
          </p:sp>
          <p:sp>
            <p:nvSpPr>
              <p:cNvPr id="113" name="Freeform 503"/>
              <p:cNvSpPr>
                <a:spLocks/>
              </p:cNvSpPr>
              <p:nvPr/>
            </p:nvSpPr>
            <p:spPr bwMode="auto">
              <a:xfrm>
                <a:off x="826" y="380"/>
                <a:ext cx="64" cy="47"/>
              </a:xfrm>
              <a:custGeom>
                <a:avLst/>
                <a:gdLst>
                  <a:gd name="T0" fmla="*/ 22 w 63"/>
                  <a:gd name="T1" fmla="*/ 23 h 47"/>
                  <a:gd name="T2" fmla="*/ 28 w 63"/>
                  <a:gd name="T3" fmla="*/ 36 h 47"/>
                  <a:gd name="T4" fmla="*/ 29 w 63"/>
                  <a:gd name="T5" fmla="*/ 39 h 47"/>
                  <a:gd name="T6" fmla="*/ 31 w 63"/>
                  <a:gd name="T7" fmla="*/ 41 h 47"/>
                  <a:gd name="T8" fmla="*/ 32 w 63"/>
                  <a:gd name="T9" fmla="*/ 42 h 47"/>
                  <a:gd name="T10" fmla="*/ 34 w 63"/>
                  <a:gd name="T11" fmla="*/ 44 h 47"/>
                  <a:gd name="T12" fmla="*/ 35 w 63"/>
                  <a:gd name="T13" fmla="*/ 44 h 47"/>
                  <a:gd name="T14" fmla="*/ 36 w 63"/>
                  <a:gd name="T15" fmla="*/ 45 h 47"/>
                  <a:gd name="T16" fmla="*/ 40 w 63"/>
                  <a:gd name="T17" fmla="*/ 46 h 47"/>
                  <a:gd name="T18" fmla="*/ 41 w 63"/>
                  <a:gd name="T19" fmla="*/ 46 h 47"/>
                  <a:gd name="T20" fmla="*/ 43 w 63"/>
                  <a:gd name="T21" fmla="*/ 46 h 47"/>
                  <a:gd name="T22" fmla="*/ 45 w 63"/>
                  <a:gd name="T23" fmla="*/ 46 h 47"/>
                  <a:gd name="T24" fmla="*/ 47 w 63"/>
                  <a:gd name="T25" fmla="*/ 45 h 47"/>
                  <a:gd name="T26" fmla="*/ 51 w 63"/>
                  <a:gd name="T27" fmla="*/ 44 h 47"/>
                  <a:gd name="T28" fmla="*/ 53 w 63"/>
                  <a:gd name="T29" fmla="*/ 43 h 47"/>
                  <a:gd name="T30" fmla="*/ 54 w 63"/>
                  <a:gd name="T31" fmla="*/ 42 h 47"/>
                  <a:gd name="T32" fmla="*/ 57 w 63"/>
                  <a:gd name="T33" fmla="*/ 40 h 47"/>
                  <a:gd name="T34" fmla="*/ 58 w 63"/>
                  <a:gd name="T35" fmla="*/ 39 h 47"/>
                  <a:gd name="T36" fmla="*/ 59 w 63"/>
                  <a:gd name="T37" fmla="*/ 37 h 47"/>
                  <a:gd name="T38" fmla="*/ 60 w 63"/>
                  <a:gd name="T39" fmla="*/ 36 h 47"/>
                  <a:gd name="T40" fmla="*/ 61 w 63"/>
                  <a:gd name="T41" fmla="*/ 35 h 47"/>
                  <a:gd name="T42" fmla="*/ 62 w 63"/>
                  <a:gd name="T43" fmla="*/ 32 h 47"/>
                  <a:gd name="T44" fmla="*/ 62 w 63"/>
                  <a:gd name="T45" fmla="*/ 31 h 47"/>
                  <a:gd name="T46" fmla="*/ 62 w 63"/>
                  <a:gd name="T47" fmla="*/ 29 h 47"/>
                  <a:gd name="T48" fmla="*/ 61 w 63"/>
                  <a:gd name="T49" fmla="*/ 27 h 47"/>
                  <a:gd name="T50" fmla="*/ 61 w 63"/>
                  <a:gd name="T51" fmla="*/ 26 h 47"/>
                  <a:gd name="T52" fmla="*/ 60 w 63"/>
                  <a:gd name="T53" fmla="*/ 24 h 47"/>
                  <a:gd name="T54" fmla="*/ 60 w 63"/>
                  <a:gd name="T55" fmla="*/ 21 h 47"/>
                  <a:gd name="T56" fmla="*/ 50 w 63"/>
                  <a:gd name="T57" fmla="*/ 0 h 47"/>
                  <a:gd name="T58" fmla="*/ 0 w 63"/>
                  <a:gd name="T59" fmla="*/ 21 h 47"/>
                  <a:gd name="T60" fmla="*/ 4 w 63"/>
                  <a:gd name="T61" fmla="*/ 31 h 47"/>
                  <a:gd name="T62" fmla="*/ 22 w 63"/>
                  <a:gd name="T63" fmla="*/ 23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47"/>
                  <a:gd name="T98" fmla="*/ 63 w 63"/>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47">
                    <a:moveTo>
                      <a:pt x="22" y="23"/>
                    </a:moveTo>
                    <a:lnTo>
                      <a:pt x="28" y="36"/>
                    </a:lnTo>
                    <a:lnTo>
                      <a:pt x="29" y="39"/>
                    </a:lnTo>
                    <a:lnTo>
                      <a:pt x="31" y="41"/>
                    </a:lnTo>
                    <a:lnTo>
                      <a:pt x="32" y="42"/>
                    </a:lnTo>
                    <a:lnTo>
                      <a:pt x="34" y="44"/>
                    </a:lnTo>
                    <a:lnTo>
                      <a:pt x="35" y="44"/>
                    </a:lnTo>
                    <a:lnTo>
                      <a:pt x="36" y="45"/>
                    </a:lnTo>
                    <a:lnTo>
                      <a:pt x="40" y="46"/>
                    </a:lnTo>
                    <a:lnTo>
                      <a:pt x="41" y="46"/>
                    </a:lnTo>
                    <a:lnTo>
                      <a:pt x="43" y="46"/>
                    </a:lnTo>
                    <a:lnTo>
                      <a:pt x="45" y="46"/>
                    </a:lnTo>
                    <a:lnTo>
                      <a:pt x="47" y="45"/>
                    </a:lnTo>
                    <a:lnTo>
                      <a:pt x="51" y="44"/>
                    </a:lnTo>
                    <a:lnTo>
                      <a:pt x="53" y="43"/>
                    </a:lnTo>
                    <a:lnTo>
                      <a:pt x="54" y="42"/>
                    </a:lnTo>
                    <a:lnTo>
                      <a:pt x="57" y="40"/>
                    </a:lnTo>
                    <a:lnTo>
                      <a:pt x="58" y="39"/>
                    </a:lnTo>
                    <a:lnTo>
                      <a:pt x="59" y="37"/>
                    </a:lnTo>
                    <a:lnTo>
                      <a:pt x="60" y="36"/>
                    </a:lnTo>
                    <a:lnTo>
                      <a:pt x="61" y="35"/>
                    </a:lnTo>
                    <a:lnTo>
                      <a:pt x="62" y="32"/>
                    </a:lnTo>
                    <a:lnTo>
                      <a:pt x="62" y="31"/>
                    </a:lnTo>
                    <a:lnTo>
                      <a:pt x="62" y="29"/>
                    </a:lnTo>
                    <a:lnTo>
                      <a:pt x="61" y="27"/>
                    </a:lnTo>
                    <a:lnTo>
                      <a:pt x="61" y="26"/>
                    </a:lnTo>
                    <a:lnTo>
                      <a:pt x="60" y="24"/>
                    </a:lnTo>
                    <a:lnTo>
                      <a:pt x="60" y="21"/>
                    </a:lnTo>
                    <a:lnTo>
                      <a:pt x="50" y="0"/>
                    </a:lnTo>
                    <a:lnTo>
                      <a:pt x="0" y="21"/>
                    </a:lnTo>
                    <a:lnTo>
                      <a:pt x="4" y="31"/>
                    </a:lnTo>
                    <a:lnTo>
                      <a:pt x="22" y="23"/>
                    </a:lnTo>
                  </a:path>
                </a:pathLst>
              </a:custGeom>
              <a:noFill/>
              <a:ln w="12700" cap="rnd" cmpd="sng">
                <a:solidFill>
                  <a:srgbClr val="000000"/>
                </a:solidFill>
                <a:prstDash val="solid"/>
                <a:round/>
                <a:headEnd/>
                <a:tailEnd/>
              </a:ln>
            </p:spPr>
            <p:txBody>
              <a:bodyPr/>
              <a:lstStyle/>
              <a:p>
                <a:endParaRPr lang="en-US"/>
              </a:p>
            </p:txBody>
          </p:sp>
          <p:sp>
            <p:nvSpPr>
              <p:cNvPr id="114" name="Freeform 504"/>
              <p:cNvSpPr>
                <a:spLocks/>
              </p:cNvSpPr>
              <p:nvPr/>
            </p:nvSpPr>
            <p:spPr bwMode="auto">
              <a:xfrm>
                <a:off x="858" y="394"/>
                <a:ext cx="19" cy="22"/>
              </a:xfrm>
              <a:custGeom>
                <a:avLst/>
                <a:gdLst>
                  <a:gd name="T0" fmla="*/ 0 w 20"/>
                  <a:gd name="T1" fmla="*/ 6 h 22"/>
                  <a:gd name="T2" fmla="*/ 14 w 20"/>
                  <a:gd name="T3" fmla="*/ 0 h 22"/>
                  <a:gd name="T4" fmla="*/ 18 w 20"/>
                  <a:gd name="T5" fmla="*/ 10 h 22"/>
                  <a:gd name="T6" fmla="*/ 19 w 20"/>
                  <a:gd name="T7" fmla="*/ 12 h 22"/>
                  <a:gd name="T8" fmla="*/ 19 w 20"/>
                  <a:gd name="T9" fmla="*/ 14 h 22"/>
                  <a:gd name="T10" fmla="*/ 19 w 20"/>
                  <a:gd name="T11" fmla="*/ 15 h 22"/>
                  <a:gd name="T12" fmla="*/ 19 w 20"/>
                  <a:gd name="T13" fmla="*/ 16 h 22"/>
                  <a:gd name="T14" fmla="*/ 18 w 20"/>
                  <a:gd name="T15" fmla="*/ 18 h 22"/>
                  <a:gd name="T16" fmla="*/ 17 w 20"/>
                  <a:gd name="T17" fmla="*/ 18 h 22"/>
                  <a:gd name="T18" fmla="*/ 16 w 20"/>
                  <a:gd name="T19" fmla="*/ 20 h 22"/>
                  <a:gd name="T20" fmla="*/ 14 w 20"/>
                  <a:gd name="T21" fmla="*/ 20 h 22"/>
                  <a:gd name="T22" fmla="*/ 12 w 20"/>
                  <a:gd name="T23" fmla="*/ 21 h 22"/>
                  <a:gd name="T24" fmla="*/ 11 w 20"/>
                  <a:gd name="T25" fmla="*/ 21 h 22"/>
                  <a:gd name="T26" fmla="*/ 9 w 20"/>
                  <a:gd name="T27" fmla="*/ 21 h 22"/>
                  <a:gd name="T28" fmla="*/ 9 w 20"/>
                  <a:gd name="T29" fmla="*/ 21 h 22"/>
                  <a:gd name="T30" fmla="*/ 8 w 20"/>
                  <a:gd name="T31" fmla="*/ 21 h 22"/>
                  <a:gd name="T32" fmla="*/ 7 w 20"/>
                  <a:gd name="T33" fmla="*/ 20 h 22"/>
                  <a:gd name="T34" fmla="*/ 6 w 20"/>
                  <a:gd name="T35" fmla="*/ 19 h 22"/>
                  <a:gd name="T36" fmla="*/ 5 w 20"/>
                  <a:gd name="T37" fmla="*/ 18 h 22"/>
                  <a:gd name="T38" fmla="*/ 4 w 20"/>
                  <a:gd name="T39" fmla="*/ 16 h 22"/>
                  <a:gd name="T40" fmla="*/ 0 w 20"/>
                  <a:gd name="T41" fmla="*/ 6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2"/>
                  <a:gd name="T65" fmla="*/ 20 w 20"/>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2">
                    <a:moveTo>
                      <a:pt x="0" y="6"/>
                    </a:moveTo>
                    <a:lnTo>
                      <a:pt x="14" y="0"/>
                    </a:lnTo>
                    <a:lnTo>
                      <a:pt x="18" y="10"/>
                    </a:lnTo>
                    <a:lnTo>
                      <a:pt x="19" y="12"/>
                    </a:lnTo>
                    <a:lnTo>
                      <a:pt x="19" y="14"/>
                    </a:lnTo>
                    <a:lnTo>
                      <a:pt x="19" y="15"/>
                    </a:lnTo>
                    <a:lnTo>
                      <a:pt x="19" y="16"/>
                    </a:lnTo>
                    <a:lnTo>
                      <a:pt x="18" y="18"/>
                    </a:lnTo>
                    <a:lnTo>
                      <a:pt x="17" y="18"/>
                    </a:lnTo>
                    <a:lnTo>
                      <a:pt x="16" y="20"/>
                    </a:lnTo>
                    <a:lnTo>
                      <a:pt x="14" y="20"/>
                    </a:lnTo>
                    <a:lnTo>
                      <a:pt x="12" y="21"/>
                    </a:lnTo>
                    <a:lnTo>
                      <a:pt x="11" y="21"/>
                    </a:lnTo>
                    <a:lnTo>
                      <a:pt x="9" y="21"/>
                    </a:lnTo>
                    <a:lnTo>
                      <a:pt x="8" y="21"/>
                    </a:lnTo>
                    <a:lnTo>
                      <a:pt x="7" y="20"/>
                    </a:lnTo>
                    <a:lnTo>
                      <a:pt x="6" y="19"/>
                    </a:lnTo>
                    <a:lnTo>
                      <a:pt x="5" y="18"/>
                    </a:lnTo>
                    <a:lnTo>
                      <a:pt x="4" y="16"/>
                    </a:lnTo>
                    <a:lnTo>
                      <a:pt x="0" y="6"/>
                    </a:lnTo>
                  </a:path>
                </a:pathLst>
              </a:custGeom>
              <a:noFill/>
              <a:ln w="12700" cap="rnd" cmpd="sng">
                <a:solidFill>
                  <a:srgbClr val="000000"/>
                </a:solidFill>
                <a:prstDash val="solid"/>
                <a:round/>
                <a:headEnd/>
                <a:tailEnd/>
              </a:ln>
            </p:spPr>
            <p:txBody>
              <a:bodyPr/>
              <a:lstStyle/>
              <a:p>
                <a:endParaRPr lang="en-US"/>
              </a:p>
            </p:txBody>
          </p:sp>
          <p:sp>
            <p:nvSpPr>
              <p:cNvPr id="115" name="Freeform 505"/>
              <p:cNvSpPr>
                <a:spLocks/>
              </p:cNvSpPr>
              <p:nvPr/>
            </p:nvSpPr>
            <p:spPr bwMode="auto">
              <a:xfrm>
                <a:off x="207" y="368"/>
                <a:ext cx="59" cy="54"/>
              </a:xfrm>
              <a:custGeom>
                <a:avLst/>
                <a:gdLst>
                  <a:gd name="T0" fmla="*/ 19 w 59"/>
                  <a:gd name="T1" fmla="*/ 50 h 54"/>
                  <a:gd name="T2" fmla="*/ 24 w 59"/>
                  <a:gd name="T3" fmla="*/ 52 h 54"/>
                  <a:gd name="T4" fmla="*/ 29 w 59"/>
                  <a:gd name="T5" fmla="*/ 53 h 54"/>
                  <a:gd name="T6" fmla="*/ 34 w 59"/>
                  <a:gd name="T7" fmla="*/ 53 h 54"/>
                  <a:gd name="T8" fmla="*/ 39 w 59"/>
                  <a:gd name="T9" fmla="*/ 52 h 54"/>
                  <a:gd name="T10" fmla="*/ 44 w 59"/>
                  <a:gd name="T11" fmla="*/ 50 h 54"/>
                  <a:gd name="T12" fmla="*/ 48 w 59"/>
                  <a:gd name="T13" fmla="*/ 47 h 54"/>
                  <a:gd name="T14" fmla="*/ 52 w 59"/>
                  <a:gd name="T15" fmla="*/ 43 h 54"/>
                  <a:gd name="T16" fmla="*/ 55 w 59"/>
                  <a:gd name="T17" fmla="*/ 39 h 54"/>
                  <a:gd name="T18" fmla="*/ 57 w 59"/>
                  <a:gd name="T19" fmla="*/ 34 h 54"/>
                  <a:gd name="T20" fmla="*/ 58 w 59"/>
                  <a:gd name="T21" fmla="*/ 28 h 54"/>
                  <a:gd name="T22" fmla="*/ 58 w 59"/>
                  <a:gd name="T23" fmla="*/ 24 h 54"/>
                  <a:gd name="T24" fmla="*/ 56 w 59"/>
                  <a:gd name="T25" fmla="*/ 19 h 54"/>
                  <a:gd name="T26" fmla="*/ 54 w 59"/>
                  <a:gd name="T27" fmla="*/ 14 h 54"/>
                  <a:gd name="T28" fmla="*/ 51 w 59"/>
                  <a:gd name="T29" fmla="*/ 11 h 54"/>
                  <a:gd name="T30" fmla="*/ 28 w 59"/>
                  <a:gd name="T31" fmla="*/ 11 h 54"/>
                  <a:gd name="T32" fmla="*/ 31 w 59"/>
                  <a:gd name="T33" fmla="*/ 12 h 54"/>
                  <a:gd name="T34" fmla="*/ 39 w 59"/>
                  <a:gd name="T35" fmla="*/ 16 h 54"/>
                  <a:gd name="T36" fmla="*/ 45 w 59"/>
                  <a:gd name="T37" fmla="*/ 21 h 54"/>
                  <a:gd name="T38" fmla="*/ 46 w 59"/>
                  <a:gd name="T39" fmla="*/ 23 h 54"/>
                  <a:gd name="T40" fmla="*/ 47 w 59"/>
                  <a:gd name="T41" fmla="*/ 26 h 54"/>
                  <a:gd name="T42" fmla="*/ 48 w 59"/>
                  <a:gd name="T43" fmla="*/ 28 h 54"/>
                  <a:gd name="T44" fmla="*/ 47 w 59"/>
                  <a:gd name="T45" fmla="*/ 32 h 54"/>
                  <a:gd name="T46" fmla="*/ 46 w 59"/>
                  <a:gd name="T47" fmla="*/ 35 h 54"/>
                  <a:gd name="T48" fmla="*/ 45 w 59"/>
                  <a:gd name="T49" fmla="*/ 38 h 54"/>
                  <a:gd name="T50" fmla="*/ 42 w 59"/>
                  <a:gd name="T51" fmla="*/ 40 h 54"/>
                  <a:gd name="T52" fmla="*/ 39 w 59"/>
                  <a:gd name="T53" fmla="*/ 41 h 54"/>
                  <a:gd name="T54" fmla="*/ 36 w 59"/>
                  <a:gd name="T55" fmla="*/ 42 h 54"/>
                  <a:gd name="T56" fmla="*/ 33 w 59"/>
                  <a:gd name="T57" fmla="*/ 42 h 54"/>
                  <a:gd name="T58" fmla="*/ 30 w 59"/>
                  <a:gd name="T59" fmla="*/ 42 h 54"/>
                  <a:gd name="T60" fmla="*/ 27 w 59"/>
                  <a:gd name="T61" fmla="*/ 41 h 54"/>
                  <a:gd name="T62" fmla="*/ 19 w 59"/>
                  <a:gd name="T63" fmla="*/ 38 h 54"/>
                  <a:gd name="T64" fmla="*/ 14 w 59"/>
                  <a:gd name="T65" fmla="*/ 34 h 54"/>
                  <a:gd name="T66" fmla="*/ 12 w 59"/>
                  <a:gd name="T67" fmla="*/ 32 h 54"/>
                  <a:gd name="T68" fmla="*/ 11 w 59"/>
                  <a:gd name="T69" fmla="*/ 29 h 54"/>
                  <a:gd name="T70" fmla="*/ 11 w 59"/>
                  <a:gd name="T71" fmla="*/ 26 h 54"/>
                  <a:gd name="T72" fmla="*/ 11 w 59"/>
                  <a:gd name="T73" fmla="*/ 23 h 54"/>
                  <a:gd name="T74" fmla="*/ 11 w 59"/>
                  <a:gd name="T75" fmla="*/ 21 h 54"/>
                  <a:gd name="T76" fmla="*/ 13 w 59"/>
                  <a:gd name="T77" fmla="*/ 17 h 54"/>
                  <a:gd name="T78" fmla="*/ 15 w 59"/>
                  <a:gd name="T79" fmla="*/ 15 h 54"/>
                  <a:gd name="T80" fmla="*/ 17 w 59"/>
                  <a:gd name="T81" fmla="*/ 13 h 54"/>
                  <a:gd name="T82" fmla="*/ 20 w 59"/>
                  <a:gd name="T83" fmla="*/ 12 h 54"/>
                  <a:gd name="T84" fmla="*/ 23 w 59"/>
                  <a:gd name="T85" fmla="*/ 11 h 54"/>
                  <a:gd name="T86" fmla="*/ 51 w 59"/>
                  <a:gd name="T87" fmla="*/ 11 h 54"/>
                  <a:gd name="T88" fmla="*/ 48 w 59"/>
                  <a:gd name="T89" fmla="*/ 9 h 54"/>
                  <a:gd name="T90" fmla="*/ 44 w 59"/>
                  <a:gd name="T91" fmla="*/ 5 h 54"/>
                  <a:gd name="T92" fmla="*/ 35 w 59"/>
                  <a:gd name="T93" fmla="*/ 2 h 54"/>
                  <a:gd name="T94" fmla="*/ 29 w 59"/>
                  <a:gd name="T95" fmla="*/ 0 h 54"/>
                  <a:gd name="T96" fmla="*/ 24 w 59"/>
                  <a:gd name="T97" fmla="*/ 0 h 54"/>
                  <a:gd name="T98" fmla="*/ 19 w 59"/>
                  <a:gd name="T99" fmla="*/ 1 h 54"/>
                  <a:gd name="T100" fmla="*/ 14 w 59"/>
                  <a:gd name="T101" fmla="*/ 3 h 54"/>
                  <a:gd name="T102" fmla="*/ 11 w 59"/>
                  <a:gd name="T103" fmla="*/ 6 h 54"/>
                  <a:gd name="T104" fmla="*/ 6 w 59"/>
                  <a:gd name="T105" fmla="*/ 9 h 54"/>
                  <a:gd name="T106" fmla="*/ 4 w 59"/>
                  <a:gd name="T107" fmla="*/ 14 h 54"/>
                  <a:gd name="T108" fmla="*/ 1 w 59"/>
                  <a:gd name="T109" fmla="*/ 20 h 54"/>
                  <a:gd name="T110" fmla="*/ 0 w 59"/>
                  <a:gd name="T111" fmla="*/ 25 h 54"/>
                  <a:gd name="T112" fmla="*/ 0 w 59"/>
                  <a:gd name="T113" fmla="*/ 29 h 54"/>
                  <a:gd name="T114" fmla="*/ 2 w 59"/>
                  <a:gd name="T115" fmla="*/ 34 h 54"/>
                  <a:gd name="T116" fmla="*/ 4 w 59"/>
                  <a:gd name="T117" fmla="*/ 39 h 54"/>
                  <a:gd name="T118" fmla="*/ 7 w 59"/>
                  <a:gd name="T119" fmla="*/ 43 h 54"/>
                  <a:gd name="T120" fmla="*/ 12 w 59"/>
                  <a:gd name="T121" fmla="*/ 46 h 54"/>
                  <a:gd name="T122" fmla="*/ 16 w 59"/>
                  <a:gd name="T123" fmla="*/ 49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4"/>
                  <a:gd name="T188" fmla="*/ 59 w 59"/>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4">
                    <a:moveTo>
                      <a:pt x="17" y="49"/>
                    </a:moveTo>
                    <a:lnTo>
                      <a:pt x="19" y="50"/>
                    </a:lnTo>
                    <a:lnTo>
                      <a:pt x="21" y="51"/>
                    </a:lnTo>
                    <a:lnTo>
                      <a:pt x="24" y="52"/>
                    </a:lnTo>
                    <a:lnTo>
                      <a:pt x="26" y="53"/>
                    </a:lnTo>
                    <a:lnTo>
                      <a:pt x="29" y="53"/>
                    </a:lnTo>
                    <a:lnTo>
                      <a:pt x="31" y="53"/>
                    </a:lnTo>
                    <a:lnTo>
                      <a:pt x="34" y="53"/>
                    </a:lnTo>
                    <a:lnTo>
                      <a:pt x="36" y="53"/>
                    </a:lnTo>
                    <a:lnTo>
                      <a:pt x="39" y="52"/>
                    </a:lnTo>
                    <a:lnTo>
                      <a:pt x="41" y="51"/>
                    </a:lnTo>
                    <a:lnTo>
                      <a:pt x="44" y="50"/>
                    </a:lnTo>
                    <a:lnTo>
                      <a:pt x="46" y="49"/>
                    </a:lnTo>
                    <a:lnTo>
                      <a:pt x="48" y="47"/>
                    </a:lnTo>
                    <a:lnTo>
                      <a:pt x="50" y="46"/>
                    </a:lnTo>
                    <a:lnTo>
                      <a:pt x="52" y="43"/>
                    </a:lnTo>
                    <a:lnTo>
                      <a:pt x="53" y="41"/>
                    </a:lnTo>
                    <a:lnTo>
                      <a:pt x="55" y="39"/>
                    </a:lnTo>
                    <a:lnTo>
                      <a:pt x="56" y="36"/>
                    </a:lnTo>
                    <a:lnTo>
                      <a:pt x="57" y="34"/>
                    </a:lnTo>
                    <a:lnTo>
                      <a:pt x="58" y="31"/>
                    </a:lnTo>
                    <a:lnTo>
                      <a:pt x="58" y="28"/>
                    </a:lnTo>
                    <a:lnTo>
                      <a:pt x="58" y="26"/>
                    </a:lnTo>
                    <a:lnTo>
                      <a:pt x="58" y="24"/>
                    </a:lnTo>
                    <a:lnTo>
                      <a:pt x="57" y="21"/>
                    </a:lnTo>
                    <a:lnTo>
                      <a:pt x="56" y="19"/>
                    </a:lnTo>
                    <a:lnTo>
                      <a:pt x="55" y="17"/>
                    </a:lnTo>
                    <a:lnTo>
                      <a:pt x="54" y="14"/>
                    </a:lnTo>
                    <a:lnTo>
                      <a:pt x="52" y="13"/>
                    </a:lnTo>
                    <a:lnTo>
                      <a:pt x="51" y="11"/>
                    </a:lnTo>
                    <a:lnTo>
                      <a:pt x="24" y="11"/>
                    </a:lnTo>
                    <a:lnTo>
                      <a:pt x="28" y="11"/>
                    </a:lnTo>
                    <a:lnTo>
                      <a:pt x="29" y="12"/>
                    </a:lnTo>
                    <a:lnTo>
                      <a:pt x="31" y="12"/>
                    </a:lnTo>
                    <a:lnTo>
                      <a:pt x="36" y="13"/>
                    </a:lnTo>
                    <a:lnTo>
                      <a:pt x="39" y="16"/>
                    </a:lnTo>
                    <a:lnTo>
                      <a:pt x="43" y="18"/>
                    </a:lnTo>
                    <a:lnTo>
                      <a:pt x="45" y="21"/>
                    </a:lnTo>
                    <a:lnTo>
                      <a:pt x="46" y="21"/>
                    </a:lnTo>
                    <a:lnTo>
                      <a:pt x="46" y="23"/>
                    </a:lnTo>
                    <a:lnTo>
                      <a:pt x="47" y="24"/>
                    </a:lnTo>
                    <a:lnTo>
                      <a:pt x="47" y="26"/>
                    </a:lnTo>
                    <a:lnTo>
                      <a:pt x="48" y="27"/>
                    </a:lnTo>
                    <a:lnTo>
                      <a:pt x="48" y="28"/>
                    </a:lnTo>
                    <a:lnTo>
                      <a:pt x="47" y="30"/>
                    </a:lnTo>
                    <a:lnTo>
                      <a:pt x="47" y="32"/>
                    </a:lnTo>
                    <a:lnTo>
                      <a:pt x="46" y="33"/>
                    </a:lnTo>
                    <a:lnTo>
                      <a:pt x="46" y="35"/>
                    </a:lnTo>
                    <a:lnTo>
                      <a:pt x="45" y="36"/>
                    </a:lnTo>
                    <a:lnTo>
                      <a:pt x="45" y="38"/>
                    </a:lnTo>
                    <a:lnTo>
                      <a:pt x="43" y="39"/>
                    </a:lnTo>
                    <a:lnTo>
                      <a:pt x="42" y="40"/>
                    </a:lnTo>
                    <a:lnTo>
                      <a:pt x="41" y="40"/>
                    </a:lnTo>
                    <a:lnTo>
                      <a:pt x="39" y="41"/>
                    </a:lnTo>
                    <a:lnTo>
                      <a:pt x="38" y="42"/>
                    </a:lnTo>
                    <a:lnTo>
                      <a:pt x="36" y="42"/>
                    </a:lnTo>
                    <a:lnTo>
                      <a:pt x="35" y="42"/>
                    </a:lnTo>
                    <a:lnTo>
                      <a:pt x="33" y="42"/>
                    </a:lnTo>
                    <a:lnTo>
                      <a:pt x="31" y="42"/>
                    </a:lnTo>
                    <a:lnTo>
                      <a:pt x="30" y="42"/>
                    </a:lnTo>
                    <a:lnTo>
                      <a:pt x="28" y="42"/>
                    </a:lnTo>
                    <a:lnTo>
                      <a:pt x="27" y="41"/>
                    </a:lnTo>
                    <a:lnTo>
                      <a:pt x="22" y="40"/>
                    </a:lnTo>
                    <a:lnTo>
                      <a:pt x="19" y="38"/>
                    </a:lnTo>
                    <a:lnTo>
                      <a:pt x="16" y="35"/>
                    </a:lnTo>
                    <a:lnTo>
                      <a:pt x="14" y="34"/>
                    </a:lnTo>
                    <a:lnTo>
                      <a:pt x="13" y="33"/>
                    </a:lnTo>
                    <a:lnTo>
                      <a:pt x="12" y="32"/>
                    </a:lnTo>
                    <a:lnTo>
                      <a:pt x="11" y="30"/>
                    </a:lnTo>
                    <a:lnTo>
                      <a:pt x="11" y="29"/>
                    </a:lnTo>
                    <a:lnTo>
                      <a:pt x="11" y="27"/>
                    </a:lnTo>
                    <a:lnTo>
                      <a:pt x="11" y="26"/>
                    </a:lnTo>
                    <a:lnTo>
                      <a:pt x="11" y="25"/>
                    </a:lnTo>
                    <a:lnTo>
                      <a:pt x="11" y="23"/>
                    </a:lnTo>
                    <a:lnTo>
                      <a:pt x="11" y="21"/>
                    </a:lnTo>
                    <a:lnTo>
                      <a:pt x="12" y="19"/>
                    </a:lnTo>
                    <a:lnTo>
                      <a:pt x="13" y="17"/>
                    </a:lnTo>
                    <a:lnTo>
                      <a:pt x="14" y="16"/>
                    </a:lnTo>
                    <a:lnTo>
                      <a:pt x="15" y="15"/>
                    </a:lnTo>
                    <a:lnTo>
                      <a:pt x="16" y="14"/>
                    </a:lnTo>
                    <a:lnTo>
                      <a:pt x="17" y="13"/>
                    </a:lnTo>
                    <a:lnTo>
                      <a:pt x="19" y="13"/>
                    </a:lnTo>
                    <a:lnTo>
                      <a:pt x="20" y="12"/>
                    </a:lnTo>
                    <a:lnTo>
                      <a:pt x="22" y="11"/>
                    </a:lnTo>
                    <a:lnTo>
                      <a:pt x="23" y="11"/>
                    </a:lnTo>
                    <a:lnTo>
                      <a:pt x="24" y="11"/>
                    </a:lnTo>
                    <a:lnTo>
                      <a:pt x="51" y="11"/>
                    </a:lnTo>
                    <a:lnTo>
                      <a:pt x="51" y="10"/>
                    </a:lnTo>
                    <a:lnTo>
                      <a:pt x="48" y="9"/>
                    </a:lnTo>
                    <a:lnTo>
                      <a:pt x="46" y="7"/>
                    </a:lnTo>
                    <a:lnTo>
                      <a:pt x="44" y="5"/>
                    </a:lnTo>
                    <a:lnTo>
                      <a:pt x="41" y="4"/>
                    </a:lnTo>
                    <a:lnTo>
                      <a:pt x="35" y="2"/>
                    </a:lnTo>
                    <a:lnTo>
                      <a:pt x="32" y="1"/>
                    </a:lnTo>
                    <a:lnTo>
                      <a:pt x="29" y="0"/>
                    </a:lnTo>
                    <a:lnTo>
                      <a:pt x="27" y="0"/>
                    </a:lnTo>
                    <a:lnTo>
                      <a:pt x="24" y="0"/>
                    </a:lnTo>
                    <a:lnTo>
                      <a:pt x="21" y="1"/>
                    </a:lnTo>
                    <a:lnTo>
                      <a:pt x="19" y="1"/>
                    </a:lnTo>
                    <a:lnTo>
                      <a:pt x="16" y="2"/>
                    </a:lnTo>
                    <a:lnTo>
                      <a:pt x="14" y="3"/>
                    </a:lnTo>
                    <a:lnTo>
                      <a:pt x="12" y="5"/>
                    </a:lnTo>
                    <a:lnTo>
                      <a:pt x="11" y="6"/>
                    </a:lnTo>
                    <a:lnTo>
                      <a:pt x="8" y="8"/>
                    </a:lnTo>
                    <a:lnTo>
                      <a:pt x="6" y="9"/>
                    </a:lnTo>
                    <a:lnTo>
                      <a:pt x="5" y="12"/>
                    </a:lnTo>
                    <a:lnTo>
                      <a:pt x="4" y="14"/>
                    </a:lnTo>
                    <a:lnTo>
                      <a:pt x="2" y="17"/>
                    </a:lnTo>
                    <a:lnTo>
                      <a:pt x="1" y="20"/>
                    </a:lnTo>
                    <a:lnTo>
                      <a:pt x="0" y="22"/>
                    </a:lnTo>
                    <a:lnTo>
                      <a:pt x="0" y="25"/>
                    </a:lnTo>
                    <a:lnTo>
                      <a:pt x="0" y="27"/>
                    </a:lnTo>
                    <a:lnTo>
                      <a:pt x="0" y="29"/>
                    </a:lnTo>
                    <a:lnTo>
                      <a:pt x="1" y="32"/>
                    </a:lnTo>
                    <a:lnTo>
                      <a:pt x="2" y="34"/>
                    </a:lnTo>
                    <a:lnTo>
                      <a:pt x="3" y="37"/>
                    </a:lnTo>
                    <a:lnTo>
                      <a:pt x="4" y="39"/>
                    </a:lnTo>
                    <a:lnTo>
                      <a:pt x="5" y="41"/>
                    </a:lnTo>
                    <a:lnTo>
                      <a:pt x="7" y="43"/>
                    </a:lnTo>
                    <a:lnTo>
                      <a:pt x="9" y="45"/>
                    </a:lnTo>
                    <a:lnTo>
                      <a:pt x="12" y="46"/>
                    </a:lnTo>
                    <a:lnTo>
                      <a:pt x="14" y="48"/>
                    </a:lnTo>
                    <a:lnTo>
                      <a:pt x="16" y="49"/>
                    </a:lnTo>
                    <a:lnTo>
                      <a:pt x="17" y="49"/>
                    </a:lnTo>
                  </a:path>
                </a:pathLst>
              </a:custGeom>
              <a:solidFill>
                <a:srgbClr val="FFFF00"/>
              </a:solidFill>
              <a:ln w="9525" cap="rnd">
                <a:noFill/>
                <a:round/>
                <a:headEnd/>
                <a:tailEnd/>
              </a:ln>
            </p:spPr>
            <p:txBody>
              <a:bodyPr/>
              <a:lstStyle/>
              <a:p>
                <a:endParaRPr lang="en-US"/>
              </a:p>
            </p:txBody>
          </p:sp>
          <p:sp>
            <p:nvSpPr>
              <p:cNvPr id="116" name="Freeform 506"/>
              <p:cNvSpPr>
                <a:spLocks/>
              </p:cNvSpPr>
              <p:nvPr/>
            </p:nvSpPr>
            <p:spPr bwMode="auto">
              <a:xfrm>
                <a:off x="207" y="368"/>
                <a:ext cx="59" cy="54"/>
              </a:xfrm>
              <a:custGeom>
                <a:avLst/>
                <a:gdLst>
                  <a:gd name="T0" fmla="*/ 19 w 59"/>
                  <a:gd name="T1" fmla="*/ 50 h 54"/>
                  <a:gd name="T2" fmla="*/ 24 w 59"/>
                  <a:gd name="T3" fmla="*/ 52 h 54"/>
                  <a:gd name="T4" fmla="*/ 29 w 59"/>
                  <a:gd name="T5" fmla="*/ 53 h 54"/>
                  <a:gd name="T6" fmla="*/ 34 w 59"/>
                  <a:gd name="T7" fmla="*/ 53 h 54"/>
                  <a:gd name="T8" fmla="*/ 39 w 59"/>
                  <a:gd name="T9" fmla="*/ 52 h 54"/>
                  <a:gd name="T10" fmla="*/ 44 w 59"/>
                  <a:gd name="T11" fmla="*/ 50 h 54"/>
                  <a:gd name="T12" fmla="*/ 48 w 59"/>
                  <a:gd name="T13" fmla="*/ 47 h 54"/>
                  <a:gd name="T14" fmla="*/ 52 w 59"/>
                  <a:gd name="T15" fmla="*/ 43 h 54"/>
                  <a:gd name="T16" fmla="*/ 55 w 59"/>
                  <a:gd name="T17" fmla="*/ 39 h 54"/>
                  <a:gd name="T18" fmla="*/ 57 w 59"/>
                  <a:gd name="T19" fmla="*/ 34 h 54"/>
                  <a:gd name="T20" fmla="*/ 58 w 59"/>
                  <a:gd name="T21" fmla="*/ 28 h 54"/>
                  <a:gd name="T22" fmla="*/ 58 w 59"/>
                  <a:gd name="T23" fmla="*/ 24 h 54"/>
                  <a:gd name="T24" fmla="*/ 56 w 59"/>
                  <a:gd name="T25" fmla="*/ 19 h 54"/>
                  <a:gd name="T26" fmla="*/ 54 w 59"/>
                  <a:gd name="T27" fmla="*/ 14 h 54"/>
                  <a:gd name="T28" fmla="*/ 51 w 59"/>
                  <a:gd name="T29" fmla="*/ 10 h 54"/>
                  <a:gd name="T30" fmla="*/ 46 w 59"/>
                  <a:gd name="T31" fmla="*/ 7 h 54"/>
                  <a:gd name="T32" fmla="*/ 41 w 59"/>
                  <a:gd name="T33" fmla="*/ 4 h 54"/>
                  <a:gd name="T34" fmla="*/ 32 w 59"/>
                  <a:gd name="T35" fmla="*/ 1 h 54"/>
                  <a:gd name="T36" fmla="*/ 27 w 59"/>
                  <a:gd name="T37" fmla="*/ 0 h 54"/>
                  <a:gd name="T38" fmla="*/ 21 w 59"/>
                  <a:gd name="T39" fmla="*/ 1 h 54"/>
                  <a:gd name="T40" fmla="*/ 16 w 59"/>
                  <a:gd name="T41" fmla="*/ 2 h 54"/>
                  <a:gd name="T42" fmla="*/ 12 w 59"/>
                  <a:gd name="T43" fmla="*/ 5 h 54"/>
                  <a:gd name="T44" fmla="*/ 8 w 59"/>
                  <a:gd name="T45" fmla="*/ 8 h 54"/>
                  <a:gd name="T46" fmla="*/ 5 w 59"/>
                  <a:gd name="T47" fmla="*/ 12 h 54"/>
                  <a:gd name="T48" fmla="*/ 2 w 59"/>
                  <a:gd name="T49" fmla="*/ 17 h 54"/>
                  <a:gd name="T50" fmla="*/ 0 w 59"/>
                  <a:gd name="T51" fmla="*/ 22 h 54"/>
                  <a:gd name="T52" fmla="*/ 0 w 59"/>
                  <a:gd name="T53" fmla="*/ 27 h 54"/>
                  <a:gd name="T54" fmla="*/ 1 w 59"/>
                  <a:gd name="T55" fmla="*/ 32 h 54"/>
                  <a:gd name="T56" fmla="*/ 3 w 59"/>
                  <a:gd name="T57" fmla="*/ 37 h 54"/>
                  <a:gd name="T58" fmla="*/ 5 w 59"/>
                  <a:gd name="T59" fmla="*/ 41 h 54"/>
                  <a:gd name="T60" fmla="*/ 9 w 59"/>
                  <a:gd name="T61" fmla="*/ 45 h 54"/>
                  <a:gd name="T62" fmla="*/ 14 w 59"/>
                  <a:gd name="T63" fmla="*/ 48 h 54"/>
                  <a:gd name="T64" fmla="*/ 17 w 59"/>
                  <a:gd name="T65" fmla="*/ 49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4"/>
                  <a:gd name="T101" fmla="*/ 59 w 59"/>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4">
                    <a:moveTo>
                      <a:pt x="17" y="49"/>
                    </a:moveTo>
                    <a:lnTo>
                      <a:pt x="19" y="50"/>
                    </a:lnTo>
                    <a:lnTo>
                      <a:pt x="21" y="51"/>
                    </a:lnTo>
                    <a:lnTo>
                      <a:pt x="24" y="52"/>
                    </a:lnTo>
                    <a:lnTo>
                      <a:pt x="26" y="53"/>
                    </a:lnTo>
                    <a:lnTo>
                      <a:pt x="29" y="53"/>
                    </a:lnTo>
                    <a:lnTo>
                      <a:pt x="31" y="53"/>
                    </a:lnTo>
                    <a:lnTo>
                      <a:pt x="34" y="53"/>
                    </a:lnTo>
                    <a:lnTo>
                      <a:pt x="36" y="53"/>
                    </a:lnTo>
                    <a:lnTo>
                      <a:pt x="39" y="52"/>
                    </a:lnTo>
                    <a:lnTo>
                      <a:pt x="41" y="51"/>
                    </a:lnTo>
                    <a:lnTo>
                      <a:pt x="44" y="50"/>
                    </a:lnTo>
                    <a:lnTo>
                      <a:pt x="46" y="49"/>
                    </a:lnTo>
                    <a:lnTo>
                      <a:pt x="48" y="47"/>
                    </a:lnTo>
                    <a:lnTo>
                      <a:pt x="50" y="46"/>
                    </a:lnTo>
                    <a:lnTo>
                      <a:pt x="52" y="43"/>
                    </a:lnTo>
                    <a:lnTo>
                      <a:pt x="53" y="41"/>
                    </a:lnTo>
                    <a:lnTo>
                      <a:pt x="55" y="39"/>
                    </a:lnTo>
                    <a:lnTo>
                      <a:pt x="56" y="36"/>
                    </a:lnTo>
                    <a:lnTo>
                      <a:pt x="57" y="34"/>
                    </a:lnTo>
                    <a:lnTo>
                      <a:pt x="58" y="31"/>
                    </a:lnTo>
                    <a:lnTo>
                      <a:pt x="58" y="28"/>
                    </a:lnTo>
                    <a:lnTo>
                      <a:pt x="58" y="26"/>
                    </a:lnTo>
                    <a:lnTo>
                      <a:pt x="58" y="24"/>
                    </a:lnTo>
                    <a:lnTo>
                      <a:pt x="57" y="21"/>
                    </a:lnTo>
                    <a:lnTo>
                      <a:pt x="56" y="19"/>
                    </a:lnTo>
                    <a:lnTo>
                      <a:pt x="55" y="17"/>
                    </a:lnTo>
                    <a:lnTo>
                      <a:pt x="54" y="14"/>
                    </a:lnTo>
                    <a:lnTo>
                      <a:pt x="52" y="13"/>
                    </a:lnTo>
                    <a:lnTo>
                      <a:pt x="51" y="10"/>
                    </a:lnTo>
                    <a:lnTo>
                      <a:pt x="48" y="9"/>
                    </a:lnTo>
                    <a:lnTo>
                      <a:pt x="46" y="7"/>
                    </a:lnTo>
                    <a:lnTo>
                      <a:pt x="44" y="5"/>
                    </a:lnTo>
                    <a:lnTo>
                      <a:pt x="41" y="4"/>
                    </a:lnTo>
                    <a:lnTo>
                      <a:pt x="35" y="2"/>
                    </a:lnTo>
                    <a:lnTo>
                      <a:pt x="32" y="1"/>
                    </a:lnTo>
                    <a:lnTo>
                      <a:pt x="29" y="0"/>
                    </a:lnTo>
                    <a:lnTo>
                      <a:pt x="27" y="0"/>
                    </a:lnTo>
                    <a:lnTo>
                      <a:pt x="24" y="0"/>
                    </a:lnTo>
                    <a:lnTo>
                      <a:pt x="21" y="1"/>
                    </a:lnTo>
                    <a:lnTo>
                      <a:pt x="19" y="1"/>
                    </a:lnTo>
                    <a:lnTo>
                      <a:pt x="16" y="2"/>
                    </a:lnTo>
                    <a:lnTo>
                      <a:pt x="14" y="3"/>
                    </a:lnTo>
                    <a:lnTo>
                      <a:pt x="12" y="5"/>
                    </a:lnTo>
                    <a:lnTo>
                      <a:pt x="11" y="6"/>
                    </a:lnTo>
                    <a:lnTo>
                      <a:pt x="8" y="8"/>
                    </a:lnTo>
                    <a:lnTo>
                      <a:pt x="6" y="9"/>
                    </a:lnTo>
                    <a:lnTo>
                      <a:pt x="5" y="12"/>
                    </a:lnTo>
                    <a:lnTo>
                      <a:pt x="4" y="14"/>
                    </a:lnTo>
                    <a:lnTo>
                      <a:pt x="2" y="17"/>
                    </a:lnTo>
                    <a:lnTo>
                      <a:pt x="1" y="20"/>
                    </a:lnTo>
                    <a:lnTo>
                      <a:pt x="0" y="22"/>
                    </a:lnTo>
                    <a:lnTo>
                      <a:pt x="0" y="25"/>
                    </a:lnTo>
                    <a:lnTo>
                      <a:pt x="0" y="27"/>
                    </a:lnTo>
                    <a:lnTo>
                      <a:pt x="0" y="29"/>
                    </a:lnTo>
                    <a:lnTo>
                      <a:pt x="1" y="32"/>
                    </a:lnTo>
                    <a:lnTo>
                      <a:pt x="2" y="34"/>
                    </a:lnTo>
                    <a:lnTo>
                      <a:pt x="3" y="37"/>
                    </a:lnTo>
                    <a:lnTo>
                      <a:pt x="4" y="39"/>
                    </a:lnTo>
                    <a:lnTo>
                      <a:pt x="5" y="41"/>
                    </a:lnTo>
                    <a:lnTo>
                      <a:pt x="7" y="43"/>
                    </a:lnTo>
                    <a:lnTo>
                      <a:pt x="9" y="45"/>
                    </a:lnTo>
                    <a:lnTo>
                      <a:pt x="12" y="46"/>
                    </a:lnTo>
                    <a:lnTo>
                      <a:pt x="14" y="48"/>
                    </a:lnTo>
                    <a:lnTo>
                      <a:pt x="16" y="49"/>
                    </a:lnTo>
                    <a:lnTo>
                      <a:pt x="17" y="49"/>
                    </a:lnTo>
                  </a:path>
                </a:pathLst>
              </a:custGeom>
              <a:noFill/>
              <a:ln w="12700" cap="rnd" cmpd="sng">
                <a:solidFill>
                  <a:srgbClr val="000000"/>
                </a:solidFill>
                <a:prstDash val="solid"/>
                <a:round/>
                <a:headEnd/>
                <a:tailEnd/>
              </a:ln>
            </p:spPr>
            <p:txBody>
              <a:bodyPr/>
              <a:lstStyle/>
              <a:p>
                <a:endParaRPr lang="en-US"/>
              </a:p>
            </p:txBody>
          </p:sp>
          <p:sp>
            <p:nvSpPr>
              <p:cNvPr id="117" name="Freeform 507"/>
              <p:cNvSpPr>
                <a:spLocks/>
              </p:cNvSpPr>
              <p:nvPr/>
            </p:nvSpPr>
            <p:spPr bwMode="auto">
              <a:xfrm>
                <a:off x="216" y="378"/>
                <a:ext cx="39" cy="34"/>
              </a:xfrm>
              <a:custGeom>
                <a:avLst/>
                <a:gdLst>
                  <a:gd name="T0" fmla="*/ 12 w 38"/>
                  <a:gd name="T1" fmla="*/ 30 h 34"/>
                  <a:gd name="T2" fmla="*/ 8 w 38"/>
                  <a:gd name="T3" fmla="*/ 28 h 34"/>
                  <a:gd name="T4" fmla="*/ 5 w 38"/>
                  <a:gd name="T5" fmla="*/ 26 h 34"/>
                  <a:gd name="T6" fmla="*/ 4 w 38"/>
                  <a:gd name="T7" fmla="*/ 24 h 34"/>
                  <a:gd name="T8" fmla="*/ 3 w 38"/>
                  <a:gd name="T9" fmla="*/ 23 h 34"/>
                  <a:gd name="T10" fmla="*/ 1 w 38"/>
                  <a:gd name="T11" fmla="*/ 22 h 34"/>
                  <a:gd name="T12" fmla="*/ 1 w 38"/>
                  <a:gd name="T13" fmla="*/ 20 h 34"/>
                  <a:gd name="T14" fmla="*/ 0 w 38"/>
                  <a:gd name="T15" fmla="*/ 19 h 34"/>
                  <a:gd name="T16" fmla="*/ 0 w 38"/>
                  <a:gd name="T17" fmla="*/ 17 h 34"/>
                  <a:gd name="T18" fmla="*/ 0 w 38"/>
                  <a:gd name="T19" fmla="*/ 16 h 34"/>
                  <a:gd name="T20" fmla="*/ 0 w 38"/>
                  <a:gd name="T21" fmla="*/ 14 h 34"/>
                  <a:gd name="T22" fmla="*/ 0 w 38"/>
                  <a:gd name="T23" fmla="*/ 13 h 34"/>
                  <a:gd name="T24" fmla="*/ 0 w 38"/>
                  <a:gd name="T25" fmla="*/ 11 h 34"/>
                  <a:gd name="T26" fmla="*/ 1 w 38"/>
                  <a:gd name="T27" fmla="*/ 10 h 34"/>
                  <a:gd name="T28" fmla="*/ 1 w 38"/>
                  <a:gd name="T29" fmla="*/ 8 h 34"/>
                  <a:gd name="T30" fmla="*/ 2 w 38"/>
                  <a:gd name="T31" fmla="*/ 7 h 34"/>
                  <a:gd name="T32" fmla="*/ 3 w 38"/>
                  <a:gd name="T33" fmla="*/ 6 h 34"/>
                  <a:gd name="T34" fmla="*/ 4 w 38"/>
                  <a:gd name="T35" fmla="*/ 4 h 34"/>
                  <a:gd name="T36" fmla="*/ 6 w 38"/>
                  <a:gd name="T37" fmla="*/ 3 h 34"/>
                  <a:gd name="T38" fmla="*/ 7 w 38"/>
                  <a:gd name="T39" fmla="*/ 3 h 34"/>
                  <a:gd name="T40" fmla="*/ 8 w 38"/>
                  <a:gd name="T41" fmla="*/ 2 h 34"/>
                  <a:gd name="T42" fmla="*/ 9 w 38"/>
                  <a:gd name="T43" fmla="*/ 1 h 34"/>
                  <a:gd name="T44" fmla="*/ 11 w 38"/>
                  <a:gd name="T45" fmla="*/ 0 h 34"/>
                  <a:gd name="T46" fmla="*/ 13 w 38"/>
                  <a:gd name="T47" fmla="*/ 0 h 34"/>
                  <a:gd name="T48" fmla="*/ 14 w 38"/>
                  <a:gd name="T49" fmla="*/ 0 h 34"/>
                  <a:gd name="T50" fmla="*/ 18 w 38"/>
                  <a:gd name="T51" fmla="*/ 0 h 34"/>
                  <a:gd name="T52" fmla="*/ 19 w 38"/>
                  <a:gd name="T53" fmla="*/ 1 h 34"/>
                  <a:gd name="T54" fmla="*/ 21 w 38"/>
                  <a:gd name="T55" fmla="*/ 2 h 34"/>
                  <a:gd name="T56" fmla="*/ 25 w 38"/>
                  <a:gd name="T57" fmla="*/ 3 h 34"/>
                  <a:gd name="T58" fmla="*/ 29 w 38"/>
                  <a:gd name="T59" fmla="*/ 6 h 34"/>
                  <a:gd name="T60" fmla="*/ 32 w 38"/>
                  <a:gd name="T61" fmla="*/ 7 h 34"/>
                  <a:gd name="T62" fmla="*/ 34 w 38"/>
                  <a:gd name="T63" fmla="*/ 10 h 34"/>
                  <a:gd name="T64" fmla="*/ 35 w 38"/>
                  <a:gd name="T65" fmla="*/ 11 h 34"/>
                  <a:gd name="T66" fmla="*/ 36 w 38"/>
                  <a:gd name="T67" fmla="*/ 13 h 34"/>
                  <a:gd name="T68" fmla="*/ 37 w 38"/>
                  <a:gd name="T69" fmla="*/ 14 h 34"/>
                  <a:gd name="T70" fmla="*/ 37 w 38"/>
                  <a:gd name="T71" fmla="*/ 15 h 34"/>
                  <a:gd name="T72" fmla="*/ 37 w 38"/>
                  <a:gd name="T73" fmla="*/ 17 h 34"/>
                  <a:gd name="T74" fmla="*/ 37 w 38"/>
                  <a:gd name="T75" fmla="*/ 19 h 34"/>
                  <a:gd name="T76" fmla="*/ 37 w 38"/>
                  <a:gd name="T77" fmla="*/ 20 h 34"/>
                  <a:gd name="T78" fmla="*/ 37 w 38"/>
                  <a:gd name="T79" fmla="*/ 22 h 34"/>
                  <a:gd name="T80" fmla="*/ 36 w 38"/>
                  <a:gd name="T81" fmla="*/ 23 h 34"/>
                  <a:gd name="T82" fmla="*/ 35 w 38"/>
                  <a:gd name="T83" fmla="*/ 25 h 34"/>
                  <a:gd name="T84" fmla="*/ 35 w 38"/>
                  <a:gd name="T85" fmla="*/ 26 h 34"/>
                  <a:gd name="T86" fmla="*/ 34 w 38"/>
                  <a:gd name="T87" fmla="*/ 27 h 34"/>
                  <a:gd name="T88" fmla="*/ 32 w 38"/>
                  <a:gd name="T89" fmla="*/ 29 h 34"/>
                  <a:gd name="T90" fmla="*/ 32 w 38"/>
                  <a:gd name="T91" fmla="*/ 30 h 34"/>
                  <a:gd name="T92" fmla="*/ 30 w 38"/>
                  <a:gd name="T93" fmla="*/ 31 h 34"/>
                  <a:gd name="T94" fmla="*/ 29 w 38"/>
                  <a:gd name="T95" fmla="*/ 31 h 34"/>
                  <a:gd name="T96" fmla="*/ 27 w 38"/>
                  <a:gd name="T97" fmla="*/ 32 h 34"/>
                  <a:gd name="T98" fmla="*/ 26 w 38"/>
                  <a:gd name="T99" fmla="*/ 32 h 34"/>
                  <a:gd name="T100" fmla="*/ 24 w 38"/>
                  <a:gd name="T101" fmla="*/ 33 h 34"/>
                  <a:gd name="T102" fmla="*/ 23 w 38"/>
                  <a:gd name="T103" fmla="*/ 33 h 34"/>
                  <a:gd name="T104" fmla="*/ 21 w 38"/>
                  <a:gd name="T105" fmla="*/ 33 h 34"/>
                  <a:gd name="T106" fmla="*/ 19 w 38"/>
                  <a:gd name="T107" fmla="*/ 32 h 34"/>
                  <a:gd name="T108" fmla="*/ 18 w 38"/>
                  <a:gd name="T109" fmla="*/ 32 h 34"/>
                  <a:gd name="T110" fmla="*/ 16 w 38"/>
                  <a:gd name="T111" fmla="*/ 31 h 34"/>
                  <a:gd name="T112" fmla="*/ 12 w 38"/>
                  <a:gd name="T113" fmla="*/ 30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34"/>
                  <a:gd name="T173" fmla="*/ 38 w 38"/>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34">
                    <a:moveTo>
                      <a:pt x="12" y="30"/>
                    </a:moveTo>
                    <a:lnTo>
                      <a:pt x="8" y="28"/>
                    </a:lnTo>
                    <a:lnTo>
                      <a:pt x="5" y="26"/>
                    </a:lnTo>
                    <a:lnTo>
                      <a:pt x="4" y="24"/>
                    </a:lnTo>
                    <a:lnTo>
                      <a:pt x="3" y="23"/>
                    </a:lnTo>
                    <a:lnTo>
                      <a:pt x="1" y="22"/>
                    </a:lnTo>
                    <a:lnTo>
                      <a:pt x="1" y="20"/>
                    </a:lnTo>
                    <a:lnTo>
                      <a:pt x="0" y="19"/>
                    </a:lnTo>
                    <a:lnTo>
                      <a:pt x="0" y="17"/>
                    </a:lnTo>
                    <a:lnTo>
                      <a:pt x="0" y="16"/>
                    </a:lnTo>
                    <a:lnTo>
                      <a:pt x="0" y="14"/>
                    </a:lnTo>
                    <a:lnTo>
                      <a:pt x="0" y="13"/>
                    </a:lnTo>
                    <a:lnTo>
                      <a:pt x="0" y="11"/>
                    </a:lnTo>
                    <a:lnTo>
                      <a:pt x="1" y="10"/>
                    </a:lnTo>
                    <a:lnTo>
                      <a:pt x="1" y="8"/>
                    </a:lnTo>
                    <a:lnTo>
                      <a:pt x="2" y="7"/>
                    </a:lnTo>
                    <a:lnTo>
                      <a:pt x="3" y="6"/>
                    </a:lnTo>
                    <a:lnTo>
                      <a:pt x="4" y="4"/>
                    </a:lnTo>
                    <a:lnTo>
                      <a:pt x="6" y="3"/>
                    </a:lnTo>
                    <a:lnTo>
                      <a:pt x="7" y="3"/>
                    </a:lnTo>
                    <a:lnTo>
                      <a:pt x="8" y="2"/>
                    </a:lnTo>
                    <a:lnTo>
                      <a:pt x="9" y="1"/>
                    </a:lnTo>
                    <a:lnTo>
                      <a:pt x="11" y="0"/>
                    </a:lnTo>
                    <a:lnTo>
                      <a:pt x="13" y="0"/>
                    </a:lnTo>
                    <a:lnTo>
                      <a:pt x="14" y="0"/>
                    </a:lnTo>
                    <a:lnTo>
                      <a:pt x="18" y="0"/>
                    </a:lnTo>
                    <a:lnTo>
                      <a:pt x="19" y="1"/>
                    </a:lnTo>
                    <a:lnTo>
                      <a:pt x="21" y="2"/>
                    </a:lnTo>
                    <a:lnTo>
                      <a:pt x="25" y="3"/>
                    </a:lnTo>
                    <a:lnTo>
                      <a:pt x="29" y="6"/>
                    </a:lnTo>
                    <a:lnTo>
                      <a:pt x="32" y="7"/>
                    </a:lnTo>
                    <a:lnTo>
                      <a:pt x="34" y="10"/>
                    </a:lnTo>
                    <a:lnTo>
                      <a:pt x="35" y="11"/>
                    </a:lnTo>
                    <a:lnTo>
                      <a:pt x="36" y="13"/>
                    </a:lnTo>
                    <a:lnTo>
                      <a:pt x="37" y="14"/>
                    </a:lnTo>
                    <a:lnTo>
                      <a:pt x="37" y="15"/>
                    </a:lnTo>
                    <a:lnTo>
                      <a:pt x="37" y="17"/>
                    </a:lnTo>
                    <a:lnTo>
                      <a:pt x="37" y="19"/>
                    </a:lnTo>
                    <a:lnTo>
                      <a:pt x="37" y="20"/>
                    </a:lnTo>
                    <a:lnTo>
                      <a:pt x="37" y="22"/>
                    </a:lnTo>
                    <a:lnTo>
                      <a:pt x="36" y="23"/>
                    </a:lnTo>
                    <a:lnTo>
                      <a:pt x="35" y="25"/>
                    </a:lnTo>
                    <a:lnTo>
                      <a:pt x="35" y="26"/>
                    </a:lnTo>
                    <a:lnTo>
                      <a:pt x="34" y="27"/>
                    </a:lnTo>
                    <a:lnTo>
                      <a:pt x="32" y="29"/>
                    </a:lnTo>
                    <a:lnTo>
                      <a:pt x="32" y="30"/>
                    </a:lnTo>
                    <a:lnTo>
                      <a:pt x="30" y="31"/>
                    </a:lnTo>
                    <a:lnTo>
                      <a:pt x="29" y="31"/>
                    </a:lnTo>
                    <a:lnTo>
                      <a:pt x="27" y="32"/>
                    </a:lnTo>
                    <a:lnTo>
                      <a:pt x="26" y="32"/>
                    </a:lnTo>
                    <a:lnTo>
                      <a:pt x="24" y="33"/>
                    </a:lnTo>
                    <a:lnTo>
                      <a:pt x="23" y="33"/>
                    </a:lnTo>
                    <a:lnTo>
                      <a:pt x="21" y="33"/>
                    </a:lnTo>
                    <a:lnTo>
                      <a:pt x="19" y="32"/>
                    </a:lnTo>
                    <a:lnTo>
                      <a:pt x="18" y="32"/>
                    </a:lnTo>
                    <a:lnTo>
                      <a:pt x="16" y="31"/>
                    </a:lnTo>
                    <a:lnTo>
                      <a:pt x="12" y="30"/>
                    </a:lnTo>
                  </a:path>
                </a:pathLst>
              </a:custGeom>
              <a:noFill/>
              <a:ln w="12700" cap="rnd" cmpd="sng">
                <a:solidFill>
                  <a:srgbClr val="000000"/>
                </a:solidFill>
                <a:prstDash val="solid"/>
                <a:round/>
                <a:headEnd/>
                <a:tailEnd/>
              </a:ln>
            </p:spPr>
            <p:txBody>
              <a:bodyPr/>
              <a:lstStyle/>
              <a:p>
                <a:endParaRPr lang="en-US"/>
              </a:p>
            </p:txBody>
          </p:sp>
          <p:sp>
            <p:nvSpPr>
              <p:cNvPr id="118" name="Freeform 508"/>
              <p:cNvSpPr>
                <a:spLocks/>
              </p:cNvSpPr>
              <p:nvPr/>
            </p:nvSpPr>
            <p:spPr bwMode="auto">
              <a:xfrm>
                <a:off x="229" y="321"/>
                <a:ext cx="52" cy="55"/>
              </a:xfrm>
              <a:custGeom>
                <a:avLst/>
                <a:gdLst>
                  <a:gd name="T0" fmla="*/ 36 w 53"/>
                  <a:gd name="T1" fmla="*/ 37 h 57"/>
                  <a:gd name="T2" fmla="*/ 43 w 53"/>
                  <a:gd name="T3" fmla="*/ 26 h 57"/>
                  <a:gd name="T4" fmla="*/ 44 w 53"/>
                  <a:gd name="T5" fmla="*/ 23 h 57"/>
                  <a:gd name="T6" fmla="*/ 45 w 53"/>
                  <a:gd name="T7" fmla="*/ 21 h 57"/>
                  <a:gd name="T8" fmla="*/ 46 w 53"/>
                  <a:gd name="T9" fmla="*/ 19 h 57"/>
                  <a:gd name="T10" fmla="*/ 46 w 53"/>
                  <a:gd name="T11" fmla="*/ 18 h 57"/>
                  <a:gd name="T12" fmla="*/ 46 w 53"/>
                  <a:gd name="T13" fmla="*/ 16 h 57"/>
                  <a:gd name="T14" fmla="*/ 45 w 53"/>
                  <a:gd name="T15" fmla="*/ 13 h 57"/>
                  <a:gd name="T16" fmla="*/ 44 w 53"/>
                  <a:gd name="T17" fmla="*/ 12 h 57"/>
                  <a:gd name="T18" fmla="*/ 44 w 53"/>
                  <a:gd name="T19" fmla="*/ 11 h 57"/>
                  <a:gd name="T20" fmla="*/ 26 w 53"/>
                  <a:gd name="T21" fmla="*/ 11 h 57"/>
                  <a:gd name="T22" fmla="*/ 27 w 53"/>
                  <a:gd name="T23" fmla="*/ 11 h 57"/>
                  <a:gd name="T24" fmla="*/ 29 w 53"/>
                  <a:gd name="T25" fmla="*/ 12 h 57"/>
                  <a:gd name="T26" fmla="*/ 30 w 53"/>
                  <a:gd name="T27" fmla="*/ 12 h 57"/>
                  <a:gd name="T28" fmla="*/ 32 w 53"/>
                  <a:gd name="T29" fmla="*/ 14 h 57"/>
                  <a:gd name="T30" fmla="*/ 33 w 53"/>
                  <a:gd name="T31" fmla="*/ 15 h 57"/>
                  <a:gd name="T32" fmla="*/ 34 w 53"/>
                  <a:gd name="T33" fmla="*/ 16 h 57"/>
                  <a:gd name="T34" fmla="*/ 34 w 53"/>
                  <a:gd name="T35" fmla="*/ 17 h 57"/>
                  <a:gd name="T36" fmla="*/ 34 w 53"/>
                  <a:gd name="T37" fmla="*/ 18 h 57"/>
                  <a:gd name="T38" fmla="*/ 34 w 53"/>
                  <a:gd name="T39" fmla="*/ 19 h 57"/>
                  <a:gd name="T40" fmla="*/ 34 w 53"/>
                  <a:gd name="T41" fmla="*/ 19 h 57"/>
                  <a:gd name="T42" fmla="*/ 34 w 53"/>
                  <a:gd name="T43" fmla="*/ 21 h 57"/>
                  <a:gd name="T44" fmla="*/ 34 w 53"/>
                  <a:gd name="T45" fmla="*/ 22 h 57"/>
                  <a:gd name="T46" fmla="*/ 32 w 53"/>
                  <a:gd name="T47" fmla="*/ 23 h 57"/>
                  <a:gd name="T48" fmla="*/ 27 w 53"/>
                  <a:gd name="T49" fmla="*/ 32 h 57"/>
                  <a:gd name="T50" fmla="*/ 14 w 53"/>
                  <a:gd name="T51" fmla="*/ 25 h 57"/>
                  <a:gd name="T52" fmla="*/ 20 w 53"/>
                  <a:gd name="T53" fmla="*/ 15 h 57"/>
                  <a:gd name="T54" fmla="*/ 21 w 53"/>
                  <a:gd name="T55" fmla="*/ 14 h 57"/>
                  <a:gd name="T56" fmla="*/ 22 w 53"/>
                  <a:gd name="T57" fmla="*/ 12 h 57"/>
                  <a:gd name="T58" fmla="*/ 24 w 53"/>
                  <a:gd name="T59" fmla="*/ 12 h 57"/>
                  <a:gd name="T60" fmla="*/ 25 w 53"/>
                  <a:gd name="T61" fmla="*/ 11 h 57"/>
                  <a:gd name="T62" fmla="*/ 26 w 53"/>
                  <a:gd name="T63" fmla="*/ 11 h 57"/>
                  <a:gd name="T64" fmla="*/ 44 w 53"/>
                  <a:gd name="T65" fmla="*/ 11 h 57"/>
                  <a:gd name="T66" fmla="*/ 44 w 53"/>
                  <a:gd name="T67" fmla="*/ 11 h 57"/>
                  <a:gd name="T68" fmla="*/ 43 w 53"/>
                  <a:gd name="T69" fmla="*/ 9 h 57"/>
                  <a:gd name="T70" fmla="*/ 42 w 53"/>
                  <a:gd name="T71" fmla="*/ 8 h 57"/>
                  <a:gd name="T72" fmla="*/ 39 w 53"/>
                  <a:gd name="T73" fmla="*/ 5 h 57"/>
                  <a:gd name="T74" fmla="*/ 36 w 53"/>
                  <a:gd name="T75" fmla="*/ 3 h 57"/>
                  <a:gd name="T76" fmla="*/ 34 w 53"/>
                  <a:gd name="T77" fmla="*/ 2 h 57"/>
                  <a:gd name="T78" fmla="*/ 32 w 53"/>
                  <a:gd name="T79" fmla="*/ 1 h 57"/>
                  <a:gd name="T80" fmla="*/ 31 w 53"/>
                  <a:gd name="T81" fmla="*/ 1 h 57"/>
                  <a:gd name="T82" fmla="*/ 29 w 53"/>
                  <a:gd name="T83" fmla="*/ 0 h 57"/>
                  <a:gd name="T84" fmla="*/ 27 w 53"/>
                  <a:gd name="T85" fmla="*/ 0 h 57"/>
                  <a:gd name="T86" fmla="*/ 26 w 53"/>
                  <a:gd name="T87" fmla="*/ 0 h 57"/>
                  <a:gd name="T88" fmla="*/ 25 w 53"/>
                  <a:gd name="T89" fmla="*/ 0 h 57"/>
                  <a:gd name="T90" fmla="*/ 23 w 53"/>
                  <a:gd name="T91" fmla="*/ 0 h 57"/>
                  <a:gd name="T92" fmla="*/ 21 w 53"/>
                  <a:gd name="T93" fmla="*/ 1 h 57"/>
                  <a:gd name="T94" fmla="*/ 20 w 53"/>
                  <a:gd name="T95" fmla="*/ 1 h 57"/>
                  <a:gd name="T96" fmla="*/ 17 w 53"/>
                  <a:gd name="T97" fmla="*/ 3 h 57"/>
                  <a:gd name="T98" fmla="*/ 16 w 53"/>
                  <a:gd name="T99" fmla="*/ 5 h 57"/>
                  <a:gd name="T100" fmla="*/ 15 w 53"/>
                  <a:gd name="T101" fmla="*/ 6 h 57"/>
                  <a:gd name="T102" fmla="*/ 13 w 53"/>
                  <a:gd name="T103" fmla="*/ 7 h 57"/>
                  <a:gd name="T104" fmla="*/ 12 w 53"/>
                  <a:gd name="T105" fmla="*/ 9 h 57"/>
                  <a:gd name="T106" fmla="*/ 0 w 53"/>
                  <a:gd name="T107" fmla="*/ 29 h 57"/>
                  <a:gd name="T108" fmla="*/ 47 w 53"/>
                  <a:gd name="T109" fmla="*/ 56 h 57"/>
                  <a:gd name="T110" fmla="*/ 52 w 53"/>
                  <a:gd name="T111" fmla="*/ 47 h 57"/>
                  <a:gd name="T112" fmla="*/ 36 w 53"/>
                  <a:gd name="T113" fmla="*/ 37 h 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
                  <a:gd name="T172" fmla="*/ 0 h 57"/>
                  <a:gd name="T173" fmla="*/ 53 w 53"/>
                  <a:gd name="T174" fmla="*/ 57 h 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 h="57">
                    <a:moveTo>
                      <a:pt x="36" y="37"/>
                    </a:moveTo>
                    <a:lnTo>
                      <a:pt x="43" y="26"/>
                    </a:lnTo>
                    <a:lnTo>
                      <a:pt x="44" y="23"/>
                    </a:lnTo>
                    <a:lnTo>
                      <a:pt x="45" y="21"/>
                    </a:lnTo>
                    <a:lnTo>
                      <a:pt x="46" y="19"/>
                    </a:lnTo>
                    <a:lnTo>
                      <a:pt x="46" y="18"/>
                    </a:lnTo>
                    <a:lnTo>
                      <a:pt x="46" y="16"/>
                    </a:lnTo>
                    <a:lnTo>
                      <a:pt x="45" y="13"/>
                    </a:lnTo>
                    <a:lnTo>
                      <a:pt x="44" y="12"/>
                    </a:lnTo>
                    <a:lnTo>
                      <a:pt x="44" y="11"/>
                    </a:lnTo>
                    <a:lnTo>
                      <a:pt x="26" y="11"/>
                    </a:lnTo>
                    <a:lnTo>
                      <a:pt x="27" y="11"/>
                    </a:lnTo>
                    <a:lnTo>
                      <a:pt x="29" y="12"/>
                    </a:lnTo>
                    <a:lnTo>
                      <a:pt x="30" y="12"/>
                    </a:lnTo>
                    <a:lnTo>
                      <a:pt x="32" y="14"/>
                    </a:lnTo>
                    <a:lnTo>
                      <a:pt x="33" y="15"/>
                    </a:lnTo>
                    <a:lnTo>
                      <a:pt x="34" y="16"/>
                    </a:lnTo>
                    <a:lnTo>
                      <a:pt x="34" y="17"/>
                    </a:lnTo>
                    <a:lnTo>
                      <a:pt x="34" y="18"/>
                    </a:lnTo>
                    <a:lnTo>
                      <a:pt x="34" y="19"/>
                    </a:lnTo>
                    <a:lnTo>
                      <a:pt x="34" y="21"/>
                    </a:lnTo>
                    <a:lnTo>
                      <a:pt x="34" y="22"/>
                    </a:lnTo>
                    <a:lnTo>
                      <a:pt x="32" y="23"/>
                    </a:lnTo>
                    <a:lnTo>
                      <a:pt x="27" y="32"/>
                    </a:lnTo>
                    <a:lnTo>
                      <a:pt x="14" y="25"/>
                    </a:lnTo>
                    <a:lnTo>
                      <a:pt x="20" y="15"/>
                    </a:lnTo>
                    <a:lnTo>
                      <a:pt x="21" y="14"/>
                    </a:lnTo>
                    <a:lnTo>
                      <a:pt x="22" y="12"/>
                    </a:lnTo>
                    <a:lnTo>
                      <a:pt x="24" y="12"/>
                    </a:lnTo>
                    <a:lnTo>
                      <a:pt x="25" y="11"/>
                    </a:lnTo>
                    <a:lnTo>
                      <a:pt x="26" y="11"/>
                    </a:lnTo>
                    <a:lnTo>
                      <a:pt x="44" y="11"/>
                    </a:lnTo>
                    <a:lnTo>
                      <a:pt x="43" y="9"/>
                    </a:lnTo>
                    <a:lnTo>
                      <a:pt x="42" y="8"/>
                    </a:lnTo>
                    <a:lnTo>
                      <a:pt x="39" y="5"/>
                    </a:lnTo>
                    <a:lnTo>
                      <a:pt x="36" y="3"/>
                    </a:lnTo>
                    <a:lnTo>
                      <a:pt x="34" y="2"/>
                    </a:lnTo>
                    <a:lnTo>
                      <a:pt x="32" y="1"/>
                    </a:lnTo>
                    <a:lnTo>
                      <a:pt x="31" y="1"/>
                    </a:lnTo>
                    <a:lnTo>
                      <a:pt x="29" y="0"/>
                    </a:lnTo>
                    <a:lnTo>
                      <a:pt x="27" y="0"/>
                    </a:lnTo>
                    <a:lnTo>
                      <a:pt x="26" y="0"/>
                    </a:lnTo>
                    <a:lnTo>
                      <a:pt x="25" y="0"/>
                    </a:lnTo>
                    <a:lnTo>
                      <a:pt x="23" y="0"/>
                    </a:lnTo>
                    <a:lnTo>
                      <a:pt x="21" y="1"/>
                    </a:lnTo>
                    <a:lnTo>
                      <a:pt x="20" y="1"/>
                    </a:lnTo>
                    <a:lnTo>
                      <a:pt x="17" y="3"/>
                    </a:lnTo>
                    <a:lnTo>
                      <a:pt x="16" y="5"/>
                    </a:lnTo>
                    <a:lnTo>
                      <a:pt x="15" y="6"/>
                    </a:lnTo>
                    <a:lnTo>
                      <a:pt x="13" y="7"/>
                    </a:lnTo>
                    <a:lnTo>
                      <a:pt x="12" y="9"/>
                    </a:lnTo>
                    <a:lnTo>
                      <a:pt x="0" y="29"/>
                    </a:lnTo>
                    <a:lnTo>
                      <a:pt x="47" y="56"/>
                    </a:lnTo>
                    <a:lnTo>
                      <a:pt x="52" y="47"/>
                    </a:lnTo>
                    <a:lnTo>
                      <a:pt x="36" y="37"/>
                    </a:lnTo>
                  </a:path>
                </a:pathLst>
              </a:custGeom>
              <a:solidFill>
                <a:srgbClr val="FFFF00"/>
              </a:solidFill>
              <a:ln w="9525" cap="rnd">
                <a:noFill/>
                <a:round/>
                <a:headEnd/>
                <a:tailEnd/>
              </a:ln>
            </p:spPr>
            <p:txBody>
              <a:bodyPr/>
              <a:lstStyle/>
              <a:p>
                <a:endParaRPr lang="en-US"/>
              </a:p>
            </p:txBody>
          </p:sp>
          <p:sp>
            <p:nvSpPr>
              <p:cNvPr id="119" name="Freeform 509"/>
              <p:cNvSpPr>
                <a:spLocks/>
              </p:cNvSpPr>
              <p:nvPr/>
            </p:nvSpPr>
            <p:spPr bwMode="auto">
              <a:xfrm>
                <a:off x="229" y="321"/>
                <a:ext cx="52" cy="55"/>
              </a:xfrm>
              <a:custGeom>
                <a:avLst/>
                <a:gdLst>
                  <a:gd name="T0" fmla="*/ 36 w 53"/>
                  <a:gd name="T1" fmla="*/ 37 h 57"/>
                  <a:gd name="T2" fmla="*/ 43 w 53"/>
                  <a:gd name="T3" fmla="*/ 26 h 57"/>
                  <a:gd name="T4" fmla="*/ 44 w 53"/>
                  <a:gd name="T5" fmla="*/ 23 h 57"/>
                  <a:gd name="T6" fmla="*/ 45 w 53"/>
                  <a:gd name="T7" fmla="*/ 21 h 57"/>
                  <a:gd name="T8" fmla="*/ 46 w 53"/>
                  <a:gd name="T9" fmla="*/ 19 h 57"/>
                  <a:gd name="T10" fmla="*/ 46 w 53"/>
                  <a:gd name="T11" fmla="*/ 18 h 57"/>
                  <a:gd name="T12" fmla="*/ 46 w 53"/>
                  <a:gd name="T13" fmla="*/ 16 h 57"/>
                  <a:gd name="T14" fmla="*/ 45 w 53"/>
                  <a:gd name="T15" fmla="*/ 13 h 57"/>
                  <a:gd name="T16" fmla="*/ 44 w 53"/>
                  <a:gd name="T17" fmla="*/ 12 h 57"/>
                  <a:gd name="T18" fmla="*/ 44 w 53"/>
                  <a:gd name="T19" fmla="*/ 11 h 57"/>
                  <a:gd name="T20" fmla="*/ 43 w 53"/>
                  <a:gd name="T21" fmla="*/ 9 h 57"/>
                  <a:gd name="T22" fmla="*/ 42 w 53"/>
                  <a:gd name="T23" fmla="*/ 8 h 57"/>
                  <a:gd name="T24" fmla="*/ 39 w 53"/>
                  <a:gd name="T25" fmla="*/ 5 h 57"/>
                  <a:gd name="T26" fmla="*/ 36 w 53"/>
                  <a:gd name="T27" fmla="*/ 3 h 57"/>
                  <a:gd name="T28" fmla="*/ 34 w 53"/>
                  <a:gd name="T29" fmla="*/ 2 h 57"/>
                  <a:gd name="T30" fmla="*/ 32 w 53"/>
                  <a:gd name="T31" fmla="*/ 1 h 57"/>
                  <a:gd name="T32" fmla="*/ 31 w 53"/>
                  <a:gd name="T33" fmla="*/ 1 h 57"/>
                  <a:gd name="T34" fmla="*/ 29 w 53"/>
                  <a:gd name="T35" fmla="*/ 0 h 57"/>
                  <a:gd name="T36" fmla="*/ 27 w 53"/>
                  <a:gd name="T37" fmla="*/ 0 h 57"/>
                  <a:gd name="T38" fmla="*/ 26 w 53"/>
                  <a:gd name="T39" fmla="*/ 0 h 57"/>
                  <a:gd name="T40" fmla="*/ 25 w 53"/>
                  <a:gd name="T41" fmla="*/ 0 h 57"/>
                  <a:gd name="T42" fmla="*/ 23 w 53"/>
                  <a:gd name="T43" fmla="*/ 0 h 57"/>
                  <a:gd name="T44" fmla="*/ 21 w 53"/>
                  <a:gd name="T45" fmla="*/ 1 h 57"/>
                  <a:gd name="T46" fmla="*/ 20 w 53"/>
                  <a:gd name="T47" fmla="*/ 1 h 57"/>
                  <a:gd name="T48" fmla="*/ 17 w 53"/>
                  <a:gd name="T49" fmla="*/ 3 h 57"/>
                  <a:gd name="T50" fmla="*/ 16 w 53"/>
                  <a:gd name="T51" fmla="*/ 5 h 57"/>
                  <a:gd name="T52" fmla="*/ 15 w 53"/>
                  <a:gd name="T53" fmla="*/ 6 h 57"/>
                  <a:gd name="T54" fmla="*/ 13 w 53"/>
                  <a:gd name="T55" fmla="*/ 7 h 57"/>
                  <a:gd name="T56" fmla="*/ 12 w 53"/>
                  <a:gd name="T57" fmla="*/ 9 h 57"/>
                  <a:gd name="T58" fmla="*/ 0 w 53"/>
                  <a:gd name="T59" fmla="*/ 29 h 57"/>
                  <a:gd name="T60" fmla="*/ 47 w 53"/>
                  <a:gd name="T61" fmla="*/ 56 h 57"/>
                  <a:gd name="T62" fmla="*/ 52 w 53"/>
                  <a:gd name="T63" fmla="*/ 47 h 57"/>
                  <a:gd name="T64" fmla="*/ 36 w 53"/>
                  <a:gd name="T65" fmla="*/ 3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57"/>
                  <a:gd name="T101" fmla="*/ 53 w 53"/>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57">
                    <a:moveTo>
                      <a:pt x="36" y="37"/>
                    </a:moveTo>
                    <a:lnTo>
                      <a:pt x="43" y="26"/>
                    </a:lnTo>
                    <a:lnTo>
                      <a:pt x="44" y="23"/>
                    </a:lnTo>
                    <a:lnTo>
                      <a:pt x="45" y="21"/>
                    </a:lnTo>
                    <a:lnTo>
                      <a:pt x="46" y="19"/>
                    </a:lnTo>
                    <a:lnTo>
                      <a:pt x="46" y="18"/>
                    </a:lnTo>
                    <a:lnTo>
                      <a:pt x="46" y="16"/>
                    </a:lnTo>
                    <a:lnTo>
                      <a:pt x="45" y="13"/>
                    </a:lnTo>
                    <a:lnTo>
                      <a:pt x="44" y="12"/>
                    </a:lnTo>
                    <a:lnTo>
                      <a:pt x="44" y="11"/>
                    </a:lnTo>
                    <a:lnTo>
                      <a:pt x="43" y="9"/>
                    </a:lnTo>
                    <a:lnTo>
                      <a:pt x="42" y="8"/>
                    </a:lnTo>
                    <a:lnTo>
                      <a:pt x="39" y="5"/>
                    </a:lnTo>
                    <a:lnTo>
                      <a:pt x="36" y="3"/>
                    </a:lnTo>
                    <a:lnTo>
                      <a:pt x="34" y="2"/>
                    </a:lnTo>
                    <a:lnTo>
                      <a:pt x="32" y="1"/>
                    </a:lnTo>
                    <a:lnTo>
                      <a:pt x="31" y="1"/>
                    </a:lnTo>
                    <a:lnTo>
                      <a:pt x="29" y="0"/>
                    </a:lnTo>
                    <a:lnTo>
                      <a:pt x="27" y="0"/>
                    </a:lnTo>
                    <a:lnTo>
                      <a:pt x="26" y="0"/>
                    </a:lnTo>
                    <a:lnTo>
                      <a:pt x="25" y="0"/>
                    </a:lnTo>
                    <a:lnTo>
                      <a:pt x="23" y="0"/>
                    </a:lnTo>
                    <a:lnTo>
                      <a:pt x="21" y="1"/>
                    </a:lnTo>
                    <a:lnTo>
                      <a:pt x="20" y="1"/>
                    </a:lnTo>
                    <a:lnTo>
                      <a:pt x="17" y="3"/>
                    </a:lnTo>
                    <a:lnTo>
                      <a:pt x="16" y="5"/>
                    </a:lnTo>
                    <a:lnTo>
                      <a:pt x="15" y="6"/>
                    </a:lnTo>
                    <a:lnTo>
                      <a:pt x="13" y="7"/>
                    </a:lnTo>
                    <a:lnTo>
                      <a:pt x="12" y="9"/>
                    </a:lnTo>
                    <a:lnTo>
                      <a:pt x="0" y="29"/>
                    </a:lnTo>
                    <a:lnTo>
                      <a:pt x="47" y="56"/>
                    </a:lnTo>
                    <a:lnTo>
                      <a:pt x="52" y="47"/>
                    </a:lnTo>
                    <a:lnTo>
                      <a:pt x="36" y="37"/>
                    </a:lnTo>
                  </a:path>
                </a:pathLst>
              </a:custGeom>
              <a:noFill/>
              <a:ln w="12700" cap="rnd" cmpd="sng">
                <a:solidFill>
                  <a:srgbClr val="000000"/>
                </a:solidFill>
                <a:prstDash val="solid"/>
                <a:round/>
                <a:headEnd/>
                <a:tailEnd/>
              </a:ln>
            </p:spPr>
            <p:txBody>
              <a:bodyPr/>
              <a:lstStyle/>
              <a:p>
                <a:endParaRPr lang="en-US"/>
              </a:p>
            </p:txBody>
          </p:sp>
          <p:sp>
            <p:nvSpPr>
              <p:cNvPr id="120" name="Freeform 510"/>
              <p:cNvSpPr>
                <a:spLocks/>
              </p:cNvSpPr>
              <p:nvPr/>
            </p:nvSpPr>
            <p:spPr bwMode="auto">
              <a:xfrm>
                <a:off x="242" y="332"/>
                <a:ext cx="22" cy="22"/>
              </a:xfrm>
              <a:custGeom>
                <a:avLst/>
                <a:gdLst>
                  <a:gd name="T0" fmla="*/ 14 w 22"/>
                  <a:gd name="T1" fmla="*/ 20 h 21"/>
                  <a:gd name="T2" fmla="*/ 0 w 22"/>
                  <a:gd name="T3" fmla="*/ 13 h 21"/>
                  <a:gd name="T4" fmla="*/ 6 w 22"/>
                  <a:gd name="T5" fmla="*/ 4 h 21"/>
                  <a:gd name="T6" fmla="*/ 7 w 22"/>
                  <a:gd name="T7" fmla="*/ 3 h 21"/>
                  <a:gd name="T8" fmla="*/ 8 w 22"/>
                  <a:gd name="T9" fmla="*/ 1 h 21"/>
                  <a:gd name="T10" fmla="*/ 10 w 22"/>
                  <a:gd name="T11" fmla="*/ 1 h 21"/>
                  <a:gd name="T12" fmla="*/ 10 w 22"/>
                  <a:gd name="T13" fmla="*/ 0 h 21"/>
                  <a:gd name="T14" fmla="*/ 12 w 22"/>
                  <a:gd name="T15" fmla="*/ 0 h 21"/>
                  <a:gd name="T16" fmla="*/ 13 w 22"/>
                  <a:gd name="T17" fmla="*/ 0 h 21"/>
                  <a:gd name="T18" fmla="*/ 15 w 22"/>
                  <a:gd name="T19" fmla="*/ 1 h 21"/>
                  <a:gd name="T20" fmla="*/ 17 w 22"/>
                  <a:gd name="T21" fmla="*/ 1 h 21"/>
                  <a:gd name="T22" fmla="*/ 18 w 22"/>
                  <a:gd name="T23" fmla="*/ 3 h 21"/>
                  <a:gd name="T24" fmla="*/ 19 w 22"/>
                  <a:gd name="T25" fmla="*/ 4 h 21"/>
                  <a:gd name="T26" fmla="*/ 20 w 22"/>
                  <a:gd name="T27" fmla="*/ 5 h 21"/>
                  <a:gd name="T28" fmla="*/ 21 w 22"/>
                  <a:gd name="T29" fmla="*/ 6 h 21"/>
                  <a:gd name="T30" fmla="*/ 21 w 22"/>
                  <a:gd name="T31" fmla="*/ 6 h 21"/>
                  <a:gd name="T32" fmla="*/ 21 w 22"/>
                  <a:gd name="T33" fmla="*/ 7 h 21"/>
                  <a:gd name="T34" fmla="*/ 20 w 22"/>
                  <a:gd name="T35" fmla="*/ 9 h 21"/>
                  <a:gd name="T36" fmla="*/ 20 w 22"/>
                  <a:gd name="T37" fmla="*/ 9 h 21"/>
                  <a:gd name="T38" fmla="*/ 20 w 22"/>
                  <a:gd name="T39" fmla="*/ 10 h 21"/>
                  <a:gd name="T40" fmla="*/ 19 w 22"/>
                  <a:gd name="T41" fmla="*/ 12 h 21"/>
                  <a:gd name="T42" fmla="*/ 14 w 22"/>
                  <a:gd name="T43" fmla="*/ 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1"/>
                  <a:gd name="T68" fmla="*/ 22 w 22"/>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1">
                    <a:moveTo>
                      <a:pt x="14" y="20"/>
                    </a:moveTo>
                    <a:lnTo>
                      <a:pt x="0" y="13"/>
                    </a:lnTo>
                    <a:lnTo>
                      <a:pt x="6" y="4"/>
                    </a:lnTo>
                    <a:lnTo>
                      <a:pt x="7" y="3"/>
                    </a:lnTo>
                    <a:lnTo>
                      <a:pt x="8" y="1"/>
                    </a:lnTo>
                    <a:lnTo>
                      <a:pt x="10" y="1"/>
                    </a:lnTo>
                    <a:lnTo>
                      <a:pt x="10" y="0"/>
                    </a:lnTo>
                    <a:lnTo>
                      <a:pt x="12" y="0"/>
                    </a:lnTo>
                    <a:lnTo>
                      <a:pt x="13" y="0"/>
                    </a:lnTo>
                    <a:lnTo>
                      <a:pt x="15" y="1"/>
                    </a:lnTo>
                    <a:lnTo>
                      <a:pt x="17" y="1"/>
                    </a:lnTo>
                    <a:lnTo>
                      <a:pt x="18" y="3"/>
                    </a:lnTo>
                    <a:lnTo>
                      <a:pt x="19" y="4"/>
                    </a:lnTo>
                    <a:lnTo>
                      <a:pt x="20" y="5"/>
                    </a:lnTo>
                    <a:lnTo>
                      <a:pt x="21" y="6"/>
                    </a:lnTo>
                    <a:lnTo>
                      <a:pt x="21" y="7"/>
                    </a:lnTo>
                    <a:lnTo>
                      <a:pt x="20" y="9"/>
                    </a:lnTo>
                    <a:lnTo>
                      <a:pt x="20" y="10"/>
                    </a:lnTo>
                    <a:lnTo>
                      <a:pt x="19" y="12"/>
                    </a:lnTo>
                    <a:lnTo>
                      <a:pt x="14" y="20"/>
                    </a:lnTo>
                  </a:path>
                </a:pathLst>
              </a:custGeom>
              <a:noFill/>
              <a:ln w="12700" cap="rnd" cmpd="sng">
                <a:solidFill>
                  <a:srgbClr val="000000"/>
                </a:solidFill>
                <a:prstDash val="solid"/>
                <a:round/>
                <a:headEnd/>
                <a:tailEnd/>
              </a:ln>
            </p:spPr>
            <p:txBody>
              <a:bodyPr/>
              <a:lstStyle/>
              <a:p>
                <a:endParaRPr lang="en-US"/>
              </a:p>
            </p:txBody>
          </p:sp>
          <p:sp>
            <p:nvSpPr>
              <p:cNvPr id="121" name="Freeform 511"/>
              <p:cNvSpPr>
                <a:spLocks/>
              </p:cNvSpPr>
              <p:nvPr/>
            </p:nvSpPr>
            <p:spPr bwMode="auto">
              <a:xfrm>
                <a:off x="260" y="278"/>
                <a:ext cx="69" cy="65"/>
              </a:xfrm>
              <a:custGeom>
                <a:avLst/>
                <a:gdLst>
                  <a:gd name="T0" fmla="*/ 40 w 69"/>
                  <a:gd name="T1" fmla="*/ 63 h 64"/>
                  <a:gd name="T2" fmla="*/ 68 w 69"/>
                  <a:gd name="T3" fmla="*/ 34 h 64"/>
                  <a:gd name="T4" fmla="*/ 61 w 69"/>
                  <a:gd name="T5" fmla="*/ 27 h 64"/>
                  <a:gd name="T6" fmla="*/ 40 w 69"/>
                  <a:gd name="T7" fmla="*/ 48 h 64"/>
                  <a:gd name="T8" fmla="*/ 30 w 69"/>
                  <a:gd name="T9" fmla="*/ 39 h 64"/>
                  <a:gd name="T10" fmla="*/ 47 w 69"/>
                  <a:gd name="T11" fmla="*/ 21 h 64"/>
                  <a:gd name="T12" fmla="*/ 40 w 69"/>
                  <a:gd name="T13" fmla="*/ 15 h 64"/>
                  <a:gd name="T14" fmla="*/ 23 w 69"/>
                  <a:gd name="T15" fmla="*/ 34 h 64"/>
                  <a:gd name="T16" fmla="*/ 15 w 69"/>
                  <a:gd name="T17" fmla="*/ 26 h 64"/>
                  <a:gd name="T18" fmla="*/ 34 w 69"/>
                  <a:gd name="T19" fmla="*/ 6 h 64"/>
                  <a:gd name="T20" fmla="*/ 27 w 69"/>
                  <a:gd name="T21" fmla="*/ 0 h 64"/>
                  <a:gd name="T22" fmla="*/ 0 w 69"/>
                  <a:gd name="T23" fmla="*/ 28 h 64"/>
                  <a:gd name="T24" fmla="*/ 40 w 69"/>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4"/>
                  <a:gd name="T41" fmla="*/ 69 w 6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4">
                    <a:moveTo>
                      <a:pt x="40" y="63"/>
                    </a:moveTo>
                    <a:lnTo>
                      <a:pt x="68" y="34"/>
                    </a:lnTo>
                    <a:lnTo>
                      <a:pt x="61" y="27"/>
                    </a:lnTo>
                    <a:lnTo>
                      <a:pt x="40" y="48"/>
                    </a:lnTo>
                    <a:lnTo>
                      <a:pt x="30" y="39"/>
                    </a:lnTo>
                    <a:lnTo>
                      <a:pt x="47" y="21"/>
                    </a:lnTo>
                    <a:lnTo>
                      <a:pt x="40" y="15"/>
                    </a:lnTo>
                    <a:lnTo>
                      <a:pt x="23" y="34"/>
                    </a:lnTo>
                    <a:lnTo>
                      <a:pt x="15" y="26"/>
                    </a:lnTo>
                    <a:lnTo>
                      <a:pt x="34" y="6"/>
                    </a:lnTo>
                    <a:lnTo>
                      <a:pt x="27" y="0"/>
                    </a:lnTo>
                    <a:lnTo>
                      <a:pt x="0" y="28"/>
                    </a:lnTo>
                    <a:lnTo>
                      <a:pt x="40" y="6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22" name="Freeform 512"/>
              <p:cNvSpPr>
                <a:spLocks/>
              </p:cNvSpPr>
              <p:nvPr/>
            </p:nvSpPr>
            <p:spPr bwMode="auto">
              <a:xfrm>
                <a:off x="297" y="245"/>
                <a:ext cx="70" cy="63"/>
              </a:xfrm>
              <a:custGeom>
                <a:avLst/>
                <a:gdLst>
                  <a:gd name="T0" fmla="*/ 45 w 71"/>
                  <a:gd name="T1" fmla="*/ 55 h 63"/>
                  <a:gd name="T2" fmla="*/ 39 w 71"/>
                  <a:gd name="T3" fmla="*/ 32 h 63"/>
                  <a:gd name="T4" fmla="*/ 42 w 71"/>
                  <a:gd name="T5" fmla="*/ 29 h 63"/>
                  <a:gd name="T6" fmla="*/ 45 w 71"/>
                  <a:gd name="T7" fmla="*/ 29 h 63"/>
                  <a:gd name="T8" fmla="*/ 48 w 71"/>
                  <a:gd name="T9" fmla="*/ 30 h 63"/>
                  <a:gd name="T10" fmla="*/ 51 w 71"/>
                  <a:gd name="T11" fmla="*/ 33 h 63"/>
                  <a:gd name="T12" fmla="*/ 58 w 71"/>
                  <a:gd name="T13" fmla="*/ 39 h 63"/>
                  <a:gd name="T14" fmla="*/ 61 w 71"/>
                  <a:gd name="T15" fmla="*/ 41 h 63"/>
                  <a:gd name="T16" fmla="*/ 69 w 71"/>
                  <a:gd name="T17" fmla="*/ 32 h 63"/>
                  <a:gd name="T18" fmla="*/ 68 w 71"/>
                  <a:gd name="T19" fmla="*/ 32 h 63"/>
                  <a:gd name="T20" fmla="*/ 64 w 71"/>
                  <a:gd name="T21" fmla="*/ 30 h 63"/>
                  <a:gd name="T22" fmla="*/ 58 w 71"/>
                  <a:gd name="T23" fmla="*/ 24 h 63"/>
                  <a:gd name="T24" fmla="*/ 53 w 71"/>
                  <a:gd name="T25" fmla="*/ 20 h 63"/>
                  <a:gd name="T26" fmla="*/ 50 w 71"/>
                  <a:gd name="T27" fmla="*/ 19 h 63"/>
                  <a:gd name="T28" fmla="*/ 47 w 71"/>
                  <a:gd name="T29" fmla="*/ 19 h 63"/>
                  <a:gd name="T30" fmla="*/ 46 w 71"/>
                  <a:gd name="T31" fmla="*/ 18 h 63"/>
                  <a:gd name="T32" fmla="*/ 47 w 71"/>
                  <a:gd name="T33" fmla="*/ 15 h 63"/>
                  <a:gd name="T34" fmla="*/ 46 w 71"/>
                  <a:gd name="T35" fmla="*/ 11 h 63"/>
                  <a:gd name="T36" fmla="*/ 32 w 71"/>
                  <a:gd name="T37" fmla="*/ 11 h 63"/>
                  <a:gd name="T38" fmla="*/ 34 w 71"/>
                  <a:gd name="T39" fmla="*/ 13 h 63"/>
                  <a:gd name="T40" fmla="*/ 36 w 71"/>
                  <a:gd name="T41" fmla="*/ 15 h 63"/>
                  <a:gd name="T42" fmla="*/ 37 w 71"/>
                  <a:gd name="T43" fmla="*/ 17 h 63"/>
                  <a:gd name="T44" fmla="*/ 37 w 71"/>
                  <a:gd name="T45" fmla="*/ 20 h 63"/>
                  <a:gd name="T46" fmla="*/ 35 w 71"/>
                  <a:gd name="T47" fmla="*/ 23 h 63"/>
                  <a:gd name="T48" fmla="*/ 25 w 71"/>
                  <a:gd name="T49" fmla="*/ 33 h 63"/>
                  <a:gd name="T50" fmla="*/ 25 w 71"/>
                  <a:gd name="T51" fmla="*/ 14 h 63"/>
                  <a:gd name="T52" fmla="*/ 28 w 71"/>
                  <a:gd name="T53" fmla="*/ 12 h 63"/>
                  <a:gd name="T54" fmla="*/ 30 w 71"/>
                  <a:gd name="T55" fmla="*/ 11 h 63"/>
                  <a:gd name="T56" fmla="*/ 46 w 71"/>
                  <a:gd name="T57" fmla="*/ 9 h 63"/>
                  <a:gd name="T58" fmla="*/ 43 w 71"/>
                  <a:gd name="T59" fmla="*/ 6 h 63"/>
                  <a:gd name="T60" fmla="*/ 39 w 71"/>
                  <a:gd name="T61" fmla="*/ 2 h 63"/>
                  <a:gd name="T62" fmla="*/ 36 w 71"/>
                  <a:gd name="T63" fmla="*/ 1 h 63"/>
                  <a:gd name="T64" fmla="*/ 34 w 71"/>
                  <a:gd name="T65" fmla="*/ 0 h 63"/>
                  <a:gd name="T66" fmla="*/ 30 w 71"/>
                  <a:gd name="T67" fmla="*/ 0 h 63"/>
                  <a:gd name="T68" fmla="*/ 27 w 71"/>
                  <a:gd name="T69" fmla="*/ 1 h 63"/>
                  <a:gd name="T70" fmla="*/ 25 w 71"/>
                  <a:gd name="T71" fmla="*/ 2 h 63"/>
                  <a:gd name="T72" fmla="*/ 20 w 71"/>
                  <a:gd name="T73" fmla="*/ 6 h 63"/>
                  <a:gd name="T74" fmla="*/ 37 w 71"/>
                  <a:gd name="T75" fmla="*/ 62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63"/>
                  <a:gd name="T116" fmla="*/ 71 w 71"/>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63">
                    <a:moveTo>
                      <a:pt x="37" y="62"/>
                    </a:moveTo>
                    <a:lnTo>
                      <a:pt x="45" y="55"/>
                    </a:lnTo>
                    <a:lnTo>
                      <a:pt x="31" y="40"/>
                    </a:lnTo>
                    <a:lnTo>
                      <a:pt x="39" y="32"/>
                    </a:lnTo>
                    <a:lnTo>
                      <a:pt x="41" y="31"/>
                    </a:lnTo>
                    <a:lnTo>
                      <a:pt x="42" y="29"/>
                    </a:lnTo>
                    <a:lnTo>
                      <a:pt x="44" y="29"/>
                    </a:lnTo>
                    <a:lnTo>
                      <a:pt x="45" y="29"/>
                    </a:lnTo>
                    <a:lnTo>
                      <a:pt x="47" y="29"/>
                    </a:lnTo>
                    <a:lnTo>
                      <a:pt x="48" y="30"/>
                    </a:lnTo>
                    <a:lnTo>
                      <a:pt x="49" y="31"/>
                    </a:lnTo>
                    <a:lnTo>
                      <a:pt x="51" y="33"/>
                    </a:lnTo>
                    <a:lnTo>
                      <a:pt x="55" y="37"/>
                    </a:lnTo>
                    <a:lnTo>
                      <a:pt x="58" y="39"/>
                    </a:lnTo>
                    <a:lnTo>
                      <a:pt x="59" y="40"/>
                    </a:lnTo>
                    <a:lnTo>
                      <a:pt x="61" y="41"/>
                    </a:lnTo>
                    <a:lnTo>
                      <a:pt x="70" y="33"/>
                    </a:lnTo>
                    <a:lnTo>
                      <a:pt x="69" y="32"/>
                    </a:lnTo>
                    <a:lnTo>
                      <a:pt x="68" y="32"/>
                    </a:lnTo>
                    <a:lnTo>
                      <a:pt x="66" y="31"/>
                    </a:lnTo>
                    <a:lnTo>
                      <a:pt x="64" y="30"/>
                    </a:lnTo>
                    <a:lnTo>
                      <a:pt x="63" y="29"/>
                    </a:lnTo>
                    <a:lnTo>
                      <a:pt x="58" y="24"/>
                    </a:lnTo>
                    <a:lnTo>
                      <a:pt x="55" y="21"/>
                    </a:lnTo>
                    <a:lnTo>
                      <a:pt x="53" y="20"/>
                    </a:lnTo>
                    <a:lnTo>
                      <a:pt x="52" y="19"/>
                    </a:lnTo>
                    <a:lnTo>
                      <a:pt x="50" y="19"/>
                    </a:lnTo>
                    <a:lnTo>
                      <a:pt x="49" y="19"/>
                    </a:lnTo>
                    <a:lnTo>
                      <a:pt x="47" y="19"/>
                    </a:lnTo>
                    <a:lnTo>
                      <a:pt x="46" y="20"/>
                    </a:lnTo>
                    <a:lnTo>
                      <a:pt x="46" y="18"/>
                    </a:lnTo>
                    <a:lnTo>
                      <a:pt x="47" y="16"/>
                    </a:lnTo>
                    <a:lnTo>
                      <a:pt x="47" y="15"/>
                    </a:lnTo>
                    <a:lnTo>
                      <a:pt x="47" y="13"/>
                    </a:lnTo>
                    <a:lnTo>
                      <a:pt x="46" y="11"/>
                    </a:lnTo>
                    <a:lnTo>
                      <a:pt x="30" y="11"/>
                    </a:lnTo>
                    <a:lnTo>
                      <a:pt x="32" y="11"/>
                    </a:lnTo>
                    <a:lnTo>
                      <a:pt x="33" y="12"/>
                    </a:lnTo>
                    <a:lnTo>
                      <a:pt x="34" y="13"/>
                    </a:lnTo>
                    <a:lnTo>
                      <a:pt x="35" y="14"/>
                    </a:lnTo>
                    <a:lnTo>
                      <a:pt x="36" y="15"/>
                    </a:lnTo>
                    <a:lnTo>
                      <a:pt x="37" y="16"/>
                    </a:lnTo>
                    <a:lnTo>
                      <a:pt x="37" y="17"/>
                    </a:lnTo>
                    <a:lnTo>
                      <a:pt x="37" y="19"/>
                    </a:lnTo>
                    <a:lnTo>
                      <a:pt x="37" y="20"/>
                    </a:lnTo>
                    <a:lnTo>
                      <a:pt x="36" y="22"/>
                    </a:lnTo>
                    <a:lnTo>
                      <a:pt x="35" y="23"/>
                    </a:lnTo>
                    <a:lnTo>
                      <a:pt x="34" y="24"/>
                    </a:lnTo>
                    <a:lnTo>
                      <a:pt x="25" y="33"/>
                    </a:lnTo>
                    <a:lnTo>
                      <a:pt x="15" y="22"/>
                    </a:lnTo>
                    <a:lnTo>
                      <a:pt x="25" y="14"/>
                    </a:lnTo>
                    <a:lnTo>
                      <a:pt x="27" y="12"/>
                    </a:lnTo>
                    <a:lnTo>
                      <a:pt x="28" y="12"/>
                    </a:lnTo>
                    <a:lnTo>
                      <a:pt x="29" y="11"/>
                    </a:lnTo>
                    <a:lnTo>
                      <a:pt x="30" y="11"/>
                    </a:lnTo>
                    <a:lnTo>
                      <a:pt x="46" y="11"/>
                    </a:lnTo>
                    <a:lnTo>
                      <a:pt x="46" y="9"/>
                    </a:lnTo>
                    <a:lnTo>
                      <a:pt x="44" y="7"/>
                    </a:lnTo>
                    <a:lnTo>
                      <a:pt x="43" y="6"/>
                    </a:lnTo>
                    <a:lnTo>
                      <a:pt x="40" y="3"/>
                    </a:lnTo>
                    <a:lnTo>
                      <a:pt x="39" y="2"/>
                    </a:lnTo>
                    <a:lnTo>
                      <a:pt x="37" y="1"/>
                    </a:lnTo>
                    <a:lnTo>
                      <a:pt x="36" y="1"/>
                    </a:lnTo>
                    <a:lnTo>
                      <a:pt x="35" y="1"/>
                    </a:lnTo>
                    <a:lnTo>
                      <a:pt x="34" y="0"/>
                    </a:lnTo>
                    <a:lnTo>
                      <a:pt x="32" y="0"/>
                    </a:lnTo>
                    <a:lnTo>
                      <a:pt x="30" y="0"/>
                    </a:lnTo>
                    <a:lnTo>
                      <a:pt x="29" y="1"/>
                    </a:lnTo>
                    <a:lnTo>
                      <a:pt x="27" y="1"/>
                    </a:lnTo>
                    <a:lnTo>
                      <a:pt x="26" y="1"/>
                    </a:lnTo>
                    <a:lnTo>
                      <a:pt x="25" y="2"/>
                    </a:lnTo>
                    <a:lnTo>
                      <a:pt x="23" y="3"/>
                    </a:lnTo>
                    <a:lnTo>
                      <a:pt x="20" y="6"/>
                    </a:lnTo>
                    <a:lnTo>
                      <a:pt x="0" y="23"/>
                    </a:lnTo>
                    <a:lnTo>
                      <a:pt x="37" y="62"/>
                    </a:lnTo>
                  </a:path>
                </a:pathLst>
              </a:custGeom>
              <a:solidFill>
                <a:srgbClr val="FFFF00"/>
              </a:solidFill>
              <a:ln w="9525" cap="rnd">
                <a:noFill/>
                <a:round/>
                <a:headEnd/>
                <a:tailEnd/>
              </a:ln>
            </p:spPr>
            <p:txBody>
              <a:bodyPr/>
              <a:lstStyle/>
              <a:p>
                <a:endParaRPr lang="en-US"/>
              </a:p>
            </p:txBody>
          </p:sp>
          <p:sp>
            <p:nvSpPr>
              <p:cNvPr id="123" name="Freeform 513"/>
              <p:cNvSpPr>
                <a:spLocks/>
              </p:cNvSpPr>
              <p:nvPr/>
            </p:nvSpPr>
            <p:spPr bwMode="auto">
              <a:xfrm>
                <a:off x="297" y="245"/>
                <a:ext cx="70" cy="63"/>
              </a:xfrm>
              <a:custGeom>
                <a:avLst/>
                <a:gdLst>
                  <a:gd name="T0" fmla="*/ 37 w 71"/>
                  <a:gd name="T1" fmla="*/ 62 h 63"/>
                  <a:gd name="T2" fmla="*/ 45 w 71"/>
                  <a:gd name="T3" fmla="*/ 55 h 63"/>
                  <a:gd name="T4" fmla="*/ 31 w 71"/>
                  <a:gd name="T5" fmla="*/ 40 h 63"/>
                  <a:gd name="T6" fmla="*/ 39 w 71"/>
                  <a:gd name="T7" fmla="*/ 32 h 63"/>
                  <a:gd name="T8" fmla="*/ 41 w 71"/>
                  <a:gd name="T9" fmla="*/ 31 h 63"/>
                  <a:gd name="T10" fmla="*/ 42 w 71"/>
                  <a:gd name="T11" fmla="*/ 29 h 63"/>
                  <a:gd name="T12" fmla="*/ 44 w 71"/>
                  <a:gd name="T13" fmla="*/ 29 h 63"/>
                  <a:gd name="T14" fmla="*/ 45 w 71"/>
                  <a:gd name="T15" fmla="*/ 29 h 63"/>
                  <a:gd name="T16" fmla="*/ 47 w 71"/>
                  <a:gd name="T17" fmla="*/ 29 h 63"/>
                  <a:gd name="T18" fmla="*/ 48 w 71"/>
                  <a:gd name="T19" fmla="*/ 30 h 63"/>
                  <a:gd name="T20" fmla="*/ 49 w 71"/>
                  <a:gd name="T21" fmla="*/ 31 h 63"/>
                  <a:gd name="T22" fmla="*/ 51 w 71"/>
                  <a:gd name="T23" fmla="*/ 33 h 63"/>
                  <a:gd name="T24" fmla="*/ 55 w 71"/>
                  <a:gd name="T25" fmla="*/ 37 h 63"/>
                  <a:gd name="T26" fmla="*/ 58 w 71"/>
                  <a:gd name="T27" fmla="*/ 39 h 63"/>
                  <a:gd name="T28" fmla="*/ 59 w 71"/>
                  <a:gd name="T29" fmla="*/ 40 h 63"/>
                  <a:gd name="T30" fmla="*/ 61 w 71"/>
                  <a:gd name="T31" fmla="*/ 41 h 63"/>
                  <a:gd name="T32" fmla="*/ 70 w 71"/>
                  <a:gd name="T33" fmla="*/ 33 h 63"/>
                  <a:gd name="T34" fmla="*/ 69 w 71"/>
                  <a:gd name="T35" fmla="*/ 32 h 63"/>
                  <a:gd name="T36" fmla="*/ 68 w 71"/>
                  <a:gd name="T37" fmla="*/ 32 h 63"/>
                  <a:gd name="T38" fmla="*/ 68 w 71"/>
                  <a:gd name="T39" fmla="*/ 32 h 63"/>
                  <a:gd name="T40" fmla="*/ 66 w 71"/>
                  <a:gd name="T41" fmla="*/ 31 h 63"/>
                  <a:gd name="T42" fmla="*/ 64 w 71"/>
                  <a:gd name="T43" fmla="*/ 30 h 63"/>
                  <a:gd name="T44" fmla="*/ 63 w 71"/>
                  <a:gd name="T45" fmla="*/ 29 h 63"/>
                  <a:gd name="T46" fmla="*/ 58 w 71"/>
                  <a:gd name="T47" fmla="*/ 24 h 63"/>
                  <a:gd name="T48" fmla="*/ 55 w 71"/>
                  <a:gd name="T49" fmla="*/ 21 h 63"/>
                  <a:gd name="T50" fmla="*/ 53 w 71"/>
                  <a:gd name="T51" fmla="*/ 20 h 63"/>
                  <a:gd name="T52" fmla="*/ 52 w 71"/>
                  <a:gd name="T53" fmla="*/ 19 h 63"/>
                  <a:gd name="T54" fmla="*/ 50 w 71"/>
                  <a:gd name="T55" fmla="*/ 19 h 63"/>
                  <a:gd name="T56" fmla="*/ 49 w 71"/>
                  <a:gd name="T57" fmla="*/ 19 h 63"/>
                  <a:gd name="T58" fmla="*/ 47 w 71"/>
                  <a:gd name="T59" fmla="*/ 19 h 63"/>
                  <a:gd name="T60" fmla="*/ 46 w 71"/>
                  <a:gd name="T61" fmla="*/ 20 h 63"/>
                  <a:gd name="T62" fmla="*/ 46 w 71"/>
                  <a:gd name="T63" fmla="*/ 18 h 63"/>
                  <a:gd name="T64" fmla="*/ 47 w 71"/>
                  <a:gd name="T65" fmla="*/ 16 h 63"/>
                  <a:gd name="T66" fmla="*/ 47 w 71"/>
                  <a:gd name="T67" fmla="*/ 15 h 63"/>
                  <a:gd name="T68" fmla="*/ 47 w 71"/>
                  <a:gd name="T69" fmla="*/ 13 h 63"/>
                  <a:gd name="T70" fmla="*/ 46 w 71"/>
                  <a:gd name="T71" fmla="*/ 11 h 63"/>
                  <a:gd name="T72" fmla="*/ 46 w 71"/>
                  <a:gd name="T73" fmla="*/ 9 h 63"/>
                  <a:gd name="T74" fmla="*/ 44 w 71"/>
                  <a:gd name="T75" fmla="*/ 7 h 63"/>
                  <a:gd name="T76" fmla="*/ 43 w 71"/>
                  <a:gd name="T77" fmla="*/ 6 h 63"/>
                  <a:gd name="T78" fmla="*/ 40 w 71"/>
                  <a:gd name="T79" fmla="*/ 3 h 63"/>
                  <a:gd name="T80" fmla="*/ 39 w 71"/>
                  <a:gd name="T81" fmla="*/ 2 h 63"/>
                  <a:gd name="T82" fmla="*/ 37 w 71"/>
                  <a:gd name="T83" fmla="*/ 1 h 63"/>
                  <a:gd name="T84" fmla="*/ 36 w 71"/>
                  <a:gd name="T85" fmla="*/ 1 h 63"/>
                  <a:gd name="T86" fmla="*/ 35 w 71"/>
                  <a:gd name="T87" fmla="*/ 1 h 63"/>
                  <a:gd name="T88" fmla="*/ 34 w 71"/>
                  <a:gd name="T89" fmla="*/ 0 h 63"/>
                  <a:gd name="T90" fmla="*/ 32 w 71"/>
                  <a:gd name="T91" fmla="*/ 0 h 63"/>
                  <a:gd name="T92" fmla="*/ 30 w 71"/>
                  <a:gd name="T93" fmla="*/ 0 h 63"/>
                  <a:gd name="T94" fmla="*/ 29 w 71"/>
                  <a:gd name="T95" fmla="*/ 1 h 63"/>
                  <a:gd name="T96" fmla="*/ 27 w 71"/>
                  <a:gd name="T97" fmla="*/ 1 h 63"/>
                  <a:gd name="T98" fmla="*/ 26 w 71"/>
                  <a:gd name="T99" fmla="*/ 1 h 63"/>
                  <a:gd name="T100" fmla="*/ 25 w 71"/>
                  <a:gd name="T101" fmla="*/ 2 h 63"/>
                  <a:gd name="T102" fmla="*/ 23 w 71"/>
                  <a:gd name="T103" fmla="*/ 3 h 63"/>
                  <a:gd name="T104" fmla="*/ 20 w 71"/>
                  <a:gd name="T105" fmla="*/ 6 h 63"/>
                  <a:gd name="T106" fmla="*/ 0 w 71"/>
                  <a:gd name="T107" fmla="*/ 23 h 63"/>
                  <a:gd name="T108" fmla="*/ 37 w 71"/>
                  <a:gd name="T109" fmla="*/ 62 h 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63"/>
                  <a:gd name="T167" fmla="*/ 71 w 71"/>
                  <a:gd name="T168" fmla="*/ 63 h 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63">
                    <a:moveTo>
                      <a:pt x="37" y="62"/>
                    </a:moveTo>
                    <a:lnTo>
                      <a:pt x="45" y="55"/>
                    </a:lnTo>
                    <a:lnTo>
                      <a:pt x="31" y="40"/>
                    </a:lnTo>
                    <a:lnTo>
                      <a:pt x="39" y="32"/>
                    </a:lnTo>
                    <a:lnTo>
                      <a:pt x="41" y="31"/>
                    </a:lnTo>
                    <a:lnTo>
                      <a:pt x="42" y="29"/>
                    </a:lnTo>
                    <a:lnTo>
                      <a:pt x="44" y="29"/>
                    </a:lnTo>
                    <a:lnTo>
                      <a:pt x="45" y="29"/>
                    </a:lnTo>
                    <a:lnTo>
                      <a:pt x="47" y="29"/>
                    </a:lnTo>
                    <a:lnTo>
                      <a:pt x="48" y="30"/>
                    </a:lnTo>
                    <a:lnTo>
                      <a:pt x="49" y="31"/>
                    </a:lnTo>
                    <a:lnTo>
                      <a:pt x="51" y="33"/>
                    </a:lnTo>
                    <a:lnTo>
                      <a:pt x="55" y="37"/>
                    </a:lnTo>
                    <a:lnTo>
                      <a:pt x="58" y="39"/>
                    </a:lnTo>
                    <a:lnTo>
                      <a:pt x="59" y="40"/>
                    </a:lnTo>
                    <a:lnTo>
                      <a:pt x="61" y="41"/>
                    </a:lnTo>
                    <a:lnTo>
                      <a:pt x="70" y="33"/>
                    </a:lnTo>
                    <a:lnTo>
                      <a:pt x="69" y="32"/>
                    </a:lnTo>
                    <a:lnTo>
                      <a:pt x="68" y="32"/>
                    </a:lnTo>
                    <a:lnTo>
                      <a:pt x="66" y="31"/>
                    </a:lnTo>
                    <a:lnTo>
                      <a:pt x="64" y="30"/>
                    </a:lnTo>
                    <a:lnTo>
                      <a:pt x="63" y="29"/>
                    </a:lnTo>
                    <a:lnTo>
                      <a:pt x="58" y="24"/>
                    </a:lnTo>
                    <a:lnTo>
                      <a:pt x="55" y="21"/>
                    </a:lnTo>
                    <a:lnTo>
                      <a:pt x="53" y="20"/>
                    </a:lnTo>
                    <a:lnTo>
                      <a:pt x="52" y="19"/>
                    </a:lnTo>
                    <a:lnTo>
                      <a:pt x="50" y="19"/>
                    </a:lnTo>
                    <a:lnTo>
                      <a:pt x="49" y="19"/>
                    </a:lnTo>
                    <a:lnTo>
                      <a:pt x="47" y="19"/>
                    </a:lnTo>
                    <a:lnTo>
                      <a:pt x="46" y="20"/>
                    </a:lnTo>
                    <a:lnTo>
                      <a:pt x="46" y="18"/>
                    </a:lnTo>
                    <a:lnTo>
                      <a:pt x="47" y="16"/>
                    </a:lnTo>
                    <a:lnTo>
                      <a:pt x="47" y="15"/>
                    </a:lnTo>
                    <a:lnTo>
                      <a:pt x="47" y="13"/>
                    </a:lnTo>
                    <a:lnTo>
                      <a:pt x="46" y="11"/>
                    </a:lnTo>
                    <a:lnTo>
                      <a:pt x="46" y="9"/>
                    </a:lnTo>
                    <a:lnTo>
                      <a:pt x="44" y="7"/>
                    </a:lnTo>
                    <a:lnTo>
                      <a:pt x="43" y="6"/>
                    </a:lnTo>
                    <a:lnTo>
                      <a:pt x="40" y="3"/>
                    </a:lnTo>
                    <a:lnTo>
                      <a:pt x="39" y="2"/>
                    </a:lnTo>
                    <a:lnTo>
                      <a:pt x="37" y="1"/>
                    </a:lnTo>
                    <a:lnTo>
                      <a:pt x="36" y="1"/>
                    </a:lnTo>
                    <a:lnTo>
                      <a:pt x="35" y="1"/>
                    </a:lnTo>
                    <a:lnTo>
                      <a:pt x="34" y="0"/>
                    </a:lnTo>
                    <a:lnTo>
                      <a:pt x="32" y="0"/>
                    </a:lnTo>
                    <a:lnTo>
                      <a:pt x="30" y="0"/>
                    </a:lnTo>
                    <a:lnTo>
                      <a:pt x="29" y="1"/>
                    </a:lnTo>
                    <a:lnTo>
                      <a:pt x="27" y="1"/>
                    </a:lnTo>
                    <a:lnTo>
                      <a:pt x="26" y="1"/>
                    </a:lnTo>
                    <a:lnTo>
                      <a:pt x="25" y="2"/>
                    </a:lnTo>
                    <a:lnTo>
                      <a:pt x="23" y="3"/>
                    </a:lnTo>
                    <a:lnTo>
                      <a:pt x="20" y="6"/>
                    </a:lnTo>
                    <a:lnTo>
                      <a:pt x="0" y="23"/>
                    </a:lnTo>
                    <a:lnTo>
                      <a:pt x="37" y="62"/>
                    </a:lnTo>
                  </a:path>
                </a:pathLst>
              </a:custGeom>
              <a:noFill/>
              <a:ln w="12700" cap="rnd" cmpd="sng">
                <a:solidFill>
                  <a:srgbClr val="000000"/>
                </a:solidFill>
                <a:prstDash val="solid"/>
                <a:round/>
                <a:headEnd/>
                <a:tailEnd/>
              </a:ln>
            </p:spPr>
            <p:txBody>
              <a:bodyPr/>
              <a:lstStyle/>
              <a:p>
                <a:endParaRPr lang="en-US"/>
              </a:p>
            </p:txBody>
          </p:sp>
          <p:sp>
            <p:nvSpPr>
              <p:cNvPr id="124" name="Freeform 514"/>
              <p:cNvSpPr>
                <a:spLocks/>
              </p:cNvSpPr>
              <p:nvPr/>
            </p:nvSpPr>
            <p:spPr bwMode="auto">
              <a:xfrm>
                <a:off x="313" y="258"/>
                <a:ext cx="24" cy="21"/>
              </a:xfrm>
              <a:custGeom>
                <a:avLst/>
                <a:gdLst>
                  <a:gd name="T0" fmla="*/ 10 w 24"/>
                  <a:gd name="T1" fmla="*/ 21 h 22"/>
                  <a:gd name="T2" fmla="*/ 0 w 24"/>
                  <a:gd name="T3" fmla="*/ 11 h 22"/>
                  <a:gd name="T4" fmla="*/ 10 w 24"/>
                  <a:gd name="T5" fmla="*/ 2 h 22"/>
                  <a:gd name="T6" fmla="*/ 12 w 24"/>
                  <a:gd name="T7" fmla="*/ 1 h 22"/>
                  <a:gd name="T8" fmla="*/ 13 w 24"/>
                  <a:gd name="T9" fmla="*/ 0 h 22"/>
                  <a:gd name="T10" fmla="*/ 14 w 24"/>
                  <a:gd name="T11" fmla="*/ 0 h 22"/>
                  <a:gd name="T12" fmla="*/ 15 w 24"/>
                  <a:gd name="T13" fmla="*/ 0 h 22"/>
                  <a:gd name="T14" fmla="*/ 17 w 24"/>
                  <a:gd name="T15" fmla="*/ 0 h 22"/>
                  <a:gd name="T16" fmla="*/ 18 w 24"/>
                  <a:gd name="T17" fmla="*/ 0 h 22"/>
                  <a:gd name="T18" fmla="*/ 19 w 24"/>
                  <a:gd name="T19" fmla="*/ 1 h 22"/>
                  <a:gd name="T20" fmla="*/ 21 w 24"/>
                  <a:gd name="T21" fmla="*/ 2 h 22"/>
                  <a:gd name="T22" fmla="*/ 22 w 24"/>
                  <a:gd name="T23" fmla="*/ 4 h 22"/>
                  <a:gd name="T24" fmla="*/ 22 w 24"/>
                  <a:gd name="T25" fmla="*/ 5 h 22"/>
                  <a:gd name="T26" fmla="*/ 23 w 24"/>
                  <a:gd name="T27" fmla="*/ 6 h 22"/>
                  <a:gd name="T28" fmla="*/ 23 w 24"/>
                  <a:gd name="T29" fmla="*/ 7 h 22"/>
                  <a:gd name="T30" fmla="*/ 22 w 24"/>
                  <a:gd name="T31" fmla="*/ 9 h 22"/>
                  <a:gd name="T32" fmla="*/ 22 w 24"/>
                  <a:gd name="T33" fmla="*/ 10 h 22"/>
                  <a:gd name="T34" fmla="*/ 21 w 24"/>
                  <a:gd name="T35" fmla="*/ 11 h 22"/>
                  <a:gd name="T36" fmla="*/ 19 w 24"/>
                  <a:gd name="T37" fmla="*/ 12 h 22"/>
                  <a:gd name="T38" fmla="*/ 10 w 24"/>
                  <a:gd name="T39" fmla="*/ 21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2"/>
                  <a:gd name="T62" fmla="*/ 24 w 24"/>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2">
                    <a:moveTo>
                      <a:pt x="10" y="21"/>
                    </a:moveTo>
                    <a:lnTo>
                      <a:pt x="0" y="11"/>
                    </a:lnTo>
                    <a:lnTo>
                      <a:pt x="10" y="2"/>
                    </a:lnTo>
                    <a:lnTo>
                      <a:pt x="12" y="1"/>
                    </a:lnTo>
                    <a:lnTo>
                      <a:pt x="13" y="0"/>
                    </a:lnTo>
                    <a:lnTo>
                      <a:pt x="14" y="0"/>
                    </a:lnTo>
                    <a:lnTo>
                      <a:pt x="15" y="0"/>
                    </a:lnTo>
                    <a:lnTo>
                      <a:pt x="17" y="0"/>
                    </a:lnTo>
                    <a:lnTo>
                      <a:pt x="18" y="0"/>
                    </a:lnTo>
                    <a:lnTo>
                      <a:pt x="19" y="1"/>
                    </a:lnTo>
                    <a:lnTo>
                      <a:pt x="21" y="2"/>
                    </a:lnTo>
                    <a:lnTo>
                      <a:pt x="22" y="4"/>
                    </a:lnTo>
                    <a:lnTo>
                      <a:pt x="22" y="5"/>
                    </a:lnTo>
                    <a:lnTo>
                      <a:pt x="23" y="6"/>
                    </a:lnTo>
                    <a:lnTo>
                      <a:pt x="23" y="7"/>
                    </a:lnTo>
                    <a:lnTo>
                      <a:pt x="22" y="9"/>
                    </a:lnTo>
                    <a:lnTo>
                      <a:pt x="22" y="10"/>
                    </a:lnTo>
                    <a:lnTo>
                      <a:pt x="21" y="11"/>
                    </a:lnTo>
                    <a:lnTo>
                      <a:pt x="19" y="12"/>
                    </a:lnTo>
                    <a:lnTo>
                      <a:pt x="10" y="21"/>
                    </a:lnTo>
                  </a:path>
                </a:pathLst>
              </a:custGeom>
              <a:noFill/>
              <a:ln w="12700" cap="rnd" cmpd="sng">
                <a:solidFill>
                  <a:srgbClr val="000000"/>
                </a:solidFill>
                <a:prstDash val="solid"/>
                <a:round/>
                <a:headEnd/>
                <a:tailEnd/>
              </a:ln>
            </p:spPr>
            <p:txBody>
              <a:bodyPr/>
              <a:lstStyle/>
              <a:p>
                <a:endParaRPr lang="en-US"/>
              </a:p>
            </p:txBody>
          </p:sp>
          <p:sp>
            <p:nvSpPr>
              <p:cNvPr id="125" name="Freeform 515"/>
              <p:cNvSpPr>
                <a:spLocks/>
              </p:cNvSpPr>
              <p:nvPr/>
            </p:nvSpPr>
            <p:spPr bwMode="auto">
              <a:xfrm>
                <a:off x="364" y="215"/>
                <a:ext cx="56" cy="61"/>
              </a:xfrm>
              <a:custGeom>
                <a:avLst/>
                <a:gdLst>
                  <a:gd name="T0" fmla="*/ 0 w 55"/>
                  <a:gd name="T1" fmla="*/ 6 h 62"/>
                  <a:gd name="T2" fmla="*/ 9 w 55"/>
                  <a:gd name="T3" fmla="*/ 61 h 62"/>
                  <a:gd name="T4" fmla="*/ 19 w 55"/>
                  <a:gd name="T5" fmla="*/ 55 h 62"/>
                  <a:gd name="T6" fmla="*/ 17 w 55"/>
                  <a:gd name="T7" fmla="*/ 44 h 62"/>
                  <a:gd name="T8" fmla="*/ 36 w 55"/>
                  <a:gd name="T9" fmla="*/ 34 h 62"/>
                  <a:gd name="T10" fmla="*/ 44 w 55"/>
                  <a:gd name="T11" fmla="*/ 42 h 62"/>
                  <a:gd name="T12" fmla="*/ 54 w 55"/>
                  <a:gd name="T13" fmla="*/ 37 h 62"/>
                  <a:gd name="T14" fmla="*/ 20 w 55"/>
                  <a:gd name="T15" fmla="*/ 7 h 62"/>
                  <a:gd name="T16" fmla="*/ 11 w 55"/>
                  <a:gd name="T17" fmla="*/ 12 h 62"/>
                  <a:gd name="T18" fmla="*/ 29 w 55"/>
                  <a:gd name="T19" fmla="*/ 28 h 62"/>
                  <a:gd name="T20" fmla="*/ 15 w 55"/>
                  <a:gd name="T21" fmla="*/ 35 h 62"/>
                  <a:gd name="T22" fmla="*/ 11 w 55"/>
                  <a:gd name="T23" fmla="*/ 12 h 62"/>
                  <a:gd name="T24" fmla="*/ 20 w 55"/>
                  <a:gd name="T25" fmla="*/ 7 h 62"/>
                  <a:gd name="T26" fmla="*/ 12 w 55"/>
                  <a:gd name="T27" fmla="*/ 0 h 62"/>
                  <a:gd name="T28" fmla="*/ 0 w 55"/>
                  <a:gd name="T29" fmla="*/ 6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62"/>
                  <a:gd name="T47" fmla="*/ 55 w 55"/>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62">
                    <a:moveTo>
                      <a:pt x="0" y="6"/>
                    </a:moveTo>
                    <a:lnTo>
                      <a:pt x="9" y="61"/>
                    </a:lnTo>
                    <a:lnTo>
                      <a:pt x="19" y="55"/>
                    </a:lnTo>
                    <a:lnTo>
                      <a:pt x="17" y="44"/>
                    </a:lnTo>
                    <a:lnTo>
                      <a:pt x="36" y="34"/>
                    </a:lnTo>
                    <a:lnTo>
                      <a:pt x="44" y="42"/>
                    </a:lnTo>
                    <a:lnTo>
                      <a:pt x="54" y="37"/>
                    </a:lnTo>
                    <a:lnTo>
                      <a:pt x="20" y="7"/>
                    </a:lnTo>
                    <a:lnTo>
                      <a:pt x="11" y="12"/>
                    </a:lnTo>
                    <a:lnTo>
                      <a:pt x="29" y="28"/>
                    </a:lnTo>
                    <a:lnTo>
                      <a:pt x="15" y="35"/>
                    </a:lnTo>
                    <a:lnTo>
                      <a:pt x="11" y="12"/>
                    </a:lnTo>
                    <a:lnTo>
                      <a:pt x="20" y="7"/>
                    </a:lnTo>
                    <a:lnTo>
                      <a:pt x="12" y="0"/>
                    </a:lnTo>
                    <a:lnTo>
                      <a:pt x="0" y="6"/>
                    </a:lnTo>
                  </a:path>
                </a:pathLst>
              </a:custGeom>
              <a:solidFill>
                <a:srgbClr val="FFFF00"/>
              </a:solidFill>
              <a:ln w="9525" cap="rnd">
                <a:noFill/>
                <a:round/>
                <a:headEnd/>
                <a:tailEnd/>
              </a:ln>
            </p:spPr>
            <p:txBody>
              <a:bodyPr/>
              <a:lstStyle/>
              <a:p>
                <a:endParaRPr lang="en-US"/>
              </a:p>
            </p:txBody>
          </p:sp>
          <p:sp>
            <p:nvSpPr>
              <p:cNvPr id="126" name="Freeform 516"/>
              <p:cNvSpPr>
                <a:spLocks/>
              </p:cNvSpPr>
              <p:nvPr/>
            </p:nvSpPr>
            <p:spPr bwMode="auto">
              <a:xfrm>
                <a:off x="364" y="215"/>
                <a:ext cx="56" cy="61"/>
              </a:xfrm>
              <a:custGeom>
                <a:avLst/>
                <a:gdLst>
                  <a:gd name="T0" fmla="*/ 0 w 55"/>
                  <a:gd name="T1" fmla="*/ 6 h 62"/>
                  <a:gd name="T2" fmla="*/ 9 w 55"/>
                  <a:gd name="T3" fmla="*/ 61 h 62"/>
                  <a:gd name="T4" fmla="*/ 19 w 55"/>
                  <a:gd name="T5" fmla="*/ 55 h 62"/>
                  <a:gd name="T6" fmla="*/ 17 w 55"/>
                  <a:gd name="T7" fmla="*/ 44 h 62"/>
                  <a:gd name="T8" fmla="*/ 36 w 55"/>
                  <a:gd name="T9" fmla="*/ 34 h 62"/>
                  <a:gd name="T10" fmla="*/ 44 w 55"/>
                  <a:gd name="T11" fmla="*/ 42 h 62"/>
                  <a:gd name="T12" fmla="*/ 54 w 55"/>
                  <a:gd name="T13" fmla="*/ 37 h 62"/>
                  <a:gd name="T14" fmla="*/ 12 w 55"/>
                  <a:gd name="T15" fmla="*/ 0 h 62"/>
                  <a:gd name="T16" fmla="*/ 0 w 55"/>
                  <a:gd name="T17" fmla="*/ 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62"/>
                  <a:gd name="T29" fmla="*/ 55 w 5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62">
                    <a:moveTo>
                      <a:pt x="0" y="6"/>
                    </a:moveTo>
                    <a:lnTo>
                      <a:pt x="9" y="61"/>
                    </a:lnTo>
                    <a:lnTo>
                      <a:pt x="19" y="55"/>
                    </a:lnTo>
                    <a:lnTo>
                      <a:pt x="17" y="44"/>
                    </a:lnTo>
                    <a:lnTo>
                      <a:pt x="36" y="34"/>
                    </a:lnTo>
                    <a:lnTo>
                      <a:pt x="44" y="42"/>
                    </a:lnTo>
                    <a:lnTo>
                      <a:pt x="54" y="37"/>
                    </a:lnTo>
                    <a:lnTo>
                      <a:pt x="12" y="0"/>
                    </a:lnTo>
                    <a:lnTo>
                      <a:pt x="0" y="6"/>
                    </a:lnTo>
                  </a:path>
                </a:pathLst>
              </a:custGeom>
              <a:noFill/>
              <a:ln w="12700" cap="rnd" cmpd="sng">
                <a:solidFill>
                  <a:srgbClr val="000000"/>
                </a:solidFill>
                <a:prstDash val="solid"/>
                <a:round/>
                <a:headEnd/>
                <a:tailEnd/>
              </a:ln>
            </p:spPr>
            <p:txBody>
              <a:bodyPr/>
              <a:lstStyle/>
              <a:p>
                <a:endParaRPr lang="en-US"/>
              </a:p>
            </p:txBody>
          </p:sp>
          <p:sp>
            <p:nvSpPr>
              <p:cNvPr id="127" name="Freeform 517"/>
              <p:cNvSpPr>
                <a:spLocks/>
              </p:cNvSpPr>
              <p:nvPr/>
            </p:nvSpPr>
            <p:spPr bwMode="auto">
              <a:xfrm>
                <a:off x="375" y="226"/>
                <a:ext cx="19" cy="27"/>
              </a:xfrm>
              <a:custGeom>
                <a:avLst/>
                <a:gdLst>
                  <a:gd name="T0" fmla="*/ 0 w 19"/>
                  <a:gd name="T1" fmla="*/ 0 h 24"/>
                  <a:gd name="T2" fmla="*/ 18 w 19"/>
                  <a:gd name="T3" fmla="*/ 16 h 24"/>
                  <a:gd name="T4" fmla="*/ 4 w 19"/>
                  <a:gd name="T5" fmla="*/ 23 h 24"/>
                  <a:gd name="T6" fmla="*/ 0 w 19"/>
                  <a:gd name="T7" fmla="*/ 0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0"/>
                    </a:moveTo>
                    <a:lnTo>
                      <a:pt x="18" y="16"/>
                    </a:lnTo>
                    <a:lnTo>
                      <a:pt x="4" y="23"/>
                    </a:lnTo>
                    <a:lnTo>
                      <a:pt x="0" y="0"/>
                    </a:lnTo>
                  </a:path>
                </a:pathLst>
              </a:custGeom>
              <a:noFill/>
              <a:ln w="12700" cap="rnd" cmpd="sng">
                <a:solidFill>
                  <a:srgbClr val="000000"/>
                </a:solidFill>
                <a:prstDash val="solid"/>
                <a:round/>
                <a:headEnd/>
                <a:tailEnd/>
              </a:ln>
            </p:spPr>
            <p:txBody>
              <a:bodyPr/>
              <a:lstStyle/>
              <a:p>
                <a:endParaRPr lang="en-US"/>
              </a:p>
            </p:txBody>
          </p:sp>
          <p:sp>
            <p:nvSpPr>
              <p:cNvPr id="128" name="Freeform 518"/>
              <p:cNvSpPr>
                <a:spLocks/>
              </p:cNvSpPr>
              <p:nvPr/>
            </p:nvSpPr>
            <p:spPr bwMode="auto">
              <a:xfrm>
                <a:off x="395" y="188"/>
                <a:ext cx="47" cy="59"/>
              </a:xfrm>
              <a:custGeom>
                <a:avLst/>
                <a:gdLst>
                  <a:gd name="T0" fmla="*/ 37 w 48"/>
                  <a:gd name="T1" fmla="*/ 58 h 59"/>
                  <a:gd name="T2" fmla="*/ 47 w 48"/>
                  <a:gd name="T3" fmla="*/ 54 h 59"/>
                  <a:gd name="T4" fmla="*/ 29 w 48"/>
                  <a:gd name="T5" fmla="*/ 15 h 59"/>
                  <a:gd name="T6" fmla="*/ 43 w 48"/>
                  <a:gd name="T7" fmla="*/ 9 h 59"/>
                  <a:gd name="T8" fmla="*/ 40 w 48"/>
                  <a:gd name="T9" fmla="*/ 0 h 59"/>
                  <a:gd name="T10" fmla="*/ 0 w 48"/>
                  <a:gd name="T11" fmla="*/ 17 h 59"/>
                  <a:gd name="T12" fmla="*/ 3 w 48"/>
                  <a:gd name="T13" fmla="*/ 25 h 59"/>
                  <a:gd name="T14" fmla="*/ 19 w 48"/>
                  <a:gd name="T15" fmla="*/ 19 h 59"/>
                  <a:gd name="T16" fmla="*/ 37 w 48"/>
                  <a:gd name="T17" fmla="*/ 5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9"/>
                  <a:gd name="T29" fmla="*/ 48 w 4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9">
                    <a:moveTo>
                      <a:pt x="37" y="58"/>
                    </a:moveTo>
                    <a:lnTo>
                      <a:pt x="47" y="54"/>
                    </a:lnTo>
                    <a:lnTo>
                      <a:pt x="29" y="15"/>
                    </a:lnTo>
                    <a:lnTo>
                      <a:pt x="43" y="9"/>
                    </a:lnTo>
                    <a:lnTo>
                      <a:pt x="40" y="0"/>
                    </a:lnTo>
                    <a:lnTo>
                      <a:pt x="0" y="17"/>
                    </a:lnTo>
                    <a:lnTo>
                      <a:pt x="3" y="25"/>
                    </a:lnTo>
                    <a:lnTo>
                      <a:pt x="19" y="19"/>
                    </a:lnTo>
                    <a:lnTo>
                      <a:pt x="37" y="58"/>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29" name="Freeform 519"/>
              <p:cNvSpPr>
                <a:spLocks/>
              </p:cNvSpPr>
              <p:nvPr/>
            </p:nvSpPr>
            <p:spPr bwMode="auto">
              <a:xfrm>
                <a:off x="445" y="181"/>
                <a:ext cx="27" cy="54"/>
              </a:xfrm>
              <a:custGeom>
                <a:avLst/>
                <a:gdLst>
                  <a:gd name="T0" fmla="*/ 15 w 27"/>
                  <a:gd name="T1" fmla="*/ 54 h 55"/>
                  <a:gd name="T2" fmla="*/ 26 w 27"/>
                  <a:gd name="T3" fmla="*/ 50 h 55"/>
                  <a:gd name="T4" fmla="*/ 11 w 27"/>
                  <a:gd name="T5" fmla="*/ 0 h 55"/>
                  <a:gd name="T6" fmla="*/ 0 w 27"/>
                  <a:gd name="T7" fmla="*/ 3 h 55"/>
                  <a:gd name="T8" fmla="*/ 15 w 27"/>
                  <a:gd name="T9" fmla="*/ 54 h 55"/>
                  <a:gd name="T10" fmla="*/ 0 60000 65536"/>
                  <a:gd name="T11" fmla="*/ 0 60000 65536"/>
                  <a:gd name="T12" fmla="*/ 0 60000 65536"/>
                  <a:gd name="T13" fmla="*/ 0 60000 65536"/>
                  <a:gd name="T14" fmla="*/ 0 60000 65536"/>
                  <a:gd name="T15" fmla="*/ 0 w 27"/>
                  <a:gd name="T16" fmla="*/ 0 h 55"/>
                  <a:gd name="T17" fmla="*/ 27 w 27"/>
                  <a:gd name="T18" fmla="*/ 55 h 55"/>
                </a:gdLst>
                <a:ahLst/>
                <a:cxnLst>
                  <a:cxn ang="T10">
                    <a:pos x="T0" y="T1"/>
                  </a:cxn>
                  <a:cxn ang="T11">
                    <a:pos x="T2" y="T3"/>
                  </a:cxn>
                  <a:cxn ang="T12">
                    <a:pos x="T4" y="T5"/>
                  </a:cxn>
                  <a:cxn ang="T13">
                    <a:pos x="T6" y="T7"/>
                  </a:cxn>
                  <a:cxn ang="T14">
                    <a:pos x="T8" y="T9"/>
                  </a:cxn>
                </a:cxnLst>
                <a:rect l="T15" t="T16" r="T17" b="T18"/>
                <a:pathLst>
                  <a:path w="27" h="55">
                    <a:moveTo>
                      <a:pt x="15" y="54"/>
                    </a:moveTo>
                    <a:lnTo>
                      <a:pt x="26" y="50"/>
                    </a:lnTo>
                    <a:lnTo>
                      <a:pt x="11" y="0"/>
                    </a:lnTo>
                    <a:lnTo>
                      <a:pt x="0" y="3"/>
                    </a:lnTo>
                    <a:lnTo>
                      <a:pt x="15" y="54"/>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30" name="Freeform 520"/>
              <p:cNvSpPr>
                <a:spLocks/>
              </p:cNvSpPr>
              <p:nvPr/>
            </p:nvSpPr>
            <p:spPr bwMode="auto">
              <a:xfrm>
                <a:off x="475" y="173"/>
                <a:ext cx="54" cy="58"/>
              </a:xfrm>
              <a:custGeom>
                <a:avLst/>
                <a:gdLst>
                  <a:gd name="T0" fmla="*/ 1 w 55"/>
                  <a:gd name="T1" fmla="*/ 36 h 57"/>
                  <a:gd name="T2" fmla="*/ 3 w 55"/>
                  <a:gd name="T3" fmla="*/ 41 h 57"/>
                  <a:gd name="T4" fmla="*/ 6 w 55"/>
                  <a:gd name="T5" fmla="*/ 46 h 57"/>
                  <a:gd name="T6" fmla="*/ 9 w 55"/>
                  <a:gd name="T7" fmla="*/ 50 h 57"/>
                  <a:gd name="T8" fmla="*/ 13 w 55"/>
                  <a:gd name="T9" fmla="*/ 53 h 57"/>
                  <a:gd name="T10" fmla="*/ 18 w 55"/>
                  <a:gd name="T11" fmla="*/ 55 h 57"/>
                  <a:gd name="T12" fmla="*/ 23 w 55"/>
                  <a:gd name="T13" fmla="*/ 56 h 57"/>
                  <a:gd name="T14" fmla="*/ 29 w 55"/>
                  <a:gd name="T15" fmla="*/ 56 h 57"/>
                  <a:gd name="T16" fmla="*/ 32 w 55"/>
                  <a:gd name="T17" fmla="*/ 55 h 57"/>
                  <a:gd name="T18" fmla="*/ 38 w 55"/>
                  <a:gd name="T19" fmla="*/ 54 h 57"/>
                  <a:gd name="T20" fmla="*/ 43 w 55"/>
                  <a:gd name="T21" fmla="*/ 52 h 57"/>
                  <a:gd name="T22" fmla="*/ 47 w 55"/>
                  <a:gd name="T23" fmla="*/ 48 h 57"/>
                  <a:gd name="T24" fmla="*/ 50 w 55"/>
                  <a:gd name="T25" fmla="*/ 45 h 57"/>
                  <a:gd name="T26" fmla="*/ 52 w 55"/>
                  <a:gd name="T27" fmla="*/ 40 h 57"/>
                  <a:gd name="T28" fmla="*/ 54 w 55"/>
                  <a:gd name="T29" fmla="*/ 35 h 57"/>
                  <a:gd name="T30" fmla="*/ 54 w 55"/>
                  <a:gd name="T31" fmla="*/ 29 h 57"/>
                  <a:gd name="T32" fmla="*/ 53 w 55"/>
                  <a:gd name="T33" fmla="*/ 23 h 57"/>
                  <a:gd name="T34" fmla="*/ 52 w 55"/>
                  <a:gd name="T35" fmla="*/ 17 h 57"/>
                  <a:gd name="T36" fmla="*/ 49 w 55"/>
                  <a:gd name="T37" fmla="*/ 12 h 57"/>
                  <a:gd name="T38" fmla="*/ 48 w 55"/>
                  <a:gd name="T39" fmla="*/ 10 h 57"/>
                  <a:gd name="T40" fmla="*/ 28 w 55"/>
                  <a:gd name="T41" fmla="*/ 10 h 57"/>
                  <a:gd name="T42" fmla="*/ 31 w 55"/>
                  <a:gd name="T43" fmla="*/ 11 h 57"/>
                  <a:gd name="T44" fmla="*/ 34 w 55"/>
                  <a:gd name="T45" fmla="*/ 12 h 57"/>
                  <a:gd name="T46" fmla="*/ 38 w 55"/>
                  <a:gd name="T47" fmla="*/ 15 h 57"/>
                  <a:gd name="T48" fmla="*/ 42 w 55"/>
                  <a:gd name="T49" fmla="*/ 21 h 57"/>
                  <a:gd name="T50" fmla="*/ 43 w 55"/>
                  <a:gd name="T51" fmla="*/ 28 h 57"/>
                  <a:gd name="T52" fmla="*/ 43 w 55"/>
                  <a:gd name="T53" fmla="*/ 31 h 57"/>
                  <a:gd name="T54" fmla="*/ 42 w 55"/>
                  <a:gd name="T55" fmla="*/ 35 h 57"/>
                  <a:gd name="T56" fmla="*/ 42 w 55"/>
                  <a:gd name="T57" fmla="*/ 38 h 57"/>
                  <a:gd name="T58" fmla="*/ 38 w 55"/>
                  <a:gd name="T59" fmla="*/ 42 h 57"/>
                  <a:gd name="T60" fmla="*/ 35 w 55"/>
                  <a:gd name="T61" fmla="*/ 44 h 57"/>
                  <a:gd name="T62" fmla="*/ 32 w 55"/>
                  <a:gd name="T63" fmla="*/ 46 h 57"/>
                  <a:gd name="T64" fmla="*/ 28 w 55"/>
                  <a:gd name="T65" fmla="*/ 46 h 57"/>
                  <a:gd name="T66" fmla="*/ 25 w 55"/>
                  <a:gd name="T67" fmla="*/ 46 h 57"/>
                  <a:gd name="T68" fmla="*/ 21 w 55"/>
                  <a:gd name="T69" fmla="*/ 45 h 57"/>
                  <a:gd name="T70" fmla="*/ 17 w 55"/>
                  <a:gd name="T71" fmla="*/ 42 h 57"/>
                  <a:gd name="T72" fmla="*/ 15 w 55"/>
                  <a:gd name="T73" fmla="*/ 38 h 57"/>
                  <a:gd name="T74" fmla="*/ 12 w 55"/>
                  <a:gd name="T75" fmla="*/ 31 h 57"/>
                  <a:gd name="T76" fmla="*/ 11 w 55"/>
                  <a:gd name="T77" fmla="*/ 27 h 57"/>
                  <a:gd name="T78" fmla="*/ 12 w 55"/>
                  <a:gd name="T79" fmla="*/ 21 h 57"/>
                  <a:gd name="T80" fmla="*/ 13 w 55"/>
                  <a:gd name="T81" fmla="*/ 18 h 57"/>
                  <a:gd name="T82" fmla="*/ 15 w 55"/>
                  <a:gd name="T83" fmla="*/ 14 h 57"/>
                  <a:gd name="T84" fmla="*/ 18 w 55"/>
                  <a:gd name="T85" fmla="*/ 12 h 57"/>
                  <a:gd name="T86" fmla="*/ 23 w 55"/>
                  <a:gd name="T87" fmla="*/ 10 h 57"/>
                  <a:gd name="T88" fmla="*/ 48 w 55"/>
                  <a:gd name="T89" fmla="*/ 10 h 57"/>
                  <a:gd name="T90" fmla="*/ 45 w 55"/>
                  <a:gd name="T91" fmla="*/ 6 h 57"/>
                  <a:gd name="T92" fmla="*/ 40 w 55"/>
                  <a:gd name="T93" fmla="*/ 4 h 57"/>
                  <a:gd name="T94" fmla="*/ 35 w 55"/>
                  <a:gd name="T95" fmla="*/ 1 h 57"/>
                  <a:gd name="T96" fmla="*/ 32 w 55"/>
                  <a:gd name="T97" fmla="*/ 0 h 57"/>
                  <a:gd name="T98" fmla="*/ 27 w 55"/>
                  <a:gd name="T99" fmla="*/ 0 h 57"/>
                  <a:gd name="T100" fmla="*/ 22 w 55"/>
                  <a:gd name="T101" fmla="*/ 1 h 57"/>
                  <a:gd name="T102" fmla="*/ 16 w 55"/>
                  <a:gd name="T103" fmla="*/ 2 h 57"/>
                  <a:gd name="T104" fmla="*/ 11 w 55"/>
                  <a:gd name="T105" fmla="*/ 5 h 57"/>
                  <a:gd name="T106" fmla="*/ 7 w 55"/>
                  <a:gd name="T107" fmla="*/ 8 h 57"/>
                  <a:gd name="T108" fmla="*/ 4 w 55"/>
                  <a:gd name="T109" fmla="*/ 12 h 57"/>
                  <a:gd name="T110" fmla="*/ 1 w 55"/>
                  <a:gd name="T111" fmla="*/ 16 h 57"/>
                  <a:gd name="T112" fmla="*/ 0 w 55"/>
                  <a:gd name="T113" fmla="*/ 21 h 57"/>
                  <a:gd name="T114" fmla="*/ 0 w 55"/>
                  <a:gd name="T115" fmla="*/ 27 h 57"/>
                  <a:gd name="T116" fmla="*/ 1 w 55"/>
                  <a:gd name="T117" fmla="*/ 33 h 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57"/>
                  <a:gd name="T179" fmla="*/ 55 w 55"/>
                  <a:gd name="T180" fmla="*/ 57 h 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57">
                    <a:moveTo>
                      <a:pt x="1" y="33"/>
                    </a:moveTo>
                    <a:lnTo>
                      <a:pt x="1" y="36"/>
                    </a:lnTo>
                    <a:lnTo>
                      <a:pt x="2" y="39"/>
                    </a:lnTo>
                    <a:lnTo>
                      <a:pt x="3" y="41"/>
                    </a:lnTo>
                    <a:lnTo>
                      <a:pt x="5" y="44"/>
                    </a:lnTo>
                    <a:lnTo>
                      <a:pt x="6" y="46"/>
                    </a:lnTo>
                    <a:lnTo>
                      <a:pt x="7" y="48"/>
                    </a:lnTo>
                    <a:lnTo>
                      <a:pt x="9" y="50"/>
                    </a:lnTo>
                    <a:lnTo>
                      <a:pt x="11" y="51"/>
                    </a:lnTo>
                    <a:lnTo>
                      <a:pt x="13" y="53"/>
                    </a:lnTo>
                    <a:lnTo>
                      <a:pt x="16" y="54"/>
                    </a:lnTo>
                    <a:lnTo>
                      <a:pt x="18" y="55"/>
                    </a:lnTo>
                    <a:lnTo>
                      <a:pt x="21" y="55"/>
                    </a:lnTo>
                    <a:lnTo>
                      <a:pt x="23" y="56"/>
                    </a:lnTo>
                    <a:lnTo>
                      <a:pt x="27" y="56"/>
                    </a:lnTo>
                    <a:lnTo>
                      <a:pt x="29" y="56"/>
                    </a:lnTo>
                    <a:lnTo>
                      <a:pt x="30" y="56"/>
                    </a:lnTo>
                    <a:lnTo>
                      <a:pt x="32" y="55"/>
                    </a:lnTo>
                    <a:lnTo>
                      <a:pt x="35" y="55"/>
                    </a:lnTo>
                    <a:lnTo>
                      <a:pt x="38" y="54"/>
                    </a:lnTo>
                    <a:lnTo>
                      <a:pt x="40" y="53"/>
                    </a:lnTo>
                    <a:lnTo>
                      <a:pt x="43" y="52"/>
                    </a:lnTo>
                    <a:lnTo>
                      <a:pt x="45" y="50"/>
                    </a:lnTo>
                    <a:lnTo>
                      <a:pt x="47" y="48"/>
                    </a:lnTo>
                    <a:lnTo>
                      <a:pt x="49" y="47"/>
                    </a:lnTo>
                    <a:lnTo>
                      <a:pt x="50" y="45"/>
                    </a:lnTo>
                    <a:lnTo>
                      <a:pt x="51" y="42"/>
                    </a:lnTo>
                    <a:lnTo>
                      <a:pt x="52" y="40"/>
                    </a:lnTo>
                    <a:lnTo>
                      <a:pt x="53" y="38"/>
                    </a:lnTo>
                    <a:lnTo>
                      <a:pt x="54" y="35"/>
                    </a:lnTo>
                    <a:lnTo>
                      <a:pt x="54" y="32"/>
                    </a:lnTo>
                    <a:lnTo>
                      <a:pt x="54" y="29"/>
                    </a:lnTo>
                    <a:lnTo>
                      <a:pt x="54" y="27"/>
                    </a:lnTo>
                    <a:lnTo>
                      <a:pt x="53" y="23"/>
                    </a:lnTo>
                    <a:lnTo>
                      <a:pt x="53" y="21"/>
                    </a:lnTo>
                    <a:lnTo>
                      <a:pt x="52" y="17"/>
                    </a:lnTo>
                    <a:lnTo>
                      <a:pt x="51" y="15"/>
                    </a:lnTo>
                    <a:lnTo>
                      <a:pt x="49" y="12"/>
                    </a:lnTo>
                    <a:lnTo>
                      <a:pt x="48" y="10"/>
                    </a:lnTo>
                    <a:lnTo>
                      <a:pt x="27" y="10"/>
                    </a:lnTo>
                    <a:lnTo>
                      <a:pt x="28" y="10"/>
                    </a:lnTo>
                    <a:lnTo>
                      <a:pt x="30" y="10"/>
                    </a:lnTo>
                    <a:lnTo>
                      <a:pt x="31" y="11"/>
                    </a:lnTo>
                    <a:lnTo>
                      <a:pt x="33" y="11"/>
                    </a:lnTo>
                    <a:lnTo>
                      <a:pt x="34" y="12"/>
                    </a:lnTo>
                    <a:lnTo>
                      <a:pt x="35" y="12"/>
                    </a:lnTo>
                    <a:lnTo>
                      <a:pt x="38" y="15"/>
                    </a:lnTo>
                    <a:lnTo>
                      <a:pt x="40" y="18"/>
                    </a:lnTo>
                    <a:lnTo>
                      <a:pt x="42" y="21"/>
                    </a:lnTo>
                    <a:lnTo>
                      <a:pt x="42" y="26"/>
                    </a:lnTo>
                    <a:lnTo>
                      <a:pt x="43" y="28"/>
                    </a:lnTo>
                    <a:lnTo>
                      <a:pt x="43" y="29"/>
                    </a:lnTo>
                    <a:lnTo>
                      <a:pt x="43" y="31"/>
                    </a:lnTo>
                    <a:lnTo>
                      <a:pt x="43" y="33"/>
                    </a:lnTo>
                    <a:lnTo>
                      <a:pt x="42" y="35"/>
                    </a:lnTo>
                    <a:lnTo>
                      <a:pt x="42" y="37"/>
                    </a:lnTo>
                    <a:lnTo>
                      <a:pt x="42" y="38"/>
                    </a:lnTo>
                    <a:lnTo>
                      <a:pt x="40" y="39"/>
                    </a:lnTo>
                    <a:lnTo>
                      <a:pt x="38" y="42"/>
                    </a:lnTo>
                    <a:lnTo>
                      <a:pt x="36" y="44"/>
                    </a:lnTo>
                    <a:lnTo>
                      <a:pt x="35" y="44"/>
                    </a:lnTo>
                    <a:lnTo>
                      <a:pt x="33" y="45"/>
                    </a:lnTo>
                    <a:lnTo>
                      <a:pt x="32" y="46"/>
                    </a:lnTo>
                    <a:lnTo>
                      <a:pt x="30" y="46"/>
                    </a:lnTo>
                    <a:lnTo>
                      <a:pt x="28" y="46"/>
                    </a:lnTo>
                    <a:lnTo>
                      <a:pt x="27" y="46"/>
                    </a:lnTo>
                    <a:lnTo>
                      <a:pt x="25" y="46"/>
                    </a:lnTo>
                    <a:lnTo>
                      <a:pt x="24" y="46"/>
                    </a:lnTo>
                    <a:lnTo>
                      <a:pt x="21" y="45"/>
                    </a:lnTo>
                    <a:lnTo>
                      <a:pt x="18" y="43"/>
                    </a:lnTo>
                    <a:lnTo>
                      <a:pt x="17" y="42"/>
                    </a:lnTo>
                    <a:lnTo>
                      <a:pt x="16" y="41"/>
                    </a:lnTo>
                    <a:lnTo>
                      <a:pt x="15" y="38"/>
                    </a:lnTo>
                    <a:lnTo>
                      <a:pt x="13" y="35"/>
                    </a:lnTo>
                    <a:lnTo>
                      <a:pt x="12" y="31"/>
                    </a:lnTo>
                    <a:lnTo>
                      <a:pt x="11" y="28"/>
                    </a:lnTo>
                    <a:lnTo>
                      <a:pt x="11" y="27"/>
                    </a:lnTo>
                    <a:lnTo>
                      <a:pt x="11" y="23"/>
                    </a:lnTo>
                    <a:lnTo>
                      <a:pt x="12" y="21"/>
                    </a:lnTo>
                    <a:lnTo>
                      <a:pt x="12" y="20"/>
                    </a:lnTo>
                    <a:lnTo>
                      <a:pt x="13" y="18"/>
                    </a:lnTo>
                    <a:lnTo>
                      <a:pt x="13" y="17"/>
                    </a:lnTo>
                    <a:lnTo>
                      <a:pt x="15" y="14"/>
                    </a:lnTo>
                    <a:lnTo>
                      <a:pt x="16" y="13"/>
                    </a:lnTo>
                    <a:lnTo>
                      <a:pt x="18" y="12"/>
                    </a:lnTo>
                    <a:lnTo>
                      <a:pt x="20" y="11"/>
                    </a:lnTo>
                    <a:lnTo>
                      <a:pt x="23" y="10"/>
                    </a:lnTo>
                    <a:lnTo>
                      <a:pt x="27" y="10"/>
                    </a:lnTo>
                    <a:lnTo>
                      <a:pt x="48" y="10"/>
                    </a:lnTo>
                    <a:lnTo>
                      <a:pt x="47" y="8"/>
                    </a:lnTo>
                    <a:lnTo>
                      <a:pt x="45" y="6"/>
                    </a:lnTo>
                    <a:lnTo>
                      <a:pt x="43" y="5"/>
                    </a:lnTo>
                    <a:lnTo>
                      <a:pt x="40" y="4"/>
                    </a:lnTo>
                    <a:lnTo>
                      <a:pt x="38" y="2"/>
                    </a:lnTo>
                    <a:lnTo>
                      <a:pt x="35" y="1"/>
                    </a:lnTo>
                    <a:lnTo>
                      <a:pt x="33" y="1"/>
                    </a:lnTo>
                    <a:lnTo>
                      <a:pt x="32" y="0"/>
                    </a:lnTo>
                    <a:lnTo>
                      <a:pt x="30" y="0"/>
                    </a:lnTo>
                    <a:lnTo>
                      <a:pt x="27" y="0"/>
                    </a:lnTo>
                    <a:lnTo>
                      <a:pt x="25" y="0"/>
                    </a:lnTo>
                    <a:lnTo>
                      <a:pt x="22" y="1"/>
                    </a:lnTo>
                    <a:lnTo>
                      <a:pt x="19" y="1"/>
                    </a:lnTo>
                    <a:lnTo>
                      <a:pt x="16" y="2"/>
                    </a:lnTo>
                    <a:lnTo>
                      <a:pt x="13" y="3"/>
                    </a:lnTo>
                    <a:lnTo>
                      <a:pt x="11" y="5"/>
                    </a:lnTo>
                    <a:lnTo>
                      <a:pt x="9" y="6"/>
                    </a:lnTo>
                    <a:lnTo>
                      <a:pt x="7" y="8"/>
                    </a:lnTo>
                    <a:lnTo>
                      <a:pt x="5" y="9"/>
                    </a:lnTo>
                    <a:lnTo>
                      <a:pt x="4" y="12"/>
                    </a:lnTo>
                    <a:lnTo>
                      <a:pt x="3" y="14"/>
                    </a:lnTo>
                    <a:lnTo>
                      <a:pt x="1" y="16"/>
                    </a:lnTo>
                    <a:lnTo>
                      <a:pt x="1" y="18"/>
                    </a:lnTo>
                    <a:lnTo>
                      <a:pt x="0" y="21"/>
                    </a:lnTo>
                    <a:lnTo>
                      <a:pt x="0" y="23"/>
                    </a:lnTo>
                    <a:lnTo>
                      <a:pt x="0" y="27"/>
                    </a:lnTo>
                    <a:lnTo>
                      <a:pt x="0" y="29"/>
                    </a:lnTo>
                    <a:lnTo>
                      <a:pt x="1" y="33"/>
                    </a:lnTo>
                  </a:path>
                </a:pathLst>
              </a:custGeom>
              <a:solidFill>
                <a:srgbClr val="FFFF00"/>
              </a:solidFill>
              <a:ln w="9525" cap="rnd">
                <a:noFill/>
                <a:round/>
                <a:headEnd/>
                <a:tailEnd/>
              </a:ln>
            </p:spPr>
            <p:txBody>
              <a:bodyPr/>
              <a:lstStyle/>
              <a:p>
                <a:endParaRPr lang="en-US"/>
              </a:p>
            </p:txBody>
          </p:sp>
          <p:sp>
            <p:nvSpPr>
              <p:cNvPr id="131" name="Freeform 521"/>
              <p:cNvSpPr>
                <a:spLocks/>
              </p:cNvSpPr>
              <p:nvPr/>
            </p:nvSpPr>
            <p:spPr bwMode="auto">
              <a:xfrm>
                <a:off x="475" y="173"/>
                <a:ext cx="54" cy="58"/>
              </a:xfrm>
              <a:custGeom>
                <a:avLst/>
                <a:gdLst>
                  <a:gd name="T0" fmla="*/ 1 w 55"/>
                  <a:gd name="T1" fmla="*/ 36 h 57"/>
                  <a:gd name="T2" fmla="*/ 3 w 55"/>
                  <a:gd name="T3" fmla="*/ 41 h 57"/>
                  <a:gd name="T4" fmla="*/ 6 w 55"/>
                  <a:gd name="T5" fmla="*/ 46 h 57"/>
                  <a:gd name="T6" fmla="*/ 9 w 55"/>
                  <a:gd name="T7" fmla="*/ 50 h 57"/>
                  <a:gd name="T8" fmla="*/ 13 w 55"/>
                  <a:gd name="T9" fmla="*/ 53 h 57"/>
                  <a:gd name="T10" fmla="*/ 18 w 55"/>
                  <a:gd name="T11" fmla="*/ 55 h 57"/>
                  <a:gd name="T12" fmla="*/ 23 w 55"/>
                  <a:gd name="T13" fmla="*/ 56 h 57"/>
                  <a:gd name="T14" fmla="*/ 29 w 55"/>
                  <a:gd name="T15" fmla="*/ 56 h 57"/>
                  <a:gd name="T16" fmla="*/ 32 w 55"/>
                  <a:gd name="T17" fmla="*/ 55 h 57"/>
                  <a:gd name="T18" fmla="*/ 38 w 55"/>
                  <a:gd name="T19" fmla="*/ 54 h 57"/>
                  <a:gd name="T20" fmla="*/ 43 w 55"/>
                  <a:gd name="T21" fmla="*/ 52 h 57"/>
                  <a:gd name="T22" fmla="*/ 47 w 55"/>
                  <a:gd name="T23" fmla="*/ 48 h 57"/>
                  <a:gd name="T24" fmla="*/ 50 w 55"/>
                  <a:gd name="T25" fmla="*/ 45 h 57"/>
                  <a:gd name="T26" fmla="*/ 52 w 55"/>
                  <a:gd name="T27" fmla="*/ 40 h 57"/>
                  <a:gd name="T28" fmla="*/ 54 w 55"/>
                  <a:gd name="T29" fmla="*/ 35 h 57"/>
                  <a:gd name="T30" fmla="*/ 54 w 55"/>
                  <a:gd name="T31" fmla="*/ 29 h 57"/>
                  <a:gd name="T32" fmla="*/ 53 w 55"/>
                  <a:gd name="T33" fmla="*/ 23 h 57"/>
                  <a:gd name="T34" fmla="*/ 52 w 55"/>
                  <a:gd name="T35" fmla="*/ 17 h 57"/>
                  <a:gd name="T36" fmla="*/ 49 w 55"/>
                  <a:gd name="T37" fmla="*/ 12 h 57"/>
                  <a:gd name="T38" fmla="*/ 47 w 55"/>
                  <a:gd name="T39" fmla="*/ 8 h 57"/>
                  <a:gd name="T40" fmla="*/ 43 w 55"/>
                  <a:gd name="T41" fmla="*/ 5 h 57"/>
                  <a:gd name="T42" fmla="*/ 38 w 55"/>
                  <a:gd name="T43" fmla="*/ 2 h 57"/>
                  <a:gd name="T44" fmla="*/ 33 w 55"/>
                  <a:gd name="T45" fmla="*/ 1 h 57"/>
                  <a:gd name="T46" fmla="*/ 30 w 55"/>
                  <a:gd name="T47" fmla="*/ 0 h 57"/>
                  <a:gd name="T48" fmla="*/ 25 w 55"/>
                  <a:gd name="T49" fmla="*/ 0 h 57"/>
                  <a:gd name="T50" fmla="*/ 19 w 55"/>
                  <a:gd name="T51" fmla="*/ 1 h 57"/>
                  <a:gd name="T52" fmla="*/ 13 w 55"/>
                  <a:gd name="T53" fmla="*/ 3 h 57"/>
                  <a:gd name="T54" fmla="*/ 9 w 55"/>
                  <a:gd name="T55" fmla="*/ 6 h 57"/>
                  <a:gd name="T56" fmla="*/ 5 w 55"/>
                  <a:gd name="T57" fmla="*/ 9 h 57"/>
                  <a:gd name="T58" fmla="*/ 3 w 55"/>
                  <a:gd name="T59" fmla="*/ 14 h 57"/>
                  <a:gd name="T60" fmla="*/ 1 w 55"/>
                  <a:gd name="T61" fmla="*/ 18 h 57"/>
                  <a:gd name="T62" fmla="*/ 0 w 55"/>
                  <a:gd name="T63" fmla="*/ 23 h 57"/>
                  <a:gd name="T64" fmla="*/ 0 w 55"/>
                  <a:gd name="T65" fmla="*/ 29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7"/>
                  <a:gd name="T101" fmla="*/ 55 w 55"/>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7">
                    <a:moveTo>
                      <a:pt x="1" y="33"/>
                    </a:moveTo>
                    <a:lnTo>
                      <a:pt x="1" y="36"/>
                    </a:lnTo>
                    <a:lnTo>
                      <a:pt x="2" y="39"/>
                    </a:lnTo>
                    <a:lnTo>
                      <a:pt x="3" y="41"/>
                    </a:lnTo>
                    <a:lnTo>
                      <a:pt x="5" y="44"/>
                    </a:lnTo>
                    <a:lnTo>
                      <a:pt x="6" y="46"/>
                    </a:lnTo>
                    <a:lnTo>
                      <a:pt x="7" y="48"/>
                    </a:lnTo>
                    <a:lnTo>
                      <a:pt x="9" y="50"/>
                    </a:lnTo>
                    <a:lnTo>
                      <a:pt x="11" y="51"/>
                    </a:lnTo>
                    <a:lnTo>
                      <a:pt x="13" y="53"/>
                    </a:lnTo>
                    <a:lnTo>
                      <a:pt x="16" y="54"/>
                    </a:lnTo>
                    <a:lnTo>
                      <a:pt x="18" y="55"/>
                    </a:lnTo>
                    <a:lnTo>
                      <a:pt x="21" y="55"/>
                    </a:lnTo>
                    <a:lnTo>
                      <a:pt x="23" y="56"/>
                    </a:lnTo>
                    <a:lnTo>
                      <a:pt x="27" y="56"/>
                    </a:lnTo>
                    <a:lnTo>
                      <a:pt x="29" y="56"/>
                    </a:lnTo>
                    <a:lnTo>
                      <a:pt x="30" y="56"/>
                    </a:lnTo>
                    <a:lnTo>
                      <a:pt x="32" y="55"/>
                    </a:lnTo>
                    <a:lnTo>
                      <a:pt x="35" y="55"/>
                    </a:lnTo>
                    <a:lnTo>
                      <a:pt x="38" y="54"/>
                    </a:lnTo>
                    <a:lnTo>
                      <a:pt x="40" y="53"/>
                    </a:lnTo>
                    <a:lnTo>
                      <a:pt x="43" y="52"/>
                    </a:lnTo>
                    <a:lnTo>
                      <a:pt x="45" y="50"/>
                    </a:lnTo>
                    <a:lnTo>
                      <a:pt x="47" y="48"/>
                    </a:lnTo>
                    <a:lnTo>
                      <a:pt x="49" y="47"/>
                    </a:lnTo>
                    <a:lnTo>
                      <a:pt x="50" y="45"/>
                    </a:lnTo>
                    <a:lnTo>
                      <a:pt x="51" y="42"/>
                    </a:lnTo>
                    <a:lnTo>
                      <a:pt x="52" y="40"/>
                    </a:lnTo>
                    <a:lnTo>
                      <a:pt x="53" y="38"/>
                    </a:lnTo>
                    <a:lnTo>
                      <a:pt x="54" y="35"/>
                    </a:lnTo>
                    <a:lnTo>
                      <a:pt x="54" y="32"/>
                    </a:lnTo>
                    <a:lnTo>
                      <a:pt x="54" y="29"/>
                    </a:lnTo>
                    <a:lnTo>
                      <a:pt x="54" y="27"/>
                    </a:lnTo>
                    <a:lnTo>
                      <a:pt x="53" y="23"/>
                    </a:lnTo>
                    <a:lnTo>
                      <a:pt x="53" y="21"/>
                    </a:lnTo>
                    <a:lnTo>
                      <a:pt x="52" y="17"/>
                    </a:lnTo>
                    <a:lnTo>
                      <a:pt x="51" y="15"/>
                    </a:lnTo>
                    <a:lnTo>
                      <a:pt x="49" y="12"/>
                    </a:lnTo>
                    <a:lnTo>
                      <a:pt x="48" y="10"/>
                    </a:lnTo>
                    <a:lnTo>
                      <a:pt x="47" y="8"/>
                    </a:lnTo>
                    <a:lnTo>
                      <a:pt x="45" y="6"/>
                    </a:lnTo>
                    <a:lnTo>
                      <a:pt x="43" y="5"/>
                    </a:lnTo>
                    <a:lnTo>
                      <a:pt x="40" y="4"/>
                    </a:lnTo>
                    <a:lnTo>
                      <a:pt x="38" y="2"/>
                    </a:lnTo>
                    <a:lnTo>
                      <a:pt x="35" y="1"/>
                    </a:lnTo>
                    <a:lnTo>
                      <a:pt x="33" y="1"/>
                    </a:lnTo>
                    <a:lnTo>
                      <a:pt x="32" y="0"/>
                    </a:lnTo>
                    <a:lnTo>
                      <a:pt x="30" y="0"/>
                    </a:lnTo>
                    <a:lnTo>
                      <a:pt x="27" y="0"/>
                    </a:lnTo>
                    <a:lnTo>
                      <a:pt x="25" y="0"/>
                    </a:lnTo>
                    <a:lnTo>
                      <a:pt x="22" y="1"/>
                    </a:lnTo>
                    <a:lnTo>
                      <a:pt x="19" y="1"/>
                    </a:lnTo>
                    <a:lnTo>
                      <a:pt x="16" y="2"/>
                    </a:lnTo>
                    <a:lnTo>
                      <a:pt x="13" y="3"/>
                    </a:lnTo>
                    <a:lnTo>
                      <a:pt x="11" y="5"/>
                    </a:lnTo>
                    <a:lnTo>
                      <a:pt x="9" y="6"/>
                    </a:lnTo>
                    <a:lnTo>
                      <a:pt x="7" y="8"/>
                    </a:lnTo>
                    <a:lnTo>
                      <a:pt x="5" y="9"/>
                    </a:lnTo>
                    <a:lnTo>
                      <a:pt x="4" y="12"/>
                    </a:lnTo>
                    <a:lnTo>
                      <a:pt x="3" y="14"/>
                    </a:lnTo>
                    <a:lnTo>
                      <a:pt x="1" y="16"/>
                    </a:lnTo>
                    <a:lnTo>
                      <a:pt x="1" y="18"/>
                    </a:lnTo>
                    <a:lnTo>
                      <a:pt x="0" y="21"/>
                    </a:lnTo>
                    <a:lnTo>
                      <a:pt x="0" y="23"/>
                    </a:lnTo>
                    <a:lnTo>
                      <a:pt x="0" y="27"/>
                    </a:lnTo>
                    <a:lnTo>
                      <a:pt x="0" y="29"/>
                    </a:lnTo>
                    <a:lnTo>
                      <a:pt x="1" y="33"/>
                    </a:lnTo>
                  </a:path>
                </a:pathLst>
              </a:custGeom>
              <a:noFill/>
              <a:ln w="12700" cap="rnd" cmpd="sng">
                <a:solidFill>
                  <a:srgbClr val="000000"/>
                </a:solidFill>
                <a:prstDash val="solid"/>
                <a:round/>
                <a:headEnd/>
                <a:tailEnd/>
              </a:ln>
            </p:spPr>
            <p:txBody>
              <a:bodyPr/>
              <a:lstStyle/>
              <a:p>
                <a:endParaRPr lang="en-US"/>
              </a:p>
            </p:txBody>
          </p:sp>
          <p:sp>
            <p:nvSpPr>
              <p:cNvPr id="132" name="Freeform 522"/>
              <p:cNvSpPr>
                <a:spLocks/>
              </p:cNvSpPr>
              <p:nvPr/>
            </p:nvSpPr>
            <p:spPr bwMode="auto">
              <a:xfrm>
                <a:off x="486" y="183"/>
                <a:ext cx="33" cy="37"/>
              </a:xfrm>
              <a:custGeom>
                <a:avLst/>
                <a:gdLst>
                  <a:gd name="T0" fmla="*/ 1 w 32"/>
                  <a:gd name="T1" fmla="*/ 20 h 37"/>
                  <a:gd name="T2" fmla="*/ 0 w 32"/>
                  <a:gd name="T3" fmla="*/ 18 h 37"/>
                  <a:gd name="T4" fmla="*/ 0 w 32"/>
                  <a:gd name="T5" fmla="*/ 17 h 37"/>
                  <a:gd name="T6" fmla="*/ 0 w 32"/>
                  <a:gd name="T7" fmla="*/ 13 h 37"/>
                  <a:gd name="T8" fmla="*/ 1 w 32"/>
                  <a:gd name="T9" fmla="*/ 11 h 37"/>
                  <a:gd name="T10" fmla="*/ 1 w 32"/>
                  <a:gd name="T11" fmla="*/ 10 h 37"/>
                  <a:gd name="T12" fmla="*/ 2 w 32"/>
                  <a:gd name="T13" fmla="*/ 8 h 37"/>
                  <a:gd name="T14" fmla="*/ 2 w 32"/>
                  <a:gd name="T15" fmla="*/ 7 h 37"/>
                  <a:gd name="T16" fmla="*/ 4 w 32"/>
                  <a:gd name="T17" fmla="*/ 4 h 37"/>
                  <a:gd name="T18" fmla="*/ 6 w 32"/>
                  <a:gd name="T19" fmla="*/ 4 h 37"/>
                  <a:gd name="T20" fmla="*/ 6 w 32"/>
                  <a:gd name="T21" fmla="*/ 3 h 37"/>
                  <a:gd name="T22" fmla="*/ 9 w 32"/>
                  <a:gd name="T23" fmla="*/ 1 h 37"/>
                  <a:gd name="T24" fmla="*/ 12 w 32"/>
                  <a:gd name="T25" fmla="*/ 0 h 37"/>
                  <a:gd name="T26" fmla="*/ 16 w 32"/>
                  <a:gd name="T27" fmla="*/ 0 h 37"/>
                  <a:gd name="T28" fmla="*/ 17 w 32"/>
                  <a:gd name="T29" fmla="*/ 0 h 37"/>
                  <a:gd name="T30" fmla="*/ 19 w 32"/>
                  <a:gd name="T31" fmla="*/ 0 h 37"/>
                  <a:gd name="T32" fmla="*/ 20 w 32"/>
                  <a:gd name="T33" fmla="*/ 1 h 37"/>
                  <a:gd name="T34" fmla="*/ 22 w 32"/>
                  <a:gd name="T35" fmla="*/ 1 h 37"/>
                  <a:gd name="T36" fmla="*/ 23 w 32"/>
                  <a:gd name="T37" fmla="*/ 2 h 37"/>
                  <a:gd name="T38" fmla="*/ 24 w 32"/>
                  <a:gd name="T39" fmla="*/ 3 h 37"/>
                  <a:gd name="T40" fmla="*/ 26 w 32"/>
                  <a:gd name="T41" fmla="*/ 5 h 37"/>
                  <a:gd name="T42" fmla="*/ 28 w 32"/>
                  <a:gd name="T43" fmla="*/ 8 h 37"/>
                  <a:gd name="T44" fmla="*/ 30 w 32"/>
                  <a:gd name="T45" fmla="*/ 12 h 37"/>
                  <a:gd name="T46" fmla="*/ 31 w 32"/>
                  <a:gd name="T47" fmla="*/ 16 h 37"/>
                  <a:gd name="T48" fmla="*/ 31 w 32"/>
                  <a:gd name="T49" fmla="*/ 18 h 37"/>
                  <a:gd name="T50" fmla="*/ 31 w 32"/>
                  <a:gd name="T51" fmla="*/ 19 h 37"/>
                  <a:gd name="T52" fmla="*/ 31 w 32"/>
                  <a:gd name="T53" fmla="*/ 21 h 37"/>
                  <a:gd name="T54" fmla="*/ 31 w 32"/>
                  <a:gd name="T55" fmla="*/ 23 h 37"/>
                  <a:gd name="T56" fmla="*/ 31 w 32"/>
                  <a:gd name="T57" fmla="*/ 25 h 37"/>
                  <a:gd name="T58" fmla="*/ 31 w 32"/>
                  <a:gd name="T59" fmla="*/ 26 h 37"/>
                  <a:gd name="T60" fmla="*/ 30 w 32"/>
                  <a:gd name="T61" fmla="*/ 27 h 37"/>
                  <a:gd name="T62" fmla="*/ 29 w 32"/>
                  <a:gd name="T63" fmla="*/ 29 h 37"/>
                  <a:gd name="T64" fmla="*/ 27 w 32"/>
                  <a:gd name="T65" fmla="*/ 32 h 37"/>
                  <a:gd name="T66" fmla="*/ 25 w 32"/>
                  <a:gd name="T67" fmla="*/ 33 h 37"/>
                  <a:gd name="T68" fmla="*/ 24 w 32"/>
                  <a:gd name="T69" fmla="*/ 34 h 37"/>
                  <a:gd name="T70" fmla="*/ 23 w 32"/>
                  <a:gd name="T71" fmla="*/ 35 h 37"/>
                  <a:gd name="T72" fmla="*/ 21 w 32"/>
                  <a:gd name="T73" fmla="*/ 35 h 37"/>
                  <a:gd name="T74" fmla="*/ 19 w 32"/>
                  <a:gd name="T75" fmla="*/ 36 h 37"/>
                  <a:gd name="T76" fmla="*/ 17 w 32"/>
                  <a:gd name="T77" fmla="*/ 36 h 37"/>
                  <a:gd name="T78" fmla="*/ 16 w 32"/>
                  <a:gd name="T79" fmla="*/ 36 h 37"/>
                  <a:gd name="T80" fmla="*/ 14 w 32"/>
                  <a:gd name="T81" fmla="*/ 36 h 37"/>
                  <a:gd name="T82" fmla="*/ 12 w 32"/>
                  <a:gd name="T83" fmla="*/ 36 h 37"/>
                  <a:gd name="T84" fmla="*/ 9 w 32"/>
                  <a:gd name="T85" fmla="*/ 34 h 37"/>
                  <a:gd name="T86" fmla="*/ 7 w 32"/>
                  <a:gd name="T87" fmla="*/ 33 h 37"/>
                  <a:gd name="T88" fmla="*/ 6 w 32"/>
                  <a:gd name="T89" fmla="*/ 32 h 37"/>
                  <a:gd name="T90" fmla="*/ 6 w 32"/>
                  <a:gd name="T91" fmla="*/ 31 h 37"/>
                  <a:gd name="T92" fmla="*/ 4 w 32"/>
                  <a:gd name="T93" fmla="*/ 28 h 37"/>
                  <a:gd name="T94" fmla="*/ 2 w 32"/>
                  <a:gd name="T95" fmla="*/ 24 h 37"/>
                  <a:gd name="T96" fmla="*/ 1 w 32"/>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37"/>
                  <a:gd name="T149" fmla="*/ 32 w 32"/>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37">
                    <a:moveTo>
                      <a:pt x="1" y="20"/>
                    </a:moveTo>
                    <a:lnTo>
                      <a:pt x="0" y="18"/>
                    </a:lnTo>
                    <a:lnTo>
                      <a:pt x="0" y="17"/>
                    </a:lnTo>
                    <a:lnTo>
                      <a:pt x="0" y="13"/>
                    </a:lnTo>
                    <a:lnTo>
                      <a:pt x="1" y="11"/>
                    </a:lnTo>
                    <a:lnTo>
                      <a:pt x="1" y="10"/>
                    </a:lnTo>
                    <a:lnTo>
                      <a:pt x="2" y="8"/>
                    </a:lnTo>
                    <a:lnTo>
                      <a:pt x="2" y="7"/>
                    </a:lnTo>
                    <a:lnTo>
                      <a:pt x="4" y="4"/>
                    </a:lnTo>
                    <a:lnTo>
                      <a:pt x="6" y="4"/>
                    </a:lnTo>
                    <a:lnTo>
                      <a:pt x="6" y="3"/>
                    </a:lnTo>
                    <a:lnTo>
                      <a:pt x="9" y="1"/>
                    </a:lnTo>
                    <a:lnTo>
                      <a:pt x="12" y="0"/>
                    </a:lnTo>
                    <a:lnTo>
                      <a:pt x="16" y="0"/>
                    </a:lnTo>
                    <a:lnTo>
                      <a:pt x="17" y="0"/>
                    </a:lnTo>
                    <a:lnTo>
                      <a:pt x="19" y="0"/>
                    </a:lnTo>
                    <a:lnTo>
                      <a:pt x="20" y="1"/>
                    </a:lnTo>
                    <a:lnTo>
                      <a:pt x="22" y="1"/>
                    </a:lnTo>
                    <a:lnTo>
                      <a:pt x="23" y="2"/>
                    </a:lnTo>
                    <a:lnTo>
                      <a:pt x="24" y="3"/>
                    </a:lnTo>
                    <a:lnTo>
                      <a:pt x="26" y="5"/>
                    </a:lnTo>
                    <a:lnTo>
                      <a:pt x="28" y="8"/>
                    </a:lnTo>
                    <a:lnTo>
                      <a:pt x="30" y="12"/>
                    </a:lnTo>
                    <a:lnTo>
                      <a:pt x="31" y="16"/>
                    </a:lnTo>
                    <a:lnTo>
                      <a:pt x="31" y="18"/>
                    </a:lnTo>
                    <a:lnTo>
                      <a:pt x="31" y="19"/>
                    </a:lnTo>
                    <a:lnTo>
                      <a:pt x="31" y="21"/>
                    </a:lnTo>
                    <a:lnTo>
                      <a:pt x="31" y="23"/>
                    </a:lnTo>
                    <a:lnTo>
                      <a:pt x="31" y="25"/>
                    </a:lnTo>
                    <a:lnTo>
                      <a:pt x="31" y="26"/>
                    </a:lnTo>
                    <a:lnTo>
                      <a:pt x="30" y="27"/>
                    </a:lnTo>
                    <a:lnTo>
                      <a:pt x="29" y="29"/>
                    </a:lnTo>
                    <a:lnTo>
                      <a:pt x="27" y="32"/>
                    </a:lnTo>
                    <a:lnTo>
                      <a:pt x="25" y="33"/>
                    </a:lnTo>
                    <a:lnTo>
                      <a:pt x="24" y="34"/>
                    </a:lnTo>
                    <a:lnTo>
                      <a:pt x="23" y="35"/>
                    </a:lnTo>
                    <a:lnTo>
                      <a:pt x="21" y="35"/>
                    </a:lnTo>
                    <a:lnTo>
                      <a:pt x="19" y="36"/>
                    </a:lnTo>
                    <a:lnTo>
                      <a:pt x="17" y="36"/>
                    </a:lnTo>
                    <a:lnTo>
                      <a:pt x="16" y="36"/>
                    </a:lnTo>
                    <a:lnTo>
                      <a:pt x="14" y="36"/>
                    </a:lnTo>
                    <a:lnTo>
                      <a:pt x="12" y="36"/>
                    </a:lnTo>
                    <a:lnTo>
                      <a:pt x="9" y="34"/>
                    </a:lnTo>
                    <a:lnTo>
                      <a:pt x="7" y="33"/>
                    </a:lnTo>
                    <a:lnTo>
                      <a:pt x="6" y="32"/>
                    </a:lnTo>
                    <a:lnTo>
                      <a:pt x="6" y="31"/>
                    </a:lnTo>
                    <a:lnTo>
                      <a:pt x="4" y="28"/>
                    </a:lnTo>
                    <a:lnTo>
                      <a:pt x="2" y="24"/>
                    </a:lnTo>
                    <a:lnTo>
                      <a:pt x="1" y="20"/>
                    </a:lnTo>
                  </a:path>
                </a:pathLst>
              </a:custGeom>
              <a:noFill/>
              <a:ln w="12700" cap="rnd" cmpd="sng">
                <a:solidFill>
                  <a:srgbClr val="000000"/>
                </a:solidFill>
                <a:prstDash val="solid"/>
                <a:round/>
                <a:headEnd/>
                <a:tailEnd/>
              </a:ln>
            </p:spPr>
            <p:txBody>
              <a:bodyPr/>
              <a:lstStyle/>
              <a:p>
                <a:endParaRPr lang="en-US"/>
              </a:p>
            </p:txBody>
          </p:sp>
          <p:sp>
            <p:nvSpPr>
              <p:cNvPr id="133" name="Freeform 523"/>
              <p:cNvSpPr>
                <a:spLocks/>
              </p:cNvSpPr>
              <p:nvPr/>
            </p:nvSpPr>
            <p:spPr bwMode="auto">
              <a:xfrm>
                <a:off x="537" y="173"/>
                <a:ext cx="48" cy="55"/>
              </a:xfrm>
              <a:custGeom>
                <a:avLst/>
                <a:gdLst>
                  <a:gd name="T0" fmla="*/ 0 w 48"/>
                  <a:gd name="T1" fmla="*/ 53 h 55"/>
                  <a:gd name="T2" fmla="*/ 11 w 48"/>
                  <a:gd name="T3" fmla="*/ 53 h 55"/>
                  <a:gd name="T4" fmla="*/ 12 w 48"/>
                  <a:gd name="T5" fmla="*/ 17 h 55"/>
                  <a:gd name="T6" fmla="*/ 34 w 48"/>
                  <a:gd name="T7" fmla="*/ 54 h 55"/>
                  <a:gd name="T8" fmla="*/ 46 w 48"/>
                  <a:gd name="T9" fmla="*/ 54 h 55"/>
                  <a:gd name="T10" fmla="*/ 47 w 48"/>
                  <a:gd name="T11" fmla="*/ 1 h 55"/>
                  <a:gd name="T12" fmla="*/ 36 w 48"/>
                  <a:gd name="T13" fmla="*/ 1 h 55"/>
                  <a:gd name="T14" fmla="*/ 35 w 48"/>
                  <a:gd name="T15" fmla="*/ 37 h 55"/>
                  <a:gd name="T16" fmla="*/ 14 w 48"/>
                  <a:gd name="T17" fmla="*/ 0 h 55"/>
                  <a:gd name="T18" fmla="*/ 2 w 48"/>
                  <a:gd name="T19" fmla="*/ 0 h 55"/>
                  <a:gd name="T20" fmla="*/ 0 w 48"/>
                  <a:gd name="T21" fmla="*/ 5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5"/>
                  <a:gd name="T35" fmla="*/ 48 w 48"/>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5">
                    <a:moveTo>
                      <a:pt x="0" y="53"/>
                    </a:moveTo>
                    <a:lnTo>
                      <a:pt x="11" y="53"/>
                    </a:lnTo>
                    <a:lnTo>
                      <a:pt x="12" y="17"/>
                    </a:lnTo>
                    <a:lnTo>
                      <a:pt x="34" y="54"/>
                    </a:lnTo>
                    <a:lnTo>
                      <a:pt x="46" y="54"/>
                    </a:lnTo>
                    <a:lnTo>
                      <a:pt x="47" y="1"/>
                    </a:lnTo>
                    <a:lnTo>
                      <a:pt x="36" y="1"/>
                    </a:lnTo>
                    <a:lnTo>
                      <a:pt x="35" y="37"/>
                    </a:lnTo>
                    <a:lnTo>
                      <a:pt x="14" y="0"/>
                    </a:lnTo>
                    <a:lnTo>
                      <a:pt x="2" y="0"/>
                    </a:lnTo>
                    <a:lnTo>
                      <a:pt x="0" y="5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34" name="Freeform 524"/>
              <p:cNvSpPr>
                <a:spLocks/>
              </p:cNvSpPr>
              <p:nvPr/>
            </p:nvSpPr>
            <p:spPr bwMode="auto">
              <a:xfrm>
                <a:off x="592" y="177"/>
                <a:ext cx="47" cy="56"/>
              </a:xfrm>
              <a:custGeom>
                <a:avLst/>
                <a:gdLst>
                  <a:gd name="T0" fmla="*/ 0 w 47"/>
                  <a:gd name="T1" fmla="*/ 37 h 56"/>
                  <a:gd name="T2" fmla="*/ 2 w 47"/>
                  <a:gd name="T3" fmla="*/ 43 h 56"/>
                  <a:gd name="T4" fmla="*/ 5 w 47"/>
                  <a:gd name="T5" fmla="*/ 48 h 56"/>
                  <a:gd name="T6" fmla="*/ 10 w 47"/>
                  <a:gd name="T7" fmla="*/ 52 h 56"/>
                  <a:gd name="T8" fmla="*/ 16 w 47"/>
                  <a:gd name="T9" fmla="*/ 54 h 56"/>
                  <a:gd name="T10" fmla="*/ 23 w 47"/>
                  <a:gd name="T11" fmla="*/ 55 h 56"/>
                  <a:gd name="T12" fmla="*/ 31 w 47"/>
                  <a:gd name="T13" fmla="*/ 55 h 56"/>
                  <a:gd name="T14" fmla="*/ 36 w 47"/>
                  <a:gd name="T15" fmla="*/ 52 h 56"/>
                  <a:gd name="T16" fmla="*/ 42 w 47"/>
                  <a:gd name="T17" fmla="*/ 45 h 56"/>
                  <a:gd name="T18" fmla="*/ 43 w 47"/>
                  <a:gd name="T19" fmla="*/ 40 h 56"/>
                  <a:gd name="T20" fmla="*/ 43 w 47"/>
                  <a:gd name="T21" fmla="*/ 37 h 56"/>
                  <a:gd name="T22" fmla="*/ 41 w 47"/>
                  <a:gd name="T23" fmla="*/ 32 h 56"/>
                  <a:gd name="T24" fmla="*/ 37 w 47"/>
                  <a:gd name="T25" fmla="*/ 27 h 56"/>
                  <a:gd name="T26" fmla="*/ 22 w 47"/>
                  <a:gd name="T27" fmla="*/ 21 h 56"/>
                  <a:gd name="T28" fmla="*/ 17 w 47"/>
                  <a:gd name="T29" fmla="*/ 18 h 56"/>
                  <a:gd name="T30" fmla="*/ 16 w 47"/>
                  <a:gd name="T31" fmla="*/ 15 h 56"/>
                  <a:gd name="T32" fmla="*/ 17 w 47"/>
                  <a:gd name="T33" fmla="*/ 12 h 56"/>
                  <a:gd name="T34" fmla="*/ 20 w 47"/>
                  <a:gd name="T35" fmla="*/ 9 h 56"/>
                  <a:gd name="T36" fmla="*/ 24 w 47"/>
                  <a:gd name="T37" fmla="*/ 8 h 56"/>
                  <a:gd name="T38" fmla="*/ 30 w 47"/>
                  <a:gd name="T39" fmla="*/ 10 h 56"/>
                  <a:gd name="T40" fmla="*/ 34 w 47"/>
                  <a:gd name="T41" fmla="*/ 14 h 56"/>
                  <a:gd name="T42" fmla="*/ 35 w 47"/>
                  <a:gd name="T43" fmla="*/ 19 h 56"/>
                  <a:gd name="T44" fmla="*/ 46 w 47"/>
                  <a:gd name="T45" fmla="*/ 15 h 56"/>
                  <a:gd name="T46" fmla="*/ 44 w 47"/>
                  <a:gd name="T47" fmla="*/ 10 h 56"/>
                  <a:gd name="T48" fmla="*/ 40 w 47"/>
                  <a:gd name="T49" fmla="*/ 6 h 56"/>
                  <a:gd name="T50" fmla="*/ 35 w 47"/>
                  <a:gd name="T51" fmla="*/ 2 h 56"/>
                  <a:gd name="T52" fmla="*/ 29 w 47"/>
                  <a:gd name="T53" fmla="*/ 0 h 56"/>
                  <a:gd name="T54" fmla="*/ 23 w 47"/>
                  <a:gd name="T55" fmla="*/ 0 h 56"/>
                  <a:gd name="T56" fmla="*/ 13 w 47"/>
                  <a:gd name="T57" fmla="*/ 1 h 56"/>
                  <a:gd name="T58" fmla="*/ 9 w 47"/>
                  <a:gd name="T59" fmla="*/ 4 h 56"/>
                  <a:gd name="T60" fmla="*/ 7 w 47"/>
                  <a:gd name="T61" fmla="*/ 8 h 56"/>
                  <a:gd name="T62" fmla="*/ 5 w 47"/>
                  <a:gd name="T63" fmla="*/ 14 h 56"/>
                  <a:gd name="T64" fmla="*/ 6 w 47"/>
                  <a:gd name="T65" fmla="*/ 19 h 56"/>
                  <a:gd name="T66" fmla="*/ 8 w 47"/>
                  <a:gd name="T67" fmla="*/ 24 h 56"/>
                  <a:gd name="T68" fmla="*/ 14 w 47"/>
                  <a:gd name="T69" fmla="*/ 28 h 56"/>
                  <a:gd name="T70" fmla="*/ 25 w 47"/>
                  <a:gd name="T71" fmla="*/ 33 h 56"/>
                  <a:gd name="T72" fmla="*/ 31 w 47"/>
                  <a:gd name="T73" fmla="*/ 37 h 56"/>
                  <a:gd name="T74" fmla="*/ 32 w 47"/>
                  <a:gd name="T75" fmla="*/ 39 h 56"/>
                  <a:gd name="T76" fmla="*/ 31 w 47"/>
                  <a:gd name="T77" fmla="*/ 43 h 56"/>
                  <a:gd name="T78" fmla="*/ 28 w 47"/>
                  <a:gd name="T79" fmla="*/ 45 h 56"/>
                  <a:gd name="T80" fmla="*/ 23 w 47"/>
                  <a:gd name="T81" fmla="*/ 46 h 56"/>
                  <a:gd name="T82" fmla="*/ 17 w 47"/>
                  <a:gd name="T83" fmla="*/ 44 h 56"/>
                  <a:gd name="T84" fmla="*/ 13 w 47"/>
                  <a:gd name="T85" fmla="*/ 41 h 56"/>
                  <a:gd name="T86" fmla="*/ 11 w 47"/>
                  <a:gd name="T87" fmla="*/ 3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
                  <a:gd name="T133" fmla="*/ 0 h 56"/>
                  <a:gd name="T134" fmla="*/ 47 w 47"/>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 h="56">
                    <a:moveTo>
                      <a:pt x="0" y="33"/>
                    </a:moveTo>
                    <a:lnTo>
                      <a:pt x="0" y="35"/>
                    </a:lnTo>
                    <a:lnTo>
                      <a:pt x="0" y="37"/>
                    </a:lnTo>
                    <a:lnTo>
                      <a:pt x="0" y="40"/>
                    </a:lnTo>
                    <a:lnTo>
                      <a:pt x="1" y="42"/>
                    </a:lnTo>
                    <a:lnTo>
                      <a:pt x="2" y="43"/>
                    </a:lnTo>
                    <a:lnTo>
                      <a:pt x="2" y="45"/>
                    </a:lnTo>
                    <a:lnTo>
                      <a:pt x="3" y="47"/>
                    </a:lnTo>
                    <a:lnTo>
                      <a:pt x="5" y="48"/>
                    </a:lnTo>
                    <a:lnTo>
                      <a:pt x="6" y="49"/>
                    </a:lnTo>
                    <a:lnTo>
                      <a:pt x="8" y="50"/>
                    </a:lnTo>
                    <a:lnTo>
                      <a:pt x="10" y="52"/>
                    </a:lnTo>
                    <a:lnTo>
                      <a:pt x="12" y="52"/>
                    </a:lnTo>
                    <a:lnTo>
                      <a:pt x="14" y="53"/>
                    </a:lnTo>
                    <a:lnTo>
                      <a:pt x="16" y="54"/>
                    </a:lnTo>
                    <a:lnTo>
                      <a:pt x="18" y="55"/>
                    </a:lnTo>
                    <a:lnTo>
                      <a:pt x="21" y="55"/>
                    </a:lnTo>
                    <a:lnTo>
                      <a:pt x="23" y="55"/>
                    </a:lnTo>
                    <a:lnTo>
                      <a:pt x="27" y="55"/>
                    </a:lnTo>
                    <a:lnTo>
                      <a:pt x="29" y="55"/>
                    </a:lnTo>
                    <a:lnTo>
                      <a:pt x="31" y="55"/>
                    </a:lnTo>
                    <a:lnTo>
                      <a:pt x="33" y="54"/>
                    </a:lnTo>
                    <a:lnTo>
                      <a:pt x="35" y="53"/>
                    </a:lnTo>
                    <a:lnTo>
                      <a:pt x="36" y="52"/>
                    </a:lnTo>
                    <a:lnTo>
                      <a:pt x="38" y="52"/>
                    </a:lnTo>
                    <a:lnTo>
                      <a:pt x="40" y="48"/>
                    </a:lnTo>
                    <a:lnTo>
                      <a:pt x="42" y="45"/>
                    </a:lnTo>
                    <a:lnTo>
                      <a:pt x="42" y="43"/>
                    </a:lnTo>
                    <a:lnTo>
                      <a:pt x="43" y="42"/>
                    </a:lnTo>
                    <a:lnTo>
                      <a:pt x="43" y="40"/>
                    </a:lnTo>
                    <a:lnTo>
                      <a:pt x="44" y="39"/>
                    </a:lnTo>
                    <a:lnTo>
                      <a:pt x="44" y="38"/>
                    </a:lnTo>
                    <a:lnTo>
                      <a:pt x="43" y="37"/>
                    </a:lnTo>
                    <a:lnTo>
                      <a:pt x="42" y="35"/>
                    </a:lnTo>
                    <a:lnTo>
                      <a:pt x="42" y="33"/>
                    </a:lnTo>
                    <a:lnTo>
                      <a:pt x="41" y="32"/>
                    </a:lnTo>
                    <a:lnTo>
                      <a:pt x="40" y="30"/>
                    </a:lnTo>
                    <a:lnTo>
                      <a:pt x="39" y="29"/>
                    </a:lnTo>
                    <a:lnTo>
                      <a:pt x="37" y="27"/>
                    </a:lnTo>
                    <a:lnTo>
                      <a:pt x="34" y="26"/>
                    </a:lnTo>
                    <a:lnTo>
                      <a:pt x="27" y="23"/>
                    </a:lnTo>
                    <a:lnTo>
                      <a:pt x="22" y="21"/>
                    </a:lnTo>
                    <a:lnTo>
                      <a:pt x="20" y="19"/>
                    </a:lnTo>
                    <a:lnTo>
                      <a:pt x="18" y="19"/>
                    </a:lnTo>
                    <a:lnTo>
                      <a:pt x="17" y="18"/>
                    </a:lnTo>
                    <a:lnTo>
                      <a:pt x="17" y="17"/>
                    </a:lnTo>
                    <a:lnTo>
                      <a:pt x="16" y="16"/>
                    </a:lnTo>
                    <a:lnTo>
                      <a:pt x="16" y="15"/>
                    </a:lnTo>
                    <a:lnTo>
                      <a:pt x="16" y="14"/>
                    </a:lnTo>
                    <a:lnTo>
                      <a:pt x="16" y="13"/>
                    </a:lnTo>
                    <a:lnTo>
                      <a:pt x="17" y="12"/>
                    </a:lnTo>
                    <a:lnTo>
                      <a:pt x="18" y="11"/>
                    </a:lnTo>
                    <a:lnTo>
                      <a:pt x="18" y="10"/>
                    </a:lnTo>
                    <a:lnTo>
                      <a:pt x="20" y="9"/>
                    </a:lnTo>
                    <a:lnTo>
                      <a:pt x="21" y="9"/>
                    </a:lnTo>
                    <a:lnTo>
                      <a:pt x="23" y="8"/>
                    </a:lnTo>
                    <a:lnTo>
                      <a:pt x="24" y="8"/>
                    </a:lnTo>
                    <a:lnTo>
                      <a:pt x="26" y="9"/>
                    </a:lnTo>
                    <a:lnTo>
                      <a:pt x="28" y="9"/>
                    </a:lnTo>
                    <a:lnTo>
                      <a:pt x="30" y="10"/>
                    </a:lnTo>
                    <a:lnTo>
                      <a:pt x="32" y="11"/>
                    </a:lnTo>
                    <a:lnTo>
                      <a:pt x="33" y="13"/>
                    </a:lnTo>
                    <a:lnTo>
                      <a:pt x="34" y="14"/>
                    </a:lnTo>
                    <a:lnTo>
                      <a:pt x="35" y="15"/>
                    </a:lnTo>
                    <a:lnTo>
                      <a:pt x="35" y="17"/>
                    </a:lnTo>
                    <a:lnTo>
                      <a:pt x="35" y="19"/>
                    </a:lnTo>
                    <a:lnTo>
                      <a:pt x="46" y="21"/>
                    </a:lnTo>
                    <a:lnTo>
                      <a:pt x="46" y="17"/>
                    </a:lnTo>
                    <a:lnTo>
                      <a:pt x="46" y="15"/>
                    </a:lnTo>
                    <a:lnTo>
                      <a:pt x="46" y="14"/>
                    </a:lnTo>
                    <a:lnTo>
                      <a:pt x="45" y="12"/>
                    </a:lnTo>
                    <a:lnTo>
                      <a:pt x="44" y="10"/>
                    </a:lnTo>
                    <a:lnTo>
                      <a:pt x="44" y="9"/>
                    </a:lnTo>
                    <a:lnTo>
                      <a:pt x="42" y="8"/>
                    </a:lnTo>
                    <a:lnTo>
                      <a:pt x="40" y="6"/>
                    </a:lnTo>
                    <a:lnTo>
                      <a:pt x="39" y="4"/>
                    </a:lnTo>
                    <a:lnTo>
                      <a:pt x="37" y="3"/>
                    </a:lnTo>
                    <a:lnTo>
                      <a:pt x="35" y="2"/>
                    </a:lnTo>
                    <a:lnTo>
                      <a:pt x="33" y="2"/>
                    </a:lnTo>
                    <a:lnTo>
                      <a:pt x="31" y="1"/>
                    </a:lnTo>
                    <a:lnTo>
                      <a:pt x="29" y="0"/>
                    </a:lnTo>
                    <a:lnTo>
                      <a:pt x="26" y="0"/>
                    </a:lnTo>
                    <a:lnTo>
                      <a:pt x="24" y="0"/>
                    </a:lnTo>
                    <a:lnTo>
                      <a:pt x="23" y="0"/>
                    </a:lnTo>
                    <a:lnTo>
                      <a:pt x="20" y="0"/>
                    </a:lnTo>
                    <a:lnTo>
                      <a:pt x="17" y="0"/>
                    </a:lnTo>
                    <a:lnTo>
                      <a:pt x="13" y="1"/>
                    </a:lnTo>
                    <a:lnTo>
                      <a:pt x="12" y="2"/>
                    </a:lnTo>
                    <a:lnTo>
                      <a:pt x="10" y="3"/>
                    </a:lnTo>
                    <a:lnTo>
                      <a:pt x="9" y="4"/>
                    </a:lnTo>
                    <a:lnTo>
                      <a:pt x="8" y="6"/>
                    </a:lnTo>
                    <a:lnTo>
                      <a:pt x="7" y="7"/>
                    </a:lnTo>
                    <a:lnTo>
                      <a:pt x="7" y="8"/>
                    </a:lnTo>
                    <a:lnTo>
                      <a:pt x="6" y="10"/>
                    </a:lnTo>
                    <a:lnTo>
                      <a:pt x="6" y="12"/>
                    </a:lnTo>
                    <a:lnTo>
                      <a:pt x="5" y="14"/>
                    </a:lnTo>
                    <a:lnTo>
                      <a:pt x="5" y="16"/>
                    </a:lnTo>
                    <a:lnTo>
                      <a:pt x="5" y="18"/>
                    </a:lnTo>
                    <a:lnTo>
                      <a:pt x="6" y="19"/>
                    </a:lnTo>
                    <a:lnTo>
                      <a:pt x="6" y="21"/>
                    </a:lnTo>
                    <a:lnTo>
                      <a:pt x="7" y="22"/>
                    </a:lnTo>
                    <a:lnTo>
                      <a:pt x="8" y="24"/>
                    </a:lnTo>
                    <a:lnTo>
                      <a:pt x="9" y="25"/>
                    </a:lnTo>
                    <a:lnTo>
                      <a:pt x="11" y="26"/>
                    </a:lnTo>
                    <a:lnTo>
                      <a:pt x="14" y="28"/>
                    </a:lnTo>
                    <a:lnTo>
                      <a:pt x="17" y="29"/>
                    </a:lnTo>
                    <a:lnTo>
                      <a:pt x="20" y="30"/>
                    </a:lnTo>
                    <a:lnTo>
                      <a:pt x="25" y="33"/>
                    </a:lnTo>
                    <a:lnTo>
                      <a:pt x="27" y="34"/>
                    </a:lnTo>
                    <a:lnTo>
                      <a:pt x="29" y="36"/>
                    </a:lnTo>
                    <a:lnTo>
                      <a:pt x="31" y="37"/>
                    </a:lnTo>
                    <a:lnTo>
                      <a:pt x="32" y="38"/>
                    </a:lnTo>
                    <a:lnTo>
                      <a:pt x="32" y="39"/>
                    </a:lnTo>
                    <a:lnTo>
                      <a:pt x="32" y="40"/>
                    </a:lnTo>
                    <a:lnTo>
                      <a:pt x="32" y="41"/>
                    </a:lnTo>
                    <a:lnTo>
                      <a:pt x="31" y="43"/>
                    </a:lnTo>
                    <a:lnTo>
                      <a:pt x="30" y="43"/>
                    </a:lnTo>
                    <a:lnTo>
                      <a:pt x="29" y="45"/>
                    </a:lnTo>
                    <a:lnTo>
                      <a:pt x="28" y="45"/>
                    </a:lnTo>
                    <a:lnTo>
                      <a:pt x="27" y="46"/>
                    </a:lnTo>
                    <a:lnTo>
                      <a:pt x="25" y="46"/>
                    </a:lnTo>
                    <a:lnTo>
                      <a:pt x="23" y="46"/>
                    </a:lnTo>
                    <a:lnTo>
                      <a:pt x="22" y="45"/>
                    </a:lnTo>
                    <a:lnTo>
                      <a:pt x="19" y="45"/>
                    </a:lnTo>
                    <a:lnTo>
                      <a:pt x="17" y="44"/>
                    </a:lnTo>
                    <a:lnTo>
                      <a:pt x="15" y="43"/>
                    </a:lnTo>
                    <a:lnTo>
                      <a:pt x="13" y="42"/>
                    </a:lnTo>
                    <a:lnTo>
                      <a:pt x="13" y="41"/>
                    </a:lnTo>
                    <a:lnTo>
                      <a:pt x="12" y="40"/>
                    </a:lnTo>
                    <a:lnTo>
                      <a:pt x="12" y="39"/>
                    </a:lnTo>
                    <a:lnTo>
                      <a:pt x="11" y="37"/>
                    </a:lnTo>
                    <a:lnTo>
                      <a:pt x="11" y="35"/>
                    </a:lnTo>
                    <a:lnTo>
                      <a:pt x="0" y="3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35" name="Freeform 525"/>
              <p:cNvSpPr>
                <a:spLocks/>
              </p:cNvSpPr>
              <p:nvPr/>
            </p:nvSpPr>
            <p:spPr bwMode="auto">
              <a:xfrm>
                <a:off x="687" y="215"/>
                <a:ext cx="58" cy="64"/>
              </a:xfrm>
              <a:custGeom>
                <a:avLst/>
                <a:gdLst>
                  <a:gd name="T0" fmla="*/ 27 w 56"/>
                  <a:gd name="T1" fmla="*/ 58 h 63"/>
                  <a:gd name="T2" fmla="*/ 49 w 56"/>
                  <a:gd name="T3" fmla="*/ 38 h 63"/>
                  <a:gd name="T4" fmla="*/ 25 w 56"/>
                  <a:gd name="T5" fmla="*/ 33 h 63"/>
                  <a:gd name="T6" fmla="*/ 33 w 56"/>
                  <a:gd name="T7" fmla="*/ 42 h 63"/>
                  <a:gd name="T8" fmla="*/ 29 w 56"/>
                  <a:gd name="T9" fmla="*/ 44 h 63"/>
                  <a:gd name="T10" fmla="*/ 26 w 56"/>
                  <a:gd name="T11" fmla="*/ 45 h 63"/>
                  <a:gd name="T12" fmla="*/ 22 w 56"/>
                  <a:gd name="T13" fmla="*/ 45 h 63"/>
                  <a:gd name="T14" fmla="*/ 18 w 56"/>
                  <a:gd name="T15" fmla="*/ 43 h 63"/>
                  <a:gd name="T16" fmla="*/ 15 w 56"/>
                  <a:gd name="T17" fmla="*/ 40 h 63"/>
                  <a:gd name="T18" fmla="*/ 13 w 56"/>
                  <a:gd name="T19" fmla="*/ 38 h 63"/>
                  <a:gd name="T20" fmla="*/ 12 w 56"/>
                  <a:gd name="T21" fmla="*/ 36 h 63"/>
                  <a:gd name="T22" fmla="*/ 11 w 56"/>
                  <a:gd name="T23" fmla="*/ 30 h 63"/>
                  <a:gd name="T24" fmla="*/ 12 w 56"/>
                  <a:gd name="T25" fmla="*/ 27 h 63"/>
                  <a:gd name="T26" fmla="*/ 13 w 56"/>
                  <a:gd name="T27" fmla="*/ 24 h 63"/>
                  <a:gd name="T28" fmla="*/ 15 w 56"/>
                  <a:gd name="T29" fmla="*/ 20 h 63"/>
                  <a:gd name="T30" fmla="*/ 18 w 56"/>
                  <a:gd name="T31" fmla="*/ 16 h 63"/>
                  <a:gd name="T32" fmla="*/ 20 w 56"/>
                  <a:gd name="T33" fmla="*/ 14 h 63"/>
                  <a:gd name="T34" fmla="*/ 24 w 56"/>
                  <a:gd name="T35" fmla="*/ 12 h 63"/>
                  <a:gd name="T36" fmla="*/ 27 w 56"/>
                  <a:gd name="T37" fmla="*/ 10 h 63"/>
                  <a:gd name="T38" fmla="*/ 30 w 56"/>
                  <a:gd name="T39" fmla="*/ 10 h 63"/>
                  <a:gd name="T40" fmla="*/ 35 w 56"/>
                  <a:gd name="T41" fmla="*/ 11 h 63"/>
                  <a:gd name="T42" fmla="*/ 37 w 56"/>
                  <a:gd name="T43" fmla="*/ 12 h 63"/>
                  <a:gd name="T44" fmla="*/ 41 w 56"/>
                  <a:gd name="T45" fmla="*/ 15 h 63"/>
                  <a:gd name="T46" fmla="*/ 43 w 56"/>
                  <a:gd name="T47" fmla="*/ 18 h 63"/>
                  <a:gd name="T48" fmla="*/ 44 w 56"/>
                  <a:gd name="T49" fmla="*/ 22 h 63"/>
                  <a:gd name="T50" fmla="*/ 43 w 56"/>
                  <a:gd name="T51" fmla="*/ 26 h 63"/>
                  <a:gd name="T52" fmla="*/ 53 w 56"/>
                  <a:gd name="T53" fmla="*/ 30 h 63"/>
                  <a:gd name="T54" fmla="*/ 54 w 56"/>
                  <a:gd name="T55" fmla="*/ 26 h 63"/>
                  <a:gd name="T56" fmla="*/ 55 w 56"/>
                  <a:gd name="T57" fmla="*/ 23 h 63"/>
                  <a:gd name="T58" fmla="*/ 54 w 56"/>
                  <a:gd name="T59" fmla="*/ 19 h 63"/>
                  <a:gd name="T60" fmla="*/ 52 w 56"/>
                  <a:gd name="T61" fmla="*/ 13 h 63"/>
                  <a:gd name="T62" fmla="*/ 50 w 56"/>
                  <a:gd name="T63" fmla="*/ 10 h 63"/>
                  <a:gd name="T64" fmla="*/ 44 w 56"/>
                  <a:gd name="T65" fmla="*/ 5 h 63"/>
                  <a:gd name="T66" fmla="*/ 40 w 56"/>
                  <a:gd name="T67" fmla="*/ 3 h 63"/>
                  <a:gd name="T68" fmla="*/ 35 w 56"/>
                  <a:gd name="T69" fmla="*/ 1 h 63"/>
                  <a:gd name="T70" fmla="*/ 30 w 56"/>
                  <a:gd name="T71" fmla="*/ 0 h 63"/>
                  <a:gd name="T72" fmla="*/ 25 w 56"/>
                  <a:gd name="T73" fmla="*/ 0 h 63"/>
                  <a:gd name="T74" fmla="*/ 20 w 56"/>
                  <a:gd name="T75" fmla="*/ 1 h 63"/>
                  <a:gd name="T76" fmla="*/ 16 w 56"/>
                  <a:gd name="T77" fmla="*/ 4 h 63"/>
                  <a:gd name="T78" fmla="*/ 12 w 56"/>
                  <a:gd name="T79" fmla="*/ 7 h 63"/>
                  <a:gd name="T80" fmla="*/ 8 w 56"/>
                  <a:gd name="T81" fmla="*/ 11 h 63"/>
                  <a:gd name="T82" fmla="*/ 4 w 56"/>
                  <a:gd name="T83" fmla="*/ 16 h 63"/>
                  <a:gd name="T84" fmla="*/ 1 w 56"/>
                  <a:gd name="T85" fmla="*/ 22 h 63"/>
                  <a:gd name="T86" fmla="*/ 0 w 56"/>
                  <a:gd name="T87" fmla="*/ 27 h 63"/>
                  <a:gd name="T88" fmla="*/ 0 w 56"/>
                  <a:gd name="T89" fmla="*/ 31 h 63"/>
                  <a:gd name="T90" fmla="*/ 1 w 56"/>
                  <a:gd name="T91" fmla="*/ 37 h 63"/>
                  <a:gd name="T92" fmla="*/ 2 w 56"/>
                  <a:gd name="T93" fmla="*/ 41 h 63"/>
                  <a:gd name="T94" fmla="*/ 6 w 56"/>
                  <a:gd name="T95" fmla="*/ 45 h 63"/>
                  <a:gd name="T96" fmla="*/ 10 w 56"/>
                  <a:gd name="T97" fmla="*/ 48 h 63"/>
                  <a:gd name="T98" fmla="*/ 14 w 56"/>
                  <a:gd name="T99" fmla="*/ 52 h 63"/>
                  <a:gd name="T100" fmla="*/ 18 w 56"/>
                  <a:gd name="T101" fmla="*/ 53 h 63"/>
                  <a:gd name="T102" fmla="*/ 22 w 56"/>
                  <a:gd name="T103" fmla="*/ 53 h 63"/>
                  <a:gd name="T104" fmla="*/ 27 w 56"/>
                  <a:gd name="T105" fmla="*/ 53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63"/>
                  <a:gd name="T161" fmla="*/ 56 w 56"/>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63">
                    <a:moveTo>
                      <a:pt x="29" y="52"/>
                    </a:moveTo>
                    <a:lnTo>
                      <a:pt x="27" y="58"/>
                    </a:lnTo>
                    <a:lnTo>
                      <a:pt x="33" y="62"/>
                    </a:lnTo>
                    <a:lnTo>
                      <a:pt x="49" y="38"/>
                    </a:lnTo>
                    <a:lnTo>
                      <a:pt x="30" y="27"/>
                    </a:lnTo>
                    <a:lnTo>
                      <a:pt x="25" y="33"/>
                    </a:lnTo>
                    <a:lnTo>
                      <a:pt x="35" y="40"/>
                    </a:lnTo>
                    <a:lnTo>
                      <a:pt x="33" y="42"/>
                    </a:lnTo>
                    <a:lnTo>
                      <a:pt x="31" y="43"/>
                    </a:lnTo>
                    <a:lnTo>
                      <a:pt x="29" y="44"/>
                    </a:lnTo>
                    <a:lnTo>
                      <a:pt x="27" y="45"/>
                    </a:lnTo>
                    <a:lnTo>
                      <a:pt x="26" y="45"/>
                    </a:lnTo>
                    <a:lnTo>
                      <a:pt x="25" y="45"/>
                    </a:lnTo>
                    <a:lnTo>
                      <a:pt x="22" y="45"/>
                    </a:lnTo>
                    <a:lnTo>
                      <a:pt x="20" y="44"/>
                    </a:lnTo>
                    <a:lnTo>
                      <a:pt x="18" y="43"/>
                    </a:lnTo>
                    <a:lnTo>
                      <a:pt x="16" y="42"/>
                    </a:lnTo>
                    <a:lnTo>
                      <a:pt x="15" y="40"/>
                    </a:lnTo>
                    <a:lnTo>
                      <a:pt x="14" y="39"/>
                    </a:lnTo>
                    <a:lnTo>
                      <a:pt x="13" y="38"/>
                    </a:lnTo>
                    <a:lnTo>
                      <a:pt x="13" y="37"/>
                    </a:lnTo>
                    <a:lnTo>
                      <a:pt x="12" y="36"/>
                    </a:lnTo>
                    <a:lnTo>
                      <a:pt x="11" y="33"/>
                    </a:lnTo>
                    <a:lnTo>
                      <a:pt x="11" y="30"/>
                    </a:lnTo>
                    <a:lnTo>
                      <a:pt x="12" y="29"/>
                    </a:lnTo>
                    <a:lnTo>
                      <a:pt x="12" y="27"/>
                    </a:lnTo>
                    <a:lnTo>
                      <a:pt x="13" y="25"/>
                    </a:lnTo>
                    <a:lnTo>
                      <a:pt x="13" y="24"/>
                    </a:lnTo>
                    <a:lnTo>
                      <a:pt x="14" y="22"/>
                    </a:lnTo>
                    <a:lnTo>
                      <a:pt x="15" y="20"/>
                    </a:lnTo>
                    <a:lnTo>
                      <a:pt x="17" y="18"/>
                    </a:lnTo>
                    <a:lnTo>
                      <a:pt x="18" y="16"/>
                    </a:lnTo>
                    <a:lnTo>
                      <a:pt x="19" y="15"/>
                    </a:lnTo>
                    <a:lnTo>
                      <a:pt x="20" y="14"/>
                    </a:lnTo>
                    <a:lnTo>
                      <a:pt x="22" y="13"/>
                    </a:lnTo>
                    <a:lnTo>
                      <a:pt x="24" y="12"/>
                    </a:lnTo>
                    <a:lnTo>
                      <a:pt x="26" y="11"/>
                    </a:lnTo>
                    <a:lnTo>
                      <a:pt x="27" y="10"/>
                    </a:lnTo>
                    <a:lnTo>
                      <a:pt x="29" y="10"/>
                    </a:lnTo>
                    <a:lnTo>
                      <a:pt x="30" y="10"/>
                    </a:lnTo>
                    <a:lnTo>
                      <a:pt x="32" y="10"/>
                    </a:lnTo>
                    <a:lnTo>
                      <a:pt x="35" y="11"/>
                    </a:lnTo>
                    <a:lnTo>
                      <a:pt x="36" y="11"/>
                    </a:lnTo>
                    <a:lnTo>
                      <a:pt x="37" y="12"/>
                    </a:lnTo>
                    <a:lnTo>
                      <a:pt x="39" y="13"/>
                    </a:lnTo>
                    <a:lnTo>
                      <a:pt x="41" y="15"/>
                    </a:lnTo>
                    <a:lnTo>
                      <a:pt x="42" y="16"/>
                    </a:lnTo>
                    <a:lnTo>
                      <a:pt x="43" y="18"/>
                    </a:lnTo>
                    <a:lnTo>
                      <a:pt x="44" y="20"/>
                    </a:lnTo>
                    <a:lnTo>
                      <a:pt x="44" y="22"/>
                    </a:lnTo>
                    <a:lnTo>
                      <a:pt x="44" y="24"/>
                    </a:lnTo>
                    <a:lnTo>
                      <a:pt x="43" y="26"/>
                    </a:lnTo>
                    <a:lnTo>
                      <a:pt x="53" y="31"/>
                    </a:lnTo>
                    <a:lnTo>
                      <a:pt x="53" y="30"/>
                    </a:lnTo>
                    <a:lnTo>
                      <a:pt x="54" y="28"/>
                    </a:lnTo>
                    <a:lnTo>
                      <a:pt x="54" y="26"/>
                    </a:lnTo>
                    <a:lnTo>
                      <a:pt x="55" y="25"/>
                    </a:lnTo>
                    <a:lnTo>
                      <a:pt x="55" y="23"/>
                    </a:lnTo>
                    <a:lnTo>
                      <a:pt x="54" y="21"/>
                    </a:lnTo>
                    <a:lnTo>
                      <a:pt x="54" y="19"/>
                    </a:lnTo>
                    <a:lnTo>
                      <a:pt x="54" y="17"/>
                    </a:lnTo>
                    <a:lnTo>
                      <a:pt x="52" y="13"/>
                    </a:lnTo>
                    <a:lnTo>
                      <a:pt x="51" y="12"/>
                    </a:lnTo>
                    <a:lnTo>
                      <a:pt x="50" y="10"/>
                    </a:lnTo>
                    <a:lnTo>
                      <a:pt x="46" y="7"/>
                    </a:lnTo>
                    <a:lnTo>
                      <a:pt x="44" y="5"/>
                    </a:lnTo>
                    <a:lnTo>
                      <a:pt x="42" y="4"/>
                    </a:lnTo>
                    <a:lnTo>
                      <a:pt x="40" y="3"/>
                    </a:lnTo>
                    <a:lnTo>
                      <a:pt x="37" y="2"/>
                    </a:lnTo>
                    <a:lnTo>
                      <a:pt x="35" y="1"/>
                    </a:lnTo>
                    <a:lnTo>
                      <a:pt x="32" y="0"/>
                    </a:lnTo>
                    <a:lnTo>
                      <a:pt x="30" y="0"/>
                    </a:lnTo>
                    <a:lnTo>
                      <a:pt x="27" y="0"/>
                    </a:lnTo>
                    <a:lnTo>
                      <a:pt x="25" y="0"/>
                    </a:lnTo>
                    <a:lnTo>
                      <a:pt x="22" y="1"/>
                    </a:lnTo>
                    <a:lnTo>
                      <a:pt x="20" y="1"/>
                    </a:lnTo>
                    <a:lnTo>
                      <a:pt x="18" y="3"/>
                    </a:lnTo>
                    <a:lnTo>
                      <a:pt x="16" y="4"/>
                    </a:lnTo>
                    <a:lnTo>
                      <a:pt x="14" y="5"/>
                    </a:lnTo>
                    <a:lnTo>
                      <a:pt x="12" y="7"/>
                    </a:lnTo>
                    <a:lnTo>
                      <a:pt x="10" y="9"/>
                    </a:lnTo>
                    <a:lnTo>
                      <a:pt x="8" y="11"/>
                    </a:lnTo>
                    <a:lnTo>
                      <a:pt x="6" y="14"/>
                    </a:lnTo>
                    <a:lnTo>
                      <a:pt x="4" y="16"/>
                    </a:lnTo>
                    <a:lnTo>
                      <a:pt x="2" y="19"/>
                    </a:lnTo>
                    <a:lnTo>
                      <a:pt x="1" y="22"/>
                    </a:lnTo>
                    <a:lnTo>
                      <a:pt x="1" y="25"/>
                    </a:lnTo>
                    <a:lnTo>
                      <a:pt x="0" y="27"/>
                    </a:lnTo>
                    <a:lnTo>
                      <a:pt x="0" y="30"/>
                    </a:lnTo>
                    <a:lnTo>
                      <a:pt x="0" y="31"/>
                    </a:lnTo>
                    <a:lnTo>
                      <a:pt x="0" y="34"/>
                    </a:lnTo>
                    <a:lnTo>
                      <a:pt x="1" y="37"/>
                    </a:lnTo>
                    <a:lnTo>
                      <a:pt x="1" y="38"/>
                    </a:lnTo>
                    <a:lnTo>
                      <a:pt x="2" y="41"/>
                    </a:lnTo>
                    <a:lnTo>
                      <a:pt x="4" y="43"/>
                    </a:lnTo>
                    <a:lnTo>
                      <a:pt x="6" y="45"/>
                    </a:lnTo>
                    <a:lnTo>
                      <a:pt x="8" y="47"/>
                    </a:lnTo>
                    <a:lnTo>
                      <a:pt x="10" y="48"/>
                    </a:lnTo>
                    <a:lnTo>
                      <a:pt x="12" y="50"/>
                    </a:lnTo>
                    <a:lnTo>
                      <a:pt x="14" y="52"/>
                    </a:lnTo>
                    <a:lnTo>
                      <a:pt x="16" y="52"/>
                    </a:lnTo>
                    <a:lnTo>
                      <a:pt x="18" y="53"/>
                    </a:lnTo>
                    <a:lnTo>
                      <a:pt x="20" y="53"/>
                    </a:lnTo>
                    <a:lnTo>
                      <a:pt x="22" y="53"/>
                    </a:lnTo>
                    <a:lnTo>
                      <a:pt x="25" y="53"/>
                    </a:lnTo>
                    <a:lnTo>
                      <a:pt x="27" y="53"/>
                    </a:lnTo>
                    <a:lnTo>
                      <a:pt x="29" y="5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36" name="Freeform 526"/>
              <p:cNvSpPr>
                <a:spLocks/>
              </p:cNvSpPr>
              <p:nvPr/>
            </p:nvSpPr>
            <p:spPr bwMode="auto">
              <a:xfrm>
                <a:off x="726" y="242"/>
                <a:ext cx="64" cy="70"/>
              </a:xfrm>
              <a:custGeom>
                <a:avLst/>
                <a:gdLst>
                  <a:gd name="T0" fmla="*/ 9 w 64"/>
                  <a:gd name="T1" fmla="*/ 47 h 69"/>
                  <a:gd name="T2" fmla="*/ 31 w 64"/>
                  <a:gd name="T3" fmla="*/ 39 h 69"/>
                  <a:gd name="T4" fmla="*/ 33 w 64"/>
                  <a:gd name="T5" fmla="*/ 41 h 69"/>
                  <a:gd name="T6" fmla="*/ 34 w 64"/>
                  <a:gd name="T7" fmla="*/ 43 h 69"/>
                  <a:gd name="T8" fmla="*/ 34 w 64"/>
                  <a:gd name="T9" fmla="*/ 46 h 69"/>
                  <a:gd name="T10" fmla="*/ 33 w 64"/>
                  <a:gd name="T11" fmla="*/ 48 h 69"/>
                  <a:gd name="T12" fmla="*/ 29 w 64"/>
                  <a:gd name="T13" fmla="*/ 55 h 69"/>
                  <a:gd name="T14" fmla="*/ 27 w 64"/>
                  <a:gd name="T15" fmla="*/ 58 h 69"/>
                  <a:gd name="T16" fmla="*/ 25 w 64"/>
                  <a:gd name="T17" fmla="*/ 61 h 69"/>
                  <a:gd name="T18" fmla="*/ 36 w 64"/>
                  <a:gd name="T19" fmla="*/ 67 h 69"/>
                  <a:gd name="T20" fmla="*/ 35 w 64"/>
                  <a:gd name="T21" fmla="*/ 65 h 69"/>
                  <a:gd name="T22" fmla="*/ 36 w 64"/>
                  <a:gd name="T23" fmla="*/ 64 h 69"/>
                  <a:gd name="T24" fmla="*/ 38 w 64"/>
                  <a:gd name="T25" fmla="*/ 61 h 69"/>
                  <a:gd name="T26" fmla="*/ 44 w 64"/>
                  <a:gd name="T27" fmla="*/ 53 h 69"/>
                  <a:gd name="T28" fmla="*/ 46 w 64"/>
                  <a:gd name="T29" fmla="*/ 49 h 69"/>
                  <a:gd name="T30" fmla="*/ 46 w 64"/>
                  <a:gd name="T31" fmla="*/ 48 h 69"/>
                  <a:gd name="T32" fmla="*/ 46 w 64"/>
                  <a:gd name="T33" fmla="*/ 47 h 69"/>
                  <a:gd name="T34" fmla="*/ 44 w 64"/>
                  <a:gd name="T35" fmla="*/ 43 h 69"/>
                  <a:gd name="T36" fmla="*/ 46 w 64"/>
                  <a:gd name="T37" fmla="*/ 43 h 69"/>
                  <a:gd name="T38" fmla="*/ 50 w 64"/>
                  <a:gd name="T39" fmla="*/ 44 h 69"/>
                  <a:gd name="T40" fmla="*/ 53 w 64"/>
                  <a:gd name="T41" fmla="*/ 43 h 69"/>
                  <a:gd name="T42" fmla="*/ 55 w 64"/>
                  <a:gd name="T43" fmla="*/ 42 h 69"/>
                  <a:gd name="T44" fmla="*/ 59 w 64"/>
                  <a:gd name="T45" fmla="*/ 38 h 69"/>
                  <a:gd name="T46" fmla="*/ 62 w 64"/>
                  <a:gd name="T47" fmla="*/ 33 h 69"/>
                  <a:gd name="T48" fmla="*/ 62 w 64"/>
                  <a:gd name="T49" fmla="*/ 31 h 69"/>
                  <a:gd name="T50" fmla="*/ 63 w 64"/>
                  <a:gd name="T51" fmla="*/ 28 h 69"/>
                  <a:gd name="T52" fmla="*/ 62 w 64"/>
                  <a:gd name="T53" fmla="*/ 26 h 69"/>
                  <a:gd name="T54" fmla="*/ 61 w 64"/>
                  <a:gd name="T55" fmla="*/ 23 h 69"/>
                  <a:gd name="T56" fmla="*/ 58 w 64"/>
                  <a:gd name="T57" fmla="*/ 19 h 69"/>
                  <a:gd name="T58" fmla="*/ 52 w 64"/>
                  <a:gd name="T59" fmla="*/ 14 h 69"/>
                  <a:gd name="T60" fmla="*/ 48 w 64"/>
                  <a:gd name="T61" fmla="*/ 22 h 69"/>
                  <a:gd name="T62" fmla="*/ 50 w 64"/>
                  <a:gd name="T63" fmla="*/ 25 h 69"/>
                  <a:gd name="T64" fmla="*/ 51 w 64"/>
                  <a:gd name="T65" fmla="*/ 27 h 69"/>
                  <a:gd name="T66" fmla="*/ 51 w 64"/>
                  <a:gd name="T67" fmla="*/ 30 h 69"/>
                  <a:gd name="T68" fmla="*/ 49 w 64"/>
                  <a:gd name="T69" fmla="*/ 32 h 69"/>
                  <a:gd name="T70" fmla="*/ 47 w 64"/>
                  <a:gd name="T71" fmla="*/ 34 h 69"/>
                  <a:gd name="T72" fmla="*/ 44 w 64"/>
                  <a:gd name="T73" fmla="*/ 35 h 69"/>
                  <a:gd name="T74" fmla="*/ 41 w 64"/>
                  <a:gd name="T75" fmla="*/ 35 h 69"/>
                  <a:gd name="T76" fmla="*/ 38 w 64"/>
                  <a:gd name="T77" fmla="*/ 33 h 69"/>
                  <a:gd name="T78" fmla="*/ 37 w 64"/>
                  <a:gd name="T79" fmla="*/ 14 h 69"/>
                  <a:gd name="T80" fmla="*/ 34 w 64"/>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69"/>
                  <a:gd name="T125" fmla="*/ 64 w 64"/>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69">
                    <a:moveTo>
                      <a:pt x="0" y="41"/>
                    </a:moveTo>
                    <a:lnTo>
                      <a:pt x="9" y="47"/>
                    </a:lnTo>
                    <a:lnTo>
                      <a:pt x="22" y="32"/>
                    </a:lnTo>
                    <a:lnTo>
                      <a:pt x="31" y="39"/>
                    </a:lnTo>
                    <a:lnTo>
                      <a:pt x="33" y="40"/>
                    </a:lnTo>
                    <a:lnTo>
                      <a:pt x="33" y="41"/>
                    </a:lnTo>
                    <a:lnTo>
                      <a:pt x="34" y="42"/>
                    </a:lnTo>
                    <a:lnTo>
                      <a:pt x="34" y="43"/>
                    </a:lnTo>
                    <a:lnTo>
                      <a:pt x="35" y="44"/>
                    </a:lnTo>
                    <a:lnTo>
                      <a:pt x="34" y="46"/>
                    </a:lnTo>
                    <a:lnTo>
                      <a:pt x="34" y="47"/>
                    </a:lnTo>
                    <a:lnTo>
                      <a:pt x="33" y="48"/>
                    </a:lnTo>
                    <a:lnTo>
                      <a:pt x="32" y="50"/>
                    </a:lnTo>
                    <a:lnTo>
                      <a:pt x="29" y="55"/>
                    </a:lnTo>
                    <a:lnTo>
                      <a:pt x="28" y="56"/>
                    </a:lnTo>
                    <a:lnTo>
                      <a:pt x="27" y="58"/>
                    </a:lnTo>
                    <a:lnTo>
                      <a:pt x="26" y="59"/>
                    </a:lnTo>
                    <a:lnTo>
                      <a:pt x="25" y="61"/>
                    </a:lnTo>
                    <a:lnTo>
                      <a:pt x="34" y="68"/>
                    </a:lnTo>
                    <a:lnTo>
                      <a:pt x="36" y="67"/>
                    </a:lnTo>
                    <a:lnTo>
                      <a:pt x="35" y="66"/>
                    </a:lnTo>
                    <a:lnTo>
                      <a:pt x="35" y="65"/>
                    </a:lnTo>
                    <a:lnTo>
                      <a:pt x="36" y="64"/>
                    </a:lnTo>
                    <a:lnTo>
                      <a:pt x="36" y="63"/>
                    </a:lnTo>
                    <a:lnTo>
                      <a:pt x="38" y="61"/>
                    </a:lnTo>
                    <a:lnTo>
                      <a:pt x="42" y="56"/>
                    </a:lnTo>
                    <a:lnTo>
                      <a:pt x="44" y="53"/>
                    </a:lnTo>
                    <a:lnTo>
                      <a:pt x="45" y="51"/>
                    </a:lnTo>
                    <a:lnTo>
                      <a:pt x="46" y="49"/>
                    </a:lnTo>
                    <a:lnTo>
                      <a:pt x="46" y="48"/>
                    </a:lnTo>
                    <a:lnTo>
                      <a:pt x="46" y="47"/>
                    </a:lnTo>
                    <a:lnTo>
                      <a:pt x="45" y="45"/>
                    </a:lnTo>
                    <a:lnTo>
                      <a:pt x="44" y="43"/>
                    </a:lnTo>
                    <a:lnTo>
                      <a:pt x="45" y="43"/>
                    </a:lnTo>
                    <a:lnTo>
                      <a:pt x="46" y="43"/>
                    </a:lnTo>
                    <a:lnTo>
                      <a:pt x="48" y="44"/>
                    </a:lnTo>
                    <a:lnTo>
                      <a:pt x="50" y="44"/>
                    </a:lnTo>
                    <a:lnTo>
                      <a:pt x="52" y="43"/>
                    </a:lnTo>
                    <a:lnTo>
                      <a:pt x="53" y="43"/>
                    </a:lnTo>
                    <a:lnTo>
                      <a:pt x="55" y="42"/>
                    </a:lnTo>
                    <a:lnTo>
                      <a:pt x="57" y="40"/>
                    </a:lnTo>
                    <a:lnTo>
                      <a:pt x="59" y="38"/>
                    </a:lnTo>
                    <a:lnTo>
                      <a:pt x="61" y="35"/>
                    </a:lnTo>
                    <a:lnTo>
                      <a:pt x="62" y="33"/>
                    </a:lnTo>
                    <a:lnTo>
                      <a:pt x="62" y="31"/>
                    </a:lnTo>
                    <a:lnTo>
                      <a:pt x="63" y="30"/>
                    </a:lnTo>
                    <a:lnTo>
                      <a:pt x="63" y="28"/>
                    </a:lnTo>
                    <a:lnTo>
                      <a:pt x="63" y="27"/>
                    </a:lnTo>
                    <a:lnTo>
                      <a:pt x="62" y="26"/>
                    </a:lnTo>
                    <a:lnTo>
                      <a:pt x="62" y="24"/>
                    </a:lnTo>
                    <a:lnTo>
                      <a:pt x="61" y="23"/>
                    </a:lnTo>
                    <a:lnTo>
                      <a:pt x="61" y="22"/>
                    </a:lnTo>
                    <a:lnTo>
                      <a:pt x="58" y="19"/>
                    </a:lnTo>
                    <a:lnTo>
                      <a:pt x="55" y="16"/>
                    </a:lnTo>
                    <a:lnTo>
                      <a:pt x="52" y="14"/>
                    </a:lnTo>
                    <a:lnTo>
                      <a:pt x="37" y="14"/>
                    </a:lnTo>
                    <a:lnTo>
                      <a:pt x="48" y="22"/>
                    </a:lnTo>
                    <a:lnTo>
                      <a:pt x="49" y="23"/>
                    </a:lnTo>
                    <a:lnTo>
                      <a:pt x="50" y="25"/>
                    </a:lnTo>
                    <a:lnTo>
                      <a:pt x="51" y="26"/>
                    </a:lnTo>
                    <a:lnTo>
                      <a:pt x="51" y="27"/>
                    </a:lnTo>
                    <a:lnTo>
                      <a:pt x="51" y="28"/>
                    </a:lnTo>
                    <a:lnTo>
                      <a:pt x="51" y="30"/>
                    </a:lnTo>
                    <a:lnTo>
                      <a:pt x="50" y="31"/>
                    </a:lnTo>
                    <a:lnTo>
                      <a:pt x="49" y="32"/>
                    </a:lnTo>
                    <a:lnTo>
                      <a:pt x="48" y="33"/>
                    </a:lnTo>
                    <a:lnTo>
                      <a:pt x="47" y="34"/>
                    </a:lnTo>
                    <a:lnTo>
                      <a:pt x="46" y="35"/>
                    </a:lnTo>
                    <a:lnTo>
                      <a:pt x="44" y="35"/>
                    </a:lnTo>
                    <a:lnTo>
                      <a:pt x="43" y="35"/>
                    </a:lnTo>
                    <a:lnTo>
                      <a:pt x="41" y="35"/>
                    </a:lnTo>
                    <a:lnTo>
                      <a:pt x="40" y="33"/>
                    </a:lnTo>
                    <a:lnTo>
                      <a:pt x="38" y="33"/>
                    </a:lnTo>
                    <a:lnTo>
                      <a:pt x="28" y="25"/>
                    </a:lnTo>
                    <a:lnTo>
                      <a:pt x="37" y="14"/>
                    </a:lnTo>
                    <a:lnTo>
                      <a:pt x="52" y="14"/>
                    </a:lnTo>
                    <a:lnTo>
                      <a:pt x="34" y="0"/>
                    </a:lnTo>
                    <a:lnTo>
                      <a:pt x="0" y="41"/>
                    </a:lnTo>
                  </a:path>
                </a:pathLst>
              </a:custGeom>
              <a:solidFill>
                <a:srgbClr val="FFFF00"/>
              </a:solidFill>
              <a:ln w="9525" cap="rnd">
                <a:noFill/>
                <a:round/>
                <a:headEnd/>
                <a:tailEnd/>
              </a:ln>
            </p:spPr>
            <p:txBody>
              <a:bodyPr/>
              <a:lstStyle/>
              <a:p>
                <a:endParaRPr lang="en-US"/>
              </a:p>
            </p:txBody>
          </p:sp>
          <p:sp>
            <p:nvSpPr>
              <p:cNvPr id="137" name="Freeform 527"/>
              <p:cNvSpPr>
                <a:spLocks/>
              </p:cNvSpPr>
              <p:nvPr/>
            </p:nvSpPr>
            <p:spPr bwMode="auto">
              <a:xfrm>
                <a:off x="726" y="242"/>
                <a:ext cx="64" cy="70"/>
              </a:xfrm>
              <a:custGeom>
                <a:avLst/>
                <a:gdLst>
                  <a:gd name="T0" fmla="*/ 0 w 64"/>
                  <a:gd name="T1" fmla="*/ 41 h 69"/>
                  <a:gd name="T2" fmla="*/ 9 w 64"/>
                  <a:gd name="T3" fmla="*/ 47 h 69"/>
                  <a:gd name="T4" fmla="*/ 22 w 64"/>
                  <a:gd name="T5" fmla="*/ 32 h 69"/>
                  <a:gd name="T6" fmla="*/ 31 w 64"/>
                  <a:gd name="T7" fmla="*/ 39 h 69"/>
                  <a:gd name="T8" fmla="*/ 33 w 64"/>
                  <a:gd name="T9" fmla="*/ 40 h 69"/>
                  <a:gd name="T10" fmla="*/ 33 w 64"/>
                  <a:gd name="T11" fmla="*/ 41 h 69"/>
                  <a:gd name="T12" fmla="*/ 34 w 64"/>
                  <a:gd name="T13" fmla="*/ 42 h 69"/>
                  <a:gd name="T14" fmla="*/ 34 w 64"/>
                  <a:gd name="T15" fmla="*/ 43 h 69"/>
                  <a:gd name="T16" fmla="*/ 35 w 64"/>
                  <a:gd name="T17" fmla="*/ 44 h 69"/>
                  <a:gd name="T18" fmla="*/ 34 w 64"/>
                  <a:gd name="T19" fmla="*/ 46 h 69"/>
                  <a:gd name="T20" fmla="*/ 34 w 64"/>
                  <a:gd name="T21" fmla="*/ 47 h 69"/>
                  <a:gd name="T22" fmla="*/ 33 w 64"/>
                  <a:gd name="T23" fmla="*/ 48 h 69"/>
                  <a:gd name="T24" fmla="*/ 32 w 64"/>
                  <a:gd name="T25" fmla="*/ 50 h 69"/>
                  <a:gd name="T26" fmla="*/ 29 w 64"/>
                  <a:gd name="T27" fmla="*/ 55 h 69"/>
                  <a:gd name="T28" fmla="*/ 28 w 64"/>
                  <a:gd name="T29" fmla="*/ 56 h 69"/>
                  <a:gd name="T30" fmla="*/ 27 w 64"/>
                  <a:gd name="T31" fmla="*/ 58 h 69"/>
                  <a:gd name="T32" fmla="*/ 26 w 64"/>
                  <a:gd name="T33" fmla="*/ 59 h 69"/>
                  <a:gd name="T34" fmla="*/ 25 w 64"/>
                  <a:gd name="T35" fmla="*/ 61 h 69"/>
                  <a:gd name="T36" fmla="*/ 34 w 64"/>
                  <a:gd name="T37" fmla="*/ 68 h 69"/>
                  <a:gd name="T38" fmla="*/ 36 w 64"/>
                  <a:gd name="T39" fmla="*/ 67 h 69"/>
                  <a:gd name="T40" fmla="*/ 35 w 64"/>
                  <a:gd name="T41" fmla="*/ 66 h 69"/>
                  <a:gd name="T42" fmla="*/ 35 w 64"/>
                  <a:gd name="T43" fmla="*/ 65 h 69"/>
                  <a:gd name="T44" fmla="*/ 35 w 64"/>
                  <a:gd name="T45" fmla="*/ 65 h 69"/>
                  <a:gd name="T46" fmla="*/ 36 w 64"/>
                  <a:gd name="T47" fmla="*/ 64 h 69"/>
                  <a:gd name="T48" fmla="*/ 36 w 64"/>
                  <a:gd name="T49" fmla="*/ 63 h 69"/>
                  <a:gd name="T50" fmla="*/ 38 w 64"/>
                  <a:gd name="T51" fmla="*/ 61 h 69"/>
                  <a:gd name="T52" fmla="*/ 42 w 64"/>
                  <a:gd name="T53" fmla="*/ 56 h 69"/>
                  <a:gd name="T54" fmla="*/ 44 w 64"/>
                  <a:gd name="T55" fmla="*/ 53 h 69"/>
                  <a:gd name="T56" fmla="*/ 45 w 64"/>
                  <a:gd name="T57" fmla="*/ 51 h 69"/>
                  <a:gd name="T58" fmla="*/ 46 w 64"/>
                  <a:gd name="T59" fmla="*/ 49 h 69"/>
                  <a:gd name="T60" fmla="*/ 46 w 64"/>
                  <a:gd name="T61" fmla="*/ 48 h 69"/>
                  <a:gd name="T62" fmla="*/ 46 w 64"/>
                  <a:gd name="T63" fmla="*/ 48 h 69"/>
                  <a:gd name="T64" fmla="*/ 46 w 64"/>
                  <a:gd name="T65" fmla="*/ 47 h 69"/>
                  <a:gd name="T66" fmla="*/ 46 w 64"/>
                  <a:gd name="T67" fmla="*/ 47 h 69"/>
                  <a:gd name="T68" fmla="*/ 45 w 64"/>
                  <a:gd name="T69" fmla="*/ 45 h 69"/>
                  <a:gd name="T70" fmla="*/ 44 w 64"/>
                  <a:gd name="T71" fmla="*/ 43 h 69"/>
                  <a:gd name="T72" fmla="*/ 45 w 64"/>
                  <a:gd name="T73" fmla="*/ 43 h 69"/>
                  <a:gd name="T74" fmla="*/ 46 w 64"/>
                  <a:gd name="T75" fmla="*/ 43 h 69"/>
                  <a:gd name="T76" fmla="*/ 48 w 64"/>
                  <a:gd name="T77" fmla="*/ 44 h 69"/>
                  <a:gd name="T78" fmla="*/ 50 w 64"/>
                  <a:gd name="T79" fmla="*/ 44 h 69"/>
                  <a:gd name="T80" fmla="*/ 52 w 64"/>
                  <a:gd name="T81" fmla="*/ 43 h 69"/>
                  <a:gd name="T82" fmla="*/ 53 w 64"/>
                  <a:gd name="T83" fmla="*/ 43 h 69"/>
                  <a:gd name="T84" fmla="*/ 55 w 64"/>
                  <a:gd name="T85" fmla="*/ 42 h 69"/>
                  <a:gd name="T86" fmla="*/ 55 w 64"/>
                  <a:gd name="T87" fmla="*/ 42 h 69"/>
                  <a:gd name="T88" fmla="*/ 57 w 64"/>
                  <a:gd name="T89" fmla="*/ 40 h 69"/>
                  <a:gd name="T90" fmla="*/ 59 w 64"/>
                  <a:gd name="T91" fmla="*/ 38 h 69"/>
                  <a:gd name="T92" fmla="*/ 61 w 64"/>
                  <a:gd name="T93" fmla="*/ 35 h 69"/>
                  <a:gd name="T94" fmla="*/ 62 w 64"/>
                  <a:gd name="T95" fmla="*/ 33 h 69"/>
                  <a:gd name="T96" fmla="*/ 62 w 64"/>
                  <a:gd name="T97" fmla="*/ 33 h 69"/>
                  <a:gd name="T98" fmla="*/ 62 w 64"/>
                  <a:gd name="T99" fmla="*/ 31 h 69"/>
                  <a:gd name="T100" fmla="*/ 63 w 64"/>
                  <a:gd name="T101" fmla="*/ 30 h 69"/>
                  <a:gd name="T102" fmla="*/ 63 w 64"/>
                  <a:gd name="T103" fmla="*/ 28 h 69"/>
                  <a:gd name="T104" fmla="*/ 63 w 64"/>
                  <a:gd name="T105" fmla="*/ 27 h 69"/>
                  <a:gd name="T106" fmla="*/ 62 w 64"/>
                  <a:gd name="T107" fmla="*/ 26 h 69"/>
                  <a:gd name="T108" fmla="*/ 62 w 64"/>
                  <a:gd name="T109" fmla="*/ 24 h 69"/>
                  <a:gd name="T110" fmla="*/ 61 w 64"/>
                  <a:gd name="T111" fmla="*/ 23 h 69"/>
                  <a:gd name="T112" fmla="*/ 61 w 64"/>
                  <a:gd name="T113" fmla="*/ 22 h 69"/>
                  <a:gd name="T114" fmla="*/ 58 w 64"/>
                  <a:gd name="T115" fmla="*/ 19 h 69"/>
                  <a:gd name="T116" fmla="*/ 55 w 64"/>
                  <a:gd name="T117" fmla="*/ 16 h 69"/>
                  <a:gd name="T118" fmla="*/ 34 w 64"/>
                  <a:gd name="T119" fmla="*/ 0 h 69"/>
                  <a:gd name="T120" fmla="*/ 0 w 64"/>
                  <a:gd name="T121" fmla="*/ 41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69"/>
                  <a:gd name="T185" fmla="*/ 64 w 6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69">
                    <a:moveTo>
                      <a:pt x="0" y="41"/>
                    </a:moveTo>
                    <a:lnTo>
                      <a:pt x="9" y="47"/>
                    </a:lnTo>
                    <a:lnTo>
                      <a:pt x="22" y="32"/>
                    </a:lnTo>
                    <a:lnTo>
                      <a:pt x="31" y="39"/>
                    </a:lnTo>
                    <a:lnTo>
                      <a:pt x="33" y="40"/>
                    </a:lnTo>
                    <a:lnTo>
                      <a:pt x="33" y="41"/>
                    </a:lnTo>
                    <a:lnTo>
                      <a:pt x="34" y="42"/>
                    </a:lnTo>
                    <a:lnTo>
                      <a:pt x="34" y="43"/>
                    </a:lnTo>
                    <a:lnTo>
                      <a:pt x="35" y="44"/>
                    </a:lnTo>
                    <a:lnTo>
                      <a:pt x="34" y="46"/>
                    </a:lnTo>
                    <a:lnTo>
                      <a:pt x="34" y="47"/>
                    </a:lnTo>
                    <a:lnTo>
                      <a:pt x="33" y="48"/>
                    </a:lnTo>
                    <a:lnTo>
                      <a:pt x="32" y="50"/>
                    </a:lnTo>
                    <a:lnTo>
                      <a:pt x="29" y="55"/>
                    </a:lnTo>
                    <a:lnTo>
                      <a:pt x="28" y="56"/>
                    </a:lnTo>
                    <a:lnTo>
                      <a:pt x="27" y="58"/>
                    </a:lnTo>
                    <a:lnTo>
                      <a:pt x="26" y="59"/>
                    </a:lnTo>
                    <a:lnTo>
                      <a:pt x="25" y="61"/>
                    </a:lnTo>
                    <a:lnTo>
                      <a:pt x="34" y="68"/>
                    </a:lnTo>
                    <a:lnTo>
                      <a:pt x="36" y="67"/>
                    </a:lnTo>
                    <a:lnTo>
                      <a:pt x="35" y="66"/>
                    </a:lnTo>
                    <a:lnTo>
                      <a:pt x="35" y="65"/>
                    </a:lnTo>
                    <a:lnTo>
                      <a:pt x="36" y="64"/>
                    </a:lnTo>
                    <a:lnTo>
                      <a:pt x="36" y="63"/>
                    </a:lnTo>
                    <a:lnTo>
                      <a:pt x="38" y="61"/>
                    </a:lnTo>
                    <a:lnTo>
                      <a:pt x="42" y="56"/>
                    </a:lnTo>
                    <a:lnTo>
                      <a:pt x="44" y="53"/>
                    </a:lnTo>
                    <a:lnTo>
                      <a:pt x="45" y="51"/>
                    </a:lnTo>
                    <a:lnTo>
                      <a:pt x="46" y="49"/>
                    </a:lnTo>
                    <a:lnTo>
                      <a:pt x="46" y="48"/>
                    </a:lnTo>
                    <a:lnTo>
                      <a:pt x="46" y="47"/>
                    </a:lnTo>
                    <a:lnTo>
                      <a:pt x="45" y="45"/>
                    </a:lnTo>
                    <a:lnTo>
                      <a:pt x="44" y="43"/>
                    </a:lnTo>
                    <a:lnTo>
                      <a:pt x="45" y="43"/>
                    </a:lnTo>
                    <a:lnTo>
                      <a:pt x="46" y="43"/>
                    </a:lnTo>
                    <a:lnTo>
                      <a:pt x="48" y="44"/>
                    </a:lnTo>
                    <a:lnTo>
                      <a:pt x="50" y="44"/>
                    </a:lnTo>
                    <a:lnTo>
                      <a:pt x="52" y="43"/>
                    </a:lnTo>
                    <a:lnTo>
                      <a:pt x="53" y="43"/>
                    </a:lnTo>
                    <a:lnTo>
                      <a:pt x="55" y="42"/>
                    </a:lnTo>
                    <a:lnTo>
                      <a:pt x="57" y="40"/>
                    </a:lnTo>
                    <a:lnTo>
                      <a:pt x="59" y="38"/>
                    </a:lnTo>
                    <a:lnTo>
                      <a:pt x="61" y="35"/>
                    </a:lnTo>
                    <a:lnTo>
                      <a:pt x="62" y="33"/>
                    </a:lnTo>
                    <a:lnTo>
                      <a:pt x="62" y="31"/>
                    </a:lnTo>
                    <a:lnTo>
                      <a:pt x="63" y="30"/>
                    </a:lnTo>
                    <a:lnTo>
                      <a:pt x="63" y="28"/>
                    </a:lnTo>
                    <a:lnTo>
                      <a:pt x="63" y="27"/>
                    </a:lnTo>
                    <a:lnTo>
                      <a:pt x="62" y="26"/>
                    </a:lnTo>
                    <a:lnTo>
                      <a:pt x="62" y="24"/>
                    </a:lnTo>
                    <a:lnTo>
                      <a:pt x="61" y="23"/>
                    </a:lnTo>
                    <a:lnTo>
                      <a:pt x="61" y="22"/>
                    </a:lnTo>
                    <a:lnTo>
                      <a:pt x="58" y="19"/>
                    </a:lnTo>
                    <a:lnTo>
                      <a:pt x="55" y="16"/>
                    </a:lnTo>
                    <a:lnTo>
                      <a:pt x="34" y="0"/>
                    </a:lnTo>
                    <a:lnTo>
                      <a:pt x="0" y="41"/>
                    </a:lnTo>
                  </a:path>
                </a:pathLst>
              </a:custGeom>
              <a:noFill/>
              <a:ln w="12700" cap="rnd" cmpd="sng">
                <a:solidFill>
                  <a:srgbClr val="000000"/>
                </a:solidFill>
                <a:prstDash val="solid"/>
                <a:round/>
                <a:headEnd/>
                <a:tailEnd/>
              </a:ln>
            </p:spPr>
            <p:txBody>
              <a:bodyPr/>
              <a:lstStyle/>
              <a:p>
                <a:endParaRPr lang="en-US"/>
              </a:p>
            </p:txBody>
          </p:sp>
          <p:sp>
            <p:nvSpPr>
              <p:cNvPr id="138" name="Freeform 528"/>
              <p:cNvSpPr>
                <a:spLocks/>
              </p:cNvSpPr>
              <p:nvPr/>
            </p:nvSpPr>
            <p:spPr bwMode="auto">
              <a:xfrm>
                <a:off x="754" y="255"/>
                <a:ext cx="24" cy="22"/>
              </a:xfrm>
              <a:custGeom>
                <a:avLst/>
                <a:gdLst>
                  <a:gd name="T0" fmla="*/ 0 w 24"/>
                  <a:gd name="T1" fmla="*/ 10 h 22"/>
                  <a:gd name="T2" fmla="*/ 10 w 24"/>
                  <a:gd name="T3" fmla="*/ 0 h 22"/>
                  <a:gd name="T4" fmla="*/ 20 w 24"/>
                  <a:gd name="T5" fmla="*/ 8 h 22"/>
                  <a:gd name="T6" fmla="*/ 21 w 24"/>
                  <a:gd name="T7" fmla="*/ 10 h 22"/>
                  <a:gd name="T8" fmla="*/ 22 w 24"/>
                  <a:gd name="T9" fmla="*/ 10 h 22"/>
                  <a:gd name="T10" fmla="*/ 23 w 24"/>
                  <a:gd name="T11" fmla="*/ 12 h 22"/>
                  <a:gd name="T12" fmla="*/ 23 w 24"/>
                  <a:gd name="T13" fmla="*/ 13 h 22"/>
                  <a:gd name="T14" fmla="*/ 23 w 24"/>
                  <a:gd name="T15" fmla="*/ 14 h 22"/>
                  <a:gd name="T16" fmla="*/ 23 w 24"/>
                  <a:gd name="T17" fmla="*/ 16 h 22"/>
                  <a:gd name="T18" fmla="*/ 22 w 24"/>
                  <a:gd name="T19" fmla="*/ 17 h 22"/>
                  <a:gd name="T20" fmla="*/ 21 w 24"/>
                  <a:gd name="T21" fmla="*/ 18 h 22"/>
                  <a:gd name="T22" fmla="*/ 20 w 24"/>
                  <a:gd name="T23" fmla="*/ 19 h 22"/>
                  <a:gd name="T24" fmla="*/ 19 w 24"/>
                  <a:gd name="T25" fmla="*/ 20 h 22"/>
                  <a:gd name="T26" fmla="*/ 18 w 24"/>
                  <a:gd name="T27" fmla="*/ 21 h 22"/>
                  <a:gd name="T28" fmla="*/ 16 w 24"/>
                  <a:gd name="T29" fmla="*/ 21 h 22"/>
                  <a:gd name="T30" fmla="*/ 15 w 24"/>
                  <a:gd name="T31" fmla="*/ 21 h 22"/>
                  <a:gd name="T32" fmla="*/ 13 w 24"/>
                  <a:gd name="T33" fmla="*/ 21 h 22"/>
                  <a:gd name="T34" fmla="*/ 12 w 24"/>
                  <a:gd name="T35" fmla="*/ 19 h 22"/>
                  <a:gd name="T36" fmla="*/ 11 w 24"/>
                  <a:gd name="T37" fmla="*/ 19 h 22"/>
                  <a:gd name="T38" fmla="*/ 0 w 24"/>
                  <a:gd name="T39" fmla="*/ 1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2"/>
                  <a:gd name="T62" fmla="*/ 24 w 24"/>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2">
                    <a:moveTo>
                      <a:pt x="0" y="10"/>
                    </a:moveTo>
                    <a:lnTo>
                      <a:pt x="10" y="0"/>
                    </a:lnTo>
                    <a:lnTo>
                      <a:pt x="20" y="8"/>
                    </a:lnTo>
                    <a:lnTo>
                      <a:pt x="21" y="10"/>
                    </a:lnTo>
                    <a:lnTo>
                      <a:pt x="22" y="10"/>
                    </a:lnTo>
                    <a:lnTo>
                      <a:pt x="23" y="12"/>
                    </a:lnTo>
                    <a:lnTo>
                      <a:pt x="23" y="13"/>
                    </a:lnTo>
                    <a:lnTo>
                      <a:pt x="23" y="14"/>
                    </a:lnTo>
                    <a:lnTo>
                      <a:pt x="23" y="16"/>
                    </a:lnTo>
                    <a:lnTo>
                      <a:pt x="22" y="17"/>
                    </a:lnTo>
                    <a:lnTo>
                      <a:pt x="21" y="18"/>
                    </a:lnTo>
                    <a:lnTo>
                      <a:pt x="20" y="19"/>
                    </a:lnTo>
                    <a:lnTo>
                      <a:pt x="19" y="20"/>
                    </a:lnTo>
                    <a:lnTo>
                      <a:pt x="18" y="21"/>
                    </a:lnTo>
                    <a:lnTo>
                      <a:pt x="16" y="21"/>
                    </a:lnTo>
                    <a:lnTo>
                      <a:pt x="15" y="21"/>
                    </a:lnTo>
                    <a:lnTo>
                      <a:pt x="13" y="21"/>
                    </a:lnTo>
                    <a:lnTo>
                      <a:pt x="12" y="19"/>
                    </a:lnTo>
                    <a:lnTo>
                      <a:pt x="11" y="19"/>
                    </a:lnTo>
                    <a:lnTo>
                      <a:pt x="0" y="10"/>
                    </a:lnTo>
                  </a:path>
                </a:pathLst>
              </a:custGeom>
              <a:noFill/>
              <a:ln w="12700" cap="rnd" cmpd="sng">
                <a:solidFill>
                  <a:srgbClr val="000000"/>
                </a:solidFill>
                <a:prstDash val="solid"/>
                <a:round/>
                <a:headEnd/>
                <a:tailEnd/>
              </a:ln>
            </p:spPr>
            <p:txBody>
              <a:bodyPr/>
              <a:lstStyle/>
              <a:p>
                <a:endParaRPr lang="en-US"/>
              </a:p>
            </p:txBody>
          </p:sp>
          <p:sp>
            <p:nvSpPr>
              <p:cNvPr id="139" name="Freeform 529"/>
              <p:cNvSpPr>
                <a:spLocks/>
              </p:cNvSpPr>
              <p:nvPr/>
            </p:nvSpPr>
            <p:spPr bwMode="auto">
              <a:xfrm>
                <a:off x="772" y="285"/>
                <a:ext cx="59" cy="55"/>
              </a:xfrm>
              <a:custGeom>
                <a:avLst/>
                <a:gdLst>
                  <a:gd name="T0" fmla="*/ 10 w 59"/>
                  <a:gd name="T1" fmla="*/ 10 h 56"/>
                  <a:gd name="T2" fmla="*/ 5 w 59"/>
                  <a:gd name="T3" fmla="*/ 15 h 56"/>
                  <a:gd name="T4" fmla="*/ 2 w 59"/>
                  <a:gd name="T5" fmla="*/ 19 h 56"/>
                  <a:gd name="T6" fmla="*/ 1 w 59"/>
                  <a:gd name="T7" fmla="*/ 24 h 56"/>
                  <a:gd name="T8" fmla="*/ 0 w 59"/>
                  <a:gd name="T9" fmla="*/ 29 h 56"/>
                  <a:gd name="T10" fmla="*/ 1 w 59"/>
                  <a:gd name="T11" fmla="*/ 34 h 56"/>
                  <a:gd name="T12" fmla="*/ 2 w 59"/>
                  <a:gd name="T13" fmla="*/ 38 h 56"/>
                  <a:gd name="T14" fmla="*/ 5 w 59"/>
                  <a:gd name="T15" fmla="*/ 44 h 56"/>
                  <a:gd name="T16" fmla="*/ 9 w 59"/>
                  <a:gd name="T17" fmla="*/ 48 h 56"/>
                  <a:gd name="T18" fmla="*/ 14 w 59"/>
                  <a:gd name="T19" fmla="*/ 51 h 56"/>
                  <a:gd name="T20" fmla="*/ 18 w 59"/>
                  <a:gd name="T21" fmla="*/ 54 h 56"/>
                  <a:gd name="T22" fmla="*/ 23 w 59"/>
                  <a:gd name="T23" fmla="*/ 55 h 56"/>
                  <a:gd name="T24" fmla="*/ 28 w 59"/>
                  <a:gd name="T25" fmla="*/ 55 h 56"/>
                  <a:gd name="T26" fmla="*/ 33 w 59"/>
                  <a:gd name="T27" fmla="*/ 54 h 56"/>
                  <a:gd name="T28" fmla="*/ 39 w 59"/>
                  <a:gd name="T29" fmla="*/ 52 h 56"/>
                  <a:gd name="T30" fmla="*/ 44 w 59"/>
                  <a:gd name="T31" fmla="*/ 49 h 56"/>
                  <a:gd name="T32" fmla="*/ 49 w 59"/>
                  <a:gd name="T33" fmla="*/ 45 h 56"/>
                  <a:gd name="T34" fmla="*/ 53 w 59"/>
                  <a:gd name="T35" fmla="*/ 41 h 56"/>
                  <a:gd name="T36" fmla="*/ 55 w 59"/>
                  <a:gd name="T37" fmla="*/ 36 h 56"/>
                  <a:gd name="T38" fmla="*/ 57 w 59"/>
                  <a:gd name="T39" fmla="*/ 31 h 56"/>
                  <a:gd name="T40" fmla="*/ 58 w 59"/>
                  <a:gd name="T41" fmla="*/ 27 h 56"/>
                  <a:gd name="T42" fmla="*/ 57 w 59"/>
                  <a:gd name="T43" fmla="*/ 22 h 56"/>
                  <a:gd name="T44" fmla="*/ 56 w 59"/>
                  <a:gd name="T45" fmla="*/ 17 h 56"/>
                  <a:gd name="T46" fmla="*/ 53 w 59"/>
                  <a:gd name="T47" fmla="*/ 12 h 56"/>
                  <a:gd name="T48" fmla="*/ 32 w 59"/>
                  <a:gd name="T49" fmla="*/ 10 h 56"/>
                  <a:gd name="T50" fmla="*/ 35 w 59"/>
                  <a:gd name="T51" fmla="*/ 11 h 56"/>
                  <a:gd name="T52" fmla="*/ 38 w 59"/>
                  <a:gd name="T53" fmla="*/ 12 h 56"/>
                  <a:gd name="T54" fmla="*/ 41 w 59"/>
                  <a:gd name="T55" fmla="*/ 13 h 56"/>
                  <a:gd name="T56" fmla="*/ 45 w 59"/>
                  <a:gd name="T57" fmla="*/ 19 h 56"/>
                  <a:gd name="T58" fmla="*/ 47 w 59"/>
                  <a:gd name="T59" fmla="*/ 24 h 56"/>
                  <a:gd name="T60" fmla="*/ 47 w 59"/>
                  <a:gd name="T61" fmla="*/ 27 h 56"/>
                  <a:gd name="T62" fmla="*/ 46 w 59"/>
                  <a:gd name="T63" fmla="*/ 30 h 56"/>
                  <a:gd name="T64" fmla="*/ 44 w 59"/>
                  <a:gd name="T65" fmla="*/ 33 h 56"/>
                  <a:gd name="T66" fmla="*/ 42 w 59"/>
                  <a:gd name="T67" fmla="*/ 36 h 56"/>
                  <a:gd name="T68" fmla="*/ 39 w 59"/>
                  <a:gd name="T69" fmla="*/ 39 h 56"/>
                  <a:gd name="T70" fmla="*/ 35 w 59"/>
                  <a:gd name="T71" fmla="*/ 42 h 56"/>
                  <a:gd name="T72" fmla="*/ 32 w 59"/>
                  <a:gd name="T73" fmla="*/ 44 h 56"/>
                  <a:gd name="T74" fmla="*/ 29 w 59"/>
                  <a:gd name="T75" fmla="*/ 44 h 56"/>
                  <a:gd name="T76" fmla="*/ 25 w 59"/>
                  <a:gd name="T77" fmla="*/ 45 h 56"/>
                  <a:gd name="T78" fmla="*/ 23 w 59"/>
                  <a:gd name="T79" fmla="*/ 44 h 56"/>
                  <a:gd name="T80" fmla="*/ 20 w 59"/>
                  <a:gd name="T81" fmla="*/ 44 h 56"/>
                  <a:gd name="T82" fmla="*/ 17 w 59"/>
                  <a:gd name="T83" fmla="*/ 42 h 56"/>
                  <a:gd name="T84" fmla="*/ 14 w 59"/>
                  <a:gd name="T85" fmla="*/ 38 h 56"/>
                  <a:gd name="T86" fmla="*/ 12 w 59"/>
                  <a:gd name="T87" fmla="*/ 35 h 56"/>
                  <a:gd name="T88" fmla="*/ 11 w 59"/>
                  <a:gd name="T89" fmla="*/ 32 h 56"/>
                  <a:gd name="T90" fmla="*/ 11 w 59"/>
                  <a:gd name="T91" fmla="*/ 30 h 56"/>
                  <a:gd name="T92" fmla="*/ 12 w 59"/>
                  <a:gd name="T93" fmla="*/ 27 h 56"/>
                  <a:gd name="T94" fmla="*/ 13 w 59"/>
                  <a:gd name="T95" fmla="*/ 24 h 56"/>
                  <a:gd name="T96" fmla="*/ 16 w 59"/>
                  <a:gd name="T97" fmla="*/ 19 h 56"/>
                  <a:gd name="T98" fmla="*/ 21 w 59"/>
                  <a:gd name="T99" fmla="*/ 15 h 56"/>
                  <a:gd name="T100" fmla="*/ 26 w 59"/>
                  <a:gd name="T101" fmla="*/ 12 h 56"/>
                  <a:gd name="T102" fmla="*/ 29 w 59"/>
                  <a:gd name="T103" fmla="*/ 11 h 56"/>
                  <a:gd name="T104" fmla="*/ 51 w 59"/>
                  <a:gd name="T105" fmla="*/ 10 h 56"/>
                  <a:gd name="T106" fmla="*/ 49 w 59"/>
                  <a:gd name="T107" fmla="*/ 7 h 56"/>
                  <a:gd name="T108" fmla="*/ 44 w 59"/>
                  <a:gd name="T109" fmla="*/ 4 h 56"/>
                  <a:gd name="T110" fmla="*/ 40 w 59"/>
                  <a:gd name="T111" fmla="*/ 2 h 56"/>
                  <a:gd name="T112" fmla="*/ 35 w 59"/>
                  <a:gd name="T113" fmla="*/ 0 h 56"/>
                  <a:gd name="T114" fmla="*/ 30 w 59"/>
                  <a:gd name="T115" fmla="*/ 0 h 56"/>
                  <a:gd name="T116" fmla="*/ 26 w 59"/>
                  <a:gd name="T117" fmla="*/ 1 h 56"/>
                  <a:gd name="T118" fmla="*/ 22 w 59"/>
                  <a:gd name="T119" fmla="*/ 2 h 56"/>
                  <a:gd name="T120" fmla="*/ 17 w 59"/>
                  <a:gd name="T121" fmla="*/ 4 h 56"/>
                  <a:gd name="T122" fmla="*/ 12 w 59"/>
                  <a:gd name="T123" fmla="*/ 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6"/>
                  <a:gd name="T188" fmla="*/ 59 w 59"/>
                  <a:gd name="T189" fmla="*/ 56 h 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6">
                    <a:moveTo>
                      <a:pt x="12" y="7"/>
                    </a:moveTo>
                    <a:lnTo>
                      <a:pt x="10" y="10"/>
                    </a:lnTo>
                    <a:lnTo>
                      <a:pt x="7" y="12"/>
                    </a:lnTo>
                    <a:lnTo>
                      <a:pt x="5" y="15"/>
                    </a:lnTo>
                    <a:lnTo>
                      <a:pt x="4" y="17"/>
                    </a:lnTo>
                    <a:lnTo>
                      <a:pt x="2" y="19"/>
                    </a:lnTo>
                    <a:lnTo>
                      <a:pt x="1" y="22"/>
                    </a:lnTo>
                    <a:lnTo>
                      <a:pt x="1" y="24"/>
                    </a:lnTo>
                    <a:lnTo>
                      <a:pt x="1" y="27"/>
                    </a:lnTo>
                    <a:lnTo>
                      <a:pt x="0" y="29"/>
                    </a:lnTo>
                    <a:lnTo>
                      <a:pt x="0" y="31"/>
                    </a:lnTo>
                    <a:lnTo>
                      <a:pt x="1" y="34"/>
                    </a:lnTo>
                    <a:lnTo>
                      <a:pt x="1" y="36"/>
                    </a:lnTo>
                    <a:lnTo>
                      <a:pt x="2" y="38"/>
                    </a:lnTo>
                    <a:lnTo>
                      <a:pt x="3" y="41"/>
                    </a:lnTo>
                    <a:lnTo>
                      <a:pt x="5" y="44"/>
                    </a:lnTo>
                    <a:lnTo>
                      <a:pt x="7" y="46"/>
                    </a:lnTo>
                    <a:lnTo>
                      <a:pt x="9" y="48"/>
                    </a:lnTo>
                    <a:lnTo>
                      <a:pt x="11" y="50"/>
                    </a:lnTo>
                    <a:lnTo>
                      <a:pt x="14" y="51"/>
                    </a:lnTo>
                    <a:lnTo>
                      <a:pt x="16" y="52"/>
                    </a:lnTo>
                    <a:lnTo>
                      <a:pt x="18" y="54"/>
                    </a:lnTo>
                    <a:lnTo>
                      <a:pt x="20" y="54"/>
                    </a:lnTo>
                    <a:lnTo>
                      <a:pt x="23" y="55"/>
                    </a:lnTo>
                    <a:lnTo>
                      <a:pt x="25" y="55"/>
                    </a:lnTo>
                    <a:lnTo>
                      <a:pt x="28" y="55"/>
                    </a:lnTo>
                    <a:lnTo>
                      <a:pt x="31" y="55"/>
                    </a:lnTo>
                    <a:lnTo>
                      <a:pt x="33" y="54"/>
                    </a:lnTo>
                    <a:lnTo>
                      <a:pt x="36" y="54"/>
                    </a:lnTo>
                    <a:lnTo>
                      <a:pt x="39" y="52"/>
                    </a:lnTo>
                    <a:lnTo>
                      <a:pt x="41" y="51"/>
                    </a:lnTo>
                    <a:lnTo>
                      <a:pt x="44" y="49"/>
                    </a:lnTo>
                    <a:lnTo>
                      <a:pt x="46" y="47"/>
                    </a:lnTo>
                    <a:lnTo>
                      <a:pt x="49" y="45"/>
                    </a:lnTo>
                    <a:lnTo>
                      <a:pt x="51" y="43"/>
                    </a:lnTo>
                    <a:lnTo>
                      <a:pt x="53" y="41"/>
                    </a:lnTo>
                    <a:lnTo>
                      <a:pt x="54" y="38"/>
                    </a:lnTo>
                    <a:lnTo>
                      <a:pt x="55" y="36"/>
                    </a:lnTo>
                    <a:lnTo>
                      <a:pt x="56" y="34"/>
                    </a:lnTo>
                    <a:lnTo>
                      <a:pt x="57" y="31"/>
                    </a:lnTo>
                    <a:lnTo>
                      <a:pt x="58" y="29"/>
                    </a:lnTo>
                    <a:lnTo>
                      <a:pt x="58" y="27"/>
                    </a:lnTo>
                    <a:lnTo>
                      <a:pt x="58" y="24"/>
                    </a:lnTo>
                    <a:lnTo>
                      <a:pt x="57" y="22"/>
                    </a:lnTo>
                    <a:lnTo>
                      <a:pt x="56" y="19"/>
                    </a:lnTo>
                    <a:lnTo>
                      <a:pt x="56" y="17"/>
                    </a:lnTo>
                    <a:lnTo>
                      <a:pt x="54" y="14"/>
                    </a:lnTo>
                    <a:lnTo>
                      <a:pt x="53" y="12"/>
                    </a:lnTo>
                    <a:lnTo>
                      <a:pt x="51" y="10"/>
                    </a:lnTo>
                    <a:lnTo>
                      <a:pt x="32" y="10"/>
                    </a:lnTo>
                    <a:lnTo>
                      <a:pt x="34" y="10"/>
                    </a:lnTo>
                    <a:lnTo>
                      <a:pt x="35" y="11"/>
                    </a:lnTo>
                    <a:lnTo>
                      <a:pt x="37" y="11"/>
                    </a:lnTo>
                    <a:lnTo>
                      <a:pt x="38" y="12"/>
                    </a:lnTo>
                    <a:lnTo>
                      <a:pt x="40" y="12"/>
                    </a:lnTo>
                    <a:lnTo>
                      <a:pt x="41" y="13"/>
                    </a:lnTo>
                    <a:lnTo>
                      <a:pt x="43" y="15"/>
                    </a:lnTo>
                    <a:lnTo>
                      <a:pt x="45" y="19"/>
                    </a:lnTo>
                    <a:lnTo>
                      <a:pt x="46" y="21"/>
                    </a:lnTo>
                    <a:lnTo>
                      <a:pt x="47" y="24"/>
                    </a:lnTo>
                    <a:lnTo>
                      <a:pt x="47" y="26"/>
                    </a:lnTo>
                    <a:lnTo>
                      <a:pt x="47" y="27"/>
                    </a:lnTo>
                    <a:lnTo>
                      <a:pt x="46" y="28"/>
                    </a:lnTo>
                    <a:lnTo>
                      <a:pt x="46" y="30"/>
                    </a:lnTo>
                    <a:lnTo>
                      <a:pt x="45" y="31"/>
                    </a:lnTo>
                    <a:lnTo>
                      <a:pt x="44" y="33"/>
                    </a:lnTo>
                    <a:lnTo>
                      <a:pt x="43" y="34"/>
                    </a:lnTo>
                    <a:lnTo>
                      <a:pt x="42" y="36"/>
                    </a:lnTo>
                    <a:lnTo>
                      <a:pt x="40" y="37"/>
                    </a:lnTo>
                    <a:lnTo>
                      <a:pt x="39" y="39"/>
                    </a:lnTo>
                    <a:lnTo>
                      <a:pt x="37" y="40"/>
                    </a:lnTo>
                    <a:lnTo>
                      <a:pt x="35" y="42"/>
                    </a:lnTo>
                    <a:lnTo>
                      <a:pt x="34" y="43"/>
                    </a:lnTo>
                    <a:lnTo>
                      <a:pt x="32" y="44"/>
                    </a:lnTo>
                    <a:lnTo>
                      <a:pt x="30" y="44"/>
                    </a:lnTo>
                    <a:lnTo>
                      <a:pt x="29" y="44"/>
                    </a:lnTo>
                    <a:lnTo>
                      <a:pt x="27" y="45"/>
                    </a:lnTo>
                    <a:lnTo>
                      <a:pt x="25" y="45"/>
                    </a:lnTo>
                    <a:lnTo>
                      <a:pt x="24" y="45"/>
                    </a:lnTo>
                    <a:lnTo>
                      <a:pt x="23" y="44"/>
                    </a:lnTo>
                    <a:lnTo>
                      <a:pt x="21" y="44"/>
                    </a:lnTo>
                    <a:lnTo>
                      <a:pt x="20" y="44"/>
                    </a:lnTo>
                    <a:lnTo>
                      <a:pt x="19" y="43"/>
                    </a:lnTo>
                    <a:lnTo>
                      <a:pt x="17" y="42"/>
                    </a:lnTo>
                    <a:lnTo>
                      <a:pt x="15" y="39"/>
                    </a:lnTo>
                    <a:lnTo>
                      <a:pt x="14" y="38"/>
                    </a:lnTo>
                    <a:lnTo>
                      <a:pt x="13" y="37"/>
                    </a:lnTo>
                    <a:lnTo>
                      <a:pt x="12" y="35"/>
                    </a:lnTo>
                    <a:lnTo>
                      <a:pt x="12" y="34"/>
                    </a:lnTo>
                    <a:lnTo>
                      <a:pt x="11" y="32"/>
                    </a:lnTo>
                    <a:lnTo>
                      <a:pt x="11" y="31"/>
                    </a:lnTo>
                    <a:lnTo>
                      <a:pt x="11" y="30"/>
                    </a:lnTo>
                    <a:lnTo>
                      <a:pt x="11" y="28"/>
                    </a:lnTo>
                    <a:lnTo>
                      <a:pt x="12" y="27"/>
                    </a:lnTo>
                    <a:lnTo>
                      <a:pt x="12" y="25"/>
                    </a:lnTo>
                    <a:lnTo>
                      <a:pt x="13" y="24"/>
                    </a:lnTo>
                    <a:lnTo>
                      <a:pt x="14" y="22"/>
                    </a:lnTo>
                    <a:lnTo>
                      <a:pt x="16" y="19"/>
                    </a:lnTo>
                    <a:lnTo>
                      <a:pt x="19" y="16"/>
                    </a:lnTo>
                    <a:lnTo>
                      <a:pt x="21" y="15"/>
                    </a:lnTo>
                    <a:lnTo>
                      <a:pt x="23" y="14"/>
                    </a:lnTo>
                    <a:lnTo>
                      <a:pt x="26" y="12"/>
                    </a:lnTo>
                    <a:lnTo>
                      <a:pt x="28" y="11"/>
                    </a:lnTo>
                    <a:lnTo>
                      <a:pt x="29" y="11"/>
                    </a:lnTo>
                    <a:lnTo>
                      <a:pt x="32" y="10"/>
                    </a:lnTo>
                    <a:lnTo>
                      <a:pt x="51" y="10"/>
                    </a:lnTo>
                    <a:lnTo>
                      <a:pt x="51" y="9"/>
                    </a:lnTo>
                    <a:lnTo>
                      <a:pt x="49" y="7"/>
                    </a:lnTo>
                    <a:lnTo>
                      <a:pt x="46" y="6"/>
                    </a:lnTo>
                    <a:lnTo>
                      <a:pt x="44" y="4"/>
                    </a:lnTo>
                    <a:lnTo>
                      <a:pt x="42" y="2"/>
                    </a:lnTo>
                    <a:lnTo>
                      <a:pt x="40" y="2"/>
                    </a:lnTo>
                    <a:lnTo>
                      <a:pt x="37" y="1"/>
                    </a:lnTo>
                    <a:lnTo>
                      <a:pt x="35" y="0"/>
                    </a:lnTo>
                    <a:lnTo>
                      <a:pt x="32" y="0"/>
                    </a:lnTo>
                    <a:lnTo>
                      <a:pt x="30" y="0"/>
                    </a:lnTo>
                    <a:lnTo>
                      <a:pt x="27" y="0"/>
                    </a:lnTo>
                    <a:lnTo>
                      <a:pt x="26" y="1"/>
                    </a:lnTo>
                    <a:lnTo>
                      <a:pt x="25" y="1"/>
                    </a:lnTo>
                    <a:lnTo>
                      <a:pt x="22" y="2"/>
                    </a:lnTo>
                    <a:lnTo>
                      <a:pt x="20" y="2"/>
                    </a:lnTo>
                    <a:lnTo>
                      <a:pt x="17" y="4"/>
                    </a:lnTo>
                    <a:lnTo>
                      <a:pt x="14" y="6"/>
                    </a:lnTo>
                    <a:lnTo>
                      <a:pt x="12" y="7"/>
                    </a:lnTo>
                  </a:path>
                </a:pathLst>
              </a:custGeom>
              <a:solidFill>
                <a:srgbClr val="FFFF00"/>
              </a:solidFill>
              <a:ln w="9525" cap="rnd">
                <a:noFill/>
                <a:round/>
                <a:headEnd/>
                <a:tailEnd/>
              </a:ln>
            </p:spPr>
            <p:txBody>
              <a:bodyPr/>
              <a:lstStyle/>
              <a:p>
                <a:endParaRPr lang="en-US"/>
              </a:p>
            </p:txBody>
          </p:sp>
          <p:sp>
            <p:nvSpPr>
              <p:cNvPr id="140" name="Freeform 530"/>
              <p:cNvSpPr>
                <a:spLocks/>
              </p:cNvSpPr>
              <p:nvPr/>
            </p:nvSpPr>
            <p:spPr bwMode="auto">
              <a:xfrm>
                <a:off x="772" y="285"/>
                <a:ext cx="59" cy="55"/>
              </a:xfrm>
              <a:custGeom>
                <a:avLst/>
                <a:gdLst>
                  <a:gd name="T0" fmla="*/ 10 w 59"/>
                  <a:gd name="T1" fmla="*/ 10 h 56"/>
                  <a:gd name="T2" fmla="*/ 5 w 59"/>
                  <a:gd name="T3" fmla="*/ 15 h 56"/>
                  <a:gd name="T4" fmla="*/ 2 w 59"/>
                  <a:gd name="T5" fmla="*/ 19 h 56"/>
                  <a:gd name="T6" fmla="*/ 1 w 59"/>
                  <a:gd name="T7" fmla="*/ 24 h 56"/>
                  <a:gd name="T8" fmla="*/ 0 w 59"/>
                  <a:gd name="T9" fmla="*/ 29 h 56"/>
                  <a:gd name="T10" fmla="*/ 1 w 59"/>
                  <a:gd name="T11" fmla="*/ 34 h 56"/>
                  <a:gd name="T12" fmla="*/ 2 w 59"/>
                  <a:gd name="T13" fmla="*/ 38 h 56"/>
                  <a:gd name="T14" fmla="*/ 5 w 59"/>
                  <a:gd name="T15" fmla="*/ 44 h 56"/>
                  <a:gd name="T16" fmla="*/ 9 w 59"/>
                  <a:gd name="T17" fmla="*/ 48 h 56"/>
                  <a:gd name="T18" fmla="*/ 14 w 59"/>
                  <a:gd name="T19" fmla="*/ 51 h 56"/>
                  <a:gd name="T20" fmla="*/ 18 w 59"/>
                  <a:gd name="T21" fmla="*/ 54 h 56"/>
                  <a:gd name="T22" fmla="*/ 23 w 59"/>
                  <a:gd name="T23" fmla="*/ 55 h 56"/>
                  <a:gd name="T24" fmla="*/ 28 w 59"/>
                  <a:gd name="T25" fmla="*/ 55 h 56"/>
                  <a:gd name="T26" fmla="*/ 33 w 59"/>
                  <a:gd name="T27" fmla="*/ 54 h 56"/>
                  <a:gd name="T28" fmla="*/ 39 w 59"/>
                  <a:gd name="T29" fmla="*/ 52 h 56"/>
                  <a:gd name="T30" fmla="*/ 44 w 59"/>
                  <a:gd name="T31" fmla="*/ 49 h 56"/>
                  <a:gd name="T32" fmla="*/ 49 w 59"/>
                  <a:gd name="T33" fmla="*/ 45 h 56"/>
                  <a:gd name="T34" fmla="*/ 53 w 59"/>
                  <a:gd name="T35" fmla="*/ 41 h 56"/>
                  <a:gd name="T36" fmla="*/ 55 w 59"/>
                  <a:gd name="T37" fmla="*/ 36 h 56"/>
                  <a:gd name="T38" fmla="*/ 57 w 59"/>
                  <a:gd name="T39" fmla="*/ 31 h 56"/>
                  <a:gd name="T40" fmla="*/ 58 w 59"/>
                  <a:gd name="T41" fmla="*/ 27 h 56"/>
                  <a:gd name="T42" fmla="*/ 57 w 59"/>
                  <a:gd name="T43" fmla="*/ 22 h 56"/>
                  <a:gd name="T44" fmla="*/ 56 w 59"/>
                  <a:gd name="T45" fmla="*/ 17 h 56"/>
                  <a:gd name="T46" fmla="*/ 53 w 59"/>
                  <a:gd name="T47" fmla="*/ 12 h 56"/>
                  <a:gd name="T48" fmla="*/ 49 w 59"/>
                  <a:gd name="T49" fmla="*/ 7 h 56"/>
                  <a:gd name="T50" fmla="*/ 44 w 59"/>
                  <a:gd name="T51" fmla="*/ 4 h 56"/>
                  <a:gd name="T52" fmla="*/ 40 w 59"/>
                  <a:gd name="T53" fmla="*/ 2 h 56"/>
                  <a:gd name="T54" fmla="*/ 35 w 59"/>
                  <a:gd name="T55" fmla="*/ 0 h 56"/>
                  <a:gd name="T56" fmla="*/ 30 w 59"/>
                  <a:gd name="T57" fmla="*/ 0 h 56"/>
                  <a:gd name="T58" fmla="*/ 26 w 59"/>
                  <a:gd name="T59" fmla="*/ 1 h 56"/>
                  <a:gd name="T60" fmla="*/ 22 w 59"/>
                  <a:gd name="T61" fmla="*/ 2 h 56"/>
                  <a:gd name="T62" fmla="*/ 17 w 59"/>
                  <a:gd name="T63" fmla="*/ 4 h 56"/>
                  <a:gd name="T64" fmla="*/ 12 w 59"/>
                  <a:gd name="T65" fmla="*/ 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6"/>
                  <a:gd name="T101" fmla="*/ 59 w 59"/>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6">
                    <a:moveTo>
                      <a:pt x="12" y="7"/>
                    </a:moveTo>
                    <a:lnTo>
                      <a:pt x="10" y="10"/>
                    </a:lnTo>
                    <a:lnTo>
                      <a:pt x="7" y="12"/>
                    </a:lnTo>
                    <a:lnTo>
                      <a:pt x="5" y="15"/>
                    </a:lnTo>
                    <a:lnTo>
                      <a:pt x="4" y="17"/>
                    </a:lnTo>
                    <a:lnTo>
                      <a:pt x="2" y="19"/>
                    </a:lnTo>
                    <a:lnTo>
                      <a:pt x="1" y="22"/>
                    </a:lnTo>
                    <a:lnTo>
                      <a:pt x="1" y="24"/>
                    </a:lnTo>
                    <a:lnTo>
                      <a:pt x="1" y="27"/>
                    </a:lnTo>
                    <a:lnTo>
                      <a:pt x="0" y="29"/>
                    </a:lnTo>
                    <a:lnTo>
                      <a:pt x="0" y="31"/>
                    </a:lnTo>
                    <a:lnTo>
                      <a:pt x="1" y="34"/>
                    </a:lnTo>
                    <a:lnTo>
                      <a:pt x="1" y="36"/>
                    </a:lnTo>
                    <a:lnTo>
                      <a:pt x="2" y="38"/>
                    </a:lnTo>
                    <a:lnTo>
                      <a:pt x="3" y="41"/>
                    </a:lnTo>
                    <a:lnTo>
                      <a:pt x="5" y="44"/>
                    </a:lnTo>
                    <a:lnTo>
                      <a:pt x="7" y="46"/>
                    </a:lnTo>
                    <a:lnTo>
                      <a:pt x="9" y="48"/>
                    </a:lnTo>
                    <a:lnTo>
                      <a:pt x="11" y="50"/>
                    </a:lnTo>
                    <a:lnTo>
                      <a:pt x="14" y="51"/>
                    </a:lnTo>
                    <a:lnTo>
                      <a:pt x="16" y="52"/>
                    </a:lnTo>
                    <a:lnTo>
                      <a:pt x="18" y="54"/>
                    </a:lnTo>
                    <a:lnTo>
                      <a:pt x="20" y="54"/>
                    </a:lnTo>
                    <a:lnTo>
                      <a:pt x="23" y="55"/>
                    </a:lnTo>
                    <a:lnTo>
                      <a:pt x="25" y="55"/>
                    </a:lnTo>
                    <a:lnTo>
                      <a:pt x="28" y="55"/>
                    </a:lnTo>
                    <a:lnTo>
                      <a:pt x="31" y="55"/>
                    </a:lnTo>
                    <a:lnTo>
                      <a:pt x="33" y="54"/>
                    </a:lnTo>
                    <a:lnTo>
                      <a:pt x="36" y="54"/>
                    </a:lnTo>
                    <a:lnTo>
                      <a:pt x="39" y="52"/>
                    </a:lnTo>
                    <a:lnTo>
                      <a:pt x="41" y="51"/>
                    </a:lnTo>
                    <a:lnTo>
                      <a:pt x="44" y="49"/>
                    </a:lnTo>
                    <a:lnTo>
                      <a:pt x="46" y="47"/>
                    </a:lnTo>
                    <a:lnTo>
                      <a:pt x="49" y="45"/>
                    </a:lnTo>
                    <a:lnTo>
                      <a:pt x="51" y="43"/>
                    </a:lnTo>
                    <a:lnTo>
                      <a:pt x="53" y="41"/>
                    </a:lnTo>
                    <a:lnTo>
                      <a:pt x="54" y="38"/>
                    </a:lnTo>
                    <a:lnTo>
                      <a:pt x="55" y="36"/>
                    </a:lnTo>
                    <a:lnTo>
                      <a:pt x="56" y="34"/>
                    </a:lnTo>
                    <a:lnTo>
                      <a:pt x="57" y="31"/>
                    </a:lnTo>
                    <a:lnTo>
                      <a:pt x="58" y="29"/>
                    </a:lnTo>
                    <a:lnTo>
                      <a:pt x="58" y="27"/>
                    </a:lnTo>
                    <a:lnTo>
                      <a:pt x="58" y="24"/>
                    </a:lnTo>
                    <a:lnTo>
                      <a:pt x="57" y="22"/>
                    </a:lnTo>
                    <a:lnTo>
                      <a:pt x="56" y="19"/>
                    </a:lnTo>
                    <a:lnTo>
                      <a:pt x="56" y="17"/>
                    </a:lnTo>
                    <a:lnTo>
                      <a:pt x="54" y="14"/>
                    </a:lnTo>
                    <a:lnTo>
                      <a:pt x="53" y="12"/>
                    </a:lnTo>
                    <a:lnTo>
                      <a:pt x="51" y="9"/>
                    </a:lnTo>
                    <a:lnTo>
                      <a:pt x="49" y="7"/>
                    </a:lnTo>
                    <a:lnTo>
                      <a:pt x="46" y="6"/>
                    </a:lnTo>
                    <a:lnTo>
                      <a:pt x="44" y="4"/>
                    </a:lnTo>
                    <a:lnTo>
                      <a:pt x="42" y="2"/>
                    </a:lnTo>
                    <a:lnTo>
                      <a:pt x="40" y="2"/>
                    </a:lnTo>
                    <a:lnTo>
                      <a:pt x="37" y="1"/>
                    </a:lnTo>
                    <a:lnTo>
                      <a:pt x="35" y="0"/>
                    </a:lnTo>
                    <a:lnTo>
                      <a:pt x="32" y="0"/>
                    </a:lnTo>
                    <a:lnTo>
                      <a:pt x="30" y="0"/>
                    </a:lnTo>
                    <a:lnTo>
                      <a:pt x="27" y="0"/>
                    </a:lnTo>
                    <a:lnTo>
                      <a:pt x="26" y="1"/>
                    </a:lnTo>
                    <a:lnTo>
                      <a:pt x="25" y="1"/>
                    </a:lnTo>
                    <a:lnTo>
                      <a:pt x="22" y="2"/>
                    </a:lnTo>
                    <a:lnTo>
                      <a:pt x="20" y="2"/>
                    </a:lnTo>
                    <a:lnTo>
                      <a:pt x="17" y="4"/>
                    </a:lnTo>
                    <a:lnTo>
                      <a:pt x="14" y="6"/>
                    </a:lnTo>
                    <a:lnTo>
                      <a:pt x="12" y="7"/>
                    </a:lnTo>
                  </a:path>
                </a:pathLst>
              </a:custGeom>
              <a:noFill/>
              <a:ln w="12700" cap="rnd" cmpd="sng">
                <a:solidFill>
                  <a:srgbClr val="000000"/>
                </a:solidFill>
                <a:prstDash val="solid"/>
                <a:round/>
                <a:headEnd/>
                <a:tailEnd/>
              </a:ln>
            </p:spPr>
            <p:txBody>
              <a:bodyPr/>
              <a:lstStyle/>
              <a:p>
                <a:endParaRPr lang="en-US"/>
              </a:p>
            </p:txBody>
          </p:sp>
          <p:sp>
            <p:nvSpPr>
              <p:cNvPr id="141" name="Freeform 531"/>
              <p:cNvSpPr>
                <a:spLocks/>
              </p:cNvSpPr>
              <p:nvPr/>
            </p:nvSpPr>
            <p:spPr bwMode="auto">
              <a:xfrm>
                <a:off x="783" y="294"/>
                <a:ext cx="36" cy="36"/>
              </a:xfrm>
              <a:custGeom>
                <a:avLst/>
                <a:gdLst>
                  <a:gd name="T0" fmla="*/ 9 w 37"/>
                  <a:gd name="T1" fmla="*/ 6 h 36"/>
                  <a:gd name="T2" fmla="*/ 11 w 37"/>
                  <a:gd name="T3" fmla="*/ 5 h 36"/>
                  <a:gd name="T4" fmla="*/ 12 w 37"/>
                  <a:gd name="T5" fmla="*/ 4 h 36"/>
                  <a:gd name="T6" fmla="*/ 16 w 37"/>
                  <a:gd name="T7" fmla="*/ 2 h 36"/>
                  <a:gd name="T8" fmla="*/ 18 w 37"/>
                  <a:gd name="T9" fmla="*/ 1 h 36"/>
                  <a:gd name="T10" fmla="*/ 18 w 37"/>
                  <a:gd name="T11" fmla="*/ 1 h 36"/>
                  <a:gd name="T12" fmla="*/ 22 w 37"/>
                  <a:gd name="T13" fmla="*/ 0 h 36"/>
                  <a:gd name="T14" fmla="*/ 23 w 37"/>
                  <a:gd name="T15" fmla="*/ 0 h 36"/>
                  <a:gd name="T16" fmla="*/ 24 w 37"/>
                  <a:gd name="T17" fmla="*/ 1 h 36"/>
                  <a:gd name="T18" fmla="*/ 26 w 37"/>
                  <a:gd name="T19" fmla="*/ 1 h 36"/>
                  <a:gd name="T20" fmla="*/ 28 w 37"/>
                  <a:gd name="T21" fmla="*/ 2 h 36"/>
                  <a:gd name="T22" fmla="*/ 29 w 37"/>
                  <a:gd name="T23" fmla="*/ 3 h 36"/>
                  <a:gd name="T24" fmla="*/ 30 w 37"/>
                  <a:gd name="T25" fmla="*/ 3 h 36"/>
                  <a:gd name="T26" fmla="*/ 33 w 37"/>
                  <a:gd name="T27" fmla="*/ 6 h 36"/>
                  <a:gd name="T28" fmla="*/ 35 w 37"/>
                  <a:gd name="T29" fmla="*/ 9 h 36"/>
                  <a:gd name="T30" fmla="*/ 36 w 37"/>
                  <a:gd name="T31" fmla="*/ 11 h 36"/>
                  <a:gd name="T32" fmla="*/ 36 w 37"/>
                  <a:gd name="T33" fmla="*/ 14 h 36"/>
                  <a:gd name="T34" fmla="*/ 36 w 37"/>
                  <a:gd name="T35" fmla="*/ 15 h 36"/>
                  <a:gd name="T36" fmla="*/ 36 w 37"/>
                  <a:gd name="T37" fmla="*/ 17 h 36"/>
                  <a:gd name="T38" fmla="*/ 36 w 37"/>
                  <a:gd name="T39" fmla="*/ 19 h 36"/>
                  <a:gd name="T40" fmla="*/ 35 w 37"/>
                  <a:gd name="T41" fmla="*/ 20 h 36"/>
                  <a:gd name="T42" fmla="*/ 35 w 37"/>
                  <a:gd name="T43" fmla="*/ 22 h 36"/>
                  <a:gd name="T44" fmla="*/ 34 w 37"/>
                  <a:gd name="T45" fmla="*/ 23 h 36"/>
                  <a:gd name="T46" fmla="*/ 33 w 37"/>
                  <a:gd name="T47" fmla="*/ 25 h 36"/>
                  <a:gd name="T48" fmla="*/ 31 w 37"/>
                  <a:gd name="T49" fmla="*/ 26 h 36"/>
                  <a:gd name="T50" fmla="*/ 30 w 37"/>
                  <a:gd name="T51" fmla="*/ 28 h 36"/>
                  <a:gd name="T52" fmla="*/ 28 w 37"/>
                  <a:gd name="T53" fmla="*/ 29 h 36"/>
                  <a:gd name="T54" fmla="*/ 26 w 37"/>
                  <a:gd name="T55" fmla="*/ 31 h 36"/>
                  <a:gd name="T56" fmla="*/ 24 w 37"/>
                  <a:gd name="T57" fmla="*/ 32 h 36"/>
                  <a:gd name="T58" fmla="*/ 23 w 37"/>
                  <a:gd name="T59" fmla="*/ 33 h 36"/>
                  <a:gd name="T60" fmla="*/ 21 w 37"/>
                  <a:gd name="T61" fmla="*/ 34 h 36"/>
                  <a:gd name="T62" fmla="*/ 19 w 37"/>
                  <a:gd name="T63" fmla="*/ 34 h 36"/>
                  <a:gd name="T64" fmla="*/ 18 w 37"/>
                  <a:gd name="T65" fmla="*/ 35 h 36"/>
                  <a:gd name="T66" fmla="*/ 17 w 37"/>
                  <a:gd name="T67" fmla="*/ 35 h 36"/>
                  <a:gd name="T68" fmla="*/ 15 w 37"/>
                  <a:gd name="T69" fmla="*/ 35 h 36"/>
                  <a:gd name="T70" fmla="*/ 14 w 37"/>
                  <a:gd name="T71" fmla="*/ 35 h 36"/>
                  <a:gd name="T72" fmla="*/ 12 w 37"/>
                  <a:gd name="T73" fmla="*/ 35 h 36"/>
                  <a:gd name="T74" fmla="*/ 11 w 37"/>
                  <a:gd name="T75" fmla="*/ 34 h 36"/>
                  <a:gd name="T76" fmla="*/ 9 w 37"/>
                  <a:gd name="T77" fmla="*/ 34 h 36"/>
                  <a:gd name="T78" fmla="*/ 8 w 37"/>
                  <a:gd name="T79" fmla="*/ 33 h 36"/>
                  <a:gd name="T80" fmla="*/ 6 w 37"/>
                  <a:gd name="T81" fmla="*/ 32 h 36"/>
                  <a:gd name="T82" fmla="*/ 4 w 37"/>
                  <a:gd name="T83" fmla="*/ 30 h 36"/>
                  <a:gd name="T84" fmla="*/ 3 w 37"/>
                  <a:gd name="T85" fmla="*/ 29 h 36"/>
                  <a:gd name="T86" fmla="*/ 2 w 37"/>
                  <a:gd name="T87" fmla="*/ 27 h 36"/>
                  <a:gd name="T88" fmla="*/ 1 w 37"/>
                  <a:gd name="T89" fmla="*/ 25 h 36"/>
                  <a:gd name="T90" fmla="*/ 1 w 37"/>
                  <a:gd name="T91" fmla="*/ 24 h 36"/>
                  <a:gd name="T92" fmla="*/ 0 w 37"/>
                  <a:gd name="T93" fmla="*/ 23 h 36"/>
                  <a:gd name="T94" fmla="*/ 0 w 37"/>
                  <a:gd name="T95" fmla="*/ 21 h 36"/>
                  <a:gd name="T96" fmla="*/ 0 w 37"/>
                  <a:gd name="T97" fmla="*/ 20 h 36"/>
                  <a:gd name="T98" fmla="*/ 0 w 37"/>
                  <a:gd name="T99" fmla="*/ 19 h 36"/>
                  <a:gd name="T100" fmla="*/ 1 w 37"/>
                  <a:gd name="T101" fmla="*/ 17 h 36"/>
                  <a:gd name="T102" fmla="*/ 1 w 37"/>
                  <a:gd name="T103" fmla="*/ 15 h 36"/>
                  <a:gd name="T104" fmla="*/ 2 w 37"/>
                  <a:gd name="T105" fmla="*/ 14 h 36"/>
                  <a:gd name="T106" fmla="*/ 4 w 37"/>
                  <a:gd name="T107" fmla="*/ 12 h 36"/>
                  <a:gd name="T108" fmla="*/ 6 w 37"/>
                  <a:gd name="T109" fmla="*/ 9 h 36"/>
                  <a:gd name="T110" fmla="*/ 9 w 37"/>
                  <a:gd name="T111" fmla="*/ 6 h 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
                  <a:gd name="T169" fmla="*/ 0 h 36"/>
                  <a:gd name="T170" fmla="*/ 37 w 37"/>
                  <a:gd name="T171" fmla="*/ 36 h 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 h="36">
                    <a:moveTo>
                      <a:pt x="9" y="6"/>
                    </a:moveTo>
                    <a:lnTo>
                      <a:pt x="11" y="5"/>
                    </a:lnTo>
                    <a:lnTo>
                      <a:pt x="12" y="4"/>
                    </a:lnTo>
                    <a:lnTo>
                      <a:pt x="16" y="2"/>
                    </a:lnTo>
                    <a:lnTo>
                      <a:pt x="18" y="1"/>
                    </a:lnTo>
                    <a:lnTo>
                      <a:pt x="22" y="0"/>
                    </a:lnTo>
                    <a:lnTo>
                      <a:pt x="23" y="0"/>
                    </a:lnTo>
                    <a:lnTo>
                      <a:pt x="24" y="1"/>
                    </a:lnTo>
                    <a:lnTo>
                      <a:pt x="26" y="1"/>
                    </a:lnTo>
                    <a:lnTo>
                      <a:pt x="28" y="2"/>
                    </a:lnTo>
                    <a:lnTo>
                      <a:pt x="29" y="3"/>
                    </a:lnTo>
                    <a:lnTo>
                      <a:pt x="30" y="3"/>
                    </a:lnTo>
                    <a:lnTo>
                      <a:pt x="33" y="6"/>
                    </a:lnTo>
                    <a:lnTo>
                      <a:pt x="35" y="9"/>
                    </a:lnTo>
                    <a:lnTo>
                      <a:pt x="36" y="11"/>
                    </a:lnTo>
                    <a:lnTo>
                      <a:pt x="36" y="14"/>
                    </a:lnTo>
                    <a:lnTo>
                      <a:pt x="36" y="15"/>
                    </a:lnTo>
                    <a:lnTo>
                      <a:pt x="36" y="17"/>
                    </a:lnTo>
                    <a:lnTo>
                      <a:pt x="36" y="19"/>
                    </a:lnTo>
                    <a:lnTo>
                      <a:pt x="35" y="20"/>
                    </a:lnTo>
                    <a:lnTo>
                      <a:pt x="35" y="22"/>
                    </a:lnTo>
                    <a:lnTo>
                      <a:pt x="34" y="23"/>
                    </a:lnTo>
                    <a:lnTo>
                      <a:pt x="33" y="25"/>
                    </a:lnTo>
                    <a:lnTo>
                      <a:pt x="31" y="26"/>
                    </a:lnTo>
                    <a:lnTo>
                      <a:pt x="30" y="28"/>
                    </a:lnTo>
                    <a:lnTo>
                      <a:pt x="28" y="29"/>
                    </a:lnTo>
                    <a:lnTo>
                      <a:pt x="26" y="31"/>
                    </a:lnTo>
                    <a:lnTo>
                      <a:pt x="24" y="32"/>
                    </a:lnTo>
                    <a:lnTo>
                      <a:pt x="23" y="33"/>
                    </a:lnTo>
                    <a:lnTo>
                      <a:pt x="21" y="34"/>
                    </a:lnTo>
                    <a:lnTo>
                      <a:pt x="19" y="34"/>
                    </a:lnTo>
                    <a:lnTo>
                      <a:pt x="18" y="35"/>
                    </a:lnTo>
                    <a:lnTo>
                      <a:pt x="17" y="35"/>
                    </a:lnTo>
                    <a:lnTo>
                      <a:pt x="15" y="35"/>
                    </a:lnTo>
                    <a:lnTo>
                      <a:pt x="14" y="35"/>
                    </a:lnTo>
                    <a:lnTo>
                      <a:pt x="12" y="35"/>
                    </a:lnTo>
                    <a:lnTo>
                      <a:pt x="11" y="34"/>
                    </a:lnTo>
                    <a:lnTo>
                      <a:pt x="9" y="34"/>
                    </a:lnTo>
                    <a:lnTo>
                      <a:pt x="8" y="33"/>
                    </a:lnTo>
                    <a:lnTo>
                      <a:pt x="6" y="32"/>
                    </a:lnTo>
                    <a:lnTo>
                      <a:pt x="4" y="30"/>
                    </a:lnTo>
                    <a:lnTo>
                      <a:pt x="3" y="29"/>
                    </a:lnTo>
                    <a:lnTo>
                      <a:pt x="2" y="27"/>
                    </a:lnTo>
                    <a:lnTo>
                      <a:pt x="1" y="25"/>
                    </a:lnTo>
                    <a:lnTo>
                      <a:pt x="1" y="24"/>
                    </a:lnTo>
                    <a:lnTo>
                      <a:pt x="0" y="23"/>
                    </a:lnTo>
                    <a:lnTo>
                      <a:pt x="0" y="21"/>
                    </a:lnTo>
                    <a:lnTo>
                      <a:pt x="0" y="20"/>
                    </a:lnTo>
                    <a:lnTo>
                      <a:pt x="0" y="19"/>
                    </a:lnTo>
                    <a:lnTo>
                      <a:pt x="1" y="17"/>
                    </a:lnTo>
                    <a:lnTo>
                      <a:pt x="1" y="15"/>
                    </a:lnTo>
                    <a:lnTo>
                      <a:pt x="2" y="14"/>
                    </a:lnTo>
                    <a:lnTo>
                      <a:pt x="4" y="12"/>
                    </a:lnTo>
                    <a:lnTo>
                      <a:pt x="6" y="9"/>
                    </a:lnTo>
                    <a:lnTo>
                      <a:pt x="9" y="6"/>
                    </a:lnTo>
                  </a:path>
                </a:pathLst>
              </a:custGeom>
              <a:noFill/>
              <a:ln w="12700" cap="rnd" cmpd="sng">
                <a:solidFill>
                  <a:srgbClr val="000000"/>
                </a:solidFill>
                <a:prstDash val="solid"/>
                <a:round/>
                <a:headEnd/>
                <a:tailEnd/>
              </a:ln>
            </p:spPr>
            <p:txBody>
              <a:bodyPr/>
              <a:lstStyle/>
              <a:p>
                <a:endParaRPr lang="en-US"/>
              </a:p>
            </p:txBody>
          </p:sp>
          <p:sp>
            <p:nvSpPr>
              <p:cNvPr id="142" name="Freeform 532"/>
              <p:cNvSpPr>
                <a:spLocks/>
              </p:cNvSpPr>
              <p:nvPr/>
            </p:nvSpPr>
            <p:spPr bwMode="auto">
              <a:xfrm>
                <a:off x="827" y="375"/>
                <a:ext cx="63" cy="47"/>
              </a:xfrm>
              <a:custGeom>
                <a:avLst/>
                <a:gdLst>
                  <a:gd name="T0" fmla="*/ 22 w 62"/>
                  <a:gd name="T1" fmla="*/ 24 h 47"/>
                  <a:gd name="T2" fmla="*/ 27 w 62"/>
                  <a:gd name="T3" fmla="*/ 36 h 47"/>
                  <a:gd name="T4" fmla="*/ 28 w 62"/>
                  <a:gd name="T5" fmla="*/ 37 h 47"/>
                  <a:gd name="T6" fmla="*/ 29 w 62"/>
                  <a:gd name="T7" fmla="*/ 39 h 47"/>
                  <a:gd name="T8" fmla="*/ 31 w 62"/>
                  <a:gd name="T9" fmla="*/ 41 h 47"/>
                  <a:gd name="T10" fmla="*/ 32 w 62"/>
                  <a:gd name="T11" fmla="*/ 42 h 47"/>
                  <a:gd name="T12" fmla="*/ 33 w 62"/>
                  <a:gd name="T13" fmla="*/ 44 h 47"/>
                  <a:gd name="T14" fmla="*/ 35 w 62"/>
                  <a:gd name="T15" fmla="*/ 44 h 47"/>
                  <a:gd name="T16" fmla="*/ 36 w 62"/>
                  <a:gd name="T17" fmla="*/ 45 h 47"/>
                  <a:gd name="T18" fmla="*/ 38 w 62"/>
                  <a:gd name="T19" fmla="*/ 45 h 47"/>
                  <a:gd name="T20" fmla="*/ 39 w 62"/>
                  <a:gd name="T21" fmla="*/ 46 h 47"/>
                  <a:gd name="T22" fmla="*/ 40 w 62"/>
                  <a:gd name="T23" fmla="*/ 46 h 47"/>
                  <a:gd name="T24" fmla="*/ 42 w 62"/>
                  <a:gd name="T25" fmla="*/ 46 h 47"/>
                  <a:gd name="T26" fmla="*/ 44 w 62"/>
                  <a:gd name="T27" fmla="*/ 45 h 47"/>
                  <a:gd name="T28" fmla="*/ 46 w 62"/>
                  <a:gd name="T29" fmla="*/ 45 h 47"/>
                  <a:gd name="T30" fmla="*/ 47 w 62"/>
                  <a:gd name="T31" fmla="*/ 45 h 47"/>
                  <a:gd name="T32" fmla="*/ 49 w 62"/>
                  <a:gd name="T33" fmla="*/ 44 h 47"/>
                  <a:gd name="T34" fmla="*/ 53 w 62"/>
                  <a:gd name="T35" fmla="*/ 42 h 47"/>
                  <a:gd name="T36" fmla="*/ 56 w 62"/>
                  <a:gd name="T37" fmla="*/ 40 h 47"/>
                  <a:gd name="T38" fmla="*/ 57 w 62"/>
                  <a:gd name="T39" fmla="*/ 39 h 47"/>
                  <a:gd name="T40" fmla="*/ 58 w 62"/>
                  <a:gd name="T41" fmla="*/ 38 h 47"/>
                  <a:gd name="T42" fmla="*/ 59 w 62"/>
                  <a:gd name="T43" fmla="*/ 36 h 47"/>
                  <a:gd name="T44" fmla="*/ 60 w 62"/>
                  <a:gd name="T45" fmla="*/ 35 h 47"/>
                  <a:gd name="T46" fmla="*/ 61 w 62"/>
                  <a:gd name="T47" fmla="*/ 33 h 47"/>
                  <a:gd name="T48" fmla="*/ 61 w 62"/>
                  <a:gd name="T49" fmla="*/ 32 h 47"/>
                  <a:gd name="T50" fmla="*/ 61 w 62"/>
                  <a:gd name="T51" fmla="*/ 31 h 47"/>
                  <a:gd name="T52" fmla="*/ 61 w 62"/>
                  <a:gd name="T53" fmla="*/ 29 h 47"/>
                  <a:gd name="T54" fmla="*/ 61 w 62"/>
                  <a:gd name="T55" fmla="*/ 27 h 47"/>
                  <a:gd name="T56" fmla="*/ 60 w 62"/>
                  <a:gd name="T57" fmla="*/ 26 h 47"/>
                  <a:gd name="T58" fmla="*/ 60 w 62"/>
                  <a:gd name="T59" fmla="*/ 24 h 47"/>
                  <a:gd name="T60" fmla="*/ 59 w 62"/>
                  <a:gd name="T61" fmla="*/ 21 h 47"/>
                  <a:gd name="T62" fmla="*/ 55 w 62"/>
                  <a:gd name="T63" fmla="*/ 13 h 47"/>
                  <a:gd name="T64" fmla="*/ 45 w 62"/>
                  <a:gd name="T65" fmla="*/ 13 h 47"/>
                  <a:gd name="T66" fmla="*/ 49 w 62"/>
                  <a:gd name="T67" fmla="*/ 24 h 47"/>
                  <a:gd name="T68" fmla="*/ 50 w 62"/>
                  <a:gd name="T69" fmla="*/ 26 h 47"/>
                  <a:gd name="T70" fmla="*/ 50 w 62"/>
                  <a:gd name="T71" fmla="*/ 27 h 47"/>
                  <a:gd name="T72" fmla="*/ 50 w 62"/>
                  <a:gd name="T73" fmla="*/ 29 h 47"/>
                  <a:gd name="T74" fmla="*/ 50 w 62"/>
                  <a:gd name="T75" fmla="*/ 30 h 47"/>
                  <a:gd name="T76" fmla="*/ 49 w 62"/>
                  <a:gd name="T77" fmla="*/ 31 h 47"/>
                  <a:gd name="T78" fmla="*/ 49 w 62"/>
                  <a:gd name="T79" fmla="*/ 32 h 47"/>
                  <a:gd name="T80" fmla="*/ 47 w 62"/>
                  <a:gd name="T81" fmla="*/ 33 h 47"/>
                  <a:gd name="T82" fmla="*/ 46 w 62"/>
                  <a:gd name="T83" fmla="*/ 34 h 47"/>
                  <a:gd name="T84" fmla="*/ 45 w 62"/>
                  <a:gd name="T85" fmla="*/ 34 h 47"/>
                  <a:gd name="T86" fmla="*/ 44 w 62"/>
                  <a:gd name="T87" fmla="*/ 34 h 47"/>
                  <a:gd name="T88" fmla="*/ 43 w 62"/>
                  <a:gd name="T89" fmla="*/ 34 h 47"/>
                  <a:gd name="T90" fmla="*/ 42 w 62"/>
                  <a:gd name="T91" fmla="*/ 35 h 47"/>
                  <a:gd name="T92" fmla="*/ 40 w 62"/>
                  <a:gd name="T93" fmla="*/ 35 h 47"/>
                  <a:gd name="T94" fmla="*/ 39 w 62"/>
                  <a:gd name="T95" fmla="*/ 34 h 47"/>
                  <a:gd name="T96" fmla="*/ 38 w 62"/>
                  <a:gd name="T97" fmla="*/ 34 h 47"/>
                  <a:gd name="T98" fmla="*/ 37 w 62"/>
                  <a:gd name="T99" fmla="*/ 32 h 47"/>
                  <a:gd name="T100" fmla="*/ 36 w 62"/>
                  <a:gd name="T101" fmla="*/ 31 h 47"/>
                  <a:gd name="T102" fmla="*/ 35 w 62"/>
                  <a:gd name="T103" fmla="*/ 29 h 47"/>
                  <a:gd name="T104" fmla="*/ 30 w 62"/>
                  <a:gd name="T105" fmla="*/ 19 h 47"/>
                  <a:gd name="T106" fmla="*/ 45 w 62"/>
                  <a:gd name="T107" fmla="*/ 13 h 47"/>
                  <a:gd name="T108" fmla="*/ 55 w 62"/>
                  <a:gd name="T109" fmla="*/ 13 h 47"/>
                  <a:gd name="T110" fmla="*/ 49 w 62"/>
                  <a:gd name="T111" fmla="*/ 0 h 47"/>
                  <a:gd name="T112" fmla="*/ 0 w 62"/>
                  <a:gd name="T113" fmla="*/ 20 h 47"/>
                  <a:gd name="T114" fmla="*/ 4 w 62"/>
                  <a:gd name="T115" fmla="*/ 31 h 47"/>
                  <a:gd name="T116" fmla="*/ 22 w 62"/>
                  <a:gd name="T117" fmla="*/ 24 h 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47"/>
                  <a:gd name="T179" fmla="*/ 62 w 62"/>
                  <a:gd name="T180" fmla="*/ 47 h 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47">
                    <a:moveTo>
                      <a:pt x="22" y="24"/>
                    </a:moveTo>
                    <a:lnTo>
                      <a:pt x="27" y="36"/>
                    </a:lnTo>
                    <a:lnTo>
                      <a:pt x="28" y="37"/>
                    </a:lnTo>
                    <a:lnTo>
                      <a:pt x="29" y="39"/>
                    </a:lnTo>
                    <a:lnTo>
                      <a:pt x="31" y="41"/>
                    </a:lnTo>
                    <a:lnTo>
                      <a:pt x="32" y="42"/>
                    </a:lnTo>
                    <a:lnTo>
                      <a:pt x="33" y="44"/>
                    </a:lnTo>
                    <a:lnTo>
                      <a:pt x="35" y="44"/>
                    </a:lnTo>
                    <a:lnTo>
                      <a:pt x="36" y="45"/>
                    </a:lnTo>
                    <a:lnTo>
                      <a:pt x="38" y="45"/>
                    </a:lnTo>
                    <a:lnTo>
                      <a:pt x="39" y="46"/>
                    </a:lnTo>
                    <a:lnTo>
                      <a:pt x="40" y="46"/>
                    </a:lnTo>
                    <a:lnTo>
                      <a:pt x="42" y="46"/>
                    </a:lnTo>
                    <a:lnTo>
                      <a:pt x="44" y="45"/>
                    </a:lnTo>
                    <a:lnTo>
                      <a:pt x="46" y="45"/>
                    </a:lnTo>
                    <a:lnTo>
                      <a:pt x="47" y="45"/>
                    </a:lnTo>
                    <a:lnTo>
                      <a:pt x="49" y="44"/>
                    </a:lnTo>
                    <a:lnTo>
                      <a:pt x="53" y="42"/>
                    </a:lnTo>
                    <a:lnTo>
                      <a:pt x="56" y="40"/>
                    </a:lnTo>
                    <a:lnTo>
                      <a:pt x="57" y="39"/>
                    </a:lnTo>
                    <a:lnTo>
                      <a:pt x="58" y="38"/>
                    </a:lnTo>
                    <a:lnTo>
                      <a:pt x="59" y="36"/>
                    </a:lnTo>
                    <a:lnTo>
                      <a:pt x="60" y="35"/>
                    </a:lnTo>
                    <a:lnTo>
                      <a:pt x="61" y="33"/>
                    </a:lnTo>
                    <a:lnTo>
                      <a:pt x="61" y="32"/>
                    </a:lnTo>
                    <a:lnTo>
                      <a:pt x="61" y="31"/>
                    </a:lnTo>
                    <a:lnTo>
                      <a:pt x="61" y="29"/>
                    </a:lnTo>
                    <a:lnTo>
                      <a:pt x="61" y="27"/>
                    </a:lnTo>
                    <a:lnTo>
                      <a:pt x="60" y="26"/>
                    </a:lnTo>
                    <a:lnTo>
                      <a:pt x="60" y="24"/>
                    </a:lnTo>
                    <a:lnTo>
                      <a:pt x="59" y="21"/>
                    </a:lnTo>
                    <a:lnTo>
                      <a:pt x="55" y="13"/>
                    </a:lnTo>
                    <a:lnTo>
                      <a:pt x="45" y="13"/>
                    </a:lnTo>
                    <a:lnTo>
                      <a:pt x="49" y="24"/>
                    </a:lnTo>
                    <a:lnTo>
                      <a:pt x="50" y="26"/>
                    </a:lnTo>
                    <a:lnTo>
                      <a:pt x="50" y="27"/>
                    </a:lnTo>
                    <a:lnTo>
                      <a:pt x="50" y="29"/>
                    </a:lnTo>
                    <a:lnTo>
                      <a:pt x="50" y="30"/>
                    </a:lnTo>
                    <a:lnTo>
                      <a:pt x="49" y="31"/>
                    </a:lnTo>
                    <a:lnTo>
                      <a:pt x="49" y="32"/>
                    </a:lnTo>
                    <a:lnTo>
                      <a:pt x="47" y="33"/>
                    </a:lnTo>
                    <a:lnTo>
                      <a:pt x="46" y="34"/>
                    </a:lnTo>
                    <a:lnTo>
                      <a:pt x="45" y="34"/>
                    </a:lnTo>
                    <a:lnTo>
                      <a:pt x="44" y="34"/>
                    </a:lnTo>
                    <a:lnTo>
                      <a:pt x="43" y="34"/>
                    </a:lnTo>
                    <a:lnTo>
                      <a:pt x="42" y="35"/>
                    </a:lnTo>
                    <a:lnTo>
                      <a:pt x="40" y="35"/>
                    </a:lnTo>
                    <a:lnTo>
                      <a:pt x="39" y="34"/>
                    </a:lnTo>
                    <a:lnTo>
                      <a:pt x="38" y="34"/>
                    </a:lnTo>
                    <a:lnTo>
                      <a:pt x="37" y="32"/>
                    </a:lnTo>
                    <a:lnTo>
                      <a:pt x="36" y="31"/>
                    </a:lnTo>
                    <a:lnTo>
                      <a:pt x="35" y="29"/>
                    </a:lnTo>
                    <a:lnTo>
                      <a:pt x="30" y="19"/>
                    </a:lnTo>
                    <a:lnTo>
                      <a:pt x="45" y="13"/>
                    </a:lnTo>
                    <a:lnTo>
                      <a:pt x="55" y="13"/>
                    </a:lnTo>
                    <a:lnTo>
                      <a:pt x="49" y="0"/>
                    </a:lnTo>
                    <a:lnTo>
                      <a:pt x="0" y="20"/>
                    </a:lnTo>
                    <a:lnTo>
                      <a:pt x="4" y="31"/>
                    </a:lnTo>
                    <a:lnTo>
                      <a:pt x="22" y="24"/>
                    </a:lnTo>
                  </a:path>
                </a:pathLst>
              </a:custGeom>
              <a:solidFill>
                <a:srgbClr val="FFFF00"/>
              </a:solidFill>
              <a:ln w="9525" cap="rnd">
                <a:noFill/>
                <a:round/>
                <a:headEnd/>
                <a:tailEnd/>
              </a:ln>
            </p:spPr>
            <p:txBody>
              <a:bodyPr/>
              <a:lstStyle/>
              <a:p>
                <a:endParaRPr lang="en-US"/>
              </a:p>
            </p:txBody>
          </p:sp>
          <p:sp>
            <p:nvSpPr>
              <p:cNvPr id="143" name="Freeform 533"/>
              <p:cNvSpPr>
                <a:spLocks/>
              </p:cNvSpPr>
              <p:nvPr/>
            </p:nvSpPr>
            <p:spPr bwMode="auto">
              <a:xfrm>
                <a:off x="827" y="375"/>
                <a:ext cx="63" cy="47"/>
              </a:xfrm>
              <a:custGeom>
                <a:avLst/>
                <a:gdLst>
                  <a:gd name="T0" fmla="*/ 22 w 62"/>
                  <a:gd name="T1" fmla="*/ 24 h 47"/>
                  <a:gd name="T2" fmla="*/ 27 w 62"/>
                  <a:gd name="T3" fmla="*/ 36 h 47"/>
                  <a:gd name="T4" fmla="*/ 28 w 62"/>
                  <a:gd name="T5" fmla="*/ 37 h 47"/>
                  <a:gd name="T6" fmla="*/ 29 w 62"/>
                  <a:gd name="T7" fmla="*/ 39 h 47"/>
                  <a:gd name="T8" fmla="*/ 31 w 62"/>
                  <a:gd name="T9" fmla="*/ 41 h 47"/>
                  <a:gd name="T10" fmla="*/ 32 w 62"/>
                  <a:gd name="T11" fmla="*/ 42 h 47"/>
                  <a:gd name="T12" fmla="*/ 33 w 62"/>
                  <a:gd name="T13" fmla="*/ 44 h 47"/>
                  <a:gd name="T14" fmla="*/ 35 w 62"/>
                  <a:gd name="T15" fmla="*/ 44 h 47"/>
                  <a:gd name="T16" fmla="*/ 36 w 62"/>
                  <a:gd name="T17" fmla="*/ 45 h 47"/>
                  <a:gd name="T18" fmla="*/ 38 w 62"/>
                  <a:gd name="T19" fmla="*/ 45 h 47"/>
                  <a:gd name="T20" fmla="*/ 39 w 62"/>
                  <a:gd name="T21" fmla="*/ 46 h 47"/>
                  <a:gd name="T22" fmla="*/ 40 w 62"/>
                  <a:gd name="T23" fmla="*/ 46 h 47"/>
                  <a:gd name="T24" fmla="*/ 42 w 62"/>
                  <a:gd name="T25" fmla="*/ 46 h 47"/>
                  <a:gd name="T26" fmla="*/ 44 w 62"/>
                  <a:gd name="T27" fmla="*/ 45 h 47"/>
                  <a:gd name="T28" fmla="*/ 46 w 62"/>
                  <a:gd name="T29" fmla="*/ 45 h 47"/>
                  <a:gd name="T30" fmla="*/ 47 w 62"/>
                  <a:gd name="T31" fmla="*/ 45 h 47"/>
                  <a:gd name="T32" fmla="*/ 49 w 62"/>
                  <a:gd name="T33" fmla="*/ 44 h 47"/>
                  <a:gd name="T34" fmla="*/ 53 w 62"/>
                  <a:gd name="T35" fmla="*/ 42 h 47"/>
                  <a:gd name="T36" fmla="*/ 56 w 62"/>
                  <a:gd name="T37" fmla="*/ 40 h 47"/>
                  <a:gd name="T38" fmla="*/ 57 w 62"/>
                  <a:gd name="T39" fmla="*/ 39 h 47"/>
                  <a:gd name="T40" fmla="*/ 58 w 62"/>
                  <a:gd name="T41" fmla="*/ 38 h 47"/>
                  <a:gd name="T42" fmla="*/ 59 w 62"/>
                  <a:gd name="T43" fmla="*/ 36 h 47"/>
                  <a:gd name="T44" fmla="*/ 60 w 62"/>
                  <a:gd name="T45" fmla="*/ 35 h 47"/>
                  <a:gd name="T46" fmla="*/ 61 w 62"/>
                  <a:gd name="T47" fmla="*/ 33 h 47"/>
                  <a:gd name="T48" fmla="*/ 61 w 62"/>
                  <a:gd name="T49" fmla="*/ 32 h 47"/>
                  <a:gd name="T50" fmla="*/ 61 w 62"/>
                  <a:gd name="T51" fmla="*/ 31 h 47"/>
                  <a:gd name="T52" fmla="*/ 61 w 62"/>
                  <a:gd name="T53" fmla="*/ 29 h 47"/>
                  <a:gd name="T54" fmla="*/ 61 w 62"/>
                  <a:gd name="T55" fmla="*/ 27 h 47"/>
                  <a:gd name="T56" fmla="*/ 60 w 62"/>
                  <a:gd name="T57" fmla="*/ 26 h 47"/>
                  <a:gd name="T58" fmla="*/ 60 w 62"/>
                  <a:gd name="T59" fmla="*/ 24 h 47"/>
                  <a:gd name="T60" fmla="*/ 59 w 62"/>
                  <a:gd name="T61" fmla="*/ 21 h 47"/>
                  <a:gd name="T62" fmla="*/ 49 w 62"/>
                  <a:gd name="T63" fmla="*/ 0 h 47"/>
                  <a:gd name="T64" fmla="*/ 0 w 62"/>
                  <a:gd name="T65" fmla="*/ 20 h 47"/>
                  <a:gd name="T66" fmla="*/ 4 w 62"/>
                  <a:gd name="T67" fmla="*/ 31 h 47"/>
                  <a:gd name="T68" fmla="*/ 22 w 62"/>
                  <a:gd name="T69" fmla="*/ 24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47"/>
                  <a:gd name="T107" fmla="*/ 62 w 62"/>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47">
                    <a:moveTo>
                      <a:pt x="22" y="24"/>
                    </a:moveTo>
                    <a:lnTo>
                      <a:pt x="27" y="36"/>
                    </a:lnTo>
                    <a:lnTo>
                      <a:pt x="28" y="37"/>
                    </a:lnTo>
                    <a:lnTo>
                      <a:pt x="29" y="39"/>
                    </a:lnTo>
                    <a:lnTo>
                      <a:pt x="31" y="41"/>
                    </a:lnTo>
                    <a:lnTo>
                      <a:pt x="32" y="42"/>
                    </a:lnTo>
                    <a:lnTo>
                      <a:pt x="33" y="44"/>
                    </a:lnTo>
                    <a:lnTo>
                      <a:pt x="35" y="44"/>
                    </a:lnTo>
                    <a:lnTo>
                      <a:pt x="36" y="45"/>
                    </a:lnTo>
                    <a:lnTo>
                      <a:pt x="38" y="45"/>
                    </a:lnTo>
                    <a:lnTo>
                      <a:pt x="39" y="46"/>
                    </a:lnTo>
                    <a:lnTo>
                      <a:pt x="40" y="46"/>
                    </a:lnTo>
                    <a:lnTo>
                      <a:pt x="42" y="46"/>
                    </a:lnTo>
                    <a:lnTo>
                      <a:pt x="44" y="45"/>
                    </a:lnTo>
                    <a:lnTo>
                      <a:pt x="46" y="45"/>
                    </a:lnTo>
                    <a:lnTo>
                      <a:pt x="47" y="45"/>
                    </a:lnTo>
                    <a:lnTo>
                      <a:pt x="49" y="44"/>
                    </a:lnTo>
                    <a:lnTo>
                      <a:pt x="53" y="42"/>
                    </a:lnTo>
                    <a:lnTo>
                      <a:pt x="56" y="40"/>
                    </a:lnTo>
                    <a:lnTo>
                      <a:pt x="57" y="39"/>
                    </a:lnTo>
                    <a:lnTo>
                      <a:pt x="58" y="38"/>
                    </a:lnTo>
                    <a:lnTo>
                      <a:pt x="59" y="36"/>
                    </a:lnTo>
                    <a:lnTo>
                      <a:pt x="60" y="35"/>
                    </a:lnTo>
                    <a:lnTo>
                      <a:pt x="61" y="33"/>
                    </a:lnTo>
                    <a:lnTo>
                      <a:pt x="61" y="32"/>
                    </a:lnTo>
                    <a:lnTo>
                      <a:pt x="61" y="31"/>
                    </a:lnTo>
                    <a:lnTo>
                      <a:pt x="61" y="29"/>
                    </a:lnTo>
                    <a:lnTo>
                      <a:pt x="61" y="27"/>
                    </a:lnTo>
                    <a:lnTo>
                      <a:pt x="60" y="26"/>
                    </a:lnTo>
                    <a:lnTo>
                      <a:pt x="60" y="24"/>
                    </a:lnTo>
                    <a:lnTo>
                      <a:pt x="59" y="21"/>
                    </a:lnTo>
                    <a:lnTo>
                      <a:pt x="49" y="0"/>
                    </a:lnTo>
                    <a:lnTo>
                      <a:pt x="0" y="20"/>
                    </a:lnTo>
                    <a:lnTo>
                      <a:pt x="4" y="31"/>
                    </a:lnTo>
                    <a:lnTo>
                      <a:pt x="22" y="24"/>
                    </a:lnTo>
                  </a:path>
                </a:pathLst>
              </a:custGeom>
              <a:noFill/>
              <a:ln w="12700" cap="rnd" cmpd="sng">
                <a:solidFill>
                  <a:srgbClr val="000000"/>
                </a:solidFill>
                <a:prstDash val="solid"/>
                <a:round/>
                <a:headEnd/>
                <a:tailEnd/>
              </a:ln>
            </p:spPr>
            <p:txBody>
              <a:bodyPr/>
              <a:lstStyle/>
              <a:p>
                <a:endParaRPr lang="en-US"/>
              </a:p>
            </p:txBody>
          </p:sp>
          <p:sp>
            <p:nvSpPr>
              <p:cNvPr id="144" name="Freeform 534"/>
              <p:cNvSpPr>
                <a:spLocks/>
              </p:cNvSpPr>
              <p:nvPr/>
            </p:nvSpPr>
            <p:spPr bwMode="auto">
              <a:xfrm>
                <a:off x="858" y="389"/>
                <a:ext cx="21" cy="21"/>
              </a:xfrm>
              <a:custGeom>
                <a:avLst/>
                <a:gdLst>
                  <a:gd name="T0" fmla="*/ 0 w 21"/>
                  <a:gd name="T1" fmla="*/ 6 h 21"/>
                  <a:gd name="T2" fmla="*/ 15 w 21"/>
                  <a:gd name="T3" fmla="*/ 0 h 21"/>
                  <a:gd name="T4" fmla="*/ 19 w 21"/>
                  <a:gd name="T5" fmla="*/ 10 h 21"/>
                  <a:gd name="T6" fmla="*/ 20 w 21"/>
                  <a:gd name="T7" fmla="*/ 12 h 21"/>
                  <a:gd name="T8" fmla="*/ 20 w 21"/>
                  <a:gd name="T9" fmla="*/ 13 h 21"/>
                  <a:gd name="T10" fmla="*/ 20 w 21"/>
                  <a:gd name="T11" fmla="*/ 14 h 21"/>
                  <a:gd name="T12" fmla="*/ 20 w 21"/>
                  <a:gd name="T13" fmla="*/ 15 h 21"/>
                  <a:gd name="T14" fmla="*/ 19 w 21"/>
                  <a:gd name="T15" fmla="*/ 17 h 21"/>
                  <a:gd name="T16" fmla="*/ 18 w 21"/>
                  <a:gd name="T17" fmla="*/ 18 h 21"/>
                  <a:gd name="T18" fmla="*/ 17 w 21"/>
                  <a:gd name="T19" fmla="*/ 18 h 21"/>
                  <a:gd name="T20" fmla="*/ 15 w 21"/>
                  <a:gd name="T21" fmla="*/ 19 h 21"/>
                  <a:gd name="T22" fmla="*/ 14 w 21"/>
                  <a:gd name="T23" fmla="*/ 19 h 21"/>
                  <a:gd name="T24" fmla="*/ 13 w 21"/>
                  <a:gd name="T25" fmla="*/ 20 h 21"/>
                  <a:gd name="T26" fmla="*/ 12 w 21"/>
                  <a:gd name="T27" fmla="*/ 20 h 21"/>
                  <a:gd name="T28" fmla="*/ 11 w 21"/>
                  <a:gd name="T29" fmla="*/ 20 h 21"/>
                  <a:gd name="T30" fmla="*/ 10 w 21"/>
                  <a:gd name="T31" fmla="*/ 20 h 21"/>
                  <a:gd name="T32" fmla="*/ 9 w 21"/>
                  <a:gd name="T33" fmla="*/ 20 h 21"/>
                  <a:gd name="T34" fmla="*/ 8 w 21"/>
                  <a:gd name="T35" fmla="*/ 19 h 21"/>
                  <a:gd name="T36" fmla="*/ 6 w 21"/>
                  <a:gd name="T37" fmla="*/ 18 h 21"/>
                  <a:gd name="T38" fmla="*/ 5 w 21"/>
                  <a:gd name="T39" fmla="*/ 17 h 21"/>
                  <a:gd name="T40" fmla="*/ 5 w 21"/>
                  <a:gd name="T41" fmla="*/ 15 h 21"/>
                  <a:gd name="T42" fmla="*/ 0 w 21"/>
                  <a:gd name="T43" fmla="*/ 6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1"/>
                  <a:gd name="T68" fmla="*/ 21 w 21"/>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1">
                    <a:moveTo>
                      <a:pt x="0" y="6"/>
                    </a:moveTo>
                    <a:lnTo>
                      <a:pt x="15" y="0"/>
                    </a:lnTo>
                    <a:lnTo>
                      <a:pt x="19" y="10"/>
                    </a:lnTo>
                    <a:lnTo>
                      <a:pt x="20" y="12"/>
                    </a:lnTo>
                    <a:lnTo>
                      <a:pt x="20" y="13"/>
                    </a:lnTo>
                    <a:lnTo>
                      <a:pt x="20" y="14"/>
                    </a:lnTo>
                    <a:lnTo>
                      <a:pt x="20" y="15"/>
                    </a:lnTo>
                    <a:lnTo>
                      <a:pt x="19" y="17"/>
                    </a:lnTo>
                    <a:lnTo>
                      <a:pt x="18" y="18"/>
                    </a:lnTo>
                    <a:lnTo>
                      <a:pt x="17" y="18"/>
                    </a:lnTo>
                    <a:lnTo>
                      <a:pt x="15" y="19"/>
                    </a:lnTo>
                    <a:lnTo>
                      <a:pt x="14" y="19"/>
                    </a:lnTo>
                    <a:lnTo>
                      <a:pt x="13" y="20"/>
                    </a:lnTo>
                    <a:lnTo>
                      <a:pt x="12" y="20"/>
                    </a:lnTo>
                    <a:lnTo>
                      <a:pt x="11" y="20"/>
                    </a:lnTo>
                    <a:lnTo>
                      <a:pt x="10" y="20"/>
                    </a:lnTo>
                    <a:lnTo>
                      <a:pt x="9" y="20"/>
                    </a:lnTo>
                    <a:lnTo>
                      <a:pt x="8" y="19"/>
                    </a:lnTo>
                    <a:lnTo>
                      <a:pt x="6" y="18"/>
                    </a:lnTo>
                    <a:lnTo>
                      <a:pt x="5" y="17"/>
                    </a:lnTo>
                    <a:lnTo>
                      <a:pt x="5" y="15"/>
                    </a:lnTo>
                    <a:lnTo>
                      <a:pt x="0" y="6"/>
                    </a:lnTo>
                  </a:path>
                </a:pathLst>
              </a:custGeom>
              <a:noFill/>
              <a:ln w="12700" cap="rnd" cmpd="sng">
                <a:solidFill>
                  <a:srgbClr val="000000"/>
                </a:solidFill>
                <a:prstDash val="solid"/>
                <a:round/>
                <a:headEnd/>
                <a:tailEnd/>
              </a:ln>
            </p:spPr>
            <p:txBody>
              <a:bodyPr/>
              <a:lstStyle/>
              <a:p>
                <a:endParaRPr lang="en-US"/>
              </a:p>
            </p:txBody>
          </p:sp>
          <p:sp>
            <p:nvSpPr>
              <p:cNvPr id="145" name="Freeform 535"/>
              <p:cNvSpPr>
                <a:spLocks/>
              </p:cNvSpPr>
              <p:nvPr/>
            </p:nvSpPr>
            <p:spPr bwMode="auto">
              <a:xfrm>
                <a:off x="807" y="323"/>
                <a:ext cx="64" cy="59"/>
              </a:xfrm>
              <a:custGeom>
                <a:avLst/>
                <a:gdLst>
                  <a:gd name="T0" fmla="*/ 41 w 65"/>
                  <a:gd name="T1" fmla="*/ 0 h 58"/>
                  <a:gd name="T2" fmla="*/ 11 w 65"/>
                  <a:gd name="T3" fmla="*/ 18 h 58"/>
                  <a:gd name="T4" fmla="*/ 9 w 65"/>
                  <a:gd name="T5" fmla="*/ 19 h 58"/>
                  <a:gd name="T6" fmla="*/ 7 w 65"/>
                  <a:gd name="T7" fmla="*/ 20 h 58"/>
                  <a:gd name="T8" fmla="*/ 5 w 65"/>
                  <a:gd name="T9" fmla="*/ 22 h 58"/>
                  <a:gd name="T10" fmla="*/ 4 w 65"/>
                  <a:gd name="T11" fmla="*/ 23 h 58"/>
                  <a:gd name="T12" fmla="*/ 3 w 65"/>
                  <a:gd name="T13" fmla="*/ 25 h 58"/>
                  <a:gd name="T14" fmla="*/ 2 w 65"/>
                  <a:gd name="T15" fmla="*/ 26 h 58"/>
                  <a:gd name="T16" fmla="*/ 1 w 65"/>
                  <a:gd name="T17" fmla="*/ 28 h 58"/>
                  <a:gd name="T18" fmla="*/ 1 w 65"/>
                  <a:gd name="T19" fmla="*/ 29 h 58"/>
                  <a:gd name="T20" fmla="*/ 0 w 65"/>
                  <a:gd name="T21" fmla="*/ 31 h 58"/>
                  <a:gd name="T22" fmla="*/ 0 w 65"/>
                  <a:gd name="T23" fmla="*/ 33 h 58"/>
                  <a:gd name="T24" fmla="*/ 0 w 65"/>
                  <a:gd name="T25" fmla="*/ 35 h 58"/>
                  <a:gd name="T26" fmla="*/ 1 w 65"/>
                  <a:gd name="T27" fmla="*/ 37 h 58"/>
                  <a:gd name="T28" fmla="*/ 1 w 65"/>
                  <a:gd name="T29" fmla="*/ 39 h 58"/>
                  <a:gd name="T30" fmla="*/ 2 w 65"/>
                  <a:gd name="T31" fmla="*/ 41 h 58"/>
                  <a:gd name="T32" fmla="*/ 3 w 65"/>
                  <a:gd name="T33" fmla="*/ 44 h 58"/>
                  <a:gd name="T34" fmla="*/ 4 w 65"/>
                  <a:gd name="T35" fmla="*/ 46 h 58"/>
                  <a:gd name="T36" fmla="*/ 6 w 65"/>
                  <a:gd name="T37" fmla="*/ 48 h 58"/>
                  <a:gd name="T38" fmla="*/ 7 w 65"/>
                  <a:gd name="T39" fmla="*/ 50 h 58"/>
                  <a:gd name="T40" fmla="*/ 8 w 65"/>
                  <a:gd name="T41" fmla="*/ 51 h 58"/>
                  <a:gd name="T42" fmla="*/ 10 w 65"/>
                  <a:gd name="T43" fmla="*/ 53 h 58"/>
                  <a:gd name="T44" fmla="*/ 12 w 65"/>
                  <a:gd name="T45" fmla="*/ 54 h 58"/>
                  <a:gd name="T46" fmla="*/ 13 w 65"/>
                  <a:gd name="T47" fmla="*/ 55 h 58"/>
                  <a:gd name="T48" fmla="*/ 15 w 65"/>
                  <a:gd name="T49" fmla="*/ 56 h 58"/>
                  <a:gd name="T50" fmla="*/ 17 w 65"/>
                  <a:gd name="T51" fmla="*/ 56 h 58"/>
                  <a:gd name="T52" fmla="*/ 19 w 65"/>
                  <a:gd name="T53" fmla="*/ 57 h 58"/>
                  <a:gd name="T54" fmla="*/ 21 w 65"/>
                  <a:gd name="T55" fmla="*/ 57 h 58"/>
                  <a:gd name="T56" fmla="*/ 23 w 65"/>
                  <a:gd name="T57" fmla="*/ 57 h 58"/>
                  <a:gd name="T58" fmla="*/ 24 w 65"/>
                  <a:gd name="T59" fmla="*/ 57 h 58"/>
                  <a:gd name="T60" fmla="*/ 27 w 65"/>
                  <a:gd name="T61" fmla="*/ 56 h 58"/>
                  <a:gd name="T62" fmla="*/ 29 w 65"/>
                  <a:gd name="T63" fmla="*/ 56 h 58"/>
                  <a:gd name="T64" fmla="*/ 31 w 65"/>
                  <a:gd name="T65" fmla="*/ 55 h 58"/>
                  <a:gd name="T66" fmla="*/ 33 w 65"/>
                  <a:gd name="T67" fmla="*/ 53 h 58"/>
                  <a:gd name="T68" fmla="*/ 64 w 65"/>
                  <a:gd name="T69" fmla="*/ 36 h 58"/>
                  <a:gd name="T70" fmla="*/ 58 w 65"/>
                  <a:gd name="T71" fmla="*/ 27 h 58"/>
                  <a:gd name="T72" fmla="*/ 28 w 65"/>
                  <a:gd name="T73" fmla="*/ 44 h 58"/>
                  <a:gd name="T74" fmla="*/ 26 w 65"/>
                  <a:gd name="T75" fmla="*/ 45 h 58"/>
                  <a:gd name="T76" fmla="*/ 24 w 65"/>
                  <a:gd name="T77" fmla="*/ 46 h 58"/>
                  <a:gd name="T78" fmla="*/ 23 w 65"/>
                  <a:gd name="T79" fmla="*/ 46 h 58"/>
                  <a:gd name="T80" fmla="*/ 22 w 65"/>
                  <a:gd name="T81" fmla="*/ 46 h 58"/>
                  <a:gd name="T82" fmla="*/ 20 w 65"/>
                  <a:gd name="T83" fmla="*/ 46 h 58"/>
                  <a:gd name="T84" fmla="*/ 19 w 65"/>
                  <a:gd name="T85" fmla="*/ 46 h 58"/>
                  <a:gd name="T86" fmla="*/ 17 w 65"/>
                  <a:gd name="T87" fmla="*/ 45 h 58"/>
                  <a:gd name="T88" fmla="*/ 17 w 65"/>
                  <a:gd name="T89" fmla="*/ 45 h 58"/>
                  <a:gd name="T90" fmla="*/ 16 w 65"/>
                  <a:gd name="T91" fmla="*/ 45 h 58"/>
                  <a:gd name="T92" fmla="*/ 14 w 65"/>
                  <a:gd name="T93" fmla="*/ 43 h 58"/>
                  <a:gd name="T94" fmla="*/ 12 w 65"/>
                  <a:gd name="T95" fmla="*/ 41 h 58"/>
                  <a:gd name="T96" fmla="*/ 12 w 65"/>
                  <a:gd name="T97" fmla="*/ 39 h 58"/>
                  <a:gd name="T98" fmla="*/ 11 w 65"/>
                  <a:gd name="T99" fmla="*/ 39 h 58"/>
                  <a:gd name="T100" fmla="*/ 11 w 65"/>
                  <a:gd name="T101" fmla="*/ 36 h 58"/>
                  <a:gd name="T102" fmla="*/ 11 w 65"/>
                  <a:gd name="T103" fmla="*/ 35 h 58"/>
                  <a:gd name="T104" fmla="*/ 11 w 65"/>
                  <a:gd name="T105" fmla="*/ 34 h 58"/>
                  <a:gd name="T106" fmla="*/ 11 w 65"/>
                  <a:gd name="T107" fmla="*/ 33 h 58"/>
                  <a:gd name="T108" fmla="*/ 11 w 65"/>
                  <a:gd name="T109" fmla="*/ 32 h 58"/>
                  <a:gd name="T110" fmla="*/ 12 w 65"/>
                  <a:gd name="T111" fmla="*/ 31 h 58"/>
                  <a:gd name="T112" fmla="*/ 14 w 65"/>
                  <a:gd name="T113" fmla="*/ 29 h 58"/>
                  <a:gd name="T114" fmla="*/ 16 w 65"/>
                  <a:gd name="T115" fmla="*/ 27 h 58"/>
                  <a:gd name="T116" fmla="*/ 17 w 65"/>
                  <a:gd name="T117" fmla="*/ 26 h 58"/>
                  <a:gd name="T118" fmla="*/ 47 w 65"/>
                  <a:gd name="T119" fmla="*/ 10 h 58"/>
                  <a:gd name="T120" fmla="*/ 41 w 65"/>
                  <a:gd name="T121" fmla="*/ 0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
                  <a:gd name="T184" fmla="*/ 0 h 58"/>
                  <a:gd name="T185" fmla="*/ 65 w 65"/>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 h="58">
                    <a:moveTo>
                      <a:pt x="41" y="0"/>
                    </a:moveTo>
                    <a:lnTo>
                      <a:pt x="11" y="18"/>
                    </a:lnTo>
                    <a:lnTo>
                      <a:pt x="9" y="19"/>
                    </a:lnTo>
                    <a:lnTo>
                      <a:pt x="7" y="20"/>
                    </a:lnTo>
                    <a:lnTo>
                      <a:pt x="5" y="22"/>
                    </a:lnTo>
                    <a:lnTo>
                      <a:pt x="4" y="23"/>
                    </a:lnTo>
                    <a:lnTo>
                      <a:pt x="3" y="25"/>
                    </a:lnTo>
                    <a:lnTo>
                      <a:pt x="2" y="26"/>
                    </a:lnTo>
                    <a:lnTo>
                      <a:pt x="1" y="28"/>
                    </a:lnTo>
                    <a:lnTo>
                      <a:pt x="1" y="29"/>
                    </a:lnTo>
                    <a:lnTo>
                      <a:pt x="0" y="31"/>
                    </a:lnTo>
                    <a:lnTo>
                      <a:pt x="0" y="33"/>
                    </a:lnTo>
                    <a:lnTo>
                      <a:pt x="0" y="35"/>
                    </a:lnTo>
                    <a:lnTo>
                      <a:pt x="1" y="37"/>
                    </a:lnTo>
                    <a:lnTo>
                      <a:pt x="1" y="39"/>
                    </a:lnTo>
                    <a:lnTo>
                      <a:pt x="2" y="41"/>
                    </a:lnTo>
                    <a:lnTo>
                      <a:pt x="3" y="44"/>
                    </a:lnTo>
                    <a:lnTo>
                      <a:pt x="4" y="46"/>
                    </a:lnTo>
                    <a:lnTo>
                      <a:pt x="6" y="48"/>
                    </a:lnTo>
                    <a:lnTo>
                      <a:pt x="7" y="50"/>
                    </a:lnTo>
                    <a:lnTo>
                      <a:pt x="8" y="51"/>
                    </a:lnTo>
                    <a:lnTo>
                      <a:pt x="10" y="53"/>
                    </a:lnTo>
                    <a:lnTo>
                      <a:pt x="12" y="54"/>
                    </a:lnTo>
                    <a:lnTo>
                      <a:pt x="13" y="55"/>
                    </a:lnTo>
                    <a:lnTo>
                      <a:pt x="15" y="56"/>
                    </a:lnTo>
                    <a:lnTo>
                      <a:pt x="17" y="56"/>
                    </a:lnTo>
                    <a:lnTo>
                      <a:pt x="19" y="57"/>
                    </a:lnTo>
                    <a:lnTo>
                      <a:pt x="21" y="57"/>
                    </a:lnTo>
                    <a:lnTo>
                      <a:pt x="23" y="57"/>
                    </a:lnTo>
                    <a:lnTo>
                      <a:pt x="24" y="57"/>
                    </a:lnTo>
                    <a:lnTo>
                      <a:pt x="27" y="56"/>
                    </a:lnTo>
                    <a:lnTo>
                      <a:pt x="29" y="56"/>
                    </a:lnTo>
                    <a:lnTo>
                      <a:pt x="31" y="55"/>
                    </a:lnTo>
                    <a:lnTo>
                      <a:pt x="33" y="53"/>
                    </a:lnTo>
                    <a:lnTo>
                      <a:pt x="64" y="36"/>
                    </a:lnTo>
                    <a:lnTo>
                      <a:pt x="58" y="27"/>
                    </a:lnTo>
                    <a:lnTo>
                      <a:pt x="28" y="44"/>
                    </a:lnTo>
                    <a:lnTo>
                      <a:pt x="26" y="45"/>
                    </a:lnTo>
                    <a:lnTo>
                      <a:pt x="24" y="46"/>
                    </a:lnTo>
                    <a:lnTo>
                      <a:pt x="23" y="46"/>
                    </a:lnTo>
                    <a:lnTo>
                      <a:pt x="22" y="46"/>
                    </a:lnTo>
                    <a:lnTo>
                      <a:pt x="20" y="46"/>
                    </a:lnTo>
                    <a:lnTo>
                      <a:pt x="19" y="46"/>
                    </a:lnTo>
                    <a:lnTo>
                      <a:pt x="17" y="45"/>
                    </a:lnTo>
                    <a:lnTo>
                      <a:pt x="16" y="45"/>
                    </a:lnTo>
                    <a:lnTo>
                      <a:pt x="14" y="43"/>
                    </a:lnTo>
                    <a:lnTo>
                      <a:pt x="12" y="41"/>
                    </a:lnTo>
                    <a:lnTo>
                      <a:pt x="12" y="39"/>
                    </a:lnTo>
                    <a:lnTo>
                      <a:pt x="11" y="39"/>
                    </a:lnTo>
                    <a:lnTo>
                      <a:pt x="11" y="36"/>
                    </a:lnTo>
                    <a:lnTo>
                      <a:pt x="11" y="35"/>
                    </a:lnTo>
                    <a:lnTo>
                      <a:pt x="11" y="34"/>
                    </a:lnTo>
                    <a:lnTo>
                      <a:pt x="11" y="33"/>
                    </a:lnTo>
                    <a:lnTo>
                      <a:pt x="11" y="32"/>
                    </a:lnTo>
                    <a:lnTo>
                      <a:pt x="12" y="31"/>
                    </a:lnTo>
                    <a:lnTo>
                      <a:pt x="14" y="29"/>
                    </a:lnTo>
                    <a:lnTo>
                      <a:pt x="16" y="27"/>
                    </a:lnTo>
                    <a:lnTo>
                      <a:pt x="17" y="26"/>
                    </a:lnTo>
                    <a:lnTo>
                      <a:pt x="47" y="10"/>
                    </a:lnTo>
                    <a:lnTo>
                      <a:pt x="41"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46" name="Freeform 536"/>
              <p:cNvSpPr>
                <a:spLocks/>
              </p:cNvSpPr>
              <p:nvPr/>
            </p:nvSpPr>
            <p:spPr bwMode="auto">
              <a:xfrm>
                <a:off x="284" y="280"/>
                <a:ext cx="528" cy="501"/>
              </a:xfrm>
              <a:custGeom>
                <a:avLst/>
                <a:gdLst>
                  <a:gd name="T0" fmla="*/ 172 w 528"/>
                  <a:gd name="T1" fmla="*/ 0 h 499"/>
                  <a:gd name="T2" fmla="*/ 32 w 528"/>
                  <a:gd name="T3" fmla="*/ 113 h 499"/>
                  <a:gd name="T4" fmla="*/ 0 w 528"/>
                  <a:gd name="T5" fmla="*/ 286 h 499"/>
                  <a:gd name="T6" fmla="*/ 92 w 528"/>
                  <a:gd name="T7" fmla="*/ 438 h 499"/>
                  <a:gd name="T8" fmla="*/ 264 w 528"/>
                  <a:gd name="T9" fmla="*/ 498 h 499"/>
                  <a:gd name="T10" fmla="*/ 435 w 528"/>
                  <a:gd name="T11" fmla="*/ 438 h 499"/>
                  <a:gd name="T12" fmla="*/ 527 w 528"/>
                  <a:gd name="T13" fmla="*/ 286 h 499"/>
                  <a:gd name="T14" fmla="*/ 495 w 528"/>
                  <a:gd name="T15" fmla="*/ 113 h 499"/>
                  <a:gd name="T16" fmla="*/ 355 w 528"/>
                  <a:gd name="T17" fmla="*/ 0 h 499"/>
                  <a:gd name="T18" fmla="*/ 172 w 528"/>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8"/>
                  <a:gd name="T31" fmla="*/ 0 h 499"/>
                  <a:gd name="T32" fmla="*/ 528 w 528"/>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8" h="499">
                    <a:moveTo>
                      <a:pt x="172" y="0"/>
                    </a:moveTo>
                    <a:lnTo>
                      <a:pt x="32" y="113"/>
                    </a:lnTo>
                    <a:lnTo>
                      <a:pt x="0" y="286"/>
                    </a:lnTo>
                    <a:lnTo>
                      <a:pt x="92" y="438"/>
                    </a:lnTo>
                    <a:lnTo>
                      <a:pt x="264" y="498"/>
                    </a:lnTo>
                    <a:lnTo>
                      <a:pt x="435" y="438"/>
                    </a:lnTo>
                    <a:lnTo>
                      <a:pt x="527" y="286"/>
                    </a:lnTo>
                    <a:lnTo>
                      <a:pt x="495" y="113"/>
                    </a:lnTo>
                    <a:lnTo>
                      <a:pt x="355" y="0"/>
                    </a:lnTo>
                    <a:lnTo>
                      <a:pt x="172" y="0"/>
                    </a:lnTo>
                  </a:path>
                </a:pathLst>
              </a:custGeom>
              <a:solidFill>
                <a:srgbClr val="808000"/>
              </a:solidFill>
              <a:ln w="12700" cap="rnd" cmpd="sng">
                <a:solidFill>
                  <a:srgbClr val="000000"/>
                </a:solidFill>
                <a:prstDash val="solid"/>
                <a:round/>
                <a:headEnd/>
                <a:tailEnd/>
              </a:ln>
            </p:spPr>
            <p:txBody>
              <a:bodyPr/>
              <a:lstStyle/>
              <a:p>
                <a:endParaRPr lang="en-US"/>
              </a:p>
            </p:txBody>
          </p:sp>
          <p:sp>
            <p:nvSpPr>
              <p:cNvPr id="147" name="Freeform 537"/>
              <p:cNvSpPr>
                <a:spLocks/>
              </p:cNvSpPr>
              <p:nvPr/>
            </p:nvSpPr>
            <p:spPr bwMode="auto">
              <a:xfrm>
                <a:off x="320" y="281"/>
                <a:ext cx="459" cy="249"/>
              </a:xfrm>
              <a:custGeom>
                <a:avLst/>
                <a:gdLst>
                  <a:gd name="T0" fmla="*/ 137 w 459"/>
                  <a:gd name="T1" fmla="*/ 0 h 249"/>
                  <a:gd name="T2" fmla="*/ 175 w 459"/>
                  <a:gd name="T3" fmla="*/ 114 h 249"/>
                  <a:gd name="T4" fmla="*/ 0 w 459"/>
                  <a:gd name="T5" fmla="*/ 114 h 249"/>
                  <a:gd name="T6" fmla="*/ 227 w 459"/>
                  <a:gd name="T7" fmla="*/ 248 h 249"/>
                  <a:gd name="T8" fmla="*/ 458 w 459"/>
                  <a:gd name="T9" fmla="*/ 114 h 249"/>
                  <a:gd name="T10" fmla="*/ 277 w 459"/>
                  <a:gd name="T11" fmla="*/ 114 h 249"/>
                  <a:gd name="T12" fmla="*/ 318 w 459"/>
                  <a:gd name="T13" fmla="*/ 0 h 249"/>
                  <a:gd name="T14" fmla="*/ 137 w 459"/>
                  <a:gd name="T15" fmla="*/ 0 h 249"/>
                  <a:gd name="T16" fmla="*/ 0 60000 65536"/>
                  <a:gd name="T17" fmla="*/ 0 60000 65536"/>
                  <a:gd name="T18" fmla="*/ 0 60000 65536"/>
                  <a:gd name="T19" fmla="*/ 0 60000 65536"/>
                  <a:gd name="T20" fmla="*/ 0 60000 65536"/>
                  <a:gd name="T21" fmla="*/ 0 60000 65536"/>
                  <a:gd name="T22" fmla="*/ 0 60000 65536"/>
                  <a:gd name="T23" fmla="*/ 0 60000 65536"/>
                  <a:gd name="T24" fmla="*/ 0 w 459"/>
                  <a:gd name="T25" fmla="*/ 0 h 249"/>
                  <a:gd name="T26" fmla="*/ 459 w 459"/>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9" h="249">
                    <a:moveTo>
                      <a:pt x="137" y="0"/>
                    </a:moveTo>
                    <a:lnTo>
                      <a:pt x="175" y="114"/>
                    </a:lnTo>
                    <a:lnTo>
                      <a:pt x="0" y="114"/>
                    </a:lnTo>
                    <a:lnTo>
                      <a:pt x="227" y="248"/>
                    </a:lnTo>
                    <a:lnTo>
                      <a:pt x="458" y="114"/>
                    </a:lnTo>
                    <a:lnTo>
                      <a:pt x="277" y="114"/>
                    </a:lnTo>
                    <a:lnTo>
                      <a:pt x="318" y="0"/>
                    </a:lnTo>
                    <a:lnTo>
                      <a:pt x="137"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48" name="Freeform 538"/>
              <p:cNvSpPr>
                <a:spLocks/>
              </p:cNvSpPr>
              <p:nvPr/>
            </p:nvSpPr>
            <p:spPr bwMode="auto">
              <a:xfrm>
                <a:off x="287" y="394"/>
                <a:ext cx="261" cy="385"/>
              </a:xfrm>
              <a:custGeom>
                <a:avLst/>
                <a:gdLst>
                  <a:gd name="T0" fmla="*/ 0 w 262"/>
                  <a:gd name="T1" fmla="*/ 172 h 385"/>
                  <a:gd name="T2" fmla="*/ 121 w 262"/>
                  <a:gd name="T3" fmla="*/ 147 h 385"/>
                  <a:gd name="T4" fmla="*/ 34 w 262"/>
                  <a:gd name="T5" fmla="*/ 0 h 385"/>
                  <a:gd name="T6" fmla="*/ 261 w 262"/>
                  <a:gd name="T7" fmla="*/ 135 h 385"/>
                  <a:gd name="T8" fmla="*/ 261 w 262"/>
                  <a:gd name="T9" fmla="*/ 384 h 385"/>
                  <a:gd name="T10" fmla="*/ 171 w 262"/>
                  <a:gd name="T11" fmla="*/ 232 h 385"/>
                  <a:gd name="T12" fmla="*/ 89 w 262"/>
                  <a:gd name="T13" fmla="*/ 323 h 385"/>
                  <a:gd name="T14" fmla="*/ 0 w 262"/>
                  <a:gd name="T15" fmla="*/ 172 h 385"/>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385"/>
                  <a:gd name="T26" fmla="*/ 262 w 262"/>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385">
                    <a:moveTo>
                      <a:pt x="0" y="172"/>
                    </a:moveTo>
                    <a:lnTo>
                      <a:pt x="121" y="147"/>
                    </a:lnTo>
                    <a:lnTo>
                      <a:pt x="34" y="0"/>
                    </a:lnTo>
                    <a:lnTo>
                      <a:pt x="261" y="135"/>
                    </a:lnTo>
                    <a:lnTo>
                      <a:pt x="261" y="384"/>
                    </a:lnTo>
                    <a:lnTo>
                      <a:pt x="171" y="232"/>
                    </a:lnTo>
                    <a:lnTo>
                      <a:pt x="89" y="323"/>
                    </a:lnTo>
                    <a:lnTo>
                      <a:pt x="0" y="172"/>
                    </a:lnTo>
                  </a:path>
                </a:pathLst>
              </a:custGeom>
              <a:solidFill>
                <a:srgbClr val="803B00"/>
              </a:solidFill>
              <a:ln w="12700" cap="rnd" cmpd="sng">
                <a:solidFill>
                  <a:srgbClr val="000000"/>
                </a:solidFill>
                <a:prstDash val="solid"/>
                <a:round/>
                <a:headEnd/>
                <a:tailEnd/>
              </a:ln>
            </p:spPr>
            <p:txBody>
              <a:bodyPr/>
              <a:lstStyle/>
              <a:p>
                <a:endParaRPr lang="en-US"/>
              </a:p>
            </p:txBody>
          </p:sp>
          <p:sp>
            <p:nvSpPr>
              <p:cNvPr id="149" name="Freeform 539"/>
              <p:cNvSpPr>
                <a:spLocks/>
              </p:cNvSpPr>
              <p:nvPr/>
            </p:nvSpPr>
            <p:spPr bwMode="auto">
              <a:xfrm>
                <a:off x="546" y="394"/>
                <a:ext cx="265" cy="385"/>
              </a:xfrm>
              <a:custGeom>
                <a:avLst/>
                <a:gdLst>
                  <a:gd name="T0" fmla="*/ 264 w 265"/>
                  <a:gd name="T1" fmla="*/ 170 h 385"/>
                  <a:gd name="T2" fmla="*/ 141 w 265"/>
                  <a:gd name="T3" fmla="*/ 147 h 385"/>
                  <a:gd name="T4" fmla="*/ 232 w 265"/>
                  <a:gd name="T5" fmla="*/ 0 h 385"/>
                  <a:gd name="T6" fmla="*/ 0 w 265"/>
                  <a:gd name="T7" fmla="*/ 135 h 385"/>
                  <a:gd name="T8" fmla="*/ 0 w 265"/>
                  <a:gd name="T9" fmla="*/ 384 h 385"/>
                  <a:gd name="T10" fmla="*/ 90 w 265"/>
                  <a:gd name="T11" fmla="*/ 232 h 385"/>
                  <a:gd name="T12" fmla="*/ 174 w 265"/>
                  <a:gd name="T13" fmla="*/ 321 h 385"/>
                  <a:gd name="T14" fmla="*/ 264 w 265"/>
                  <a:gd name="T15" fmla="*/ 170 h 385"/>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385"/>
                  <a:gd name="T26" fmla="*/ 265 w 265"/>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385">
                    <a:moveTo>
                      <a:pt x="264" y="170"/>
                    </a:moveTo>
                    <a:lnTo>
                      <a:pt x="141" y="147"/>
                    </a:lnTo>
                    <a:lnTo>
                      <a:pt x="232" y="0"/>
                    </a:lnTo>
                    <a:lnTo>
                      <a:pt x="0" y="135"/>
                    </a:lnTo>
                    <a:lnTo>
                      <a:pt x="0" y="384"/>
                    </a:lnTo>
                    <a:lnTo>
                      <a:pt x="90" y="232"/>
                    </a:lnTo>
                    <a:lnTo>
                      <a:pt x="174" y="321"/>
                    </a:lnTo>
                    <a:lnTo>
                      <a:pt x="264" y="170"/>
                    </a:lnTo>
                  </a:path>
                </a:pathLst>
              </a:custGeom>
              <a:solidFill>
                <a:srgbClr val="803B00"/>
              </a:solidFill>
              <a:ln w="12700" cap="rnd" cmpd="sng">
                <a:solidFill>
                  <a:srgbClr val="000000"/>
                </a:solidFill>
                <a:prstDash val="solid"/>
                <a:round/>
                <a:headEnd/>
                <a:tailEnd/>
              </a:ln>
            </p:spPr>
            <p:txBody>
              <a:bodyPr/>
              <a:lstStyle/>
              <a:p>
                <a:endParaRPr lang="en-US"/>
              </a:p>
            </p:txBody>
          </p:sp>
          <p:sp>
            <p:nvSpPr>
              <p:cNvPr id="150" name="Freeform 540"/>
              <p:cNvSpPr>
                <a:spLocks/>
              </p:cNvSpPr>
              <p:nvPr/>
            </p:nvSpPr>
            <p:spPr bwMode="auto">
              <a:xfrm>
                <a:off x="358" y="281"/>
                <a:ext cx="383" cy="237"/>
              </a:xfrm>
              <a:custGeom>
                <a:avLst/>
                <a:gdLst>
                  <a:gd name="T0" fmla="*/ 114 w 383"/>
                  <a:gd name="T1" fmla="*/ 0 h 237"/>
                  <a:gd name="T2" fmla="*/ 152 w 383"/>
                  <a:gd name="T3" fmla="*/ 123 h 237"/>
                  <a:gd name="T4" fmla="*/ 0 w 383"/>
                  <a:gd name="T5" fmla="*/ 123 h 237"/>
                  <a:gd name="T6" fmla="*/ 189 w 383"/>
                  <a:gd name="T7" fmla="*/ 236 h 237"/>
                  <a:gd name="T8" fmla="*/ 382 w 383"/>
                  <a:gd name="T9" fmla="*/ 123 h 237"/>
                  <a:gd name="T10" fmla="*/ 223 w 383"/>
                  <a:gd name="T11" fmla="*/ 123 h 237"/>
                  <a:gd name="T12" fmla="*/ 267 w 383"/>
                  <a:gd name="T13" fmla="*/ 0 h 237"/>
                  <a:gd name="T14" fmla="*/ 114 w 383"/>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383"/>
                  <a:gd name="T25" fmla="*/ 0 h 237"/>
                  <a:gd name="T26" fmla="*/ 383 w 383"/>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3" h="237">
                    <a:moveTo>
                      <a:pt x="114" y="0"/>
                    </a:moveTo>
                    <a:lnTo>
                      <a:pt x="152" y="123"/>
                    </a:lnTo>
                    <a:lnTo>
                      <a:pt x="0" y="123"/>
                    </a:lnTo>
                    <a:lnTo>
                      <a:pt x="189" y="236"/>
                    </a:lnTo>
                    <a:lnTo>
                      <a:pt x="382" y="123"/>
                    </a:lnTo>
                    <a:lnTo>
                      <a:pt x="223" y="123"/>
                    </a:lnTo>
                    <a:lnTo>
                      <a:pt x="267" y="0"/>
                    </a:lnTo>
                    <a:lnTo>
                      <a:pt x="114"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51" name="Freeform 541"/>
              <p:cNvSpPr>
                <a:spLocks/>
              </p:cNvSpPr>
              <p:nvPr/>
            </p:nvSpPr>
            <p:spPr bwMode="auto">
              <a:xfrm>
                <a:off x="291" y="427"/>
                <a:ext cx="244" cy="311"/>
              </a:xfrm>
              <a:custGeom>
                <a:avLst/>
                <a:gdLst>
                  <a:gd name="T0" fmla="*/ 78 w 245"/>
                  <a:gd name="T1" fmla="*/ 281 h 311"/>
                  <a:gd name="T2" fmla="*/ 168 w 245"/>
                  <a:gd name="T3" fmla="*/ 182 h 311"/>
                  <a:gd name="T4" fmla="*/ 244 w 245"/>
                  <a:gd name="T5" fmla="*/ 310 h 311"/>
                  <a:gd name="T6" fmla="*/ 244 w 245"/>
                  <a:gd name="T7" fmla="*/ 105 h 311"/>
                  <a:gd name="T8" fmla="*/ 63 w 245"/>
                  <a:gd name="T9" fmla="*/ 0 h 311"/>
                  <a:gd name="T10" fmla="*/ 134 w 245"/>
                  <a:gd name="T11" fmla="*/ 122 h 311"/>
                  <a:gd name="T12" fmla="*/ 0 w 245"/>
                  <a:gd name="T13" fmla="*/ 148 h 311"/>
                  <a:gd name="T14" fmla="*/ 78 w 245"/>
                  <a:gd name="T15" fmla="*/ 281 h 311"/>
                  <a:gd name="T16" fmla="*/ 0 60000 65536"/>
                  <a:gd name="T17" fmla="*/ 0 60000 65536"/>
                  <a:gd name="T18" fmla="*/ 0 60000 65536"/>
                  <a:gd name="T19" fmla="*/ 0 60000 65536"/>
                  <a:gd name="T20" fmla="*/ 0 60000 65536"/>
                  <a:gd name="T21" fmla="*/ 0 60000 65536"/>
                  <a:gd name="T22" fmla="*/ 0 60000 65536"/>
                  <a:gd name="T23" fmla="*/ 0 60000 65536"/>
                  <a:gd name="T24" fmla="*/ 0 w 245"/>
                  <a:gd name="T25" fmla="*/ 0 h 311"/>
                  <a:gd name="T26" fmla="*/ 245 w 245"/>
                  <a:gd name="T27" fmla="*/ 311 h 3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 h="311">
                    <a:moveTo>
                      <a:pt x="78" y="281"/>
                    </a:moveTo>
                    <a:lnTo>
                      <a:pt x="168" y="182"/>
                    </a:lnTo>
                    <a:lnTo>
                      <a:pt x="244" y="310"/>
                    </a:lnTo>
                    <a:lnTo>
                      <a:pt x="244" y="105"/>
                    </a:lnTo>
                    <a:lnTo>
                      <a:pt x="63" y="0"/>
                    </a:lnTo>
                    <a:lnTo>
                      <a:pt x="134" y="122"/>
                    </a:lnTo>
                    <a:lnTo>
                      <a:pt x="0" y="148"/>
                    </a:lnTo>
                    <a:lnTo>
                      <a:pt x="78" y="281"/>
                    </a:lnTo>
                  </a:path>
                </a:pathLst>
              </a:custGeom>
              <a:solidFill>
                <a:srgbClr val="0080FF"/>
              </a:solidFill>
              <a:ln w="12700" cap="rnd" cmpd="sng">
                <a:solidFill>
                  <a:srgbClr val="000000"/>
                </a:solidFill>
                <a:prstDash val="solid"/>
                <a:round/>
                <a:headEnd/>
                <a:tailEnd/>
              </a:ln>
            </p:spPr>
            <p:txBody>
              <a:bodyPr/>
              <a:lstStyle/>
              <a:p>
                <a:endParaRPr lang="en-US"/>
              </a:p>
            </p:txBody>
          </p:sp>
          <p:sp>
            <p:nvSpPr>
              <p:cNvPr id="152" name="Freeform 542"/>
              <p:cNvSpPr>
                <a:spLocks/>
              </p:cNvSpPr>
              <p:nvPr/>
            </p:nvSpPr>
            <p:spPr bwMode="auto">
              <a:xfrm>
                <a:off x="558" y="427"/>
                <a:ext cx="247" cy="311"/>
              </a:xfrm>
              <a:custGeom>
                <a:avLst/>
                <a:gdLst>
                  <a:gd name="T0" fmla="*/ 167 w 246"/>
                  <a:gd name="T1" fmla="*/ 280 h 310"/>
                  <a:gd name="T2" fmla="*/ 77 w 246"/>
                  <a:gd name="T3" fmla="*/ 182 h 310"/>
                  <a:gd name="T4" fmla="*/ 0 w 246"/>
                  <a:gd name="T5" fmla="*/ 309 h 310"/>
                  <a:gd name="T6" fmla="*/ 0 w 246"/>
                  <a:gd name="T7" fmla="*/ 105 h 310"/>
                  <a:gd name="T8" fmla="*/ 182 w 246"/>
                  <a:gd name="T9" fmla="*/ 0 h 310"/>
                  <a:gd name="T10" fmla="*/ 111 w 246"/>
                  <a:gd name="T11" fmla="*/ 122 h 310"/>
                  <a:gd name="T12" fmla="*/ 245 w 246"/>
                  <a:gd name="T13" fmla="*/ 147 h 310"/>
                  <a:gd name="T14" fmla="*/ 167 w 246"/>
                  <a:gd name="T15" fmla="*/ 280 h 310"/>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310"/>
                  <a:gd name="T26" fmla="*/ 246 w 246"/>
                  <a:gd name="T27" fmla="*/ 310 h 3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310">
                    <a:moveTo>
                      <a:pt x="167" y="280"/>
                    </a:moveTo>
                    <a:lnTo>
                      <a:pt x="77" y="182"/>
                    </a:lnTo>
                    <a:lnTo>
                      <a:pt x="0" y="309"/>
                    </a:lnTo>
                    <a:lnTo>
                      <a:pt x="0" y="105"/>
                    </a:lnTo>
                    <a:lnTo>
                      <a:pt x="182" y="0"/>
                    </a:lnTo>
                    <a:lnTo>
                      <a:pt x="111" y="122"/>
                    </a:lnTo>
                    <a:lnTo>
                      <a:pt x="245" y="147"/>
                    </a:lnTo>
                    <a:lnTo>
                      <a:pt x="167" y="280"/>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153" name="Freeform 543"/>
              <p:cNvSpPr>
                <a:spLocks/>
              </p:cNvSpPr>
              <p:nvPr/>
            </p:nvSpPr>
            <p:spPr bwMode="auto">
              <a:xfrm>
                <a:off x="287" y="381"/>
                <a:ext cx="30" cy="48"/>
              </a:xfrm>
              <a:custGeom>
                <a:avLst/>
                <a:gdLst>
                  <a:gd name="T0" fmla="*/ 0 w 31"/>
                  <a:gd name="T1" fmla="*/ 42 h 47"/>
                  <a:gd name="T2" fmla="*/ 24 w 31"/>
                  <a:gd name="T3" fmla="*/ 46 h 47"/>
                  <a:gd name="T4" fmla="*/ 30 w 31"/>
                  <a:gd name="T5" fmla="*/ 11 h 47"/>
                  <a:gd name="T6" fmla="*/ 8 w 31"/>
                  <a:gd name="T7" fmla="*/ 0 h 47"/>
                  <a:gd name="T8" fmla="*/ 7 w 31"/>
                  <a:gd name="T9" fmla="*/ 2 h 47"/>
                  <a:gd name="T10" fmla="*/ 0 w 31"/>
                  <a:gd name="T11" fmla="*/ 42 h 47"/>
                  <a:gd name="T12" fmla="*/ 0 60000 65536"/>
                  <a:gd name="T13" fmla="*/ 0 60000 65536"/>
                  <a:gd name="T14" fmla="*/ 0 60000 65536"/>
                  <a:gd name="T15" fmla="*/ 0 60000 65536"/>
                  <a:gd name="T16" fmla="*/ 0 60000 65536"/>
                  <a:gd name="T17" fmla="*/ 0 60000 65536"/>
                  <a:gd name="T18" fmla="*/ 0 w 31"/>
                  <a:gd name="T19" fmla="*/ 0 h 47"/>
                  <a:gd name="T20" fmla="*/ 31 w 3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1" h="47">
                    <a:moveTo>
                      <a:pt x="0" y="42"/>
                    </a:moveTo>
                    <a:lnTo>
                      <a:pt x="24" y="46"/>
                    </a:lnTo>
                    <a:lnTo>
                      <a:pt x="30" y="11"/>
                    </a:lnTo>
                    <a:lnTo>
                      <a:pt x="8" y="0"/>
                    </a:lnTo>
                    <a:lnTo>
                      <a:pt x="7" y="2"/>
                    </a:lnTo>
                    <a:lnTo>
                      <a:pt x="0" y="42"/>
                    </a:lnTo>
                  </a:path>
                </a:pathLst>
              </a:custGeom>
              <a:solidFill>
                <a:srgbClr val="FF7F00"/>
              </a:solidFill>
              <a:ln w="9525" cap="rnd">
                <a:noFill/>
                <a:round/>
                <a:headEnd/>
                <a:tailEnd/>
              </a:ln>
            </p:spPr>
            <p:txBody>
              <a:bodyPr/>
              <a:lstStyle/>
              <a:p>
                <a:endParaRPr lang="en-US"/>
              </a:p>
            </p:txBody>
          </p:sp>
          <p:sp>
            <p:nvSpPr>
              <p:cNvPr id="154" name="Freeform 544"/>
              <p:cNvSpPr>
                <a:spLocks/>
              </p:cNvSpPr>
              <p:nvPr/>
            </p:nvSpPr>
            <p:spPr bwMode="auto">
              <a:xfrm>
                <a:off x="276" y="422"/>
                <a:ext cx="35" cy="59"/>
              </a:xfrm>
              <a:custGeom>
                <a:avLst/>
                <a:gdLst>
                  <a:gd name="T0" fmla="*/ 0 w 35"/>
                  <a:gd name="T1" fmla="*/ 58 h 59"/>
                  <a:gd name="T2" fmla="*/ 25 w 35"/>
                  <a:gd name="T3" fmla="*/ 58 h 59"/>
                  <a:gd name="T4" fmla="*/ 34 w 35"/>
                  <a:gd name="T5" fmla="*/ 7 h 59"/>
                  <a:gd name="T6" fmla="*/ 10 w 35"/>
                  <a:gd name="T7" fmla="*/ 2 h 59"/>
                  <a:gd name="T8" fmla="*/ 10 w 35"/>
                  <a:gd name="T9" fmla="*/ 0 h 59"/>
                  <a:gd name="T10" fmla="*/ 0 w 35"/>
                  <a:gd name="T11" fmla="*/ 58 h 59"/>
                  <a:gd name="T12" fmla="*/ 0 60000 65536"/>
                  <a:gd name="T13" fmla="*/ 0 60000 65536"/>
                  <a:gd name="T14" fmla="*/ 0 60000 65536"/>
                  <a:gd name="T15" fmla="*/ 0 60000 65536"/>
                  <a:gd name="T16" fmla="*/ 0 60000 65536"/>
                  <a:gd name="T17" fmla="*/ 0 60000 65536"/>
                  <a:gd name="T18" fmla="*/ 0 w 35"/>
                  <a:gd name="T19" fmla="*/ 0 h 59"/>
                  <a:gd name="T20" fmla="*/ 35 w 3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5" h="59">
                    <a:moveTo>
                      <a:pt x="0" y="58"/>
                    </a:moveTo>
                    <a:lnTo>
                      <a:pt x="25" y="58"/>
                    </a:lnTo>
                    <a:lnTo>
                      <a:pt x="34" y="7"/>
                    </a:lnTo>
                    <a:lnTo>
                      <a:pt x="10" y="2"/>
                    </a:lnTo>
                    <a:lnTo>
                      <a:pt x="10" y="0"/>
                    </a:lnTo>
                    <a:lnTo>
                      <a:pt x="0" y="58"/>
                    </a:lnTo>
                  </a:path>
                </a:pathLst>
              </a:custGeom>
              <a:solidFill>
                <a:srgbClr val="FFFF00"/>
              </a:solidFill>
              <a:ln w="9525" cap="rnd">
                <a:noFill/>
                <a:round/>
                <a:headEnd/>
                <a:tailEnd/>
              </a:ln>
            </p:spPr>
            <p:txBody>
              <a:bodyPr/>
              <a:lstStyle/>
              <a:p>
                <a:endParaRPr lang="en-US"/>
              </a:p>
            </p:txBody>
          </p:sp>
          <p:sp>
            <p:nvSpPr>
              <p:cNvPr id="155" name="Freeform 545"/>
              <p:cNvSpPr>
                <a:spLocks/>
              </p:cNvSpPr>
              <p:nvPr/>
            </p:nvSpPr>
            <p:spPr bwMode="auto">
              <a:xfrm>
                <a:off x="259" y="507"/>
                <a:ext cx="37" cy="64"/>
              </a:xfrm>
              <a:custGeom>
                <a:avLst/>
                <a:gdLst>
                  <a:gd name="T0" fmla="*/ 12 w 37"/>
                  <a:gd name="T1" fmla="*/ 0 h 64"/>
                  <a:gd name="T2" fmla="*/ 36 w 37"/>
                  <a:gd name="T3" fmla="*/ 1 h 64"/>
                  <a:gd name="T4" fmla="*/ 25 w 37"/>
                  <a:gd name="T5" fmla="*/ 58 h 64"/>
                  <a:gd name="T6" fmla="*/ 0 w 37"/>
                  <a:gd name="T7" fmla="*/ 63 h 64"/>
                  <a:gd name="T8" fmla="*/ 12 w 37"/>
                  <a:gd name="T9" fmla="*/ 0 h 64"/>
                  <a:gd name="T10" fmla="*/ 0 60000 65536"/>
                  <a:gd name="T11" fmla="*/ 0 60000 65536"/>
                  <a:gd name="T12" fmla="*/ 0 60000 65536"/>
                  <a:gd name="T13" fmla="*/ 0 60000 65536"/>
                  <a:gd name="T14" fmla="*/ 0 60000 65536"/>
                  <a:gd name="T15" fmla="*/ 0 w 37"/>
                  <a:gd name="T16" fmla="*/ 0 h 64"/>
                  <a:gd name="T17" fmla="*/ 37 w 37"/>
                  <a:gd name="T18" fmla="*/ 64 h 64"/>
                </a:gdLst>
                <a:ahLst/>
                <a:cxnLst>
                  <a:cxn ang="T10">
                    <a:pos x="T0" y="T1"/>
                  </a:cxn>
                  <a:cxn ang="T11">
                    <a:pos x="T2" y="T3"/>
                  </a:cxn>
                  <a:cxn ang="T12">
                    <a:pos x="T4" y="T5"/>
                  </a:cxn>
                  <a:cxn ang="T13">
                    <a:pos x="T6" y="T7"/>
                  </a:cxn>
                  <a:cxn ang="T14">
                    <a:pos x="T8" y="T9"/>
                  </a:cxn>
                </a:cxnLst>
                <a:rect l="T15" t="T16" r="T17" b="T18"/>
                <a:pathLst>
                  <a:path w="37" h="64">
                    <a:moveTo>
                      <a:pt x="12" y="0"/>
                    </a:moveTo>
                    <a:lnTo>
                      <a:pt x="36" y="1"/>
                    </a:lnTo>
                    <a:lnTo>
                      <a:pt x="25" y="58"/>
                    </a:lnTo>
                    <a:lnTo>
                      <a:pt x="0" y="63"/>
                    </a:lnTo>
                    <a:lnTo>
                      <a:pt x="12" y="0"/>
                    </a:lnTo>
                  </a:path>
                </a:pathLst>
              </a:custGeom>
              <a:solidFill>
                <a:srgbClr val="FF7F00"/>
              </a:solidFill>
              <a:ln w="9525" cap="rnd">
                <a:noFill/>
                <a:round/>
                <a:headEnd/>
                <a:tailEnd/>
              </a:ln>
            </p:spPr>
            <p:txBody>
              <a:bodyPr/>
              <a:lstStyle/>
              <a:p>
                <a:endParaRPr lang="en-US"/>
              </a:p>
            </p:txBody>
          </p:sp>
          <p:sp>
            <p:nvSpPr>
              <p:cNvPr id="156" name="Freeform 546"/>
              <p:cNvSpPr>
                <a:spLocks/>
              </p:cNvSpPr>
              <p:nvPr/>
            </p:nvSpPr>
            <p:spPr bwMode="auto">
              <a:xfrm>
                <a:off x="272" y="474"/>
                <a:ext cx="31" cy="32"/>
              </a:xfrm>
              <a:custGeom>
                <a:avLst/>
                <a:gdLst>
                  <a:gd name="T0" fmla="*/ 5 w 31"/>
                  <a:gd name="T1" fmla="*/ 2 h 31"/>
                  <a:gd name="T2" fmla="*/ 8 w 31"/>
                  <a:gd name="T3" fmla="*/ 10 h 31"/>
                  <a:gd name="T4" fmla="*/ 10 w 31"/>
                  <a:gd name="T5" fmla="*/ 13 h 31"/>
                  <a:gd name="T6" fmla="*/ 12 w 31"/>
                  <a:gd name="T7" fmla="*/ 14 h 31"/>
                  <a:gd name="T8" fmla="*/ 15 w 31"/>
                  <a:gd name="T9" fmla="*/ 15 h 31"/>
                  <a:gd name="T10" fmla="*/ 19 w 31"/>
                  <a:gd name="T11" fmla="*/ 13 h 31"/>
                  <a:gd name="T12" fmla="*/ 22 w 31"/>
                  <a:gd name="T13" fmla="*/ 12 h 31"/>
                  <a:gd name="T14" fmla="*/ 25 w 31"/>
                  <a:gd name="T15" fmla="*/ 8 h 31"/>
                  <a:gd name="T16" fmla="*/ 30 w 31"/>
                  <a:gd name="T17" fmla="*/ 0 h 31"/>
                  <a:gd name="T18" fmla="*/ 26 w 31"/>
                  <a:gd name="T19" fmla="*/ 27 h 31"/>
                  <a:gd name="T20" fmla="*/ 15 w 31"/>
                  <a:gd name="T21" fmla="*/ 30 h 31"/>
                  <a:gd name="T22" fmla="*/ 0 w 31"/>
                  <a:gd name="T23" fmla="*/ 28 h 31"/>
                  <a:gd name="T24" fmla="*/ 5 w 31"/>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31"/>
                  <a:gd name="T41" fmla="*/ 31 w 3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31">
                    <a:moveTo>
                      <a:pt x="5" y="2"/>
                    </a:moveTo>
                    <a:lnTo>
                      <a:pt x="8" y="10"/>
                    </a:lnTo>
                    <a:lnTo>
                      <a:pt x="10" y="13"/>
                    </a:lnTo>
                    <a:lnTo>
                      <a:pt x="12" y="14"/>
                    </a:lnTo>
                    <a:lnTo>
                      <a:pt x="15" y="15"/>
                    </a:lnTo>
                    <a:lnTo>
                      <a:pt x="19" y="13"/>
                    </a:lnTo>
                    <a:lnTo>
                      <a:pt x="22" y="12"/>
                    </a:lnTo>
                    <a:lnTo>
                      <a:pt x="25" y="8"/>
                    </a:lnTo>
                    <a:lnTo>
                      <a:pt x="30" y="0"/>
                    </a:lnTo>
                    <a:lnTo>
                      <a:pt x="26" y="27"/>
                    </a:lnTo>
                    <a:lnTo>
                      <a:pt x="15" y="30"/>
                    </a:lnTo>
                    <a:lnTo>
                      <a:pt x="0" y="28"/>
                    </a:lnTo>
                    <a:lnTo>
                      <a:pt x="5" y="2"/>
                    </a:lnTo>
                  </a:path>
                </a:pathLst>
              </a:custGeom>
              <a:solidFill>
                <a:srgbClr val="FFFFFF"/>
              </a:solidFill>
              <a:ln w="9525" cap="rnd">
                <a:noFill/>
                <a:round/>
                <a:headEnd/>
                <a:tailEnd/>
              </a:ln>
            </p:spPr>
            <p:txBody>
              <a:bodyPr/>
              <a:lstStyle/>
              <a:p>
                <a:endParaRPr lang="en-US"/>
              </a:p>
            </p:txBody>
          </p:sp>
          <p:sp>
            <p:nvSpPr>
              <p:cNvPr id="157" name="Freeform 547"/>
              <p:cNvSpPr>
                <a:spLocks/>
              </p:cNvSpPr>
              <p:nvPr/>
            </p:nvSpPr>
            <p:spPr bwMode="auto">
              <a:xfrm>
                <a:off x="267" y="481"/>
                <a:ext cx="34" cy="47"/>
              </a:xfrm>
              <a:custGeom>
                <a:avLst/>
                <a:gdLst>
                  <a:gd name="T0" fmla="*/ 8 w 34"/>
                  <a:gd name="T1" fmla="*/ 1 h 47"/>
                  <a:gd name="T2" fmla="*/ 9 w 34"/>
                  <a:gd name="T3" fmla="*/ 12 h 47"/>
                  <a:gd name="T4" fmla="*/ 9 w 34"/>
                  <a:gd name="T5" fmla="*/ 16 h 47"/>
                  <a:gd name="T6" fmla="*/ 10 w 34"/>
                  <a:gd name="T7" fmla="*/ 17 h 47"/>
                  <a:gd name="T8" fmla="*/ 11 w 34"/>
                  <a:gd name="T9" fmla="*/ 19 h 47"/>
                  <a:gd name="T10" fmla="*/ 14 w 34"/>
                  <a:gd name="T11" fmla="*/ 20 h 47"/>
                  <a:gd name="T12" fmla="*/ 20 w 34"/>
                  <a:gd name="T13" fmla="*/ 20 h 47"/>
                  <a:gd name="T14" fmla="*/ 24 w 34"/>
                  <a:gd name="T15" fmla="*/ 19 h 47"/>
                  <a:gd name="T16" fmla="*/ 26 w 34"/>
                  <a:gd name="T17" fmla="*/ 17 h 47"/>
                  <a:gd name="T18" fmla="*/ 33 w 34"/>
                  <a:gd name="T19" fmla="*/ 0 h 47"/>
                  <a:gd name="T20" fmla="*/ 25 w 34"/>
                  <a:gd name="T21" fmla="*/ 46 h 47"/>
                  <a:gd name="T22" fmla="*/ 25 w 34"/>
                  <a:gd name="T23" fmla="*/ 36 h 47"/>
                  <a:gd name="T24" fmla="*/ 23 w 34"/>
                  <a:gd name="T25" fmla="*/ 33 h 47"/>
                  <a:gd name="T26" fmla="*/ 20 w 34"/>
                  <a:gd name="T27" fmla="*/ 31 h 47"/>
                  <a:gd name="T28" fmla="*/ 15 w 34"/>
                  <a:gd name="T29" fmla="*/ 31 h 47"/>
                  <a:gd name="T30" fmla="*/ 9 w 34"/>
                  <a:gd name="T31" fmla="*/ 31 h 47"/>
                  <a:gd name="T32" fmla="*/ 5 w 34"/>
                  <a:gd name="T33" fmla="*/ 34 h 47"/>
                  <a:gd name="T34" fmla="*/ 4 w 34"/>
                  <a:gd name="T35" fmla="*/ 36 h 47"/>
                  <a:gd name="T36" fmla="*/ 0 w 34"/>
                  <a:gd name="T37" fmla="*/ 45 h 47"/>
                  <a:gd name="T38" fmla="*/ 8 w 34"/>
                  <a:gd name="T39" fmla="*/ 1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47"/>
                  <a:gd name="T62" fmla="*/ 34 w 34"/>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47">
                    <a:moveTo>
                      <a:pt x="8" y="1"/>
                    </a:moveTo>
                    <a:lnTo>
                      <a:pt x="9" y="12"/>
                    </a:lnTo>
                    <a:lnTo>
                      <a:pt x="9" y="16"/>
                    </a:lnTo>
                    <a:lnTo>
                      <a:pt x="10" y="17"/>
                    </a:lnTo>
                    <a:lnTo>
                      <a:pt x="11" y="19"/>
                    </a:lnTo>
                    <a:lnTo>
                      <a:pt x="14" y="20"/>
                    </a:lnTo>
                    <a:lnTo>
                      <a:pt x="20" y="20"/>
                    </a:lnTo>
                    <a:lnTo>
                      <a:pt x="24" y="19"/>
                    </a:lnTo>
                    <a:lnTo>
                      <a:pt x="26" y="17"/>
                    </a:lnTo>
                    <a:lnTo>
                      <a:pt x="33" y="0"/>
                    </a:lnTo>
                    <a:lnTo>
                      <a:pt x="25" y="46"/>
                    </a:lnTo>
                    <a:lnTo>
                      <a:pt x="25" y="36"/>
                    </a:lnTo>
                    <a:lnTo>
                      <a:pt x="23" y="33"/>
                    </a:lnTo>
                    <a:lnTo>
                      <a:pt x="20" y="31"/>
                    </a:lnTo>
                    <a:lnTo>
                      <a:pt x="15" y="31"/>
                    </a:lnTo>
                    <a:lnTo>
                      <a:pt x="9" y="31"/>
                    </a:lnTo>
                    <a:lnTo>
                      <a:pt x="5" y="34"/>
                    </a:lnTo>
                    <a:lnTo>
                      <a:pt x="4" y="36"/>
                    </a:lnTo>
                    <a:lnTo>
                      <a:pt x="0" y="45"/>
                    </a:lnTo>
                    <a:lnTo>
                      <a:pt x="8" y="1"/>
                    </a:lnTo>
                  </a:path>
                </a:pathLst>
              </a:custGeom>
              <a:solidFill>
                <a:srgbClr val="000000"/>
              </a:solidFill>
              <a:ln w="9525" cap="rnd">
                <a:noFill/>
                <a:round/>
                <a:headEnd/>
                <a:tailEnd/>
              </a:ln>
            </p:spPr>
            <p:txBody>
              <a:bodyPr/>
              <a:lstStyle/>
              <a:p>
                <a:endParaRPr lang="en-US"/>
              </a:p>
            </p:txBody>
          </p:sp>
          <p:sp>
            <p:nvSpPr>
              <p:cNvPr id="158" name="Freeform 548"/>
              <p:cNvSpPr>
                <a:spLocks/>
              </p:cNvSpPr>
              <p:nvPr/>
            </p:nvSpPr>
            <p:spPr bwMode="auto">
              <a:xfrm>
                <a:off x="287" y="381"/>
                <a:ext cx="30" cy="41"/>
              </a:xfrm>
              <a:custGeom>
                <a:avLst/>
                <a:gdLst>
                  <a:gd name="T0" fmla="*/ 6 w 30"/>
                  <a:gd name="T1" fmla="*/ 0 h 41"/>
                  <a:gd name="T2" fmla="*/ 29 w 30"/>
                  <a:gd name="T3" fmla="*/ 13 h 41"/>
                  <a:gd name="T4" fmla="*/ 24 w 30"/>
                  <a:gd name="T5" fmla="*/ 40 h 41"/>
                  <a:gd name="T6" fmla="*/ 24 w 30"/>
                  <a:gd name="T7" fmla="*/ 23 h 41"/>
                  <a:gd name="T8" fmla="*/ 21 w 30"/>
                  <a:gd name="T9" fmla="*/ 17 h 41"/>
                  <a:gd name="T10" fmla="*/ 16 w 30"/>
                  <a:gd name="T11" fmla="*/ 14 h 41"/>
                  <a:gd name="T12" fmla="*/ 13 w 30"/>
                  <a:gd name="T13" fmla="*/ 15 h 41"/>
                  <a:gd name="T14" fmla="*/ 7 w 30"/>
                  <a:gd name="T15" fmla="*/ 18 h 41"/>
                  <a:gd name="T16" fmla="*/ 3 w 30"/>
                  <a:gd name="T17" fmla="*/ 25 h 41"/>
                  <a:gd name="T18" fmla="*/ 0 w 30"/>
                  <a:gd name="T19" fmla="*/ 35 h 41"/>
                  <a:gd name="T20" fmla="*/ 6 w 3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1"/>
                  <a:gd name="T35" fmla="*/ 30 w 3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1">
                    <a:moveTo>
                      <a:pt x="6" y="0"/>
                    </a:moveTo>
                    <a:lnTo>
                      <a:pt x="29" y="13"/>
                    </a:lnTo>
                    <a:lnTo>
                      <a:pt x="24" y="40"/>
                    </a:lnTo>
                    <a:lnTo>
                      <a:pt x="24" y="23"/>
                    </a:lnTo>
                    <a:lnTo>
                      <a:pt x="21" y="17"/>
                    </a:lnTo>
                    <a:lnTo>
                      <a:pt x="16" y="14"/>
                    </a:lnTo>
                    <a:lnTo>
                      <a:pt x="13" y="15"/>
                    </a:lnTo>
                    <a:lnTo>
                      <a:pt x="7" y="18"/>
                    </a:lnTo>
                    <a:lnTo>
                      <a:pt x="3" y="25"/>
                    </a:lnTo>
                    <a:lnTo>
                      <a:pt x="0" y="35"/>
                    </a:lnTo>
                    <a:lnTo>
                      <a:pt x="6" y="0"/>
                    </a:lnTo>
                  </a:path>
                </a:pathLst>
              </a:custGeom>
              <a:solidFill>
                <a:srgbClr val="401F00"/>
              </a:solidFill>
              <a:ln w="9525" cap="rnd">
                <a:noFill/>
                <a:round/>
                <a:headEnd/>
                <a:tailEnd/>
              </a:ln>
            </p:spPr>
            <p:txBody>
              <a:bodyPr/>
              <a:lstStyle/>
              <a:p>
                <a:endParaRPr lang="en-US"/>
              </a:p>
            </p:txBody>
          </p:sp>
          <p:sp>
            <p:nvSpPr>
              <p:cNvPr id="159" name="Freeform 549"/>
              <p:cNvSpPr>
                <a:spLocks/>
              </p:cNvSpPr>
              <p:nvPr/>
            </p:nvSpPr>
            <p:spPr bwMode="auto">
              <a:xfrm>
                <a:off x="259" y="381"/>
                <a:ext cx="58" cy="189"/>
              </a:xfrm>
              <a:custGeom>
                <a:avLst/>
                <a:gdLst>
                  <a:gd name="T0" fmla="*/ 0 w 58"/>
                  <a:gd name="T1" fmla="*/ 190 h 191"/>
                  <a:gd name="T2" fmla="*/ 34 w 58"/>
                  <a:gd name="T3" fmla="*/ 0 h 191"/>
                  <a:gd name="T4" fmla="*/ 57 w 58"/>
                  <a:gd name="T5" fmla="*/ 12 h 191"/>
                  <a:gd name="T6" fmla="*/ 26 w 58"/>
                  <a:gd name="T7" fmla="*/ 184 h 191"/>
                  <a:gd name="T8" fmla="*/ 0 w 58"/>
                  <a:gd name="T9" fmla="*/ 190 h 191"/>
                  <a:gd name="T10" fmla="*/ 0 60000 65536"/>
                  <a:gd name="T11" fmla="*/ 0 60000 65536"/>
                  <a:gd name="T12" fmla="*/ 0 60000 65536"/>
                  <a:gd name="T13" fmla="*/ 0 60000 65536"/>
                  <a:gd name="T14" fmla="*/ 0 60000 65536"/>
                  <a:gd name="T15" fmla="*/ 0 w 58"/>
                  <a:gd name="T16" fmla="*/ 0 h 191"/>
                  <a:gd name="T17" fmla="*/ 58 w 58"/>
                  <a:gd name="T18" fmla="*/ 191 h 191"/>
                </a:gdLst>
                <a:ahLst/>
                <a:cxnLst>
                  <a:cxn ang="T10">
                    <a:pos x="T0" y="T1"/>
                  </a:cxn>
                  <a:cxn ang="T11">
                    <a:pos x="T2" y="T3"/>
                  </a:cxn>
                  <a:cxn ang="T12">
                    <a:pos x="T4" y="T5"/>
                  </a:cxn>
                  <a:cxn ang="T13">
                    <a:pos x="T6" y="T7"/>
                  </a:cxn>
                  <a:cxn ang="T14">
                    <a:pos x="T8" y="T9"/>
                  </a:cxn>
                </a:cxnLst>
                <a:rect l="T15" t="T16" r="T17" b="T18"/>
                <a:pathLst>
                  <a:path w="58" h="191">
                    <a:moveTo>
                      <a:pt x="0" y="190"/>
                    </a:moveTo>
                    <a:lnTo>
                      <a:pt x="34" y="0"/>
                    </a:lnTo>
                    <a:lnTo>
                      <a:pt x="57" y="12"/>
                    </a:lnTo>
                    <a:lnTo>
                      <a:pt x="26" y="184"/>
                    </a:lnTo>
                    <a:lnTo>
                      <a:pt x="0" y="190"/>
                    </a:lnTo>
                  </a:path>
                </a:pathLst>
              </a:custGeom>
              <a:noFill/>
              <a:ln w="12700" cap="rnd" cmpd="sng">
                <a:solidFill>
                  <a:srgbClr val="000000"/>
                </a:solidFill>
                <a:prstDash val="solid"/>
                <a:round/>
                <a:headEnd/>
                <a:tailEnd/>
              </a:ln>
            </p:spPr>
            <p:txBody>
              <a:bodyPr/>
              <a:lstStyle/>
              <a:p>
                <a:endParaRPr lang="en-US"/>
              </a:p>
            </p:txBody>
          </p:sp>
          <p:sp>
            <p:nvSpPr>
              <p:cNvPr id="160" name="Freeform 550"/>
              <p:cNvSpPr>
                <a:spLocks/>
              </p:cNvSpPr>
              <p:nvPr/>
            </p:nvSpPr>
            <p:spPr bwMode="auto">
              <a:xfrm>
                <a:off x="780" y="381"/>
                <a:ext cx="34" cy="48"/>
              </a:xfrm>
              <a:custGeom>
                <a:avLst/>
                <a:gdLst>
                  <a:gd name="T0" fmla="*/ 31 w 32"/>
                  <a:gd name="T1" fmla="*/ 42 h 47"/>
                  <a:gd name="T2" fmla="*/ 6 w 32"/>
                  <a:gd name="T3" fmla="*/ 46 h 47"/>
                  <a:gd name="T4" fmla="*/ 0 w 32"/>
                  <a:gd name="T5" fmla="*/ 11 h 47"/>
                  <a:gd name="T6" fmla="*/ 24 w 32"/>
                  <a:gd name="T7" fmla="*/ 0 h 47"/>
                  <a:gd name="T8" fmla="*/ 24 w 32"/>
                  <a:gd name="T9" fmla="*/ 2 h 47"/>
                  <a:gd name="T10" fmla="*/ 31 w 32"/>
                  <a:gd name="T11" fmla="*/ 42 h 47"/>
                  <a:gd name="T12" fmla="*/ 0 60000 65536"/>
                  <a:gd name="T13" fmla="*/ 0 60000 65536"/>
                  <a:gd name="T14" fmla="*/ 0 60000 65536"/>
                  <a:gd name="T15" fmla="*/ 0 60000 65536"/>
                  <a:gd name="T16" fmla="*/ 0 60000 65536"/>
                  <a:gd name="T17" fmla="*/ 0 60000 65536"/>
                  <a:gd name="T18" fmla="*/ 0 w 32"/>
                  <a:gd name="T19" fmla="*/ 0 h 47"/>
                  <a:gd name="T20" fmla="*/ 32 w 32"/>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2" h="47">
                    <a:moveTo>
                      <a:pt x="31" y="42"/>
                    </a:moveTo>
                    <a:lnTo>
                      <a:pt x="6" y="46"/>
                    </a:lnTo>
                    <a:lnTo>
                      <a:pt x="0" y="11"/>
                    </a:lnTo>
                    <a:lnTo>
                      <a:pt x="24" y="0"/>
                    </a:lnTo>
                    <a:lnTo>
                      <a:pt x="24" y="2"/>
                    </a:lnTo>
                    <a:lnTo>
                      <a:pt x="31" y="42"/>
                    </a:lnTo>
                  </a:path>
                </a:pathLst>
              </a:custGeom>
              <a:solidFill>
                <a:srgbClr val="FF7F00"/>
              </a:solidFill>
              <a:ln w="9525" cap="rnd">
                <a:noFill/>
                <a:round/>
                <a:headEnd/>
                <a:tailEnd/>
              </a:ln>
            </p:spPr>
            <p:txBody>
              <a:bodyPr/>
              <a:lstStyle/>
              <a:p>
                <a:endParaRPr lang="en-US"/>
              </a:p>
            </p:txBody>
          </p:sp>
          <p:sp>
            <p:nvSpPr>
              <p:cNvPr id="161" name="Freeform 551"/>
              <p:cNvSpPr>
                <a:spLocks/>
              </p:cNvSpPr>
              <p:nvPr/>
            </p:nvSpPr>
            <p:spPr bwMode="auto">
              <a:xfrm>
                <a:off x="786" y="422"/>
                <a:ext cx="35" cy="59"/>
              </a:xfrm>
              <a:custGeom>
                <a:avLst/>
                <a:gdLst>
                  <a:gd name="T0" fmla="*/ 34 w 35"/>
                  <a:gd name="T1" fmla="*/ 58 h 59"/>
                  <a:gd name="T2" fmla="*/ 10 w 35"/>
                  <a:gd name="T3" fmla="*/ 58 h 59"/>
                  <a:gd name="T4" fmla="*/ 0 w 35"/>
                  <a:gd name="T5" fmla="*/ 6 h 59"/>
                  <a:gd name="T6" fmla="*/ 23 w 35"/>
                  <a:gd name="T7" fmla="*/ 2 h 59"/>
                  <a:gd name="T8" fmla="*/ 23 w 35"/>
                  <a:gd name="T9" fmla="*/ 0 h 59"/>
                  <a:gd name="T10" fmla="*/ 34 w 35"/>
                  <a:gd name="T11" fmla="*/ 58 h 59"/>
                  <a:gd name="T12" fmla="*/ 0 60000 65536"/>
                  <a:gd name="T13" fmla="*/ 0 60000 65536"/>
                  <a:gd name="T14" fmla="*/ 0 60000 65536"/>
                  <a:gd name="T15" fmla="*/ 0 60000 65536"/>
                  <a:gd name="T16" fmla="*/ 0 60000 65536"/>
                  <a:gd name="T17" fmla="*/ 0 60000 65536"/>
                  <a:gd name="T18" fmla="*/ 0 w 35"/>
                  <a:gd name="T19" fmla="*/ 0 h 59"/>
                  <a:gd name="T20" fmla="*/ 35 w 3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5" h="59">
                    <a:moveTo>
                      <a:pt x="34" y="58"/>
                    </a:moveTo>
                    <a:lnTo>
                      <a:pt x="10" y="58"/>
                    </a:lnTo>
                    <a:lnTo>
                      <a:pt x="0" y="6"/>
                    </a:lnTo>
                    <a:lnTo>
                      <a:pt x="23" y="2"/>
                    </a:lnTo>
                    <a:lnTo>
                      <a:pt x="23" y="0"/>
                    </a:lnTo>
                    <a:lnTo>
                      <a:pt x="34" y="58"/>
                    </a:lnTo>
                  </a:path>
                </a:pathLst>
              </a:custGeom>
              <a:solidFill>
                <a:srgbClr val="FFFF00"/>
              </a:solidFill>
              <a:ln w="9525" cap="rnd">
                <a:noFill/>
                <a:round/>
                <a:headEnd/>
                <a:tailEnd/>
              </a:ln>
            </p:spPr>
            <p:txBody>
              <a:bodyPr/>
              <a:lstStyle/>
              <a:p>
                <a:endParaRPr lang="en-US"/>
              </a:p>
            </p:txBody>
          </p:sp>
          <p:sp>
            <p:nvSpPr>
              <p:cNvPr id="162" name="Freeform 552"/>
              <p:cNvSpPr>
                <a:spLocks/>
              </p:cNvSpPr>
              <p:nvPr/>
            </p:nvSpPr>
            <p:spPr bwMode="auto">
              <a:xfrm>
                <a:off x="801" y="507"/>
                <a:ext cx="36" cy="64"/>
              </a:xfrm>
              <a:custGeom>
                <a:avLst/>
                <a:gdLst>
                  <a:gd name="T0" fmla="*/ 24 w 37"/>
                  <a:gd name="T1" fmla="*/ 0 h 64"/>
                  <a:gd name="T2" fmla="*/ 0 w 37"/>
                  <a:gd name="T3" fmla="*/ 1 h 64"/>
                  <a:gd name="T4" fmla="*/ 11 w 37"/>
                  <a:gd name="T5" fmla="*/ 58 h 64"/>
                  <a:gd name="T6" fmla="*/ 36 w 37"/>
                  <a:gd name="T7" fmla="*/ 63 h 64"/>
                  <a:gd name="T8" fmla="*/ 24 w 37"/>
                  <a:gd name="T9" fmla="*/ 0 h 64"/>
                  <a:gd name="T10" fmla="*/ 0 60000 65536"/>
                  <a:gd name="T11" fmla="*/ 0 60000 65536"/>
                  <a:gd name="T12" fmla="*/ 0 60000 65536"/>
                  <a:gd name="T13" fmla="*/ 0 60000 65536"/>
                  <a:gd name="T14" fmla="*/ 0 60000 65536"/>
                  <a:gd name="T15" fmla="*/ 0 w 37"/>
                  <a:gd name="T16" fmla="*/ 0 h 64"/>
                  <a:gd name="T17" fmla="*/ 37 w 37"/>
                  <a:gd name="T18" fmla="*/ 64 h 64"/>
                </a:gdLst>
                <a:ahLst/>
                <a:cxnLst>
                  <a:cxn ang="T10">
                    <a:pos x="T0" y="T1"/>
                  </a:cxn>
                  <a:cxn ang="T11">
                    <a:pos x="T2" y="T3"/>
                  </a:cxn>
                  <a:cxn ang="T12">
                    <a:pos x="T4" y="T5"/>
                  </a:cxn>
                  <a:cxn ang="T13">
                    <a:pos x="T6" y="T7"/>
                  </a:cxn>
                  <a:cxn ang="T14">
                    <a:pos x="T8" y="T9"/>
                  </a:cxn>
                </a:cxnLst>
                <a:rect l="T15" t="T16" r="T17" b="T18"/>
                <a:pathLst>
                  <a:path w="37" h="64">
                    <a:moveTo>
                      <a:pt x="24" y="0"/>
                    </a:moveTo>
                    <a:lnTo>
                      <a:pt x="0" y="1"/>
                    </a:lnTo>
                    <a:lnTo>
                      <a:pt x="11" y="58"/>
                    </a:lnTo>
                    <a:lnTo>
                      <a:pt x="36" y="63"/>
                    </a:lnTo>
                    <a:lnTo>
                      <a:pt x="24" y="0"/>
                    </a:lnTo>
                  </a:path>
                </a:pathLst>
              </a:custGeom>
              <a:solidFill>
                <a:srgbClr val="FF7F00"/>
              </a:solidFill>
              <a:ln w="9525" cap="rnd">
                <a:noFill/>
                <a:round/>
                <a:headEnd/>
                <a:tailEnd/>
              </a:ln>
            </p:spPr>
            <p:txBody>
              <a:bodyPr/>
              <a:lstStyle/>
              <a:p>
                <a:endParaRPr lang="en-US"/>
              </a:p>
            </p:txBody>
          </p:sp>
          <p:sp>
            <p:nvSpPr>
              <p:cNvPr id="163" name="Freeform 553"/>
              <p:cNvSpPr>
                <a:spLocks/>
              </p:cNvSpPr>
              <p:nvPr/>
            </p:nvSpPr>
            <p:spPr bwMode="auto">
              <a:xfrm>
                <a:off x="794" y="474"/>
                <a:ext cx="30" cy="32"/>
              </a:xfrm>
              <a:custGeom>
                <a:avLst/>
                <a:gdLst>
                  <a:gd name="T0" fmla="*/ 25 w 30"/>
                  <a:gd name="T1" fmla="*/ 2 h 31"/>
                  <a:gd name="T2" fmla="*/ 21 w 30"/>
                  <a:gd name="T3" fmla="*/ 10 h 31"/>
                  <a:gd name="T4" fmla="*/ 20 w 30"/>
                  <a:gd name="T5" fmla="*/ 13 h 31"/>
                  <a:gd name="T6" fmla="*/ 18 w 30"/>
                  <a:gd name="T7" fmla="*/ 14 h 31"/>
                  <a:gd name="T8" fmla="*/ 15 w 30"/>
                  <a:gd name="T9" fmla="*/ 15 h 31"/>
                  <a:gd name="T10" fmla="*/ 11 w 30"/>
                  <a:gd name="T11" fmla="*/ 13 h 31"/>
                  <a:gd name="T12" fmla="*/ 8 w 30"/>
                  <a:gd name="T13" fmla="*/ 12 h 31"/>
                  <a:gd name="T14" fmla="*/ 5 w 30"/>
                  <a:gd name="T15" fmla="*/ 8 h 31"/>
                  <a:gd name="T16" fmla="*/ 0 w 30"/>
                  <a:gd name="T17" fmla="*/ 0 h 31"/>
                  <a:gd name="T18" fmla="*/ 5 w 30"/>
                  <a:gd name="T19" fmla="*/ 27 h 31"/>
                  <a:gd name="T20" fmla="*/ 15 w 30"/>
                  <a:gd name="T21" fmla="*/ 30 h 31"/>
                  <a:gd name="T22" fmla="*/ 29 w 30"/>
                  <a:gd name="T23" fmla="*/ 28 h 31"/>
                  <a:gd name="T24" fmla="*/ 25 w 30"/>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1"/>
                  <a:gd name="T41" fmla="*/ 30 w 3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1">
                    <a:moveTo>
                      <a:pt x="25" y="2"/>
                    </a:moveTo>
                    <a:lnTo>
                      <a:pt x="21" y="10"/>
                    </a:lnTo>
                    <a:lnTo>
                      <a:pt x="20" y="13"/>
                    </a:lnTo>
                    <a:lnTo>
                      <a:pt x="18" y="14"/>
                    </a:lnTo>
                    <a:lnTo>
                      <a:pt x="15" y="15"/>
                    </a:lnTo>
                    <a:lnTo>
                      <a:pt x="11" y="13"/>
                    </a:lnTo>
                    <a:lnTo>
                      <a:pt x="8" y="12"/>
                    </a:lnTo>
                    <a:lnTo>
                      <a:pt x="5" y="8"/>
                    </a:lnTo>
                    <a:lnTo>
                      <a:pt x="0" y="0"/>
                    </a:lnTo>
                    <a:lnTo>
                      <a:pt x="5" y="27"/>
                    </a:lnTo>
                    <a:lnTo>
                      <a:pt x="15" y="30"/>
                    </a:lnTo>
                    <a:lnTo>
                      <a:pt x="29" y="28"/>
                    </a:lnTo>
                    <a:lnTo>
                      <a:pt x="25" y="2"/>
                    </a:lnTo>
                  </a:path>
                </a:pathLst>
              </a:custGeom>
              <a:solidFill>
                <a:srgbClr val="FFFFFF"/>
              </a:solidFill>
              <a:ln w="9525" cap="rnd">
                <a:noFill/>
                <a:round/>
                <a:headEnd/>
                <a:tailEnd/>
              </a:ln>
            </p:spPr>
            <p:txBody>
              <a:bodyPr/>
              <a:lstStyle/>
              <a:p>
                <a:endParaRPr lang="en-US"/>
              </a:p>
            </p:txBody>
          </p:sp>
          <p:sp>
            <p:nvSpPr>
              <p:cNvPr id="164" name="Freeform 554"/>
              <p:cNvSpPr>
                <a:spLocks/>
              </p:cNvSpPr>
              <p:nvPr/>
            </p:nvSpPr>
            <p:spPr bwMode="auto">
              <a:xfrm>
                <a:off x="794" y="481"/>
                <a:ext cx="35" cy="47"/>
              </a:xfrm>
              <a:custGeom>
                <a:avLst/>
                <a:gdLst>
                  <a:gd name="T0" fmla="*/ 25 w 35"/>
                  <a:gd name="T1" fmla="*/ 1 h 47"/>
                  <a:gd name="T2" fmla="*/ 25 w 35"/>
                  <a:gd name="T3" fmla="*/ 13 h 47"/>
                  <a:gd name="T4" fmla="*/ 25 w 35"/>
                  <a:gd name="T5" fmla="*/ 16 h 47"/>
                  <a:gd name="T6" fmla="*/ 24 w 35"/>
                  <a:gd name="T7" fmla="*/ 17 h 47"/>
                  <a:gd name="T8" fmla="*/ 23 w 35"/>
                  <a:gd name="T9" fmla="*/ 19 h 47"/>
                  <a:gd name="T10" fmla="*/ 20 w 35"/>
                  <a:gd name="T11" fmla="*/ 20 h 47"/>
                  <a:gd name="T12" fmla="*/ 14 w 35"/>
                  <a:gd name="T13" fmla="*/ 20 h 47"/>
                  <a:gd name="T14" fmla="*/ 10 w 35"/>
                  <a:gd name="T15" fmla="*/ 19 h 47"/>
                  <a:gd name="T16" fmla="*/ 8 w 35"/>
                  <a:gd name="T17" fmla="*/ 17 h 47"/>
                  <a:gd name="T18" fmla="*/ 0 w 35"/>
                  <a:gd name="T19" fmla="*/ 0 h 47"/>
                  <a:gd name="T20" fmla="*/ 9 w 35"/>
                  <a:gd name="T21" fmla="*/ 46 h 47"/>
                  <a:gd name="T22" fmla="*/ 9 w 35"/>
                  <a:gd name="T23" fmla="*/ 37 h 47"/>
                  <a:gd name="T24" fmla="*/ 11 w 35"/>
                  <a:gd name="T25" fmla="*/ 33 h 47"/>
                  <a:gd name="T26" fmla="*/ 14 w 35"/>
                  <a:gd name="T27" fmla="*/ 31 h 47"/>
                  <a:gd name="T28" fmla="*/ 19 w 35"/>
                  <a:gd name="T29" fmla="*/ 31 h 47"/>
                  <a:gd name="T30" fmla="*/ 25 w 35"/>
                  <a:gd name="T31" fmla="*/ 31 h 47"/>
                  <a:gd name="T32" fmla="*/ 29 w 35"/>
                  <a:gd name="T33" fmla="*/ 34 h 47"/>
                  <a:gd name="T34" fmla="*/ 31 w 35"/>
                  <a:gd name="T35" fmla="*/ 36 h 47"/>
                  <a:gd name="T36" fmla="*/ 34 w 35"/>
                  <a:gd name="T37" fmla="*/ 45 h 47"/>
                  <a:gd name="T38" fmla="*/ 25 w 35"/>
                  <a:gd name="T39" fmla="*/ 1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7"/>
                  <a:gd name="T62" fmla="*/ 35 w 3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47">
                    <a:moveTo>
                      <a:pt x="25" y="1"/>
                    </a:moveTo>
                    <a:lnTo>
                      <a:pt x="25" y="13"/>
                    </a:lnTo>
                    <a:lnTo>
                      <a:pt x="25" y="16"/>
                    </a:lnTo>
                    <a:lnTo>
                      <a:pt x="24" y="17"/>
                    </a:lnTo>
                    <a:lnTo>
                      <a:pt x="23" y="19"/>
                    </a:lnTo>
                    <a:lnTo>
                      <a:pt x="20" y="20"/>
                    </a:lnTo>
                    <a:lnTo>
                      <a:pt x="14" y="20"/>
                    </a:lnTo>
                    <a:lnTo>
                      <a:pt x="10" y="19"/>
                    </a:lnTo>
                    <a:lnTo>
                      <a:pt x="8" y="17"/>
                    </a:lnTo>
                    <a:lnTo>
                      <a:pt x="0" y="0"/>
                    </a:lnTo>
                    <a:lnTo>
                      <a:pt x="9" y="46"/>
                    </a:lnTo>
                    <a:lnTo>
                      <a:pt x="9" y="37"/>
                    </a:lnTo>
                    <a:lnTo>
                      <a:pt x="11" y="33"/>
                    </a:lnTo>
                    <a:lnTo>
                      <a:pt x="14" y="31"/>
                    </a:lnTo>
                    <a:lnTo>
                      <a:pt x="19" y="31"/>
                    </a:lnTo>
                    <a:lnTo>
                      <a:pt x="25" y="31"/>
                    </a:lnTo>
                    <a:lnTo>
                      <a:pt x="29" y="34"/>
                    </a:lnTo>
                    <a:lnTo>
                      <a:pt x="31" y="36"/>
                    </a:lnTo>
                    <a:lnTo>
                      <a:pt x="34" y="45"/>
                    </a:lnTo>
                    <a:lnTo>
                      <a:pt x="25" y="1"/>
                    </a:lnTo>
                  </a:path>
                </a:pathLst>
              </a:custGeom>
              <a:solidFill>
                <a:srgbClr val="000000"/>
              </a:solidFill>
              <a:ln w="9525" cap="rnd">
                <a:noFill/>
                <a:round/>
                <a:headEnd/>
                <a:tailEnd/>
              </a:ln>
            </p:spPr>
            <p:txBody>
              <a:bodyPr/>
              <a:lstStyle/>
              <a:p>
                <a:endParaRPr lang="en-US"/>
              </a:p>
            </p:txBody>
          </p:sp>
          <p:sp>
            <p:nvSpPr>
              <p:cNvPr id="165" name="Freeform 555"/>
              <p:cNvSpPr>
                <a:spLocks/>
              </p:cNvSpPr>
              <p:nvPr/>
            </p:nvSpPr>
            <p:spPr bwMode="auto">
              <a:xfrm>
                <a:off x="781" y="381"/>
                <a:ext cx="29" cy="41"/>
              </a:xfrm>
              <a:custGeom>
                <a:avLst/>
                <a:gdLst>
                  <a:gd name="T0" fmla="*/ 22 w 29"/>
                  <a:gd name="T1" fmla="*/ 0 h 41"/>
                  <a:gd name="T2" fmla="*/ 0 w 29"/>
                  <a:gd name="T3" fmla="*/ 13 h 41"/>
                  <a:gd name="T4" fmla="*/ 5 w 29"/>
                  <a:gd name="T5" fmla="*/ 40 h 41"/>
                  <a:gd name="T6" fmla="*/ 5 w 29"/>
                  <a:gd name="T7" fmla="*/ 23 h 41"/>
                  <a:gd name="T8" fmla="*/ 7 w 29"/>
                  <a:gd name="T9" fmla="*/ 17 h 41"/>
                  <a:gd name="T10" fmla="*/ 12 w 29"/>
                  <a:gd name="T11" fmla="*/ 14 h 41"/>
                  <a:gd name="T12" fmla="*/ 16 w 29"/>
                  <a:gd name="T13" fmla="*/ 15 h 41"/>
                  <a:gd name="T14" fmla="*/ 21 w 29"/>
                  <a:gd name="T15" fmla="*/ 18 h 41"/>
                  <a:gd name="T16" fmla="*/ 26 w 29"/>
                  <a:gd name="T17" fmla="*/ 25 h 41"/>
                  <a:gd name="T18" fmla="*/ 28 w 29"/>
                  <a:gd name="T19" fmla="*/ 35 h 41"/>
                  <a:gd name="T20" fmla="*/ 22 w 29"/>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1"/>
                  <a:gd name="T35" fmla="*/ 29 w 2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1">
                    <a:moveTo>
                      <a:pt x="22" y="0"/>
                    </a:moveTo>
                    <a:lnTo>
                      <a:pt x="0" y="13"/>
                    </a:lnTo>
                    <a:lnTo>
                      <a:pt x="5" y="40"/>
                    </a:lnTo>
                    <a:lnTo>
                      <a:pt x="5" y="23"/>
                    </a:lnTo>
                    <a:lnTo>
                      <a:pt x="7" y="17"/>
                    </a:lnTo>
                    <a:lnTo>
                      <a:pt x="12" y="14"/>
                    </a:lnTo>
                    <a:lnTo>
                      <a:pt x="16" y="15"/>
                    </a:lnTo>
                    <a:lnTo>
                      <a:pt x="21" y="18"/>
                    </a:lnTo>
                    <a:lnTo>
                      <a:pt x="26" y="25"/>
                    </a:lnTo>
                    <a:lnTo>
                      <a:pt x="28" y="35"/>
                    </a:lnTo>
                    <a:lnTo>
                      <a:pt x="22" y="0"/>
                    </a:lnTo>
                  </a:path>
                </a:pathLst>
              </a:custGeom>
              <a:solidFill>
                <a:srgbClr val="401F00"/>
              </a:solidFill>
              <a:ln w="9525" cap="rnd">
                <a:noFill/>
                <a:round/>
                <a:headEnd/>
                <a:tailEnd/>
              </a:ln>
            </p:spPr>
            <p:txBody>
              <a:bodyPr/>
              <a:lstStyle/>
              <a:p>
                <a:endParaRPr lang="en-US"/>
              </a:p>
            </p:txBody>
          </p:sp>
          <p:sp>
            <p:nvSpPr>
              <p:cNvPr id="166" name="Freeform 556"/>
              <p:cNvSpPr>
                <a:spLocks/>
              </p:cNvSpPr>
              <p:nvPr/>
            </p:nvSpPr>
            <p:spPr bwMode="auto">
              <a:xfrm>
                <a:off x="780" y="381"/>
                <a:ext cx="58" cy="189"/>
              </a:xfrm>
              <a:custGeom>
                <a:avLst/>
                <a:gdLst>
                  <a:gd name="T0" fmla="*/ 57 w 58"/>
                  <a:gd name="T1" fmla="*/ 190 h 191"/>
                  <a:gd name="T2" fmla="*/ 23 w 58"/>
                  <a:gd name="T3" fmla="*/ 0 h 191"/>
                  <a:gd name="T4" fmla="*/ 0 w 58"/>
                  <a:gd name="T5" fmla="*/ 12 h 191"/>
                  <a:gd name="T6" fmla="*/ 31 w 58"/>
                  <a:gd name="T7" fmla="*/ 184 h 191"/>
                  <a:gd name="T8" fmla="*/ 57 w 58"/>
                  <a:gd name="T9" fmla="*/ 190 h 191"/>
                  <a:gd name="T10" fmla="*/ 0 60000 65536"/>
                  <a:gd name="T11" fmla="*/ 0 60000 65536"/>
                  <a:gd name="T12" fmla="*/ 0 60000 65536"/>
                  <a:gd name="T13" fmla="*/ 0 60000 65536"/>
                  <a:gd name="T14" fmla="*/ 0 60000 65536"/>
                  <a:gd name="T15" fmla="*/ 0 w 58"/>
                  <a:gd name="T16" fmla="*/ 0 h 191"/>
                  <a:gd name="T17" fmla="*/ 58 w 58"/>
                  <a:gd name="T18" fmla="*/ 191 h 191"/>
                </a:gdLst>
                <a:ahLst/>
                <a:cxnLst>
                  <a:cxn ang="T10">
                    <a:pos x="T0" y="T1"/>
                  </a:cxn>
                  <a:cxn ang="T11">
                    <a:pos x="T2" y="T3"/>
                  </a:cxn>
                  <a:cxn ang="T12">
                    <a:pos x="T4" y="T5"/>
                  </a:cxn>
                  <a:cxn ang="T13">
                    <a:pos x="T6" y="T7"/>
                  </a:cxn>
                  <a:cxn ang="T14">
                    <a:pos x="T8" y="T9"/>
                  </a:cxn>
                </a:cxnLst>
                <a:rect l="T15" t="T16" r="T17" b="T18"/>
                <a:pathLst>
                  <a:path w="58" h="191">
                    <a:moveTo>
                      <a:pt x="57" y="190"/>
                    </a:moveTo>
                    <a:lnTo>
                      <a:pt x="23" y="0"/>
                    </a:lnTo>
                    <a:lnTo>
                      <a:pt x="0" y="12"/>
                    </a:lnTo>
                    <a:lnTo>
                      <a:pt x="31" y="184"/>
                    </a:lnTo>
                    <a:lnTo>
                      <a:pt x="57" y="190"/>
                    </a:lnTo>
                  </a:path>
                </a:pathLst>
              </a:custGeom>
              <a:noFill/>
              <a:ln w="12700" cap="rnd" cmpd="sng">
                <a:solidFill>
                  <a:srgbClr val="000000"/>
                </a:solidFill>
                <a:prstDash val="solid"/>
                <a:round/>
                <a:headEnd/>
                <a:tailEnd/>
              </a:ln>
            </p:spPr>
            <p:txBody>
              <a:bodyPr/>
              <a:lstStyle/>
              <a:p>
                <a:endParaRPr lang="en-US"/>
              </a:p>
            </p:txBody>
          </p:sp>
          <p:sp>
            <p:nvSpPr>
              <p:cNvPr id="167" name="Freeform 557"/>
              <p:cNvSpPr>
                <a:spLocks/>
              </p:cNvSpPr>
              <p:nvPr/>
            </p:nvSpPr>
            <p:spPr bwMode="auto">
              <a:xfrm>
                <a:off x="260" y="566"/>
                <a:ext cx="51" cy="53"/>
              </a:xfrm>
              <a:custGeom>
                <a:avLst/>
                <a:gdLst>
                  <a:gd name="T0" fmla="*/ 28 w 51"/>
                  <a:gd name="T1" fmla="*/ 51 h 52"/>
                  <a:gd name="T2" fmla="*/ 50 w 51"/>
                  <a:gd name="T3" fmla="*/ 43 h 52"/>
                  <a:gd name="T4" fmla="*/ 25 w 51"/>
                  <a:gd name="T5" fmla="*/ 0 h 52"/>
                  <a:gd name="T6" fmla="*/ 0 w 51"/>
                  <a:gd name="T7" fmla="*/ 5 h 52"/>
                  <a:gd name="T8" fmla="*/ 0 w 51"/>
                  <a:gd name="T9" fmla="*/ 6 h 52"/>
                  <a:gd name="T10" fmla="*/ 28 w 51"/>
                  <a:gd name="T11" fmla="*/ 51 h 52"/>
                  <a:gd name="T12" fmla="*/ 0 60000 65536"/>
                  <a:gd name="T13" fmla="*/ 0 60000 65536"/>
                  <a:gd name="T14" fmla="*/ 0 60000 65536"/>
                  <a:gd name="T15" fmla="*/ 0 60000 65536"/>
                  <a:gd name="T16" fmla="*/ 0 60000 65536"/>
                  <a:gd name="T17" fmla="*/ 0 60000 65536"/>
                  <a:gd name="T18" fmla="*/ 0 w 51"/>
                  <a:gd name="T19" fmla="*/ 0 h 52"/>
                  <a:gd name="T20" fmla="*/ 51 w 5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1" h="52">
                    <a:moveTo>
                      <a:pt x="28" y="51"/>
                    </a:moveTo>
                    <a:lnTo>
                      <a:pt x="50" y="43"/>
                    </a:lnTo>
                    <a:lnTo>
                      <a:pt x="25" y="0"/>
                    </a:lnTo>
                    <a:lnTo>
                      <a:pt x="0" y="5"/>
                    </a:lnTo>
                    <a:lnTo>
                      <a:pt x="0" y="6"/>
                    </a:lnTo>
                    <a:lnTo>
                      <a:pt x="28" y="51"/>
                    </a:lnTo>
                  </a:path>
                </a:pathLst>
              </a:custGeom>
              <a:solidFill>
                <a:srgbClr val="FF7F00"/>
              </a:solidFill>
              <a:ln w="9525" cap="rnd">
                <a:noFill/>
                <a:round/>
                <a:headEnd/>
                <a:tailEnd/>
              </a:ln>
            </p:spPr>
            <p:txBody>
              <a:bodyPr/>
              <a:lstStyle/>
              <a:p>
                <a:endParaRPr lang="en-US"/>
              </a:p>
            </p:txBody>
          </p:sp>
          <p:sp>
            <p:nvSpPr>
              <p:cNvPr id="168" name="Freeform 558"/>
              <p:cNvSpPr>
                <a:spLocks/>
              </p:cNvSpPr>
              <p:nvPr/>
            </p:nvSpPr>
            <p:spPr bwMode="auto">
              <a:xfrm>
                <a:off x="288" y="607"/>
                <a:ext cx="87" cy="125"/>
              </a:xfrm>
              <a:custGeom>
                <a:avLst/>
                <a:gdLst>
                  <a:gd name="T0" fmla="*/ 0 w 87"/>
                  <a:gd name="T1" fmla="*/ 9 h 125"/>
                  <a:gd name="T2" fmla="*/ 20 w 87"/>
                  <a:gd name="T3" fmla="*/ 0 h 125"/>
                  <a:gd name="T4" fmla="*/ 86 w 87"/>
                  <a:gd name="T5" fmla="*/ 110 h 125"/>
                  <a:gd name="T6" fmla="*/ 67 w 87"/>
                  <a:gd name="T7" fmla="*/ 124 h 125"/>
                  <a:gd name="T8" fmla="*/ 0 w 87"/>
                  <a:gd name="T9" fmla="*/ 9 h 125"/>
                  <a:gd name="T10" fmla="*/ 0 60000 65536"/>
                  <a:gd name="T11" fmla="*/ 0 60000 65536"/>
                  <a:gd name="T12" fmla="*/ 0 60000 65536"/>
                  <a:gd name="T13" fmla="*/ 0 60000 65536"/>
                  <a:gd name="T14" fmla="*/ 0 60000 65536"/>
                  <a:gd name="T15" fmla="*/ 0 w 87"/>
                  <a:gd name="T16" fmla="*/ 0 h 125"/>
                  <a:gd name="T17" fmla="*/ 87 w 87"/>
                  <a:gd name="T18" fmla="*/ 125 h 125"/>
                </a:gdLst>
                <a:ahLst/>
                <a:cxnLst>
                  <a:cxn ang="T10">
                    <a:pos x="T0" y="T1"/>
                  </a:cxn>
                  <a:cxn ang="T11">
                    <a:pos x="T2" y="T3"/>
                  </a:cxn>
                  <a:cxn ang="T12">
                    <a:pos x="T4" y="T5"/>
                  </a:cxn>
                  <a:cxn ang="T13">
                    <a:pos x="T6" y="T7"/>
                  </a:cxn>
                  <a:cxn ang="T14">
                    <a:pos x="T8" y="T9"/>
                  </a:cxn>
                </a:cxnLst>
                <a:rect l="T15" t="T16" r="T17" b="T18"/>
                <a:pathLst>
                  <a:path w="87" h="125">
                    <a:moveTo>
                      <a:pt x="0" y="9"/>
                    </a:moveTo>
                    <a:lnTo>
                      <a:pt x="20" y="0"/>
                    </a:lnTo>
                    <a:lnTo>
                      <a:pt x="86" y="110"/>
                    </a:lnTo>
                    <a:lnTo>
                      <a:pt x="67" y="124"/>
                    </a:lnTo>
                    <a:lnTo>
                      <a:pt x="0" y="9"/>
                    </a:lnTo>
                  </a:path>
                </a:pathLst>
              </a:custGeom>
              <a:solidFill>
                <a:srgbClr val="FFFF00"/>
              </a:solidFill>
              <a:ln w="9525" cap="rnd">
                <a:noFill/>
                <a:round/>
                <a:headEnd/>
                <a:tailEnd/>
              </a:ln>
            </p:spPr>
            <p:txBody>
              <a:bodyPr/>
              <a:lstStyle/>
              <a:p>
                <a:endParaRPr lang="en-US"/>
              </a:p>
            </p:txBody>
          </p:sp>
          <p:sp>
            <p:nvSpPr>
              <p:cNvPr id="169" name="Freeform 559"/>
              <p:cNvSpPr>
                <a:spLocks/>
              </p:cNvSpPr>
              <p:nvPr/>
            </p:nvSpPr>
            <p:spPr bwMode="auto">
              <a:xfrm>
                <a:off x="340" y="690"/>
                <a:ext cx="31" cy="37"/>
              </a:xfrm>
              <a:custGeom>
                <a:avLst/>
                <a:gdLst>
                  <a:gd name="T0" fmla="*/ 26 w 31"/>
                  <a:gd name="T1" fmla="*/ 34 h 36"/>
                  <a:gd name="T2" fmla="*/ 25 w 31"/>
                  <a:gd name="T3" fmla="*/ 34 h 36"/>
                  <a:gd name="T4" fmla="*/ 24 w 31"/>
                  <a:gd name="T5" fmla="*/ 34 h 36"/>
                  <a:gd name="T6" fmla="*/ 22 w 31"/>
                  <a:gd name="T7" fmla="*/ 35 h 36"/>
                  <a:gd name="T8" fmla="*/ 21 w 31"/>
                  <a:gd name="T9" fmla="*/ 34 h 36"/>
                  <a:gd name="T10" fmla="*/ 18 w 31"/>
                  <a:gd name="T11" fmla="*/ 34 h 36"/>
                  <a:gd name="T12" fmla="*/ 17 w 31"/>
                  <a:gd name="T13" fmla="*/ 34 h 36"/>
                  <a:gd name="T14" fmla="*/ 15 w 31"/>
                  <a:gd name="T15" fmla="*/ 33 h 36"/>
                  <a:gd name="T16" fmla="*/ 12 w 31"/>
                  <a:gd name="T17" fmla="*/ 31 h 36"/>
                  <a:gd name="T18" fmla="*/ 10 w 31"/>
                  <a:gd name="T19" fmla="*/ 29 h 36"/>
                  <a:gd name="T20" fmla="*/ 7 w 31"/>
                  <a:gd name="T21" fmla="*/ 26 h 36"/>
                  <a:gd name="T22" fmla="*/ 5 w 31"/>
                  <a:gd name="T23" fmla="*/ 22 h 36"/>
                  <a:gd name="T24" fmla="*/ 4 w 31"/>
                  <a:gd name="T25" fmla="*/ 21 h 36"/>
                  <a:gd name="T26" fmla="*/ 3 w 31"/>
                  <a:gd name="T27" fmla="*/ 19 h 36"/>
                  <a:gd name="T28" fmla="*/ 1 w 31"/>
                  <a:gd name="T29" fmla="*/ 16 h 36"/>
                  <a:gd name="T30" fmla="*/ 1 w 31"/>
                  <a:gd name="T31" fmla="*/ 14 h 36"/>
                  <a:gd name="T32" fmla="*/ 0 w 31"/>
                  <a:gd name="T33" fmla="*/ 12 h 36"/>
                  <a:gd name="T34" fmla="*/ 0 w 31"/>
                  <a:gd name="T35" fmla="*/ 11 h 36"/>
                  <a:gd name="T36" fmla="*/ 0 w 31"/>
                  <a:gd name="T37" fmla="*/ 9 h 36"/>
                  <a:gd name="T38" fmla="*/ 0 w 31"/>
                  <a:gd name="T39" fmla="*/ 8 h 36"/>
                  <a:gd name="T40" fmla="*/ 0 w 31"/>
                  <a:gd name="T41" fmla="*/ 7 h 36"/>
                  <a:gd name="T42" fmla="*/ 1 w 31"/>
                  <a:gd name="T43" fmla="*/ 6 h 36"/>
                  <a:gd name="T44" fmla="*/ 1 w 31"/>
                  <a:gd name="T45" fmla="*/ 4 h 36"/>
                  <a:gd name="T46" fmla="*/ 2 w 31"/>
                  <a:gd name="T47" fmla="*/ 3 h 36"/>
                  <a:gd name="T48" fmla="*/ 2 w 31"/>
                  <a:gd name="T49" fmla="*/ 3 h 36"/>
                  <a:gd name="T50" fmla="*/ 3 w 31"/>
                  <a:gd name="T51" fmla="*/ 2 h 36"/>
                  <a:gd name="T52" fmla="*/ 4 w 31"/>
                  <a:gd name="T53" fmla="*/ 1 h 36"/>
                  <a:gd name="T54" fmla="*/ 5 w 31"/>
                  <a:gd name="T55" fmla="*/ 1 h 36"/>
                  <a:gd name="T56" fmla="*/ 6 w 31"/>
                  <a:gd name="T57" fmla="*/ 1 h 36"/>
                  <a:gd name="T58" fmla="*/ 7 w 31"/>
                  <a:gd name="T59" fmla="*/ 0 h 36"/>
                  <a:gd name="T60" fmla="*/ 9 w 31"/>
                  <a:gd name="T61" fmla="*/ 1 h 36"/>
                  <a:gd name="T62" fmla="*/ 10 w 31"/>
                  <a:gd name="T63" fmla="*/ 1 h 36"/>
                  <a:gd name="T64" fmla="*/ 12 w 31"/>
                  <a:gd name="T65" fmla="*/ 1 h 36"/>
                  <a:gd name="T66" fmla="*/ 13 w 31"/>
                  <a:gd name="T67" fmla="*/ 2 h 36"/>
                  <a:gd name="T68" fmla="*/ 15 w 31"/>
                  <a:gd name="T69" fmla="*/ 3 h 36"/>
                  <a:gd name="T70" fmla="*/ 17 w 31"/>
                  <a:gd name="T71" fmla="*/ 4 h 36"/>
                  <a:gd name="T72" fmla="*/ 20 w 31"/>
                  <a:gd name="T73" fmla="*/ 7 h 36"/>
                  <a:gd name="T74" fmla="*/ 23 w 31"/>
                  <a:gd name="T75" fmla="*/ 9 h 36"/>
                  <a:gd name="T76" fmla="*/ 25 w 31"/>
                  <a:gd name="T77" fmla="*/ 13 h 36"/>
                  <a:gd name="T78" fmla="*/ 27 w 31"/>
                  <a:gd name="T79" fmla="*/ 16 h 36"/>
                  <a:gd name="T80" fmla="*/ 29 w 31"/>
                  <a:gd name="T81" fmla="*/ 20 h 36"/>
                  <a:gd name="T82" fmla="*/ 30 w 31"/>
                  <a:gd name="T83" fmla="*/ 23 h 36"/>
                  <a:gd name="T84" fmla="*/ 30 w 31"/>
                  <a:gd name="T85" fmla="*/ 24 h 36"/>
                  <a:gd name="T86" fmla="*/ 30 w 31"/>
                  <a:gd name="T87" fmla="*/ 26 h 36"/>
                  <a:gd name="T88" fmla="*/ 30 w 31"/>
                  <a:gd name="T89" fmla="*/ 27 h 36"/>
                  <a:gd name="T90" fmla="*/ 30 w 31"/>
                  <a:gd name="T91" fmla="*/ 29 h 36"/>
                  <a:gd name="T92" fmla="*/ 29 w 31"/>
                  <a:gd name="T93" fmla="*/ 31 h 36"/>
                  <a:gd name="T94" fmla="*/ 29 w 31"/>
                  <a:gd name="T95" fmla="*/ 32 h 36"/>
                  <a:gd name="T96" fmla="*/ 28 w 31"/>
                  <a:gd name="T97" fmla="*/ 33 h 36"/>
                  <a:gd name="T98" fmla="*/ 27 w 31"/>
                  <a:gd name="T99" fmla="*/ 34 h 36"/>
                  <a:gd name="T100" fmla="*/ 26 w 31"/>
                  <a:gd name="T101" fmla="*/ 34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
                  <a:gd name="T154" fmla="*/ 0 h 36"/>
                  <a:gd name="T155" fmla="*/ 31 w 31"/>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 h="36">
                    <a:moveTo>
                      <a:pt x="26" y="34"/>
                    </a:moveTo>
                    <a:lnTo>
                      <a:pt x="25" y="34"/>
                    </a:lnTo>
                    <a:lnTo>
                      <a:pt x="24" y="34"/>
                    </a:lnTo>
                    <a:lnTo>
                      <a:pt x="22" y="35"/>
                    </a:lnTo>
                    <a:lnTo>
                      <a:pt x="21" y="34"/>
                    </a:lnTo>
                    <a:lnTo>
                      <a:pt x="18" y="34"/>
                    </a:lnTo>
                    <a:lnTo>
                      <a:pt x="17" y="34"/>
                    </a:lnTo>
                    <a:lnTo>
                      <a:pt x="15" y="33"/>
                    </a:lnTo>
                    <a:lnTo>
                      <a:pt x="12" y="31"/>
                    </a:lnTo>
                    <a:lnTo>
                      <a:pt x="10" y="29"/>
                    </a:lnTo>
                    <a:lnTo>
                      <a:pt x="7" y="26"/>
                    </a:lnTo>
                    <a:lnTo>
                      <a:pt x="5" y="22"/>
                    </a:lnTo>
                    <a:lnTo>
                      <a:pt x="4" y="21"/>
                    </a:lnTo>
                    <a:lnTo>
                      <a:pt x="3" y="19"/>
                    </a:lnTo>
                    <a:lnTo>
                      <a:pt x="1" y="16"/>
                    </a:lnTo>
                    <a:lnTo>
                      <a:pt x="1" y="14"/>
                    </a:lnTo>
                    <a:lnTo>
                      <a:pt x="0" y="12"/>
                    </a:lnTo>
                    <a:lnTo>
                      <a:pt x="0" y="11"/>
                    </a:lnTo>
                    <a:lnTo>
                      <a:pt x="0" y="9"/>
                    </a:lnTo>
                    <a:lnTo>
                      <a:pt x="0" y="8"/>
                    </a:lnTo>
                    <a:lnTo>
                      <a:pt x="0" y="7"/>
                    </a:lnTo>
                    <a:lnTo>
                      <a:pt x="1" y="6"/>
                    </a:lnTo>
                    <a:lnTo>
                      <a:pt x="1" y="4"/>
                    </a:lnTo>
                    <a:lnTo>
                      <a:pt x="2" y="3"/>
                    </a:lnTo>
                    <a:lnTo>
                      <a:pt x="3" y="2"/>
                    </a:lnTo>
                    <a:lnTo>
                      <a:pt x="4" y="1"/>
                    </a:lnTo>
                    <a:lnTo>
                      <a:pt x="5" y="1"/>
                    </a:lnTo>
                    <a:lnTo>
                      <a:pt x="6" y="1"/>
                    </a:lnTo>
                    <a:lnTo>
                      <a:pt x="7" y="0"/>
                    </a:lnTo>
                    <a:lnTo>
                      <a:pt x="9" y="1"/>
                    </a:lnTo>
                    <a:lnTo>
                      <a:pt x="10" y="1"/>
                    </a:lnTo>
                    <a:lnTo>
                      <a:pt x="12" y="1"/>
                    </a:lnTo>
                    <a:lnTo>
                      <a:pt x="13" y="2"/>
                    </a:lnTo>
                    <a:lnTo>
                      <a:pt x="15" y="3"/>
                    </a:lnTo>
                    <a:lnTo>
                      <a:pt x="17" y="4"/>
                    </a:lnTo>
                    <a:lnTo>
                      <a:pt x="20" y="7"/>
                    </a:lnTo>
                    <a:lnTo>
                      <a:pt x="23" y="9"/>
                    </a:lnTo>
                    <a:lnTo>
                      <a:pt x="25" y="13"/>
                    </a:lnTo>
                    <a:lnTo>
                      <a:pt x="27" y="16"/>
                    </a:lnTo>
                    <a:lnTo>
                      <a:pt x="29" y="20"/>
                    </a:lnTo>
                    <a:lnTo>
                      <a:pt x="30" y="23"/>
                    </a:lnTo>
                    <a:lnTo>
                      <a:pt x="30" y="24"/>
                    </a:lnTo>
                    <a:lnTo>
                      <a:pt x="30" y="26"/>
                    </a:lnTo>
                    <a:lnTo>
                      <a:pt x="30" y="27"/>
                    </a:lnTo>
                    <a:lnTo>
                      <a:pt x="30" y="29"/>
                    </a:lnTo>
                    <a:lnTo>
                      <a:pt x="29" y="31"/>
                    </a:lnTo>
                    <a:lnTo>
                      <a:pt x="29" y="32"/>
                    </a:lnTo>
                    <a:lnTo>
                      <a:pt x="28" y="33"/>
                    </a:lnTo>
                    <a:lnTo>
                      <a:pt x="27" y="34"/>
                    </a:lnTo>
                    <a:lnTo>
                      <a:pt x="26" y="34"/>
                    </a:lnTo>
                  </a:path>
                </a:pathLst>
              </a:custGeom>
              <a:solidFill>
                <a:srgbClr val="FFFFFF"/>
              </a:solidFill>
              <a:ln w="9525" cap="rnd">
                <a:noFill/>
                <a:round/>
                <a:headEnd/>
                <a:tailEnd/>
              </a:ln>
            </p:spPr>
            <p:txBody>
              <a:bodyPr/>
              <a:lstStyle/>
              <a:p>
                <a:endParaRPr lang="en-US"/>
              </a:p>
            </p:txBody>
          </p:sp>
          <p:sp>
            <p:nvSpPr>
              <p:cNvPr id="170" name="Freeform 560"/>
              <p:cNvSpPr>
                <a:spLocks/>
              </p:cNvSpPr>
              <p:nvPr/>
            </p:nvSpPr>
            <p:spPr bwMode="auto">
              <a:xfrm>
                <a:off x="341" y="696"/>
                <a:ext cx="36" cy="44"/>
              </a:xfrm>
              <a:custGeom>
                <a:avLst/>
                <a:gdLst>
                  <a:gd name="T0" fmla="*/ 18 w 36"/>
                  <a:gd name="T1" fmla="*/ 43 h 44"/>
                  <a:gd name="T2" fmla="*/ 35 w 36"/>
                  <a:gd name="T3" fmla="*/ 24 h 44"/>
                  <a:gd name="T4" fmla="*/ 21 w 36"/>
                  <a:gd name="T5" fmla="*/ 0 h 44"/>
                  <a:gd name="T6" fmla="*/ 26 w 36"/>
                  <a:gd name="T7" fmla="*/ 15 h 44"/>
                  <a:gd name="T8" fmla="*/ 26 w 36"/>
                  <a:gd name="T9" fmla="*/ 22 h 44"/>
                  <a:gd name="T10" fmla="*/ 22 w 36"/>
                  <a:gd name="T11" fmla="*/ 26 h 44"/>
                  <a:gd name="T12" fmla="*/ 19 w 36"/>
                  <a:gd name="T13" fmla="*/ 27 h 44"/>
                  <a:gd name="T14" fmla="*/ 13 w 36"/>
                  <a:gd name="T15" fmla="*/ 26 h 44"/>
                  <a:gd name="T16" fmla="*/ 5 w 36"/>
                  <a:gd name="T17" fmla="*/ 20 h 44"/>
                  <a:gd name="T18" fmla="*/ 0 w 36"/>
                  <a:gd name="T19" fmla="*/ 13 h 44"/>
                  <a:gd name="T20" fmla="*/ 18 w 36"/>
                  <a:gd name="T21" fmla="*/ 43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4"/>
                  <a:gd name="T35" fmla="*/ 36 w 3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4">
                    <a:moveTo>
                      <a:pt x="18" y="43"/>
                    </a:moveTo>
                    <a:lnTo>
                      <a:pt x="35" y="24"/>
                    </a:lnTo>
                    <a:lnTo>
                      <a:pt x="21" y="0"/>
                    </a:lnTo>
                    <a:lnTo>
                      <a:pt x="26" y="15"/>
                    </a:lnTo>
                    <a:lnTo>
                      <a:pt x="26" y="22"/>
                    </a:lnTo>
                    <a:lnTo>
                      <a:pt x="22" y="26"/>
                    </a:lnTo>
                    <a:lnTo>
                      <a:pt x="19" y="27"/>
                    </a:lnTo>
                    <a:lnTo>
                      <a:pt x="13" y="26"/>
                    </a:lnTo>
                    <a:lnTo>
                      <a:pt x="5" y="20"/>
                    </a:lnTo>
                    <a:lnTo>
                      <a:pt x="0" y="13"/>
                    </a:lnTo>
                    <a:lnTo>
                      <a:pt x="18" y="43"/>
                    </a:lnTo>
                  </a:path>
                </a:pathLst>
              </a:custGeom>
              <a:solidFill>
                <a:srgbClr val="401F00"/>
              </a:solidFill>
              <a:ln w="9525" cap="rnd">
                <a:noFill/>
                <a:round/>
                <a:headEnd/>
                <a:tailEnd/>
              </a:ln>
            </p:spPr>
            <p:txBody>
              <a:bodyPr/>
              <a:lstStyle/>
              <a:p>
                <a:endParaRPr lang="en-US"/>
              </a:p>
            </p:txBody>
          </p:sp>
          <p:sp>
            <p:nvSpPr>
              <p:cNvPr id="171" name="Freeform 561"/>
              <p:cNvSpPr>
                <a:spLocks/>
              </p:cNvSpPr>
              <p:nvPr/>
            </p:nvSpPr>
            <p:spPr bwMode="auto">
              <a:xfrm>
                <a:off x="260" y="566"/>
                <a:ext cx="118" cy="172"/>
              </a:xfrm>
              <a:custGeom>
                <a:avLst/>
                <a:gdLst>
                  <a:gd name="T0" fmla="*/ 0 w 118"/>
                  <a:gd name="T1" fmla="*/ 5 h 172"/>
                  <a:gd name="T2" fmla="*/ 100 w 118"/>
                  <a:gd name="T3" fmla="*/ 171 h 172"/>
                  <a:gd name="T4" fmla="*/ 117 w 118"/>
                  <a:gd name="T5" fmla="*/ 153 h 172"/>
                  <a:gd name="T6" fmla="*/ 26 w 118"/>
                  <a:gd name="T7" fmla="*/ 0 h 172"/>
                  <a:gd name="T8" fmla="*/ 0 w 118"/>
                  <a:gd name="T9" fmla="*/ 5 h 172"/>
                  <a:gd name="T10" fmla="*/ 0 60000 65536"/>
                  <a:gd name="T11" fmla="*/ 0 60000 65536"/>
                  <a:gd name="T12" fmla="*/ 0 60000 65536"/>
                  <a:gd name="T13" fmla="*/ 0 60000 65536"/>
                  <a:gd name="T14" fmla="*/ 0 60000 65536"/>
                  <a:gd name="T15" fmla="*/ 0 w 118"/>
                  <a:gd name="T16" fmla="*/ 0 h 172"/>
                  <a:gd name="T17" fmla="*/ 118 w 118"/>
                  <a:gd name="T18" fmla="*/ 172 h 172"/>
                </a:gdLst>
                <a:ahLst/>
                <a:cxnLst>
                  <a:cxn ang="T10">
                    <a:pos x="T0" y="T1"/>
                  </a:cxn>
                  <a:cxn ang="T11">
                    <a:pos x="T2" y="T3"/>
                  </a:cxn>
                  <a:cxn ang="T12">
                    <a:pos x="T4" y="T5"/>
                  </a:cxn>
                  <a:cxn ang="T13">
                    <a:pos x="T6" y="T7"/>
                  </a:cxn>
                  <a:cxn ang="T14">
                    <a:pos x="T8" y="T9"/>
                  </a:cxn>
                </a:cxnLst>
                <a:rect l="T15" t="T16" r="T17" b="T18"/>
                <a:pathLst>
                  <a:path w="118" h="172">
                    <a:moveTo>
                      <a:pt x="0" y="5"/>
                    </a:moveTo>
                    <a:lnTo>
                      <a:pt x="100" y="171"/>
                    </a:lnTo>
                    <a:lnTo>
                      <a:pt x="117" y="153"/>
                    </a:lnTo>
                    <a:lnTo>
                      <a:pt x="26" y="0"/>
                    </a:lnTo>
                    <a:lnTo>
                      <a:pt x="0" y="5"/>
                    </a:lnTo>
                  </a:path>
                </a:pathLst>
              </a:custGeom>
              <a:noFill/>
              <a:ln w="12700" cap="rnd" cmpd="sng">
                <a:solidFill>
                  <a:srgbClr val="000000"/>
                </a:solidFill>
                <a:prstDash val="solid"/>
                <a:round/>
                <a:headEnd/>
                <a:tailEnd/>
              </a:ln>
            </p:spPr>
            <p:txBody>
              <a:bodyPr/>
              <a:lstStyle/>
              <a:p>
                <a:endParaRPr lang="en-US"/>
              </a:p>
            </p:txBody>
          </p:sp>
          <p:sp>
            <p:nvSpPr>
              <p:cNvPr id="172" name="Freeform 562"/>
              <p:cNvSpPr>
                <a:spLocks/>
              </p:cNvSpPr>
              <p:nvPr/>
            </p:nvSpPr>
            <p:spPr bwMode="auto">
              <a:xfrm>
                <a:off x="782" y="564"/>
                <a:ext cx="56" cy="54"/>
              </a:xfrm>
              <a:custGeom>
                <a:avLst/>
                <a:gdLst>
                  <a:gd name="T0" fmla="*/ 26 w 56"/>
                  <a:gd name="T1" fmla="*/ 55 h 56"/>
                  <a:gd name="T2" fmla="*/ 0 w 56"/>
                  <a:gd name="T3" fmla="*/ 49 h 56"/>
                  <a:gd name="T4" fmla="*/ 28 w 56"/>
                  <a:gd name="T5" fmla="*/ 0 h 56"/>
                  <a:gd name="T6" fmla="*/ 54 w 56"/>
                  <a:gd name="T7" fmla="*/ 6 h 56"/>
                  <a:gd name="T8" fmla="*/ 55 w 56"/>
                  <a:gd name="T9" fmla="*/ 6 h 56"/>
                  <a:gd name="T10" fmla="*/ 26 w 56"/>
                  <a:gd name="T11" fmla="*/ 55 h 56"/>
                  <a:gd name="T12" fmla="*/ 0 60000 65536"/>
                  <a:gd name="T13" fmla="*/ 0 60000 65536"/>
                  <a:gd name="T14" fmla="*/ 0 60000 65536"/>
                  <a:gd name="T15" fmla="*/ 0 60000 65536"/>
                  <a:gd name="T16" fmla="*/ 0 60000 65536"/>
                  <a:gd name="T17" fmla="*/ 0 60000 65536"/>
                  <a:gd name="T18" fmla="*/ 0 w 56"/>
                  <a:gd name="T19" fmla="*/ 0 h 56"/>
                  <a:gd name="T20" fmla="*/ 56 w 5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6" h="56">
                    <a:moveTo>
                      <a:pt x="26" y="55"/>
                    </a:moveTo>
                    <a:lnTo>
                      <a:pt x="0" y="49"/>
                    </a:lnTo>
                    <a:lnTo>
                      <a:pt x="28" y="0"/>
                    </a:lnTo>
                    <a:lnTo>
                      <a:pt x="54" y="6"/>
                    </a:lnTo>
                    <a:lnTo>
                      <a:pt x="55" y="6"/>
                    </a:lnTo>
                    <a:lnTo>
                      <a:pt x="26" y="55"/>
                    </a:lnTo>
                  </a:path>
                </a:pathLst>
              </a:custGeom>
              <a:solidFill>
                <a:srgbClr val="401F00"/>
              </a:solidFill>
              <a:ln w="9525" cap="rnd">
                <a:noFill/>
                <a:round/>
                <a:headEnd/>
                <a:tailEnd/>
              </a:ln>
            </p:spPr>
            <p:txBody>
              <a:bodyPr/>
              <a:lstStyle/>
              <a:p>
                <a:endParaRPr lang="en-US"/>
              </a:p>
            </p:txBody>
          </p:sp>
          <p:sp>
            <p:nvSpPr>
              <p:cNvPr id="173" name="Freeform 563"/>
              <p:cNvSpPr>
                <a:spLocks/>
              </p:cNvSpPr>
              <p:nvPr/>
            </p:nvSpPr>
            <p:spPr bwMode="auto">
              <a:xfrm>
                <a:off x="722" y="611"/>
                <a:ext cx="89" cy="118"/>
              </a:xfrm>
              <a:custGeom>
                <a:avLst/>
                <a:gdLst>
                  <a:gd name="T0" fmla="*/ 89 w 90"/>
                  <a:gd name="T1" fmla="*/ 5 h 118"/>
                  <a:gd name="T2" fmla="*/ 62 w 90"/>
                  <a:gd name="T3" fmla="*/ 0 h 118"/>
                  <a:gd name="T4" fmla="*/ 0 w 90"/>
                  <a:gd name="T5" fmla="*/ 105 h 118"/>
                  <a:gd name="T6" fmla="*/ 10 w 90"/>
                  <a:gd name="T7" fmla="*/ 114 h 118"/>
                  <a:gd name="T8" fmla="*/ 22 w 90"/>
                  <a:gd name="T9" fmla="*/ 117 h 118"/>
                  <a:gd name="T10" fmla="*/ 89 w 90"/>
                  <a:gd name="T11" fmla="*/ 5 h 118"/>
                  <a:gd name="T12" fmla="*/ 0 60000 65536"/>
                  <a:gd name="T13" fmla="*/ 0 60000 65536"/>
                  <a:gd name="T14" fmla="*/ 0 60000 65536"/>
                  <a:gd name="T15" fmla="*/ 0 60000 65536"/>
                  <a:gd name="T16" fmla="*/ 0 60000 65536"/>
                  <a:gd name="T17" fmla="*/ 0 60000 65536"/>
                  <a:gd name="T18" fmla="*/ 0 w 90"/>
                  <a:gd name="T19" fmla="*/ 0 h 118"/>
                  <a:gd name="T20" fmla="*/ 90 w 90"/>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90" h="118">
                    <a:moveTo>
                      <a:pt x="89" y="5"/>
                    </a:moveTo>
                    <a:lnTo>
                      <a:pt x="62" y="0"/>
                    </a:lnTo>
                    <a:lnTo>
                      <a:pt x="0" y="105"/>
                    </a:lnTo>
                    <a:lnTo>
                      <a:pt x="10" y="114"/>
                    </a:lnTo>
                    <a:lnTo>
                      <a:pt x="22" y="117"/>
                    </a:lnTo>
                    <a:lnTo>
                      <a:pt x="89" y="5"/>
                    </a:lnTo>
                  </a:path>
                </a:pathLst>
              </a:custGeom>
              <a:solidFill>
                <a:srgbClr val="FF7F00"/>
              </a:solidFill>
              <a:ln w="9525" cap="rnd">
                <a:noFill/>
                <a:round/>
                <a:headEnd/>
                <a:tailEnd/>
              </a:ln>
            </p:spPr>
            <p:txBody>
              <a:bodyPr/>
              <a:lstStyle/>
              <a:p>
                <a:endParaRPr lang="en-US"/>
              </a:p>
            </p:txBody>
          </p:sp>
          <p:sp>
            <p:nvSpPr>
              <p:cNvPr id="174" name="Freeform 564"/>
              <p:cNvSpPr>
                <a:spLocks/>
              </p:cNvSpPr>
              <p:nvPr/>
            </p:nvSpPr>
            <p:spPr bwMode="auto">
              <a:xfrm>
                <a:off x="725" y="690"/>
                <a:ext cx="30" cy="34"/>
              </a:xfrm>
              <a:custGeom>
                <a:avLst/>
                <a:gdLst>
                  <a:gd name="T0" fmla="*/ 4 w 31"/>
                  <a:gd name="T1" fmla="*/ 33 h 35"/>
                  <a:gd name="T2" fmla="*/ 6 w 31"/>
                  <a:gd name="T3" fmla="*/ 34 h 35"/>
                  <a:gd name="T4" fmla="*/ 7 w 31"/>
                  <a:gd name="T5" fmla="*/ 34 h 35"/>
                  <a:gd name="T6" fmla="*/ 8 w 31"/>
                  <a:gd name="T7" fmla="*/ 34 h 35"/>
                  <a:gd name="T8" fmla="*/ 9 w 31"/>
                  <a:gd name="T9" fmla="*/ 34 h 35"/>
                  <a:gd name="T10" fmla="*/ 12 w 31"/>
                  <a:gd name="T11" fmla="*/ 33 h 35"/>
                  <a:gd name="T12" fmla="*/ 13 w 31"/>
                  <a:gd name="T13" fmla="*/ 33 h 35"/>
                  <a:gd name="T14" fmla="*/ 14 w 31"/>
                  <a:gd name="T15" fmla="*/ 32 h 35"/>
                  <a:gd name="T16" fmla="*/ 18 w 31"/>
                  <a:gd name="T17" fmla="*/ 30 h 35"/>
                  <a:gd name="T18" fmla="*/ 20 w 31"/>
                  <a:gd name="T19" fmla="*/ 28 h 35"/>
                  <a:gd name="T20" fmla="*/ 23 w 31"/>
                  <a:gd name="T21" fmla="*/ 25 h 35"/>
                  <a:gd name="T22" fmla="*/ 25 w 31"/>
                  <a:gd name="T23" fmla="*/ 22 h 35"/>
                  <a:gd name="T24" fmla="*/ 26 w 31"/>
                  <a:gd name="T25" fmla="*/ 20 h 35"/>
                  <a:gd name="T26" fmla="*/ 27 w 31"/>
                  <a:gd name="T27" fmla="*/ 18 h 35"/>
                  <a:gd name="T28" fmla="*/ 29 w 31"/>
                  <a:gd name="T29" fmla="*/ 15 h 35"/>
                  <a:gd name="T30" fmla="*/ 29 w 31"/>
                  <a:gd name="T31" fmla="*/ 11 h 35"/>
                  <a:gd name="T32" fmla="*/ 30 w 31"/>
                  <a:gd name="T33" fmla="*/ 10 h 35"/>
                  <a:gd name="T34" fmla="*/ 30 w 31"/>
                  <a:gd name="T35" fmla="*/ 9 h 35"/>
                  <a:gd name="T36" fmla="*/ 30 w 31"/>
                  <a:gd name="T37" fmla="*/ 6 h 35"/>
                  <a:gd name="T38" fmla="*/ 29 w 31"/>
                  <a:gd name="T39" fmla="*/ 5 h 35"/>
                  <a:gd name="T40" fmla="*/ 29 w 31"/>
                  <a:gd name="T41" fmla="*/ 4 h 35"/>
                  <a:gd name="T42" fmla="*/ 28 w 31"/>
                  <a:gd name="T43" fmla="*/ 3 h 35"/>
                  <a:gd name="T44" fmla="*/ 28 w 31"/>
                  <a:gd name="T45" fmla="*/ 2 h 35"/>
                  <a:gd name="T46" fmla="*/ 26 w 31"/>
                  <a:gd name="T47" fmla="*/ 1 h 35"/>
                  <a:gd name="T48" fmla="*/ 25 w 31"/>
                  <a:gd name="T49" fmla="*/ 0 h 35"/>
                  <a:gd name="T50" fmla="*/ 23 w 31"/>
                  <a:gd name="T51" fmla="*/ 0 h 35"/>
                  <a:gd name="T52" fmla="*/ 22 w 31"/>
                  <a:gd name="T53" fmla="*/ 0 h 35"/>
                  <a:gd name="T54" fmla="*/ 21 w 31"/>
                  <a:gd name="T55" fmla="*/ 0 h 35"/>
                  <a:gd name="T56" fmla="*/ 20 w 31"/>
                  <a:gd name="T57" fmla="*/ 0 h 35"/>
                  <a:gd name="T58" fmla="*/ 18 w 31"/>
                  <a:gd name="T59" fmla="*/ 1 h 35"/>
                  <a:gd name="T60" fmla="*/ 17 w 31"/>
                  <a:gd name="T61" fmla="*/ 2 h 35"/>
                  <a:gd name="T62" fmla="*/ 15 w 31"/>
                  <a:gd name="T63" fmla="*/ 2 h 35"/>
                  <a:gd name="T64" fmla="*/ 13 w 31"/>
                  <a:gd name="T65" fmla="*/ 4 h 35"/>
                  <a:gd name="T66" fmla="*/ 10 w 31"/>
                  <a:gd name="T67" fmla="*/ 6 h 35"/>
                  <a:gd name="T68" fmla="*/ 7 w 31"/>
                  <a:gd name="T69" fmla="*/ 9 h 35"/>
                  <a:gd name="T70" fmla="*/ 5 w 31"/>
                  <a:gd name="T71" fmla="*/ 12 h 35"/>
                  <a:gd name="T72" fmla="*/ 3 w 31"/>
                  <a:gd name="T73" fmla="*/ 15 h 35"/>
                  <a:gd name="T74" fmla="*/ 2 w 31"/>
                  <a:gd name="T75" fmla="*/ 19 h 35"/>
                  <a:gd name="T76" fmla="*/ 1 w 31"/>
                  <a:gd name="T77" fmla="*/ 22 h 35"/>
                  <a:gd name="T78" fmla="*/ 1 w 31"/>
                  <a:gd name="T79" fmla="*/ 24 h 35"/>
                  <a:gd name="T80" fmla="*/ 0 w 31"/>
                  <a:gd name="T81" fmla="*/ 25 h 35"/>
                  <a:gd name="T82" fmla="*/ 0 w 31"/>
                  <a:gd name="T83" fmla="*/ 26 h 35"/>
                  <a:gd name="T84" fmla="*/ 1 w 31"/>
                  <a:gd name="T85" fmla="*/ 28 h 35"/>
                  <a:gd name="T86" fmla="*/ 1 w 31"/>
                  <a:gd name="T87" fmla="*/ 30 h 35"/>
                  <a:gd name="T88" fmla="*/ 2 w 31"/>
                  <a:gd name="T89" fmla="*/ 31 h 35"/>
                  <a:gd name="T90" fmla="*/ 3 w 31"/>
                  <a:gd name="T91" fmla="*/ 32 h 35"/>
                  <a:gd name="T92" fmla="*/ 4 w 31"/>
                  <a:gd name="T93" fmla="*/ 33 h 35"/>
                  <a:gd name="T94" fmla="*/ 4 w 31"/>
                  <a:gd name="T95" fmla="*/ 33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35"/>
                  <a:gd name="T146" fmla="*/ 31 w 31"/>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35">
                    <a:moveTo>
                      <a:pt x="4" y="33"/>
                    </a:moveTo>
                    <a:lnTo>
                      <a:pt x="6" y="34"/>
                    </a:lnTo>
                    <a:lnTo>
                      <a:pt x="7" y="34"/>
                    </a:lnTo>
                    <a:lnTo>
                      <a:pt x="8" y="34"/>
                    </a:lnTo>
                    <a:lnTo>
                      <a:pt x="9" y="34"/>
                    </a:lnTo>
                    <a:lnTo>
                      <a:pt x="12" y="33"/>
                    </a:lnTo>
                    <a:lnTo>
                      <a:pt x="13" y="33"/>
                    </a:lnTo>
                    <a:lnTo>
                      <a:pt x="14" y="32"/>
                    </a:lnTo>
                    <a:lnTo>
                      <a:pt x="18" y="30"/>
                    </a:lnTo>
                    <a:lnTo>
                      <a:pt x="20" y="28"/>
                    </a:lnTo>
                    <a:lnTo>
                      <a:pt x="23" y="25"/>
                    </a:lnTo>
                    <a:lnTo>
                      <a:pt x="25" y="22"/>
                    </a:lnTo>
                    <a:lnTo>
                      <a:pt x="26" y="20"/>
                    </a:lnTo>
                    <a:lnTo>
                      <a:pt x="27" y="18"/>
                    </a:lnTo>
                    <a:lnTo>
                      <a:pt x="29" y="15"/>
                    </a:lnTo>
                    <a:lnTo>
                      <a:pt x="29" y="11"/>
                    </a:lnTo>
                    <a:lnTo>
                      <a:pt x="30" y="10"/>
                    </a:lnTo>
                    <a:lnTo>
                      <a:pt x="30" y="9"/>
                    </a:lnTo>
                    <a:lnTo>
                      <a:pt x="30" y="6"/>
                    </a:lnTo>
                    <a:lnTo>
                      <a:pt x="29" y="5"/>
                    </a:lnTo>
                    <a:lnTo>
                      <a:pt x="29" y="4"/>
                    </a:lnTo>
                    <a:lnTo>
                      <a:pt x="28" y="3"/>
                    </a:lnTo>
                    <a:lnTo>
                      <a:pt x="28" y="2"/>
                    </a:lnTo>
                    <a:lnTo>
                      <a:pt x="26" y="1"/>
                    </a:lnTo>
                    <a:lnTo>
                      <a:pt x="25" y="0"/>
                    </a:lnTo>
                    <a:lnTo>
                      <a:pt x="23" y="0"/>
                    </a:lnTo>
                    <a:lnTo>
                      <a:pt x="22" y="0"/>
                    </a:lnTo>
                    <a:lnTo>
                      <a:pt x="21" y="0"/>
                    </a:lnTo>
                    <a:lnTo>
                      <a:pt x="20" y="0"/>
                    </a:lnTo>
                    <a:lnTo>
                      <a:pt x="18" y="1"/>
                    </a:lnTo>
                    <a:lnTo>
                      <a:pt x="17" y="2"/>
                    </a:lnTo>
                    <a:lnTo>
                      <a:pt x="15" y="2"/>
                    </a:lnTo>
                    <a:lnTo>
                      <a:pt x="13" y="4"/>
                    </a:lnTo>
                    <a:lnTo>
                      <a:pt x="10" y="6"/>
                    </a:lnTo>
                    <a:lnTo>
                      <a:pt x="7" y="9"/>
                    </a:lnTo>
                    <a:lnTo>
                      <a:pt x="5" y="12"/>
                    </a:lnTo>
                    <a:lnTo>
                      <a:pt x="3" y="15"/>
                    </a:lnTo>
                    <a:lnTo>
                      <a:pt x="2" y="19"/>
                    </a:lnTo>
                    <a:lnTo>
                      <a:pt x="1" y="22"/>
                    </a:lnTo>
                    <a:lnTo>
                      <a:pt x="1" y="24"/>
                    </a:lnTo>
                    <a:lnTo>
                      <a:pt x="0" y="25"/>
                    </a:lnTo>
                    <a:lnTo>
                      <a:pt x="0" y="26"/>
                    </a:lnTo>
                    <a:lnTo>
                      <a:pt x="1" y="28"/>
                    </a:lnTo>
                    <a:lnTo>
                      <a:pt x="1" y="30"/>
                    </a:lnTo>
                    <a:lnTo>
                      <a:pt x="2" y="31"/>
                    </a:lnTo>
                    <a:lnTo>
                      <a:pt x="3" y="32"/>
                    </a:lnTo>
                    <a:lnTo>
                      <a:pt x="4" y="33"/>
                    </a:lnTo>
                  </a:path>
                </a:pathLst>
              </a:custGeom>
              <a:solidFill>
                <a:srgbClr val="FFFFFF"/>
              </a:solidFill>
              <a:ln w="9525" cap="rnd">
                <a:noFill/>
                <a:round/>
                <a:headEnd/>
                <a:tailEnd/>
              </a:ln>
            </p:spPr>
            <p:txBody>
              <a:bodyPr/>
              <a:lstStyle/>
              <a:p>
                <a:endParaRPr lang="en-US"/>
              </a:p>
            </p:txBody>
          </p:sp>
          <p:sp>
            <p:nvSpPr>
              <p:cNvPr id="175" name="Freeform 565"/>
              <p:cNvSpPr>
                <a:spLocks/>
              </p:cNvSpPr>
              <p:nvPr/>
            </p:nvSpPr>
            <p:spPr bwMode="auto">
              <a:xfrm>
                <a:off x="719" y="695"/>
                <a:ext cx="36" cy="43"/>
              </a:xfrm>
              <a:custGeom>
                <a:avLst/>
                <a:gdLst>
                  <a:gd name="T0" fmla="*/ 18 w 37"/>
                  <a:gd name="T1" fmla="*/ 43 h 44"/>
                  <a:gd name="T2" fmla="*/ 0 w 37"/>
                  <a:gd name="T3" fmla="*/ 23 h 44"/>
                  <a:gd name="T4" fmla="*/ 14 w 37"/>
                  <a:gd name="T5" fmla="*/ 0 h 44"/>
                  <a:gd name="T6" fmla="*/ 9 w 37"/>
                  <a:gd name="T7" fmla="*/ 15 h 44"/>
                  <a:gd name="T8" fmla="*/ 9 w 37"/>
                  <a:gd name="T9" fmla="*/ 22 h 44"/>
                  <a:gd name="T10" fmla="*/ 13 w 37"/>
                  <a:gd name="T11" fmla="*/ 25 h 44"/>
                  <a:gd name="T12" fmla="*/ 17 w 37"/>
                  <a:gd name="T13" fmla="*/ 26 h 44"/>
                  <a:gd name="T14" fmla="*/ 22 w 37"/>
                  <a:gd name="T15" fmla="*/ 25 h 44"/>
                  <a:gd name="T16" fmla="*/ 29 w 37"/>
                  <a:gd name="T17" fmla="*/ 20 h 44"/>
                  <a:gd name="T18" fmla="*/ 36 w 37"/>
                  <a:gd name="T19" fmla="*/ 15 h 44"/>
                  <a:gd name="T20" fmla="*/ 18 w 37"/>
                  <a:gd name="T21" fmla="*/ 43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44"/>
                  <a:gd name="T35" fmla="*/ 37 w 37"/>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44">
                    <a:moveTo>
                      <a:pt x="18" y="43"/>
                    </a:moveTo>
                    <a:lnTo>
                      <a:pt x="0" y="23"/>
                    </a:lnTo>
                    <a:lnTo>
                      <a:pt x="14" y="0"/>
                    </a:lnTo>
                    <a:lnTo>
                      <a:pt x="9" y="15"/>
                    </a:lnTo>
                    <a:lnTo>
                      <a:pt x="9" y="22"/>
                    </a:lnTo>
                    <a:lnTo>
                      <a:pt x="13" y="25"/>
                    </a:lnTo>
                    <a:lnTo>
                      <a:pt x="17" y="26"/>
                    </a:lnTo>
                    <a:lnTo>
                      <a:pt x="22" y="25"/>
                    </a:lnTo>
                    <a:lnTo>
                      <a:pt x="29" y="20"/>
                    </a:lnTo>
                    <a:lnTo>
                      <a:pt x="36" y="15"/>
                    </a:lnTo>
                    <a:lnTo>
                      <a:pt x="18" y="43"/>
                    </a:lnTo>
                  </a:path>
                </a:pathLst>
              </a:custGeom>
              <a:solidFill>
                <a:srgbClr val="401F00"/>
              </a:solidFill>
              <a:ln w="9525" cap="rnd">
                <a:noFill/>
                <a:round/>
                <a:headEnd/>
                <a:tailEnd/>
              </a:ln>
            </p:spPr>
            <p:txBody>
              <a:bodyPr/>
              <a:lstStyle/>
              <a:p>
                <a:endParaRPr lang="en-US"/>
              </a:p>
            </p:txBody>
          </p:sp>
          <p:sp>
            <p:nvSpPr>
              <p:cNvPr id="176" name="Freeform 566"/>
              <p:cNvSpPr>
                <a:spLocks/>
              </p:cNvSpPr>
              <p:nvPr/>
            </p:nvSpPr>
            <p:spPr bwMode="auto">
              <a:xfrm>
                <a:off x="719" y="563"/>
                <a:ext cx="120" cy="174"/>
              </a:xfrm>
              <a:custGeom>
                <a:avLst/>
                <a:gdLst>
                  <a:gd name="T0" fmla="*/ 119 w 120"/>
                  <a:gd name="T1" fmla="*/ 7 h 175"/>
                  <a:gd name="T2" fmla="*/ 18 w 120"/>
                  <a:gd name="T3" fmla="*/ 174 h 175"/>
                  <a:gd name="T4" fmla="*/ 0 w 120"/>
                  <a:gd name="T5" fmla="*/ 154 h 175"/>
                  <a:gd name="T6" fmla="*/ 93 w 120"/>
                  <a:gd name="T7" fmla="*/ 0 h 175"/>
                  <a:gd name="T8" fmla="*/ 92 w 120"/>
                  <a:gd name="T9" fmla="*/ 1 h 175"/>
                  <a:gd name="T10" fmla="*/ 119 w 120"/>
                  <a:gd name="T11" fmla="*/ 7 h 175"/>
                  <a:gd name="T12" fmla="*/ 0 60000 65536"/>
                  <a:gd name="T13" fmla="*/ 0 60000 65536"/>
                  <a:gd name="T14" fmla="*/ 0 60000 65536"/>
                  <a:gd name="T15" fmla="*/ 0 60000 65536"/>
                  <a:gd name="T16" fmla="*/ 0 60000 65536"/>
                  <a:gd name="T17" fmla="*/ 0 60000 65536"/>
                  <a:gd name="T18" fmla="*/ 0 w 120"/>
                  <a:gd name="T19" fmla="*/ 0 h 175"/>
                  <a:gd name="T20" fmla="*/ 120 w 120"/>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120" h="175">
                    <a:moveTo>
                      <a:pt x="119" y="7"/>
                    </a:moveTo>
                    <a:lnTo>
                      <a:pt x="18" y="174"/>
                    </a:lnTo>
                    <a:lnTo>
                      <a:pt x="0" y="154"/>
                    </a:lnTo>
                    <a:lnTo>
                      <a:pt x="93" y="0"/>
                    </a:lnTo>
                    <a:lnTo>
                      <a:pt x="92" y="1"/>
                    </a:lnTo>
                    <a:lnTo>
                      <a:pt x="119" y="7"/>
                    </a:lnTo>
                  </a:path>
                </a:pathLst>
              </a:custGeom>
              <a:noFill/>
              <a:ln w="12700" cap="rnd" cmpd="sng">
                <a:solidFill>
                  <a:srgbClr val="000000"/>
                </a:solidFill>
                <a:prstDash val="solid"/>
                <a:round/>
                <a:headEnd/>
                <a:tailEnd/>
              </a:ln>
            </p:spPr>
            <p:txBody>
              <a:bodyPr/>
              <a:lstStyle/>
              <a:p>
                <a:endParaRPr lang="en-US"/>
              </a:p>
            </p:txBody>
          </p:sp>
          <p:sp>
            <p:nvSpPr>
              <p:cNvPr id="177" name="Freeform 567"/>
              <p:cNvSpPr>
                <a:spLocks/>
              </p:cNvSpPr>
              <p:nvPr/>
            </p:nvSpPr>
            <p:spPr bwMode="auto">
              <a:xfrm>
                <a:off x="320" y="395"/>
                <a:ext cx="109" cy="93"/>
              </a:xfrm>
              <a:custGeom>
                <a:avLst/>
                <a:gdLst>
                  <a:gd name="T0" fmla="*/ 0 w 109"/>
                  <a:gd name="T1" fmla="*/ 0 h 93"/>
                  <a:gd name="T2" fmla="*/ 108 w 109"/>
                  <a:gd name="T3" fmla="*/ 64 h 93"/>
                  <a:gd name="T4" fmla="*/ 59 w 109"/>
                  <a:gd name="T5" fmla="*/ 49 h 93"/>
                  <a:gd name="T6" fmla="*/ 34 w 109"/>
                  <a:gd name="T7" fmla="*/ 33 h 93"/>
                  <a:gd name="T8" fmla="*/ 48 w 109"/>
                  <a:gd name="T9" fmla="*/ 59 h 93"/>
                  <a:gd name="T10" fmla="*/ 53 w 109"/>
                  <a:gd name="T11" fmla="*/ 92 h 93"/>
                  <a:gd name="T12" fmla="*/ 54 w 109"/>
                  <a:gd name="T13" fmla="*/ 92 h 93"/>
                  <a:gd name="T14" fmla="*/ 0 w 109"/>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93"/>
                  <a:gd name="T26" fmla="*/ 109 w 109"/>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93">
                    <a:moveTo>
                      <a:pt x="0" y="0"/>
                    </a:moveTo>
                    <a:lnTo>
                      <a:pt x="108" y="64"/>
                    </a:lnTo>
                    <a:lnTo>
                      <a:pt x="59" y="49"/>
                    </a:lnTo>
                    <a:lnTo>
                      <a:pt x="34" y="33"/>
                    </a:lnTo>
                    <a:lnTo>
                      <a:pt x="48" y="59"/>
                    </a:lnTo>
                    <a:lnTo>
                      <a:pt x="53" y="92"/>
                    </a:lnTo>
                    <a:lnTo>
                      <a:pt x="54" y="92"/>
                    </a:lnTo>
                    <a:lnTo>
                      <a:pt x="0" y="0"/>
                    </a:lnTo>
                  </a:path>
                </a:pathLst>
              </a:custGeom>
              <a:solidFill>
                <a:srgbClr val="401F00"/>
              </a:solidFill>
              <a:ln w="9525" cap="rnd">
                <a:noFill/>
                <a:round/>
                <a:headEnd/>
                <a:tailEnd/>
              </a:ln>
            </p:spPr>
            <p:txBody>
              <a:bodyPr/>
              <a:lstStyle/>
              <a:p>
                <a:endParaRPr lang="en-US"/>
              </a:p>
            </p:txBody>
          </p:sp>
          <p:sp>
            <p:nvSpPr>
              <p:cNvPr id="178" name="Freeform 568"/>
              <p:cNvSpPr>
                <a:spLocks/>
              </p:cNvSpPr>
              <p:nvPr/>
            </p:nvSpPr>
            <p:spPr bwMode="auto">
              <a:xfrm>
                <a:off x="668" y="395"/>
                <a:ext cx="110" cy="92"/>
              </a:xfrm>
              <a:custGeom>
                <a:avLst/>
                <a:gdLst>
                  <a:gd name="T0" fmla="*/ 109 w 110"/>
                  <a:gd name="T1" fmla="*/ 0 h 92"/>
                  <a:gd name="T2" fmla="*/ 0 w 110"/>
                  <a:gd name="T3" fmla="*/ 64 h 92"/>
                  <a:gd name="T4" fmla="*/ 48 w 110"/>
                  <a:gd name="T5" fmla="*/ 48 h 92"/>
                  <a:gd name="T6" fmla="*/ 74 w 110"/>
                  <a:gd name="T7" fmla="*/ 33 h 92"/>
                  <a:gd name="T8" fmla="*/ 60 w 110"/>
                  <a:gd name="T9" fmla="*/ 58 h 92"/>
                  <a:gd name="T10" fmla="*/ 55 w 110"/>
                  <a:gd name="T11" fmla="*/ 91 h 92"/>
                  <a:gd name="T12" fmla="*/ 109 w 110"/>
                  <a:gd name="T13" fmla="*/ 0 h 92"/>
                  <a:gd name="T14" fmla="*/ 0 60000 65536"/>
                  <a:gd name="T15" fmla="*/ 0 60000 65536"/>
                  <a:gd name="T16" fmla="*/ 0 60000 65536"/>
                  <a:gd name="T17" fmla="*/ 0 60000 65536"/>
                  <a:gd name="T18" fmla="*/ 0 60000 65536"/>
                  <a:gd name="T19" fmla="*/ 0 60000 65536"/>
                  <a:gd name="T20" fmla="*/ 0 60000 65536"/>
                  <a:gd name="T21" fmla="*/ 0 w 110"/>
                  <a:gd name="T22" fmla="*/ 0 h 92"/>
                  <a:gd name="T23" fmla="*/ 110 w 11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92">
                    <a:moveTo>
                      <a:pt x="109" y="0"/>
                    </a:moveTo>
                    <a:lnTo>
                      <a:pt x="0" y="64"/>
                    </a:lnTo>
                    <a:lnTo>
                      <a:pt x="48" y="48"/>
                    </a:lnTo>
                    <a:lnTo>
                      <a:pt x="74" y="33"/>
                    </a:lnTo>
                    <a:lnTo>
                      <a:pt x="60" y="58"/>
                    </a:lnTo>
                    <a:lnTo>
                      <a:pt x="55" y="91"/>
                    </a:lnTo>
                    <a:lnTo>
                      <a:pt x="109" y="0"/>
                    </a:lnTo>
                  </a:path>
                </a:pathLst>
              </a:custGeom>
              <a:solidFill>
                <a:srgbClr val="401F00"/>
              </a:solidFill>
              <a:ln w="9525" cap="rnd">
                <a:noFill/>
                <a:round/>
                <a:headEnd/>
                <a:tailEnd/>
              </a:ln>
            </p:spPr>
            <p:txBody>
              <a:bodyPr/>
              <a:lstStyle/>
              <a:p>
                <a:endParaRPr lang="en-US"/>
              </a:p>
            </p:txBody>
          </p:sp>
          <p:sp>
            <p:nvSpPr>
              <p:cNvPr id="179" name="Freeform 569"/>
              <p:cNvSpPr>
                <a:spLocks/>
              </p:cNvSpPr>
              <p:nvPr/>
            </p:nvSpPr>
            <p:spPr bwMode="auto">
              <a:xfrm>
                <a:off x="548" y="503"/>
                <a:ext cx="46" cy="81"/>
              </a:xfrm>
              <a:custGeom>
                <a:avLst/>
                <a:gdLst>
                  <a:gd name="T0" fmla="*/ 45 w 46"/>
                  <a:gd name="T1" fmla="*/ 0 h 81"/>
                  <a:gd name="T2" fmla="*/ 0 w 46"/>
                  <a:gd name="T3" fmla="*/ 26 h 81"/>
                  <a:gd name="T4" fmla="*/ 0 w 46"/>
                  <a:gd name="T5" fmla="*/ 80 h 81"/>
                  <a:gd name="T6" fmla="*/ 13 w 46"/>
                  <a:gd name="T7" fmla="*/ 52 h 81"/>
                  <a:gd name="T8" fmla="*/ 13 w 46"/>
                  <a:gd name="T9" fmla="*/ 29 h 81"/>
                  <a:gd name="T10" fmla="*/ 29 w 46"/>
                  <a:gd name="T11" fmla="*/ 20 h 81"/>
                  <a:gd name="T12" fmla="*/ 45 w 46"/>
                  <a:gd name="T13" fmla="*/ 0 h 81"/>
                  <a:gd name="T14" fmla="*/ 0 60000 65536"/>
                  <a:gd name="T15" fmla="*/ 0 60000 65536"/>
                  <a:gd name="T16" fmla="*/ 0 60000 65536"/>
                  <a:gd name="T17" fmla="*/ 0 60000 65536"/>
                  <a:gd name="T18" fmla="*/ 0 60000 65536"/>
                  <a:gd name="T19" fmla="*/ 0 60000 65536"/>
                  <a:gd name="T20" fmla="*/ 0 60000 65536"/>
                  <a:gd name="T21" fmla="*/ 0 w 46"/>
                  <a:gd name="T22" fmla="*/ 0 h 81"/>
                  <a:gd name="T23" fmla="*/ 46 w 46"/>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1">
                    <a:moveTo>
                      <a:pt x="45" y="0"/>
                    </a:moveTo>
                    <a:lnTo>
                      <a:pt x="0" y="26"/>
                    </a:lnTo>
                    <a:lnTo>
                      <a:pt x="0" y="80"/>
                    </a:lnTo>
                    <a:lnTo>
                      <a:pt x="13" y="52"/>
                    </a:lnTo>
                    <a:lnTo>
                      <a:pt x="13" y="29"/>
                    </a:lnTo>
                    <a:lnTo>
                      <a:pt x="29" y="20"/>
                    </a:lnTo>
                    <a:lnTo>
                      <a:pt x="45" y="0"/>
                    </a:lnTo>
                  </a:path>
                </a:pathLst>
              </a:custGeom>
              <a:solidFill>
                <a:srgbClr val="401F00"/>
              </a:solidFill>
              <a:ln w="9525" cap="rnd">
                <a:noFill/>
                <a:round/>
                <a:headEnd/>
                <a:tailEnd/>
              </a:ln>
            </p:spPr>
            <p:txBody>
              <a:bodyPr/>
              <a:lstStyle/>
              <a:p>
                <a:endParaRPr lang="en-US"/>
              </a:p>
            </p:txBody>
          </p:sp>
          <p:sp>
            <p:nvSpPr>
              <p:cNvPr id="180" name="Freeform 570"/>
              <p:cNvSpPr>
                <a:spLocks/>
              </p:cNvSpPr>
              <p:nvPr/>
            </p:nvSpPr>
            <p:spPr bwMode="auto">
              <a:xfrm>
                <a:off x="503" y="502"/>
                <a:ext cx="45" cy="81"/>
              </a:xfrm>
              <a:custGeom>
                <a:avLst/>
                <a:gdLst>
                  <a:gd name="T0" fmla="*/ 0 w 45"/>
                  <a:gd name="T1" fmla="*/ 0 h 81"/>
                  <a:gd name="T2" fmla="*/ 44 w 45"/>
                  <a:gd name="T3" fmla="*/ 27 h 81"/>
                  <a:gd name="T4" fmla="*/ 44 w 45"/>
                  <a:gd name="T5" fmla="*/ 80 h 81"/>
                  <a:gd name="T6" fmla="*/ 33 w 45"/>
                  <a:gd name="T7" fmla="*/ 52 h 81"/>
                  <a:gd name="T8" fmla="*/ 33 w 45"/>
                  <a:gd name="T9" fmla="*/ 30 h 81"/>
                  <a:gd name="T10" fmla="*/ 14 w 45"/>
                  <a:gd name="T11" fmla="*/ 19 h 81"/>
                  <a:gd name="T12" fmla="*/ 14 w 45"/>
                  <a:gd name="T13" fmla="*/ 20 h 81"/>
                  <a:gd name="T14" fmla="*/ 0 w 45"/>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1"/>
                  <a:gd name="T26" fmla="*/ 45 w 45"/>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1">
                    <a:moveTo>
                      <a:pt x="0" y="0"/>
                    </a:moveTo>
                    <a:lnTo>
                      <a:pt x="44" y="27"/>
                    </a:lnTo>
                    <a:lnTo>
                      <a:pt x="44" y="80"/>
                    </a:lnTo>
                    <a:lnTo>
                      <a:pt x="33" y="52"/>
                    </a:lnTo>
                    <a:lnTo>
                      <a:pt x="33" y="30"/>
                    </a:lnTo>
                    <a:lnTo>
                      <a:pt x="14" y="19"/>
                    </a:lnTo>
                    <a:lnTo>
                      <a:pt x="14" y="20"/>
                    </a:lnTo>
                    <a:lnTo>
                      <a:pt x="0" y="0"/>
                    </a:lnTo>
                  </a:path>
                </a:pathLst>
              </a:custGeom>
              <a:solidFill>
                <a:srgbClr val="401F00"/>
              </a:solidFill>
              <a:ln w="9525" cap="rnd">
                <a:noFill/>
                <a:round/>
                <a:headEnd/>
                <a:tailEnd/>
              </a:ln>
            </p:spPr>
            <p:txBody>
              <a:bodyPr/>
              <a:lstStyle/>
              <a:p>
                <a:endParaRPr lang="en-US"/>
              </a:p>
            </p:txBody>
          </p:sp>
          <p:sp>
            <p:nvSpPr>
              <p:cNvPr id="181" name="Freeform 571"/>
              <p:cNvSpPr>
                <a:spLocks/>
              </p:cNvSpPr>
              <p:nvPr/>
            </p:nvSpPr>
            <p:spPr bwMode="auto">
              <a:xfrm>
                <a:off x="740" y="477"/>
                <a:ext cx="77" cy="22"/>
              </a:xfrm>
              <a:custGeom>
                <a:avLst/>
                <a:gdLst>
                  <a:gd name="T0" fmla="*/ 76 w 77"/>
                  <a:gd name="T1" fmla="*/ 0 h 22"/>
                  <a:gd name="T2" fmla="*/ 69 w 77"/>
                  <a:gd name="T3" fmla="*/ 5 h 22"/>
                  <a:gd name="T4" fmla="*/ 57 w 77"/>
                  <a:gd name="T5" fmla="*/ 7 h 22"/>
                  <a:gd name="T6" fmla="*/ 0 w 77"/>
                  <a:gd name="T7" fmla="*/ 10 h 22"/>
                  <a:gd name="T8" fmla="*/ 57 w 77"/>
                  <a:gd name="T9" fmla="*/ 14 h 22"/>
                  <a:gd name="T10" fmla="*/ 69 w 77"/>
                  <a:gd name="T11" fmla="*/ 17 h 22"/>
                  <a:gd name="T12" fmla="*/ 76 w 77"/>
                  <a:gd name="T13" fmla="*/ 21 h 22"/>
                  <a:gd name="T14" fmla="*/ 76 w 77"/>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2"/>
                  <a:gd name="T26" fmla="*/ 77 w 7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2">
                    <a:moveTo>
                      <a:pt x="76" y="0"/>
                    </a:moveTo>
                    <a:lnTo>
                      <a:pt x="69" y="5"/>
                    </a:lnTo>
                    <a:lnTo>
                      <a:pt x="57" y="7"/>
                    </a:lnTo>
                    <a:lnTo>
                      <a:pt x="0" y="10"/>
                    </a:lnTo>
                    <a:lnTo>
                      <a:pt x="57" y="14"/>
                    </a:lnTo>
                    <a:lnTo>
                      <a:pt x="69" y="17"/>
                    </a:lnTo>
                    <a:lnTo>
                      <a:pt x="76" y="21"/>
                    </a:lnTo>
                    <a:lnTo>
                      <a:pt x="76"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2" name="Freeform 572"/>
              <p:cNvSpPr>
                <a:spLocks/>
              </p:cNvSpPr>
              <p:nvPr/>
            </p:nvSpPr>
            <p:spPr bwMode="auto">
              <a:xfrm>
                <a:off x="817" y="477"/>
                <a:ext cx="77" cy="22"/>
              </a:xfrm>
              <a:custGeom>
                <a:avLst/>
                <a:gdLst>
                  <a:gd name="T0" fmla="*/ 0 w 77"/>
                  <a:gd name="T1" fmla="*/ 0 h 22"/>
                  <a:gd name="T2" fmla="*/ 6 w 77"/>
                  <a:gd name="T3" fmla="*/ 5 h 22"/>
                  <a:gd name="T4" fmla="*/ 18 w 77"/>
                  <a:gd name="T5" fmla="*/ 8 h 22"/>
                  <a:gd name="T6" fmla="*/ 76 w 77"/>
                  <a:gd name="T7" fmla="*/ 11 h 22"/>
                  <a:gd name="T8" fmla="*/ 18 w 77"/>
                  <a:gd name="T9" fmla="*/ 14 h 22"/>
                  <a:gd name="T10" fmla="*/ 6 w 77"/>
                  <a:gd name="T11" fmla="*/ 17 h 22"/>
                  <a:gd name="T12" fmla="*/ 0 w 77"/>
                  <a:gd name="T13" fmla="*/ 21 h 22"/>
                  <a:gd name="T14" fmla="*/ 0 w 77"/>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2"/>
                  <a:gd name="T26" fmla="*/ 77 w 7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2">
                    <a:moveTo>
                      <a:pt x="0" y="0"/>
                    </a:moveTo>
                    <a:lnTo>
                      <a:pt x="6" y="5"/>
                    </a:lnTo>
                    <a:lnTo>
                      <a:pt x="18" y="8"/>
                    </a:lnTo>
                    <a:lnTo>
                      <a:pt x="76" y="11"/>
                    </a:lnTo>
                    <a:lnTo>
                      <a:pt x="18" y="14"/>
                    </a:lnTo>
                    <a:lnTo>
                      <a:pt x="6" y="17"/>
                    </a:lnTo>
                    <a:lnTo>
                      <a:pt x="0" y="21"/>
                    </a:lnTo>
                    <a:lnTo>
                      <a:pt x="0"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3" name="Freeform 573"/>
              <p:cNvSpPr>
                <a:spLocks/>
              </p:cNvSpPr>
              <p:nvPr/>
            </p:nvSpPr>
            <p:spPr bwMode="auto">
              <a:xfrm>
                <a:off x="805" y="413"/>
                <a:ext cx="23" cy="76"/>
              </a:xfrm>
              <a:custGeom>
                <a:avLst/>
                <a:gdLst>
                  <a:gd name="T0" fmla="*/ 22 w 23"/>
                  <a:gd name="T1" fmla="*/ 74 h 75"/>
                  <a:gd name="T2" fmla="*/ 17 w 23"/>
                  <a:gd name="T3" fmla="*/ 68 h 75"/>
                  <a:gd name="T4" fmla="*/ 14 w 23"/>
                  <a:gd name="T5" fmla="*/ 56 h 75"/>
                  <a:gd name="T6" fmla="*/ 11 w 23"/>
                  <a:gd name="T7" fmla="*/ 0 h 75"/>
                  <a:gd name="T8" fmla="*/ 7 w 23"/>
                  <a:gd name="T9" fmla="*/ 56 h 75"/>
                  <a:gd name="T10" fmla="*/ 4 w 23"/>
                  <a:gd name="T11" fmla="*/ 68 h 75"/>
                  <a:gd name="T12" fmla="*/ 0 w 23"/>
                  <a:gd name="T13" fmla="*/ 74 h 75"/>
                  <a:gd name="T14" fmla="*/ 22 w 23"/>
                  <a:gd name="T15" fmla="*/ 74 h 7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75"/>
                  <a:gd name="T26" fmla="*/ 23 w 2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75">
                    <a:moveTo>
                      <a:pt x="22" y="74"/>
                    </a:moveTo>
                    <a:lnTo>
                      <a:pt x="17" y="68"/>
                    </a:lnTo>
                    <a:lnTo>
                      <a:pt x="14" y="56"/>
                    </a:lnTo>
                    <a:lnTo>
                      <a:pt x="11" y="0"/>
                    </a:lnTo>
                    <a:lnTo>
                      <a:pt x="7" y="56"/>
                    </a:lnTo>
                    <a:lnTo>
                      <a:pt x="4" y="68"/>
                    </a:lnTo>
                    <a:lnTo>
                      <a:pt x="0" y="74"/>
                    </a:lnTo>
                    <a:lnTo>
                      <a:pt x="22" y="74"/>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4" name="Freeform 574"/>
              <p:cNvSpPr>
                <a:spLocks/>
              </p:cNvSpPr>
              <p:nvPr/>
            </p:nvSpPr>
            <p:spPr bwMode="auto">
              <a:xfrm>
                <a:off x="805" y="488"/>
                <a:ext cx="23" cy="75"/>
              </a:xfrm>
              <a:custGeom>
                <a:avLst/>
                <a:gdLst>
                  <a:gd name="T0" fmla="*/ 22 w 23"/>
                  <a:gd name="T1" fmla="*/ 0 h 75"/>
                  <a:gd name="T2" fmla="*/ 17 w 23"/>
                  <a:gd name="T3" fmla="*/ 6 h 75"/>
                  <a:gd name="T4" fmla="*/ 14 w 23"/>
                  <a:gd name="T5" fmla="*/ 17 h 75"/>
                  <a:gd name="T6" fmla="*/ 11 w 23"/>
                  <a:gd name="T7" fmla="*/ 74 h 75"/>
                  <a:gd name="T8" fmla="*/ 8 w 23"/>
                  <a:gd name="T9" fmla="*/ 17 h 75"/>
                  <a:gd name="T10" fmla="*/ 4 w 23"/>
                  <a:gd name="T11" fmla="*/ 6 h 75"/>
                  <a:gd name="T12" fmla="*/ 0 w 23"/>
                  <a:gd name="T13" fmla="*/ 0 h 75"/>
                  <a:gd name="T14" fmla="*/ 22 w 23"/>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75"/>
                  <a:gd name="T26" fmla="*/ 23 w 2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75">
                    <a:moveTo>
                      <a:pt x="22" y="0"/>
                    </a:moveTo>
                    <a:lnTo>
                      <a:pt x="17" y="6"/>
                    </a:lnTo>
                    <a:lnTo>
                      <a:pt x="14" y="17"/>
                    </a:lnTo>
                    <a:lnTo>
                      <a:pt x="11" y="74"/>
                    </a:lnTo>
                    <a:lnTo>
                      <a:pt x="8" y="17"/>
                    </a:lnTo>
                    <a:lnTo>
                      <a:pt x="4" y="6"/>
                    </a:lnTo>
                    <a:lnTo>
                      <a:pt x="0" y="0"/>
                    </a:lnTo>
                    <a:lnTo>
                      <a:pt x="22"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5" name="Freeform 575"/>
              <p:cNvSpPr>
                <a:spLocks/>
              </p:cNvSpPr>
              <p:nvPr/>
            </p:nvSpPr>
            <p:spPr bwMode="auto">
              <a:xfrm>
                <a:off x="774" y="447"/>
                <a:ext cx="52" cy="45"/>
              </a:xfrm>
              <a:custGeom>
                <a:avLst/>
                <a:gdLst>
                  <a:gd name="T0" fmla="*/ 49 w 50"/>
                  <a:gd name="T1" fmla="*/ 33 h 45"/>
                  <a:gd name="T2" fmla="*/ 43 w 50"/>
                  <a:gd name="T3" fmla="*/ 32 h 45"/>
                  <a:gd name="T4" fmla="*/ 35 w 50"/>
                  <a:gd name="T5" fmla="*/ 27 h 45"/>
                  <a:gd name="T6" fmla="*/ 0 w 50"/>
                  <a:gd name="T7" fmla="*/ 0 h 45"/>
                  <a:gd name="T8" fmla="*/ 31 w 50"/>
                  <a:gd name="T9" fmla="*/ 31 h 45"/>
                  <a:gd name="T10" fmla="*/ 36 w 50"/>
                  <a:gd name="T11" fmla="*/ 39 h 45"/>
                  <a:gd name="T12" fmla="*/ 37 w 50"/>
                  <a:gd name="T13" fmla="*/ 44 h 45"/>
                  <a:gd name="T14" fmla="*/ 49 w 50"/>
                  <a:gd name="T15" fmla="*/ 33 h 45"/>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5"/>
                  <a:gd name="T26" fmla="*/ 50 w 50"/>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5">
                    <a:moveTo>
                      <a:pt x="49" y="33"/>
                    </a:moveTo>
                    <a:lnTo>
                      <a:pt x="43" y="32"/>
                    </a:lnTo>
                    <a:lnTo>
                      <a:pt x="35" y="27"/>
                    </a:lnTo>
                    <a:lnTo>
                      <a:pt x="0" y="0"/>
                    </a:lnTo>
                    <a:lnTo>
                      <a:pt x="31" y="31"/>
                    </a:lnTo>
                    <a:lnTo>
                      <a:pt x="36" y="39"/>
                    </a:lnTo>
                    <a:lnTo>
                      <a:pt x="37" y="44"/>
                    </a:lnTo>
                    <a:lnTo>
                      <a:pt x="49" y="33"/>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6" name="Freeform 576"/>
              <p:cNvSpPr>
                <a:spLocks/>
              </p:cNvSpPr>
              <p:nvPr/>
            </p:nvSpPr>
            <p:spPr bwMode="auto">
              <a:xfrm>
                <a:off x="813" y="481"/>
                <a:ext cx="47" cy="47"/>
              </a:xfrm>
              <a:custGeom>
                <a:avLst/>
                <a:gdLst>
                  <a:gd name="T0" fmla="*/ 11 w 49"/>
                  <a:gd name="T1" fmla="*/ 0 h 46"/>
                  <a:gd name="T2" fmla="*/ 12 w 49"/>
                  <a:gd name="T3" fmla="*/ 6 h 46"/>
                  <a:gd name="T4" fmla="*/ 17 w 49"/>
                  <a:gd name="T5" fmla="*/ 14 h 46"/>
                  <a:gd name="T6" fmla="*/ 48 w 49"/>
                  <a:gd name="T7" fmla="*/ 45 h 46"/>
                  <a:gd name="T8" fmla="*/ 14 w 49"/>
                  <a:gd name="T9" fmla="*/ 17 h 46"/>
                  <a:gd name="T10" fmla="*/ 5 w 49"/>
                  <a:gd name="T11" fmla="*/ 12 h 46"/>
                  <a:gd name="T12" fmla="*/ 0 w 49"/>
                  <a:gd name="T13" fmla="*/ 12 h 46"/>
                  <a:gd name="T14" fmla="*/ 11 w 49"/>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6"/>
                  <a:gd name="T26" fmla="*/ 49 w 4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6">
                    <a:moveTo>
                      <a:pt x="11" y="0"/>
                    </a:moveTo>
                    <a:lnTo>
                      <a:pt x="12" y="6"/>
                    </a:lnTo>
                    <a:lnTo>
                      <a:pt x="17" y="14"/>
                    </a:lnTo>
                    <a:lnTo>
                      <a:pt x="48" y="45"/>
                    </a:lnTo>
                    <a:lnTo>
                      <a:pt x="14" y="17"/>
                    </a:lnTo>
                    <a:lnTo>
                      <a:pt x="5" y="12"/>
                    </a:lnTo>
                    <a:lnTo>
                      <a:pt x="0" y="12"/>
                    </a:lnTo>
                    <a:lnTo>
                      <a:pt x="11"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7" name="Freeform 577"/>
              <p:cNvSpPr>
                <a:spLocks/>
              </p:cNvSpPr>
              <p:nvPr/>
            </p:nvSpPr>
            <p:spPr bwMode="auto">
              <a:xfrm>
                <a:off x="812" y="445"/>
                <a:ext cx="47" cy="47"/>
              </a:xfrm>
              <a:custGeom>
                <a:avLst/>
                <a:gdLst>
                  <a:gd name="T0" fmla="*/ 13 w 47"/>
                  <a:gd name="T1" fmla="*/ 46 h 47"/>
                  <a:gd name="T2" fmla="*/ 13 w 47"/>
                  <a:gd name="T3" fmla="*/ 40 h 47"/>
                  <a:gd name="T4" fmla="*/ 17 w 47"/>
                  <a:gd name="T5" fmla="*/ 33 h 47"/>
                  <a:gd name="T6" fmla="*/ 46 w 47"/>
                  <a:gd name="T7" fmla="*/ 0 h 47"/>
                  <a:gd name="T8" fmla="*/ 14 w 47"/>
                  <a:gd name="T9" fmla="*/ 29 h 47"/>
                  <a:gd name="T10" fmla="*/ 6 w 47"/>
                  <a:gd name="T11" fmla="*/ 34 h 47"/>
                  <a:gd name="T12" fmla="*/ 0 w 47"/>
                  <a:gd name="T13" fmla="*/ 35 h 47"/>
                  <a:gd name="T14" fmla="*/ 13 w 47"/>
                  <a:gd name="T15" fmla="*/ 46 h 47"/>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7"/>
                  <a:gd name="T26" fmla="*/ 47 w 47"/>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7">
                    <a:moveTo>
                      <a:pt x="13" y="46"/>
                    </a:moveTo>
                    <a:lnTo>
                      <a:pt x="13" y="40"/>
                    </a:lnTo>
                    <a:lnTo>
                      <a:pt x="17" y="33"/>
                    </a:lnTo>
                    <a:lnTo>
                      <a:pt x="46" y="0"/>
                    </a:lnTo>
                    <a:lnTo>
                      <a:pt x="14" y="29"/>
                    </a:lnTo>
                    <a:lnTo>
                      <a:pt x="6" y="34"/>
                    </a:lnTo>
                    <a:lnTo>
                      <a:pt x="0" y="35"/>
                    </a:lnTo>
                    <a:lnTo>
                      <a:pt x="13" y="46"/>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8" name="Freeform 578"/>
              <p:cNvSpPr>
                <a:spLocks/>
              </p:cNvSpPr>
              <p:nvPr/>
            </p:nvSpPr>
            <p:spPr bwMode="auto">
              <a:xfrm>
                <a:off x="777" y="481"/>
                <a:ext cx="47" cy="48"/>
              </a:xfrm>
              <a:custGeom>
                <a:avLst/>
                <a:gdLst>
                  <a:gd name="T0" fmla="*/ 46 w 47"/>
                  <a:gd name="T1" fmla="*/ 12 h 48"/>
                  <a:gd name="T2" fmla="*/ 40 w 47"/>
                  <a:gd name="T3" fmla="*/ 12 h 48"/>
                  <a:gd name="T4" fmla="*/ 32 w 47"/>
                  <a:gd name="T5" fmla="*/ 17 h 48"/>
                  <a:gd name="T6" fmla="*/ 0 w 47"/>
                  <a:gd name="T7" fmla="*/ 47 h 48"/>
                  <a:gd name="T8" fmla="*/ 28 w 47"/>
                  <a:gd name="T9" fmla="*/ 14 h 48"/>
                  <a:gd name="T10" fmla="*/ 33 w 47"/>
                  <a:gd name="T11" fmla="*/ 5 h 48"/>
                  <a:gd name="T12" fmla="*/ 34 w 47"/>
                  <a:gd name="T13" fmla="*/ 0 h 48"/>
                  <a:gd name="T14" fmla="*/ 46 w 47"/>
                  <a:gd name="T15" fmla="*/ 12 h 4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8"/>
                  <a:gd name="T26" fmla="*/ 47 w 4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8">
                    <a:moveTo>
                      <a:pt x="46" y="12"/>
                    </a:moveTo>
                    <a:lnTo>
                      <a:pt x="40" y="12"/>
                    </a:lnTo>
                    <a:lnTo>
                      <a:pt x="32" y="17"/>
                    </a:lnTo>
                    <a:lnTo>
                      <a:pt x="0" y="47"/>
                    </a:lnTo>
                    <a:lnTo>
                      <a:pt x="28" y="14"/>
                    </a:lnTo>
                    <a:lnTo>
                      <a:pt x="33" y="5"/>
                    </a:lnTo>
                    <a:lnTo>
                      <a:pt x="34" y="0"/>
                    </a:lnTo>
                    <a:lnTo>
                      <a:pt x="46" y="12"/>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9" name="Freeform 579"/>
              <p:cNvSpPr>
                <a:spLocks/>
              </p:cNvSpPr>
              <p:nvPr/>
            </p:nvSpPr>
            <p:spPr bwMode="auto">
              <a:xfrm>
                <a:off x="538" y="502"/>
                <a:ext cx="50" cy="15"/>
              </a:xfrm>
              <a:custGeom>
                <a:avLst/>
                <a:gdLst>
                  <a:gd name="T0" fmla="*/ 49 w 50"/>
                  <a:gd name="T1" fmla="*/ 0 h 15"/>
                  <a:gd name="T2" fmla="*/ 45 w 50"/>
                  <a:gd name="T3" fmla="*/ 3 h 15"/>
                  <a:gd name="T4" fmla="*/ 37 w 50"/>
                  <a:gd name="T5" fmla="*/ 5 h 15"/>
                  <a:gd name="T6" fmla="*/ 0 w 50"/>
                  <a:gd name="T7" fmla="*/ 7 h 15"/>
                  <a:gd name="T8" fmla="*/ 37 w 50"/>
                  <a:gd name="T9" fmla="*/ 9 h 15"/>
                  <a:gd name="T10" fmla="*/ 45 w 50"/>
                  <a:gd name="T11" fmla="*/ 11 h 15"/>
                  <a:gd name="T12" fmla="*/ 49 w 50"/>
                  <a:gd name="T13" fmla="*/ 14 h 15"/>
                  <a:gd name="T14" fmla="*/ 49 w 50"/>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5"/>
                  <a:gd name="T26" fmla="*/ 50 w 50"/>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5">
                    <a:moveTo>
                      <a:pt x="49" y="0"/>
                    </a:moveTo>
                    <a:lnTo>
                      <a:pt x="45" y="3"/>
                    </a:lnTo>
                    <a:lnTo>
                      <a:pt x="37" y="5"/>
                    </a:lnTo>
                    <a:lnTo>
                      <a:pt x="0" y="7"/>
                    </a:lnTo>
                    <a:lnTo>
                      <a:pt x="37" y="9"/>
                    </a:lnTo>
                    <a:lnTo>
                      <a:pt x="45" y="11"/>
                    </a:lnTo>
                    <a:lnTo>
                      <a:pt x="49" y="14"/>
                    </a:lnTo>
                    <a:lnTo>
                      <a:pt x="49"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0" name="Freeform 580"/>
              <p:cNvSpPr>
                <a:spLocks/>
              </p:cNvSpPr>
              <p:nvPr/>
            </p:nvSpPr>
            <p:spPr bwMode="auto">
              <a:xfrm>
                <a:off x="587" y="501"/>
                <a:ext cx="50" cy="16"/>
              </a:xfrm>
              <a:custGeom>
                <a:avLst/>
                <a:gdLst>
                  <a:gd name="T0" fmla="*/ 0 w 50"/>
                  <a:gd name="T1" fmla="*/ 0 h 16"/>
                  <a:gd name="T2" fmla="*/ 3 w 50"/>
                  <a:gd name="T3" fmla="*/ 4 h 16"/>
                  <a:gd name="T4" fmla="*/ 12 w 50"/>
                  <a:gd name="T5" fmla="*/ 5 h 16"/>
                  <a:gd name="T6" fmla="*/ 49 w 50"/>
                  <a:gd name="T7" fmla="*/ 7 h 16"/>
                  <a:gd name="T8" fmla="*/ 12 w 50"/>
                  <a:gd name="T9" fmla="*/ 10 h 16"/>
                  <a:gd name="T10" fmla="*/ 3 w 50"/>
                  <a:gd name="T11" fmla="*/ 12 h 16"/>
                  <a:gd name="T12" fmla="*/ 0 w 50"/>
                  <a:gd name="T13" fmla="*/ 15 h 16"/>
                  <a:gd name="T14" fmla="*/ 0 w 50"/>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0" y="0"/>
                    </a:moveTo>
                    <a:lnTo>
                      <a:pt x="3" y="4"/>
                    </a:lnTo>
                    <a:lnTo>
                      <a:pt x="12" y="5"/>
                    </a:lnTo>
                    <a:lnTo>
                      <a:pt x="49" y="7"/>
                    </a:lnTo>
                    <a:lnTo>
                      <a:pt x="12" y="10"/>
                    </a:lnTo>
                    <a:lnTo>
                      <a:pt x="3" y="12"/>
                    </a:lnTo>
                    <a:lnTo>
                      <a:pt x="0" y="15"/>
                    </a:lnTo>
                    <a:lnTo>
                      <a:pt x="0"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1" name="Freeform 581"/>
              <p:cNvSpPr>
                <a:spLocks/>
              </p:cNvSpPr>
              <p:nvPr/>
            </p:nvSpPr>
            <p:spPr bwMode="auto">
              <a:xfrm>
                <a:off x="580" y="458"/>
                <a:ext cx="16" cy="54"/>
              </a:xfrm>
              <a:custGeom>
                <a:avLst/>
                <a:gdLst>
                  <a:gd name="T0" fmla="*/ 15 w 16"/>
                  <a:gd name="T1" fmla="*/ 50 h 51"/>
                  <a:gd name="T2" fmla="*/ 11 w 16"/>
                  <a:gd name="T3" fmla="*/ 46 h 51"/>
                  <a:gd name="T4" fmla="*/ 10 w 16"/>
                  <a:gd name="T5" fmla="*/ 38 h 51"/>
                  <a:gd name="T6" fmla="*/ 7 w 16"/>
                  <a:gd name="T7" fmla="*/ 0 h 51"/>
                  <a:gd name="T8" fmla="*/ 5 w 16"/>
                  <a:gd name="T9" fmla="*/ 38 h 51"/>
                  <a:gd name="T10" fmla="*/ 3 w 16"/>
                  <a:gd name="T11" fmla="*/ 46 h 51"/>
                  <a:gd name="T12" fmla="*/ 0 w 16"/>
                  <a:gd name="T13" fmla="*/ 50 h 51"/>
                  <a:gd name="T14" fmla="*/ 15 w 16"/>
                  <a:gd name="T15" fmla="*/ 50 h 5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1"/>
                  <a:gd name="T26" fmla="*/ 16 w 1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1">
                    <a:moveTo>
                      <a:pt x="15" y="50"/>
                    </a:moveTo>
                    <a:lnTo>
                      <a:pt x="11" y="46"/>
                    </a:lnTo>
                    <a:lnTo>
                      <a:pt x="10" y="38"/>
                    </a:lnTo>
                    <a:lnTo>
                      <a:pt x="7" y="0"/>
                    </a:lnTo>
                    <a:lnTo>
                      <a:pt x="5" y="38"/>
                    </a:lnTo>
                    <a:lnTo>
                      <a:pt x="3" y="46"/>
                    </a:lnTo>
                    <a:lnTo>
                      <a:pt x="0" y="50"/>
                    </a:lnTo>
                    <a:lnTo>
                      <a:pt x="15" y="5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2" name="Freeform 582"/>
              <p:cNvSpPr>
                <a:spLocks/>
              </p:cNvSpPr>
              <p:nvPr/>
            </p:nvSpPr>
            <p:spPr bwMode="auto">
              <a:xfrm>
                <a:off x="580" y="507"/>
                <a:ext cx="16" cy="53"/>
              </a:xfrm>
              <a:custGeom>
                <a:avLst/>
                <a:gdLst>
                  <a:gd name="T0" fmla="*/ 15 w 16"/>
                  <a:gd name="T1" fmla="*/ 0 h 51"/>
                  <a:gd name="T2" fmla="*/ 11 w 16"/>
                  <a:gd name="T3" fmla="*/ 4 h 51"/>
                  <a:gd name="T4" fmla="*/ 10 w 16"/>
                  <a:gd name="T5" fmla="*/ 13 h 51"/>
                  <a:gd name="T6" fmla="*/ 7 w 16"/>
                  <a:gd name="T7" fmla="*/ 50 h 51"/>
                  <a:gd name="T8" fmla="*/ 5 w 16"/>
                  <a:gd name="T9" fmla="*/ 13 h 51"/>
                  <a:gd name="T10" fmla="*/ 3 w 16"/>
                  <a:gd name="T11" fmla="*/ 4 h 51"/>
                  <a:gd name="T12" fmla="*/ 0 w 16"/>
                  <a:gd name="T13" fmla="*/ 0 h 51"/>
                  <a:gd name="T14" fmla="*/ 15 w 16"/>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1"/>
                  <a:gd name="T26" fmla="*/ 16 w 1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1">
                    <a:moveTo>
                      <a:pt x="15" y="0"/>
                    </a:moveTo>
                    <a:lnTo>
                      <a:pt x="11" y="4"/>
                    </a:lnTo>
                    <a:lnTo>
                      <a:pt x="10" y="13"/>
                    </a:lnTo>
                    <a:lnTo>
                      <a:pt x="7" y="50"/>
                    </a:lnTo>
                    <a:lnTo>
                      <a:pt x="5" y="13"/>
                    </a:lnTo>
                    <a:lnTo>
                      <a:pt x="3" y="4"/>
                    </a:lnTo>
                    <a:lnTo>
                      <a:pt x="0" y="0"/>
                    </a:lnTo>
                    <a:lnTo>
                      <a:pt x="15"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3" name="Freeform 583"/>
              <p:cNvSpPr>
                <a:spLocks/>
              </p:cNvSpPr>
              <p:nvPr/>
            </p:nvSpPr>
            <p:spPr bwMode="auto">
              <a:xfrm>
                <a:off x="558" y="481"/>
                <a:ext cx="34" cy="32"/>
              </a:xfrm>
              <a:custGeom>
                <a:avLst/>
                <a:gdLst>
                  <a:gd name="T0" fmla="*/ 32 w 33"/>
                  <a:gd name="T1" fmla="*/ 23 h 32"/>
                  <a:gd name="T2" fmla="*/ 28 w 33"/>
                  <a:gd name="T3" fmla="*/ 22 h 32"/>
                  <a:gd name="T4" fmla="*/ 23 w 33"/>
                  <a:gd name="T5" fmla="*/ 19 h 32"/>
                  <a:gd name="T6" fmla="*/ 0 w 33"/>
                  <a:gd name="T7" fmla="*/ 0 h 32"/>
                  <a:gd name="T8" fmla="*/ 20 w 33"/>
                  <a:gd name="T9" fmla="*/ 22 h 32"/>
                  <a:gd name="T10" fmla="*/ 24 w 33"/>
                  <a:gd name="T11" fmla="*/ 27 h 32"/>
                  <a:gd name="T12" fmla="*/ 24 w 33"/>
                  <a:gd name="T13" fmla="*/ 31 h 32"/>
                  <a:gd name="T14" fmla="*/ 32 w 33"/>
                  <a:gd name="T15" fmla="*/ 23 h 32"/>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2"/>
                  <a:gd name="T26" fmla="*/ 33 w 3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2">
                    <a:moveTo>
                      <a:pt x="32" y="23"/>
                    </a:moveTo>
                    <a:lnTo>
                      <a:pt x="28" y="22"/>
                    </a:lnTo>
                    <a:lnTo>
                      <a:pt x="23" y="19"/>
                    </a:lnTo>
                    <a:lnTo>
                      <a:pt x="0" y="0"/>
                    </a:lnTo>
                    <a:lnTo>
                      <a:pt x="20" y="22"/>
                    </a:lnTo>
                    <a:lnTo>
                      <a:pt x="24" y="27"/>
                    </a:lnTo>
                    <a:lnTo>
                      <a:pt x="24" y="31"/>
                    </a:lnTo>
                    <a:lnTo>
                      <a:pt x="32" y="23"/>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4" name="Freeform 584"/>
              <p:cNvSpPr>
                <a:spLocks/>
              </p:cNvSpPr>
              <p:nvPr/>
            </p:nvSpPr>
            <p:spPr bwMode="auto">
              <a:xfrm>
                <a:off x="584" y="503"/>
                <a:ext cx="33" cy="32"/>
              </a:xfrm>
              <a:custGeom>
                <a:avLst/>
                <a:gdLst>
                  <a:gd name="T0" fmla="*/ 8 w 32"/>
                  <a:gd name="T1" fmla="*/ 0 h 32"/>
                  <a:gd name="T2" fmla="*/ 9 w 32"/>
                  <a:gd name="T3" fmla="*/ 4 h 32"/>
                  <a:gd name="T4" fmla="*/ 12 w 32"/>
                  <a:gd name="T5" fmla="*/ 9 h 32"/>
                  <a:gd name="T6" fmla="*/ 31 w 32"/>
                  <a:gd name="T7" fmla="*/ 31 h 32"/>
                  <a:gd name="T8" fmla="*/ 9 w 32"/>
                  <a:gd name="T9" fmla="*/ 12 h 32"/>
                  <a:gd name="T10" fmla="*/ 4 w 32"/>
                  <a:gd name="T11" fmla="*/ 9 h 32"/>
                  <a:gd name="T12" fmla="*/ 0 w 32"/>
                  <a:gd name="T13" fmla="*/ 9 h 32"/>
                  <a:gd name="T14" fmla="*/ 8 w 32"/>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8" y="0"/>
                    </a:moveTo>
                    <a:lnTo>
                      <a:pt x="9" y="4"/>
                    </a:lnTo>
                    <a:lnTo>
                      <a:pt x="12" y="9"/>
                    </a:lnTo>
                    <a:lnTo>
                      <a:pt x="31" y="31"/>
                    </a:lnTo>
                    <a:lnTo>
                      <a:pt x="9" y="12"/>
                    </a:lnTo>
                    <a:lnTo>
                      <a:pt x="4" y="9"/>
                    </a:lnTo>
                    <a:lnTo>
                      <a:pt x="0" y="9"/>
                    </a:lnTo>
                    <a:lnTo>
                      <a:pt x="8"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5" name="Freeform 585"/>
              <p:cNvSpPr>
                <a:spLocks/>
              </p:cNvSpPr>
              <p:nvPr/>
            </p:nvSpPr>
            <p:spPr bwMode="auto">
              <a:xfrm>
                <a:off x="584" y="480"/>
                <a:ext cx="31" cy="33"/>
              </a:xfrm>
              <a:custGeom>
                <a:avLst/>
                <a:gdLst>
                  <a:gd name="T0" fmla="*/ 8 w 31"/>
                  <a:gd name="T1" fmla="*/ 32 h 33"/>
                  <a:gd name="T2" fmla="*/ 8 w 31"/>
                  <a:gd name="T3" fmla="*/ 28 h 33"/>
                  <a:gd name="T4" fmla="*/ 11 w 31"/>
                  <a:gd name="T5" fmla="*/ 23 h 33"/>
                  <a:gd name="T6" fmla="*/ 30 w 31"/>
                  <a:gd name="T7" fmla="*/ 0 h 33"/>
                  <a:gd name="T8" fmla="*/ 9 w 31"/>
                  <a:gd name="T9" fmla="*/ 20 h 33"/>
                  <a:gd name="T10" fmla="*/ 3 w 31"/>
                  <a:gd name="T11" fmla="*/ 23 h 33"/>
                  <a:gd name="T12" fmla="*/ 0 w 31"/>
                  <a:gd name="T13" fmla="*/ 24 h 33"/>
                  <a:gd name="T14" fmla="*/ 8 w 31"/>
                  <a:gd name="T15" fmla="*/ 32 h 33"/>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3"/>
                  <a:gd name="T26" fmla="*/ 31 w 3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3">
                    <a:moveTo>
                      <a:pt x="8" y="32"/>
                    </a:moveTo>
                    <a:lnTo>
                      <a:pt x="8" y="28"/>
                    </a:lnTo>
                    <a:lnTo>
                      <a:pt x="11" y="23"/>
                    </a:lnTo>
                    <a:lnTo>
                      <a:pt x="30" y="0"/>
                    </a:lnTo>
                    <a:lnTo>
                      <a:pt x="9" y="20"/>
                    </a:lnTo>
                    <a:lnTo>
                      <a:pt x="3" y="23"/>
                    </a:lnTo>
                    <a:lnTo>
                      <a:pt x="0" y="24"/>
                    </a:lnTo>
                    <a:lnTo>
                      <a:pt x="8" y="32"/>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6" name="Freeform 586"/>
              <p:cNvSpPr>
                <a:spLocks/>
              </p:cNvSpPr>
              <p:nvPr/>
            </p:nvSpPr>
            <p:spPr bwMode="auto">
              <a:xfrm>
                <a:off x="561" y="503"/>
                <a:ext cx="33" cy="33"/>
              </a:xfrm>
              <a:custGeom>
                <a:avLst/>
                <a:gdLst>
                  <a:gd name="T0" fmla="*/ 31 w 32"/>
                  <a:gd name="T1" fmla="*/ 8 h 33"/>
                  <a:gd name="T2" fmla="*/ 27 w 32"/>
                  <a:gd name="T3" fmla="*/ 9 h 33"/>
                  <a:gd name="T4" fmla="*/ 22 w 32"/>
                  <a:gd name="T5" fmla="*/ 12 h 33"/>
                  <a:gd name="T6" fmla="*/ 0 w 32"/>
                  <a:gd name="T7" fmla="*/ 32 h 33"/>
                  <a:gd name="T8" fmla="*/ 19 w 32"/>
                  <a:gd name="T9" fmla="*/ 9 h 33"/>
                  <a:gd name="T10" fmla="*/ 22 w 32"/>
                  <a:gd name="T11" fmla="*/ 4 h 33"/>
                  <a:gd name="T12" fmla="*/ 22 w 32"/>
                  <a:gd name="T13" fmla="*/ 0 h 33"/>
                  <a:gd name="T14" fmla="*/ 31 w 32"/>
                  <a:gd name="T15" fmla="*/ 8 h 3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3"/>
                  <a:gd name="T26" fmla="*/ 32 w 32"/>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3">
                    <a:moveTo>
                      <a:pt x="31" y="8"/>
                    </a:moveTo>
                    <a:lnTo>
                      <a:pt x="27" y="9"/>
                    </a:lnTo>
                    <a:lnTo>
                      <a:pt x="22" y="12"/>
                    </a:lnTo>
                    <a:lnTo>
                      <a:pt x="0" y="32"/>
                    </a:lnTo>
                    <a:lnTo>
                      <a:pt x="19" y="9"/>
                    </a:lnTo>
                    <a:lnTo>
                      <a:pt x="22" y="4"/>
                    </a:lnTo>
                    <a:lnTo>
                      <a:pt x="22" y="0"/>
                    </a:lnTo>
                    <a:lnTo>
                      <a:pt x="31" y="8"/>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7" name="Freeform 587"/>
              <p:cNvSpPr>
                <a:spLocks/>
              </p:cNvSpPr>
              <p:nvPr/>
            </p:nvSpPr>
            <p:spPr bwMode="auto">
              <a:xfrm>
                <a:off x="577" y="480"/>
                <a:ext cx="75" cy="45"/>
              </a:xfrm>
              <a:custGeom>
                <a:avLst/>
                <a:gdLst>
                  <a:gd name="T0" fmla="*/ 13 w 75"/>
                  <a:gd name="T1" fmla="*/ 26 h 45"/>
                  <a:gd name="T2" fmla="*/ 56 w 75"/>
                  <a:gd name="T3" fmla="*/ 0 h 45"/>
                  <a:gd name="T4" fmla="*/ 74 w 75"/>
                  <a:gd name="T5" fmla="*/ 0 h 45"/>
                  <a:gd name="T6" fmla="*/ 0 w 75"/>
                  <a:gd name="T7" fmla="*/ 43 h 45"/>
                  <a:gd name="T8" fmla="*/ 0 w 75"/>
                  <a:gd name="T9" fmla="*/ 44 h 45"/>
                  <a:gd name="T10" fmla="*/ 13 w 75"/>
                  <a:gd name="T11" fmla="*/ 26 h 45"/>
                  <a:gd name="T12" fmla="*/ 0 60000 65536"/>
                  <a:gd name="T13" fmla="*/ 0 60000 65536"/>
                  <a:gd name="T14" fmla="*/ 0 60000 65536"/>
                  <a:gd name="T15" fmla="*/ 0 60000 65536"/>
                  <a:gd name="T16" fmla="*/ 0 60000 65536"/>
                  <a:gd name="T17" fmla="*/ 0 60000 65536"/>
                  <a:gd name="T18" fmla="*/ 0 w 75"/>
                  <a:gd name="T19" fmla="*/ 0 h 45"/>
                  <a:gd name="T20" fmla="*/ 75 w 7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5" h="45">
                    <a:moveTo>
                      <a:pt x="13" y="26"/>
                    </a:moveTo>
                    <a:lnTo>
                      <a:pt x="56" y="0"/>
                    </a:lnTo>
                    <a:lnTo>
                      <a:pt x="74" y="0"/>
                    </a:lnTo>
                    <a:lnTo>
                      <a:pt x="0" y="43"/>
                    </a:lnTo>
                    <a:lnTo>
                      <a:pt x="0" y="44"/>
                    </a:lnTo>
                    <a:lnTo>
                      <a:pt x="13" y="26"/>
                    </a:lnTo>
                  </a:path>
                </a:pathLst>
              </a:custGeom>
              <a:solidFill>
                <a:srgbClr val="FFFF00"/>
              </a:solidFill>
              <a:ln w="9525" cap="rnd">
                <a:noFill/>
                <a:round/>
                <a:headEnd/>
                <a:tailEnd/>
              </a:ln>
            </p:spPr>
            <p:txBody>
              <a:bodyPr/>
              <a:lstStyle/>
              <a:p>
                <a:endParaRPr lang="en-US"/>
              </a:p>
            </p:txBody>
          </p:sp>
          <p:sp>
            <p:nvSpPr>
              <p:cNvPr id="198" name="Freeform 588"/>
              <p:cNvSpPr>
                <a:spLocks/>
              </p:cNvSpPr>
              <p:nvPr/>
            </p:nvSpPr>
            <p:spPr bwMode="auto">
              <a:xfrm>
                <a:off x="632" y="440"/>
                <a:ext cx="89" cy="41"/>
              </a:xfrm>
              <a:custGeom>
                <a:avLst/>
                <a:gdLst>
                  <a:gd name="T0" fmla="*/ 0 w 89"/>
                  <a:gd name="T1" fmla="*/ 40 h 41"/>
                  <a:gd name="T2" fmla="*/ 17 w 89"/>
                  <a:gd name="T3" fmla="*/ 40 h 41"/>
                  <a:gd name="T4" fmla="*/ 88 w 89"/>
                  <a:gd name="T5" fmla="*/ 0 h 41"/>
                  <a:gd name="T6" fmla="*/ 42 w 89"/>
                  <a:gd name="T7" fmla="*/ 16 h 41"/>
                  <a:gd name="T8" fmla="*/ 0 w 89"/>
                  <a:gd name="T9" fmla="*/ 4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40"/>
                    </a:moveTo>
                    <a:lnTo>
                      <a:pt x="17" y="40"/>
                    </a:lnTo>
                    <a:lnTo>
                      <a:pt x="88" y="0"/>
                    </a:lnTo>
                    <a:lnTo>
                      <a:pt x="42" y="16"/>
                    </a:lnTo>
                    <a:lnTo>
                      <a:pt x="0" y="40"/>
                    </a:lnTo>
                  </a:path>
                </a:pathLst>
              </a:custGeom>
              <a:solidFill>
                <a:srgbClr val="FF7F00"/>
              </a:solidFill>
              <a:ln w="9525" cap="rnd">
                <a:noFill/>
                <a:round/>
                <a:headEnd/>
                <a:tailEnd/>
              </a:ln>
            </p:spPr>
            <p:txBody>
              <a:bodyPr/>
              <a:lstStyle/>
              <a:p>
                <a:endParaRPr lang="en-US"/>
              </a:p>
            </p:txBody>
          </p:sp>
          <p:sp>
            <p:nvSpPr>
              <p:cNvPr id="199" name="Freeform 589"/>
              <p:cNvSpPr>
                <a:spLocks/>
              </p:cNvSpPr>
              <p:nvPr/>
            </p:nvSpPr>
            <p:spPr bwMode="auto">
              <a:xfrm>
                <a:off x="537" y="557"/>
                <a:ext cx="11" cy="88"/>
              </a:xfrm>
              <a:custGeom>
                <a:avLst/>
                <a:gdLst>
                  <a:gd name="T0" fmla="*/ 10 w 11"/>
                  <a:gd name="T1" fmla="*/ 21 h 88"/>
                  <a:gd name="T2" fmla="*/ 10 w 11"/>
                  <a:gd name="T3" fmla="*/ 73 h 88"/>
                  <a:gd name="T4" fmla="*/ 0 w 11"/>
                  <a:gd name="T5" fmla="*/ 87 h 88"/>
                  <a:gd name="T6" fmla="*/ 0 w 11"/>
                  <a:gd name="T7" fmla="*/ 0 h 88"/>
                  <a:gd name="T8" fmla="*/ 0 w 11"/>
                  <a:gd name="T9" fmla="*/ 2 h 88"/>
                  <a:gd name="T10" fmla="*/ 10 w 11"/>
                  <a:gd name="T11" fmla="*/ 21 h 88"/>
                  <a:gd name="T12" fmla="*/ 0 60000 65536"/>
                  <a:gd name="T13" fmla="*/ 0 60000 65536"/>
                  <a:gd name="T14" fmla="*/ 0 60000 65536"/>
                  <a:gd name="T15" fmla="*/ 0 60000 65536"/>
                  <a:gd name="T16" fmla="*/ 0 60000 65536"/>
                  <a:gd name="T17" fmla="*/ 0 60000 65536"/>
                  <a:gd name="T18" fmla="*/ 0 w 11"/>
                  <a:gd name="T19" fmla="*/ 0 h 88"/>
                  <a:gd name="T20" fmla="*/ 11 w 11"/>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1" h="88">
                    <a:moveTo>
                      <a:pt x="10" y="21"/>
                    </a:moveTo>
                    <a:lnTo>
                      <a:pt x="10" y="73"/>
                    </a:lnTo>
                    <a:lnTo>
                      <a:pt x="0" y="87"/>
                    </a:lnTo>
                    <a:lnTo>
                      <a:pt x="0" y="0"/>
                    </a:lnTo>
                    <a:lnTo>
                      <a:pt x="0" y="2"/>
                    </a:lnTo>
                    <a:lnTo>
                      <a:pt x="10" y="21"/>
                    </a:lnTo>
                  </a:path>
                </a:pathLst>
              </a:custGeom>
              <a:solidFill>
                <a:srgbClr val="FFFF00"/>
              </a:solidFill>
              <a:ln w="9525" cap="rnd">
                <a:noFill/>
                <a:round/>
                <a:headEnd/>
                <a:tailEnd/>
              </a:ln>
            </p:spPr>
            <p:txBody>
              <a:bodyPr/>
              <a:lstStyle/>
              <a:p>
                <a:endParaRPr lang="en-US"/>
              </a:p>
            </p:txBody>
          </p:sp>
          <p:sp>
            <p:nvSpPr>
              <p:cNvPr id="200" name="Freeform 590"/>
              <p:cNvSpPr>
                <a:spLocks/>
              </p:cNvSpPr>
              <p:nvPr/>
            </p:nvSpPr>
            <p:spPr bwMode="auto">
              <a:xfrm>
                <a:off x="537" y="629"/>
                <a:ext cx="11" cy="146"/>
              </a:xfrm>
              <a:custGeom>
                <a:avLst/>
                <a:gdLst>
                  <a:gd name="T0" fmla="*/ 3 w 11"/>
                  <a:gd name="T1" fmla="*/ 9 h 147"/>
                  <a:gd name="T2" fmla="*/ 0 w 11"/>
                  <a:gd name="T3" fmla="*/ 14 h 147"/>
                  <a:gd name="T4" fmla="*/ 0 w 11"/>
                  <a:gd name="T5" fmla="*/ 94 h 147"/>
                  <a:gd name="T6" fmla="*/ 10 w 11"/>
                  <a:gd name="T7" fmla="*/ 146 h 147"/>
                  <a:gd name="T8" fmla="*/ 10 w 11"/>
                  <a:gd name="T9" fmla="*/ 1 h 147"/>
                  <a:gd name="T10" fmla="*/ 10 w 11"/>
                  <a:gd name="T11" fmla="*/ 0 h 147"/>
                  <a:gd name="T12" fmla="*/ 3 w 11"/>
                  <a:gd name="T13" fmla="*/ 9 h 147"/>
                  <a:gd name="T14" fmla="*/ 0 60000 65536"/>
                  <a:gd name="T15" fmla="*/ 0 60000 65536"/>
                  <a:gd name="T16" fmla="*/ 0 60000 65536"/>
                  <a:gd name="T17" fmla="*/ 0 60000 65536"/>
                  <a:gd name="T18" fmla="*/ 0 60000 65536"/>
                  <a:gd name="T19" fmla="*/ 0 60000 65536"/>
                  <a:gd name="T20" fmla="*/ 0 60000 65536"/>
                  <a:gd name="T21" fmla="*/ 0 w 11"/>
                  <a:gd name="T22" fmla="*/ 0 h 147"/>
                  <a:gd name="T23" fmla="*/ 11 w 11"/>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7">
                    <a:moveTo>
                      <a:pt x="3" y="9"/>
                    </a:moveTo>
                    <a:lnTo>
                      <a:pt x="0" y="14"/>
                    </a:lnTo>
                    <a:lnTo>
                      <a:pt x="0" y="94"/>
                    </a:lnTo>
                    <a:lnTo>
                      <a:pt x="10" y="146"/>
                    </a:lnTo>
                    <a:lnTo>
                      <a:pt x="10" y="1"/>
                    </a:lnTo>
                    <a:lnTo>
                      <a:pt x="10" y="0"/>
                    </a:lnTo>
                    <a:lnTo>
                      <a:pt x="3" y="9"/>
                    </a:lnTo>
                  </a:path>
                </a:pathLst>
              </a:custGeom>
              <a:solidFill>
                <a:srgbClr val="FF7F00"/>
              </a:solidFill>
              <a:ln w="9525" cap="rnd">
                <a:noFill/>
                <a:round/>
                <a:headEnd/>
                <a:tailEnd/>
              </a:ln>
            </p:spPr>
            <p:txBody>
              <a:bodyPr/>
              <a:lstStyle/>
              <a:p>
                <a:endParaRPr lang="en-US"/>
              </a:p>
            </p:txBody>
          </p:sp>
          <p:sp>
            <p:nvSpPr>
              <p:cNvPr id="201" name="Freeform 591"/>
              <p:cNvSpPr>
                <a:spLocks/>
              </p:cNvSpPr>
              <p:nvPr/>
            </p:nvSpPr>
            <p:spPr bwMode="auto">
              <a:xfrm>
                <a:off x="548" y="557"/>
                <a:ext cx="12" cy="88"/>
              </a:xfrm>
              <a:custGeom>
                <a:avLst/>
                <a:gdLst>
                  <a:gd name="T0" fmla="*/ 0 w 13"/>
                  <a:gd name="T1" fmla="*/ 23 h 88"/>
                  <a:gd name="T2" fmla="*/ 0 w 13"/>
                  <a:gd name="T3" fmla="*/ 75 h 88"/>
                  <a:gd name="T4" fmla="*/ 12 w 13"/>
                  <a:gd name="T5" fmla="*/ 87 h 88"/>
                  <a:gd name="T6" fmla="*/ 12 w 13"/>
                  <a:gd name="T7" fmla="*/ 0 h 88"/>
                  <a:gd name="T8" fmla="*/ 11 w 13"/>
                  <a:gd name="T9" fmla="*/ 2 h 88"/>
                  <a:gd name="T10" fmla="*/ 0 w 13"/>
                  <a:gd name="T11" fmla="*/ 23 h 88"/>
                  <a:gd name="T12" fmla="*/ 0 60000 65536"/>
                  <a:gd name="T13" fmla="*/ 0 60000 65536"/>
                  <a:gd name="T14" fmla="*/ 0 60000 65536"/>
                  <a:gd name="T15" fmla="*/ 0 60000 65536"/>
                  <a:gd name="T16" fmla="*/ 0 60000 65536"/>
                  <a:gd name="T17" fmla="*/ 0 60000 65536"/>
                  <a:gd name="T18" fmla="*/ 0 w 13"/>
                  <a:gd name="T19" fmla="*/ 0 h 88"/>
                  <a:gd name="T20" fmla="*/ 13 w 13"/>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3" h="88">
                    <a:moveTo>
                      <a:pt x="0" y="23"/>
                    </a:moveTo>
                    <a:lnTo>
                      <a:pt x="0" y="75"/>
                    </a:lnTo>
                    <a:lnTo>
                      <a:pt x="12" y="87"/>
                    </a:lnTo>
                    <a:lnTo>
                      <a:pt x="12" y="0"/>
                    </a:lnTo>
                    <a:lnTo>
                      <a:pt x="11" y="2"/>
                    </a:lnTo>
                    <a:lnTo>
                      <a:pt x="0" y="23"/>
                    </a:lnTo>
                  </a:path>
                </a:pathLst>
              </a:custGeom>
              <a:solidFill>
                <a:srgbClr val="FFFF00"/>
              </a:solidFill>
              <a:ln w="9525" cap="rnd">
                <a:noFill/>
                <a:round/>
                <a:headEnd/>
                <a:tailEnd/>
              </a:ln>
            </p:spPr>
            <p:txBody>
              <a:bodyPr/>
              <a:lstStyle/>
              <a:p>
                <a:endParaRPr lang="en-US"/>
              </a:p>
            </p:txBody>
          </p:sp>
          <p:sp>
            <p:nvSpPr>
              <p:cNvPr id="202" name="Freeform 592"/>
              <p:cNvSpPr>
                <a:spLocks/>
              </p:cNvSpPr>
              <p:nvPr/>
            </p:nvSpPr>
            <p:spPr bwMode="auto">
              <a:xfrm>
                <a:off x="548" y="629"/>
                <a:ext cx="12" cy="146"/>
              </a:xfrm>
              <a:custGeom>
                <a:avLst/>
                <a:gdLst>
                  <a:gd name="T0" fmla="*/ 2 w 13"/>
                  <a:gd name="T1" fmla="*/ 1 h 147"/>
                  <a:gd name="T2" fmla="*/ 12 w 13"/>
                  <a:gd name="T3" fmla="*/ 13 h 147"/>
                  <a:gd name="T4" fmla="*/ 12 w 13"/>
                  <a:gd name="T5" fmla="*/ 91 h 147"/>
                  <a:gd name="T6" fmla="*/ 0 w 13"/>
                  <a:gd name="T7" fmla="*/ 146 h 147"/>
                  <a:gd name="T8" fmla="*/ 2 w 13"/>
                  <a:gd name="T9" fmla="*/ 0 h 147"/>
                  <a:gd name="T10" fmla="*/ 2 w 13"/>
                  <a:gd name="T11" fmla="*/ 1 h 147"/>
                  <a:gd name="T12" fmla="*/ 0 60000 65536"/>
                  <a:gd name="T13" fmla="*/ 0 60000 65536"/>
                  <a:gd name="T14" fmla="*/ 0 60000 65536"/>
                  <a:gd name="T15" fmla="*/ 0 60000 65536"/>
                  <a:gd name="T16" fmla="*/ 0 60000 65536"/>
                  <a:gd name="T17" fmla="*/ 0 60000 65536"/>
                  <a:gd name="T18" fmla="*/ 0 w 13"/>
                  <a:gd name="T19" fmla="*/ 0 h 147"/>
                  <a:gd name="T20" fmla="*/ 13 w 13"/>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13" h="147">
                    <a:moveTo>
                      <a:pt x="2" y="1"/>
                    </a:moveTo>
                    <a:lnTo>
                      <a:pt x="12" y="13"/>
                    </a:lnTo>
                    <a:lnTo>
                      <a:pt x="12" y="91"/>
                    </a:lnTo>
                    <a:lnTo>
                      <a:pt x="0" y="146"/>
                    </a:lnTo>
                    <a:lnTo>
                      <a:pt x="2" y="0"/>
                    </a:lnTo>
                    <a:lnTo>
                      <a:pt x="2" y="1"/>
                    </a:lnTo>
                  </a:path>
                </a:pathLst>
              </a:custGeom>
              <a:solidFill>
                <a:srgbClr val="FF7F00"/>
              </a:solidFill>
              <a:ln w="9525" cap="rnd">
                <a:noFill/>
                <a:round/>
                <a:headEnd/>
                <a:tailEnd/>
              </a:ln>
            </p:spPr>
            <p:txBody>
              <a:bodyPr/>
              <a:lstStyle/>
              <a:p>
                <a:endParaRPr lang="en-US"/>
              </a:p>
            </p:txBody>
          </p:sp>
          <p:sp>
            <p:nvSpPr>
              <p:cNvPr id="203" name="Freeform 593"/>
              <p:cNvSpPr>
                <a:spLocks/>
              </p:cNvSpPr>
              <p:nvPr/>
            </p:nvSpPr>
            <p:spPr bwMode="auto">
              <a:xfrm>
                <a:off x="440" y="478"/>
                <a:ext cx="76" cy="43"/>
              </a:xfrm>
              <a:custGeom>
                <a:avLst/>
                <a:gdLst>
                  <a:gd name="T0" fmla="*/ 62 w 76"/>
                  <a:gd name="T1" fmla="*/ 26 h 45"/>
                  <a:gd name="T2" fmla="*/ 18 w 76"/>
                  <a:gd name="T3" fmla="*/ 0 h 45"/>
                  <a:gd name="T4" fmla="*/ 0 w 76"/>
                  <a:gd name="T5" fmla="*/ 0 h 45"/>
                  <a:gd name="T6" fmla="*/ 75 w 76"/>
                  <a:gd name="T7" fmla="*/ 43 h 45"/>
                  <a:gd name="T8" fmla="*/ 75 w 76"/>
                  <a:gd name="T9" fmla="*/ 44 h 45"/>
                  <a:gd name="T10" fmla="*/ 62 w 76"/>
                  <a:gd name="T11" fmla="*/ 26 h 45"/>
                  <a:gd name="T12" fmla="*/ 0 60000 65536"/>
                  <a:gd name="T13" fmla="*/ 0 60000 65536"/>
                  <a:gd name="T14" fmla="*/ 0 60000 65536"/>
                  <a:gd name="T15" fmla="*/ 0 60000 65536"/>
                  <a:gd name="T16" fmla="*/ 0 60000 65536"/>
                  <a:gd name="T17" fmla="*/ 0 60000 65536"/>
                  <a:gd name="T18" fmla="*/ 0 w 76"/>
                  <a:gd name="T19" fmla="*/ 0 h 45"/>
                  <a:gd name="T20" fmla="*/ 76 w 76"/>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6" h="45">
                    <a:moveTo>
                      <a:pt x="62" y="26"/>
                    </a:moveTo>
                    <a:lnTo>
                      <a:pt x="18" y="0"/>
                    </a:lnTo>
                    <a:lnTo>
                      <a:pt x="0" y="0"/>
                    </a:lnTo>
                    <a:lnTo>
                      <a:pt x="75" y="43"/>
                    </a:lnTo>
                    <a:lnTo>
                      <a:pt x="75" y="44"/>
                    </a:lnTo>
                    <a:lnTo>
                      <a:pt x="62" y="26"/>
                    </a:lnTo>
                  </a:path>
                </a:pathLst>
              </a:custGeom>
              <a:solidFill>
                <a:srgbClr val="FFFF00"/>
              </a:solidFill>
              <a:ln w="9525" cap="rnd">
                <a:noFill/>
                <a:round/>
                <a:headEnd/>
                <a:tailEnd/>
              </a:ln>
            </p:spPr>
            <p:txBody>
              <a:bodyPr/>
              <a:lstStyle/>
              <a:p>
                <a:endParaRPr lang="en-US"/>
              </a:p>
            </p:txBody>
          </p:sp>
          <p:sp>
            <p:nvSpPr>
              <p:cNvPr id="204" name="Freeform 594"/>
              <p:cNvSpPr>
                <a:spLocks/>
              </p:cNvSpPr>
              <p:nvPr/>
            </p:nvSpPr>
            <p:spPr bwMode="auto">
              <a:xfrm>
                <a:off x="374" y="437"/>
                <a:ext cx="87" cy="42"/>
              </a:xfrm>
              <a:custGeom>
                <a:avLst/>
                <a:gdLst>
                  <a:gd name="T0" fmla="*/ 87 w 88"/>
                  <a:gd name="T1" fmla="*/ 40 h 41"/>
                  <a:gd name="T2" fmla="*/ 71 w 88"/>
                  <a:gd name="T3" fmla="*/ 40 h 41"/>
                  <a:gd name="T4" fmla="*/ 0 w 88"/>
                  <a:gd name="T5" fmla="*/ 0 h 41"/>
                  <a:gd name="T6" fmla="*/ 46 w 88"/>
                  <a:gd name="T7" fmla="*/ 17 h 41"/>
                  <a:gd name="T8" fmla="*/ 87 w 88"/>
                  <a:gd name="T9" fmla="*/ 40 h 41"/>
                  <a:gd name="T10" fmla="*/ 0 60000 65536"/>
                  <a:gd name="T11" fmla="*/ 0 60000 65536"/>
                  <a:gd name="T12" fmla="*/ 0 60000 65536"/>
                  <a:gd name="T13" fmla="*/ 0 60000 65536"/>
                  <a:gd name="T14" fmla="*/ 0 60000 65536"/>
                  <a:gd name="T15" fmla="*/ 0 w 88"/>
                  <a:gd name="T16" fmla="*/ 0 h 41"/>
                  <a:gd name="T17" fmla="*/ 88 w 88"/>
                  <a:gd name="T18" fmla="*/ 41 h 41"/>
                </a:gdLst>
                <a:ahLst/>
                <a:cxnLst>
                  <a:cxn ang="T10">
                    <a:pos x="T0" y="T1"/>
                  </a:cxn>
                  <a:cxn ang="T11">
                    <a:pos x="T2" y="T3"/>
                  </a:cxn>
                  <a:cxn ang="T12">
                    <a:pos x="T4" y="T5"/>
                  </a:cxn>
                  <a:cxn ang="T13">
                    <a:pos x="T6" y="T7"/>
                  </a:cxn>
                  <a:cxn ang="T14">
                    <a:pos x="T8" y="T9"/>
                  </a:cxn>
                </a:cxnLst>
                <a:rect l="T15" t="T16" r="T17" b="T18"/>
                <a:pathLst>
                  <a:path w="88" h="41">
                    <a:moveTo>
                      <a:pt x="87" y="40"/>
                    </a:moveTo>
                    <a:lnTo>
                      <a:pt x="71" y="40"/>
                    </a:lnTo>
                    <a:lnTo>
                      <a:pt x="0" y="0"/>
                    </a:lnTo>
                    <a:lnTo>
                      <a:pt x="46" y="17"/>
                    </a:lnTo>
                    <a:lnTo>
                      <a:pt x="87" y="40"/>
                    </a:lnTo>
                  </a:path>
                </a:pathLst>
              </a:custGeom>
              <a:solidFill>
                <a:srgbClr val="FF7F00"/>
              </a:solidFill>
              <a:ln w="9525" cap="rnd">
                <a:noFill/>
                <a:round/>
                <a:headEnd/>
                <a:tailEnd/>
              </a:ln>
            </p:spPr>
            <p:txBody>
              <a:bodyPr/>
              <a:lstStyle/>
              <a:p>
                <a:endParaRPr lang="en-US"/>
              </a:p>
            </p:txBody>
          </p:sp>
          <p:sp>
            <p:nvSpPr>
              <p:cNvPr id="205" name="Freeform 595"/>
              <p:cNvSpPr>
                <a:spLocks/>
              </p:cNvSpPr>
              <p:nvPr/>
            </p:nvSpPr>
            <p:spPr bwMode="auto">
              <a:xfrm>
                <a:off x="423" y="456"/>
                <a:ext cx="124" cy="97"/>
              </a:xfrm>
              <a:custGeom>
                <a:avLst/>
                <a:gdLst>
                  <a:gd name="T0" fmla="*/ 107 w 125"/>
                  <a:gd name="T1" fmla="*/ 83 h 97"/>
                  <a:gd name="T2" fmla="*/ 0 w 125"/>
                  <a:gd name="T3" fmla="*/ 0 h 97"/>
                  <a:gd name="T4" fmla="*/ 46 w 125"/>
                  <a:gd name="T5" fmla="*/ 20 h 97"/>
                  <a:gd name="T6" fmla="*/ 124 w 125"/>
                  <a:gd name="T7" fmla="*/ 81 h 97"/>
                  <a:gd name="T8" fmla="*/ 124 w 125"/>
                  <a:gd name="T9" fmla="*/ 96 h 97"/>
                  <a:gd name="T10" fmla="*/ 107 w 125"/>
                  <a:gd name="T11" fmla="*/ 83 h 97"/>
                  <a:gd name="T12" fmla="*/ 0 60000 65536"/>
                  <a:gd name="T13" fmla="*/ 0 60000 65536"/>
                  <a:gd name="T14" fmla="*/ 0 60000 65536"/>
                  <a:gd name="T15" fmla="*/ 0 60000 65536"/>
                  <a:gd name="T16" fmla="*/ 0 60000 65536"/>
                  <a:gd name="T17" fmla="*/ 0 60000 65536"/>
                  <a:gd name="T18" fmla="*/ 0 w 125"/>
                  <a:gd name="T19" fmla="*/ 0 h 97"/>
                  <a:gd name="T20" fmla="*/ 125 w 125"/>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25" h="97">
                    <a:moveTo>
                      <a:pt x="107" y="83"/>
                    </a:moveTo>
                    <a:lnTo>
                      <a:pt x="0" y="0"/>
                    </a:lnTo>
                    <a:lnTo>
                      <a:pt x="46" y="20"/>
                    </a:lnTo>
                    <a:lnTo>
                      <a:pt x="124" y="81"/>
                    </a:lnTo>
                    <a:lnTo>
                      <a:pt x="124" y="96"/>
                    </a:lnTo>
                    <a:lnTo>
                      <a:pt x="107" y="83"/>
                    </a:lnTo>
                  </a:path>
                </a:pathLst>
              </a:custGeom>
              <a:solidFill>
                <a:srgbClr val="FFFF00"/>
              </a:solidFill>
              <a:ln w="9525" cap="rnd">
                <a:noFill/>
                <a:round/>
                <a:headEnd/>
                <a:tailEnd/>
              </a:ln>
            </p:spPr>
            <p:txBody>
              <a:bodyPr/>
              <a:lstStyle/>
              <a:p>
                <a:endParaRPr lang="en-US"/>
              </a:p>
            </p:txBody>
          </p:sp>
          <p:sp>
            <p:nvSpPr>
              <p:cNvPr id="206" name="Freeform 596"/>
              <p:cNvSpPr>
                <a:spLocks/>
              </p:cNvSpPr>
              <p:nvPr/>
            </p:nvSpPr>
            <p:spPr bwMode="auto">
              <a:xfrm>
                <a:off x="322" y="395"/>
                <a:ext cx="145" cy="76"/>
              </a:xfrm>
              <a:custGeom>
                <a:avLst/>
                <a:gdLst>
                  <a:gd name="T0" fmla="*/ 110 w 145"/>
                  <a:gd name="T1" fmla="*/ 66 h 76"/>
                  <a:gd name="T2" fmla="*/ 144 w 145"/>
                  <a:gd name="T3" fmla="*/ 75 h 76"/>
                  <a:gd name="T4" fmla="*/ 34 w 145"/>
                  <a:gd name="T5" fmla="*/ 10 h 76"/>
                  <a:gd name="T6" fmla="*/ 0 w 145"/>
                  <a:gd name="T7" fmla="*/ 0 h 76"/>
                  <a:gd name="T8" fmla="*/ 110 w 145"/>
                  <a:gd name="T9" fmla="*/ 66 h 76"/>
                  <a:gd name="T10" fmla="*/ 0 60000 65536"/>
                  <a:gd name="T11" fmla="*/ 0 60000 65536"/>
                  <a:gd name="T12" fmla="*/ 0 60000 65536"/>
                  <a:gd name="T13" fmla="*/ 0 60000 65536"/>
                  <a:gd name="T14" fmla="*/ 0 60000 65536"/>
                  <a:gd name="T15" fmla="*/ 0 w 145"/>
                  <a:gd name="T16" fmla="*/ 0 h 76"/>
                  <a:gd name="T17" fmla="*/ 145 w 145"/>
                  <a:gd name="T18" fmla="*/ 76 h 76"/>
                </a:gdLst>
                <a:ahLst/>
                <a:cxnLst>
                  <a:cxn ang="T10">
                    <a:pos x="T0" y="T1"/>
                  </a:cxn>
                  <a:cxn ang="T11">
                    <a:pos x="T2" y="T3"/>
                  </a:cxn>
                  <a:cxn ang="T12">
                    <a:pos x="T4" y="T5"/>
                  </a:cxn>
                  <a:cxn ang="T13">
                    <a:pos x="T6" y="T7"/>
                  </a:cxn>
                  <a:cxn ang="T14">
                    <a:pos x="T8" y="T9"/>
                  </a:cxn>
                </a:cxnLst>
                <a:rect l="T15" t="T16" r="T17" b="T18"/>
                <a:pathLst>
                  <a:path w="145" h="76">
                    <a:moveTo>
                      <a:pt x="110" y="66"/>
                    </a:moveTo>
                    <a:lnTo>
                      <a:pt x="144" y="75"/>
                    </a:lnTo>
                    <a:lnTo>
                      <a:pt x="34" y="10"/>
                    </a:lnTo>
                    <a:lnTo>
                      <a:pt x="0" y="0"/>
                    </a:lnTo>
                    <a:lnTo>
                      <a:pt x="110" y="66"/>
                    </a:lnTo>
                  </a:path>
                </a:pathLst>
              </a:custGeom>
              <a:solidFill>
                <a:srgbClr val="FF7F00"/>
              </a:solidFill>
              <a:ln w="9525" cap="rnd">
                <a:noFill/>
                <a:round/>
                <a:headEnd/>
                <a:tailEnd/>
              </a:ln>
            </p:spPr>
            <p:txBody>
              <a:bodyPr/>
              <a:lstStyle/>
              <a:p>
                <a:endParaRPr lang="en-US"/>
              </a:p>
            </p:txBody>
          </p:sp>
          <p:sp>
            <p:nvSpPr>
              <p:cNvPr id="207" name="Freeform 597"/>
              <p:cNvSpPr>
                <a:spLocks/>
              </p:cNvSpPr>
              <p:nvPr/>
            </p:nvSpPr>
            <p:spPr bwMode="auto">
              <a:xfrm>
                <a:off x="548" y="458"/>
                <a:ext cx="122" cy="72"/>
              </a:xfrm>
              <a:custGeom>
                <a:avLst/>
                <a:gdLst>
                  <a:gd name="T0" fmla="*/ 122 w 123"/>
                  <a:gd name="T1" fmla="*/ 0 h 72"/>
                  <a:gd name="T2" fmla="*/ 79 w 123"/>
                  <a:gd name="T3" fmla="*/ 14 h 72"/>
                  <a:gd name="T4" fmla="*/ 0 w 123"/>
                  <a:gd name="T5" fmla="*/ 60 h 72"/>
                  <a:gd name="T6" fmla="*/ 0 w 123"/>
                  <a:gd name="T7" fmla="*/ 71 h 72"/>
                  <a:gd name="T8" fmla="*/ 122 w 123"/>
                  <a:gd name="T9" fmla="*/ 0 h 72"/>
                  <a:gd name="T10" fmla="*/ 0 60000 65536"/>
                  <a:gd name="T11" fmla="*/ 0 60000 65536"/>
                  <a:gd name="T12" fmla="*/ 0 60000 65536"/>
                  <a:gd name="T13" fmla="*/ 0 60000 65536"/>
                  <a:gd name="T14" fmla="*/ 0 60000 65536"/>
                  <a:gd name="T15" fmla="*/ 0 w 123"/>
                  <a:gd name="T16" fmla="*/ 0 h 72"/>
                  <a:gd name="T17" fmla="*/ 123 w 123"/>
                  <a:gd name="T18" fmla="*/ 72 h 72"/>
                </a:gdLst>
                <a:ahLst/>
                <a:cxnLst>
                  <a:cxn ang="T10">
                    <a:pos x="T0" y="T1"/>
                  </a:cxn>
                  <a:cxn ang="T11">
                    <a:pos x="T2" y="T3"/>
                  </a:cxn>
                  <a:cxn ang="T12">
                    <a:pos x="T4" y="T5"/>
                  </a:cxn>
                  <a:cxn ang="T13">
                    <a:pos x="T6" y="T7"/>
                  </a:cxn>
                  <a:cxn ang="T14">
                    <a:pos x="T8" y="T9"/>
                  </a:cxn>
                </a:cxnLst>
                <a:rect l="T15" t="T16" r="T17" b="T18"/>
                <a:pathLst>
                  <a:path w="123" h="72">
                    <a:moveTo>
                      <a:pt x="122" y="0"/>
                    </a:moveTo>
                    <a:lnTo>
                      <a:pt x="79" y="14"/>
                    </a:lnTo>
                    <a:lnTo>
                      <a:pt x="0" y="60"/>
                    </a:lnTo>
                    <a:lnTo>
                      <a:pt x="0" y="71"/>
                    </a:lnTo>
                    <a:lnTo>
                      <a:pt x="122" y="0"/>
                    </a:lnTo>
                  </a:path>
                </a:pathLst>
              </a:custGeom>
              <a:solidFill>
                <a:srgbClr val="FFFF00"/>
              </a:solidFill>
              <a:ln w="9525" cap="rnd">
                <a:noFill/>
                <a:round/>
                <a:headEnd/>
                <a:tailEnd/>
              </a:ln>
            </p:spPr>
            <p:txBody>
              <a:bodyPr/>
              <a:lstStyle/>
              <a:p>
                <a:endParaRPr lang="en-US"/>
              </a:p>
            </p:txBody>
          </p:sp>
          <p:sp>
            <p:nvSpPr>
              <p:cNvPr id="208" name="Freeform 598"/>
              <p:cNvSpPr>
                <a:spLocks/>
              </p:cNvSpPr>
              <p:nvPr/>
            </p:nvSpPr>
            <p:spPr bwMode="auto">
              <a:xfrm>
                <a:off x="625" y="396"/>
                <a:ext cx="149" cy="77"/>
              </a:xfrm>
              <a:custGeom>
                <a:avLst/>
                <a:gdLst>
                  <a:gd name="T0" fmla="*/ 35 w 149"/>
                  <a:gd name="T1" fmla="*/ 68 h 77"/>
                  <a:gd name="T2" fmla="*/ 0 w 149"/>
                  <a:gd name="T3" fmla="*/ 76 h 77"/>
                  <a:gd name="T4" fmla="*/ 115 w 149"/>
                  <a:gd name="T5" fmla="*/ 9 h 77"/>
                  <a:gd name="T6" fmla="*/ 148 w 149"/>
                  <a:gd name="T7" fmla="*/ 0 h 77"/>
                  <a:gd name="T8" fmla="*/ 35 w 149"/>
                  <a:gd name="T9" fmla="*/ 68 h 77"/>
                  <a:gd name="T10" fmla="*/ 0 60000 65536"/>
                  <a:gd name="T11" fmla="*/ 0 60000 65536"/>
                  <a:gd name="T12" fmla="*/ 0 60000 65536"/>
                  <a:gd name="T13" fmla="*/ 0 60000 65536"/>
                  <a:gd name="T14" fmla="*/ 0 60000 65536"/>
                  <a:gd name="T15" fmla="*/ 0 w 149"/>
                  <a:gd name="T16" fmla="*/ 0 h 77"/>
                  <a:gd name="T17" fmla="*/ 149 w 149"/>
                  <a:gd name="T18" fmla="*/ 77 h 77"/>
                </a:gdLst>
                <a:ahLst/>
                <a:cxnLst>
                  <a:cxn ang="T10">
                    <a:pos x="T0" y="T1"/>
                  </a:cxn>
                  <a:cxn ang="T11">
                    <a:pos x="T2" y="T3"/>
                  </a:cxn>
                  <a:cxn ang="T12">
                    <a:pos x="T4" y="T5"/>
                  </a:cxn>
                  <a:cxn ang="T13">
                    <a:pos x="T6" y="T7"/>
                  </a:cxn>
                  <a:cxn ang="T14">
                    <a:pos x="T8" y="T9"/>
                  </a:cxn>
                </a:cxnLst>
                <a:rect l="T15" t="T16" r="T17" b="T18"/>
                <a:pathLst>
                  <a:path w="149" h="77">
                    <a:moveTo>
                      <a:pt x="35" y="68"/>
                    </a:moveTo>
                    <a:lnTo>
                      <a:pt x="0" y="76"/>
                    </a:lnTo>
                    <a:lnTo>
                      <a:pt x="115" y="9"/>
                    </a:lnTo>
                    <a:lnTo>
                      <a:pt x="148" y="0"/>
                    </a:lnTo>
                    <a:lnTo>
                      <a:pt x="35" y="68"/>
                    </a:lnTo>
                  </a:path>
                </a:pathLst>
              </a:custGeom>
              <a:solidFill>
                <a:srgbClr val="FF7F00"/>
              </a:solidFill>
              <a:ln w="9525" cap="rnd">
                <a:noFill/>
                <a:round/>
                <a:headEnd/>
                <a:tailEnd/>
              </a:ln>
            </p:spPr>
            <p:txBody>
              <a:bodyPr/>
              <a:lstStyle/>
              <a:p>
                <a:endParaRPr lang="en-US"/>
              </a:p>
            </p:txBody>
          </p:sp>
          <p:sp>
            <p:nvSpPr>
              <p:cNvPr id="209" name="Freeform 599"/>
              <p:cNvSpPr>
                <a:spLocks/>
              </p:cNvSpPr>
              <p:nvPr/>
            </p:nvSpPr>
            <p:spPr bwMode="auto">
              <a:xfrm>
                <a:off x="383" y="264"/>
                <a:ext cx="69" cy="55"/>
              </a:xfrm>
              <a:custGeom>
                <a:avLst/>
                <a:gdLst>
                  <a:gd name="T0" fmla="*/ 58 w 69"/>
                  <a:gd name="T1" fmla="*/ 0 h 55"/>
                  <a:gd name="T2" fmla="*/ 68 w 69"/>
                  <a:gd name="T3" fmla="*/ 21 h 55"/>
                  <a:gd name="T4" fmla="*/ 28 w 69"/>
                  <a:gd name="T5" fmla="*/ 54 h 55"/>
                  <a:gd name="T6" fmla="*/ 38 w 69"/>
                  <a:gd name="T7" fmla="*/ 46 h 55"/>
                  <a:gd name="T8" fmla="*/ 21 w 69"/>
                  <a:gd name="T9" fmla="*/ 52 h 55"/>
                  <a:gd name="T10" fmla="*/ 4 w 69"/>
                  <a:gd name="T11" fmla="*/ 47 h 55"/>
                  <a:gd name="T12" fmla="*/ 10 w 69"/>
                  <a:gd name="T13" fmla="*/ 38 h 55"/>
                  <a:gd name="T14" fmla="*/ 0 w 69"/>
                  <a:gd name="T15" fmla="*/ 47 h 55"/>
                  <a:gd name="T16" fmla="*/ 51 w 69"/>
                  <a:gd name="T17" fmla="*/ 5 h 55"/>
                  <a:gd name="T18" fmla="*/ 58 w 69"/>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5"/>
                  <a:gd name="T32" fmla="*/ 69 w 69"/>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5">
                    <a:moveTo>
                      <a:pt x="58" y="0"/>
                    </a:moveTo>
                    <a:lnTo>
                      <a:pt x="68" y="21"/>
                    </a:lnTo>
                    <a:lnTo>
                      <a:pt x="28" y="54"/>
                    </a:lnTo>
                    <a:lnTo>
                      <a:pt x="38" y="46"/>
                    </a:lnTo>
                    <a:lnTo>
                      <a:pt x="21" y="52"/>
                    </a:lnTo>
                    <a:lnTo>
                      <a:pt x="4" y="47"/>
                    </a:lnTo>
                    <a:lnTo>
                      <a:pt x="10" y="38"/>
                    </a:lnTo>
                    <a:lnTo>
                      <a:pt x="0" y="47"/>
                    </a:lnTo>
                    <a:lnTo>
                      <a:pt x="51" y="5"/>
                    </a:lnTo>
                    <a:lnTo>
                      <a:pt x="58" y="0"/>
                    </a:lnTo>
                  </a:path>
                </a:pathLst>
              </a:custGeom>
              <a:solidFill>
                <a:srgbClr val="FF7F00"/>
              </a:solidFill>
              <a:ln w="9525" cap="rnd">
                <a:noFill/>
                <a:round/>
                <a:headEnd/>
                <a:tailEnd/>
              </a:ln>
            </p:spPr>
            <p:txBody>
              <a:bodyPr/>
              <a:lstStyle/>
              <a:p>
                <a:endParaRPr lang="en-US"/>
              </a:p>
            </p:txBody>
          </p:sp>
          <p:sp>
            <p:nvSpPr>
              <p:cNvPr id="210" name="Freeform 600"/>
              <p:cNvSpPr>
                <a:spLocks/>
              </p:cNvSpPr>
              <p:nvPr/>
            </p:nvSpPr>
            <p:spPr bwMode="auto">
              <a:xfrm>
                <a:off x="330" y="324"/>
                <a:ext cx="66" cy="42"/>
              </a:xfrm>
              <a:custGeom>
                <a:avLst/>
                <a:gdLst>
                  <a:gd name="T0" fmla="*/ 37 w 66"/>
                  <a:gd name="T1" fmla="*/ 0 h 40"/>
                  <a:gd name="T2" fmla="*/ 65 w 66"/>
                  <a:gd name="T3" fmla="*/ 7 h 40"/>
                  <a:gd name="T4" fmla="*/ 25 w 66"/>
                  <a:gd name="T5" fmla="*/ 39 h 40"/>
                  <a:gd name="T6" fmla="*/ 0 w 66"/>
                  <a:gd name="T7" fmla="*/ 30 h 40"/>
                  <a:gd name="T8" fmla="*/ 37 w 66"/>
                  <a:gd name="T9" fmla="*/ 0 h 40"/>
                  <a:gd name="T10" fmla="*/ 0 60000 65536"/>
                  <a:gd name="T11" fmla="*/ 0 60000 65536"/>
                  <a:gd name="T12" fmla="*/ 0 60000 65536"/>
                  <a:gd name="T13" fmla="*/ 0 60000 65536"/>
                  <a:gd name="T14" fmla="*/ 0 60000 65536"/>
                  <a:gd name="T15" fmla="*/ 0 w 66"/>
                  <a:gd name="T16" fmla="*/ 0 h 40"/>
                  <a:gd name="T17" fmla="*/ 66 w 66"/>
                  <a:gd name="T18" fmla="*/ 40 h 40"/>
                </a:gdLst>
                <a:ahLst/>
                <a:cxnLst>
                  <a:cxn ang="T10">
                    <a:pos x="T0" y="T1"/>
                  </a:cxn>
                  <a:cxn ang="T11">
                    <a:pos x="T2" y="T3"/>
                  </a:cxn>
                  <a:cxn ang="T12">
                    <a:pos x="T4" y="T5"/>
                  </a:cxn>
                  <a:cxn ang="T13">
                    <a:pos x="T6" y="T7"/>
                  </a:cxn>
                  <a:cxn ang="T14">
                    <a:pos x="T8" y="T9"/>
                  </a:cxn>
                </a:cxnLst>
                <a:rect l="T15" t="T16" r="T17" b="T18"/>
                <a:pathLst>
                  <a:path w="66" h="40">
                    <a:moveTo>
                      <a:pt x="37" y="0"/>
                    </a:moveTo>
                    <a:lnTo>
                      <a:pt x="65" y="7"/>
                    </a:lnTo>
                    <a:lnTo>
                      <a:pt x="25" y="39"/>
                    </a:lnTo>
                    <a:lnTo>
                      <a:pt x="0" y="30"/>
                    </a:lnTo>
                    <a:lnTo>
                      <a:pt x="37" y="0"/>
                    </a:lnTo>
                  </a:path>
                </a:pathLst>
              </a:custGeom>
              <a:solidFill>
                <a:srgbClr val="401F00"/>
              </a:solidFill>
              <a:ln w="9525" cap="rnd">
                <a:noFill/>
                <a:round/>
                <a:headEnd/>
                <a:tailEnd/>
              </a:ln>
            </p:spPr>
            <p:txBody>
              <a:bodyPr/>
              <a:lstStyle/>
              <a:p>
                <a:endParaRPr lang="en-US"/>
              </a:p>
            </p:txBody>
          </p:sp>
          <p:sp>
            <p:nvSpPr>
              <p:cNvPr id="211" name="Freeform 601"/>
              <p:cNvSpPr>
                <a:spLocks/>
              </p:cNvSpPr>
              <p:nvPr/>
            </p:nvSpPr>
            <p:spPr bwMode="auto">
              <a:xfrm>
                <a:off x="419" y="258"/>
                <a:ext cx="35" cy="43"/>
              </a:xfrm>
              <a:custGeom>
                <a:avLst/>
                <a:gdLst>
                  <a:gd name="T0" fmla="*/ 28 w 38"/>
                  <a:gd name="T1" fmla="*/ 0 h 43"/>
                  <a:gd name="T2" fmla="*/ 37 w 38"/>
                  <a:gd name="T3" fmla="*/ 24 h 43"/>
                  <a:gd name="T4" fmla="*/ 16 w 38"/>
                  <a:gd name="T5" fmla="*/ 42 h 43"/>
                  <a:gd name="T6" fmla="*/ 26 w 38"/>
                  <a:gd name="T7" fmla="*/ 30 h 43"/>
                  <a:gd name="T8" fmla="*/ 28 w 38"/>
                  <a:gd name="T9" fmla="*/ 23 h 43"/>
                  <a:gd name="T10" fmla="*/ 26 w 38"/>
                  <a:gd name="T11" fmla="*/ 19 h 43"/>
                  <a:gd name="T12" fmla="*/ 23 w 38"/>
                  <a:gd name="T13" fmla="*/ 17 h 43"/>
                  <a:gd name="T14" fmla="*/ 17 w 38"/>
                  <a:gd name="T15" fmla="*/ 16 h 43"/>
                  <a:gd name="T16" fmla="*/ 8 w 38"/>
                  <a:gd name="T17" fmla="*/ 19 h 43"/>
                  <a:gd name="T18" fmla="*/ 0 w 38"/>
                  <a:gd name="T19" fmla="*/ 24 h 43"/>
                  <a:gd name="T20" fmla="*/ 28 w 38"/>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3"/>
                  <a:gd name="T35" fmla="*/ 38 w 3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3">
                    <a:moveTo>
                      <a:pt x="28" y="0"/>
                    </a:moveTo>
                    <a:lnTo>
                      <a:pt x="37" y="24"/>
                    </a:lnTo>
                    <a:lnTo>
                      <a:pt x="16" y="42"/>
                    </a:lnTo>
                    <a:lnTo>
                      <a:pt x="26" y="30"/>
                    </a:lnTo>
                    <a:lnTo>
                      <a:pt x="28" y="23"/>
                    </a:lnTo>
                    <a:lnTo>
                      <a:pt x="26" y="19"/>
                    </a:lnTo>
                    <a:lnTo>
                      <a:pt x="23" y="17"/>
                    </a:lnTo>
                    <a:lnTo>
                      <a:pt x="17" y="16"/>
                    </a:lnTo>
                    <a:lnTo>
                      <a:pt x="8" y="19"/>
                    </a:lnTo>
                    <a:lnTo>
                      <a:pt x="0" y="24"/>
                    </a:lnTo>
                    <a:lnTo>
                      <a:pt x="28" y="0"/>
                    </a:lnTo>
                  </a:path>
                </a:pathLst>
              </a:custGeom>
              <a:solidFill>
                <a:srgbClr val="401F00"/>
              </a:solidFill>
              <a:ln w="9525" cap="rnd">
                <a:noFill/>
                <a:round/>
                <a:headEnd/>
                <a:tailEnd/>
              </a:ln>
            </p:spPr>
            <p:txBody>
              <a:bodyPr/>
              <a:lstStyle/>
              <a:p>
                <a:endParaRPr lang="en-US"/>
              </a:p>
            </p:txBody>
          </p:sp>
          <p:sp>
            <p:nvSpPr>
              <p:cNvPr id="212" name="Freeform 602"/>
              <p:cNvSpPr>
                <a:spLocks/>
              </p:cNvSpPr>
              <p:nvPr/>
            </p:nvSpPr>
            <p:spPr bwMode="auto">
              <a:xfrm>
                <a:off x="311" y="354"/>
                <a:ext cx="45" cy="26"/>
              </a:xfrm>
              <a:custGeom>
                <a:avLst/>
                <a:gdLst>
                  <a:gd name="T0" fmla="*/ 19 w 44"/>
                  <a:gd name="T1" fmla="*/ 0 h 26"/>
                  <a:gd name="T2" fmla="*/ 43 w 44"/>
                  <a:gd name="T3" fmla="*/ 10 h 26"/>
                  <a:gd name="T4" fmla="*/ 25 w 44"/>
                  <a:gd name="T5" fmla="*/ 25 h 26"/>
                  <a:gd name="T6" fmla="*/ 0 w 44"/>
                  <a:gd name="T7" fmla="*/ 16 h 26"/>
                  <a:gd name="T8" fmla="*/ 19 w 44"/>
                  <a:gd name="T9" fmla="*/ 0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19" y="0"/>
                    </a:moveTo>
                    <a:lnTo>
                      <a:pt x="43" y="10"/>
                    </a:lnTo>
                    <a:lnTo>
                      <a:pt x="25" y="25"/>
                    </a:lnTo>
                    <a:lnTo>
                      <a:pt x="0" y="16"/>
                    </a:lnTo>
                    <a:lnTo>
                      <a:pt x="19" y="0"/>
                    </a:lnTo>
                  </a:path>
                </a:pathLst>
              </a:custGeom>
              <a:solidFill>
                <a:srgbClr val="FFFF00"/>
              </a:solidFill>
              <a:ln w="9525" cap="rnd">
                <a:noFill/>
                <a:round/>
                <a:headEnd/>
                <a:tailEnd/>
              </a:ln>
            </p:spPr>
            <p:txBody>
              <a:bodyPr/>
              <a:lstStyle/>
              <a:p>
                <a:endParaRPr lang="en-US"/>
              </a:p>
            </p:txBody>
          </p:sp>
          <p:sp>
            <p:nvSpPr>
              <p:cNvPr id="213" name="Freeform 603"/>
              <p:cNvSpPr>
                <a:spLocks/>
              </p:cNvSpPr>
              <p:nvPr/>
            </p:nvSpPr>
            <p:spPr bwMode="auto">
              <a:xfrm>
                <a:off x="294" y="369"/>
                <a:ext cx="42" cy="26"/>
              </a:xfrm>
              <a:custGeom>
                <a:avLst/>
                <a:gdLst>
                  <a:gd name="T0" fmla="*/ 17 w 42"/>
                  <a:gd name="T1" fmla="*/ 0 h 26"/>
                  <a:gd name="T2" fmla="*/ 41 w 42"/>
                  <a:gd name="T3" fmla="*/ 10 h 26"/>
                  <a:gd name="T4" fmla="*/ 22 w 42"/>
                  <a:gd name="T5" fmla="*/ 25 h 26"/>
                  <a:gd name="T6" fmla="*/ 0 w 42"/>
                  <a:gd name="T7" fmla="*/ 13 h 26"/>
                  <a:gd name="T8" fmla="*/ 0 w 42"/>
                  <a:gd name="T9" fmla="*/ 13 h 26"/>
                  <a:gd name="T10" fmla="*/ 17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17" y="0"/>
                    </a:moveTo>
                    <a:lnTo>
                      <a:pt x="41" y="10"/>
                    </a:lnTo>
                    <a:lnTo>
                      <a:pt x="22" y="25"/>
                    </a:lnTo>
                    <a:lnTo>
                      <a:pt x="0" y="13"/>
                    </a:lnTo>
                    <a:lnTo>
                      <a:pt x="17" y="0"/>
                    </a:lnTo>
                  </a:path>
                </a:pathLst>
              </a:custGeom>
              <a:solidFill>
                <a:srgbClr val="FF7F00"/>
              </a:solidFill>
              <a:ln w="9525" cap="rnd">
                <a:noFill/>
                <a:round/>
                <a:headEnd/>
                <a:tailEnd/>
              </a:ln>
            </p:spPr>
            <p:txBody>
              <a:bodyPr/>
              <a:lstStyle/>
              <a:p>
                <a:endParaRPr lang="en-US"/>
              </a:p>
            </p:txBody>
          </p:sp>
          <p:sp>
            <p:nvSpPr>
              <p:cNvPr id="214" name="Freeform 604"/>
              <p:cNvSpPr>
                <a:spLocks/>
              </p:cNvSpPr>
              <p:nvPr/>
            </p:nvSpPr>
            <p:spPr bwMode="auto">
              <a:xfrm>
                <a:off x="355" y="310"/>
                <a:ext cx="58" cy="31"/>
              </a:xfrm>
              <a:custGeom>
                <a:avLst/>
                <a:gdLst>
                  <a:gd name="T0" fmla="*/ 19 w 59"/>
                  <a:gd name="T1" fmla="*/ 7 h 31"/>
                  <a:gd name="T2" fmla="*/ 28 w 59"/>
                  <a:gd name="T3" fmla="*/ 0 h 31"/>
                  <a:gd name="T4" fmla="*/ 22 w 59"/>
                  <a:gd name="T5" fmla="*/ 9 h 31"/>
                  <a:gd name="T6" fmla="*/ 39 w 59"/>
                  <a:gd name="T7" fmla="*/ 12 h 31"/>
                  <a:gd name="T8" fmla="*/ 58 w 59"/>
                  <a:gd name="T9" fmla="*/ 6 h 31"/>
                  <a:gd name="T10" fmla="*/ 47 w 59"/>
                  <a:gd name="T11" fmla="*/ 15 h 31"/>
                  <a:gd name="T12" fmla="*/ 38 w 59"/>
                  <a:gd name="T13" fmla="*/ 22 h 31"/>
                  <a:gd name="T14" fmla="*/ 27 w 59"/>
                  <a:gd name="T15" fmla="*/ 30 h 31"/>
                  <a:gd name="T16" fmla="*/ 33 w 59"/>
                  <a:gd name="T17" fmla="*/ 21 h 31"/>
                  <a:gd name="T18" fmla="*/ 14 w 59"/>
                  <a:gd name="T19" fmla="*/ 16 h 31"/>
                  <a:gd name="T20" fmla="*/ 0 w 59"/>
                  <a:gd name="T21" fmla="*/ 22 h 31"/>
                  <a:gd name="T22" fmla="*/ 8 w 59"/>
                  <a:gd name="T23" fmla="*/ 15 h 31"/>
                  <a:gd name="T24" fmla="*/ 19 w 59"/>
                  <a:gd name="T25" fmla="*/ 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1"/>
                  <a:gd name="T41" fmla="*/ 59 w 5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1">
                    <a:moveTo>
                      <a:pt x="19" y="7"/>
                    </a:moveTo>
                    <a:lnTo>
                      <a:pt x="28" y="0"/>
                    </a:lnTo>
                    <a:lnTo>
                      <a:pt x="22" y="9"/>
                    </a:lnTo>
                    <a:lnTo>
                      <a:pt x="39" y="12"/>
                    </a:lnTo>
                    <a:lnTo>
                      <a:pt x="58" y="6"/>
                    </a:lnTo>
                    <a:lnTo>
                      <a:pt x="47" y="15"/>
                    </a:lnTo>
                    <a:lnTo>
                      <a:pt x="38" y="22"/>
                    </a:lnTo>
                    <a:lnTo>
                      <a:pt x="27" y="30"/>
                    </a:lnTo>
                    <a:lnTo>
                      <a:pt x="33" y="21"/>
                    </a:lnTo>
                    <a:lnTo>
                      <a:pt x="14" y="16"/>
                    </a:lnTo>
                    <a:lnTo>
                      <a:pt x="0" y="22"/>
                    </a:lnTo>
                    <a:lnTo>
                      <a:pt x="8" y="15"/>
                    </a:lnTo>
                    <a:lnTo>
                      <a:pt x="19" y="7"/>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15" name="Freeform 605"/>
              <p:cNvSpPr>
                <a:spLocks/>
              </p:cNvSpPr>
              <p:nvPr/>
            </p:nvSpPr>
            <p:spPr bwMode="auto">
              <a:xfrm>
                <a:off x="294" y="259"/>
                <a:ext cx="164" cy="136"/>
              </a:xfrm>
              <a:custGeom>
                <a:avLst/>
                <a:gdLst>
                  <a:gd name="T0" fmla="*/ 0 w 164"/>
                  <a:gd name="T1" fmla="*/ 122 h 136"/>
                  <a:gd name="T2" fmla="*/ 153 w 164"/>
                  <a:gd name="T3" fmla="*/ 0 h 136"/>
                  <a:gd name="T4" fmla="*/ 163 w 164"/>
                  <a:gd name="T5" fmla="*/ 23 h 136"/>
                  <a:gd name="T6" fmla="*/ 22 w 164"/>
                  <a:gd name="T7" fmla="*/ 135 h 136"/>
                  <a:gd name="T8" fmla="*/ 0 w 164"/>
                  <a:gd name="T9" fmla="*/ 122 h 136"/>
                  <a:gd name="T10" fmla="*/ 0 60000 65536"/>
                  <a:gd name="T11" fmla="*/ 0 60000 65536"/>
                  <a:gd name="T12" fmla="*/ 0 60000 65536"/>
                  <a:gd name="T13" fmla="*/ 0 60000 65536"/>
                  <a:gd name="T14" fmla="*/ 0 60000 65536"/>
                  <a:gd name="T15" fmla="*/ 0 w 164"/>
                  <a:gd name="T16" fmla="*/ 0 h 136"/>
                  <a:gd name="T17" fmla="*/ 164 w 164"/>
                  <a:gd name="T18" fmla="*/ 136 h 136"/>
                </a:gdLst>
                <a:ahLst/>
                <a:cxnLst>
                  <a:cxn ang="T10">
                    <a:pos x="T0" y="T1"/>
                  </a:cxn>
                  <a:cxn ang="T11">
                    <a:pos x="T2" y="T3"/>
                  </a:cxn>
                  <a:cxn ang="T12">
                    <a:pos x="T4" y="T5"/>
                  </a:cxn>
                  <a:cxn ang="T13">
                    <a:pos x="T6" y="T7"/>
                  </a:cxn>
                  <a:cxn ang="T14">
                    <a:pos x="T8" y="T9"/>
                  </a:cxn>
                </a:cxnLst>
                <a:rect l="T15" t="T16" r="T17" b="T18"/>
                <a:pathLst>
                  <a:path w="164" h="136">
                    <a:moveTo>
                      <a:pt x="0" y="122"/>
                    </a:moveTo>
                    <a:lnTo>
                      <a:pt x="153" y="0"/>
                    </a:lnTo>
                    <a:lnTo>
                      <a:pt x="163" y="23"/>
                    </a:lnTo>
                    <a:lnTo>
                      <a:pt x="22" y="135"/>
                    </a:lnTo>
                    <a:lnTo>
                      <a:pt x="0" y="122"/>
                    </a:lnTo>
                  </a:path>
                </a:pathLst>
              </a:custGeom>
              <a:noFill/>
              <a:ln w="12700" cap="rnd" cmpd="sng">
                <a:solidFill>
                  <a:srgbClr val="000000"/>
                </a:solidFill>
                <a:prstDash val="solid"/>
                <a:round/>
                <a:headEnd/>
                <a:tailEnd/>
              </a:ln>
            </p:spPr>
            <p:txBody>
              <a:bodyPr/>
              <a:lstStyle/>
              <a:p>
                <a:endParaRPr lang="en-US"/>
              </a:p>
            </p:txBody>
          </p:sp>
          <p:sp>
            <p:nvSpPr>
              <p:cNvPr id="216" name="Freeform 606"/>
              <p:cNvSpPr>
                <a:spLocks/>
              </p:cNvSpPr>
              <p:nvPr/>
            </p:nvSpPr>
            <p:spPr bwMode="auto">
              <a:xfrm>
                <a:off x="619" y="718"/>
                <a:ext cx="117" cy="54"/>
              </a:xfrm>
              <a:custGeom>
                <a:avLst/>
                <a:gdLst>
                  <a:gd name="T0" fmla="*/ 101 w 117"/>
                  <a:gd name="T1" fmla="*/ 0 h 54"/>
                  <a:gd name="T2" fmla="*/ 116 w 117"/>
                  <a:gd name="T3" fmla="*/ 21 h 54"/>
                  <a:gd name="T4" fmla="*/ 20 w 117"/>
                  <a:gd name="T5" fmla="*/ 53 h 54"/>
                  <a:gd name="T6" fmla="*/ 32 w 117"/>
                  <a:gd name="T7" fmla="*/ 49 h 54"/>
                  <a:gd name="T8" fmla="*/ 14 w 117"/>
                  <a:gd name="T9" fmla="*/ 49 h 54"/>
                  <a:gd name="T10" fmla="*/ 0 w 117"/>
                  <a:gd name="T11" fmla="*/ 39 h 54"/>
                  <a:gd name="T12" fmla="*/ 8 w 117"/>
                  <a:gd name="T13" fmla="*/ 32 h 54"/>
                  <a:gd name="T14" fmla="*/ 59 w 117"/>
                  <a:gd name="T15" fmla="*/ 15 h 54"/>
                  <a:gd name="T16" fmla="*/ 101 w 117"/>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54"/>
                  <a:gd name="T29" fmla="*/ 117 w 117"/>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54">
                    <a:moveTo>
                      <a:pt x="101" y="0"/>
                    </a:moveTo>
                    <a:lnTo>
                      <a:pt x="116" y="21"/>
                    </a:lnTo>
                    <a:lnTo>
                      <a:pt x="20" y="53"/>
                    </a:lnTo>
                    <a:lnTo>
                      <a:pt x="32" y="49"/>
                    </a:lnTo>
                    <a:lnTo>
                      <a:pt x="14" y="49"/>
                    </a:lnTo>
                    <a:lnTo>
                      <a:pt x="0" y="39"/>
                    </a:lnTo>
                    <a:lnTo>
                      <a:pt x="8" y="32"/>
                    </a:lnTo>
                    <a:lnTo>
                      <a:pt x="59" y="15"/>
                    </a:lnTo>
                    <a:lnTo>
                      <a:pt x="101" y="0"/>
                    </a:lnTo>
                  </a:path>
                </a:pathLst>
              </a:custGeom>
              <a:solidFill>
                <a:srgbClr val="FF7F00"/>
              </a:solidFill>
              <a:ln w="9525" cap="rnd">
                <a:noFill/>
                <a:round/>
                <a:headEnd/>
                <a:tailEnd/>
              </a:ln>
            </p:spPr>
            <p:txBody>
              <a:bodyPr/>
              <a:lstStyle/>
              <a:p>
                <a:endParaRPr lang="en-US"/>
              </a:p>
            </p:txBody>
          </p:sp>
          <p:sp>
            <p:nvSpPr>
              <p:cNvPr id="217" name="Freeform 607"/>
              <p:cNvSpPr>
                <a:spLocks/>
              </p:cNvSpPr>
              <p:nvPr/>
            </p:nvSpPr>
            <p:spPr bwMode="auto">
              <a:xfrm>
                <a:off x="548" y="763"/>
                <a:ext cx="69" cy="41"/>
              </a:xfrm>
              <a:custGeom>
                <a:avLst/>
                <a:gdLst>
                  <a:gd name="T0" fmla="*/ 45 w 69"/>
                  <a:gd name="T1" fmla="*/ 0 h 41"/>
                  <a:gd name="T2" fmla="*/ 68 w 69"/>
                  <a:gd name="T3" fmla="*/ 16 h 41"/>
                  <a:gd name="T4" fmla="*/ 0 w 69"/>
                  <a:gd name="T5" fmla="*/ 40 h 41"/>
                  <a:gd name="T6" fmla="*/ 0 w 69"/>
                  <a:gd name="T7" fmla="*/ 15 h 41"/>
                  <a:gd name="T8" fmla="*/ 45 w 69"/>
                  <a:gd name="T9" fmla="*/ 0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45" y="0"/>
                    </a:moveTo>
                    <a:lnTo>
                      <a:pt x="68" y="16"/>
                    </a:lnTo>
                    <a:lnTo>
                      <a:pt x="0" y="40"/>
                    </a:lnTo>
                    <a:lnTo>
                      <a:pt x="0" y="15"/>
                    </a:lnTo>
                    <a:lnTo>
                      <a:pt x="45" y="0"/>
                    </a:lnTo>
                  </a:path>
                </a:pathLst>
              </a:custGeom>
              <a:solidFill>
                <a:srgbClr val="401F00"/>
              </a:solidFill>
              <a:ln w="9525" cap="rnd">
                <a:noFill/>
                <a:round/>
                <a:headEnd/>
                <a:tailEnd/>
              </a:ln>
            </p:spPr>
            <p:txBody>
              <a:bodyPr/>
              <a:lstStyle/>
              <a:p>
                <a:endParaRPr lang="en-US"/>
              </a:p>
            </p:txBody>
          </p:sp>
          <p:sp>
            <p:nvSpPr>
              <p:cNvPr id="218" name="Freeform 608"/>
              <p:cNvSpPr>
                <a:spLocks/>
              </p:cNvSpPr>
              <p:nvPr/>
            </p:nvSpPr>
            <p:spPr bwMode="auto">
              <a:xfrm>
                <a:off x="690" y="719"/>
                <a:ext cx="47" cy="32"/>
              </a:xfrm>
              <a:custGeom>
                <a:avLst/>
                <a:gdLst>
                  <a:gd name="T0" fmla="*/ 46 w 47"/>
                  <a:gd name="T1" fmla="*/ 20 h 32"/>
                  <a:gd name="T2" fmla="*/ 32 w 47"/>
                  <a:gd name="T3" fmla="*/ 0 h 32"/>
                  <a:gd name="T4" fmla="*/ 0 w 47"/>
                  <a:gd name="T5" fmla="*/ 10 h 32"/>
                  <a:gd name="T6" fmla="*/ 19 w 47"/>
                  <a:gd name="T7" fmla="*/ 6 h 32"/>
                  <a:gd name="T8" fmla="*/ 25 w 47"/>
                  <a:gd name="T9" fmla="*/ 8 h 32"/>
                  <a:gd name="T10" fmla="*/ 28 w 47"/>
                  <a:gd name="T11" fmla="*/ 13 h 32"/>
                  <a:gd name="T12" fmla="*/ 28 w 47"/>
                  <a:gd name="T13" fmla="*/ 16 h 32"/>
                  <a:gd name="T14" fmla="*/ 25 w 47"/>
                  <a:gd name="T15" fmla="*/ 21 h 32"/>
                  <a:gd name="T16" fmla="*/ 17 w 47"/>
                  <a:gd name="T17" fmla="*/ 27 h 32"/>
                  <a:gd name="T18" fmla="*/ 9 w 47"/>
                  <a:gd name="T19" fmla="*/ 31 h 32"/>
                  <a:gd name="T20" fmla="*/ 46 w 47"/>
                  <a:gd name="T21" fmla="*/ 2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32"/>
                  <a:gd name="T35" fmla="*/ 47 w 47"/>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32">
                    <a:moveTo>
                      <a:pt x="46" y="20"/>
                    </a:moveTo>
                    <a:lnTo>
                      <a:pt x="32" y="0"/>
                    </a:lnTo>
                    <a:lnTo>
                      <a:pt x="0" y="10"/>
                    </a:lnTo>
                    <a:lnTo>
                      <a:pt x="19" y="6"/>
                    </a:lnTo>
                    <a:lnTo>
                      <a:pt x="25" y="8"/>
                    </a:lnTo>
                    <a:lnTo>
                      <a:pt x="28" y="13"/>
                    </a:lnTo>
                    <a:lnTo>
                      <a:pt x="28" y="16"/>
                    </a:lnTo>
                    <a:lnTo>
                      <a:pt x="25" y="21"/>
                    </a:lnTo>
                    <a:lnTo>
                      <a:pt x="17" y="27"/>
                    </a:lnTo>
                    <a:lnTo>
                      <a:pt x="9" y="31"/>
                    </a:lnTo>
                    <a:lnTo>
                      <a:pt x="46" y="20"/>
                    </a:lnTo>
                  </a:path>
                </a:pathLst>
              </a:custGeom>
              <a:solidFill>
                <a:srgbClr val="401F00"/>
              </a:solidFill>
              <a:ln w="9525" cap="rnd">
                <a:noFill/>
                <a:round/>
                <a:headEnd/>
                <a:tailEnd/>
              </a:ln>
            </p:spPr>
            <p:txBody>
              <a:bodyPr/>
              <a:lstStyle/>
              <a:p>
                <a:endParaRPr lang="en-US"/>
              </a:p>
            </p:txBody>
          </p:sp>
          <p:sp>
            <p:nvSpPr>
              <p:cNvPr id="219" name="Freeform 609"/>
              <p:cNvSpPr>
                <a:spLocks/>
              </p:cNvSpPr>
              <p:nvPr/>
            </p:nvSpPr>
            <p:spPr bwMode="auto">
              <a:xfrm>
                <a:off x="580" y="755"/>
                <a:ext cx="59" cy="32"/>
              </a:xfrm>
              <a:custGeom>
                <a:avLst/>
                <a:gdLst>
                  <a:gd name="T0" fmla="*/ 23 w 60"/>
                  <a:gd name="T1" fmla="*/ 4 h 30"/>
                  <a:gd name="T2" fmla="*/ 34 w 60"/>
                  <a:gd name="T3" fmla="*/ 0 h 30"/>
                  <a:gd name="T4" fmla="*/ 26 w 60"/>
                  <a:gd name="T5" fmla="*/ 6 h 30"/>
                  <a:gd name="T6" fmla="*/ 39 w 60"/>
                  <a:gd name="T7" fmla="*/ 15 h 30"/>
                  <a:gd name="T8" fmla="*/ 59 w 60"/>
                  <a:gd name="T9" fmla="*/ 16 h 30"/>
                  <a:gd name="T10" fmla="*/ 47 w 60"/>
                  <a:gd name="T11" fmla="*/ 20 h 30"/>
                  <a:gd name="T12" fmla="*/ 22 w 60"/>
                  <a:gd name="T13" fmla="*/ 29 h 30"/>
                  <a:gd name="T14" fmla="*/ 30 w 60"/>
                  <a:gd name="T15" fmla="*/ 21 h 30"/>
                  <a:gd name="T16" fmla="*/ 15 w 60"/>
                  <a:gd name="T17" fmla="*/ 11 h 30"/>
                  <a:gd name="T18" fmla="*/ 0 w 60"/>
                  <a:gd name="T19" fmla="*/ 11 h 30"/>
                  <a:gd name="T20" fmla="*/ 10 w 60"/>
                  <a:gd name="T21" fmla="*/ 8 h 30"/>
                  <a:gd name="T22" fmla="*/ 23 w 60"/>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30"/>
                  <a:gd name="T38" fmla="*/ 60 w 60"/>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30">
                    <a:moveTo>
                      <a:pt x="23" y="4"/>
                    </a:moveTo>
                    <a:lnTo>
                      <a:pt x="34" y="0"/>
                    </a:lnTo>
                    <a:lnTo>
                      <a:pt x="26" y="6"/>
                    </a:lnTo>
                    <a:lnTo>
                      <a:pt x="39" y="15"/>
                    </a:lnTo>
                    <a:lnTo>
                      <a:pt x="59" y="16"/>
                    </a:lnTo>
                    <a:lnTo>
                      <a:pt x="47" y="20"/>
                    </a:lnTo>
                    <a:lnTo>
                      <a:pt x="22" y="29"/>
                    </a:lnTo>
                    <a:lnTo>
                      <a:pt x="30" y="21"/>
                    </a:lnTo>
                    <a:lnTo>
                      <a:pt x="15" y="11"/>
                    </a:lnTo>
                    <a:lnTo>
                      <a:pt x="0" y="11"/>
                    </a:lnTo>
                    <a:lnTo>
                      <a:pt x="10" y="8"/>
                    </a:lnTo>
                    <a:lnTo>
                      <a:pt x="23" y="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20" name="Freeform 610"/>
              <p:cNvSpPr>
                <a:spLocks/>
              </p:cNvSpPr>
              <p:nvPr/>
            </p:nvSpPr>
            <p:spPr bwMode="auto">
              <a:xfrm>
                <a:off x="542" y="718"/>
                <a:ext cx="197" cy="87"/>
              </a:xfrm>
              <a:custGeom>
                <a:avLst/>
                <a:gdLst>
                  <a:gd name="T0" fmla="*/ 0 w 197"/>
                  <a:gd name="T1" fmla="*/ 62 h 87"/>
                  <a:gd name="T2" fmla="*/ 181 w 197"/>
                  <a:gd name="T3" fmla="*/ 0 h 87"/>
                  <a:gd name="T4" fmla="*/ 196 w 197"/>
                  <a:gd name="T5" fmla="*/ 20 h 87"/>
                  <a:gd name="T6" fmla="*/ 7 w 197"/>
                  <a:gd name="T7" fmla="*/ 86 h 87"/>
                  <a:gd name="T8" fmla="*/ 6 w 197"/>
                  <a:gd name="T9" fmla="*/ 86 h 87"/>
                  <a:gd name="T10" fmla="*/ 0 w 197"/>
                  <a:gd name="T11" fmla="*/ 62 h 87"/>
                  <a:gd name="T12" fmla="*/ 0 60000 65536"/>
                  <a:gd name="T13" fmla="*/ 0 60000 65536"/>
                  <a:gd name="T14" fmla="*/ 0 60000 65536"/>
                  <a:gd name="T15" fmla="*/ 0 60000 65536"/>
                  <a:gd name="T16" fmla="*/ 0 60000 65536"/>
                  <a:gd name="T17" fmla="*/ 0 60000 65536"/>
                  <a:gd name="T18" fmla="*/ 0 w 197"/>
                  <a:gd name="T19" fmla="*/ 0 h 87"/>
                  <a:gd name="T20" fmla="*/ 197 w 197"/>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97" h="87">
                    <a:moveTo>
                      <a:pt x="0" y="62"/>
                    </a:moveTo>
                    <a:lnTo>
                      <a:pt x="181" y="0"/>
                    </a:lnTo>
                    <a:lnTo>
                      <a:pt x="196" y="20"/>
                    </a:lnTo>
                    <a:lnTo>
                      <a:pt x="7" y="86"/>
                    </a:lnTo>
                    <a:lnTo>
                      <a:pt x="6" y="86"/>
                    </a:lnTo>
                    <a:lnTo>
                      <a:pt x="0" y="62"/>
                    </a:lnTo>
                  </a:path>
                </a:pathLst>
              </a:custGeom>
              <a:noFill/>
              <a:ln w="12700" cap="rnd" cmpd="sng">
                <a:solidFill>
                  <a:srgbClr val="000000"/>
                </a:solidFill>
                <a:prstDash val="solid"/>
                <a:round/>
                <a:headEnd/>
                <a:tailEnd/>
              </a:ln>
            </p:spPr>
            <p:txBody>
              <a:bodyPr/>
              <a:lstStyle/>
              <a:p>
                <a:endParaRPr lang="en-US"/>
              </a:p>
            </p:txBody>
          </p:sp>
          <p:sp>
            <p:nvSpPr>
              <p:cNvPr id="221" name="Freeform 611"/>
              <p:cNvSpPr>
                <a:spLocks/>
              </p:cNvSpPr>
              <p:nvPr/>
            </p:nvSpPr>
            <p:spPr bwMode="auto">
              <a:xfrm>
                <a:off x="361" y="719"/>
                <a:ext cx="116" cy="53"/>
              </a:xfrm>
              <a:custGeom>
                <a:avLst/>
                <a:gdLst>
                  <a:gd name="T0" fmla="*/ 14 w 117"/>
                  <a:gd name="T1" fmla="*/ 0 h 53"/>
                  <a:gd name="T2" fmla="*/ 0 w 117"/>
                  <a:gd name="T3" fmla="*/ 20 h 53"/>
                  <a:gd name="T4" fmla="*/ 95 w 117"/>
                  <a:gd name="T5" fmla="*/ 52 h 53"/>
                  <a:gd name="T6" fmla="*/ 83 w 117"/>
                  <a:gd name="T7" fmla="*/ 47 h 53"/>
                  <a:gd name="T8" fmla="*/ 102 w 117"/>
                  <a:gd name="T9" fmla="*/ 47 h 53"/>
                  <a:gd name="T10" fmla="*/ 116 w 117"/>
                  <a:gd name="T11" fmla="*/ 39 h 53"/>
                  <a:gd name="T12" fmla="*/ 107 w 117"/>
                  <a:gd name="T13" fmla="*/ 32 h 53"/>
                  <a:gd name="T14" fmla="*/ 57 w 117"/>
                  <a:gd name="T15" fmla="*/ 15 h 53"/>
                  <a:gd name="T16" fmla="*/ 14 w 1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53"/>
                  <a:gd name="T29" fmla="*/ 117 w 1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53">
                    <a:moveTo>
                      <a:pt x="14" y="0"/>
                    </a:moveTo>
                    <a:lnTo>
                      <a:pt x="0" y="20"/>
                    </a:lnTo>
                    <a:lnTo>
                      <a:pt x="95" y="52"/>
                    </a:lnTo>
                    <a:lnTo>
                      <a:pt x="83" y="47"/>
                    </a:lnTo>
                    <a:lnTo>
                      <a:pt x="102" y="47"/>
                    </a:lnTo>
                    <a:lnTo>
                      <a:pt x="116" y="39"/>
                    </a:lnTo>
                    <a:lnTo>
                      <a:pt x="107" y="32"/>
                    </a:lnTo>
                    <a:lnTo>
                      <a:pt x="57" y="15"/>
                    </a:lnTo>
                    <a:lnTo>
                      <a:pt x="14" y="0"/>
                    </a:lnTo>
                  </a:path>
                </a:pathLst>
              </a:custGeom>
              <a:solidFill>
                <a:srgbClr val="FFFF00"/>
              </a:solidFill>
              <a:ln w="9525" cap="rnd">
                <a:noFill/>
                <a:round/>
                <a:headEnd/>
                <a:tailEnd/>
              </a:ln>
            </p:spPr>
            <p:txBody>
              <a:bodyPr/>
              <a:lstStyle/>
              <a:p>
                <a:endParaRPr lang="en-US"/>
              </a:p>
            </p:txBody>
          </p:sp>
          <p:sp>
            <p:nvSpPr>
              <p:cNvPr id="222" name="Freeform 612"/>
              <p:cNvSpPr>
                <a:spLocks/>
              </p:cNvSpPr>
              <p:nvPr/>
            </p:nvSpPr>
            <p:spPr bwMode="auto">
              <a:xfrm>
                <a:off x="481" y="763"/>
                <a:ext cx="69" cy="41"/>
              </a:xfrm>
              <a:custGeom>
                <a:avLst/>
                <a:gdLst>
                  <a:gd name="T0" fmla="*/ 24 w 69"/>
                  <a:gd name="T1" fmla="*/ 0 h 41"/>
                  <a:gd name="T2" fmla="*/ 0 w 69"/>
                  <a:gd name="T3" fmla="*/ 16 h 41"/>
                  <a:gd name="T4" fmla="*/ 65 w 69"/>
                  <a:gd name="T5" fmla="*/ 40 h 41"/>
                  <a:gd name="T6" fmla="*/ 68 w 69"/>
                  <a:gd name="T7" fmla="*/ 15 h 41"/>
                  <a:gd name="T8" fmla="*/ 24 w 69"/>
                  <a:gd name="T9" fmla="*/ 0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24" y="0"/>
                    </a:moveTo>
                    <a:lnTo>
                      <a:pt x="0" y="16"/>
                    </a:lnTo>
                    <a:lnTo>
                      <a:pt x="65" y="40"/>
                    </a:lnTo>
                    <a:lnTo>
                      <a:pt x="68" y="15"/>
                    </a:lnTo>
                    <a:lnTo>
                      <a:pt x="24" y="0"/>
                    </a:lnTo>
                  </a:path>
                </a:pathLst>
              </a:custGeom>
              <a:solidFill>
                <a:srgbClr val="FFFF00"/>
              </a:solidFill>
              <a:ln w="9525" cap="rnd">
                <a:noFill/>
                <a:round/>
                <a:headEnd/>
                <a:tailEnd/>
              </a:ln>
            </p:spPr>
            <p:txBody>
              <a:bodyPr/>
              <a:lstStyle/>
              <a:p>
                <a:endParaRPr lang="en-US"/>
              </a:p>
            </p:txBody>
          </p:sp>
          <p:sp>
            <p:nvSpPr>
              <p:cNvPr id="223" name="Freeform 613"/>
              <p:cNvSpPr>
                <a:spLocks/>
              </p:cNvSpPr>
              <p:nvPr/>
            </p:nvSpPr>
            <p:spPr bwMode="auto">
              <a:xfrm>
                <a:off x="360" y="719"/>
                <a:ext cx="47" cy="32"/>
              </a:xfrm>
              <a:custGeom>
                <a:avLst/>
                <a:gdLst>
                  <a:gd name="T0" fmla="*/ 0 w 47"/>
                  <a:gd name="T1" fmla="*/ 20 h 32"/>
                  <a:gd name="T2" fmla="*/ 15 w 47"/>
                  <a:gd name="T3" fmla="*/ 0 h 32"/>
                  <a:gd name="T4" fmla="*/ 46 w 47"/>
                  <a:gd name="T5" fmla="*/ 10 h 32"/>
                  <a:gd name="T6" fmla="*/ 28 w 47"/>
                  <a:gd name="T7" fmla="*/ 6 h 32"/>
                  <a:gd name="T8" fmla="*/ 21 w 47"/>
                  <a:gd name="T9" fmla="*/ 8 h 32"/>
                  <a:gd name="T10" fmla="*/ 17 w 47"/>
                  <a:gd name="T11" fmla="*/ 13 h 32"/>
                  <a:gd name="T12" fmla="*/ 18 w 47"/>
                  <a:gd name="T13" fmla="*/ 16 h 32"/>
                  <a:gd name="T14" fmla="*/ 21 w 47"/>
                  <a:gd name="T15" fmla="*/ 21 h 32"/>
                  <a:gd name="T16" fmla="*/ 29 w 47"/>
                  <a:gd name="T17" fmla="*/ 27 h 32"/>
                  <a:gd name="T18" fmla="*/ 37 w 47"/>
                  <a:gd name="T19" fmla="*/ 31 h 32"/>
                  <a:gd name="T20" fmla="*/ 0 w 47"/>
                  <a:gd name="T21" fmla="*/ 2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32"/>
                  <a:gd name="T35" fmla="*/ 47 w 47"/>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32">
                    <a:moveTo>
                      <a:pt x="0" y="20"/>
                    </a:moveTo>
                    <a:lnTo>
                      <a:pt x="15" y="0"/>
                    </a:lnTo>
                    <a:lnTo>
                      <a:pt x="46" y="10"/>
                    </a:lnTo>
                    <a:lnTo>
                      <a:pt x="28" y="6"/>
                    </a:lnTo>
                    <a:lnTo>
                      <a:pt x="21" y="8"/>
                    </a:lnTo>
                    <a:lnTo>
                      <a:pt x="17" y="13"/>
                    </a:lnTo>
                    <a:lnTo>
                      <a:pt x="18" y="16"/>
                    </a:lnTo>
                    <a:lnTo>
                      <a:pt x="21" y="21"/>
                    </a:lnTo>
                    <a:lnTo>
                      <a:pt x="29" y="27"/>
                    </a:lnTo>
                    <a:lnTo>
                      <a:pt x="37" y="31"/>
                    </a:lnTo>
                    <a:lnTo>
                      <a:pt x="0" y="20"/>
                    </a:lnTo>
                  </a:path>
                </a:pathLst>
              </a:custGeom>
              <a:solidFill>
                <a:srgbClr val="FF7F00"/>
              </a:solidFill>
              <a:ln w="9525" cap="rnd">
                <a:noFill/>
                <a:round/>
                <a:headEnd/>
                <a:tailEnd/>
              </a:ln>
            </p:spPr>
            <p:txBody>
              <a:bodyPr/>
              <a:lstStyle/>
              <a:p>
                <a:endParaRPr lang="en-US"/>
              </a:p>
            </p:txBody>
          </p:sp>
          <p:sp>
            <p:nvSpPr>
              <p:cNvPr id="224" name="Freeform 614"/>
              <p:cNvSpPr>
                <a:spLocks/>
              </p:cNvSpPr>
              <p:nvPr/>
            </p:nvSpPr>
            <p:spPr bwMode="auto">
              <a:xfrm>
                <a:off x="457" y="756"/>
                <a:ext cx="62" cy="29"/>
              </a:xfrm>
              <a:custGeom>
                <a:avLst/>
                <a:gdLst>
                  <a:gd name="T0" fmla="*/ 37 w 61"/>
                  <a:gd name="T1" fmla="*/ 3 h 29"/>
                  <a:gd name="T2" fmla="*/ 26 w 61"/>
                  <a:gd name="T3" fmla="*/ 0 h 29"/>
                  <a:gd name="T4" fmla="*/ 34 w 61"/>
                  <a:gd name="T5" fmla="*/ 6 h 29"/>
                  <a:gd name="T6" fmla="*/ 20 w 61"/>
                  <a:gd name="T7" fmla="*/ 15 h 29"/>
                  <a:gd name="T8" fmla="*/ 0 w 61"/>
                  <a:gd name="T9" fmla="*/ 16 h 29"/>
                  <a:gd name="T10" fmla="*/ 12 w 61"/>
                  <a:gd name="T11" fmla="*/ 21 h 29"/>
                  <a:gd name="T12" fmla="*/ 24 w 61"/>
                  <a:gd name="T13" fmla="*/ 24 h 29"/>
                  <a:gd name="T14" fmla="*/ 36 w 61"/>
                  <a:gd name="T15" fmla="*/ 28 h 29"/>
                  <a:gd name="T16" fmla="*/ 29 w 61"/>
                  <a:gd name="T17" fmla="*/ 21 h 29"/>
                  <a:gd name="T18" fmla="*/ 45 w 61"/>
                  <a:gd name="T19" fmla="*/ 10 h 29"/>
                  <a:gd name="T20" fmla="*/ 60 w 61"/>
                  <a:gd name="T21" fmla="*/ 11 h 29"/>
                  <a:gd name="T22" fmla="*/ 50 w 61"/>
                  <a:gd name="T23" fmla="*/ 8 h 29"/>
                  <a:gd name="T24" fmla="*/ 37 w 61"/>
                  <a:gd name="T25" fmla="*/ 3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9"/>
                  <a:gd name="T41" fmla="*/ 61 w 6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9">
                    <a:moveTo>
                      <a:pt x="37" y="3"/>
                    </a:moveTo>
                    <a:lnTo>
                      <a:pt x="26" y="0"/>
                    </a:lnTo>
                    <a:lnTo>
                      <a:pt x="34" y="6"/>
                    </a:lnTo>
                    <a:lnTo>
                      <a:pt x="20" y="15"/>
                    </a:lnTo>
                    <a:lnTo>
                      <a:pt x="0" y="16"/>
                    </a:lnTo>
                    <a:lnTo>
                      <a:pt x="12" y="21"/>
                    </a:lnTo>
                    <a:lnTo>
                      <a:pt x="24" y="24"/>
                    </a:lnTo>
                    <a:lnTo>
                      <a:pt x="36" y="28"/>
                    </a:lnTo>
                    <a:lnTo>
                      <a:pt x="29" y="21"/>
                    </a:lnTo>
                    <a:lnTo>
                      <a:pt x="45" y="10"/>
                    </a:lnTo>
                    <a:lnTo>
                      <a:pt x="60" y="11"/>
                    </a:lnTo>
                    <a:lnTo>
                      <a:pt x="50" y="8"/>
                    </a:lnTo>
                    <a:lnTo>
                      <a:pt x="37" y="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25" name="Freeform 615"/>
              <p:cNvSpPr>
                <a:spLocks/>
              </p:cNvSpPr>
              <p:nvPr/>
            </p:nvSpPr>
            <p:spPr bwMode="auto">
              <a:xfrm>
                <a:off x="359" y="718"/>
                <a:ext cx="189" cy="87"/>
              </a:xfrm>
              <a:custGeom>
                <a:avLst/>
                <a:gdLst>
                  <a:gd name="T0" fmla="*/ 188 w 189"/>
                  <a:gd name="T1" fmla="*/ 60 h 87"/>
                  <a:gd name="T2" fmla="*/ 15 w 189"/>
                  <a:gd name="T3" fmla="*/ 0 h 87"/>
                  <a:gd name="T4" fmla="*/ 0 w 189"/>
                  <a:gd name="T5" fmla="*/ 20 h 87"/>
                  <a:gd name="T6" fmla="*/ 188 w 189"/>
                  <a:gd name="T7" fmla="*/ 86 h 87"/>
                  <a:gd name="T8" fmla="*/ 188 w 189"/>
                  <a:gd name="T9" fmla="*/ 85 h 87"/>
                  <a:gd name="T10" fmla="*/ 188 w 189"/>
                  <a:gd name="T11" fmla="*/ 60 h 87"/>
                  <a:gd name="T12" fmla="*/ 0 60000 65536"/>
                  <a:gd name="T13" fmla="*/ 0 60000 65536"/>
                  <a:gd name="T14" fmla="*/ 0 60000 65536"/>
                  <a:gd name="T15" fmla="*/ 0 60000 65536"/>
                  <a:gd name="T16" fmla="*/ 0 60000 65536"/>
                  <a:gd name="T17" fmla="*/ 0 60000 65536"/>
                  <a:gd name="T18" fmla="*/ 0 w 189"/>
                  <a:gd name="T19" fmla="*/ 0 h 87"/>
                  <a:gd name="T20" fmla="*/ 189 w 18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89" h="87">
                    <a:moveTo>
                      <a:pt x="188" y="60"/>
                    </a:moveTo>
                    <a:lnTo>
                      <a:pt x="15" y="0"/>
                    </a:lnTo>
                    <a:lnTo>
                      <a:pt x="0" y="20"/>
                    </a:lnTo>
                    <a:lnTo>
                      <a:pt x="188" y="86"/>
                    </a:lnTo>
                    <a:lnTo>
                      <a:pt x="188" y="85"/>
                    </a:lnTo>
                    <a:lnTo>
                      <a:pt x="188" y="60"/>
                    </a:lnTo>
                  </a:path>
                </a:pathLst>
              </a:custGeom>
              <a:noFill/>
              <a:ln w="12700" cap="rnd" cmpd="sng">
                <a:solidFill>
                  <a:srgbClr val="000000"/>
                </a:solidFill>
                <a:prstDash val="solid"/>
                <a:round/>
                <a:headEnd/>
                <a:tailEnd/>
              </a:ln>
            </p:spPr>
            <p:txBody>
              <a:bodyPr/>
              <a:lstStyle/>
              <a:p>
                <a:endParaRPr lang="en-US"/>
              </a:p>
            </p:txBody>
          </p:sp>
        </p:grpSp>
        <p:sp>
          <p:nvSpPr>
            <p:cNvPr id="9" name="Freeform 616"/>
            <p:cNvSpPr>
              <a:spLocks/>
            </p:cNvSpPr>
            <p:nvPr/>
          </p:nvSpPr>
          <p:spPr bwMode="auto">
            <a:xfrm>
              <a:off x="645" y="264"/>
              <a:ext cx="70" cy="55"/>
            </a:xfrm>
            <a:custGeom>
              <a:avLst/>
              <a:gdLst>
                <a:gd name="T0" fmla="*/ 10 w 70"/>
                <a:gd name="T1" fmla="*/ 0 h 55"/>
                <a:gd name="T2" fmla="*/ 0 w 70"/>
                <a:gd name="T3" fmla="*/ 21 h 55"/>
                <a:gd name="T4" fmla="*/ 39 w 70"/>
                <a:gd name="T5" fmla="*/ 54 h 55"/>
                <a:gd name="T6" fmla="*/ 30 w 70"/>
                <a:gd name="T7" fmla="*/ 46 h 55"/>
                <a:gd name="T8" fmla="*/ 47 w 70"/>
                <a:gd name="T9" fmla="*/ 52 h 55"/>
                <a:gd name="T10" fmla="*/ 64 w 70"/>
                <a:gd name="T11" fmla="*/ 48 h 55"/>
                <a:gd name="T12" fmla="*/ 58 w 70"/>
                <a:gd name="T13" fmla="*/ 38 h 55"/>
                <a:gd name="T14" fmla="*/ 69 w 70"/>
                <a:gd name="T15" fmla="*/ 47 h 55"/>
                <a:gd name="T16" fmla="*/ 17 w 70"/>
                <a:gd name="T17" fmla="*/ 5 h 55"/>
                <a:gd name="T18" fmla="*/ 10 w 70"/>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5"/>
                <a:gd name="T32" fmla="*/ 70 w 70"/>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5">
                  <a:moveTo>
                    <a:pt x="10" y="0"/>
                  </a:moveTo>
                  <a:lnTo>
                    <a:pt x="0" y="21"/>
                  </a:lnTo>
                  <a:lnTo>
                    <a:pt x="39" y="54"/>
                  </a:lnTo>
                  <a:lnTo>
                    <a:pt x="30" y="46"/>
                  </a:lnTo>
                  <a:lnTo>
                    <a:pt x="47" y="52"/>
                  </a:lnTo>
                  <a:lnTo>
                    <a:pt x="64" y="48"/>
                  </a:lnTo>
                  <a:lnTo>
                    <a:pt x="58" y="38"/>
                  </a:lnTo>
                  <a:lnTo>
                    <a:pt x="69" y="47"/>
                  </a:lnTo>
                  <a:lnTo>
                    <a:pt x="17" y="5"/>
                  </a:lnTo>
                  <a:lnTo>
                    <a:pt x="10" y="0"/>
                  </a:lnTo>
                </a:path>
              </a:pathLst>
            </a:custGeom>
            <a:solidFill>
              <a:srgbClr val="FFFF00"/>
            </a:solidFill>
            <a:ln w="9525" cap="rnd">
              <a:noFill/>
              <a:round/>
              <a:headEnd/>
              <a:tailEnd/>
            </a:ln>
          </p:spPr>
          <p:txBody>
            <a:bodyPr/>
            <a:lstStyle/>
            <a:p>
              <a:endParaRPr lang="en-US"/>
            </a:p>
          </p:txBody>
        </p:sp>
        <p:sp>
          <p:nvSpPr>
            <p:cNvPr id="10" name="Freeform 617"/>
            <p:cNvSpPr>
              <a:spLocks/>
            </p:cNvSpPr>
            <p:nvPr/>
          </p:nvSpPr>
          <p:spPr bwMode="auto">
            <a:xfrm>
              <a:off x="702" y="324"/>
              <a:ext cx="65" cy="42"/>
            </a:xfrm>
            <a:custGeom>
              <a:avLst/>
              <a:gdLst>
                <a:gd name="T0" fmla="*/ 28 w 67"/>
                <a:gd name="T1" fmla="*/ 0 h 40"/>
                <a:gd name="T2" fmla="*/ 0 w 67"/>
                <a:gd name="T3" fmla="*/ 7 h 40"/>
                <a:gd name="T4" fmla="*/ 40 w 67"/>
                <a:gd name="T5" fmla="*/ 39 h 40"/>
                <a:gd name="T6" fmla="*/ 66 w 67"/>
                <a:gd name="T7" fmla="*/ 30 h 40"/>
                <a:gd name="T8" fmla="*/ 28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28" y="0"/>
                  </a:moveTo>
                  <a:lnTo>
                    <a:pt x="0" y="7"/>
                  </a:lnTo>
                  <a:lnTo>
                    <a:pt x="40" y="39"/>
                  </a:lnTo>
                  <a:lnTo>
                    <a:pt x="66" y="30"/>
                  </a:lnTo>
                  <a:lnTo>
                    <a:pt x="28" y="0"/>
                  </a:lnTo>
                </a:path>
              </a:pathLst>
            </a:custGeom>
            <a:solidFill>
              <a:srgbClr val="FFFF00"/>
            </a:solidFill>
            <a:ln w="9525" cap="rnd">
              <a:noFill/>
              <a:round/>
              <a:headEnd/>
              <a:tailEnd/>
            </a:ln>
          </p:spPr>
          <p:txBody>
            <a:bodyPr/>
            <a:lstStyle/>
            <a:p>
              <a:endParaRPr lang="en-US"/>
            </a:p>
          </p:txBody>
        </p:sp>
        <p:sp>
          <p:nvSpPr>
            <p:cNvPr id="11" name="Freeform 618"/>
            <p:cNvSpPr>
              <a:spLocks/>
            </p:cNvSpPr>
            <p:nvPr/>
          </p:nvSpPr>
          <p:spPr bwMode="auto">
            <a:xfrm>
              <a:off x="639" y="258"/>
              <a:ext cx="40" cy="43"/>
            </a:xfrm>
            <a:custGeom>
              <a:avLst/>
              <a:gdLst>
                <a:gd name="T0" fmla="*/ 8 w 39"/>
                <a:gd name="T1" fmla="*/ 0 h 43"/>
                <a:gd name="T2" fmla="*/ 0 w 39"/>
                <a:gd name="T3" fmla="*/ 24 h 43"/>
                <a:gd name="T4" fmla="*/ 22 w 39"/>
                <a:gd name="T5" fmla="*/ 42 h 43"/>
                <a:gd name="T6" fmla="*/ 11 w 39"/>
                <a:gd name="T7" fmla="*/ 30 h 43"/>
                <a:gd name="T8" fmla="*/ 8 w 39"/>
                <a:gd name="T9" fmla="*/ 23 h 43"/>
                <a:gd name="T10" fmla="*/ 11 w 39"/>
                <a:gd name="T11" fmla="*/ 18 h 43"/>
                <a:gd name="T12" fmla="*/ 15 w 39"/>
                <a:gd name="T13" fmla="*/ 16 h 43"/>
                <a:gd name="T14" fmla="*/ 20 w 39"/>
                <a:gd name="T15" fmla="*/ 16 h 43"/>
                <a:gd name="T16" fmla="*/ 30 w 39"/>
                <a:gd name="T17" fmla="*/ 19 h 43"/>
                <a:gd name="T18" fmla="*/ 38 w 39"/>
                <a:gd name="T19" fmla="*/ 24 h 43"/>
                <a:gd name="T20" fmla="*/ 8 w 39"/>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3"/>
                <a:gd name="T35" fmla="*/ 39 w 39"/>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3">
                  <a:moveTo>
                    <a:pt x="8" y="0"/>
                  </a:moveTo>
                  <a:lnTo>
                    <a:pt x="0" y="24"/>
                  </a:lnTo>
                  <a:lnTo>
                    <a:pt x="22" y="42"/>
                  </a:lnTo>
                  <a:lnTo>
                    <a:pt x="11" y="30"/>
                  </a:lnTo>
                  <a:lnTo>
                    <a:pt x="8" y="23"/>
                  </a:lnTo>
                  <a:lnTo>
                    <a:pt x="11" y="18"/>
                  </a:lnTo>
                  <a:lnTo>
                    <a:pt x="15" y="16"/>
                  </a:lnTo>
                  <a:lnTo>
                    <a:pt x="20" y="16"/>
                  </a:lnTo>
                  <a:lnTo>
                    <a:pt x="30" y="19"/>
                  </a:lnTo>
                  <a:lnTo>
                    <a:pt x="38" y="24"/>
                  </a:lnTo>
                  <a:lnTo>
                    <a:pt x="8" y="0"/>
                  </a:lnTo>
                </a:path>
              </a:pathLst>
            </a:custGeom>
            <a:solidFill>
              <a:srgbClr val="401F00"/>
            </a:solidFill>
            <a:ln w="9525" cap="rnd">
              <a:noFill/>
              <a:round/>
              <a:headEnd/>
              <a:tailEnd/>
            </a:ln>
          </p:spPr>
          <p:txBody>
            <a:bodyPr/>
            <a:lstStyle/>
            <a:p>
              <a:endParaRPr lang="en-US"/>
            </a:p>
          </p:txBody>
        </p:sp>
        <p:sp>
          <p:nvSpPr>
            <p:cNvPr id="12" name="Freeform 619"/>
            <p:cNvSpPr>
              <a:spLocks/>
            </p:cNvSpPr>
            <p:nvPr/>
          </p:nvSpPr>
          <p:spPr bwMode="auto">
            <a:xfrm>
              <a:off x="742" y="354"/>
              <a:ext cx="44" cy="26"/>
            </a:xfrm>
            <a:custGeom>
              <a:avLst/>
              <a:gdLst>
                <a:gd name="T0" fmla="*/ 24 w 44"/>
                <a:gd name="T1" fmla="*/ 0 h 26"/>
                <a:gd name="T2" fmla="*/ 0 w 44"/>
                <a:gd name="T3" fmla="*/ 10 h 26"/>
                <a:gd name="T4" fmla="*/ 18 w 44"/>
                <a:gd name="T5" fmla="*/ 25 h 26"/>
                <a:gd name="T6" fmla="*/ 43 w 44"/>
                <a:gd name="T7" fmla="*/ 15 h 26"/>
                <a:gd name="T8" fmla="*/ 24 w 44"/>
                <a:gd name="T9" fmla="*/ 0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24" y="0"/>
                  </a:moveTo>
                  <a:lnTo>
                    <a:pt x="0" y="10"/>
                  </a:lnTo>
                  <a:lnTo>
                    <a:pt x="18" y="25"/>
                  </a:lnTo>
                  <a:lnTo>
                    <a:pt x="43" y="15"/>
                  </a:lnTo>
                  <a:lnTo>
                    <a:pt x="24" y="0"/>
                  </a:lnTo>
                </a:path>
              </a:pathLst>
            </a:custGeom>
            <a:solidFill>
              <a:srgbClr val="FF7F00"/>
            </a:solidFill>
            <a:ln w="9525" cap="rnd">
              <a:noFill/>
              <a:round/>
              <a:headEnd/>
              <a:tailEnd/>
            </a:ln>
          </p:spPr>
          <p:txBody>
            <a:bodyPr/>
            <a:lstStyle/>
            <a:p>
              <a:endParaRPr lang="en-US"/>
            </a:p>
          </p:txBody>
        </p:sp>
        <p:sp>
          <p:nvSpPr>
            <p:cNvPr id="13" name="Freeform 620"/>
            <p:cNvSpPr>
              <a:spLocks/>
            </p:cNvSpPr>
            <p:nvPr/>
          </p:nvSpPr>
          <p:spPr bwMode="auto">
            <a:xfrm>
              <a:off x="761" y="369"/>
              <a:ext cx="41" cy="26"/>
            </a:xfrm>
            <a:custGeom>
              <a:avLst/>
              <a:gdLst>
                <a:gd name="T0" fmla="*/ 24 w 42"/>
                <a:gd name="T1" fmla="*/ 0 h 26"/>
                <a:gd name="T2" fmla="*/ 0 w 42"/>
                <a:gd name="T3" fmla="*/ 10 h 26"/>
                <a:gd name="T4" fmla="*/ 19 w 42"/>
                <a:gd name="T5" fmla="*/ 25 h 26"/>
                <a:gd name="T6" fmla="*/ 41 w 42"/>
                <a:gd name="T7" fmla="*/ 13 h 26"/>
                <a:gd name="T8" fmla="*/ 41 w 42"/>
                <a:gd name="T9" fmla="*/ 13 h 26"/>
                <a:gd name="T10" fmla="*/ 24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24" y="0"/>
                  </a:moveTo>
                  <a:lnTo>
                    <a:pt x="0" y="10"/>
                  </a:lnTo>
                  <a:lnTo>
                    <a:pt x="19" y="25"/>
                  </a:lnTo>
                  <a:lnTo>
                    <a:pt x="41" y="13"/>
                  </a:lnTo>
                  <a:lnTo>
                    <a:pt x="24" y="0"/>
                  </a:lnTo>
                </a:path>
              </a:pathLst>
            </a:custGeom>
            <a:solidFill>
              <a:srgbClr val="401F00"/>
            </a:solidFill>
            <a:ln w="9525" cap="rnd">
              <a:noFill/>
              <a:round/>
              <a:headEnd/>
              <a:tailEnd/>
            </a:ln>
          </p:spPr>
          <p:txBody>
            <a:bodyPr/>
            <a:lstStyle/>
            <a:p>
              <a:endParaRPr lang="en-US"/>
            </a:p>
          </p:txBody>
        </p:sp>
        <p:sp>
          <p:nvSpPr>
            <p:cNvPr id="14" name="Freeform 621"/>
            <p:cNvSpPr>
              <a:spLocks/>
            </p:cNvSpPr>
            <p:nvPr/>
          </p:nvSpPr>
          <p:spPr bwMode="auto">
            <a:xfrm>
              <a:off x="683" y="310"/>
              <a:ext cx="59" cy="31"/>
            </a:xfrm>
            <a:custGeom>
              <a:avLst/>
              <a:gdLst>
                <a:gd name="T0" fmla="*/ 39 w 59"/>
                <a:gd name="T1" fmla="*/ 6 h 31"/>
                <a:gd name="T2" fmla="*/ 30 w 59"/>
                <a:gd name="T3" fmla="*/ 0 h 31"/>
                <a:gd name="T4" fmla="*/ 36 w 59"/>
                <a:gd name="T5" fmla="*/ 8 h 31"/>
                <a:gd name="T6" fmla="*/ 19 w 59"/>
                <a:gd name="T7" fmla="*/ 12 h 31"/>
                <a:gd name="T8" fmla="*/ 0 w 59"/>
                <a:gd name="T9" fmla="*/ 6 h 31"/>
                <a:gd name="T10" fmla="*/ 11 w 59"/>
                <a:gd name="T11" fmla="*/ 15 h 31"/>
                <a:gd name="T12" fmla="*/ 20 w 59"/>
                <a:gd name="T13" fmla="*/ 22 h 31"/>
                <a:gd name="T14" fmla="*/ 30 w 59"/>
                <a:gd name="T15" fmla="*/ 30 h 31"/>
                <a:gd name="T16" fmla="*/ 25 w 59"/>
                <a:gd name="T17" fmla="*/ 20 h 31"/>
                <a:gd name="T18" fmla="*/ 44 w 59"/>
                <a:gd name="T19" fmla="*/ 16 h 31"/>
                <a:gd name="T20" fmla="*/ 58 w 59"/>
                <a:gd name="T21" fmla="*/ 22 h 31"/>
                <a:gd name="T22" fmla="*/ 49 w 59"/>
                <a:gd name="T23" fmla="*/ 15 h 31"/>
                <a:gd name="T24" fmla="*/ 39 w 59"/>
                <a:gd name="T25" fmla="*/ 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1"/>
                <a:gd name="T41" fmla="*/ 59 w 5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1">
                  <a:moveTo>
                    <a:pt x="39" y="6"/>
                  </a:moveTo>
                  <a:lnTo>
                    <a:pt x="30" y="0"/>
                  </a:lnTo>
                  <a:lnTo>
                    <a:pt x="36" y="8"/>
                  </a:lnTo>
                  <a:lnTo>
                    <a:pt x="19" y="12"/>
                  </a:lnTo>
                  <a:lnTo>
                    <a:pt x="0" y="6"/>
                  </a:lnTo>
                  <a:lnTo>
                    <a:pt x="11" y="15"/>
                  </a:lnTo>
                  <a:lnTo>
                    <a:pt x="20" y="22"/>
                  </a:lnTo>
                  <a:lnTo>
                    <a:pt x="30" y="30"/>
                  </a:lnTo>
                  <a:lnTo>
                    <a:pt x="25" y="20"/>
                  </a:lnTo>
                  <a:lnTo>
                    <a:pt x="44" y="16"/>
                  </a:lnTo>
                  <a:lnTo>
                    <a:pt x="58" y="22"/>
                  </a:lnTo>
                  <a:lnTo>
                    <a:pt x="49" y="15"/>
                  </a:lnTo>
                  <a:lnTo>
                    <a:pt x="39" y="6"/>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5" name="Freeform 622"/>
            <p:cNvSpPr>
              <a:spLocks/>
            </p:cNvSpPr>
            <p:nvPr/>
          </p:nvSpPr>
          <p:spPr bwMode="auto">
            <a:xfrm>
              <a:off x="639" y="259"/>
              <a:ext cx="163" cy="136"/>
            </a:xfrm>
            <a:custGeom>
              <a:avLst/>
              <a:gdLst>
                <a:gd name="T0" fmla="*/ 162 w 163"/>
                <a:gd name="T1" fmla="*/ 122 h 136"/>
                <a:gd name="T2" fmla="*/ 10 w 163"/>
                <a:gd name="T3" fmla="*/ 0 h 136"/>
                <a:gd name="T4" fmla="*/ 0 w 163"/>
                <a:gd name="T5" fmla="*/ 23 h 136"/>
                <a:gd name="T6" fmla="*/ 140 w 163"/>
                <a:gd name="T7" fmla="*/ 135 h 136"/>
                <a:gd name="T8" fmla="*/ 162 w 163"/>
                <a:gd name="T9" fmla="*/ 122 h 136"/>
                <a:gd name="T10" fmla="*/ 0 60000 65536"/>
                <a:gd name="T11" fmla="*/ 0 60000 65536"/>
                <a:gd name="T12" fmla="*/ 0 60000 65536"/>
                <a:gd name="T13" fmla="*/ 0 60000 65536"/>
                <a:gd name="T14" fmla="*/ 0 60000 65536"/>
                <a:gd name="T15" fmla="*/ 0 w 163"/>
                <a:gd name="T16" fmla="*/ 0 h 136"/>
                <a:gd name="T17" fmla="*/ 163 w 163"/>
                <a:gd name="T18" fmla="*/ 136 h 136"/>
              </a:gdLst>
              <a:ahLst/>
              <a:cxnLst>
                <a:cxn ang="T10">
                  <a:pos x="T0" y="T1"/>
                </a:cxn>
                <a:cxn ang="T11">
                  <a:pos x="T2" y="T3"/>
                </a:cxn>
                <a:cxn ang="T12">
                  <a:pos x="T4" y="T5"/>
                </a:cxn>
                <a:cxn ang="T13">
                  <a:pos x="T6" y="T7"/>
                </a:cxn>
                <a:cxn ang="T14">
                  <a:pos x="T8" y="T9"/>
                </a:cxn>
              </a:cxnLst>
              <a:rect l="T15" t="T16" r="T17" b="T18"/>
              <a:pathLst>
                <a:path w="163" h="136">
                  <a:moveTo>
                    <a:pt x="162" y="122"/>
                  </a:moveTo>
                  <a:lnTo>
                    <a:pt x="10" y="0"/>
                  </a:lnTo>
                  <a:lnTo>
                    <a:pt x="0" y="23"/>
                  </a:lnTo>
                  <a:lnTo>
                    <a:pt x="140" y="135"/>
                  </a:lnTo>
                  <a:lnTo>
                    <a:pt x="162" y="122"/>
                  </a:lnTo>
                </a:path>
              </a:pathLst>
            </a:custGeom>
            <a:noFill/>
            <a:ln w="12700" cap="rnd" cmpd="sng">
              <a:solidFill>
                <a:srgbClr val="000000"/>
              </a:solidFill>
              <a:prstDash val="solid"/>
              <a:round/>
              <a:headEnd/>
              <a:tailEnd/>
            </a:ln>
          </p:spPr>
          <p:txBody>
            <a:bodyPr/>
            <a:lstStyle/>
            <a:p>
              <a:endParaRPr lang="en-US"/>
            </a:p>
          </p:txBody>
        </p:sp>
        <p:sp>
          <p:nvSpPr>
            <p:cNvPr id="16" name="Freeform 623"/>
            <p:cNvSpPr>
              <a:spLocks/>
            </p:cNvSpPr>
            <p:nvPr/>
          </p:nvSpPr>
          <p:spPr bwMode="auto">
            <a:xfrm>
              <a:off x="487" y="258"/>
              <a:ext cx="60" cy="21"/>
            </a:xfrm>
            <a:custGeom>
              <a:avLst/>
              <a:gdLst>
                <a:gd name="T0" fmla="*/ 59 w 60"/>
                <a:gd name="T1" fmla="*/ 0 h 21"/>
                <a:gd name="T2" fmla="*/ 58 w 60"/>
                <a:gd name="T3" fmla="*/ 20 h 21"/>
                <a:gd name="T4" fmla="*/ 0 w 60"/>
                <a:gd name="T5" fmla="*/ 20 h 21"/>
                <a:gd name="T6" fmla="*/ 0 w 60"/>
                <a:gd name="T7" fmla="*/ 2 h 21"/>
                <a:gd name="T8" fmla="*/ 0 w 60"/>
                <a:gd name="T9" fmla="*/ 0 h 21"/>
                <a:gd name="T10" fmla="*/ 59 w 60"/>
                <a:gd name="T11" fmla="*/ 0 h 21"/>
                <a:gd name="T12" fmla="*/ 0 60000 65536"/>
                <a:gd name="T13" fmla="*/ 0 60000 65536"/>
                <a:gd name="T14" fmla="*/ 0 60000 65536"/>
                <a:gd name="T15" fmla="*/ 0 60000 65536"/>
                <a:gd name="T16" fmla="*/ 0 60000 65536"/>
                <a:gd name="T17" fmla="*/ 0 60000 65536"/>
                <a:gd name="T18" fmla="*/ 0 w 60"/>
                <a:gd name="T19" fmla="*/ 0 h 21"/>
                <a:gd name="T20" fmla="*/ 60 w 6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0" h="21">
                  <a:moveTo>
                    <a:pt x="59" y="0"/>
                  </a:moveTo>
                  <a:lnTo>
                    <a:pt x="58" y="20"/>
                  </a:lnTo>
                  <a:lnTo>
                    <a:pt x="0" y="20"/>
                  </a:lnTo>
                  <a:lnTo>
                    <a:pt x="0" y="2"/>
                  </a:lnTo>
                  <a:lnTo>
                    <a:pt x="0" y="0"/>
                  </a:lnTo>
                  <a:lnTo>
                    <a:pt x="59" y="0"/>
                  </a:lnTo>
                </a:path>
              </a:pathLst>
            </a:custGeom>
            <a:solidFill>
              <a:srgbClr val="FFFFFF"/>
            </a:solidFill>
            <a:ln w="9525" cap="rnd">
              <a:noFill/>
              <a:round/>
              <a:headEnd/>
              <a:tailEnd/>
            </a:ln>
          </p:spPr>
          <p:txBody>
            <a:bodyPr/>
            <a:lstStyle/>
            <a:p>
              <a:endParaRPr lang="en-US"/>
            </a:p>
          </p:txBody>
        </p:sp>
        <p:sp>
          <p:nvSpPr>
            <p:cNvPr id="17" name="Freeform 624"/>
            <p:cNvSpPr>
              <a:spLocks/>
            </p:cNvSpPr>
            <p:nvPr/>
          </p:nvSpPr>
          <p:spPr bwMode="auto">
            <a:xfrm>
              <a:off x="448" y="258"/>
              <a:ext cx="99" cy="27"/>
            </a:xfrm>
            <a:custGeom>
              <a:avLst/>
              <a:gdLst>
                <a:gd name="T0" fmla="*/ 99 w 100"/>
                <a:gd name="T1" fmla="*/ 1 h 24"/>
                <a:gd name="T2" fmla="*/ 54 w 100"/>
                <a:gd name="T3" fmla="*/ 5 h 24"/>
                <a:gd name="T4" fmla="*/ 44 w 100"/>
                <a:gd name="T5" fmla="*/ 6 h 24"/>
                <a:gd name="T6" fmla="*/ 38 w 100"/>
                <a:gd name="T7" fmla="*/ 11 h 24"/>
                <a:gd name="T8" fmla="*/ 48 w 100"/>
                <a:gd name="T9" fmla="*/ 17 h 24"/>
                <a:gd name="T10" fmla="*/ 60 w 100"/>
                <a:gd name="T11" fmla="*/ 18 h 24"/>
                <a:gd name="T12" fmla="*/ 98 w 100"/>
                <a:gd name="T13" fmla="*/ 18 h 24"/>
                <a:gd name="T14" fmla="*/ 98 w 100"/>
                <a:gd name="T15" fmla="*/ 23 h 24"/>
                <a:gd name="T16" fmla="*/ 8 w 100"/>
                <a:gd name="T17" fmla="*/ 23 h 24"/>
                <a:gd name="T18" fmla="*/ 0 w 100"/>
                <a:gd name="T19" fmla="*/ 0 h 24"/>
                <a:gd name="T20" fmla="*/ 3 w 100"/>
                <a:gd name="T21" fmla="*/ 0 h 24"/>
                <a:gd name="T22" fmla="*/ 99 w 10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24"/>
                <a:gd name="T38" fmla="*/ 100 w 10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24">
                  <a:moveTo>
                    <a:pt x="99" y="1"/>
                  </a:moveTo>
                  <a:lnTo>
                    <a:pt x="54" y="5"/>
                  </a:lnTo>
                  <a:lnTo>
                    <a:pt x="44" y="6"/>
                  </a:lnTo>
                  <a:lnTo>
                    <a:pt x="38" y="11"/>
                  </a:lnTo>
                  <a:lnTo>
                    <a:pt x="48" y="17"/>
                  </a:lnTo>
                  <a:lnTo>
                    <a:pt x="60" y="18"/>
                  </a:lnTo>
                  <a:lnTo>
                    <a:pt x="98" y="18"/>
                  </a:lnTo>
                  <a:lnTo>
                    <a:pt x="98" y="23"/>
                  </a:lnTo>
                  <a:lnTo>
                    <a:pt x="8" y="23"/>
                  </a:lnTo>
                  <a:lnTo>
                    <a:pt x="0" y="0"/>
                  </a:lnTo>
                  <a:lnTo>
                    <a:pt x="3" y="0"/>
                  </a:lnTo>
                  <a:lnTo>
                    <a:pt x="99" y="1"/>
                  </a:lnTo>
                </a:path>
              </a:pathLst>
            </a:custGeom>
            <a:solidFill>
              <a:srgbClr val="FFFF00"/>
            </a:solidFill>
            <a:ln w="9525" cap="rnd">
              <a:noFill/>
              <a:round/>
              <a:headEnd/>
              <a:tailEnd/>
            </a:ln>
          </p:spPr>
          <p:txBody>
            <a:bodyPr/>
            <a:lstStyle/>
            <a:p>
              <a:endParaRPr lang="en-US"/>
            </a:p>
          </p:txBody>
        </p:sp>
        <p:sp>
          <p:nvSpPr>
            <p:cNvPr id="18" name="Freeform 625"/>
            <p:cNvSpPr>
              <a:spLocks/>
            </p:cNvSpPr>
            <p:nvPr/>
          </p:nvSpPr>
          <p:spPr bwMode="auto">
            <a:xfrm>
              <a:off x="543" y="259"/>
              <a:ext cx="70" cy="22"/>
            </a:xfrm>
            <a:custGeom>
              <a:avLst/>
              <a:gdLst>
                <a:gd name="T0" fmla="*/ 0 w 70"/>
                <a:gd name="T1" fmla="*/ 0 h 22"/>
                <a:gd name="T2" fmla="*/ 3 w 70"/>
                <a:gd name="T3" fmla="*/ 21 h 22"/>
                <a:gd name="T4" fmla="*/ 69 w 70"/>
                <a:gd name="T5" fmla="*/ 21 h 22"/>
                <a:gd name="T6" fmla="*/ 69 w 70"/>
                <a:gd name="T7" fmla="*/ 5 h 22"/>
                <a:gd name="T8" fmla="*/ 69 w 70"/>
                <a:gd name="T9" fmla="*/ 0 h 22"/>
                <a:gd name="T10" fmla="*/ 0 w 70"/>
                <a:gd name="T11" fmla="*/ 0 h 22"/>
                <a:gd name="T12" fmla="*/ 0 60000 65536"/>
                <a:gd name="T13" fmla="*/ 0 60000 65536"/>
                <a:gd name="T14" fmla="*/ 0 60000 65536"/>
                <a:gd name="T15" fmla="*/ 0 60000 65536"/>
                <a:gd name="T16" fmla="*/ 0 60000 65536"/>
                <a:gd name="T17" fmla="*/ 0 60000 65536"/>
                <a:gd name="T18" fmla="*/ 0 w 70"/>
                <a:gd name="T19" fmla="*/ 0 h 22"/>
                <a:gd name="T20" fmla="*/ 70 w 7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0" h="22">
                  <a:moveTo>
                    <a:pt x="0" y="0"/>
                  </a:moveTo>
                  <a:lnTo>
                    <a:pt x="3" y="21"/>
                  </a:lnTo>
                  <a:lnTo>
                    <a:pt x="69" y="21"/>
                  </a:lnTo>
                  <a:lnTo>
                    <a:pt x="69" y="5"/>
                  </a:lnTo>
                  <a:lnTo>
                    <a:pt x="69" y="0"/>
                  </a:lnTo>
                  <a:lnTo>
                    <a:pt x="0" y="0"/>
                  </a:lnTo>
                </a:path>
              </a:pathLst>
            </a:custGeom>
            <a:solidFill>
              <a:srgbClr val="FFFF00"/>
            </a:solidFill>
            <a:ln w="9525" cap="rnd">
              <a:noFill/>
              <a:round/>
              <a:headEnd/>
              <a:tailEnd/>
            </a:ln>
          </p:spPr>
          <p:txBody>
            <a:bodyPr/>
            <a:lstStyle/>
            <a:p>
              <a:endParaRPr lang="en-US"/>
            </a:p>
          </p:txBody>
        </p:sp>
        <p:sp>
          <p:nvSpPr>
            <p:cNvPr id="19" name="Freeform 626"/>
            <p:cNvSpPr>
              <a:spLocks/>
            </p:cNvSpPr>
            <p:nvPr/>
          </p:nvSpPr>
          <p:spPr bwMode="auto">
            <a:xfrm>
              <a:off x="545" y="258"/>
              <a:ext cx="103" cy="27"/>
            </a:xfrm>
            <a:custGeom>
              <a:avLst/>
              <a:gdLst>
                <a:gd name="T0" fmla="*/ 2 w 103"/>
                <a:gd name="T1" fmla="*/ 1 h 24"/>
                <a:gd name="T2" fmla="*/ 50 w 103"/>
                <a:gd name="T3" fmla="*/ 5 h 24"/>
                <a:gd name="T4" fmla="*/ 59 w 103"/>
                <a:gd name="T5" fmla="*/ 8 h 24"/>
                <a:gd name="T6" fmla="*/ 65 w 103"/>
                <a:gd name="T7" fmla="*/ 12 h 24"/>
                <a:gd name="T8" fmla="*/ 59 w 103"/>
                <a:gd name="T9" fmla="*/ 16 h 24"/>
                <a:gd name="T10" fmla="*/ 47 w 103"/>
                <a:gd name="T11" fmla="*/ 17 h 24"/>
                <a:gd name="T12" fmla="*/ 26 w 103"/>
                <a:gd name="T13" fmla="*/ 18 h 24"/>
                <a:gd name="T14" fmla="*/ 0 w 103"/>
                <a:gd name="T15" fmla="*/ 18 h 24"/>
                <a:gd name="T16" fmla="*/ 0 w 103"/>
                <a:gd name="T17" fmla="*/ 23 h 24"/>
                <a:gd name="T18" fmla="*/ 94 w 103"/>
                <a:gd name="T19" fmla="*/ 23 h 24"/>
                <a:gd name="T20" fmla="*/ 102 w 103"/>
                <a:gd name="T21" fmla="*/ 0 h 24"/>
                <a:gd name="T22" fmla="*/ 99 w 103"/>
                <a:gd name="T23" fmla="*/ 0 h 24"/>
                <a:gd name="T24" fmla="*/ 2 w 103"/>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24"/>
                <a:gd name="T41" fmla="*/ 103 w 10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24">
                  <a:moveTo>
                    <a:pt x="2" y="1"/>
                  </a:moveTo>
                  <a:lnTo>
                    <a:pt x="50" y="5"/>
                  </a:lnTo>
                  <a:lnTo>
                    <a:pt x="59" y="8"/>
                  </a:lnTo>
                  <a:lnTo>
                    <a:pt x="65" y="12"/>
                  </a:lnTo>
                  <a:lnTo>
                    <a:pt x="59" y="16"/>
                  </a:lnTo>
                  <a:lnTo>
                    <a:pt x="47" y="17"/>
                  </a:lnTo>
                  <a:lnTo>
                    <a:pt x="26" y="18"/>
                  </a:lnTo>
                  <a:lnTo>
                    <a:pt x="0" y="18"/>
                  </a:lnTo>
                  <a:lnTo>
                    <a:pt x="0" y="23"/>
                  </a:lnTo>
                  <a:lnTo>
                    <a:pt x="94" y="23"/>
                  </a:lnTo>
                  <a:lnTo>
                    <a:pt x="102" y="0"/>
                  </a:lnTo>
                  <a:lnTo>
                    <a:pt x="99" y="0"/>
                  </a:lnTo>
                  <a:lnTo>
                    <a:pt x="2" y="1"/>
                  </a:lnTo>
                </a:path>
              </a:pathLst>
            </a:custGeom>
            <a:solidFill>
              <a:srgbClr val="FF7F00"/>
            </a:solidFill>
            <a:ln w="9525" cap="rnd">
              <a:noFill/>
              <a:round/>
              <a:headEnd/>
              <a:tailEnd/>
            </a:ln>
          </p:spPr>
          <p:txBody>
            <a:bodyPr/>
            <a:lstStyle/>
            <a:p>
              <a:endParaRPr lang="en-US"/>
            </a:p>
          </p:txBody>
        </p:sp>
        <p:sp>
          <p:nvSpPr>
            <p:cNvPr id="20" name="Freeform 627"/>
            <p:cNvSpPr>
              <a:spLocks/>
            </p:cNvSpPr>
            <p:nvPr/>
          </p:nvSpPr>
          <p:spPr bwMode="auto">
            <a:xfrm>
              <a:off x="448" y="258"/>
              <a:ext cx="201" cy="27"/>
            </a:xfrm>
            <a:custGeom>
              <a:avLst/>
              <a:gdLst>
                <a:gd name="T0" fmla="*/ 0 w 200"/>
                <a:gd name="T1" fmla="*/ 0 h 25"/>
                <a:gd name="T2" fmla="*/ 199 w 200"/>
                <a:gd name="T3" fmla="*/ 0 h 25"/>
                <a:gd name="T4" fmla="*/ 190 w 200"/>
                <a:gd name="T5" fmla="*/ 24 h 25"/>
                <a:gd name="T6" fmla="*/ 8 w 200"/>
                <a:gd name="T7" fmla="*/ 24 h 25"/>
                <a:gd name="T8" fmla="*/ 0 w 200"/>
                <a:gd name="T9" fmla="*/ 0 h 25"/>
                <a:gd name="T10" fmla="*/ 0 60000 65536"/>
                <a:gd name="T11" fmla="*/ 0 60000 65536"/>
                <a:gd name="T12" fmla="*/ 0 60000 65536"/>
                <a:gd name="T13" fmla="*/ 0 60000 65536"/>
                <a:gd name="T14" fmla="*/ 0 60000 65536"/>
                <a:gd name="T15" fmla="*/ 0 w 200"/>
                <a:gd name="T16" fmla="*/ 0 h 25"/>
                <a:gd name="T17" fmla="*/ 200 w 200"/>
                <a:gd name="T18" fmla="*/ 25 h 25"/>
              </a:gdLst>
              <a:ahLst/>
              <a:cxnLst>
                <a:cxn ang="T10">
                  <a:pos x="T0" y="T1"/>
                </a:cxn>
                <a:cxn ang="T11">
                  <a:pos x="T2" y="T3"/>
                </a:cxn>
                <a:cxn ang="T12">
                  <a:pos x="T4" y="T5"/>
                </a:cxn>
                <a:cxn ang="T13">
                  <a:pos x="T6" y="T7"/>
                </a:cxn>
                <a:cxn ang="T14">
                  <a:pos x="T8" y="T9"/>
                </a:cxn>
              </a:cxnLst>
              <a:rect l="T15" t="T16" r="T17" b="T18"/>
              <a:pathLst>
                <a:path w="200" h="25">
                  <a:moveTo>
                    <a:pt x="0" y="0"/>
                  </a:moveTo>
                  <a:lnTo>
                    <a:pt x="199" y="0"/>
                  </a:lnTo>
                  <a:lnTo>
                    <a:pt x="190" y="24"/>
                  </a:lnTo>
                  <a:lnTo>
                    <a:pt x="8" y="24"/>
                  </a:lnTo>
                  <a:lnTo>
                    <a:pt x="0" y="0"/>
                  </a:lnTo>
                </a:path>
              </a:pathLst>
            </a:custGeom>
            <a:noFill/>
            <a:ln w="12700" cap="rnd" cmpd="sng">
              <a:solidFill>
                <a:srgbClr val="000000"/>
              </a:solidFill>
              <a:prstDash val="solid"/>
              <a:round/>
              <a:headEnd/>
              <a:tailEnd/>
            </a:ln>
          </p:spPr>
          <p:txBody>
            <a:bodyPr/>
            <a:lstStyle/>
            <a:p>
              <a:endParaRPr lang="en-US"/>
            </a:p>
          </p:txBody>
        </p:sp>
        <p:sp>
          <p:nvSpPr>
            <p:cNvPr id="21" name="Freeform 628"/>
            <p:cNvSpPr>
              <a:spLocks/>
            </p:cNvSpPr>
            <p:nvPr/>
          </p:nvSpPr>
          <p:spPr bwMode="auto">
            <a:xfrm>
              <a:off x="448" y="259"/>
              <a:ext cx="52" cy="23"/>
            </a:xfrm>
            <a:custGeom>
              <a:avLst/>
              <a:gdLst>
                <a:gd name="T0" fmla="*/ 23 w 50"/>
                <a:gd name="T1" fmla="*/ 0 h 23"/>
                <a:gd name="T2" fmla="*/ 0 w 50"/>
                <a:gd name="T3" fmla="*/ 0 h 23"/>
                <a:gd name="T4" fmla="*/ 8 w 50"/>
                <a:gd name="T5" fmla="*/ 22 h 23"/>
                <a:gd name="T6" fmla="*/ 49 w 50"/>
                <a:gd name="T7" fmla="*/ 22 h 23"/>
                <a:gd name="T8" fmla="*/ 44 w 50"/>
                <a:gd name="T9" fmla="*/ 19 h 23"/>
                <a:gd name="T10" fmla="*/ 23 w 50"/>
                <a:gd name="T11" fmla="*/ 18 h 23"/>
                <a:gd name="T12" fmla="*/ 17 w 50"/>
                <a:gd name="T13" fmla="*/ 15 h 23"/>
                <a:gd name="T14" fmla="*/ 17 w 50"/>
                <a:gd name="T15" fmla="*/ 11 h 23"/>
                <a:gd name="T16" fmla="*/ 18 w 50"/>
                <a:gd name="T17" fmla="*/ 5 h 23"/>
                <a:gd name="T18" fmla="*/ 32 w 50"/>
                <a:gd name="T19" fmla="*/ 0 h 23"/>
                <a:gd name="T20" fmla="*/ 23 w 5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23"/>
                <a:gd name="T35" fmla="*/ 50 w 5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23">
                  <a:moveTo>
                    <a:pt x="23" y="0"/>
                  </a:moveTo>
                  <a:lnTo>
                    <a:pt x="0" y="0"/>
                  </a:lnTo>
                  <a:lnTo>
                    <a:pt x="8" y="22"/>
                  </a:lnTo>
                  <a:lnTo>
                    <a:pt x="49" y="22"/>
                  </a:lnTo>
                  <a:lnTo>
                    <a:pt x="44" y="19"/>
                  </a:lnTo>
                  <a:lnTo>
                    <a:pt x="23" y="18"/>
                  </a:lnTo>
                  <a:lnTo>
                    <a:pt x="17" y="15"/>
                  </a:lnTo>
                  <a:lnTo>
                    <a:pt x="17" y="11"/>
                  </a:lnTo>
                  <a:lnTo>
                    <a:pt x="18" y="5"/>
                  </a:lnTo>
                  <a:lnTo>
                    <a:pt x="32" y="0"/>
                  </a:lnTo>
                  <a:lnTo>
                    <a:pt x="23" y="0"/>
                  </a:lnTo>
                </a:path>
              </a:pathLst>
            </a:custGeom>
            <a:solidFill>
              <a:srgbClr val="401F00"/>
            </a:solidFill>
            <a:ln w="9525" cap="rnd">
              <a:noFill/>
              <a:round/>
              <a:headEnd/>
              <a:tailEnd/>
            </a:ln>
          </p:spPr>
          <p:txBody>
            <a:bodyPr/>
            <a:lstStyle/>
            <a:p>
              <a:endParaRPr lang="en-US"/>
            </a:p>
          </p:txBody>
        </p:sp>
        <p:sp>
          <p:nvSpPr>
            <p:cNvPr id="22" name="Freeform 629"/>
            <p:cNvSpPr>
              <a:spLocks/>
            </p:cNvSpPr>
            <p:nvPr/>
          </p:nvSpPr>
          <p:spPr bwMode="auto">
            <a:xfrm>
              <a:off x="597" y="259"/>
              <a:ext cx="52" cy="23"/>
            </a:xfrm>
            <a:custGeom>
              <a:avLst/>
              <a:gdLst>
                <a:gd name="T0" fmla="*/ 28 w 52"/>
                <a:gd name="T1" fmla="*/ 0 h 23"/>
                <a:gd name="T2" fmla="*/ 51 w 52"/>
                <a:gd name="T3" fmla="*/ 0 h 23"/>
                <a:gd name="T4" fmla="*/ 42 w 52"/>
                <a:gd name="T5" fmla="*/ 22 h 23"/>
                <a:gd name="T6" fmla="*/ 0 w 52"/>
                <a:gd name="T7" fmla="*/ 22 h 23"/>
                <a:gd name="T8" fmla="*/ 1 w 52"/>
                <a:gd name="T9" fmla="*/ 22 h 23"/>
                <a:gd name="T10" fmla="*/ 5 w 52"/>
                <a:gd name="T11" fmla="*/ 19 h 23"/>
                <a:gd name="T12" fmla="*/ 27 w 52"/>
                <a:gd name="T13" fmla="*/ 19 h 23"/>
                <a:gd name="T14" fmla="*/ 33 w 52"/>
                <a:gd name="T15" fmla="*/ 15 h 23"/>
                <a:gd name="T16" fmla="*/ 34 w 52"/>
                <a:gd name="T17" fmla="*/ 10 h 23"/>
                <a:gd name="T18" fmla="*/ 32 w 52"/>
                <a:gd name="T19" fmla="*/ 5 h 23"/>
                <a:gd name="T20" fmla="*/ 18 w 52"/>
                <a:gd name="T21" fmla="*/ 0 h 23"/>
                <a:gd name="T22" fmla="*/ 28 w 52"/>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23"/>
                <a:gd name="T38" fmla="*/ 52 w 52"/>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23">
                  <a:moveTo>
                    <a:pt x="28" y="0"/>
                  </a:moveTo>
                  <a:lnTo>
                    <a:pt x="51" y="0"/>
                  </a:lnTo>
                  <a:lnTo>
                    <a:pt x="42" y="22"/>
                  </a:lnTo>
                  <a:lnTo>
                    <a:pt x="0" y="22"/>
                  </a:lnTo>
                  <a:lnTo>
                    <a:pt x="1" y="22"/>
                  </a:lnTo>
                  <a:lnTo>
                    <a:pt x="5" y="19"/>
                  </a:lnTo>
                  <a:lnTo>
                    <a:pt x="27" y="19"/>
                  </a:lnTo>
                  <a:lnTo>
                    <a:pt x="33" y="15"/>
                  </a:lnTo>
                  <a:lnTo>
                    <a:pt x="34" y="10"/>
                  </a:lnTo>
                  <a:lnTo>
                    <a:pt x="32" y="5"/>
                  </a:lnTo>
                  <a:lnTo>
                    <a:pt x="18" y="0"/>
                  </a:lnTo>
                  <a:lnTo>
                    <a:pt x="28" y="0"/>
                  </a:lnTo>
                </a:path>
              </a:pathLst>
            </a:custGeom>
            <a:solidFill>
              <a:srgbClr val="401F00"/>
            </a:solidFill>
            <a:ln w="9525" cap="rnd">
              <a:noFill/>
              <a:round/>
              <a:headEnd/>
              <a:tailEnd/>
            </a:ln>
          </p:spPr>
          <p:txBody>
            <a:bodyPr/>
            <a:lstStyle/>
            <a:p>
              <a:endParaRPr lang="en-US"/>
            </a:p>
          </p:txBody>
        </p:sp>
        <p:sp>
          <p:nvSpPr>
            <p:cNvPr id="23" name="Freeform 630"/>
            <p:cNvSpPr>
              <a:spLocks/>
            </p:cNvSpPr>
            <p:nvPr/>
          </p:nvSpPr>
          <p:spPr bwMode="auto">
            <a:xfrm>
              <a:off x="487" y="265"/>
              <a:ext cx="123" cy="14"/>
            </a:xfrm>
            <a:custGeom>
              <a:avLst/>
              <a:gdLst>
                <a:gd name="T0" fmla="*/ 5 w 123"/>
                <a:gd name="T1" fmla="*/ 0 h 13"/>
                <a:gd name="T2" fmla="*/ 0 w 123"/>
                <a:gd name="T3" fmla="*/ 6 h 13"/>
                <a:gd name="T4" fmla="*/ 6 w 123"/>
                <a:gd name="T5" fmla="*/ 9 h 13"/>
                <a:gd name="T6" fmla="*/ 16 w 123"/>
                <a:gd name="T7" fmla="*/ 11 h 13"/>
                <a:gd name="T8" fmla="*/ 39 w 123"/>
                <a:gd name="T9" fmla="*/ 12 h 13"/>
                <a:gd name="T10" fmla="*/ 59 w 123"/>
                <a:gd name="T11" fmla="*/ 12 h 13"/>
                <a:gd name="T12" fmla="*/ 74 w 123"/>
                <a:gd name="T13" fmla="*/ 12 h 13"/>
                <a:gd name="T14" fmla="*/ 88 w 123"/>
                <a:gd name="T15" fmla="*/ 12 h 13"/>
                <a:gd name="T16" fmla="*/ 103 w 123"/>
                <a:gd name="T17" fmla="*/ 11 h 13"/>
                <a:gd name="T18" fmla="*/ 116 w 123"/>
                <a:gd name="T19" fmla="*/ 9 h 13"/>
                <a:gd name="T20" fmla="*/ 122 w 123"/>
                <a:gd name="T21" fmla="*/ 5 h 13"/>
                <a:gd name="T22" fmla="*/ 117 w 123"/>
                <a:gd name="T23" fmla="*/ 1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3"/>
                <a:gd name="T38" fmla="*/ 123 w 12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3">
                  <a:moveTo>
                    <a:pt x="5" y="0"/>
                  </a:moveTo>
                  <a:lnTo>
                    <a:pt x="0" y="6"/>
                  </a:lnTo>
                  <a:lnTo>
                    <a:pt x="6" y="9"/>
                  </a:lnTo>
                  <a:lnTo>
                    <a:pt x="16" y="11"/>
                  </a:lnTo>
                  <a:lnTo>
                    <a:pt x="39" y="12"/>
                  </a:lnTo>
                  <a:lnTo>
                    <a:pt x="59" y="12"/>
                  </a:lnTo>
                  <a:lnTo>
                    <a:pt x="74" y="12"/>
                  </a:lnTo>
                  <a:lnTo>
                    <a:pt x="88" y="12"/>
                  </a:lnTo>
                  <a:lnTo>
                    <a:pt x="103" y="11"/>
                  </a:lnTo>
                  <a:lnTo>
                    <a:pt x="116" y="9"/>
                  </a:lnTo>
                  <a:lnTo>
                    <a:pt x="122" y="5"/>
                  </a:lnTo>
                  <a:lnTo>
                    <a:pt x="117" y="1"/>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24" name="Freeform 631"/>
            <p:cNvSpPr>
              <a:spLocks/>
            </p:cNvSpPr>
            <p:nvPr/>
          </p:nvSpPr>
          <p:spPr bwMode="auto">
            <a:xfrm>
              <a:off x="484" y="264"/>
              <a:ext cx="133" cy="17"/>
            </a:xfrm>
            <a:custGeom>
              <a:avLst/>
              <a:gdLst>
                <a:gd name="T0" fmla="*/ 10 w 131"/>
                <a:gd name="T1" fmla="*/ 0 h 17"/>
                <a:gd name="T2" fmla="*/ 6 w 131"/>
                <a:gd name="T3" fmla="*/ 7 h 17"/>
                <a:gd name="T4" fmla="*/ 11 w 131"/>
                <a:gd name="T5" fmla="*/ 10 h 17"/>
                <a:gd name="T6" fmla="*/ 19 w 131"/>
                <a:gd name="T7" fmla="*/ 11 h 17"/>
                <a:gd name="T8" fmla="*/ 33 w 131"/>
                <a:gd name="T9" fmla="*/ 12 h 17"/>
                <a:gd name="T10" fmla="*/ 63 w 131"/>
                <a:gd name="T11" fmla="*/ 12 h 17"/>
                <a:gd name="T12" fmla="*/ 88 w 131"/>
                <a:gd name="T13" fmla="*/ 12 h 17"/>
                <a:gd name="T14" fmla="*/ 105 w 131"/>
                <a:gd name="T15" fmla="*/ 11 h 17"/>
                <a:gd name="T16" fmla="*/ 119 w 131"/>
                <a:gd name="T17" fmla="*/ 10 h 17"/>
                <a:gd name="T18" fmla="*/ 128 w 131"/>
                <a:gd name="T19" fmla="*/ 6 h 17"/>
                <a:gd name="T20" fmla="*/ 122 w 131"/>
                <a:gd name="T21" fmla="*/ 3 h 17"/>
                <a:gd name="T22" fmla="*/ 130 w 131"/>
                <a:gd name="T23" fmla="*/ 4 h 17"/>
                <a:gd name="T24" fmla="*/ 121 w 131"/>
                <a:gd name="T25" fmla="*/ 12 h 17"/>
                <a:gd name="T26" fmla="*/ 102 w 131"/>
                <a:gd name="T27" fmla="*/ 16 h 17"/>
                <a:gd name="T28" fmla="*/ 74 w 131"/>
                <a:gd name="T29" fmla="*/ 16 h 17"/>
                <a:gd name="T30" fmla="*/ 22 w 131"/>
                <a:gd name="T31" fmla="*/ 16 h 17"/>
                <a:gd name="T32" fmla="*/ 7 w 131"/>
                <a:gd name="T33" fmla="*/ 10 h 17"/>
                <a:gd name="T34" fmla="*/ 0 w 131"/>
                <a:gd name="T35" fmla="*/ 6 h 17"/>
                <a:gd name="T36" fmla="*/ 10 w 131"/>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17"/>
                <a:gd name="T59" fmla="*/ 131 w 13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17">
                  <a:moveTo>
                    <a:pt x="10" y="0"/>
                  </a:moveTo>
                  <a:lnTo>
                    <a:pt x="6" y="7"/>
                  </a:lnTo>
                  <a:lnTo>
                    <a:pt x="11" y="10"/>
                  </a:lnTo>
                  <a:lnTo>
                    <a:pt x="19" y="11"/>
                  </a:lnTo>
                  <a:lnTo>
                    <a:pt x="33" y="12"/>
                  </a:lnTo>
                  <a:lnTo>
                    <a:pt x="63" y="12"/>
                  </a:lnTo>
                  <a:lnTo>
                    <a:pt x="88" y="12"/>
                  </a:lnTo>
                  <a:lnTo>
                    <a:pt x="105" y="11"/>
                  </a:lnTo>
                  <a:lnTo>
                    <a:pt x="119" y="10"/>
                  </a:lnTo>
                  <a:lnTo>
                    <a:pt x="128" y="6"/>
                  </a:lnTo>
                  <a:lnTo>
                    <a:pt x="122" y="3"/>
                  </a:lnTo>
                  <a:lnTo>
                    <a:pt x="130" y="4"/>
                  </a:lnTo>
                  <a:lnTo>
                    <a:pt x="121" y="12"/>
                  </a:lnTo>
                  <a:lnTo>
                    <a:pt x="102" y="16"/>
                  </a:lnTo>
                  <a:lnTo>
                    <a:pt x="74" y="16"/>
                  </a:lnTo>
                  <a:lnTo>
                    <a:pt x="22" y="16"/>
                  </a:lnTo>
                  <a:lnTo>
                    <a:pt x="7" y="10"/>
                  </a:lnTo>
                  <a:lnTo>
                    <a:pt x="0" y="6"/>
                  </a:lnTo>
                  <a:lnTo>
                    <a:pt x="10"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5" name="Line 632"/>
            <p:cNvSpPr>
              <a:spLocks noChangeShapeType="1"/>
            </p:cNvSpPr>
            <p:nvPr/>
          </p:nvSpPr>
          <p:spPr bwMode="auto">
            <a:xfrm flipV="1">
              <a:off x="546" y="528"/>
              <a:ext cx="0" cy="48"/>
            </a:xfrm>
            <a:prstGeom prst="line">
              <a:avLst/>
            </a:prstGeom>
            <a:noFill/>
            <a:ln w="12700">
              <a:solidFill>
                <a:srgbClr val="FFFFFF"/>
              </a:solidFill>
              <a:round/>
              <a:headEnd type="none" w="sm" len="sm"/>
              <a:tailEnd type="none" w="sm" len="sm"/>
            </a:ln>
          </p:spPr>
          <p:txBody>
            <a:bodyPr wrap="none" anchor="ctr"/>
            <a:lstStyle/>
            <a:p>
              <a:endParaRPr lang="en-US"/>
            </a:p>
          </p:txBody>
        </p:sp>
      </p:grpSp>
      <p:pic>
        <p:nvPicPr>
          <p:cNvPr id="226" name="Picture 1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8177213" y="244475"/>
            <a:ext cx="1077912" cy="787400"/>
          </a:xfrm>
          <a:prstGeom prst="rect">
            <a:avLst/>
          </a:prstGeom>
          <a:noFill/>
          <a:ln w="9525">
            <a:noFill/>
            <a:miter lim="800000"/>
            <a:headEnd/>
            <a:tailEnd/>
          </a:ln>
        </p:spPr>
      </p:pic>
      <p:sp>
        <p:nvSpPr>
          <p:cNvPr id="227" name="Rectangle 7"/>
          <p:cNvSpPr>
            <a:spLocks noChangeArrowheads="1"/>
          </p:cNvSpPr>
          <p:nvPr userDrawn="1"/>
        </p:nvSpPr>
        <p:spPr bwMode="auto">
          <a:xfrm>
            <a:off x="0" y="0"/>
            <a:ext cx="9144000" cy="228600"/>
          </a:xfrm>
          <a:prstGeom prst="rect">
            <a:avLst/>
          </a:prstGeom>
          <a:solidFill>
            <a:srgbClr val="008000"/>
          </a:solidFill>
          <a:ln w="9525">
            <a:noFill/>
            <a:miter lim="800000"/>
            <a:headEnd/>
            <a:tailEnd/>
          </a:ln>
          <a:effectLst/>
        </p:spPr>
        <p:txBody>
          <a:bodyPr wrap="none" anchor="ctr"/>
          <a:lstStyle/>
          <a:p>
            <a:pPr algn="ctr">
              <a:defRPr/>
            </a:pPr>
            <a:r>
              <a:rPr lang="en-US" sz="1200" b="1">
                <a:solidFill>
                  <a:schemeClr val="bg1"/>
                </a:solidFill>
                <a:latin typeface="Arial" charset="0"/>
                <a:cs typeface="+mn-cs"/>
              </a:rPr>
              <a:t>UNCLASSIFIED - FOUO</a:t>
            </a:r>
          </a:p>
        </p:txBody>
      </p:sp>
      <p:sp>
        <p:nvSpPr>
          <p:cNvPr id="228" name="Rectangle 8"/>
          <p:cNvSpPr>
            <a:spLocks noChangeArrowheads="1"/>
          </p:cNvSpPr>
          <p:nvPr userDrawn="1"/>
        </p:nvSpPr>
        <p:spPr bwMode="auto">
          <a:xfrm>
            <a:off x="0" y="6705600"/>
            <a:ext cx="9144000" cy="228600"/>
          </a:xfrm>
          <a:prstGeom prst="rect">
            <a:avLst/>
          </a:prstGeom>
          <a:solidFill>
            <a:srgbClr val="008000"/>
          </a:solidFill>
          <a:ln w="9525">
            <a:noFill/>
            <a:miter lim="800000"/>
            <a:headEnd/>
            <a:tailEnd/>
          </a:ln>
          <a:effectLst/>
        </p:spPr>
        <p:txBody>
          <a:bodyPr wrap="none" anchor="ctr"/>
          <a:lstStyle/>
          <a:p>
            <a:pPr algn="ctr">
              <a:defRPr/>
            </a:pPr>
            <a:r>
              <a:rPr lang="en-US" sz="1200" b="1">
                <a:solidFill>
                  <a:schemeClr val="bg1"/>
                </a:solidFill>
                <a:latin typeface="Arial" charset="0"/>
                <a:cs typeface="+mn-cs"/>
              </a:rPr>
              <a:t>UNCLASSIFIED - FOUO</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b="20"/>
          <a:stretch>
            <a:fillRect/>
          </a:stretch>
        </p:blipFill>
        <p:spPr bwMode="auto">
          <a:xfrm>
            <a:off x="-14287" y="-32849"/>
            <a:ext cx="9144000" cy="6846888"/>
          </a:xfrm>
          <a:prstGeom prst="rect">
            <a:avLst/>
          </a:prstGeom>
          <a:noFill/>
          <a:ln w="9525">
            <a:noFill/>
            <a:miter lim="800000"/>
            <a:headEnd/>
            <a:tailEnd/>
          </a:ln>
        </p:spPr>
      </p:pic>
      <p:grpSp>
        <p:nvGrpSpPr>
          <p:cNvPr id="2" name="Group 401"/>
          <p:cNvGrpSpPr>
            <a:grpSpLocks/>
          </p:cNvGrpSpPr>
          <p:nvPr userDrawn="1"/>
        </p:nvGrpSpPr>
        <p:grpSpPr bwMode="auto">
          <a:xfrm>
            <a:off x="1052513" y="1538288"/>
            <a:ext cx="5557837" cy="3832225"/>
            <a:chOff x="1052511" y="1538299"/>
            <a:chExt cx="5559211" cy="3832278"/>
          </a:xfrm>
        </p:grpSpPr>
        <p:pic>
          <p:nvPicPr>
            <p:cNvPr id="1084" name="Picture 3" descr="C:\Users\carmen.markley1\Pictures\200px-Cave_symbol_svg.png"/>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553200" y="4681562"/>
              <a:ext cx="58522" cy="36576"/>
            </a:xfrm>
            <a:prstGeom prst="rect">
              <a:avLst/>
            </a:prstGeom>
            <a:noFill/>
            <a:ln w="9525">
              <a:noFill/>
              <a:miter lim="800000"/>
              <a:headEnd/>
              <a:tailEnd/>
            </a:ln>
          </p:spPr>
        </p:pic>
        <p:pic>
          <p:nvPicPr>
            <p:cNvPr id="1085" name="Picture 3" descr="C:\Users\carmen.markley1\Pictures\200px-Cave_symbol_svg.png"/>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014785" y="2195525"/>
              <a:ext cx="58522" cy="36576"/>
            </a:xfrm>
            <a:prstGeom prst="rect">
              <a:avLst/>
            </a:prstGeom>
            <a:noFill/>
            <a:ln w="9525">
              <a:noFill/>
              <a:miter lim="800000"/>
              <a:headEnd/>
              <a:tailEnd/>
            </a:ln>
          </p:spPr>
        </p:pic>
        <p:pic>
          <p:nvPicPr>
            <p:cNvPr id="1086" name="Picture 3" descr="C:\Users\carmen.markley1\Pictures\200px-Cave_symbol_svg.png"/>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795837" y="3981477"/>
              <a:ext cx="58522" cy="36576"/>
            </a:xfrm>
            <a:prstGeom prst="rect">
              <a:avLst/>
            </a:prstGeom>
            <a:noFill/>
            <a:ln w="9525">
              <a:noFill/>
              <a:miter lim="800000"/>
              <a:headEnd/>
              <a:tailEnd/>
            </a:ln>
          </p:spPr>
        </p:pic>
        <p:pic>
          <p:nvPicPr>
            <p:cNvPr id="1087" name="Picture 3" descr="C:\Users\carmen.markley1\Pictures\200px-Cave_symbol_svg.png"/>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590800" y="3100404"/>
              <a:ext cx="58522" cy="36576"/>
            </a:xfrm>
            <a:prstGeom prst="rect">
              <a:avLst/>
            </a:prstGeom>
            <a:noFill/>
            <a:ln w="9525">
              <a:noFill/>
              <a:miter lim="800000"/>
              <a:headEnd/>
              <a:tailEnd/>
            </a:ln>
          </p:spPr>
        </p:pic>
        <p:pic>
          <p:nvPicPr>
            <p:cNvPr id="1088" name="Picture 3" descr="C:\Users\carmen.markley1\Pictures\200px-Cave_symbol_svg.png"/>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052511" y="3095642"/>
              <a:ext cx="58522" cy="36576"/>
            </a:xfrm>
            <a:prstGeom prst="rect">
              <a:avLst/>
            </a:prstGeom>
            <a:noFill/>
            <a:ln w="9525">
              <a:noFill/>
              <a:miter lim="800000"/>
              <a:headEnd/>
              <a:tailEnd/>
            </a:ln>
          </p:spPr>
        </p:pic>
        <p:pic>
          <p:nvPicPr>
            <p:cNvPr id="1089" name="Picture 3" descr="C:\Users\carmen.markley1\Pictures\200px-Cave_symbol_svg.png"/>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57444" y="1538299"/>
              <a:ext cx="58522" cy="36576"/>
            </a:xfrm>
            <a:prstGeom prst="rect">
              <a:avLst/>
            </a:prstGeom>
            <a:noFill/>
            <a:ln w="9525">
              <a:noFill/>
              <a:miter lim="800000"/>
              <a:headEnd/>
              <a:tailEnd/>
            </a:ln>
          </p:spPr>
        </p:pic>
        <p:pic>
          <p:nvPicPr>
            <p:cNvPr id="1090" name="Picture 3" descr="C:\Users\carmen.markley1\Pictures\200px-Cave_symbol_svg.png"/>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100511" y="5334001"/>
              <a:ext cx="58522" cy="36576"/>
            </a:xfrm>
            <a:prstGeom prst="rect">
              <a:avLst/>
            </a:prstGeom>
            <a:noFill/>
            <a:ln w="9525">
              <a:noFill/>
              <a:miter lim="800000"/>
              <a:headEnd/>
              <a:tailEnd/>
            </a:ln>
          </p:spPr>
        </p:pic>
      </p:grpSp>
      <p:sp>
        <p:nvSpPr>
          <p:cNvPr id="74" name="TextBox 73"/>
          <p:cNvSpPr txBox="1"/>
          <p:nvPr userDrawn="1"/>
        </p:nvSpPr>
        <p:spPr>
          <a:xfrm>
            <a:off x="2819400" y="1706563"/>
            <a:ext cx="1192213" cy="246062"/>
          </a:xfrm>
          <a:prstGeom prst="rect">
            <a:avLst/>
          </a:prstGeom>
          <a:noFill/>
        </p:spPr>
        <p:txBody>
          <a:bodyPr wrap="none">
            <a:spAutoFit/>
          </a:bodyPr>
          <a:lstStyle/>
          <a:p>
            <a:pPr algn="ctr">
              <a:defRPr/>
            </a:pPr>
            <a:r>
              <a:rPr lang="en-US" sz="1000" b="1" dirty="0">
                <a:solidFill>
                  <a:prstClr val="black"/>
                </a:solidFill>
                <a:latin typeface="Cambria" pitchFamily="18" charset="0"/>
                <a:cs typeface="Arial" pitchFamily="34" charset="0"/>
              </a:rPr>
              <a:t>SAMAL DISTRICT</a:t>
            </a:r>
          </a:p>
        </p:txBody>
      </p:sp>
      <p:sp>
        <p:nvSpPr>
          <p:cNvPr id="75" name="TextBox 74"/>
          <p:cNvSpPr txBox="1"/>
          <p:nvPr userDrawn="1"/>
        </p:nvSpPr>
        <p:spPr>
          <a:xfrm>
            <a:off x="5003800" y="4211638"/>
            <a:ext cx="1243013" cy="246062"/>
          </a:xfrm>
          <a:prstGeom prst="rect">
            <a:avLst/>
          </a:prstGeom>
          <a:noFill/>
        </p:spPr>
        <p:txBody>
          <a:bodyPr wrap="none">
            <a:spAutoFit/>
          </a:bodyPr>
          <a:lstStyle/>
          <a:p>
            <a:pPr algn="ctr">
              <a:defRPr/>
            </a:pPr>
            <a:r>
              <a:rPr lang="en-US" sz="1000" b="1" dirty="0">
                <a:solidFill>
                  <a:prstClr val="black"/>
                </a:solidFill>
                <a:latin typeface="Cambria" pitchFamily="18" charset="0"/>
                <a:cs typeface="Arial" pitchFamily="34" charset="0"/>
              </a:rPr>
              <a:t>YANGIN DISTRICT</a:t>
            </a:r>
          </a:p>
        </p:txBody>
      </p:sp>
      <p:sp>
        <p:nvSpPr>
          <p:cNvPr id="76" name="TextBox 75"/>
          <p:cNvSpPr txBox="1"/>
          <p:nvPr userDrawn="1"/>
        </p:nvSpPr>
        <p:spPr>
          <a:xfrm>
            <a:off x="2066925" y="1390650"/>
            <a:ext cx="427038" cy="215900"/>
          </a:xfrm>
          <a:prstGeom prst="rect">
            <a:avLst/>
          </a:prstGeom>
          <a:noFill/>
        </p:spPr>
        <p:txBody>
          <a:bodyPr wrap="none">
            <a:spAutoFit/>
          </a:bodyPr>
          <a:lstStyle/>
          <a:p>
            <a:pPr algn="ctr">
              <a:defRPr/>
            </a:pPr>
            <a:r>
              <a:rPr lang="en-US" sz="800" i="1" dirty="0">
                <a:solidFill>
                  <a:prstClr val="black"/>
                </a:solidFill>
                <a:latin typeface="Cambria" pitchFamily="18" charset="0"/>
              </a:rPr>
              <a:t>Ujerd</a:t>
            </a:r>
          </a:p>
        </p:txBody>
      </p:sp>
      <p:sp>
        <p:nvSpPr>
          <p:cNvPr id="77" name="TextBox 76"/>
          <p:cNvSpPr txBox="1"/>
          <p:nvPr userDrawn="1"/>
        </p:nvSpPr>
        <p:spPr>
          <a:xfrm>
            <a:off x="2762250" y="1362075"/>
            <a:ext cx="463550" cy="215900"/>
          </a:xfrm>
          <a:prstGeom prst="rect">
            <a:avLst/>
          </a:prstGeom>
          <a:noFill/>
        </p:spPr>
        <p:txBody>
          <a:bodyPr wrap="none">
            <a:spAutoFit/>
          </a:bodyPr>
          <a:lstStyle/>
          <a:p>
            <a:pPr algn="ctr">
              <a:defRPr/>
            </a:pPr>
            <a:r>
              <a:rPr lang="en-US" sz="800" i="1" dirty="0">
                <a:solidFill>
                  <a:prstClr val="black"/>
                </a:solidFill>
                <a:latin typeface="Cambria" pitchFamily="18" charset="0"/>
              </a:rPr>
              <a:t>Dakan</a:t>
            </a:r>
          </a:p>
        </p:txBody>
      </p:sp>
      <p:sp>
        <p:nvSpPr>
          <p:cNvPr id="78" name="TextBox 77"/>
          <p:cNvSpPr txBox="1"/>
          <p:nvPr userDrawn="1"/>
        </p:nvSpPr>
        <p:spPr>
          <a:xfrm>
            <a:off x="3657600" y="2028825"/>
            <a:ext cx="414338" cy="215900"/>
          </a:xfrm>
          <a:prstGeom prst="rect">
            <a:avLst/>
          </a:prstGeom>
          <a:noFill/>
        </p:spPr>
        <p:txBody>
          <a:bodyPr wrap="none">
            <a:spAutoFit/>
          </a:bodyPr>
          <a:lstStyle/>
          <a:p>
            <a:pPr algn="ctr">
              <a:defRPr/>
            </a:pPr>
            <a:r>
              <a:rPr lang="en-US" sz="800" i="1" dirty="0">
                <a:solidFill>
                  <a:prstClr val="black"/>
                </a:solidFill>
                <a:latin typeface="Cambria" pitchFamily="18" charset="0"/>
              </a:rPr>
              <a:t>Dabil</a:t>
            </a:r>
          </a:p>
        </p:txBody>
      </p:sp>
      <p:sp>
        <p:nvSpPr>
          <p:cNvPr id="79" name="TextBox 78"/>
          <p:cNvSpPr txBox="1"/>
          <p:nvPr userDrawn="1"/>
        </p:nvSpPr>
        <p:spPr>
          <a:xfrm>
            <a:off x="809625" y="1781175"/>
            <a:ext cx="508000" cy="215900"/>
          </a:xfrm>
          <a:prstGeom prst="rect">
            <a:avLst/>
          </a:prstGeom>
          <a:noFill/>
        </p:spPr>
        <p:txBody>
          <a:bodyPr wrap="none">
            <a:spAutoFit/>
          </a:bodyPr>
          <a:lstStyle/>
          <a:p>
            <a:pPr algn="ctr">
              <a:defRPr/>
            </a:pPr>
            <a:r>
              <a:rPr lang="en-US" sz="800" i="1" dirty="0">
                <a:solidFill>
                  <a:prstClr val="black"/>
                </a:solidFill>
                <a:latin typeface="Cambria" pitchFamily="18" charset="0"/>
              </a:rPr>
              <a:t>Hevroq</a:t>
            </a:r>
          </a:p>
        </p:txBody>
      </p:sp>
      <p:sp>
        <p:nvSpPr>
          <p:cNvPr id="80" name="TextBox 79"/>
          <p:cNvSpPr txBox="1"/>
          <p:nvPr userDrawn="1"/>
        </p:nvSpPr>
        <p:spPr>
          <a:xfrm>
            <a:off x="447675" y="2371725"/>
            <a:ext cx="561975" cy="215900"/>
          </a:xfrm>
          <a:prstGeom prst="rect">
            <a:avLst/>
          </a:prstGeom>
          <a:noFill/>
        </p:spPr>
        <p:txBody>
          <a:bodyPr wrap="none">
            <a:spAutoFit/>
          </a:bodyPr>
          <a:lstStyle/>
          <a:p>
            <a:pPr algn="ctr">
              <a:defRPr/>
            </a:pPr>
            <a:r>
              <a:rPr lang="en-US" sz="800" i="1" dirty="0">
                <a:solidFill>
                  <a:prstClr val="black"/>
                </a:solidFill>
                <a:latin typeface="Cambria" pitchFamily="18" charset="0"/>
              </a:rPr>
              <a:t>Reyalem</a:t>
            </a:r>
          </a:p>
        </p:txBody>
      </p:sp>
      <p:sp>
        <p:nvSpPr>
          <p:cNvPr id="81" name="TextBox 80"/>
          <p:cNvSpPr txBox="1"/>
          <p:nvPr userDrawn="1"/>
        </p:nvSpPr>
        <p:spPr>
          <a:xfrm>
            <a:off x="609600" y="2790825"/>
            <a:ext cx="476250" cy="215900"/>
          </a:xfrm>
          <a:prstGeom prst="rect">
            <a:avLst/>
          </a:prstGeom>
          <a:noFill/>
        </p:spPr>
        <p:txBody>
          <a:bodyPr wrap="none">
            <a:spAutoFit/>
          </a:bodyPr>
          <a:lstStyle/>
          <a:p>
            <a:pPr algn="ctr">
              <a:defRPr/>
            </a:pPr>
            <a:r>
              <a:rPr lang="en-US" sz="800" i="1" dirty="0">
                <a:solidFill>
                  <a:prstClr val="black"/>
                </a:solidFill>
                <a:latin typeface="Cambria" pitchFamily="18" charset="0"/>
              </a:rPr>
              <a:t>Fuldez</a:t>
            </a:r>
          </a:p>
        </p:txBody>
      </p:sp>
      <p:sp>
        <p:nvSpPr>
          <p:cNvPr id="82" name="TextBox 81"/>
          <p:cNvSpPr txBox="1"/>
          <p:nvPr userDrawn="1"/>
        </p:nvSpPr>
        <p:spPr>
          <a:xfrm>
            <a:off x="1076325" y="3076575"/>
            <a:ext cx="438150" cy="215900"/>
          </a:xfrm>
          <a:prstGeom prst="rect">
            <a:avLst/>
          </a:prstGeom>
          <a:noFill/>
        </p:spPr>
        <p:txBody>
          <a:bodyPr wrap="none">
            <a:spAutoFit/>
          </a:bodyPr>
          <a:lstStyle/>
          <a:p>
            <a:pPr algn="ctr">
              <a:defRPr/>
            </a:pPr>
            <a:r>
              <a:rPr lang="en-US" sz="800" i="1" dirty="0">
                <a:solidFill>
                  <a:prstClr val="black"/>
                </a:solidFill>
                <a:latin typeface="Cambria" pitchFamily="18" charset="0"/>
              </a:rPr>
              <a:t>Diyeh</a:t>
            </a:r>
          </a:p>
        </p:txBody>
      </p:sp>
      <p:sp>
        <p:nvSpPr>
          <p:cNvPr id="83" name="TextBox 82"/>
          <p:cNvSpPr txBox="1"/>
          <p:nvPr userDrawn="1"/>
        </p:nvSpPr>
        <p:spPr>
          <a:xfrm>
            <a:off x="2581275" y="2924175"/>
            <a:ext cx="390525" cy="215900"/>
          </a:xfrm>
          <a:prstGeom prst="rect">
            <a:avLst/>
          </a:prstGeom>
          <a:noFill/>
        </p:spPr>
        <p:txBody>
          <a:bodyPr wrap="none">
            <a:spAutoFit/>
          </a:bodyPr>
          <a:lstStyle/>
          <a:p>
            <a:pPr algn="ctr">
              <a:defRPr/>
            </a:pPr>
            <a:r>
              <a:rPr lang="en-US" sz="800" dirty="0">
                <a:solidFill>
                  <a:prstClr val="black"/>
                </a:solidFill>
                <a:latin typeface="Cambria" pitchFamily="18" charset="0"/>
              </a:rPr>
              <a:t>Kara</a:t>
            </a:r>
          </a:p>
        </p:txBody>
      </p:sp>
      <p:sp>
        <p:nvSpPr>
          <p:cNvPr id="84" name="TextBox 83"/>
          <p:cNvSpPr txBox="1"/>
          <p:nvPr userDrawn="1"/>
        </p:nvSpPr>
        <p:spPr>
          <a:xfrm>
            <a:off x="1447800" y="2486025"/>
            <a:ext cx="403225" cy="215900"/>
          </a:xfrm>
          <a:prstGeom prst="rect">
            <a:avLst/>
          </a:prstGeom>
          <a:noFill/>
        </p:spPr>
        <p:txBody>
          <a:bodyPr wrap="none">
            <a:spAutoFit/>
          </a:bodyPr>
          <a:lstStyle/>
          <a:p>
            <a:pPr algn="ctr">
              <a:defRPr/>
            </a:pPr>
            <a:r>
              <a:rPr lang="en-US" sz="800" i="1" dirty="0">
                <a:solidFill>
                  <a:prstClr val="black"/>
                </a:solidFill>
                <a:latin typeface="Cambria" pitchFamily="18" charset="0"/>
              </a:rPr>
              <a:t>Nura</a:t>
            </a:r>
          </a:p>
        </p:txBody>
      </p:sp>
      <p:sp>
        <p:nvSpPr>
          <p:cNvPr id="85" name="TextBox 84"/>
          <p:cNvSpPr txBox="1"/>
          <p:nvPr userDrawn="1"/>
        </p:nvSpPr>
        <p:spPr>
          <a:xfrm>
            <a:off x="2038350" y="2543175"/>
            <a:ext cx="604838" cy="215900"/>
          </a:xfrm>
          <a:prstGeom prst="rect">
            <a:avLst/>
          </a:prstGeom>
          <a:noFill/>
        </p:spPr>
        <p:txBody>
          <a:bodyPr wrap="none">
            <a:spAutoFit/>
          </a:bodyPr>
          <a:lstStyle/>
          <a:p>
            <a:pPr algn="ctr">
              <a:defRPr/>
            </a:pPr>
            <a:r>
              <a:rPr lang="en-US" sz="800" i="1" dirty="0">
                <a:solidFill>
                  <a:prstClr val="black"/>
                </a:solidFill>
                <a:latin typeface="Cambria" pitchFamily="18" charset="0"/>
              </a:rPr>
              <a:t>Dezashah</a:t>
            </a:r>
          </a:p>
        </p:txBody>
      </p:sp>
      <p:sp>
        <p:nvSpPr>
          <p:cNvPr id="86" name="TextBox 85"/>
          <p:cNvSpPr txBox="1"/>
          <p:nvPr userDrawn="1"/>
        </p:nvSpPr>
        <p:spPr>
          <a:xfrm>
            <a:off x="3657600" y="3505200"/>
            <a:ext cx="385763" cy="215900"/>
          </a:xfrm>
          <a:prstGeom prst="rect">
            <a:avLst/>
          </a:prstGeom>
          <a:noFill/>
        </p:spPr>
        <p:txBody>
          <a:bodyPr wrap="none">
            <a:spAutoFit/>
          </a:bodyPr>
          <a:lstStyle/>
          <a:p>
            <a:pPr algn="ctr">
              <a:defRPr/>
            </a:pPr>
            <a:r>
              <a:rPr lang="en-US" sz="800" i="1" dirty="0">
                <a:solidFill>
                  <a:prstClr val="black"/>
                </a:solidFill>
                <a:latin typeface="Cambria" pitchFamily="18" charset="0"/>
              </a:rPr>
              <a:t>Ujen</a:t>
            </a:r>
          </a:p>
        </p:txBody>
      </p:sp>
      <p:sp>
        <p:nvSpPr>
          <p:cNvPr id="87" name="TextBox 86"/>
          <p:cNvSpPr txBox="1"/>
          <p:nvPr userDrawn="1"/>
        </p:nvSpPr>
        <p:spPr>
          <a:xfrm>
            <a:off x="4791075" y="3962400"/>
            <a:ext cx="465138" cy="215900"/>
          </a:xfrm>
          <a:prstGeom prst="rect">
            <a:avLst/>
          </a:prstGeom>
          <a:noFill/>
        </p:spPr>
        <p:txBody>
          <a:bodyPr wrap="none">
            <a:spAutoFit/>
          </a:bodyPr>
          <a:lstStyle/>
          <a:p>
            <a:pPr algn="ctr">
              <a:defRPr/>
            </a:pPr>
            <a:r>
              <a:rPr lang="en-US" sz="800" i="1" dirty="0">
                <a:solidFill>
                  <a:prstClr val="black"/>
                </a:solidFill>
                <a:latin typeface="Cambria" pitchFamily="18" charset="0"/>
              </a:rPr>
              <a:t>Riztab</a:t>
            </a:r>
          </a:p>
        </p:txBody>
      </p:sp>
      <p:sp>
        <p:nvSpPr>
          <p:cNvPr id="88" name="TextBox 87"/>
          <p:cNvSpPr txBox="1"/>
          <p:nvPr userDrawn="1"/>
        </p:nvSpPr>
        <p:spPr>
          <a:xfrm>
            <a:off x="4919663" y="3743325"/>
            <a:ext cx="474662" cy="215900"/>
          </a:xfrm>
          <a:prstGeom prst="rect">
            <a:avLst/>
          </a:prstGeom>
          <a:noFill/>
        </p:spPr>
        <p:txBody>
          <a:bodyPr wrap="none">
            <a:spAutoFit/>
          </a:bodyPr>
          <a:lstStyle/>
          <a:p>
            <a:pPr algn="ctr">
              <a:defRPr/>
            </a:pPr>
            <a:r>
              <a:rPr lang="en-US" sz="800" i="1" dirty="0">
                <a:solidFill>
                  <a:prstClr val="black"/>
                </a:solidFill>
                <a:latin typeface="Cambria" pitchFamily="18" charset="0"/>
              </a:rPr>
              <a:t>Razish</a:t>
            </a:r>
          </a:p>
        </p:txBody>
      </p:sp>
      <p:sp>
        <p:nvSpPr>
          <p:cNvPr id="89" name="TextBox 88"/>
          <p:cNvSpPr txBox="1"/>
          <p:nvPr userDrawn="1"/>
        </p:nvSpPr>
        <p:spPr>
          <a:xfrm>
            <a:off x="5070475" y="1152525"/>
            <a:ext cx="458788" cy="215900"/>
          </a:xfrm>
          <a:prstGeom prst="rect">
            <a:avLst/>
          </a:prstGeom>
          <a:noFill/>
        </p:spPr>
        <p:txBody>
          <a:bodyPr wrap="none">
            <a:spAutoFit/>
          </a:bodyPr>
          <a:lstStyle/>
          <a:p>
            <a:pPr algn="ctr">
              <a:defRPr/>
            </a:pPr>
            <a:r>
              <a:rPr lang="en-US" sz="800" i="1" dirty="0">
                <a:solidFill>
                  <a:prstClr val="black"/>
                </a:solidFill>
                <a:latin typeface="Cambria" pitchFamily="18" charset="0"/>
              </a:rPr>
              <a:t>Huvez</a:t>
            </a:r>
          </a:p>
        </p:txBody>
      </p:sp>
      <p:sp>
        <p:nvSpPr>
          <p:cNvPr id="90" name="TextBox 89"/>
          <p:cNvSpPr txBox="1"/>
          <p:nvPr userDrawn="1"/>
        </p:nvSpPr>
        <p:spPr>
          <a:xfrm>
            <a:off x="5867400" y="1047750"/>
            <a:ext cx="446088" cy="215900"/>
          </a:xfrm>
          <a:prstGeom prst="rect">
            <a:avLst/>
          </a:prstGeom>
          <a:noFill/>
        </p:spPr>
        <p:txBody>
          <a:bodyPr wrap="none">
            <a:spAutoFit/>
          </a:bodyPr>
          <a:lstStyle/>
          <a:p>
            <a:pPr algn="ctr">
              <a:defRPr/>
            </a:pPr>
            <a:r>
              <a:rPr lang="en-US" sz="800" i="1" dirty="0">
                <a:solidFill>
                  <a:prstClr val="black"/>
                </a:solidFill>
                <a:latin typeface="Cambria" pitchFamily="18" charset="0"/>
              </a:rPr>
              <a:t>Zayeb</a:t>
            </a:r>
          </a:p>
        </p:txBody>
      </p:sp>
      <p:sp>
        <p:nvSpPr>
          <p:cNvPr id="92" name="TextBox 91"/>
          <p:cNvSpPr txBox="1"/>
          <p:nvPr userDrawn="1"/>
        </p:nvSpPr>
        <p:spPr>
          <a:xfrm>
            <a:off x="2609850" y="4676775"/>
            <a:ext cx="623888" cy="215900"/>
          </a:xfrm>
          <a:prstGeom prst="rect">
            <a:avLst/>
          </a:prstGeom>
          <a:noFill/>
        </p:spPr>
        <p:txBody>
          <a:bodyPr wrap="none">
            <a:spAutoFit/>
          </a:bodyPr>
          <a:lstStyle/>
          <a:p>
            <a:pPr algn="ctr">
              <a:defRPr/>
            </a:pPr>
            <a:r>
              <a:rPr lang="en-US" sz="800" i="1" dirty="0">
                <a:solidFill>
                  <a:prstClr val="black"/>
                </a:solidFill>
                <a:latin typeface="Cambria" pitchFamily="18" charset="0"/>
              </a:rPr>
              <a:t>Gardakert</a:t>
            </a:r>
          </a:p>
        </p:txBody>
      </p:sp>
      <p:sp>
        <p:nvSpPr>
          <p:cNvPr id="93" name="TextBox 92"/>
          <p:cNvSpPr txBox="1"/>
          <p:nvPr userDrawn="1"/>
        </p:nvSpPr>
        <p:spPr>
          <a:xfrm>
            <a:off x="3471863" y="5238750"/>
            <a:ext cx="404812" cy="215900"/>
          </a:xfrm>
          <a:prstGeom prst="rect">
            <a:avLst/>
          </a:prstGeom>
          <a:noFill/>
        </p:spPr>
        <p:txBody>
          <a:bodyPr wrap="none">
            <a:spAutoFit/>
          </a:bodyPr>
          <a:lstStyle/>
          <a:p>
            <a:pPr algn="ctr">
              <a:defRPr/>
            </a:pPr>
            <a:r>
              <a:rPr lang="en-US" sz="800" i="1" dirty="0">
                <a:solidFill>
                  <a:prstClr val="black"/>
                </a:solidFill>
                <a:latin typeface="Cambria" pitchFamily="18" charset="0"/>
              </a:rPr>
              <a:t>Guba</a:t>
            </a:r>
          </a:p>
        </p:txBody>
      </p:sp>
      <p:sp>
        <p:nvSpPr>
          <p:cNvPr id="94" name="TextBox 93"/>
          <p:cNvSpPr txBox="1"/>
          <p:nvPr userDrawn="1"/>
        </p:nvSpPr>
        <p:spPr>
          <a:xfrm>
            <a:off x="5761038" y="4724400"/>
            <a:ext cx="512762" cy="215900"/>
          </a:xfrm>
          <a:prstGeom prst="rect">
            <a:avLst/>
          </a:prstGeom>
          <a:noFill/>
        </p:spPr>
        <p:txBody>
          <a:bodyPr wrap="none">
            <a:spAutoFit/>
          </a:bodyPr>
          <a:lstStyle/>
          <a:p>
            <a:pPr algn="ctr">
              <a:defRPr/>
            </a:pPr>
            <a:r>
              <a:rPr lang="en-US" sz="800" i="1" dirty="0">
                <a:solidFill>
                  <a:prstClr val="black"/>
                </a:solidFill>
                <a:latin typeface="Cambria" pitchFamily="18" charset="0"/>
              </a:rPr>
              <a:t>Nabran</a:t>
            </a:r>
          </a:p>
        </p:txBody>
      </p:sp>
      <p:sp>
        <p:nvSpPr>
          <p:cNvPr id="95" name="TextBox 94"/>
          <p:cNvSpPr txBox="1"/>
          <p:nvPr userDrawn="1"/>
        </p:nvSpPr>
        <p:spPr>
          <a:xfrm>
            <a:off x="6810375" y="2809875"/>
            <a:ext cx="490538" cy="215900"/>
          </a:xfrm>
          <a:prstGeom prst="rect">
            <a:avLst/>
          </a:prstGeom>
          <a:noFill/>
        </p:spPr>
        <p:txBody>
          <a:bodyPr wrap="none">
            <a:spAutoFit/>
          </a:bodyPr>
          <a:lstStyle/>
          <a:p>
            <a:pPr algn="ctr">
              <a:defRPr/>
            </a:pPr>
            <a:r>
              <a:rPr lang="en-US" sz="800" i="1" dirty="0">
                <a:solidFill>
                  <a:prstClr val="black"/>
                </a:solidFill>
                <a:latin typeface="Cambria" pitchFamily="18" charset="0"/>
              </a:rPr>
              <a:t>Barasu</a:t>
            </a:r>
          </a:p>
        </p:txBody>
      </p:sp>
      <p:sp>
        <p:nvSpPr>
          <p:cNvPr id="96" name="TextBox 95"/>
          <p:cNvSpPr txBox="1"/>
          <p:nvPr userDrawn="1"/>
        </p:nvSpPr>
        <p:spPr>
          <a:xfrm>
            <a:off x="6737350" y="2590800"/>
            <a:ext cx="503238" cy="215900"/>
          </a:xfrm>
          <a:prstGeom prst="rect">
            <a:avLst/>
          </a:prstGeom>
          <a:noFill/>
        </p:spPr>
        <p:txBody>
          <a:bodyPr wrap="none">
            <a:spAutoFit/>
          </a:bodyPr>
          <a:lstStyle/>
          <a:p>
            <a:pPr algn="ctr">
              <a:defRPr/>
            </a:pPr>
            <a:r>
              <a:rPr lang="en-US" sz="800" i="1" dirty="0">
                <a:solidFill>
                  <a:prstClr val="black"/>
                </a:solidFill>
                <a:latin typeface="Cambria" pitchFamily="18" charset="0"/>
              </a:rPr>
              <a:t>Dashku</a:t>
            </a:r>
          </a:p>
        </p:txBody>
      </p:sp>
      <p:sp>
        <p:nvSpPr>
          <p:cNvPr id="99" name="TextBox 98"/>
          <p:cNvSpPr txBox="1"/>
          <p:nvPr userDrawn="1"/>
        </p:nvSpPr>
        <p:spPr>
          <a:xfrm>
            <a:off x="4071938" y="5143500"/>
            <a:ext cx="500062" cy="215900"/>
          </a:xfrm>
          <a:prstGeom prst="rect">
            <a:avLst/>
          </a:prstGeom>
          <a:noFill/>
        </p:spPr>
        <p:txBody>
          <a:bodyPr wrap="none">
            <a:spAutoFit/>
          </a:bodyPr>
          <a:lstStyle/>
          <a:p>
            <a:pPr algn="ctr">
              <a:defRPr/>
            </a:pPr>
            <a:r>
              <a:rPr lang="en-US" sz="800" i="1" dirty="0">
                <a:solidFill>
                  <a:prstClr val="black"/>
                </a:solidFill>
                <a:latin typeface="Cambria" pitchFamily="18" charset="0"/>
              </a:rPr>
              <a:t>Gangor</a:t>
            </a:r>
          </a:p>
        </p:txBody>
      </p:sp>
      <p:sp>
        <p:nvSpPr>
          <p:cNvPr id="100" name="TextBox 99"/>
          <p:cNvSpPr txBox="1"/>
          <p:nvPr userDrawn="1"/>
        </p:nvSpPr>
        <p:spPr>
          <a:xfrm>
            <a:off x="6062663" y="4514850"/>
            <a:ext cx="561975" cy="215900"/>
          </a:xfrm>
          <a:prstGeom prst="rect">
            <a:avLst/>
          </a:prstGeom>
          <a:noFill/>
        </p:spPr>
        <p:txBody>
          <a:bodyPr wrap="none">
            <a:spAutoFit/>
          </a:bodyPr>
          <a:lstStyle/>
          <a:p>
            <a:pPr algn="ctr">
              <a:defRPr/>
            </a:pPr>
            <a:r>
              <a:rPr lang="en-US" sz="800" i="1" dirty="0">
                <a:solidFill>
                  <a:prstClr val="black"/>
                </a:solidFill>
                <a:latin typeface="Cambria" pitchFamily="18" charset="0"/>
              </a:rPr>
              <a:t>Markash</a:t>
            </a:r>
          </a:p>
        </p:txBody>
      </p:sp>
      <p:sp>
        <p:nvSpPr>
          <p:cNvPr id="101" name="TextBox 100"/>
          <p:cNvSpPr txBox="1"/>
          <p:nvPr userDrawn="1"/>
        </p:nvSpPr>
        <p:spPr>
          <a:xfrm>
            <a:off x="3816350" y="2857500"/>
            <a:ext cx="1319213" cy="246063"/>
          </a:xfrm>
          <a:prstGeom prst="rect">
            <a:avLst/>
          </a:prstGeom>
          <a:solidFill>
            <a:schemeClr val="bg1">
              <a:alpha val="30000"/>
            </a:schemeClr>
          </a:solidFill>
        </p:spPr>
        <p:txBody>
          <a:bodyPr wrap="none">
            <a:spAutoFit/>
          </a:bodyPr>
          <a:lstStyle/>
          <a:p>
            <a:pPr algn="ctr">
              <a:defRPr/>
            </a:pPr>
            <a:r>
              <a:rPr lang="en-US" sz="1000" b="1" i="1" dirty="0">
                <a:solidFill>
                  <a:prstClr val="black"/>
                </a:solidFill>
                <a:latin typeface="Cambria" pitchFamily="18" charset="0"/>
              </a:rPr>
              <a:t>ERDABIL PROVINCE</a:t>
            </a:r>
          </a:p>
        </p:txBody>
      </p:sp>
      <p:sp>
        <p:nvSpPr>
          <p:cNvPr id="102" name="TextBox 101"/>
          <p:cNvSpPr txBox="1"/>
          <p:nvPr userDrawn="1"/>
        </p:nvSpPr>
        <p:spPr>
          <a:xfrm>
            <a:off x="6656388" y="6019800"/>
            <a:ext cx="1277937" cy="246063"/>
          </a:xfrm>
          <a:prstGeom prst="rect">
            <a:avLst/>
          </a:prstGeom>
          <a:solidFill>
            <a:schemeClr val="bg1">
              <a:alpha val="30000"/>
            </a:schemeClr>
          </a:solidFill>
        </p:spPr>
        <p:txBody>
          <a:bodyPr wrap="none">
            <a:spAutoFit/>
          </a:bodyPr>
          <a:lstStyle/>
          <a:p>
            <a:pPr algn="ctr">
              <a:defRPr/>
            </a:pPr>
            <a:r>
              <a:rPr lang="en-US" sz="1000" b="1" i="1" dirty="0">
                <a:solidFill>
                  <a:prstClr val="black"/>
                </a:solidFill>
                <a:latin typeface="Cambria" pitchFamily="18" charset="0"/>
              </a:rPr>
              <a:t>SIRVAKI PROVINCE</a:t>
            </a:r>
          </a:p>
        </p:txBody>
      </p:sp>
      <p:pic>
        <p:nvPicPr>
          <p:cNvPr id="1069" name="Picture 102" descr="town.png"/>
          <p:cNvPicPr>
            <a:picLocks noChangeAspect="1"/>
          </p:cNvPicPr>
          <p:nvPr userDrawn="1"/>
        </p:nvPicPr>
        <p:blipFill>
          <a:blip r:embed="rId15" cstate="print"/>
          <a:srcRect/>
          <a:stretch>
            <a:fillRect/>
          </a:stretch>
        </p:blipFill>
        <p:spPr bwMode="auto">
          <a:xfrm>
            <a:off x="6746875" y="2705100"/>
            <a:ext cx="85725" cy="63500"/>
          </a:xfrm>
          <a:prstGeom prst="rect">
            <a:avLst/>
          </a:prstGeom>
          <a:noFill/>
          <a:ln w="9525">
            <a:noFill/>
            <a:miter lim="800000"/>
            <a:headEnd/>
            <a:tailEnd/>
          </a:ln>
        </p:spPr>
      </p:pic>
      <p:pic>
        <p:nvPicPr>
          <p:cNvPr id="1070" name="Picture 103" descr="town.png"/>
          <p:cNvPicPr>
            <a:picLocks noChangeAspect="1"/>
          </p:cNvPicPr>
          <p:nvPr userDrawn="1"/>
        </p:nvPicPr>
        <p:blipFill>
          <a:blip r:embed="rId15" cstate="print"/>
          <a:srcRect/>
          <a:stretch>
            <a:fillRect/>
          </a:stretch>
        </p:blipFill>
        <p:spPr bwMode="auto">
          <a:xfrm>
            <a:off x="7766050" y="3829050"/>
            <a:ext cx="85725" cy="63500"/>
          </a:xfrm>
          <a:prstGeom prst="rect">
            <a:avLst/>
          </a:prstGeom>
          <a:noFill/>
          <a:ln w="9525">
            <a:noFill/>
            <a:miter lim="800000"/>
            <a:headEnd/>
            <a:tailEnd/>
          </a:ln>
        </p:spPr>
      </p:pic>
      <p:pic>
        <p:nvPicPr>
          <p:cNvPr id="1071" name="Picture 104" descr="town.png"/>
          <p:cNvPicPr>
            <a:picLocks noChangeAspect="1"/>
          </p:cNvPicPr>
          <p:nvPr userDrawn="1"/>
        </p:nvPicPr>
        <p:blipFill>
          <a:blip r:embed="rId15" cstate="print"/>
          <a:srcRect/>
          <a:stretch>
            <a:fillRect/>
          </a:stretch>
        </p:blipFill>
        <p:spPr bwMode="auto">
          <a:xfrm>
            <a:off x="4451350" y="3724275"/>
            <a:ext cx="85725" cy="63500"/>
          </a:xfrm>
          <a:prstGeom prst="rect">
            <a:avLst/>
          </a:prstGeom>
          <a:noFill/>
          <a:ln w="9525">
            <a:noFill/>
            <a:miter lim="800000"/>
            <a:headEnd/>
            <a:tailEnd/>
          </a:ln>
        </p:spPr>
      </p:pic>
      <p:pic>
        <p:nvPicPr>
          <p:cNvPr id="1073" name="Picture 112" descr="town.png"/>
          <p:cNvPicPr>
            <a:picLocks noChangeAspect="1"/>
          </p:cNvPicPr>
          <p:nvPr userDrawn="1"/>
        </p:nvPicPr>
        <p:blipFill>
          <a:blip r:embed="rId15" cstate="print"/>
          <a:srcRect/>
          <a:stretch>
            <a:fillRect/>
          </a:stretch>
        </p:blipFill>
        <p:spPr bwMode="auto">
          <a:xfrm>
            <a:off x="5784850" y="2066925"/>
            <a:ext cx="85725" cy="63500"/>
          </a:xfrm>
          <a:prstGeom prst="rect">
            <a:avLst/>
          </a:prstGeom>
          <a:noFill/>
          <a:ln w="9525">
            <a:noFill/>
            <a:miter lim="800000"/>
            <a:headEnd/>
            <a:tailEnd/>
          </a:ln>
        </p:spPr>
      </p:pic>
      <p:pic>
        <p:nvPicPr>
          <p:cNvPr id="1074" name="Picture 113" descr="town.png"/>
          <p:cNvPicPr>
            <a:picLocks noChangeAspect="1"/>
          </p:cNvPicPr>
          <p:nvPr userDrawn="1"/>
        </p:nvPicPr>
        <p:blipFill>
          <a:blip r:embed="rId15" cstate="print"/>
          <a:srcRect/>
          <a:stretch>
            <a:fillRect/>
          </a:stretch>
        </p:blipFill>
        <p:spPr bwMode="auto">
          <a:xfrm>
            <a:off x="4117975" y="1371600"/>
            <a:ext cx="85725" cy="63500"/>
          </a:xfrm>
          <a:prstGeom prst="rect">
            <a:avLst/>
          </a:prstGeom>
          <a:noFill/>
          <a:ln w="9525">
            <a:noFill/>
            <a:miter lim="800000"/>
            <a:headEnd/>
            <a:tailEnd/>
          </a:ln>
        </p:spPr>
      </p:pic>
      <p:pic>
        <p:nvPicPr>
          <p:cNvPr id="1076" name="Picture 115" descr="town.png"/>
          <p:cNvPicPr>
            <a:picLocks noChangeAspect="1"/>
          </p:cNvPicPr>
          <p:nvPr userDrawn="1"/>
        </p:nvPicPr>
        <p:blipFill>
          <a:blip r:embed="rId15" cstate="print"/>
          <a:srcRect/>
          <a:stretch>
            <a:fillRect/>
          </a:stretch>
        </p:blipFill>
        <p:spPr bwMode="auto">
          <a:xfrm>
            <a:off x="3736975" y="3895725"/>
            <a:ext cx="85725" cy="63500"/>
          </a:xfrm>
          <a:prstGeom prst="rect">
            <a:avLst/>
          </a:prstGeom>
          <a:noFill/>
          <a:ln w="9525">
            <a:noFill/>
            <a:miter lim="800000"/>
            <a:headEnd/>
            <a:tailEnd/>
          </a:ln>
        </p:spPr>
      </p:pic>
      <p:sp>
        <p:nvSpPr>
          <p:cNvPr id="117" name="TextBox 116"/>
          <p:cNvSpPr txBox="1"/>
          <p:nvPr userDrawn="1"/>
        </p:nvSpPr>
        <p:spPr>
          <a:xfrm>
            <a:off x="3209925" y="3743325"/>
            <a:ext cx="593725" cy="215900"/>
          </a:xfrm>
          <a:prstGeom prst="rect">
            <a:avLst/>
          </a:prstGeom>
          <a:noFill/>
        </p:spPr>
        <p:txBody>
          <a:bodyPr wrap="none">
            <a:spAutoFit/>
          </a:bodyPr>
          <a:lstStyle/>
          <a:p>
            <a:pPr algn="ctr">
              <a:defRPr/>
            </a:pPr>
            <a:r>
              <a:rPr lang="en-US" sz="800" i="1" dirty="0">
                <a:solidFill>
                  <a:prstClr val="black"/>
                </a:solidFill>
                <a:latin typeface="Cambria" pitchFamily="18" charset="0"/>
              </a:rPr>
              <a:t>Madanha</a:t>
            </a:r>
          </a:p>
        </p:txBody>
      </p:sp>
      <p:sp>
        <p:nvSpPr>
          <p:cNvPr id="121" name="TextBox 120"/>
          <p:cNvSpPr txBox="1"/>
          <p:nvPr userDrawn="1"/>
        </p:nvSpPr>
        <p:spPr>
          <a:xfrm>
            <a:off x="3641725" y="1200150"/>
            <a:ext cx="534988" cy="215900"/>
          </a:xfrm>
          <a:prstGeom prst="rect">
            <a:avLst/>
          </a:prstGeom>
          <a:noFill/>
        </p:spPr>
        <p:txBody>
          <a:bodyPr wrap="none">
            <a:spAutoFit/>
          </a:bodyPr>
          <a:lstStyle/>
          <a:p>
            <a:pPr algn="ctr">
              <a:defRPr/>
            </a:pPr>
            <a:r>
              <a:rPr lang="en-US" sz="800" i="1" dirty="0">
                <a:solidFill>
                  <a:prstClr val="black"/>
                </a:solidFill>
                <a:latin typeface="Cambria" pitchFamily="18" charset="0"/>
              </a:rPr>
              <a:t>Sadajan</a:t>
            </a:r>
          </a:p>
        </p:txBody>
      </p:sp>
      <p:sp>
        <p:nvSpPr>
          <p:cNvPr id="122" name="TextBox 121"/>
          <p:cNvSpPr txBox="1"/>
          <p:nvPr userDrawn="1"/>
        </p:nvSpPr>
        <p:spPr>
          <a:xfrm>
            <a:off x="5214938" y="1885950"/>
            <a:ext cx="644525" cy="215900"/>
          </a:xfrm>
          <a:prstGeom prst="rect">
            <a:avLst/>
          </a:prstGeom>
          <a:noFill/>
        </p:spPr>
        <p:txBody>
          <a:bodyPr wrap="none">
            <a:spAutoFit/>
          </a:bodyPr>
          <a:lstStyle/>
          <a:p>
            <a:pPr algn="ctr">
              <a:defRPr/>
            </a:pPr>
            <a:r>
              <a:rPr lang="en-US" sz="800" i="1" dirty="0">
                <a:solidFill>
                  <a:prstClr val="black"/>
                </a:solidFill>
                <a:latin typeface="Cambria" pitchFamily="18" charset="0"/>
              </a:rPr>
              <a:t>Bisyardam</a:t>
            </a:r>
          </a:p>
        </p:txBody>
      </p:sp>
      <p:sp>
        <p:nvSpPr>
          <p:cNvPr id="123" name="TextBox 122"/>
          <p:cNvSpPr txBox="1"/>
          <p:nvPr userDrawn="1"/>
        </p:nvSpPr>
        <p:spPr>
          <a:xfrm>
            <a:off x="7783513" y="3676650"/>
            <a:ext cx="538162" cy="215900"/>
          </a:xfrm>
          <a:prstGeom prst="rect">
            <a:avLst/>
          </a:prstGeom>
          <a:noFill/>
        </p:spPr>
        <p:txBody>
          <a:bodyPr wrap="none">
            <a:spAutoFit/>
          </a:bodyPr>
          <a:lstStyle/>
          <a:p>
            <a:pPr algn="ctr">
              <a:defRPr/>
            </a:pPr>
            <a:r>
              <a:rPr lang="en-US" sz="800" i="1" dirty="0">
                <a:solidFill>
                  <a:prstClr val="black"/>
                </a:solidFill>
                <a:latin typeface="Cambria" pitchFamily="18" charset="0"/>
              </a:rPr>
              <a:t>Chalaku</a:t>
            </a:r>
          </a:p>
        </p:txBody>
      </p:sp>
      <p:sp>
        <p:nvSpPr>
          <p:cNvPr id="124" name="TextBox 123"/>
          <p:cNvSpPr txBox="1"/>
          <p:nvPr userDrawn="1"/>
        </p:nvSpPr>
        <p:spPr>
          <a:xfrm>
            <a:off x="1663700" y="6000750"/>
            <a:ext cx="1223963" cy="246063"/>
          </a:xfrm>
          <a:prstGeom prst="rect">
            <a:avLst/>
          </a:prstGeom>
          <a:solidFill>
            <a:schemeClr val="bg1">
              <a:alpha val="30000"/>
            </a:schemeClr>
          </a:solidFill>
        </p:spPr>
        <p:txBody>
          <a:bodyPr wrap="none">
            <a:spAutoFit/>
          </a:bodyPr>
          <a:lstStyle/>
          <a:p>
            <a:pPr algn="ctr">
              <a:defRPr/>
            </a:pPr>
            <a:r>
              <a:rPr lang="en-US" sz="1000" b="1" i="1" dirty="0">
                <a:solidFill>
                  <a:prstClr val="black"/>
                </a:solidFill>
                <a:latin typeface="Cambria" pitchFamily="18" charset="0"/>
              </a:rPr>
              <a:t>VETLIA PROVINCE</a:t>
            </a:r>
          </a:p>
        </p:txBody>
      </p:sp>
      <p:sp>
        <p:nvSpPr>
          <p:cNvPr id="125" name="TextBox 124"/>
          <p:cNvSpPr txBox="1"/>
          <p:nvPr userDrawn="1"/>
        </p:nvSpPr>
        <p:spPr>
          <a:xfrm>
            <a:off x="608013" y="1447800"/>
            <a:ext cx="1162050" cy="246063"/>
          </a:xfrm>
          <a:prstGeom prst="rect">
            <a:avLst/>
          </a:prstGeom>
          <a:solidFill>
            <a:schemeClr val="bg1">
              <a:alpha val="30000"/>
            </a:schemeClr>
          </a:solidFill>
        </p:spPr>
        <p:txBody>
          <a:bodyPr wrap="none">
            <a:spAutoFit/>
          </a:bodyPr>
          <a:lstStyle/>
          <a:p>
            <a:pPr algn="ctr">
              <a:defRPr/>
            </a:pPr>
            <a:r>
              <a:rPr lang="en-US" sz="1000" b="1" i="1" dirty="0">
                <a:solidFill>
                  <a:prstClr val="black"/>
                </a:solidFill>
                <a:latin typeface="Cambria" pitchFamily="18" charset="0"/>
              </a:rPr>
              <a:t>GILAN PROVINCE</a:t>
            </a:r>
          </a:p>
        </p:txBody>
      </p:sp>
      <p:sp>
        <p:nvSpPr>
          <p:cNvPr id="126" name="TextBox 125"/>
          <p:cNvSpPr txBox="1"/>
          <p:nvPr userDrawn="1"/>
        </p:nvSpPr>
        <p:spPr>
          <a:xfrm>
            <a:off x="7456488" y="676275"/>
            <a:ext cx="1446212" cy="400050"/>
          </a:xfrm>
          <a:prstGeom prst="rect">
            <a:avLst/>
          </a:prstGeom>
          <a:solidFill>
            <a:schemeClr val="bg1">
              <a:alpha val="30000"/>
            </a:schemeClr>
          </a:solidFill>
        </p:spPr>
        <p:txBody>
          <a:bodyPr wrap="none">
            <a:spAutoFit/>
          </a:bodyPr>
          <a:lstStyle/>
          <a:p>
            <a:pPr algn="ctr">
              <a:defRPr/>
            </a:pPr>
            <a:r>
              <a:rPr lang="en-US" sz="1000" b="1" i="1" dirty="0">
                <a:solidFill>
                  <a:prstClr val="black"/>
                </a:solidFill>
                <a:latin typeface="Cambria" pitchFamily="18" charset="0"/>
              </a:rPr>
              <a:t>KERKORIAN-AVAKIAN</a:t>
            </a:r>
          </a:p>
          <a:p>
            <a:pPr algn="ctr">
              <a:defRPr/>
            </a:pPr>
            <a:r>
              <a:rPr lang="en-US" sz="1000" b="1" i="1" dirty="0">
                <a:solidFill>
                  <a:prstClr val="black"/>
                </a:solidFill>
                <a:latin typeface="Cambria" pitchFamily="18" charset="0"/>
              </a:rPr>
              <a:t>PROVINCE</a:t>
            </a:r>
          </a:p>
        </p:txBody>
      </p:sp>
      <p:sp>
        <p:nvSpPr>
          <p:cNvPr id="116" name="Rectangle 8"/>
          <p:cNvSpPr>
            <a:spLocks noChangeArrowheads="1"/>
          </p:cNvSpPr>
          <p:nvPr userDrawn="1"/>
        </p:nvSpPr>
        <p:spPr bwMode="auto">
          <a:xfrm>
            <a:off x="-11113" y="-27450"/>
            <a:ext cx="9155113" cy="146050"/>
          </a:xfrm>
          <a:prstGeom prst="rect">
            <a:avLst/>
          </a:prstGeom>
          <a:solidFill>
            <a:srgbClr val="009900">
              <a:alpha val="81960"/>
            </a:srgbClr>
          </a:solidFill>
          <a:ln w="12700">
            <a:noFill/>
            <a:miter lim="800000"/>
            <a:headEnd/>
            <a:tailEnd/>
          </a:ln>
        </p:spPr>
        <p:txBody>
          <a:bodyPr wrap="none" anchor="ctr"/>
          <a:lstStyle/>
          <a:p>
            <a:pPr algn="ctr"/>
            <a:r>
              <a:rPr lang="en-US" sz="800" b="1">
                <a:solidFill>
                  <a:srgbClr val="000000"/>
                </a:solidFill>
              </a:rPr>
              <a:t>UNCLASSIFIED//FOUO</a:t>
            </a:r>
          </a:p>
        </p:txBody>
      </p:sp>
      <p:sp>
        <p:nvSpPr>
          <p:cNvPr id="119" name="TextBox 34"/>
          <p:cNvSpPr txBox="1">
            <a:spLocks noChangeArrowheads="1"/>
          </p:cNvSpPr>
          <p:nvPr userDrawn="1"/>
        </p:nvSpPr>
        <p:spPr bwMode="auto">
          <a:xfrm>
            <a:off x="0" y="144463"/>
            <a:ext cx="955675" cy="401637"/>
          </a:xfrm>
          <a:prstGeom prst="rect">
            <a:avLst/>
          </a:prstGeom>
          <a:solidFill>
            <a:srgbClr val="FF5050">
              <a:alpha val="59607"/>
            </a:srgbClr>
          </a:solidFill>
          <a:ln w="9525">
            <a:solidFill>
              <a:schemeClr val="tx1"/>
            </a:solidFill>
            <a:miter lim="800000"/>
            <a:headEnd/>
            <a:tailEnd/>
          </a:ln>
        </p:spPr>
        <p:txBody>
          <a:bodyPr wrap="none">
            <a:spAutoFit/>
          </a:bodyPr>
          <a:lstStyle/>
          <a:p>
            <a:pPr algn="ctr"/>
            <a:r>
              <a:rPr lang="en-US" sz="1000" b="1">
                <a:solidFill>
                  <a:srgbClr val="000000"/>
                </a:solidFill>
              </a:rPr>
              <a:t>SAHARABIA</a:t>
            </a:r>
          </a:p>
          <a:p>
            <a:pPr algn="ctr"/>
            <a:r>
              <a:rPr lang="en-US" sz="1000" b="1">
                <a:solidFill>
                  <a:srgbClr val="000000"/>
                </a:solidFill>
              </a:rPr>
              <a:t>(SAH)</a:t>
            </a:r>
          </a:p>
        </p:txBody>
      </p:sp>
      <p:sp>
        <p:nvSpPr>
          <p:cNvPr id="120" name="TextBox 119"/>
          <p:cNvSpPr txBox="1"/>
          <p:nvPr userDrawn="1"/>
        </p:nvSpPr>
        <p:spPr bwMode="auto">
          <a:xfrm>
            <a:off x="8364538" y="144463"/>
            <a:ext cx="769937" cy="401637"/>
          </a:xfrm>
          <a:prstGeom prst="rect">
            <a:avLst/>
          </a:prstGeom>
          <a:solidFill>
            <a:schemeClr val="accent6">
              <a:lumMod val="75000"/>
              <a:alpha val="29000"/>
            </a:schemeClr>
          </a:solidFill>
          <a:ln>
            <a:solidFill>
              <a:schemeClr val="tx1"/>
            </a:solidFill>
          </a:ln>
        </p:spPr>
        <p:txBody>
          <a:bodyPr wrap="none">
            <a:spAutoFit/>
          </a:bodyPr>
          <a:lstStyle/>
          <a:p>
            <a:pPr algn="ctr">
              <a:defRPr/>
            </a:pPr>
            <a:r>
              <a:rPr lang="en-US" sz="1000" b="1" dirty="0">
                <a:solidFill>
                  <a:prstClr val="black"/>
                </a:solidFill>
                <a:latin typeface="Arial" pitchFamily="34" charset="0"/>
              </a:rPr>
              <a:t>NORTAK </a:t>
            </a:r>
          </a:p>
          <a:p>
            <a:pPr algn="ctr">
              <a:defRPr/>
            </a:pPr>
            <a:r>
              <a:rPr lang="en-US" sz="1000" b="1" dirty="0">
                <a:solidFill>
                  <a:prstClr val="black"/>
                </a:solidFill>
                <a:latin typeface="Arial" pitchFamily="34" charset="0"/>
              </a:rPr>
              <a:t>(NOR)</a:t>
            </a:r>
          </a:p>
        </p:txBody>
      </p:sp>
      <p:sp>
        <p:nvSpPr>
          <p:cNvPr id="128" name="Freeform 127"/>
          <p:cNvSpPr/>
          <p:nvPr userDrawn="1"/>
        </p:nvSpPr>
        <p:spPr>
          <a:xfrm>
            <a:off x="1441450" y="777875"/>
            <a:ext cx="7705725" cy="3938588"/>
          </a:xfrm>
          <a:custGeom>
            <a:avLst/>
            <a:gdLst>
              <a:gd name="connsiteX0" fmla="*/ 0 w 5991367"/>
              <a:gd name="connsiteY0" fmla="*/ 1637732 h 1637732"/>
              <a:gd name="connsiteX1" fmla="*/ 1160059 w 5991367"/>
              <a:gd name="connsiteY1" fmla="*/ 436729 h 1637732"/>
              <a:gd name="connsiteX2" fmla="*/ 1665026 w 5991367"/>
              <a:gd name="connsiteY2" fmla="*/ 614150 h 1637732"/>
              <a:gd name="connsiteX3" fmla="*/ 2197289 w 5991367"/>
              <a:gd name="connsiteY3" fmla="*/ 614150 h 1637732"/>
              <a:gd name="connsiteX4" fmla="*/ 2811438 w 5991367"/>
              <a:gd name="connsiteY4" fmla="*/ 341195 h 1637732"/>
              <a:gd name="connsiteX5" fmla="*/ 3166280 w 5991367"/>
              <a:gd name="connsiteY5" fmla="*/ 163774 h 1637732"/>
              <a:gd name="connsiteX6" fmla="*/ 3439235 w 5991367"/>
              <a:gd name="connsiteY6" fmla="*/ 13648 h 1637732"/>
              <a:gd name="connsiteX7" fmla="*/ 5063319 w 5991367"/>
              <a:gd name="connsiteY7" fmla="*/ 0 h 1637732"/>
              <a:gd name="connsiteX8" fmla="*/ 5991367 w 5991367"/>
              <a:gd name="connsiteY8" fmla="*/ 13648 h 1637732"/>
              <a:gd name="connsiteX0" fmla="*/ 0 w 6141492"/>
              <a:gd name="connsiteY0" fmla="*/ 1637732 h 1637732"/>
              <a:gd name="connsiteX1" fmla="*/ 1160059 w 6141492"/>
              <a:gd name="connsiteY1" fmla="*/ 436729 h 1637732"/>
              <a:gd name="connsiteX2" fmla="*/ 1665026 w 6141492"/>
              <a:gd name="connsiteY2" fmla="*/ 614150 h 1637732"/>
              <a:gd name="connsiteX3" fmla="*/ 2197289 w 6141492"/>
              <a:gd name="connsiteY3" fmla="*/ 614150 h 1637732"/>
              <a:gd name="connsiteX4" fmla="*/ 2811438 w 6141492"/>
              <a:gd name="connsiteY4" fmla="*/ 341195 h 1637732"/>
              <a:gd name="connsiteX5" fmla="*/ 3166280 w 6141492"/>
              <a:gd name="connsiteY5" fmla="*/ 163774 h 1637732"/>
              <a:gd name="connsiteX6" fmla="*/ 3439235 w 6141492"/>
              <a:gd name="connsiteY6" fmla="*/ 13648 h 1637732"/>
              <a:gd name="connsiteX7" fmla="*/ 5063319 w 6141492"/>
              <a:gd name="connsiteY7" fmla="*/ 0 h 1637732"/>
              <a:gd name="connsiteX8" fmla="*/ 5991367 w 6141492"/>
              <a:gd name="connsiteY8" fmla="*/ 13648 h 1637732"/>
              <a:gd name="connsiteX9" fmla="*/ 5964071 w 6141492"/>
              <a:gd name="connsiteY9" fmla="*/ 13648 h 1637732"/>
              <a:gd name="connsiteX0" fmla="*/ 0 w 6141492"/>
              <a:gd name="connsiteY0" fmla="*/ 1637732 h 1637732"/>
              <a:gd name="connsiteX1" fmla="*/ 1160059 w 6141492"/>
              <a:gd name="connsiteY1" fmla="*/ 436729 h 1637732"/>
              <a:gd name="connsiteX2" fmla="*/ 1665026 w 6141492"/>
              <a:gd name="connsiteY2" fmla="*/ 614150 h 1637732"/>
              <a:gd name="connsiteX3" fmla="*/ 2197289 w 6141492"/>
              <a:gd name="connsiteY3" fmla="*/ 614150 h 1637732"/>
              <a:gd name="connsiteX4" fmla="*/ 2811438 w 6141492"/>
              <a:gd name="connsiteY4" fmla="*/ 341195 h 1637732"/>
              <a:gd name="connsiteX5" fmla="*/ 3166280 w 6141492"/>
              <a:gd name="connsiteY5" fmla="*/ 163774 h 1637732"/>
              <a:gd name="connsiteX6" fmla="*/ 3439235 w 6141492"/>
              <a:gd name="connsiteY6" fmla="*/ 13648 h 1637732"/>
              <a:gd name="connsiteX7" fmla="*/ 5063319 w 6141492"/>
              <a:gd name="connsiteY7" fmla="*/ 0 h 1637732"/>
              <a:gd name="connsiteX8" fmla="*/ 5991367 w 6141492"/>
              <a:gd name="connsiteY8" fmla="*/ 13648 h 1637732"/>
              <a:gd name="connsiteX9" fmla="*/ 6005014 w 6141492"/>
              <a:gd name="connsiteY9" fmla="*/ 504968 h 1637732"/>
              <a:gd name="connsiteX0" fmla="*/ 0 w 6045958"/>
              <a:gd name="connsiteY0" fmla="*/ 1637732 h 1637732"/>
              <a:gd name="connsiteX1" fmla="*/ 1160059 w 6045958"/>
              <a:gd name="connsiteY1" fmla="*/ 436729 h 1637732"/>
              <a:gd name="connsiteX2" fmla="*/ 1665026 w 6045958"/>
              <a:gd name="connsiteY2" fmla="*/ 614150 h 1637732"/>
              <a:gd name="connsiteX3" fmla="*/ 2197289 w 6045958"/>
              <a:gd name="connsiteY3" fmla="*/ 614150 h 1637732"/>
              <a:gd name="connsiteX4" fmla="*/ 2811438 w 6045958"/>
              <a:gd name="connsiteY4" fmla="*/ 341195 h 1637732"/>
              <a:gd name="connsiteX5" fmla="*/ 3166280 w 6045958"/>
              <a:gd name="connsiteY5" fmla="*/ 163774 h 1637732"/>
              <a:gd name="connsiteX6" fmla="*/ 3439235 w 6045958"/>
              <a:gd name="connsiteY6" fmla="*/ 13648 h 1637732"/>
              <a:gd name="connsiteX7" fmla="*/ 5063319 w 6045958"/>
              <a:gd name="connsiteY7" fmla="*/ 0 h 1637732"/>
              <a:gd name="connsiteX8" fmla="*/ 5991367 w 6045958"/>
              <a:gd name="connsiteY8" fmla="*/ 13648 h 1637732"/>
              <a:gd name="connsiteX9" fmla="*/ 6005014 w 6045958"/>
              <a:gd name="connsiteY9" fmla="*/ 504968 h 1637732"/>
              <a:gd name="connsiteX0" fmla="*/ 0 w 6045958"/>
              <a:gd name="connsiteY0" fmla="*/ 1637732 h 1637732"/>
              <a:gd name="connsiteX1" fmla="*/ 1160059 w 6045958"/>
              <a:gd name="connsiteY1" fmla="*/ 436729 h 1637732"/>
              <a:gd name="connsiteX2" fmla="*/ 1665026 w 6045958"/>
              <a:gd name="connsiteY2" fmla="*/ 614150 h 1637732"/>
              <a:gd name="connsiteX3" fmla="*/ 2197289 w 6045958"/>
              <a:gd name="connsiteY3" fmla="*/ 614150 h 1637732"/>
              <a:gd name="connsiteX4" fmla="*/ 2811438 w 6045958"/>
              <a:gd name="connsiteY4" fmla="*/ 341195 h 1637732"/>
              <a:gd name="connsiteX5" fmla="*/ 3166280 w 6045958"/>
              <a:gd name="connsiteY5" fmla="*/ 163774 h 1637732"/>
              <a:gd name="connsiteX6" fmla="*/ 3439235 w 6045958"/>
              <a:gd name="connsiteY6" fmla="*/ 13648 h 1637732"/>
              <a:gd name="connsiteX7" fmla="*/ 5063319 w 6045958"/>
              <a:gd name="connsiteY7" fmla="*/ 0 h 1637732"/>
              <a:gd name="connsiteX8" fmla="*/ 5991367 w 6045958"/>
              <a:gd name="connsiteY8" fmla="*/ 13648 h 1637732"/>
              <a:gd name="connsiteX9" fmla="*/ 6005014 w 6045958"/>
              <a:gd name="connsiteY9" fmla="*/ 504968 h 1637732"/>
              <a:gd name="connsiteX10" fmla="*/ 5991366 w 6045958"/>
              <a:gd name="connsiteY10" fmla="*/ 491320 h 1637732"/>
              <a:gd name="connsiteX0" fmla="*/ 0 w 6209731"/>
              <a:gd name="connsiteY0" fmla="*/ 1637732 h 1637732"/>
              <a:gd name="connsiteX1" fmla="*/ 1160059 w 6209731"/>
              <a:gd name="connsiteY1" fmla="*/ 436729 h 1637732"/>
              <a:gd name="connsiteX2" fmla="*/ 1665026 w 6209731"/>
              <a:gd name="connsiteY2" fmla="*/ 614150 h 1637732"/>
              <a:gd name="connsiteX3" fmla="*/ 2197289 w 6209731"/>
              <a:gd name="connsiteY3" fmla="*/ 614150 h 1637732"/>
              <a:gd name="connsiteX4" fmla="*/ 2811438 w 6209731"/>
              <a:gd name="connsiteY4" fmla="*/ 341195 h 1637732"/>
              <a:gd name="connsiteX5" fmla="*/ 3166280 w 6209731"/>
              <a:gd name="connsiteY5" fmla="*/ 163774 h 1637732"/>
              <a:gd name="connsiteX6" fmla="*/ 3439235 w 6209731"/>
              <a:gd name="connsiteY6" fmla="*/ 13648 h 1637732"/>
              <a:gd name="connsiteX7" fmla="*/ 5063319 w 6209731"/>
              <a:gd name="connsiteY7" fmla="*/ 0 h 1637732"/>
              <a:gd name="connsiteX8" fmla="*/ 5991367 w 6209731"/>
              <a:gd name="connsiteY8" fmla="*/ 13648 h 1637732"/>
              <a:gd name="connsiteX9" fmla="*/ 6005014 w 6209731"/>
              <a:gd name="connsiteY9" fmla="*/ 504968 h 1637732"/>
              <a:gd name="connsiteX10" fmla="*/ 6209731 w 6209731"/>
              <a:gd name="connsiteY10" fmla="*/ 504968 h 1637732"/>
              <a:gd name="connsiteX0" fmla="*/ 0 w 6209731"/>
              <a:gd name="connsiteY0" fmla="*/ 1637732 h 1637732"/>
              <a:gd name="connsiteX1" fmla="*/ 1160059 w 6209731"/>
              <a:gd name="connsiteY1" fmla="*/ 436729 h 1637732"/>
              <a:gd name="connsiteX2" fmla="*/ 1665026 w 6209731"/>
              <a:gd name="connsiteY2" fmla="*/ 614150 h 1637732"/>
              <a:gd name="connsiteX3" fmla="*/ 2197289 w 6209731"/>
              <a:gd name="connsiteY3" fmla="*/ 614150 h 1637732"/>
              <a:gd name="connsiteX4" fmla="*/ 2811438 w 6209731"/>
              <a:gd name="connsiteY4" fmla="*/ 341195 h 1637732"/>
              <a:gd name="connsiteX5" fmla="*/ 3166280 w 6209731"/>
              <a:gd name="connsiteY5" fmla="*/ 163774 h 1637732"/>
              <a:gd name="connsiteX6" fmla="*/ 3439235 w 6209731"/>
              <a:gd name="connsiteY6" fmla="*/ 13648 h 1637732"/>
              <a:gd name="connsiteX7" fmla="*/ 5063319 w 6209731"/>
              <a:gd name="connsiteY7" fmla="*/ 0 h 1637732"/>
              <a:gd name="connsiteX8" fmla="*/ 5991367 w 6209731"/>
              <a:gd name="connsiteY8" fmla="*/ 13648 h 1637732"/>
              <a:gd name="connsiteX9" fmla="*/ 6005014 w 6209731"/>
              <a:gd name="connsiteY9" fmla="*/ 504968 h 1637732"/>
              <a:gd name="connsiteX10" fmla="*/ 6209731 w 6209731"/>
              <a:gd name="connsiteY10" fmla="*/ 504968 h 1637732"/>
              <a:gd name="connsiteX11" fmla="*/ 6196082 w 6209731"/>
              <a:gd name="connsiteY11" fmla="*/ 504968 h 1637732"/>
              <a:gd name="connsiteX0" fmla="*/ 0 w 6209731"/>
              <a:gd name="connsiteY0" fmla="*/ 1637732 h 1692323"/>
              <a:gd name="connsiteX1" fmla="*/ 1160059 w 6209731"/>
              <a:gd name="connsiteY1" fmla="*/ 436729 h 1692323"/>
              <a:gd name="connsiteX2" fmla="*/ 1665026 w 6209731"/>
              <a:gd name="connsiteY2" fmla="*/ 614150 h 1692323"/>
              <a:gd name="connsiteX3" fmla="*/ 2197289 w 6209731"/>
              <a:gd name="connsiteY3" fmla="*/ 614150 h 1692323"/>
              <a:gd name="connsiteX4" fmla="*/ 2811438 w 6209731"/>
              <a:gd name="connsiteY4" fmla="*/ 341195 h 1692323"/>
              <a:gd name="connsiteX5" fmla="*/ 3166280 w 6209731"/>
              <a:gd name="connsiteY5" fmla="*/ 163774 h 1692323"/>
              <a:gd name="connsiteX6" fmla="*/ 3439235 w 6209731"/>
              <a:gd name="connsiteY6" fmla="*/ 13648 h 1692323"/>
              <a:gd name="connsiteX7" fmla="*/ 5063319 w 6209731"/>
              <a:gd name="connsiteY7" fmla="*/ 0 h 1692323"/>
              <a:gd name="connsiteX8" fmla="*/ 5991367 w 6209731"/>
              <a:gd name="connsiteY8" fmla="*/ 13648 h 1692323"/>
              <a:gd name="connsiteX9" fmla="*/ 6005014 w 6209731"/>
              <a:gd name="connsiteY9" fmla="*/ 504968 h 1692323"/>
              <a:gd name="connsiteX10" fmla="*/ 6209731 w 6209731"/>
              <a:gd name="connsiteY10" fmla="*/ 504968 h 1692323"/>
              <a:gd name="connsiteX11" fmla="*/ 6209730 w 6209731"/>
              <a:gd name="connsiteY11" fmla="*/ 1692323 h 1692323"/>
              <a:gd name="connsiteX0" fmla="*/ 0 w 6209731"/>
              <a:gd name="connsiteY0" fmla="*/ 1637732 h 1692323"/>
              <a:gd name="connsiteX1" fmla="*/ 1160059 w 6209731"/>
              <a:gd name="connsiteY1" fmla="*/ 436729 h 1692323"/>
              <a:gd name="connsiteX2" fmla="*/ 1665026 w 6209731"/>
              <a:gd name="connsiteY2" fmla="*/ 614150 h 1692323"/>
              <a:gd name="connsiteX3" fmla="*/ 2197289 w 6209731"/>
              <a:gd name="connsiteY3" fmla="*/ 614150 h 1692323"/>
              <a:gd name="connsiteX4" fmla="*/ 2811438 w 6209731"/>
              <a:gd name="connsiteY4" fmla="*/ 341195 h 1692323"/>
              <a:gd name="connsiteX5" fmla="*/ 3166280 w 6209731"/>
              <a:gd name="connsiteY5" fmla="*/ 163774 h 1692323"/>
              <a:gd name="connsiteX6" fmla="*/ 3439235 w 6209731"/>
              <a:gd name="connsiteY6" fmla="*/ 13648 h 1692323"/>
              <a:gd name="connsiteX7" fmla="*/ 5063319 w 6209731"/>
              <a:gd name="connsiteY7" fmla="*/ 0 h 1692323"/>
              <a:gd name="connsiteX8" fmla="*/ 5991367 w 6209731"/>
              <a:gd name="connsiteY8" fmla="*/ 13648 h 1692323"/>
              <a:gd name="connsiteX9" fmla="*/ 6005014 w 6209731"/>
              <a:gd name="connsiteY9" fmla="*/ 504968 h 1692323"/>
              <a:gd name="connsiteX10" fmla="*/ 6209731 w 6209731"/>
              <a:gd name="connsiteY10" fmla="*/ 504968 h 1692323"/>
              <a:gd name="connsiteX11" fmla="*/ 6209730 w 6209731"/>
              <a:gd name="connsiteY11" fmla="*/ 1692323 h 1692323"/>
              <a:gd name="connsiteX12" fmla="*/ 6209730 w 6209731"/>
              <a:gd name="connsiteY12" fmla="*/ 1692323 h 1692323"/>
              <a:gd name="connsiteX0" fmla="*/ 0 w 8202303"/>
              <a:gd name="connsiteY0" fmla="*/ 1637732 h 1760562"/>
              <a:gd name="connsiteX1" fmla="*/ 1160059 w 8202303"/>
              <a:gd name="connsiteY1" fmla="*/ 436729 h 1760562"/>
              <a:gd name="connsiteX2" fmla="*/ 1665026 w 8202303"/>
              <a:gd name="connsiteY2" fmla="*/ 614150 h 1760562"/>
              <a:gd name="connsiteX3" fmla="*/ 2197289 w 8202303"/>
              <a:gd name="connsiteY3" fmla="*/ 614150 h 1760562"/>
              <a:gd name="connsiteX4" fmla="*/ 2811438 w 8202303"/>
              <a:gd name="connsiteY4" fmla="*/ 341195 h 1760562"/>
              <a:gd name="connsiteX5" fmla="*/ 3166280 w 8202303"/>
              <a:gd name="connsiteY5" fmla="*/ 163774 h 1760562"/>
              <a:gd name="connsiteX6" fmla="*/ 3439235 w 8202303"/>
              <a:gd name="connsiteY6" fmla="*/ 13648 h 1760562"/>
              <a:gd name="connsiteX7" fmla="*/ 5063319 w 8202303"/>
              <a:gd name="connsiteY7" fmla="*/ 0 h 1760562"/>
              <a:gd name="connsiteX8" fmla="*/ 5991367 w 8202303"/>
              <a:gd name="connsiteY8" fmla="*/ 13648 h 1760562"/>
              <a:gd name="connsiteX9" fmla="*/ 6005014 w 8202303"/>
              <a:gd name="connsiteY9" fmla="*/ 504968 h 1760562"/>
              <a:gd name="connsiteX10" fmla="*/ 6209731 w 8202303"/>
              <a:gd name="connsiteY10" fmla="*/ 504968 h 1760562"/>
              <a:gd name="connsiteX11" fmla="*/ 6209730 w 8202303"/>
              <a:gd name="connsiteY11" fmla="*/ 1692323 h 1760562"/>
              <a:gd name="connsiteX12" fmla="*/ 8202303 w 8202303"/>
              <a:gd name="connsiteY12" fmla="*/ 1760562 h 1760562"/>
              <a:gd name="connsiteX0" fmla="*/ 0 w 8202303"/>
              <a:gd name="connsiteY0" fmla="*/ 1637732 h 1692323"/>
              <a:gd name="connsiteX1" fmla="*/ 1160059 w 8202303"/>
              <a:gd name="connsiteY1" fmla="*/ 436729 h 1692323"/>
              <a:gd name="connsiteX2" fmla="*/ 1665026 w 8202303"/>
              <a:gd name="connsiteY2" fmla="*/ 614150 h 1692323"/>
              <a:gd name="connsiteX3" fmla="*/ 2197289 w 8202303"/>
              <a:gd name="connsiteY3" fmla="*/ 614150 h 1692323"/>
              <a:gd name="connsiteX4" fmla="*/ 2811438 w 8202303"/>
              <a:gd name="connsiteY4" fmla="*/ 341195 h 1692323"/>
              <a:gd name="connsiteX5" fmla="*/ 3166280 w 8202303"/>
              <a:gd name="connsiteY5" fmla="*/ 163774 h 1692323"/>
              <a:gd name="connsiteX6" fmla="*/ 3439235 w 8202303"/>
              <a:gd name="connsiteY6" fmla="*/ 13648 h 1692323"/>
              <a:gd name="connsiteX7" fmla="*/ 5063319 w 8202303"/>
              <a:gd name="connsiteY7" fmla="*/ 0 h 1692323"/>
              <a:gd name="connsiteX8" fmla="*/ 5991367 w 8202303"/>
              <a:gd name="connsiteY8" fmla="*/ 13648 h 1692323"/>
              <a:gd name="connsiteX9" fmla="*/ 6005014 w 8202303"/>
              <a:gd name="connsiteY9" fmla="*/ 504968 h 1692323"/>
              <a:gd name="connsiteX10" fmla="*/ 6209731 w 8202303"/>
              <a:gd name="connsiteY10" fmla="*/ 504968 h 1692323"/>
              <a:gd name="connsiteX11" fmla="*/ 6209730 w 8202303"/>
              <a:gd name="connsiteY11" fmla="*/ 1692323 h 1692323"/>
              <a:gd name="connsiteX12" fmla="*/ 8202303 w 8202303"/>
              <a:gd name="connsiteY12" fmla="*/ 1692323 h 1692323"/>
              <a:gd name="connsiteX0" fmla="*/ 0 w 8202303"/>
              <a:gd name="connsiteY0" fmla="*/ 1637732 h 1733266"/>
              <a:gd name="connsiteX1" fmla="*/ 1160059 w 8202303"/>
              <a:gd name="connsiteY1" fmla="*/ 436729 h 1733266"/>
              <a:gd name="connsiteX2" fmla="*/ 1665026 w 8202303"/>
              <a:gd name="connsiteY2" fmla="*/ 614150 h 1733266"/>
              <a:gd name="connsiteX3" fmla="*/ 2197289 w 8202303"/>
              <a:gd name="connsiteY3" fmla="*/ 614150 h 1733266"/>
              <a:gd name="connsiteX4" fmla="*/ 2811438 w 8202303"/>
              <a:gd name="connsiteY4" fmla="*/ 341195 h 1733266"/>
              <a:gd name="connsiteX5" fmla="*/ 3166280 w 8202303"/>
              <a:gd name="connsiteY5" fmla="*/ 163774 h 1733266"/>
              <a:gd name="connsiteX6" fmla="*/ 3439235 w 8202303"/>
              <a:gd name="connsiteY6" fmla="*/ 13648 h 1733266"/>
              <a:gd name="connsiteX7" fmla="*/ 5063319 w 8202303"/>
              <a:gd name="connsiteY7" fmla="*/ 0 h 1733266"/>
              <a:gd name="connsiteX8" fmla="*/ 5991367 w 8202303"/>
              <a:gd name="connsiteY8" fmla="*/ 13648 h 1733266"/>
              <a:gd name="connsiteX9" fmla="*/ 6005014 w 8202303"/>
              <a:gd name="connsiteY9" fmla="*/ 504968 h 1733266"/>
              <a:gd name="connsiteX10" fmla="*/ 6209731 w 8202303"/>
              <a:gd name="connsiteY10" fmla="*/ 504968 h 1733266"/>
              <a:gd name="connsiteX11" fmla="*/ 6209730 w 8202303"/>
              <a:gd name="connsiteY11" fmla="*/ 1692323 h 1733266"/>
              <a:gd name="connsiteX12" fmla="*/ 8202303 w 8202303"/>
              <a:gd name="connsiteY12" fmla="*/ 1733266 h 1733266"/>
              <a:gd name="connsiteX0" fmla="*/ 0 w 6602163"/>
              <a:gd name="connsiteY0" fmla="*/ 1637732 h 2721326"/>
              <a:gd name="connsiteX1" fmla="*/ 1160059 w 6602163"/>
              <a:gd name="connsiteY1" fmla="*/ 436729 h 2721326"/>
              <a:gd name="connsiteX2" fmla="*/ 1665026 w 6602163"/>
              <a:gd name="connsiteY2" fmla="*/ 614150 h 2721326"/>
              <a:gd name="connsiteX3" fmla="*/ 2197289 w 6602163"/>
              <a:gd name="connsiteY3" fmla="*/ 614150 h 2721326"/>
              <a:gd name="connsiteX4" fmla="*/ 2811438 w 6602163"/>
              <a:gd name="connsiteY4" fmla="*/ 341195 h 2721326"/>
              <a:gd name="connsiteX5" fmla="*/ 3166280 w 6602163"/>
              <a:gd name="connsiteY5" fmla="*/ 163774 h 2721326"/>
              <a:gd name="connsiteX6" fmla="*/ 3439235 w 6602163"/>
              <a:gd name="connsiteY6" fmla="*/ 13648 h 2721326"/>
              <a:gd name="connsiteX7" fmla="*/ 5063319 w 6602163"/>
              <a:gd name="connsiteY7" fmla="*/ 0 h 2721326"/>
              <a:gd name="connsiteX8" fmla="*/ 5991367 w 6602163"/>
              <a:gd name="connsiteY8" fmla="*/ 13648 h 2721326"/>
              <a:gd name="connsiteX9" fmla="*/ 6005014 w 6602163"/>
              <a:gd name="connsiteY9" fmla="*/ 504968 h 2721326"/>
              <a:gd name="connsiteX10" fmla="*/ 6209731 w 6602163"/>
              <a:gd name="connsiteY10" fmla="*/ 504968 h 2721326"/>
              <a:gd name="connsiteX11" fmla="*/ 6209730 w 6602163"/>
              <a:gd name="connsiteY11" fmla="*/ 1692323 h 2721326"/>
              <a:gd name="connsiteX12" fmla="*/ 6602163 w 6602163"/>
              <a:gd name="connsiteY12" fmla="*/ 2721326 h 2721326"/>
              <a:gd name="connsiteX0" fmla="*/ 0 w 6666683"/>
              <a:gd name="connsiteY0" fmla="*/ 1637732 h 2891680"/>
              <a:gd name="connsiteX1" fmla="*/ 1160059 w 6666683"/>
              <a:gd name="connsiteY1" fmla="*/ 436729 h 2891680"/>
              <a:gd name="connsiteX2" fmla="*/ 1665026 w 6666683"/>
              <a:gd name="connsiteY2" fmla="*/ 614150 h 2891680"/>
              <a:gd name="connsiteX3" fmla="*/ 2197289 w 6666683"/>
              <a:gd name="connsiteY3" fmla="*/ 614150 h 2891680"/>
              <a:gd name="connsiteX4" fmla="*/ 2811438 w 6666683"/>
              <a:gd name="connsiteY4" fmla="*/ 341195 h 2891680"/>
              <a:gd name="connsiteX5" fmla="*/ 3166280 w 6666683"/>
              <a:gd name="connsiteY5" fmla="*/ 163774 h 2891680"/>
              <a:gd name="connsiteX6" fmla="*/ 3439235 w 6666683"/>
              <a:gd name="connsiteY6" fmla="*/ 13648 h 2891680"/>
              <a:gd name="connsiteX7" fmla="*/ 5063319 w 6666683"/>
              <a:gd name="connsiteY7" fmla="*/ 0 h 2891680"/>
              <a:gd name="connsiteX8" fmla="*/ 5991367 w 6666683"/>
              <a:gd name="connsiteY8" fmla="*/ 13648 h 2891680"/>
              <a:gd name="connsiteX9" fmla="*/ 6005014 w 6666683"/>
              <a:gd name="connsiteY9" fmla="*/ 504968 h 2891680"/>
              <a:gd name="connsiteX10" fmla="*/ 6209731 w 6666683"/>
              <a:gd name="connsiteY10" fmla="*/ 504968 h 2891680"/>
              <a:gd name="connsiteX11" fmla="*/ 6209730 w 6666683"/>
              <a:gd name="connsiteY11" fmla="*/ 1692323 h 2891680"/>
              <a:gd name="connsiteX12" fmla="*/ 6602163 w 6666683"/>
              <a:gd name="connsiteY12" fmla="*/ 2721326 h 2891680"/>
              <a:gd name="connsiteX13" fmla="*/ 6596847 w 6666683"/>
              <a:gd name="connsiteY13" fmla="*/ 2714446 h 2891680"/>
              <a:gd name="connsiteX0" fmla="*/ 0 w 6666683"/>
              <a:gd name="connsiteY0" fmla="*/ 1637732 h 3614720"/>
              <a:gd name="connsiteX1" fmla="*/ 1160059 w 6666683"/>
              <a:gd name="connsiteY1" fmla="*/ 436729 h 3614720"/>
              <a:gd name="connsiteX2" fmla="*/ 1665026 w 6666683"/>
              <a:gd name="connsiteY2" fmla="*/ 614150 h 3614720"/>
              <a:gd name="connsiteX3" fmla="*/ 2197289 w 6666683"/>
              <a:gd name="connsiteY3" fmla="*/ 614150 h 3614720"/>
              <a:gd name="connsiteX4" fmla="*/ 2811438 w 6666683"/>
              <a:gd name="connsiteY4" fmla="*/ 341195 h 3614720"/>
              <a:gd name="connsiteX5" fmla="*/ 3166280 w 6666683"/>
              <a:gd name="connsiteY5" fmla="*/ 163774 h 3614720"/>
              <a:gd name="connsiteX6" fmla="*/ 3439235 w 6666683"/>
              <a:gd name="connsiteY6" fmla="*/ 13648 h 3614720"/>
              <a:gd name="connsiteX7" fmla="*/ 5063319 w 6666683"/>
              <a:gd name="connsiteY7" fmla="*/ 0 h 3614720"/>
              <a:gd name="connsiteX8" fmla="*/ 5991367 w 6666683"/>
              <a:gd name="connsiteY8" fmla="*/ 13648 h 3614720"/>
              <a:gd name="connsiteX9" fmla="*/ 6005014 w 6666683"/>
              <a:gd name="connsiteY9" fmla="*/ 504968 h 3614720"/>
              <a:gd name="connsiteX10" fmla="*/ 6209731 w 6666683"/>
              <a:gd name="connsiteY10" fmla="*/ 504968 h 3614720"/>
              <a:gd name="connsiteX11" fmla="*/ 6209730 w 6666683"/>
              <a:gd name="connsiteY11" fmla="*/ 1692323 h 3614720"/>
              <a:gd name="connsiteX12" fmla="*/ 6602163 w 6666683"/>
              <a:gd name="connsiteY12" fmla="*/ 2721326 h 3614720"/>
              <a:gd name="connsiteX13" fmla="*/ 6472338 w 6666683"/>
              <a:gd name="connsiteY13" fmla="*/ 3613287 h 3614720"/>
              <a:gd name="connsiteX0" fmla="*/ 0 w 6666683"/>
              <a:gd name="connsiteY0" fmla="*/ 1637732 h 3764773"/>
              <a:gd name="connsiteX1" fmla="*/ 1160059 w 6666683"/>
              <a:gd name="connsiteY1" fmla="*/ 436729 h 3764773"/>
              <a:gd name="connsiteX2" fmla="*/ 1665026 w 6666683"/>
              <a:gd name="connsiteY2" fmla="*/ 614150 h 3764773"/>
              <a:gd name="connsiteX3" fmla="*/ 2197289 w 6666683"/>
              <a:gd name="connsiteY3" fmla="*/ 614150 h 3764773"/>
              <a:gd name="connsiteX4" fmla="*/ 2811438 w 6666683"/>
              <a:gd name="connsiteY4" fmla="*/ 341195 h 3764773"/>
              <a:gd name="connsiteX5" fmla="*/ 3166280 w 6666683"/>
              <a:gd name="connsiteY5" fmla="*/ 163774 h 3764773"/>
              <a:gd name="connsiteX6" fmla="*/ 3439235 w 6666683"/>
              <a:gd name="connsiteY6" fmla="*/ 13648 h 3764773"/>
              <a:gd name="connsiteX7" fmla="*/ 5063319 w 6666683"/>
              <a:gd name="connsiteY7" fmla="*/ 0 h 3764773"/>
              <a:gd name="connsiteX8" fmla="*/ 5991367 w 6666683"/>
              <a:gd name="connsiteY8" fmla="*/ 13648 h 3764773"/>
              <a:gd name="connsiteX9" fmla="*/ 6005014 w 6666683"/>
              <a:gd name="connsiteY9" fmla="*/ 504968 h 3764773"/>
              <a:gd name="connsiteX10" fmla="*/ 6209731 w 6666683"/>
              <a:gd name="connsiteY10" fmla="*/ 504968 h 3764773"/>
              <a:gd name="connsiteX11" fmla="*/ 6209730 w 6666683"/>
              <a:gd name="connsiteY11" fmla="*/ 1692323 h 3764773"/>
              <a:gd name="connsiteX12" fmla="*/ 6602163 w 6666683"/>
              <a:gd name="connsiteY12" fmla="*/ 2721326 h 3764773"/>
              <a:gd name="connsiteX13" fmla="*/ 6472338 w 6666683"/>
              <a:gd name="connsiteY13" fmla="*/ 3613287 h 3764773"/>
              <a:gd name="connsiteX14" fmla="*/ 6458629 w 6666683"/>
              <a:gd name="connsiteY14" fmla="*/ 3630245 h 3764773"/>
              <a:gd name="connsiteX0" fmla="*/ 0 w 8190873"/>
              <a:gd name="connsiteY0" fmla="*/ 1637732 h 3764773"/>
              <a:gd name="connsiteX1" fmla="*/ 1160059 w 8190873"/>
              <a:gd name="connsiteY1" fmla="*/ 436729 h 3764773"/>
              <a:gd name="connsiteX2" fmla="*/ 1665026 w 8190873"/>
              <a:gd name="connsiteY2" fmla="*/ 614150 h 3764773"/>
              <a:gd name="connsiteX3" fmla="*/ 2197289 w 8190873"/>
              <a:gd name="connsiteY3" fmla="*/ 614150 h 3764773"/>
              <a:gd name="connsiteX4" fmla="*/ 2811438 w 8190873"/>
              <a:gd name="connsiteY4" fmla="*/ 341195 h 3764773"/>
              <a:gd name="connsiteX5" fmla="*/ 3166280 w 8190873"/>
              <a:gd name="connsiteY5" fmla="*/ 163774 h 3764773"/>
              <a:gd name="connsiteX6" fmla="*/ 3439235 w 8190873"/>
              <a:gd name="connsiteY6" fmla="*/ 13648 h 3764773"/>
              <a:gd name="connsiteX7" fmla="*/ 5063319 w 8190873"/>
              <a:gd name="connsiteY7" fmla="*/ 0 h 3764773"/>
              <a:gd name="connsiteX8" fmla="*/ 5991367 w 8190873"/>
              <a:gd name="connsiteY8" fmla="*/ 13648 h 3764773"/>
              <a:gd name="connsiteX9" fmla="*/ 6005014 w 8190873"/>
              <a:gd name="connsiteY9" fmla="*/ 504968 h 3764773"/>
              <a:gd name="connsiteX10" fmla="*/ 6209731 w 8190873"/>
              <a:gd name="connsiteY10" fmla="*/ 504968 h 3764773"/>
              <a:gd name="connsiteX11" fmla="*/ 6209730 w 8190873"/>
              <a:gd name="connsiteY11" fmla="*/ 1692323 h 3764773"/>
              <a:gd name="connsiteX12" fmla="*/ 6602163 w 8190873"/>
              <a:gd name="connsiteY12" fmla="*/ 2721326 h 3764773"/>
              <a:gd name="connsiteX13" fmla="*/ 6472338 w 8190873"/>
              <a:gd name="connsiteY13" fmla="*/ 3613287 h 3764773"/>
              <a:gd name="connsiteX14" fmla="*/ 8188017 w 8190873"/>
              <a:gd name="connsiteY14" fmla="*/ 3716378 h 3764773"/>
              <a:gd name="connsiteX0" fmla="*/ 0 w 8190873"/>
              <a:gd name="connsiteY0" fmla="*/ 1637732 h 4047332"/>
              <a:gd name="connsiteX1" fmla="*/ 1160059 w 8190873"/>
              <a:gd name="connsiteY1" fmla="*/ 436729 h 4047332"/>
              <a:gd name="connsiteX2" fmla="*/ 1665026 w 8190873"/>
              <a:gd name="connsiteY2" fmla="*/ 614150 h 4047332"/>
              <a:gd name="connsiteX3" fmla="*/ 2197289 w 8190873"/>
              <a:gd name="connsiteY3" fmla="*/ 614150 h 4047332"/>
              <a:gd name="connsiteX4" fmla="*/ 2811438 w 8190873"/>
              <a:gd name="connsiteY4" fmla="*/ 341195 h 4047332"/>
              <a:gd name="connsiteX5" fmla="*/ 3166280 w 8190873"/>
              <a:gd name="connsiteY5" fmla="*/ 163774 h 4047332"/>
              <a:gd name="connsiteX6" fmla="*/ 3439235 w 8190873"/>
              <a:gd name="connsiteY6" fmla="*/ 13648 h 4047332"/>
              <a:gd name="connsiteX7" fmla="*/ 5063319 w 8190873"/>
              <a:gd name="connsiteY7" fmla="*/ 0 h 4047332"/>
              <a:gd name="connsiteX8" fmla="*/ 5991367 w 8190873"/>
              <a:gd name="connsiteY8" fmla="*/ 13648 h 4047332"/>
              <a:gd name="connsiteX9" fmla="*/ 6005014 w 8190873"/>
              <a:gd name="connsiteY9" fmla="*/ 504968 h 4047332"/>
              <a:gd name="connsiteX10" fmla="*/ 6209731 w 8190873"/>
              <a:gd name="connsiteY10" fmla="*/ 504968 h 4047332"/>
              <a:gd name="connsiteX11" fmla="*/ 6209730 w 8190873"/>
              <a:gd name="connsiteY11" fmla="*/ 1692323 h 4047332"/>
              <a:gd name="connsiteX12" fmla="*/ 6602163 w 8190873"/>
              <a:gd name="connsiteY12" fmla="*/ 2721326 h 4047332"/>
              <a:gd name="connsiteX13" fmla="*/ 6433935 w 8190873"/>
              <a:gd name="connsiteY13" fmla="*/ 3895846 h 4047332"/>
              <a:gd name="connsiteX14" fmla="*/ 8188017 w 8190873"/>
              <a:gd name="connsiteY14" fmla="*/ 3716378 h 4047332"/>
              <a:gd name="connsiteX0" fmla="*/ 0 w 8190873"/>
              <a:gd name="connsiteY0" fmla="*/ 1637732 h 4047332"/>
              <a:gd name="connsiteX1" fmla="*/ 1160059 w 8190873"/>
              <a:gd name="connsiteY1" fmla="*/ 436729 h 4047332"/>
              <a:gd name="connsiteX2" fmla="*/ 1382660 w 8190873"/>
              <a:gd name="connsiteY2" fmla="*/ 513980 h 4047332"/>
              <a:gd name="connsiteX3" fmla="*/ 1665026 w 8190873"/>
              <a:gd name="connsiteY3" fmla="*/ 614150 h 4047332"/>
              <a:gd name="connsiteX4" fmla="*/ 2197289 w 8190873"/>
              <a:gd name="connsiteY4" fmla="*/ 614150 h 4047332"/>
              <a:gd name="connsiteX5" fmla="*/ 2811438 w 8190873"/>
              <a:gd name="connsiteY5" fmla="*/ 341195 h 4047332"/>
              <a:gd name="connsiteX6" fmla="*/ 3166280 w 8190873"/>
              <a:gd name="connsiteY6" fmla="*/ 163774 h 4047332"/>
              <a:gd name="connsiteX7" fmla="*/ 3439235 w 8190873"/>
              <a:gd name="connsiteY7" fmla="*/ 13648 h 4047332"/>
              <a:gd name="connsiteX8" fmla="*/ 5063319 w 8190873"/>
              <a:gd name="connsiteY8" fmla="*/ 0 h 4047332"/>
              <a:gd name="connsiteX9" fmla="*/ 5991367 w 8190873"/>
              <a:gd name="connsiteY9" fmla="*/ 13648 h 4047332"/>
              <a:gd name="connsiteX10" fmla="*/ 6005014 w 8190873"/>
              <a:gd name="connsiteY10" fmla="*/ 504968 h 4047332"/>
              <a:gd name="connsiteX11" fmla="*/ 6209731 w 8190873"/>
              <a:gd name="connsiteY11" fmla="*/ 504968 h 4047332"/>
              <a:gd name="connsiteX12" fmla="*/ 6209730 w 8190873"/>
              <a:gd name="connsiteY12" fmla="*/ 1692323 h 4047332"/>
              <a:gd name="connsiteX13" fmla="*/ 6602163 w 8190873"/>
              <a:gd name="connsiteY13" fmla="*/ 2721326 h 4047332"/>
              <a:gd name="connsiteX14" fmla="*/ 6433935 w 8190873"/>
              <a:gd name="connsiteY14" fmla="*/ 3895846 h 4047332"/>
              <a:gd name="connsiteX15" fmla="*/ 8188017 w 8190873"/>
              <a:gd name="connsiteY15" fmla="*/ 3716378 h 4047332"/>
              <a:gd name="connsiteX0" fmla="*/ 0 w 8190873"/>
              <a:gd name="connsiteY0" fmla="*/ 1637732 h 4047332"/>
              <a:gd name="connsiteX1" fmla="*/ 1192167 w 8190873"/>
              <a:gd name="connsiteY1" fmla="*/ 769216 h 4047332"/>
              <a:gd name="connsiteX2" fmla="*/ 1382660 w 8190873"/>
              <a:gd name="connsiteY2" fmla="*/ 513980 h 4047332"/>
              <a:gd name="connsiteX3" fmla="*/ 1665026 w 8190873"/>
              <a:gd name="connsiteY3" fmla="*/ 614150 h 4047332"/>
              <a:gd name="connsiteX4" fmla="*/ 2197289 w 8190873"/>
              <a:gd name="connsiteY4" fmla="*/ 614150 h 4047332"/>
              <a:gd name="connsiteX5" fmla="*/ 2811438 w 8190873"/>
              <a:gd name="connsiteY5" fmla="*/ 341195 h 4047332"/>
              <a:gd name="connsiteX6" fmla="*/ 3166280 w 8190873"/>
              <a:gd name="connsiteY6" fmla="*/ 163774 h 4047332"/>
              <a:gd name="connsiteX7" fmla="*/ 3439235 w 8190873"/>
              <a:gd name="connsiteY7" fmla="*/ 13648 h 4047332"/>
              <a:gd name="connsiteX8" fmla="*/ 5063319 w 8190873"/>
              <a:gd name="connsiteY8" fmla="*/ 0 h 4047332"/>
              <a:gd name="connsiteX9" fmla="*/ 5991367 w 8190873"/>
              <a:gd name="connsiteY9" fmla="*/ 13648 h 4047332"/>
              <a:gd name="connsiteX10" fmla="*/ 6005014 w 8190873"/>
              <a:gd name="connsiteY10" fmla="*/ 504968 h 4047332"/>
              <a:gd name="connsiteX11" fmla="*/ 6209731 w 8190873"/>
              <a:gd name="connsiteY11" fmla="*/ 504968 h 4047332"/>
              <a:gd name="connsiteX12" fmla="*/ 6209730 w 8190873"/>
              <a:gd name="connsiteY12" fmla="*/ 1692323 h 4047332"/>
              <a:gd name="connsiteX13" fmla="*/ 6602163 w 8190873"/>
              <a:gd name="connsiteY13" fmla="*/ 2721326 h 4047332"/>
              <a:gd name="connsiteX14" fmla="*/ 6433935 w 8190873"/>
              <a:gd name="connsiteY14" fmla="*/ 3895846 h 4047332"/>
              <a:gd name="connsiteX15" fmla="*/ 8188017 w 8190873"/>
              <a:gd name="connsiteY15" fmla="*/ 3716378 h 4047332"/>
              <a:gd name="connsiteX0" fmla="*/ 0 w 8190873"/>
              <a:gd name="connsiteY0" fmla="*/ 1637732 h 4047332"/>
              <a:gd name="connsiteX1" fmla="*/ 658787 w 8190873"/>
              <a:gd name="connsiteY1" fmla="*/ 1161188 h 4047332"/>
              <a:gd name="connsiteX2" fmla="*/ 1192167 w 8190873"/>
              <a:gd name="connsiteY2" fmla="*/ 769216 h 4047332"/>
              <a:gd name="connsiteX3" fmla="*/ 1382660 w 8190873"/>
              <a:gd name="connsiteY3" fmla="*/ 513980 h 4047332"/>
              <a:gd name="connsiteX4" fmla="*/ 1665026 w 8190873"/>
              <a:gd name="connsiteY4" fmla="*/ 614150 h 4047332"/>
              <a:gd name="connsiteX5" fmla="*/ 2197289 w 8190873"/>
              <a:gd name="connsiteY5" fmla="*/ 614150 h 4047332"/>
              <a:gd name="connsiteX6" fmla="*/ 2811438 w 8190873"/>
              <a:gd name="connsiteY6" fmla="*/ 341195 h 4047332"/>
              <a:gd name="connsiteX7" fmla="*/ 3166280 w 8190873"/>
              <a:gd name="connsiteY7" fmla="*/ 163774 h 4047332"/>
              <a:gd name="connsiteX8" fmla="*/ 3439235 w 8190873"/>
              <a:gd name="connsiteY8" fmla="*/ 13648 h 4047332"/>
              <a:gd name="connsiteX9" fmla="*/ 5063319 w 8190873"/>
              <a:gd name="connsiteY9" fmla="*/ 0 h 4047332"/>
              <a:gd name="connsiteX10" fmla="*/ 5991367 w 8190873"/>
              <a:gd name="connsiteY10" fmla="*/ 13648 h 4047332"/>
              <a:gd name="connsiteX11" fmla="*/ 6005014 w 8190873"/>
              <a:gd name="connsiteY11" fmla="*/ 504968 h 4047332"/>
              <a:gd name="connsiteX12" fmla="*/ 6209731 w 8190873"/>
              <a:gd name="connsiteY12" fmla="*/ 504968 h 4047332"/>
              <a:gd name="connsiteX13" fmla="*/ 6209730 w 8190873"/>
              <a:gd name="connsiteY13" fmla="*/ 1692323 h 4047332"/>
              <a:gd name="connsiteX14" fmla="*/ 6602163 w 8190873"/>
              <a:gd name="connsiteY14" fmla="*/ 2721326 h 4047332"/>
              <a:gd name="connsiteX15" fmla="*/ 6433935 w 8190873"/>
              <a:gd name="connsiteY15" fmla="*/ 3895846 h 4047332"/>
              <a:gd name="connsiteX16" fmla="*/ 8188017 w 8190873"/>
              <a:gd name="connsiteY16" fmla="*/ 3716378 h 4047332"/>
              <a:gd name="connsiteX0" fmla="*/ 0 w 8190873"/>
              <a:gd name="connsiteY0" fmla="*/ 1637732 h 4047332"/>
              <a:gd name="connsiteX1" fmla="*/ 1115970 w 8190873"/>
              <a:gd name="connsiteY1" fmla="*/ 1790164 h 4047332"/>
              <a:gd name="connsiteX2" fmla="*/ 1192167 w 8190873"/>
              <a:gd name="connsiteY2" fmla="*/ 769216 h 4047332"/>
              <a:gd name="connsiteX3" fmla="*/ 1382660 w 8190873"/>
              <a:gd name="connsiteY3" fmla="*/ 513980 h 4047332"/>
              <a:gd name="connsiteX4" fmla="*/ 1665026 w 8190873"/>
              <a:gd name="connsiteY4" fmla="*/ 614150 h 4047332"/>
              <a:gd name="connsiteX5" fmla="*/ 2197289 w 8190873"/>
              <a:gd name="connsiteY5" fmla="*/ 614150 h 4047332"/>
              <a:gd name="connsiteX6" fmla="*/ 2811438 w 8190873"/>
              <a:gd name="connsiteY6" fmla="*/ 341195 h 4047332"/>
              <a:gd name="connsiteX7" fmla="*/ 3166280 w 8190873"/>
              <a:gd name="connsiteY7" fmla="*/ 163774 h 4047332"/>
              <a:gd name="connsiteX8" fmla="*/ 3439235 w 8190873"/>
              <a:gd name="connsiteY8" fmla="*/ 13648 h 4047332"/>
              <a:gd name="connsiteX9" fmla="*/ 5063319 w 8190873"/>
              <a:gd name="connsiteY9" fmla="*/ 0 h 4047332"/>
              <a:gd name="connsiteX10" fmla="*/ 5991367 w 8190873"/>
              <a:gd name="connsiteY10" fmla="*/ 13648 h 4047332"/>
              <a:gd name="connsiteX11" fmla="*/ 6005014 w 8190873"/>
              <a:gd name="connsiteY11" fmla="*/ 504968 h 4047332"/>
              <a:gd name="connsiteX12" fmla="*/ 6209731 w 8190873"/>
              <a:gd name="connsiteY12" fmla="*/ 504968 h 4047332"/>
              <a:gd name="connsiteX13" fmla="*/ 6209730 w 8190873"/>
              <a:gd name="connsiteY13" fmla="*/ 1692323 h 4047332"/>
              <a:gd name="connsiteX14" fmla="*/ 6602163 w 8190873"/>
              <a:gd name="connsiteY14" fmla="*/ 2721326 h 4047332"/>
              <a:gd name="connsiteX15" fmla="*/ 6433935 w 8190873"/>
              <a:gd name="connsiteY15" fmla="*/ 3895846 h 4047332"/>
              <a:gd name="connsiteX16" fmla="*/ 8188017 w 8190873"/>
              <a:gd name="connsiteY16" fmla="*/ 3716378 h 4047332"/>
              <a:gd name="connsiteX0" fmla="*/ 0 w 7608283"/>
              <a:gd name="connsiteY0" fmla="*/ 3102812 h 4047332"/>
              <a:gd name="connsiteX1" fmla="*/ 533380 w 7608283"/>
              <a:gd name="connsiteY1" fmla="*/ 1790164 h 4047332"/>
              <a:gd name="connsiteX2" fmla="*/ 609577 w 7608283"/>
              <a:gd name="connsiteY2" fmla="*/ 769216 h 4047332"/>
              <a:gd name="connsiteX3" fmla="*/ 800070 w 7608283"/>
              <a:gd name="connsiteY3" fmla="*/ 513980 h 4047332"/>
              <a:gd name="connsiteX4" fmla="*/ 1082436 w 7608283"/>
              <a:gd name="connsiteY4" fmla="*/ 614150 h 4047332"/>
              <a:gd name="connsiteX5" fmla="*/ 1614699 w 7608283"/>
              <a:gd name="connsiteY5" fmla="*/ 614150 h 4047332"/>
              <a:gd name="connsiteX6" fmla="*/ 2228848 w 7608283"/>
              <a:gd name="connsiteY6" fmla="*/ 341195 h 4047332"/>
              <a:gd name="connsiteX7" fmla="*/ 2583690 w 7608283"/>
              <a:gd name="connsiteY7" fmla="*/ 163774 h 4047332"/>
              <a:gd name="connsiteX8" fmla="*/ 2856645 w 7608283"/>
              <a:gd name="connsiteY8" fmla="*/ 13648 h 4047332"/>
              <a:gd name="connsiteX9" fmla="*/ 4480729 w 7608283"/>
              <a:gd name="connsiteY9" fmla="*/ 0 h 4047332"/>
              <a:gd name="connsiteX10" fmla="*/ 5408777 w 7608283"/>
              <a:gd name="connsiteY10" fmla="*/ 13648 h 4047332"/>
              <a:gd name="connsiteX11" fmla="*/ 5422424 w 7608283"/>
              <a:gd name="connsiteY11" fmla="*/ 504968 h 4047332"/>
              <a:gd name="connsiteX12" fmla="*/ 5627141 w 7608283"/>
              <a:gd name="connsiteY12" fmla="*/ 504968 h 4047332"/>
              <a:gd name="connsiteX13" fmla="*/ 5627140 w 7608283"/>
              <a:gd name="connsiteY13" fmla="*/ 1692323 h 4047332"/>
              <a:gd name="connsiteX14" fmla="*/ 6019573 w 7608283"/>
              <a:gd name="connsiteY14" fmla="*/ 2721326 h 4047332"/>
              <a:gd name="connsiteX15" fmla="*/ 5851345 w 7608283"/>
              <a:gd name="connsiteY15" fmla="*/ 3895846 h 4047332"/>
              <a:gd name="connsiteX16" fmla="*/ 7605427 w 7608283"/>
              <a:gd name="connsiteY16" fmla="*/ 3716378 h 4047332"/>
              <a:gd name="connsiteX0" fmla="*/ 0 w 7690830"/>
              <a:gd name="connsiteY0" fmla="*/ 3136236 h 4047332"/>
              <a:gd name="connsiteX1" fmla="*/ 615927 w 7690830"/>
              <a:gd name="connsiteY1" fmla="*/ 1790164 h 4047332"/>
              <a:gd name="connsiteX2" fmla="*/ 692124 w 7690830"/>
              <a:gd name="connsiteY2" fmla="*/ 769216 h 4047332"/>
              <a:gd name="connsiteX3" fmla="*/ 882617 w 7690830"/>
              <a:gd name="connsiteY3" fmla="*/ 513980 h 4047332"/>
              <a:gd name="connsiteX4" fmla="*/ 1164983 w 7690830"/>
              <a:gd name="connsiteY4" fmla="*/ 614150 h 4047332"/>
              <a:gd name="connsiteX5" fmla="*/ 1697246 w 7690830"/>
              <a:gd name="connsiteY5" fmla="*/ 614150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692124 w 7690830"/>
              <a:gd name="connsiteY2" fmla="*/ 769216 h 4047332"/>
              <a:gd name="connsiteX3" fmla="*/ 882617 w 7690830"/>
              <a:gd name="connsiteY3" fmla="*/ 513980 h 4047332"/>
              <a:gd name="connsiteX4" fmla="*/ 1164983 w 7690830"/>
              <a:gd name="connsiteY4" fmla="*/ 614150 h 4047332"/>
              <a:gd name="connsiteX5" fmla="*/ 1697246 w 7690830"/>
              <a:gd name="connsiteY5" fmla="*/ 614150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612752 w 7690830"/>
              <a:gd name="connsiteY2" fmla="*/ 845180 h 4047332"/>
              <a:gd name="connsiteX3" fmla="*/ 882617 w 7690830"/>
              <a:gd name="connsiteY3" fmla="*/ 513980 h 4047332"/>
              <a:gd name="connsiteX4" fmla="*/ 1164983 w 7690830"/>
              <a:gd name="connsiteY4" fmla="*/ 614150 h 4047332"/>
              <a:gd name="connsiteX5" fmla="*/ 1697246 w 7690830"/>
              <a:gd name="connsiteY5" fmla="*/ 614150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590528 w 7690830"/>
              <a:gd name="connsiteY2" fmla="*/ 869488 h 4047332"/>
              <a:gd name="connsiteX3" fmla="*/ 882617 w 7690830"/>
              <a:gd name="connsiteY3" fmla="*/ 513980 h 4047332"/>
              <a:gd name="connsiteX4" fmla="*/ 1164983 w 7690830"/>
              <a:gd name="connsiteY4" fmla="*/ 614150 h 4047332"/>
              <a:gd name="connsiteX5" fmla="*/ 1697246 w 7690830"/>
              <a:gd name="connsiteY5" fmla="*/ 614150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590528 w 7690830"/>
              <a:gd name="connsiteY2" fmla="*/ 869488 h 4047332"/>
              <a:gd name="connsiteX3" fmla="*/ 825469 w 7690830"/>
              <a:gd name="connsiteY3" fmla="*/ 720601 h 4047332"/>
              <a:gd name="connsiteX4" fmla="*/ 1164983 w 7690830"/>
              <a:gd name="connsiteY4" fmla="*/ 614150 h 4047332"/>
              <a:gd name="connsiteX5" fmla="*/ 1697246 w 7690830"/>
              <a:gd name="connsiteY5" fmla="*/ 614150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590528 w 7690830"/>
              <a:gd name="connsiteY2" fmla="*/ 869488 h 4047332"/>
              <a:gd name="connsiteX3" fmla="*/ 825469 w 7690830"/>
              <a:gd name="connsiteY3" fmla="*/ 720601 h 4047332"/>
              <a:gd name="connsiteX4" fmla="*/ 1053862 w 7690830"/>
              <a:gd name="connsiteY4" fmla="*/ 811655 h 4047332"/>
              <a:gd name="connsiteX5" fmla="*/ 1697246 w 7690830"/>
              <a:gd name="connsiteY5" fmla="*/ 614150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590528 w 7690830"/>
              <a:gd name="connsiteY2" fmla="*/ 869488 h 4047332"/>
              <a:gd name="connsiteX3" fmla="*/ 825469 w 7690830"/>
              <a:gd name="connsiteY3" fmla="*/ 720601 h 4047332"/>
              <a:gd name="connsiteX4" fmla="*/ 1053862 w 7690830"/>
              <a:gd name="connsiteY4" fmla="*/ 811655 h 4047332"/>
              <a:gd name="connsiteX5" fmla="*/ 1687722 w 7690830"/>
              <a:gd name="connsiteY5" fmla="*/ 805577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590528 w 7690830"/>
              <a:gd name="connsiteY2" fmla="*/ 869488 h 4047332"/>
              <a:gd name="connsiteX3" fmla="*/ 800070 w 7690830"/>
              <a:gd name="connsiteY3" fmla="*/ 723639 h 4047332"/>
              <a:gd name="connsiteX4" fmla="*/ 1053862 w 7690830"/>
              <a:gd name="connsiteY4" fmla="*/ 811655 h 4047332"/>
              <a:gd name="connsiteX5" fmla="*/ 1687722 w 7690830"/>
              <a:gd name="connsiteY5" fmla="*/ 805577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587353 w 7690830"/>
              <a:gd name="connsiteY2" fmla="*/ 908989 h 4047332"/>
              <a:gd name="connsiteX3" fmla="*/ 800070 w 7690830"/>
              <a:gd name="connsiteY3" fmla="*/ 723639 h 4047332"/>
              <a:gd name="connsiteX4" fmla="*/ 1053862 w 7690830"/>
              <a:gd name="connsiteY4" fmla="*/ 811655 h 4047332"/>
              <a:gd name="connsiteX5" fmla="*/ 1687722 w 7690830"/>
              <a:gd name="connsiteY5" fmla="*/ 805577 h 4047332"/>
              <a:gd name="connsiteX6" fmla="*/ 2311395 w 7690830"/>
              <a:gd name="connsiteY6" fmla="*/ 341195 h 4047332"/>
              <a:gd name="connsiteX7" fmla="*/ 2666237 w 7690830"/>
              <a:gd name="connsiteY7" fmla="*/ 163774 h 4047332"/>
              <a:gd name="connsiteX8" fmla="*/ 2939192 w 7690830"/>
              <a:gd name="connsiteY8" fmla="*/ 13648 h 4047332"/>
              <a:gd name="connsiteX9" fmla="*/ 4563276 w 7690830"/>
              <a:gd name="connsiteY9" fmla="*/ 0 h 4047332"/>
              <a:gd name="connsiteX10" fmla="*/ 5491324 w 7690830"/>
              <a:gd name="connsiteY10" fmla="*/ 13648 h 4047332"/>
              <a:gd name="connsiteX11" fmla="*/ 5504971 w 7690830"/>
              <a:gd name="connsiteY11" fmla="*/ 504968 h 4047332"/>
              <a:gd name="connsiteX12" fmla="*/ 5709688 w 7690830"/>
              <a:gd name="connsiteY12" fmla="*/ 504968 h 4047332"/>
              <a:gd name="connsiteX13" fmla="*/ 5709687 w 7690830"/>
              <a:gd name="connsiteY13" fmla="*/ 1692323 h 4047332"/>
              <a:gd name="connsiteX14" fmla="*/ 6102120 w 7690830"/>
              <a:gd name="connsiteY14" fmla="*/ 2721326 h 4047332"/>
              <a:gd name="connsiteX15" fmla="*/ 5933892 w 7690830"/>
              <a:gd name="connsiteY15" fmla="*/ 3895846 h 4047332"/>
              <a:gd name="connsiteX16" fmla="*/ 7687974 w 7690830"/>
              <a:gd name="connsiteY16" fmla="*/ 3716378 h 4047332"/>
              <a:gd name="connsiteX0" fmla="*/ 0 w 7690830"/>
              <a:gd name="connsiteY0" fmla="*/ 3136236 h 4047332"/>
              <a:gd name="connsiteX1" fmla="*/ 469882 w 7690830"/>
              <a:gd name="connsiteY1" fmla="*/ 1911706 h 4047332"/>
              <a:gd name="connsiteX2" fmla="*/ 587353 w 7690830"/>
              <a:gd name="connsiteY2" fmla="*/ 908989 h 4047332"/>
              <a:gd name="connsiteX3" fmla="*/ 800070 w 7690830"/>
              <a:gd name="connsiteY3" fmla="*/ 723639 h 4047332"/>
              <a:gd name="connsiteX4" fmla="*/ 1053862 w 7690830"/>
              <a:gd name="connsiteY4" fmla="*/ 811655 h 4047332"/>
              <a:gd name="connsiteX5" fmla="*/ 1687722 w 7690830"/>
              <a:gd name="connsiteY5" fmla="*/ 805577 h 4047332"/>
              <a:gd name="connsiteX6" fmla="*/ 2666237 w 7690830"/>
              <a:gd name="connsiteY6" fmla="*/ 163774 h 4047332"/>
              <a:gd name="connsiteX7" fmla="*/ 2939192 w 7690830"/>
              <a:gd name="connsiteY7" fmla="*/ 13648 h 4047332"/>
              <a:gd name="connsiteX8" fmla="*/ 4563276 w 7690830"/>
              <a:gd name="connsiteY8" fmla="*/ 0 h 4047332"/>
              <a:gd name="connsiteX9" fmla="*/ 5491324 w 7690830"/>
              <a:gd name="connsiteY9" fmla="*/ 13648 h 4047332"/>
              <a:gd name="connsiteX10" fmla="*/ 5504971 w 7690830"/>
              <a:gd name="connsiteY10" fmla="*/ 504968 h 4047332"/>
              <a:gd name="connsiteX11" fmla="*/ 5709688 w 7690830"/>
              <a:gd name="connsiteY11" fmla="*/ 504968 h 4047332"/>
              <a:gd name="connsiteX12" fmla="*/ 5709687 w 7690830"/>
              <a:gd name="connsiteY12" fmla="*/ 1692323 h 4047332"/>
              <a:gd name="connsiteX13" fmla="*/ 6102120 w 7690830"/>
              <a:gd name="connsiteY13" fmla="*/ 2721326 h 4047332"/>
              <a:gd name="connsiteX14" fmla="*/ 5933892 w 7690830"/>
              <a:gd name="connsiteY14" fmla="*/ 3895846 h 4047332"/>
              <a:gd name="connsiteX15" fmla="*/ 7687974 w 7690830"/>
              <a:gd name="connsiteY15" fmla="*/ 3716378 h 4047332"/>
              <a:gd name="connsiteX0" fmla="*/ 0 w 7690830"/>
              <a:gd name="connsiteY0" fmla="*/ 3136236 h 4047332"/>
              <a:gd name="connsiteX1" fmla="*/ 469882 w 7690830"/>
              <a:gd name="connsiteY1" fmla="*/ 1911706 h 4047332"/>
              <a:gd name="connsiteX2" fmla="*/ 587353 w 7690830"/>
              <a:gd name="connsiteY2" fmla="*/ 908989 h 4047332"/>
              <a:gd name="connsiteX3" fmla="*/ 800070 w 7690830"/>
              <a:gd name="connsiteY3" fmla="*/ 723639 h 4047332"/>
              <a:gd name="connsiteX4" fmla="*/ 1053862 w 7690830"/>
              <a:gd name="connsiteY4" fmla="*/ 811655 h 4047332"/>
              <a:gd name="connsiteX5" fmla="*/ 1687722 w 7690830"/>
              <a:gd name="connsiteY5" fmla="*/ 805577 h 4047332"/>
              <a:gd name="connsiteX6" fmla="*/ 2939192 w 7690830"/>
              <a:gd name="connsiteY6" fmla="*/ 13648 h 4047332"/>
              <a:gd name="connsiteX7" fmla="*/ 4563276 w 7690830"/>
              <a:gd name="connsiteY7" fmla="*/ 0 h 4047332"/>
              <a:gd name="connsiteX8" fmla="*/ 5491324 w 7690830"/>
              <a:gd name="connsiteY8" fmla="*/ 13648 h 4047332"/>
              <a:gd name="connsiteX9" fmla="*/ 5504971 w 7690830"/>
              <a:gd name="connsiteY9" fmla="*/ 504968 h 4047332"/>
              <a:gd name="connsiteX10" fmla="*/ 5709688 w 7690830"/>
              <a:gd name="connsiteY10" fmla="*/ 504968 h 4047332"/>
              <a:gd name="connsiteX11" fmla="*/ 5709687 w 7690830"/>
              <a:gd name="connsiteY11" fmla="*/ 1692323 h 4047332"/>
              <a:gd name="connsiteX12" fmla="*/ 6102120 w 7690830"/>
              <a:gd name="connsiteY12" fmla="*/ 2721326 h 4047332"/>
              <a:gd name="connsiteX13" fmla="*/ 5933892 w 7690830"/>
              <a:gd name="connsiteY13" fmla="*/ 3895846 h 4047332"/>
              <a:gd name="connsiteX14" fmla="*/ 7687974 w 7690830"/>
              <a:gd name="connsiteY14" fmla="*/ 3716378 h 4047332"/>
              <a:gd name="connsiteX0" fmla="*/ 0 w 7690830"/>
              <a:gd name="connsiteY0" fmla="*/ 3136236 h 4047332"/>
              <a:gd name="connsiteX1" fmla="*/ 469882 w 7690830"/>
              <a:gd name="connsiteY1" fmla="*/ 1911706 h 4047332"/>
              <a:gd name="connsiteX2" fmla="*/ 587353 w 7690830"/>
              <a:gd name="connsiteY2" fmla="*/ 908989 h 4047332"/>
              <a:gd name="connsiteX3" fmla="*/ 800070 w 7690830"/>
              <a:gd name="connsiteY3" fmla="*/ 723639 h 4047332"/>
              <a:gd name="connsiteX4" fmla="*/ 1053862 w 7690830"/>
              <a:gd name="connsiteY4" fmla="*/ 811655 h 4047332"/>
              <a:gd name="connsiteX5" fmla="*/ 1687722 w 7690830"/>
              <a:gd name="connsiteY5" fmla="*/ 805577 h 4047332"/>
              <a:gd name="connsiteX6" fmla="*/ 2967765 w 7690830"/>
              <a:gd name="connsiteY6" fmla="*/ 7571 h 4047332"/>
              <a:gd name="connsiteX7" fmla="*/ 4563276 w 7690830"/>
              <a:gd name="connsiteY7" fmla="*/ 0 h 4047332"/>
              <a:gd name="connsiteX8" fmla="*/ 5491324 w 7690830"/>
              <a:gd name="connsiteY8" fmla="*/ 13648 h 4047332"/>
              <a:gd name="connsiteX9" fmla="*/ 5504971 w 7690830"/>
              <a:gd name="connsiteY9" fmla="*/ 504968 h 4047332"/>
              <a:gd name="connsiteX10" fmla="*/ 5709688 w 7690830"/>
              <a:gd name="connsiteY10" fmla="*/ 504968 h 4047332"/>
              <a:gd name="connsiteX11" fmla="*/ 5709687 w 7690830"/>
              <a:gd name="connsiteY11" fmla="*/ 1692323 h 4047332"/>
              <a:gd name="connsiteX12" fmla="*/ 6102120 w 7690830"/>
              <a:gd name="connsiteY12" fmla="*/ 2721326 h 4047332"/>
              <a:gd name="connsiteX13" fmla="*/ 5933892 w 7690830"/>
              <a:gd name="connsiteY13" fmla="*/ 3895846 h 4047332"/>
              <a:gd name="connsiteX14" fmla="*/ 7687974 w 7690830"/>
              <a:gd name="connsiteY14" fmla="*/ 3716378 h 4047332"/>
              <a:gd name="connsiteX0" fmla="*/ 0 w 7690830"/>
              <a:gd name="connsiteY0" fmla="*/ 3136236 h 4047332"/>
              <a:gd name="connsiteX1" fmla="*/ 469882 w 7690830"/>
              <a:gd name="connsiteY1" fmla="*/ 1911706 h 4047332"/>
              <a:gd name="connsiteX2" fmla="*/ 587353 w 7690830"/>
              <a:gd name="connsiteY2" fmla="*/ 908989 h 4047332"/>
              <a:gd name="connsiteX3" fmla="*/ 800070 w 7690830"/>
              <a:gd name="connsiteY3" fmla="*/ 723639 h 4047332"/>
              <a:gd name="connsiteX4" fmla="*/ 1053862 w 7690830"/>
              <a:gd name="connsiteY4" fmla="*/ 811655 h 4047332"/>
              <a:gd name="connsiteX5" fmla="*/ 1687722 w 7690830"/>
              <a:gd name="connsiteY5" fmla="*/ 805577 h 4047332"/>
              <a:gd name="connsiteX6" fmla="*/ 2977290 w 7690830"/>
              <a:gd name="connsiteY6" fmla="*/ 281039 h 4047332"/>
              <a:gd name="connsiteX7" fmla="*/ 4563276 w 7690830"/>
              <a:gd name="connsiteY7" fmla="*/ 0 h 4047332"/>
              <a:gd name="connsiteX8" fmla="*/ 5491324 w 7690830"/>
              <a:gd name="connsiteY8" fmla="*/ 13648 h 4047332"/>
              <a:gd name="connsiteX9" fmla="*/ 5504971 w 7690830"/>
              <a:gd name="connsiteY9" fmla="*/ 504968 h 4047332"/>
              <a:gd name="connsiteX10" fmla="*/ 5709688 w 7690830"/>
              <a:gd name="connsiteY10" fmla="*/ 504968 h 4047332"/>
              <a:gd name="connsiteX11" fmla="*/ 5709687 w 7690830"/>
              <a:gd name="connsiteY11" fmla="*/ 1692323 h 4047332"/>
              <a:gd name="connsiteX12" fmla="*/ 6102120 w 7690830"/>
              <a:gd name="connsiteY12" fmla="*/ 2721326 h 4047332"/>
              <a:gd name="connsiteX13" fmla="*/ 5933892 w 7690830"/>
              <a:gd name="connsiteY13" fmla="*/ 3895846 h 4047332"/>
              <a:gd name="connsiteX14" fmla="*/ 7687974 w 7690830"/>
              <a:gd name="connsiteY14" fmla="*/ 3716378 h 4047332"/>
              <a:gd name="connsiteX0" fmla="*/ 0 w 7690830"/>
              <a:gd name="connsiteY0" fmla="*/ 3122588 h 4033684"/>
              <a:gd name="connsiteX1" fmla="*/ 469882 w 7690830"/>
              <a:gd name="connsiteY1" fmla="*/ 1898058 h 4033684"/>
              <a:gd name="connsiteX2" fmla="*/ 587353 w 7690830"/>
              <a:gd name="connsiteY2" fmla="*/ 895341 h 4033684"/>
              <a:gd name="connsiteX3" fmla="*/ 800070 w 7690830"/>
              <a:gd name="connsiteY3" fmla="*/ 709991 h 4033684"/>
              <a:gd name="connsiteX4" fmla="*/ 1053862 w 7690830"/>
              <a:gd name="connsiteY4" fmla="*/ 798007 h 4033684"/>
              <a:gd name="connsiteX5" fmla="*/ 1687722 w 7690830"/>
              <a:gd name="connsiteY5" fmla="*/ 791929 h 4033684"/>
              <a:gd name="connsiteX6" fmla="*/ 2977290 w 7690830"/>
              <a:gd name="connsiteY6" fmla="*/ 267391 h 4033684"/>
              <a:gd name="connsiteX7" fmla="*/ 4515653 w 7690830"/>
              <a:gd name="connsiteY7" fmla="*/ 264378 h 4033684"/>
              <a:gd name="connsiteX8" fmla="*/ 5491324 w 7690830"/>
              <a:gd name="connsiteY8" fmla="*/ 0 h 4033684"/>
              <a:gd name="connsiteX9" fmla="*/ 5504971 w 7690830"/>
              <a:gd name="connsiteY9" fmla="*/ 491320 h 4033684"/>
              <a:gd name="connsiteX10" fmla="*/ 5709688 w 7690830"/>
              <a:gd name="connsiteY10" fmla="*/ 491320 h 4033684"/>
              <a:gd name="connsiteX11" fmla="*/ 5709687 w 7690830"/>
              <a:gd name="connsiteY11" fmla="*/ 1678675 h 4033684"/>
              <a:gd name="connsiteX12" fmla="*/ 6102120 w 7690830"/>
              <a:gd name="connsiteY12" fmla="*/ 2707678 h 4033684"/>
              <a:gd name="connsiteX13" fmla="*/ 5933892 w 7690830"/>
              <a:gd name="connsiteY13" fmla="*/ 3882198 h 4033684"/>
              <a:gd name="connsiteX14" fmla="*/ 7687974 w 7690830"/>
              <a:gd name="connsiteY14" fmla="*/ 3702730 h 4033684"/>
              <a:gd name="connsiteX0" fmla="*/ 0 w 7690830"/>
              <a:gd name="connsiteY0" fmla="*/ 3122588 h 4033684"/>
              <a:gd name="connsiteX1" fmla="*/ 469882 w 7690830"/>
              <a:gd name="connsiteY1" fmla="*/ 1898058 h 4033684"/>
              <a:gd name="connsiteX2" fmla="*/ 587353 w 7690830"/>
              <a:gd name="connsiteY2" fmla="*/ 895341 h 4033684"/>
              <a:gd name="connsiteX3" fmla="*/ 800070 w 7690830"/>
              <a:gd name="connsiteY3" fmla="*/ 709991 h 4033684"/>
              <a:gd name="connsiteX4" fmla="*/ 1053862 w 7690830"/>
              <a:gd name="connsiteY4" fmla="*/ 798007 h 4033684"/>
              <a:gd name="connsiteX5" fmla="*/ 1687722 w 7690830"/>
              <a:gd name="connsiteY5" fmla="*/ 791929 h 4033684"/>
              <a:gd name="connsiteX6" fmla="*/ 2977290 w 7690830"/>
              <a:gd name="connsiteY6" fmla="*/ 267391 h 4033684"/>
              <a:gd name="connsiteX7" fmla="*/ 4515653 w 7690830"/>
              <a:gd name="connsiteY7" fmla="*/ 264378 h 4033684"/>
              <a:gd name="connsiteX8" fmla="*/ 5491324 w 7690830"/>
              <a:gd name="connsiteY8" fmla="*/ 0 h 4033684"/>
              <a:gd name="connsiteX9" fmla="*/ 5504971 w 7690830"/>
              <a:gd name="connsiteY9" fmla="*/ 491320 h 4033684"/>
              <a:gd name="connsiteX10" fmla="*/ 5762074 w 7690830"/>
              <a:gd name="connsiteY10" fmla="*/ 705537 h 4033684"/>
              <a:gd name="connsiteX11" fmla="*/ 5709687 w 7690830"/>
              <a:gd name="connsiteY11" fmla="*/ 1678675 h 4033684"/>
              <a:gd name="connsiteX12" fmla="*/ 6102120 w 7690830"/>
              <a:gd name="connsiteY12" fmla="*/ 2707678 h 4033684"/>
              <a:gd name="connsiteX13" fmla="*/ 5933892 w 7690830"/>
              <a:gd name="connsiteY13" fmla="*/ 3882198 h 4033684"/>
              <a:gd name="connsiteX14" fmla="*/ 7687974 w 7690830"/>
              <a:gd name="connsiteY14" fmla="*/ 3702730 h 4033684"/>
              <a:gd name="connsiteX0" fmla="*/ 0 w 7690830"/>
              <a:gd name="connsiteY0" fmla="*/ 3122588 h 4033684"/>
              <a:gd name="connsiteX1" fmla="*/ 469882 w 7690830"/>
              <a:gd name="connsiteY1" fmla="*/ 1898058 h 4033684"/>
              <a:gd name="connsiteX2" fmla="*/ 587353 w 7690830"/>
              <a:gd name="connsiteY2" fmla="*/ 895341 h 4033684"/>
              <a:gd name="connsiteX3" fmla="*/ 800070 w 7690830"/>
              <a:gd name="connsiteY3" fmla="*/ 709991 h 4033684"/>
              <a:gd name="connsiteX4" fmla="*/ 1053862 w 7690830"/>
              <a:gd name="connsiteY4" fmla="*/ 798007 h 4033684"/>
              <a:gd name="connsiteX5" fmla="*/ 1687722 w 7690830"/>
              <a:gd name="connsiteY5" fmla="*/ 791929 h 4033684"/>
              <a:gd name="connsiteX6" fmla="*/ 2977290 w 7690830"/>
              <a:gd name="connsiteY6" fmla="*/ 267391 h 4033684"/>
              <a:gd name="connsiteX7" fmla="*/ 4515653 w 7690830"/>
              <a:gd name="connsiteY7" fmla="*/ 264378 h 4033684"/>
              <a:gd name="connsiteX8" fmla="*/ 5491324 w 7690830"/>
              <a:gd name="connsiteY8" fmla="*/ 0 h 4033684"/>
              <a:gd name="connsiteX9" fmla="*/ 5566882 w 7690830"/>
              <a:gd name="connsiteY9" fmla="*/ 700979 h 4033684"/>
              <a:gd name="connsiteX10" fmla="*/ 5762074 w 7690830"/>
              <a:gd name="connsiteY10" fmla="*/ 705537 h 4033684"/>
              <a:gd name="connsiteX11" fmla="*/ 5709687 w 7690830"/>
              <a:gd name="connsiteY11" fmla="*/ 1678675 h 4033684"/>
              <a:gd name="connsiteX12" fmla="*/ 6102120 w 7690830"/>
              <a:gd name="connsiteY12" fmla="*/ 2707678 h 4033684"/>
              <a:gd name="connsiteX13" fmla="*/ 5933892 w 7690830"/>
              <a:gd name="connsiteY13" fmla="*/ 3882198 h 4033684"/>
              <a:gd name="connsiteX14" fmla="*/ 7687974 w 7690830"/>
              <a:gd name="connsiteY14" fmla="*/ 3702730 h 4033684"/>
              <a:gd name="connsiteX0" fmla="*/ 0 w 7690830"/>
              <a:gd name="connsiteY0" fmla="*/ 2862793 h 3773889"/>
              <a:gd name="connsiteX1" fmla="*/ 469882 w 7690830"/>
              <a:gd name="connsiteY1" fmla="*/ 1638263 h 3773889"/>
              <a:gd name="connsiteX2" fmla="*/ 587353 w 7690830"/>
              <a:gd name="connsiteY2" fmla="*/ 635546 h 3773889"/>
              <a:gd name="connsiteX3" fmla="*/ 800070 w 7690830"/>
              <a:gd name="connsiteY3" fmla="*/ 450196 h 3773889"/>
              <a:gd name="connsiteX4" fmla="*/ 1053862 w 7690830"/>
              <a:gd name="connsiteY4" fmla="*/ 538212 h 3773889"/>
              <a:gd name="connsiteX5" fmla="*/ 1687722 w 7690830"/>
              <a:gd name="connsiteY5" fmla="*/ 532134 h 3773889"/>
              <a:gd name="connsiteX6" fmla="*/ 2977290 w 7690830"/>
              <a:gd name="connsiteY6" fmla="*/ 7596 h 3773889"/>
              <a:gd name="connsiteX7" fmla="*/ 4515653 w 7690830"/>
              <a:gd name="connsiteY7" fmla="*/ 4583 h 3773889"/>
              <a:gd name="connsiteX8" fmla="*/ 5567521 w 7690830"/>
              <a:gd name="connsiteY8" fmla="*/ 0 h 3773889"/>
              <a:gd name="connsiteX9" fmla="*/ 5566882 w 7690830"/>
              <a:gd name="connsiteY9" fmla="*/ 441184 h 3773889"/>
              <a:gd name="connsiteX10" fmla="*/ 5762074 w 7690830"/>
              <a:gd name="connsiteY10" fmla="*/ 445742 h 3773889"/>
              <a:gd name="connsiteX11" fmla="*/ 5709687 w 7690830"/>
              <a:gd name="connsiteY11" fmla="*/ 1418880 h 3773889"/>
              <a:gd name="connsiteX12" fmla="*/ 6102120 w 7690830"/>
              <a:gd name="connsiteY12" fmla="*/ 2447883 h 3773889"/>
              <a:gd name="connsiteX13" fmla="*/ 5933892 w 7690830"/>
              <a:gd name="connsiteY13" fmla="*/ 3622403 h 3773889"/>
              <a:gd name="connsiteX14" fmla="*/ 7687974 w 7690830"/>
              <a:gd name="connsiteY14" fmla="*/ 3442935 h 3773889"/>
              <a:gd name="connsiteX0" fmla="*/ 0 w 7690830"/>
              <a:gd name="connsiteY0" fmla="*/ 2862793 h 3773889"/>
              <a:gd name="connsiteX1" fmla="*/ 469882 w 7690830"/>
              <a:gd name="connsiteY1" fmla="*/ 1638263 h 3773889"/>
              <a:gd name="connsiteX2" fmla="*/ 587353 w 7690830"/>
              <a:gd name="connsiteY2" fmla="*/ 635546 h 3773889"/>
              <a:gd name="connsiteX3" fmla="*/ 800070 w 7690830"/>
              <a:gd name="connsiteY3" fmla="*/ 450196 h 3773889"/>
              <a:gd name="connsiteX4" fmla="*/ 1053862 w 7690830"/>
              <a:gd name="connsiteY4" fmla="*/ 538212 h 3773889"/>
              <a:gd name="connsiteX5" fmla="*/ 1687722 w 7690830"/>
              <a:gd name="connsiteY5" fmla="*/ 532134 h 3773889"/>
              <a:gd name="connsiteX6" fmla="*/ 2977290 w 7690830"/>
              <a:gd name="connsiteY6" fmla="*/ 7596 h 3773889"/>
              <a:gd name="connsiteX7" fmla="*/ 4515653 w 7690830"/>
              <a:gd name="connsiteY7" fmla="*/ 4583 h 3773889"/>
              <a:gd name="connsiteX8" fmla="*/ 5567521 w 7690830"/>
              <a:gd name="connsiteY8" fmla="*/ 0 h 3773889"/>
              <a:gd name="connsiteX9" fmla="*/ 5566882 w 7690830"/>
              <a:gd name="connsiteY9" fmla="*/ 441184 h 3773889"/>
              <a:gd name="connsiteX10" fmla="*/ 5762074 w 7690830"/>
              <a:gd name="connsiteY10" fmla="*/ 445742 h 3773889"/>
              <a:gd name="connsiteX11" fmla="*/ 5776360 w 7690830"/>
              <a:gd name="connsiteY11" fmla="*/ 1564730 h 3773889"/>
              <a:gd name="connsiteX12" fmla="*/ 6102120 w 7690830"/>
              <a:gd name="connsiteY12" fmla="*/ 2447883 h 3773889"/>
              <a:gd name="connsiteX13" fmla="*/ 5933892 w 7690830"/>
              <a:gd name="connsiteY13" fmla="*/ 3622403 h 3773889"/>
              <a:gd name="connsiteX14" fmla="*/ 7687974 w 7690830"/>
              <a:gd name="connsiteY14" fmla="*/ 3442935 h 3773889"/>
              <a:gd name="connsiteX0" fmla="*/ 0 w 7690830"/>
              <a:gd name="connsiteY0" fmla="*/ 2862793 h 3773889"/>
              <a:gd name="connsiteX1" fmla="*/ 469882 w 7690830"/>
              <a:gd name="connsiteY1" fmla="*/ 1638263 h 3773889"/>
              <a:gd name="connsiteX2" fmla="*/ 587353 w 7690830"/>
              <a:gd name="connsiteY2" fmla="*/ 635546 h 3773889"/>
              <a:gd name="connsiteX3" fmla="*/ 800070 w 7690830"/>
              <a:gd name="connsiteY3" fmla="*/ 450196 h 3773889"/>
              <a:gd name="connsiteX4" fmla="*/ 1053862 w 7690830"/>
              <a:gd name="connsiteY4" fmla="*/ 538212 h 3773889"/>
              <a:gd name="connsiteX5" fmla="*/ 1687722 w 7690830"/>
              <a:gd name="connsiteY5" fmla="*/ 532134 h 3773889"/>
              <a:gd name="connsiteX6" fmla="*/ 2977290 w 7690830"/>
              <a:gd name="connsiteY6" fmla="*/ 7596 h 3773889"/>
              <a:gd name="connsiteX7" fmla="*/ 4515653 w 7690830"/>
              <a:gd name="connsiteY7" fmla="*/ 4583 h 3773889"/>
              <a:gd name="connsiteX8" fmla="*/ 5567521 w 7690830"/>
              <a:gd name="connsiteY8" fmla="*/ 0 h 3773889"/>
              <a:gd name="connsiteX9" fmla="*/ 5566882 w 7690830"/>
              <a:gd name="connsiteY9" fmla="*/ 441184 h 3773889"/>
              <a:gd name="connsiteX10" fmla="*/ 5762074 w 7690830"/>
              <a:gd name="connsiteY10" fmla="*/ 445742 h 3773889"/>
              <a:gd name="connsiteX11" fmla="*/ 5776360 w 7690830"/>
              <a:gd name="connsiteY11" fmla="*/ 1564730 h 3773889"/>
              <a:gd name="connsiteX12" fmla="*/ 6116407 w 7690830"/>
              <a:gd name="connsiteY12" fmla="*/ 2461556 h 3773889"/>
              <a:gd name="connsiteX13" fmla="*/ 5933892 w 7690830"/>
              <a:gd name="connsiteY13" fmla="*/ 3622403 h 3773889"/>
              <a:gd name="connsiteX14" fmla="*/ 7687974 w 7690830"/>
              <a:gd name="connsiteY14" fmla="*/ 3442935 h 3773889"/>
              <a:gd name="connsiteX0" fmla="*/ 0 w 7690830"/>
              <a:gd name="connsiteY0" fmla="*/ 2862793 h 3769331"/>
              <a:gd name="connsiteX1" fmla="*/ 469882 w 7690830"/>
              <a:gd name="connsiteY1" fmla="*/ 1638263 h 3769331"/>
              <a:gd name="connsiteX2" fmla="*/ 587353 w 7690830"/>
              <a:gd name="connsiteY2" fmla="*/ 635546 h 3769331"/>
              <a:gd name="connsiteX3" fmla="*/ 800070 w 7690830"/>
              <a:gd name="connsiteY3" fmla="*/ 450196 h 3769331"/>
              <a:gd name="connsiteX4" fmla="*/ 1053862 w 7690830"/>
              <a:gd name="connsiteY4" fmla="*/ 538212 h 3769331"/>
              <a:gd name="connsiteX5" fmla="*/ 1687722 w 7690830"/>
              <a:gd name="connsiteY5" fmla="*/ 532134 h 3769331"/>
              <a:gd name="connsiteX6" fmla="*/ 2977290 w 7690830"/>
              <a:gd name="connsiteY6" fmla="*/ 7596 h 3769331"/>
              <a:gd name="connsiteX7" fmla="*/ 4515653 w 7690830"/>
              <a:gd name="connsiteY7" fmla="*/ 4583 h 3769331"/>
              <a:gd name="connsiteX8" fmla="*/ 5567521 w 7690830"/>
              <a:gd name="connsiteY8" fmla="*/ 0 h 3769331"/>
              <a:gd name="connsiteX9" fmla="*/ 5566882 w 7690830"/>
              <a:gd name="connsiteY9" fmla="*/ 441184 h 3769331"/>
              <a:gd name="connsiteX10" fmla="*/ 5762074 w 7690830"/>
              <a:gd name="connsiteY10" fmla="*/ 445742 h 3769331"/>
              <a:gd name="connsiteX11" fmla="*/ 5776360 w 7690830"/>
              <a:gd name="connsiteY11" fmla="*/ 1564730 h 3769331"/>
              <a:gd name="connsiteX12" fmla="*/ 6116407 w 7690830"/>
              <a:gd name="connsiteY12" fmla="*/ 2461556 h 3769331"/>
              <a:gd name="connsiteX13" fmla="*/ 5976752 w 7690830"/>
              <a:gd name="connsiteY13" fmla="*/ 3617845 h 3769331"/>
              <a:gd name="connsiteX14" fmla="*/ 7687974 w 7690830"/>
              <a:gd name="connsiteY14" fmla="*/ 3442935 h 3769331"/>
              <a:gd name="connsiteX0" fmla="*/ 0 w 7705117"/>
              <a:gd name="connsiteY0" fmla="*/ 2862793 h 3769331"/>
              <a:gd name="connsiteX1" fmla="*/ 469882 w 7705117"/>
              <a:gd name="connsiteY1" fmla="*/ 1638263 h 3769331"/>
              <a:gd name="connsiteX2" fmla="*/ 587353 w 7705117"/>
              <a:gd name="connsiteY2" fmla="*/ 635546 h 3769331"/>
              <a:gd name="connsiteX3" fmla="*/ 800070 w 7705117"/>
              <a:gd name="connsiteY3" fmla="*/ 450196 h 3769331"/>
              <a:gd name="connsiteX4" fmla="*/ 1053862 w 7705117"/>
              <a:gd name="connsiteY4" fmla="*/ 538212 h 3769331"/>
              <a:gd name="connsiteX5" fmla="*/ 1687722 w 7705117"/>
              <a:gd name="connsiteY5" fmla="*/ 532134 h 3769331"/>
              <a:gd name="connsiteX6" fmla="*/ 2977290 w 7705117"/>
              <a:gd name="connsiteY6" fmla="*/ 7596 h 3769331"/>
              <a:gd name="connsiteX7" fmla="*/ 4515653 w 7705117"/>
              <a:gd name="connsiteY7" fmla="*/ 4583 h 3769331"/>
              <a:gd name="connsiteX8" fmla="*/ 5567521 w 7705117"/>
              <a:gd name="connsiteY8" fmla="*/ 0 h 3769331"/>
              <a:gd name="connsiteX9" fmla="*/ 5566882 w 7705117"/>
              <a:gd name="connsiteY9" fmla="*/ 441184 h 3769331"/>
              <a:gd name="connsiteX10" fmla="*/ 5762074 w 7705117"/>
              <a:gd name="connsiteY10" fmla="*/ 445742 h 3769331"/>
              <a:gd name="connsiteX11" fmla="*/ 5776360 w 7705117"/>
              <a:gd name="connsiteY11" fmla="*/ 1564730 h 3769331"/>
              <a:gd name="connsiteX12" fmla="*/ 6116407 w 7705117"/>
              <a:gd name="connsiteY12" fmla="*/ 2461556 h 3769331"/>
              <a:gd name="connsiteX13" fmla="*/ 5976752 w 7705117"/>
              <a:gd name="connsiteY13" fmla="*/ 3617845 h 3769331"/>
              <a:gd name="connsiteX14" fmla="*/ 7702261 w 7705117"/>
              <a:gd name="connsiteY14" fmla="*/ 3406472 h 3769331"/>
              <a:gd name="connsiteX0" fmla="*/ 0 w 7705117"/>
              <a:gd name="connsiteY0" fmla="*/ 2862793 h 3769331"/>
              <a:gd name="connsiteX1" fmla="*/ 469882 w 7705117"/>
              <a:gd name="connsiteY1" fmla="*/ 1638263 h 3769331"/>
              <a:gd name="connsiteX2" fmla="*/ 587353 w 7705117"/>
              <a:gd name="connsiteY2" fmla="*/ 635546 h 3769331"/>
              <a:gd name="connsiteX3" fmla="*/ 800070 w 7705117"/>
              <a:gd name="connsiteY3" fmla="*/ 450196 h 3769331"/>
              <a:gd name="connsiteX4" fmla="*/ 1053862 w 7705117"/>
              <a:gd name="connsiteY4" fmla="*/ 538212 h 3769331"/>
              <a:gd name="connsiteX5" fmla="*/ 1687722 w 7705117"/>
              <a:gd name="connsiteY5" fmla="*/ 532134 h 3769331"/>
              <a:gd name="connsiteX6" fmla="*/ 2977290 w 7705117"/>
              <a:gd name="connsiteY6" fmla="*/ 7596 h 3769331"/>
              <a:gd name="connsiteX7" fmla="*/ 4515653 w 7705117"/>
              <a:gd name="connsiteY7" fmla="*/ 4583 h 3769331"/>
              <a:gd name="connsiteX8" fmla="*/ 5567521 w 7705117"/>
              <a:gd name="connsiteY8" fmla="*/ 0 h 3769331"/>
              <a:gd name="connsiteX9" fmla="*/ 5566882 w 7705117"/>
              <a:gd name="connsiteY9" fmla="*/ 441184 h 3769331"/>
              <a:gd name="connsiteX10" fmla="*/ 5762074 w 7705117"/>
              <a:gd name="connsiteY10" fmla="*/ 445742 h 3769331"/>
              <a:gd name="connsiteX11" fmla="*/ 5776360 w 7705117"/>
              <a:gd name="connsiteY11" fmla="*/ 1564730 h 3769331"/>
              <a:gd name="connsiteX12" fmla="*/ 6116407 w 7705117"/>
              <a:gd name="connsiteY12" fmla="*/ 2461556 h 3769331"/>
              <a:gd name="connsiteX13" fmla="*/ 5976752 w 7705117"/>
              <a:gd name="connsiteY13" fmla="*/ 3617845 h 3769331"/>
              <a:gd name="connsiteX14" fmla="*/ 7702261 w 7705117"/>
              <a:gd name="connsiteY14" fmla="*/ 3406472 h 376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05117" h="3769331">
                <a:moveTo>
                  <a:pt x="0" y="2862793"/>
                </a:moveTo>
                <a:lnTo>
                  <a:pt x="469882" y="1638263"/>
                </a:lnTo>
                <a:lnTo>
                  <a:pt x="587353" y="635546"/>
                </a:lnTo>
                <a:lnTo>
                  <a:pt x="800070" y="450196"/>
                </a:lnTo>
                <a:lnTo>
                  <a:pt x="1053862" y="538212"/>
                </a:lnTo>
                <a:lnTo>
                  <a:pt x="1687722" y="532134"/>
                </a:lnTo>
                <a:lnTo>
                  <a:pt x="2977290" y="7596"/>
                </a:lnTo>
                <a:lnTo>
                  <a:pt x="4515653" y="4583"/>
                </a:lnTo>
                <a:lnTo>
                  <a:pt x="5567521" y="0"/>
                </a:lnTo>
                <a:lnTo>
                  <a:pt x="5566882" y="441184"/>
                </a:lnTo>
                <a:lnTo>
                  <a:pt x="5762074" y="445742"/>
                </a:lnTo>
                <a:cubicBezTo>
                  <a:pt x="5762074" y="841527"/>
                  <a:pt x="5776360" y="1168945"/>
                  <a:pt x="5776360" y="1564730"/>
                </a:cubicBezTo>
                <a:lnTo>
                  <a:pt x="6116407" y="2461556"/>
                </a:lnTo>
                <a:cubicBezTo>
                  <a:pt x="6180927" y="2631910"/>
                  <a:pt x="5977859" y="3619278"/>
                  <a:pt x="5976752" y="3617845"/>
                </a:cubicBezTo>
                <a:cubicBezTo>
                  <a:pt x="5952830" y="3769331"/>
                  <a:pt x="7705117" y="3402939"/>
                  <a:pt x="7702261" y="340647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29" name="Freeform 128"/>
          <p:cNvSpPr/>
          <p:nvPr userDrawn="1"/>
        </p:nvSpPr>
        <p:spPr>
          <a:xfrm>
            <a:off x="4264025" y="149225"/>
            <a:ext cx="152400" cy="627063"/>
          </a:xfrm>
          <a:custGeom>
            <a:avLst/>
            <a:gdLst>
              <a:gd name="connsiteX0" fmla="*/ 0 w 5991367"/>
              <a:gd name="connsiteY0" fmla="*/ 1637732 h 1637732"/>
              <a:gd name="connsiteX1" fmla="*/ 1160059 w 5991367"/>
              <a:gd name="connsiteY1" fmla="*/ 436729 h 1637732"/>
              <a:gd name="connsiteX2" fmla="*/ 1665026 w 5991367"/>
              <a:gd name="connsiteY2" fmla="*/ 614150 h 1637732"/>
              <a:gd name="connsiteX3" fmla="*/ 2197289 w 5991367"/>
              <a:gd name="connsiteY3" fmla="*/ 614150 h 1637732"/>
              <a:gd name="connsiteX4" fmla="*/ 2811438 w 5991367"/>
              <a:gd name="connsiteY4" fmla="*/ 341195 h 1637732"/>
              <a:gd name="connsiteX5" fmla="*/ 3166280 w 5991367"/>
              <a:gd name="connsiteY5" fmla="*/ 163774 h 1637732"/>
              <a:gd name="connsiteX6" fmla="*/ 3439235 w 5991367"/>
              <a:gd name="connsiteY6" fmla="*/ 13648 h 1637732"/>
              <a:gd name="connsiteX7" fmla="*/ 5063319 w 5991367"/>
              <a:gd name="connsiteY7" fmla="*/ 0 h 1637732"/>
              <a:gd name="connsiteX8" fmla="*/ 5991367 w 5991367"/>
              <a:gd name="connsiteY8" fmla="*/ 13648 h 1637732"/>
              <a:gd name="connsiteX0" fmla="*/ 0 w 5991367"/>
              <a:gd name="connsiteY0" fmla="*/ 1637732 h 1637732"/>
              <a:gd name="connsiteX1" fmla="*/ 1160059 w 5991367"/>
              <a:gd name="connsiteY1" fmla="*/ 436729 h 1637732"/>
              <a:gd name="connsiteX2" fmla="*/ 1665026 w 5991367"/>
              <a:gd name="connsiteY2" fmla="*/ 614150 h 1637732"/>
              <a:gd name="connsiteX3" fmla="*/ 2197289 w 5991367"/>
              <a:gd name="connsiteY3" fmla="*/ 614150 h 1637732"/>
              <a:gd name="connsiteX4" fmla="*/ 2811438 w 5991367"/>
              <a:gd name="connsiteY4" fmla="*/ 341195 h 1637732"/>
              <a:gd name="connsiteX5" fmla="*/ 3439235 w 5991367"/>
              <a:gd name="connsiteY5" fmla="*/ 13648 h 1637732"/>
              <a:gd name="connsiteX6" fmla="*/ 5063319 w 5991367"/>
              <a:gd name="connsiteY6" fmla="*/ 0 h 1637732"/>
              <a:gd name="connsiteX7" fmla="*/ 5991367 w 5991367"/>
              <a:gd name="connsiteY7" fmla="*/ 13648 h 1637732"/>
              <a:gd name="connsiteX0" fmla="*/ 0 w 5991367"/>
              <a:gd name="connsiteY0" fmla="*/ 1637732 h 1637732"/>
              <a:gd name="connsiteX1" fmla="*/ 1160059 w 5991367"/>
              <a:gd name="connsiteY1" fmla="*/ 436729 h 1637732"/>
              <a:gd name="connsiteX2" fmla="*/ 1665026 w 5991367"/>
              <a:gd name="connsiteY2" fmla="*/ 614150 h 1637732"/>
              <a:gd name="connsiteX3" fmla="*/ 2197289 w 5991367"/>
              <a:gd name="connsiteY3" fmla="*/ 614150 h 1637732"/>
              <a:gd name="connsiteX4" fmla="*/ 2811438 w 5991367"/>
              <a:gd name="connsiteY4" fmla="*/ 341195 h 1637732"/>
              <a:gd name="connsiteX5" fmla="*/ 5063319 w 5991367"/>
              <a:gd name="connsiteY5" fmla="*/ 0 h 1637732"/>
              <a:gd name="connsiteX6" fmla="*/ 5991367 w 5991367"/>
              <a:gd name="connsiteY6" fmla="*/ 13648 h 1637732"/>
              <a:gd name="connsiteX0" fmla="*/ 0 w 5991367"/>
              <a:gd name="connsiteY0" fmla="*/ 1637732 h 1637732"/>
              <a:gd name="connsiteX1" fmla="*/ 1160059 w 5991367"/>
              <a:gd name="connsiteY1" fmla="*/ 436729 h 1637732"/>
              <a:gd name="connsiteX2" fmla="*/ 1665026 w 5991367"/>
              <a:gd name="connsiteY2" fmla="*/ 614150 h 1637732"/>
              <a:gd name="connsiteX3" fmla="*/ 2197289 w 5991367"/>
              <a:gd name="connsiteY3" fmla="*/ 614150 h 1637732"/>
              <a:gd name="connsiteX4" fmla="*/ 5063319 w 5991367"/>
              <a:gd name="connsiteY4" fmla="*/ 0 h 1637732"/>
              <a:gd name="connsiteX5" fmla="*/ 5991367 w 5991367"/>
              <a:gd name="connsiteY5" fmla="*/ 13648 h 1637732"/>
              <a:gd name="connsiteX0" fmla="*/ 0 w 5063319"/>
              <a:gd name="connsiteY0" fmla="*/ 1637732 h 1637732"/>
              <a:gd name="connsiteX1" fmla="*/ 1160059 w 5063319"/>
              <a:gd name="connsiteY1" fmla="*/ 436729 h 1637732"/>
              <a:gd name="connsiteX2" fmla="*/ 1665026 w 5063319"/>
              <a:gd name="connsiteY2" fmla="*/ 614150 h 1637732"/>
              <a:gd name="connsiteX3" fmla="*/ 2197289 w 5063319"/>
              <a:gd name="connsiteY3" fmla="*/ 614150 h 1637732"/>
              <a:gd name="connsiteX4" fmla="*/ 5063319 w 5063319"/>
              <a:gd name="connsiteY4" fmla="*/ 0 h 1637732"/>
              <a:gd name="connsiteX0" fmla="*/ 0 w 2197289"/>
              <a:gd name="connsiteY0" fmla="*/ 1201003 h 1201003"/>
              <a:gd name="connsiteX1" fmla="*/ 1160059 w 2197289"/>
              <a:gd name="connsiteY1" fmla="*/ 0 h 1201003"/>
              <a:gd name="connsiteX2" fmla="*/ 1665026 w 2197289"/>
              <a:gd name="connsiteY2" fmla="*/ 177421 h 1201003"/>
              <a:gd name="connsiteX3" fmla="*/ 2197289 w 2197289"/>
              <a:gd name="connsiteY3" fmla="*/ 177421 h 1201003"/>
              <a:gd name="connsiteX0" fmla="*/ 0 w 2197289"/>
              <a:gd name="connsiteY0" fmla="*/ 1201003 h 1201003"/>
              <a:gd name="connsiteX1" fmla="*/ 1160059 w 2197289"/>
              <a:gd name="connsiteY1" fmla="*/ 0 h 1201003"/>
              <a:gd name="connsiteX2" fmla="*/ 2197289 w 2197289"/>
              <a:gd name="connsiteY2" fmla="*/ 177421 h 1201003"/>
              <a:gd name="connsiteX0" fmla="*/ 0 w 1037230"/>
              <a:gd name="connsiteY0" fmla="*/ 0 h 177421"/>
              <a:gd name="connsiteX1" fmla="*/ 1037230 w 1037230"/>
              <a:gd name="connsiteY1" fmla="*/ 177421 h 177421"/>
              <a:gd name="connsiteX0" fmla="*/ 1023582 w 1023582"/>
              <a:gd name="connsiteY0" fmla="*/ 0 h 1146412"/>
              <a:gd name="connsiteX1" fmla="*/ 0 w 1023582"/>
              <a:gd name="connsiteY1" fmla="*/ 1146412 h 1146412"/>
              <a:gd name="connsiteX0" fmla="*/ 0 w 122830"/>
              <a:gd name="connsiteY0" fmla="*/ 0 h 423081"/>
              <a:gd name="connsiteX1" fmla="*/ 122830 w 122830"/>
              <a:gd name="connsiteY1" fmla="*/ 423081 h 423081"/>
              <a:gd name="connsiteX0" fmla="*/ 0 w 163773"/>
              <a:gd name="connsiteY0" fmla="*/ 0 h 425763"/>
              <a:gd name="connsiteX1" fmla="*/ 163773 w 163773"/>
              <a:gd name="connsiteY1" fmla="*/ 425763 h 425763"/>
              <a:gd name="connsiteX0" fmla="*/ 0 w 115153"/>
              <a:gd name="connsiteY0" fmla="*/ 0 h 299715"/>
              <a:gd name="connsiteX1" fmla="*/ 115153 w 115153"/>
              <a:gd name="connsiteY1" fmla="*/ 299715 h 299715"/>
              <a:gd name="connsiteX0" fmla="*/ 0 w 122830"/>
              <a:gd name="connsiteY0" fmla="*/ 0 h 529015"/>
              <a:gd name="connsiteX1" fmla="*/ 122830 w 122830"/>
              <a:gd name="connsiteY1" fmla="*/ 529015 h 529015"/>
            </a:gdLst>
            <a:ahLst/>
            <a:cxnLst>
              <a:cxn ang="0">
                <a:pos x="connsiteX0" y="connsiteY0"/>
              </a:cxn>
              <a:cxn ang="0">
                <a:pos x="connsiteX1" y="connsiteY1"/>
              </a:cxn>
            </a:cxnLst>
            <a:rect l="l" t="t" r="r" b="b"/>
            <a:pathLst>
              <a:path w="122830" h="529015">
                <a:moveTo>
                  <a:pt x="0" y="0"/>
                </a:moveTo>
                <a:lnTo>
                  <a:pt x="122830" y="529015"/>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30" name="Freeform 129"/>
          <p:cNvSpPr/>
          <p:nvPr userDrawn="1"/>
        </p:nvSpPr>
        <p:spPr>
          <a:xfrm>
            <a:off x="0" y="3756025"/>
            <a:ext cx="3967163" cy="2978150"/>
          </a:xfrm>
          <a:custGeom>
            <a:avLst/>
            <a:gdLst>
              <a:gd name="connsiteX0" fmla="*/ 0 w 3684896"/>
              <a:gd name="connsiteY0" fmla="*/ 0 h 4503761"/>
              <a:gd name="connsiteX1" fmla="*/ 955343 w 3684896"/>
              <a:gd name="connsiteY1" fmla="*/ 27296 h 4503761"/>
              <a:gd name="connsiteX2" fmla="*/ 941696 w 3684896"/>
              <a:gd name="connsiteY2" fmla="*/ 696036 h 4503761"/>
              <a:gd name="connsiteX3" fmla="*/ 2142699 w 3684896"/>
              <a:gd name="connsiteY3" fmla="*/ 2388358 h 4503761"/>
              <a:gd name="connsiteX4" fmla="*/ 2442949 w 3684896"/>
              <a:gd name="connsiteY4" fmla="*/ 2524836 h 4503761"/>
              <a:gd name="connsiteX5" fmla="*/ 2661313 w 3684896"/>
              <a:gd name="connsiteY5" fmla="*/ 2524836 h 4503761"/>
              <a:gd name="connsiteX6" fmla="*/ 2838734 w 3684896"/>
              <a:gd name="connsiteY6" fmla="*/ 2333767 h 4503761"/>
              <a:gd name="connsiteX7" fmla="*/ 3057099 w 3684896"/>
              <a:gd name="connsiteY7" fmla="*/ 2238233 h 4503761"/>
              <a:gd name="connsiteX8" fmla="*/ 3357349 w 3684896"/>
              <a:gd name="connsiteY8" fmla="*/ 2156346 h 4503761"/>
              <a:gd name="connsiteX9" fmla="*/ 3643952 w 3684896"/>
              <a:gd name="connsiteY9" fmla="*/ 2156346 h 4503761"/>
              <a:gd name="connsiteX10" fmla="*/ 3684896 w 3684896"/>
              <a:gd name="connsiteY10" fmla="*/ 2333767 h 4503761"/>
              <a:gd name="connsiteX11" fmla="*/ 3603009 w 3684896"/>
              <a:gd name="connsiteY11" fmla="*/ 2524836 h 4503761"/>
              <a:gd name="connsiteX12" fmla="*/ 3439236 w 3684896"/>
              <a:gd name="connsiteY12" fmla="*/ 2893325 h 4503761"/>
              <a:gd name="connsiteX13" fmla="*/ 3289110 w 3684896"/>
              <a:gd name="connsiteY13" fmla="*/ 3248167 h 4503761"/>
              <a:gd name="connsiteX14" fmla="*/ 3220872 w 3684896"/>
              <a:gd name="connsiteY14" fmla="*/ 4503761 h 4503761"/>
              <a:gd name="connsiteX15" fmla="*/ 3220872 w 3684896"/>
              <a:gd name="connsiteY15" fmla="*/ 4476466 h 4503761"/>
              <a:gd name="connsiteX0" fmla="*/ 0 w 3684896"/>
              <a:gd name="connsiteY0" fmla="*/ 0 h 4503761"/>
              <a:gd name="connsiteX1" fmla="*/ 955343 w 3684896"/>
              <a:gd name="connsiteY1" fmla="*/ 27296 h 4503761"/>
              <a:gd name="connsiteX2" fmla="*/ 941696 w 3684896"/>
              <a:gd name="connsiteY2" fmla="*/ 696036 h 4503761"/>
              <a:gd name="connsiteX3" fmla="*/ 2142699 w 3684896"/>
              <a:gd name="connsiteY3" fmla="*/ 2388358 h 4503761"/>
              <a:gd name="connsiteX4" fmla="*/ 2442949 w 3684896"/>
              <a:gd name="connsiteY4" fmla="*/ 2524836 h 4503761"/>
              <a:gd name="connsiteX5" fmla="*/ 2661313 w 3684896"/>
              <a:gd name="connsiteY5" fmla="*/ 2524836 h 4503761"/>
              <a:gd name="connsiteX6" fmla="*/ 2838734 w 3684896"/>
              <a:gd name="connsiteY6" fmla="*/ 2333767 h 4503761"/>
              <a:gd name="connsiteX7" fmla="*/ 3057099 w 3684896"/>
              <a:gd name="connsiteY7" fmla="*/ 2238233 h 4503761"/>
              <a:gd name="connsiteX8" fmla="*/ 3357349 w 3684896"/>
              <a:gd name="connsiteY8" fmla="*/ 2156346 h 4503761"/>
              <a:gd name="connsiteX9" fmla="*/ 3643952 w 3684896"/>
              <a:gd name="connsiteY9" fmla="*/ 2156346 h 4503761"/>
              <a:gd name="connsiteX10" fmla="*/ 3684896 w 3684896"/>
              <a:gd name="connsiteY10" fmla="*/ 2333767 h 4503761"/>
              <a:gd name="connsiteX11" fmla="*/ 3603009 w 3684896"/>
              <a:gd name="connsiteY11" fmla="*/ 2524836 h 4503761"/>
              <a:gd name="connsiteX12" fmla="*/ 3289111 w 3684896"/>
              <a:gd name="connsiteY12" fmla="*/ 2906972 h 4503761"/>
              <a:gd name="connsiteX13" fmla="*/ 3289110 w 3684896"/>
              <a:gd name="connsiteY13" fmla="*/ 3248167 h 4503761"/>
              <a:gd name="connsiteX14" fmla="*/ 3220872 w 3684896"/>
              <a:gd name="connsiteY14" fmla="*/ 4503761 h 4503761"/>
              <a:gd name="connsiteX15" fmla="*/ 3220872 w 3684896"/>
              <a:gd name="connsiteY15" fmla="*/ 4476466 h 4503761"/>
              <a:gd name="connsiteX0" fmla="*/ 0 w 3810318"/>
              <a:gd name="connsiteY0" fmla="*/ 0 h 4503761"/>
              <a:gd name="connsiteX1" fmla="*/ 955343 w 3810318"/>
              <a:gd name="connsiteY1" fmla="*/ 27296 h 4503761"/>
              <a:gd name="connsiteX2" fmla="*/ 941696 w 3810318"/>
              <a:gd name="connsiteY2" fmla="*/ 696036 h 4503761"/>
              <a:gd name="connsiteX3" fmla="*/ 2142699 w 3810318"/>
              <a:gd name="connsiteY3" fmla="*/ 2388358 h 4503761"/>
              <a:gd name="connsiteX4" fmla="*/ 2442949 w 3810318"/>
              <a:gd name="connsiteY4" fmla="*/ 2524836 h 4503761"/>
              <a:gd name="connsiteX5" fmla="*/ 2661313 w 3810318"/>
              <a:gd name="connsiteY5" fmla="*/ 2524836 h 4503761"/>
              <a:gd name="connsiteX6" fmla="*/ 2838734 w 3810318"/>
              <a:gd name="connsiteY6" fmla="*/ 2333767 h 4503761"/>
              <a:gd name="connsiteX7" fmla="*/ 3057099 w 3810318"/>
              <a:gd name="connsiteY7" fmla="*/ 2238233 h 4503761"/>
              <a:gd name="connsiteX8" fmla="*/ 3357349 w 3810318"/>
              <a:gd name="connsiteY8" fmla="*/ 2156346 h 4503761"/>
              <a:gd name="connsiteX9" fmla="*/ 3643952 w 3810318"/>
              <a:gd name="connsiteY9" fmla="*/ 2156346 h 4503761"/>
              <a:gd name="connsiteX10" fmla="*/ 3810318 w 3810318"/>
              <a:gd name="connsiteY10" fmla="*/ 2242708 h 4503761"/>
              <a:gd name="connsiteX11" fmla="*/ 3603009 w 3810318"/>
              <a:gd name="connsiteY11" fmla="*/ 2524836 h 4503761"/>
              <a:gd name="connsiteX12" fmla="*/ 3289111 w 3810318"/>
              <a:gd name="connsiteY12" fmla="*/ 2906972 h 4503761"/>
              <a:gd name="connsiteX13" fmla="*/ 3289110 w 3810318"/>
              <a:gd name="connsiteY13" fmla="*/ 3248167 h 4503761"/>
              <a:gd name="connsiteX14" fmla="*/ 3220872 w 3810318"/>
              <a:gd name="connsiteY14" fmla="*/ 4503761 h 4503761"/>
              <a:gd name="connsiteX15" fmla="*/ 3220872 w 3810318"/>
              <a:gd name="connsiteY15" fmla="*/ 4476466 h 4503761"/>
              <a:gd name="connsiteX0" fmla="*/ 0 w 3810318"/>
              <a:gd name="connsiteY0" fmla="*/ 0 h 4503761"/>
              <a:gd name="connsiteX1" fmla="*/ 955343 w 3810318"/>
              <a:gd name="connsiteY1" fmla="*/ 27296 h 4503761"/>
              <a:gd name="connsiteX2" fmla="*/ 941696 w 3810318"/>
              <a:gd name="connsiteY2" fmla="*/ 696036 h 4503761"/>
              <a:gd name="connsiteX3" fmla="*/ 2142699 w 3810318"/>
              <a:gd name="connsiteY3" fmla="*/ 2388358 h 4503761"/>
              <a:gd name="connsiteX4" fmla="*/ 2442949 w 3810318"/>
              <a:gd name="connsiteY4" fmla="*/ 2524836 h 4503761"/>
              <a:gd name="connsiteX5" fmla="*/ 2661313 w 3810318"/>
              <a:gd name="connsiteY5" fmla="*/ 2524836 h 4503761"/>
              <a:gd name="connsiteX6" fmla="*/ 2838734 w 3810318"/>
              <a:gd name="connsiteY6" fmla="*/ 2333767 h 4503761"/>
              <a:gd name="connsiteX7" fmla="*/ 3057099 w 3810318"/>
              <a:gd name="connsiteY7" fmla="*/ 2238233 h 4503761"/>
              <a:gd name="connsiteX8" fmla="*/ 3357349 w 3810318"/>
              <a:gd name="connsiteY8" fmla="*/ 2156346 h 4503761"/>
              <a:gd name="connsiteX9" fmla="*/ 3643952 w 3810318"/>
              <a:gd name="connsiteY9" fmla="*/ 2156346 h 4503761"/>
              <a:gd name="connsiteX10" fmla="*/ 3810318 w 3810318"/>
              <a:gd name="connsiteY10" fmla="*/ 2242708 h 4503761"/>
              <a:gd name="connsiteX11" fmla="*/ 3734112 w 3810318"/>
              <a:gd name="connsiteY11" fmla="*/ 2534457 h 4503761"/>
              <a:gd name="connsiteX12" fmla="*/ 3289111 w 3810318"/>
              <a:gd name="connsiteY12" fmla="*/ 2906972 h 4503761"/>
              <a:gd name="connsiteX13" fmla="*/ 3289110 w 3810318"/>
              <a:gd name="connsiteY13" fmla="*/ 3248167 h 4503761"/>
              <a:gd name="connsiteX14" fmla="*/ 3220872 w 3810318"/>
              <a:gd name="connsiteY14" fmla="*/ 4503761 h 4503761"/>
              <a:gd name="connsiteX15" fmla="*/ 3220872 w 3810318"/>
              <a:gd name="connsiteY15" fmla="*/ 4476466 h 4503761"/>
              <a:gd name="connsiteX0" fmla="*/ 0 w 3996072"/>
              <a:gd name="connsiteY0" fmla="*/ 0 h 4503761"/>
              <a:gd name="connsiteX1" fmla="*/ 955343 w 3996072"/>
              <a:gd name="connsiteY1" fmla="*/ 27296 h 4503761"/>
              <a:gd name="connsiteX2" fmla="*/ 941696 w 3996072"/>
              <a:gd name="connsiteY2" fmla="*/ 696036 h 4503761"/>
              <a:gd name="connsiteX3" fmla="*/ 2142699 w 3996072"/>
              <a:gd name="connsiteY3" fmla="*/ 2388358 h 4503761"/>
              <a:gd name="connsiteX4" fmla="*/ 2442949 w 3996072"/>
              <a:gd name="connsiteY4" fmla="*/ 2524836 h 4503761"/>
              <a:gd name="connsiteX5" fmla="*/ 2661313 w 3996072"/>
              <a:gd name="connsiteY5" fmla="*/ 2524836 h 4503761"/>
              <a:gd name="connsiteX6" fmla="*/ 2838734 w 3996072"/>
              <a:gd name="connsiteY6" fmla="*/ 2333767 h 4503761"/>
              <a:gd name="connsiteX7" fmla="*/ 3057099 w 3996072"/>
              <a:gd name="connsiteY7" fmla="*/ 2238233 h 4503761"/>
              <a:gd name="connsiteX8" fmla="*/ 3357349 w 3996072"/>
              <a:gd name="connsiteY8" fmla="*/ 2156346 h 4503761"/>
              <a:gd name="connsiteX9" fmla="*/ 3643952 w 3996072"/>
              <a:gd name="connsiteY9" fmla="*/ 2156346 h 4503761"/>
              <a:gd name="connsiteX10" fmla="*/ 3810318 w 3996072"/>
              <a:gd name="connsiteY10" fmla="*/ 2242708 h 4503761"/>
              <a:gd name="connsiteX11" fmla="*/ 3734112 w 3996072"/>
              <a:gd name="connsiteY11" fmla="*/ 2534457 h 4503761"/>
              <a:gd name="connsiteX12" fmla="*/ 3289111 w 3996072"/>
              <a:gd name="connsiteY12" fmla="*/ 2906972 h 4503761"/>
              <a:gd name="connsiteX13" fmla="*/ 3996072 w 3996072"/>
              <a:gd name="connsiteY13" fmla="*/ 3899425 h 4503761"/>
              <a:gd name="connsiteX14" fmla="*/ 3220872 w 3996072"/>
              <a:gd name="connsiteY14" fmla="*/ 4503761 h 4503761"/>
              <a:gd name="connsiteX15" fmla="*/ 3220872 w 3996072"/>
              <a:gd name="connsiteY15" fmla="*/ 4476466 h 4503761"/>
              <a:gd name="connsiteX0" fmla="*/ 0 w 3996072"/>
              <a:gd name="connsiteY0" fmla="*/ 0 h 4503761"/>
              <a:gd name="connsiteX1" fmla="*/ 955343 w 3996072"/>
              <a:gd name="connsiteY1" fmla="*/ 27296 h 4503761"/>
              <a:gd name="connsiteX2" fmla="*/ 941696 w 3996072"/>
              <a:gd name="connsiteY2" fmla="*/ 696036 h 4503761"/>
              <a:gd name="connsiteX3" fmla="*/ 2142699 w 3996072"/>
              <a:gd name="connsiteY3" fmla="*/ 2388358 h 4503761"/>
              <a:gd name="connsiteX4" fmla="*/ 2442949 w 3996072"/>
              <a:gd name="connsiteY4" fmla="*/ 2524836 h 4503761"/>
              <a:gd name="connsiteX5" fmla="*/ 2661313 w 3996072"/>
              <a:gd name="connsiteY5" fmla="*/ 2524836 h 4503761"/>
              <a:gd name="connsiteX6" fmla="*/ 2838734 w 3996072"/>
              <a:gd name="connsiteY6" fmla="*/ 2333767 h 4503761"/>
              <a:gd name="connsiteX7" fmla="*/ 3057099 w 3996072"/>
              <a:gd name="connsiteY7" fmla="*/ 2238233 h 4503761"/>
              <a:gd name="connsiteX8" fmla="*/ 3357349 w 3996072"/>
              <a:gd name="connsiteY8" fmla="*/ 2156346 h 4503761"/>
              <a:gd name="connsiteX9" fmla="*/ 3643952 w 3996072"/>
              <a:gd name="connsiteY9" fmla="*/ 2156346 h 4503761"/>
              <a:gd name="connsiteX10" fmla="*/ 3810318 w 3996072"/>
              <a:gd name="connsiteY10" fmla="*/ 2242708 h 4503761"/>
              <a:gd name="connsiteX11" fmla="*/ 3734112 w 3996072"/>
              <a:gd name="connsiteY11" fmla="*/ 2534457 h 4503761"/>
              <a:gd name="connsiteX12" fmla="*/ 3289111 w 3996072"/>
              <a:gd name="connsiteY12" fmla="*/ 2906972 h 4503761"/>
              <a:gd name="connsiteX13" fmla="*/ 3996072 w 3996072"/>
              <a:gd name="connsiteY13" fmla="*/ 3899425 h 4503761"/>
              <a:gd name="connsiteX14" fmla="*/ 3220872 w 3996072"/>
              <a:gd name="connsiteY14" fmla="*/ 4503761 h 4503761"/>
              <a:gd name="connsiteX15" fmla="*/ 3966853 w 3996072"/>
              <a:gd name="connsiteY15" fmla="*/ 4468684 h 4503761"/>
              <a:gd name="connsiteX0" fmla="*/ 0 w 3996072"/>
              <a:gd name="connsiteY0" fmla="*/ 0 h 4503761"/>
              <a:gd name="connsiteX1" fmla="*/ 955343 w 3996072"/>
              <a:gd name="connsiteY1" fmla="*/ 27296 h 4503761"/>
              <a:gd name="connsiteX2" fmla="*/ 941696 w 3996072"/>
              <a:gd name="connsiteY2" fmla="*/ 696036 h 4503761"/>
              <a:gd name="connsiteX3" fmla="*/ 2142699 w 3996072"/>
              <a:gd name="connsiteY3" fmla="*/ 2388358 h 4503761"/>
              <a:gd name="connsiteX4" fmla="*/ 2442949 w 3996072"/>
              <a:gd name="connsiteY4" fmla="*/ 2524836 h 4503761"/>
              <a:gd name="connsiteX5" fmla="*/ 2661313 w 3996072"/>
              <a:gd name="connsiteY5" fmla="*/ 2524836 h 4503761"/>
              <a:gd name="connsiteX6" fmla="*/ 2838734 w 3996072"/>
              <a:gd name="connsiteY6" fmla="*/ 2333767 h 4503761"/>
              <a:gd name="connsiteX7" fmla="*/ 3057099 w 3996072"/>
              <a:gd name="connsiteY7" fmla="*/ 2238233 h 4503761"/>
              <a:gd name="connsiteX8" fmla="*/ 3357349 w 3996072"/>
              <a:gd name="connsiteY8" fmla="*/ 2156346 h 4503761"/>
              <a:gd name="connsiteX9" fmla="*/ 3643952 w 3996072"/>
              <a:gd name="connsiteY9" fmla="*/ 2156346 h 4503761"/>
              <a:gd name="connsiteX10" fmla="*/ 3810318 w 3996072"/>
              <a:gd name="connsiteY10" fmla="*/ 2242708 h 4503761"/>
              <a:gd name="connsiteX11" fmla="*/ 3734112 w 3996072"/>
              <a:gd name="connsiteY11" fmla="*/ 2534457 h 4503761"/>
              <a:gd name="connsiteX12" fmla="*/ 3289111 w 3996072"/>
              <a:gd name="connsiteY12" fmla="*/ 2906972 h 4503761"/>
              <a:gd name="connsiteX13" fmla="*/ 3996072 w 3996072"/>
              <a:gd name="connsiteY13" fmla="*/ 3899425 h 4503761"/>
              <a:gd name="connsiteX14" fmla="*/ 3220872 w 3996072"/>
              <a:gd name="connsiteY14" fmla="*/ 4503761 h 4503761"/>
              <a:gd name="connsiteX0" fmla="*/ 0 w 3996072"/>
              <a:gd name="connsiteY0" fmla="*/ 0 h 4503761"/>
              <a:gd name="connsiteX1" fmla="*/ 955343 w 3996072"/>
              <a:gd name="connsiteY1" fmla="*/ 27296 h 4503761"/>
              <a:gd name="connsiteX2" fmla="*/ 941696 w 3996072"/>
              <a:gd name="connsiteY2" fmla="*/ 696036 h 4503761"/>
              <a:gd name="connsiteX3" fmla="*/ 2142699 w 3996072"/>
              <a:gd name="connsiteY3" fmla="*/ 2388358 h 4503761"/>
              <a:gd name="connsiteX4" fmla="*/ 2442949 w 3996072"/>
              <a:gd name="connsiteY4" fmla="*/ 2524836 h 4503761"/>
              <a:gd name="connsiteX5" fmla="*/ 2661313 w 3996072"/>
              <a:gd name="connsiteY5" fmla="*/ 2524836 h 4503761"/>
              <a:gd name="connsiteX6" fmla="*/ 2838734 w 3996072"/>
              <a:gd name="connsiteY6" fmla="*/ 2333767 h 4503761"/>
              <a:gd name="connsiteX7" fmla="*/ 3057099 w 3996072"/>
              <a:gd name="connsiteY7" fmla="*/ 2238233 h 4503761"/>
              <a:gd name="connsiteX8" fmla="*/ 3357349 w 3996072"/>
              <a:gd name="connsiteY8" fmla="*/ 2156346 h 4503761"/>
              <a:gd name="connsiteX9" fmla="*/ 3643952 w 3996072"/>
              <a:gd name="connsiteY9" fmla="*/ 2156346 h 4503761"/>
              <a:gd name="connsiteX10" fmla="*/ 3810318 w 3996072"/>
              <a:gd name="connsiteY10" fmla="*/ 2242708 h 4503761"/>
              <a:gd name="connsiteX11" fmla="*/ 3734112 w 3996072"/>
              <a:gd name="connsiteY11" fmla="*/ 2534457 h 4503761"/>
              <a:gd name="connsiteX12" fmla="*/ 3289111 w 3996072"/>
              <a:gd name="connsiteY12" fmla="*/ 2906972 h 4503761"/>
              <a:gd name="connsiteX13" fmla="*/ 3996072 w 3996072"/>
              <a:gd name="connsiteY13" fmla="*/ 3899425 h 4503761"/>
              <a:gd name="connsiteX14" fmla="*/ 3954794 w 3996072"/>
              <a:gd name="connsiteY14" fmla="*/ 4503761 h 4503761"/>
              <a:gd name="connsiteX0" fmla="*/ 0 w 3996072"/>
              <a:gd name="connsiteY0" fmla="*/ 0 h 4503761"/>
              <a:gd name="connsiteX1" fmla="*/ 955343 w 3996072"/>
              <a:gd name="connsiteY1" fmla="*/ 27296 h 4503761"/>
              <a:gd name="connsiteX2" fmla="*/ 941696 w 3996072"/>
              <a:gd name="connsiteY2" fmla="*/ 696036 h 4503761"/>
              <a:gd name="connsiteX3" fmla="*/ 2142699 w 3996072"/>
              <a:gd name="connsiteY3" fmla="*/ 2388358 h 4503761"/>
              <a:gd name="connsiteX4" fmla="*/ 2442949 w 3996072"/>
              <a:gd name="connsiteY4" fmla="*/ 2524836 h 4503761"/>
              <a:gd name="connsiteX5" fmla="*/ 2661313 w 3996072"/>
              <a:gd name="connsiteY5" fmla="*/ 2524836 h 4503761"/>
              <a:gd name="connsiteX6" fmla="*/ 2838734 w 3996072"/>
              <a:gd name="connsiteY6" fmla="*/ 2333767 h 4503761"/>
              <a:gd name="connsiteX7" fmla="*/ 3057099 w 3996072"/>
              <a:gd name="connsiteY7" fmla="*/ 2238233 h 4503761"/>
              <a:gd name="connsiteX8" fmla="*/ 3357349 w 3996072"/>
              <a:gd name="connsiteY8" fmla="*/ 2156346 h 4503761"/>
              <a:gd name="connsiteX9" fmla="*/ 3643952 w 3996072"/>
              <a:gd name="connsiteY9" fmla="*/ 2156346 h 4503761"/>
              <a:gd name="connsiteX10" fmla="*/ 3810318 w 3996072"/>
              <a:gd name="connsiteY10" fmla="*/ 2242708 h 4503761"/>
              <a:gd name="connsiteX11" fmla="*/ 3734112 w 3996072"/>
              <a:gd name="connsiteY11" fmla="*/ 2534457 h 4503761"/>
              <a:gd name="connsiteX12" fmla="*/ 3289111 w 3996072"/>
              <a:gd name="connsiteY12" fmla="*/ 2906972 h 4503761"/>
              <a:gd name="connsiteX13" fmla="*/ 3996072 w 3996072"/>
              <a:gd name="connsiteY13" fmla="*/ 3899425 h 4503761"/>
              <a:gd name="connsiteX14" fmla="*/ 3996072 w 3996072"/>
              <a:gd name="connsiteY14" fmla="*/ 4503761 h 4503761"/>
              <a:gd name="connsiteX0" fmla="*/ 0 w 3996072"/>
              <a:gd name="connsiteY0" fmla="*/ 0 h 4503761"/>
              <a:gd name="connsiteX1" fmla="*/ 955343 w 3996072"/>
              <a:gd name="connsiteY1" fmla="*/ 27296 h 4503761"/>
              <a:gd name="connsiteX2" fmla="*/ 941696 w 3996072"/>
              <a:gd name="connsiteY2" fmla="*/ 696036 h 4503761"/>
              <a:gd name="connsiteX3" fmla="*/ 1524127 w 3996072"/>
              <a:gd name="connsiteY3" fmla="*/ 1513336 h 4503761"/>
              <a:gd name="connsiteX4" fmla="*/ 2142699 w 3996072"/>
              <a:gd name="connsiteY4" fmla="*/ 2388358 h 4503761"/>
              <a:gd name="connsiteX5" fmla="*/ 2442949 w 3996072"/>
              <a:gd name="connsiteY5" fmla="*/ 2524836 h 4503761"/>
              <a:gd name="connsiteX6" fmla="*/ 2661313 w 3996072"/>
              <a:gd name="connsiteY6" fmla="*/ 2524836 h 4503761"/>
              <a:gd name="connsiteX7" fmla="*/ 2838734 w 3996072"/>
              <a:gd name="connsiteY7" fmla="*/ 2333767 h 4503761"/>
              <a:gd name="connsiteX8" fmla="*/ 3057099 w 3996072"/>
              <a:gd name="connsiteY8" fmla="*/ 2238233 h 4503761"/>
              <a:gd name="connsiteX9" fmla="*/ 3357349 w 3996072"/>
              <a:gd name="connsiteY9" fmla="*/ 2156346 h 4503761"/>
              <a:gd name="connsiteX10" fmla="*/ 3643952 w 3996072"/>
              <a:gd name="connsiteY10" fmla="*/ 2156346 h 4503761"/>
              <a:gd name="connsiteX11" fmla="*/ 3810318 w 3996072"/>
              <a:gd name="connsiteY11" fmla="*/ 2242708 h 4503761"/>
              <a:gd name="connsiteX12" fmla="*/ 3734112 w 3996072"/>
              <a:gd name="connsiteY12" fmla="*/ 2534457 h 4503761"/>
              <a:gd name="connsiteX13" fmla="*/ 3289111 w 3996072"/>
              <a:gd name="connsiteY13" fmla="*/ 2906972 h 4503761"/>
              <a:gd name="connsiteX14" fmla="*/ 3996072 w 3996072"/>
              <a:gd name="connsiteY14" fmla="*/ 3899425 h 4503761"/>
              <a:gd name="connsiteX15" fmla="*/ 3996072 w 3996072"/>
              <a:gd name="connsiteY15" fmla="*/ 4503761 h 4503761"/>
              <a:gd name="connsiteX0" fmla="*/ 0 w 3996072"/>
              <a:gd name="connsiteY0" fmla="*/ 0 h 4503761"/>
              <a:gd name="connsiteX1" fmla="*/ 955343 w 3996072"/>
              <a:gd name="connsiteY1" fmla="*/ 27296 h 4503761"/>
              <a:gd name="connsiteX2" fmla="*/ 0 w 3996072"/>
              <a:gd name="connsiteY2" fmla="*/ 1513336 h 4503761"/>
              <a:gd name="connsiteX3" fmla="*/ 1524127 w 3996072"/>
              <a:gd name="connsiteY3" fmla="*/ 1513336 h 4503761"/>
              <a:gd name="connsiteX4" fmla="*/ 2142699 w 3996072"/>
              <a:gd name="connsiteY4" fmla="*/ 2388358 h 4503761"/>
              <a:gd name="connsiteX5" fmla="*/ 2442949 w 3996072"/>
              <a:gd name="connsiteY5" fmla="*/ 2524836 h 4503761"/>
              <a:gd name="connsiteX6" fmla="*/ 2661313 w 3996072"/>
              <a:gd name="connsiteY6" fmla="*/ 2524836 h 4503761"/>
              <a:gd name="connsiteX7" fmla="*/ 2838734 w 3996072"/>
              <a:gd name="connsiteY7" fmla="*/ 2333767 h 4503761"/>
              <a:gd name="connsiteX8" fmla="*/ 3057099 w 3996072"/>
              <a:gd name="connsiteY8" fmla="*/ 2238233 h 4503761"/>
              <a:gd name="connsiteX9" fmla="*/ 3357349 w 3996072"/>
              <a:gd name="connsiteY9" fmla="*/ 2156346 h 4503761"/>
              <a:gd name="connsiteX10" fmla="*/ 3643952 w 3996072"/>
              <a:gd name="connsiteY10" fmla="*/ 2156346 h 4503761"/>
              <a:gd name="connsiteX11" fmla="*/ 3810318 w 3996072"/>
              <a:gd name="connsiteY11" fmla="*/ 2242708 h 4503761"/>
              <a:gd name="connsiteX12" fmla="*/ 3734112 w 3996072"/>
              <a:gd name="connsiteY12" fmla="*/ 2534457 h 4503761"/>
              <a:gd name="connsiteX13" fmla="*/ 3289111 w 3996072"/>
              <a:gd name="connsiteY13" fmla="*/ 2906972 h 4503761"/>
              <a:gd name="connsiteX14" fmla="*/ 3996072 w 3996072"/>
              <a:gd name="connsiteY14" fmla="*/ 3899425 h 4503761"/>
              <a:gd name="connsiteX15" fmla="*/ 3996072 w 3996072"/>
              <a:gd name="connsiteY15" fmla="*/ 4503761 h 4503761"/>
              <a:gd name="connsiteX0" fmla="*/ 0 w 3996072"/>
              <a:gd name="connsiteY0" fmla="*/ 0 h 4503761"/>
              <a:gd name="connsiteX1" fmla="*/ 0 w 3996072"/>
              <a:gd name="connsiteY1" fmla="*/ 1513336 h 4503761"/>
              <a:gd name="connsiteX2" fmla="*/ 1524127 w 3996072"/>
              <a:gd name="connsiteY2" fmla="*/ 1513336 h 4503761"/>
              <a:gd name="connsiteX3" fmla="*/ 2142699 w 3996072"/>
              <a:gd name="connsiteY3" fmla="*/ 2388358 h 4503761"/>
              <a:gd name="connsiteX4" fmla="*/ 2442949 w 3996072"/>
              <a:gd name="connsiteY4" fmla="*/ 2524836 h 4503761"/>
              <a:gd name="connsiteX5" fmla="*/ 2661313 w 3996072"/>
              <a:gd name="connsiteY5" fmla="*/ 2524836 h 4503761"/>
              <a:gd name="connsiteX6" fmla="*/ 2838734 w 3996072"/>
              <a:gd name="connsiteY6" fmla="*/ 2333767 h 4503761"/>
              <a:gd name="connsiteX7" fmla="*/ 3057099 w 3996072"/>
              <a:gd name="connsiteY7" fmla="*/ 2238233 h 4503761"/>
              <a:gd name="connsiteX8" fmla="*/ 3357349 w 3996072"/>
              <a:gd name="connsiteY8" fmla="*/ 2156346 h 4503761"/>
              <a:gd name="connsiteX9" fmla="*/ 3643952 w 3996072"/>
              <a:gd name="connsiteY9" fmla="*/ 2156346 h 4503761"/>
              <a:gd name="connsiteX10" fmla="*/ 3810318 w 3996072"/>
              <a:gd name="connsiteY10" fmla="*/ 2242708 h 4503761"/>
              <a:gd name="connsiteX11" fmla="*/ 3734112 w 3996072"/>
              <a:gd name="connsiteY11" fmla="*/ 2534457 h 4503761"/>
              <a:gd name="connsiteX12" fmla="*/ 3289111 w 3996072"/>
              <a:gd name="connsiteY12" fmla="*/ 2906972 h 4503761"/>
              <a:gd name="connsiteX13" fmla="*/ 3996072 w 3996072"/>
              <a:gd name="connsiteY13" fmla="*/ 3899425 h 4503761"/>
              <a:gd name="connsiteX14" fmla="*/ 3996072 w 3996072"/>
              <a:gd name="connsiteY14" fmla="*/ 4503761 h 4503761"/>
              <a:gd name="connsiteX0" fmla="*/ 0 w 3996072"/>
              <a:gd name="connsiteY0" fmla="*/ 0 h 2990425"/>
              <a:gd name="connsiteX1" fmla="*/ 1524127 w 3996072"/>
              <a:gd name="connsiteY1" fmla="*/ 0 h 2990425"/>
              <a:gd name="connsiteX2" fmla="*/ 2142699 w 3996072"/>
              <a:gd name="connsiteY2" fmla="*/ 875022 h 2990425"/>
              <a:gd name="connsiteX3" fmla="*/ 2442949 w 3996072"/>
              <a:gd name="connsiteY3" fmla="*/ 1011500 h 2990425"/>
              <a:gd name="connsiteX4" fmla="*/ 2661313 w 3996072"/>
              <a:gd name="connsiteY4" fmla="*/ 1011500 h 2990425"/>
              <a:gd name="connsiteX5" fmla="*/ 2838734 w 3996072"/>
              <a:gd name="connsiteY5" fmla="*/ 820431 h 2990425"/>
              <a:gd name="connsiteX6" fmla="*/ 3057099 w 3996072"/>
              <a:gd name="connsiteY6" fmla="*/ 724897 h 2990425"/>
              <a:gd name="connsiteX7" fmla="*/ 3357349 w 3996072"/>
              <a:gd name="connsiteY7" fmla="*/ 643010 h 2990425"/>
              <a:gd name="connsiteX8" fmla="*/ 3643952 w 3996072"/>
              <a:gd name="connsiteY8" fmla="*/ 643010 h 2990425"/>
              <a:gd name="connsiteX9" fmla="*/ 3810318 w 3996072"/>
              <a:gd name="connsiteY9" fmla="*/ 729372 h 2990425"/>
              <a:gd name="connsiteX10" fmla="*/ 3734112 w 3996072"/>
              <a:gd name="connsiteY10" fmla="*/ 1021121 h 2990425"/>
              <a:gd name="connsiteX11" fmla="*/ 3289111 w 3996072"/>
              <a:gd name="connsiteY11" fmla="*/ 1393636 h 2990425"/>
              <a:gd name="connsiteX12" fmla="*/ 3996072 w 3996072"/>
              <a:gd name="connsiteY12" fmla="*/ 2386089 h 2990425"/>
              <a:gd name="connsiteX13" fmla="*/ 3996072 w 3996072"/>
              <a:gd name="connsiteY13" fmla="*/ 2990425 h 2990425"/>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57099 w 3996072"/>
              <a:gd name="connsiteY6" fmla="*/ 724897 h 2999542"/>
              <a:gd name="connsiteX7" fmla="*/ 3357349 w 3996072"/>
              <a:gd name="connsiteY7" fmla="*/ 643010 h 2999542"/>
              <a:gd name="connsiteX8" fmla="*/ 3643952 w 3996072"/>
              <a:gd name="connsiteY8" fmla="*/ 643010 h 2999542"/>
              <a:gd name="connsiteX9" fmla="*/ 3810318 w 3996072"/>
              <a:gd name="connsiteY9" fmla="*/ 729372 h 2999542"/>
              <a:gd name="connsiteX10" fmla="*/ 3734112 w 3996072"/>
              <a:gd name="connsiteY10" fmla="*/ 1021121 h 2999542"/>
              <a:gd name="connsiteX11" fmla="*/ 3289111 w 3996072"/>
              <a:gd name="connsiteY11" fmla="*/ 1393636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57099 w 3996072"/>
              <a:gd name="connsiteY6" fmla="*/ 724897 h 2999542"/>
              <a:gd name="connsiteX7" fmla="*/ 3357349 w 3996072"/>
              <a:gd name="connsiteY7" fmla="*/ 643010 h 2999542"/>
              <a:gd name="connsiteX8" fmla="*/ 3643952 w 3996072"/>
              <a:gd name="connsiteY8" fmla="*/ 643010 h 2999542"/>
              <a:gd name="connsiteX9" fmla="*/ 3810318 w 3996072"/>
              <a:gd name="connsiteY9" fmla="*/ 729372 h 2999542"/>
              <a:gd name="connsiteX10" fmla="*/ 3734112 w 3996072"/>
              <a:gd name="connsiteY10" fmla="*/ 1021121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57099 w 3996072"/>
              <a:gd name="connsiteY6" fmla="*/ 724897 h 2999542"/>
              <a:gd name="connsiteX7" fmla="*/ 3357349 w 3996072"/>
              <a:gd name="connsiteY7" fmla="*/ 643010 h 2999542"/>
              <a:gd name="connsiteX8" fmla="*/ 3643952 w 3996072"/>
              <a:gd name="connsiteY8" fmla="*/ 643010 h 2999542"/>
              <a:gd name="connsiteX9" fmla="*/ 3810318 w 3996072"/>
              <a:gd name="connsiteY9" fmla="*/ 729372 h 2999542"/>
              <a:gd name="connsiteX10" fmla="*/ 3746813 w 3996072"/>
              <a:gd name="connsiteY10" fmla="*/ 1054551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57099 w 3996072"/>
              <a:gd name="connsiteY6" fmla="*/ 724897 h 2999542"/>
              <a:gd name="connsiteX7" fmla="*/ 3357349 w 3996072"/>
              <a:gd name="connsiteY7" fmla="*/ 643010 h 2999542"/>
              <a:gd name="connsiteX8" fmla="*/ 3643952 w 3996072"/>
              <a:gd name="connsiteY8" fmla="*/ 643010 h 2999542"/>
              <a:gd name="connsiteX9" fmla="*/ 3810318 w 3996072"/>
              <a:gd name="connsiteY9" fmla="*/ 72937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57099 w 3996072"/>
              <a:gd name="connsiteY6" fmla="*/ 724897 h 2999542"/>
              <a:gd name="connsiteX7" fmla="*/ 3357349 w 3996072"/>
              <a:gd name="connsiteY7" fmla="*/ 643010 h 2999542"/>
              <a:gd name="connsiteX8" fmla="*/ 3643952 w 3996072"/>
              <a:gd name="connsiteY8" fmla="*/ 643010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57099 w 3996072"/>
              <a:gd name="connsiteY6" fmla="*/ 724897 h 2999542"/>
              <a:gd name="connsiteX7" fmla="*/ 3357349 w 3996072"/>
              <a:gd name="connsiteY7" fmla="*/ 643010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57099 w 3996072"/>
              <a:gd name="connsiteY6" fmla="*/ 724897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38734 w 3996072"/>
              <a:gd name="connsiteY5" fmla="*/ 820431 h 2999542"/>
              <a:gd name="connsiteX6" fmla="*/ 3076151 w 3996072"/>
              <a:gd name="connsiteY6" fmla="*/ 740092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42949 w 3996072"/>
              <a:gd name="connsiteY3" fmla="*/ 1011500 h 2999542"/>
              <a:gd name="connsiteX4" fmla="*/ 2661313 w 3996072"/>
              <a:gd name="connsiteY4" fmla="*/ 1011500 h 2999542"/>
              <a:gd name="connsiteX5" fmla="*/ 2880013 w 3996072"/>
              <a:gd name="connsiteY5" fmla="*/ 847783 h 2999542"/>
              <a:gd name="connsiteX6" fmla="*/ 3076151 w 3996072"/>
              <a:gd name="connsiteY6" fmla="*/ 740092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142699 w 3996072"/>
              <a:gd name="connsiteY2" fmla="*/ 875022 h 2999542"/>
              <a:gd name="connsiteX3" fmla="*/ 2474702 w 3996072"/>
              <a:gd name="connsiteY3" fmla="*/ 1047968 h 2999542"/>
              <a:gd name="connsiteX4" fmla="*/ 2661313 w 3996072"/>
              <a:gd name="connsiteY4" fmla="*/ 1011500 h 2999542"/>
              <a:gd name="connsiteX5" fmla="*/ 2880013 w 3996072"/>
              <a:gd name="connsiteY5" fmla="*/ 847783 h 2999542"/>
              <a:gd name="connsiteX6" fmla="*/ 3076151 w 3996072"/>
              <a:gd name="connsiteY6" fmla="*/ 740092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034740 w 3996072"/>
              <a:gd name="connsiteY2" fmla="*/ 908452 h 2999542"/>
              <a:gd name="connsiteX3" fmla="*/ 2474702 w 3996072"/>
              <a:gd name="connsiteY3" fmla="*/ 1047968 h 2999542"/>
              <a:gd name="connsiteX4" fmla="*/ 2661313 w 3996072"/>
              <a:gd name="connsiteY4" fmla="*/ 1011500 h 2999542"/>
              <a:gd name="connsiteX5" fmla="*/ 2880013 w 3996072"/>
              <a:gd name="connsiteY5" fmla="*/ 847783 h 2999542"/>
              <a:gd name="connsiteX6" fmla="*/ 3076151 w 3996072"/>
              <a:gd name="connsiteY6" fmla="*/ 740092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034740 w 3996072"/>
              <a:gd name="connsiteY2" fmla="*/ 908452 h 2999542"/>
              <a:gd name="connsiteX3" fmla="*/ 2474702 w 3996072"/>
              <a:gd name="connsiteY3" fmla="*/ 1047968 h 2999542"/>
              <a:gd name="connsiteX4" fmla="*/ 2661313 w 3996072"/>
              <a:gd name="connsiteY4" fmla="*/ 1029734 h 2999542"/>
              <a:gd name="connsiteX5" fmla="*/ 2880013 w 3996072"/>
              <a:gd name="connsiteY5" fmla="*/ 847783 h 2999542"/>
              <a:gd name="connsiteX6" fmla="*/ 3076151 w 3996072"/>
              <a:gd name="connsiteY6" fmla="*/ 740092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524127 w 3996072"/>
              <a:gd name="connsiteY1" fmla="*/ 0 h 2999542"/>
              <a:gd name="connsiteX2" fmla="*/ 2034740 w 3996072"/>
              <a:gd name="connsiteY2" fmla="*/ 908452 h 2999542"/>
              <a:gd name="connsiteX3" fmla="*/ 2468351 w 3996072"/>
              <a:gd name="connsiteY3" fmla="*/ 1057085 h 2999542"/>
              <a:gd name="connsiteX4" fmla="*/ 2661313 w 3996072"/>
              <a:gd name="connsiteY4" fmla="*/ 1029734 h 2999542"/>
              <a:gd name="connsiteX5" fmla="*/ 2880013 w 3996072"/>
              <a:gd name="connsiteY5" fmla="*/ 847783 h 2999542"/>
              <a:gd name="connsiteX6" fmla="*/ 3076151 w 3996072"/>
              <a:gd name="connsiteY6" fmla="*/ 740092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96072"/>
              <a:gd name="connsiteY0" fmla="*/ 0 h 2999542"/>
              <a:gd name="connsiteX1" fmla="*/ 1463797 w 3996072"/>
              <a:gd name="connsiteY1" fmla="*/ 161070 h 2999542"/>
              <a:gd name="connsiteX2" fmla="*/ 2034740 w 3996072"/>
              <a:gd name="connsiteY2" fmla="*/ 908452 h 2999542"/>
              <a:gd name="connsiteX3" fmla="*/ 2468351 w 3996072"/>
              <a:gd name="connsiteY3" fmla="*/ 1057085 h 2999542"/>
              <a:gd name="connsiteX4" fmla="*/ 2661313 w 3996072"/>
              <a:gd name="connsiteY4" fmla="*/ 1029734 h 2999542"/>
              <a:gd name="connsiteX5" fmla="*/ 2880013 w 3996072"/>
              <a:gd name="connsiteY5" fmla="*/ 847783 h 2999542"/>
              <a:gd name="connsiteX6" fmla="*/ 3076151 w 3996072"/>
              <a:gd name="connsiteY6" fmla="*/ 740092 h 2999542"/>
              <a:gd name="connsiteX7" fmla="*/ 3376401 w 3996072"/>
              <a:gd name="connsiteY7" fmla="*/ 658205 h 2999542"/>
              <a:gd name="connsiteX8" fmla="*/ 3666179 w 3996072"/>
              <a:gd name="connsiteY8" fmla="*/ 670361 h 2999542"/>
              <a:gd name="connsiteX9" fmla="*/ 3835721 w 3996072"/>
              <a:gd name="connsiteY9" fmla="*/ 796232 h 2999542"/>
              <a:gd name="connsiteX10" fmla="*/ 3740463 w 3996072"/>
              <a:gd name="connsiteY10" fmla="*/ 1063668 h 2999542"/>
              <a:gd name="connsiteX11" fmla="*/ 3273235 w 3996072"/>
              <a:gd name="connsiteY11" fmla="*/ 1399714 h 2999542"/>
              <a:gd name="connsiteX12" fmla="*/ 3996072 w 3996072"/>
              <a:gd name="connsiteY12" fmla="*/ 2386089 h 2999542"/>
              <a:gd name="connsiteX13" fmla="*/ 3996072 w 3996072"/>
              <a:gd name="connsiteY13" fmla="*/ 2999542 h 2999542"/>
              <a:gd name="connsiteX0" fmla="*/ 0 w 3967495"/>
              <a:gd name="connsiteY0" fmla="*/ 0 h 2850629"/>
              <a:gd name="connsiteX1" fmla="*/ 1435220 w 3967495"/>
              <a:gd name="connsiteY1" fmla="*/ 12157 h 2850629"/>
              <a:gd name="connsiteX2" fmla="*/ 2006163 w 3967495"/>
              <a:gd name="connsiteY2" fmla="*/ 759539 h 2850629"/>
              <a:gd name="connsiteX3" fmla="*/ 2439774 w 3967495"/>
              <a:gd name="connsiteY3" fmla="*/ 908172 h 2850629"/>
              <a:gd name="connsiteX4" fmla="*/ 2632736 w 3967495"/>
              <a:gd name="connsiteY4" fmla="*/ 880821 h 2850629"/>
              <a:gd name="connsiteX5" fmla="*/ 2851436 w 3967495"/>
              <a:gd name="connsiteY5" fmla="*/ 698870 h 2850629"/>
              <a:gd name="connsiteX6" fmla="*/ 3047574 w 3967495"/>
              <a:gd name="connsiteY6" fmla="*/ 591179 h 2850629"/>
              <a:gd name="connsiteX7" fmla="*/ 3347824 w 3967495"/>
              <a:gd name="connsiteY7" fmla="*/ 509292 h 2850629"/>
              <a:gd name="connsiteX8" fmla="*/ 3637602 w 3967495"/>
              <a:gd name="connsiteY8" fmla="*/ 521448 h 2850629"/>
              <a:gd name="connsiteX9" fmla="*/ 3807144 w 3967495"/>
              <a:gd name="connsiteY9" fmla="*/ 647319 h 2850629"/>
              <a:gd name="connsiteX10" fmla="*/ 3711886 w 3967495"/>
              <a:gd name="connsiteY10" fmla="*/ 914755 h 2850629"/>
              <a:gd name="connsiteX11" fmla="*/ 3244658 w 3967495"/>
              <a:gd name="connsiteY11" fmla="*/ 1250801 h 2850629"/>
              <a:gd name="connsiteX12" fmla="*/ 3967495 w 3967495"/>
              <a:gd name="connsiteY12" fmla="*/ 2237176 h 2850629"/>
              <a:gd name="connsiteX13" fmla="*/ 3967495 w 3967495"/>
              <a:gd name="connsiteY13" fmla="*/ 2850629 h 2850629"/>
              <a:gd name="connsiteX0" fmla="*/ 0 w 3967495"/>
              <a:gd name="connsiteY0" fmla="*/ 0 h 2850629"/>
              <a:gd name="connsiteX1" fmla="*/ 1435220 w 3967495"/>
              <a:gd name="connsiteY1" fmla="*/ 12157 h 2850629"/>
              <a:gd name="connsiteX2" fmla="*/ 2006163 w 3967495"/>
              <a:gd name="connsiteY2" fmla="*/ 759539 h 2850629"/>
              <a:gd name="connsiteX3" fmla="*/ 2439774 w 3967495"/>
              <a:gd name="connsiteY3" fmla="*/ 908172 h 2850629"/>
              <a:gd name="connsiteX4" fmla="*/ 2632736 w 3967495"/>
              <a:gd name="connsiteY4" fmla="*/ 880821 h 2850629"/>
              <a:gd name="connsiteX5" fmla="*/ 2851436 w 3967495"/>
              <a:gd name="connsiteY5" fmla="*/ 698870 h 2850629"/>
              <a:gd name="connsiteX6" fmla="*/ 3047574 w 3967495"/>
              <a:gd name="connsiteY6" fmla="*/ 591179 h 2850629"/>
              <a:gd name="connsiteX7" fmla="*/ 3347824 w 3967495"/>
              <a:gd name="connsiteY7" fmla="*/ 509292 h 2850629"/>
              <a:gd name="connsiteX8" fmla="*/ 3637602 w 3967495"/>
              <a:gd name="connsiteY8" fmla="*/ 521448 h 2850629"/>
              <a:gd name="connsiteX9" fmla="*/ 3807144 w 3967495"/>
              <a:gd name="connsiteY9" fmla="*/ 647319 h 2850629"/>
              <a:gd name="connsiteX10" fmla="*/ 3711886 w 3967495"/>
              <a:gd name="connsiteY10" fmla="*/ 914755 h 2850629"/>
              <a:gd name="connsiteX11" fmla="*/ 3244658 w 3967495"/>
              <a:gd name="connsiteY11" fmla="*/ 1250801 h 2850629"/>
              <a:gd name="connsiteX12" fmla="*/ 3967495 w 3967495"/>
              <a:gd name="connsiteY12" fmla="*/ 2237176 h 2850629"/>
              <a:gd name="connsiteX13" fmla="*/ 3967495 w 3967495"/>
              <a:gd name="connsiteY13" fmla="*/ 2850629 h 285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7495" h="2850629">
                <a:moveTo>
                  <a:pt x="0" y="0"/>
                </a:moveTo>
                <a:lnTo>
                  <a:pt x="1435220" y="12157"/>
                </a:lnTo>
                <a:lnTo>
                  <a:pt x="2006163" y="759539"/>
                </a:lnTo>
                <a:lnTo>
                  <a:pt x="2439774" y="908172"/>
                </a:lnTo>
                <a:lnTo>
                  <a:pt x="2632736" y="880821"/>
                </a:lnTo>
                <a:lnTo>
                  <a:pt x="2851436" y="698870"/>
                </a:lnTo>
                <a:lnTo>
                  <a:pt x="3047574" y="591179"/>
                </a:lnTo>
                <a:lnTo>
                  <a:pt x="3347824" y="509292"/>
                </a:lnTo>
                <a:lnTo>
                  <a:pt x="3637602" y="521448"/>
                </a:lnTo>
                <a:lnTo>
                  <a:pt x="3807144" y="647319"/>
                </a:lnTo>
                <a:lnTo>
                  <a:pt x="3711886" y="914755"/>
                </a:lnTo>
                <a:lnTo>
                  <a:pt x="3244658" y="1250801"/>
                </a:lnTo>
                <a:lnTo>
                  <a:pt x="3967495" y="2237176"/>
                </a:lnTo>
                <a:lnTo>
                  <a:pt x="3967495" y="285062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31" name="Freeform 130"/>
          <p:cNvSpPr/>
          <p:nvPr userDrawn="1"/>
        </p:nvSpPr>
        <p:spPr>
          <a:xfrm>
            <a:off x="3636963" y="2414588"/>
            <a:ext cx="3562350" cy="1881187"/>
          </a:xfrm>
          <a:custGeom>
            <a:avLst/>
            <a:gdLst>
              <a:gd name="connsiteX0" fmla="*/ 0 w 759619"/>
              <a:gd name="connsiteY0" fmla="*/ 1026319 h 1026319"/>
              <a:gd name="connsiteX1" fmla="*/ 759619 w 759619"/>
              <a:gd name="connsiteY1" fmla="*/ 511969 h 1026319"/>
              <a:gd name="connsiteX2" fmla="*/ 704850 w 759619"/>
              <a:gd name="connsiteY2" fmla="*/ 0 h 1026319"/>
              <a:gd name="connsiteX0" fmla="*/ 0 w 764382"/>
              <a:gd name="connsiteY0" fmla="*/ 1590675 h 1590675"/>
              <a:gd name="connsiteX1" fmla="*/ 759619 w 764382"/>
              <a:gd name="connsiteY1" fmla="*/ 1076325 h 1590675"/>
              <a:gd name="connsiteX2" fmla="*/ 764382 w 764382"/>
              <a:gd name="connsiteY2" fmla="*/ 0 h 1590675"/>
              <a:gd name="connsiteX0" fmla="*/ 0 w 886619"/>
              <a:gd name="connsiteY0" fmla="*/ 1590675 h 1590675"/>
              <a:gd name="connsiteX1" fmla="*/ 759619 w 886619"/>
              <a:gd name="connsiteY1" fmla="*/ 1076325 h 1590675"/>
              <a:gd name="connsiteX2" fmla="*/ 761999 w 886619"/>
              <a:gd name="connsiteY2" fmla="*/ 447675 h 1590675"/>
              <a:gd name="connsiteX3" fmla="*/ 764382 w 886619"/>
              <a:gd name="connsiteY3" fmla="*/ 0 h 1590675"/>
              <a:gd name="connsiteX0" fmla="*/ 0 w 764382"/>
              <a:gd name="connsiteY0" fmla="*/ 1590675 h 1590675"/>
              <a:gd name="connsiteX1" fmla="*/ 759619 w 764382"/>
              <a:gd name="connsiteY1" fmla="*/ 1076325 h 1590675"/>
              <a:gd name="connsiteX2" fmla="*/ 761999 w 764382"/>
              <a:gd name="connsiteY2" fmla="*/ 447675 h 1590675"/>
              <a:gd name="connsiteX3" fmla="*/ 764382 w 764382"/>
              <a:gd name="connsiteY3" fmla="*/ 0 h 1590675"/>
              <a:gd name="connsiteX0" fmla="*/ 0 w 1638301"/>
              <a:gd name="connsiteY0" fmla="*/ 2221707 h 2221707"/>
              <a:gd name="connsiteX1" fmla="*/ 759619 w 1638301"/>
              <a:gd name="connsiteY1" fmla="*/ 1707357 h 2221707"/>
              <a:gd name="connsiteX2" fmla="*/ 761999 w 1638301"/>
              <a:gd name="connsiteY2" fmla="*/ 1078707 h 2221707"/>
              <a:gd name="connsiteX3" fmla="*/ 1638301 w 1638301"/>
              <a:gd name="connsiteY3" fmla="*/ 0 h 2221707"/>
              <a:gd name="connsiteX0" fmla="*/ 0 w 1638301"/>
              <a:gd name="connsiteY0" fmla="*/ 2221707 h 2221707"/>
              <a:gd name="connsiteX1" fmla="*/ 759619 w 1638301"/>
              <a:gd name="connsiteY1" fmla="*/ 1707357 h 2221707"/>
              <a:gd name="connsiteX2" fmla="*/ 761999 w 1638301"/>
              <a:gd name="connsiteY2" fmla="*/ 1078707 h 2221707"/>
              <a:gd name="connsiteX3" fmla="*/ 1638301 w 1638301"/>
              <a:gd name="connsiteY3" fmla="*/ 0 h 2221707"/>
              <a:gd name="connsiteX0" fmla="*/ 0 w 1616870"/>
              <a:gd name="connsiteY0" fmla="*/ 2409826 h 2409826"/>
              <a:gd name="connsiteX1" fmla="*/ 759619 w 1616870"/>
              <a:gd name="connsiteY1" fmla="*/ 1895476 h 2409826"/>
              <a:gd name="connsiteX2" fmla="*/ 761999 w 1616870"/>
              <a:gd name="connsiteY2" fmla="*/ 1266826 h 2409826"/>
              <a:gd name="connsiteX3" fmla="*/ 1616870 w 1616870"/>
              <a:gd name="connsiteY3" fmla="*/ 0 h 2409826"/>
              <a:gd name="connsiteX0" fmla="*/ 0 w 1616870"/>
              <a:gd name="connsiteY0" fmla="*/ 2409826 h 2409826"/>
              <a:gd name="connsiteX1" fmla="*/ 759619 w 1616870"/>
              <a:gd name="connsiteY1" fmla="*/ 1895476 h 2409826"/>
              <a:gd name="connsiteX2" fmla="*/ 761999 w 1616870"/>
              <a:gd name="connsiteY2" fmla="*/ 1266826 h 2409826"/>
              <a:gd name="connsiteX3" fmla="*/ 1152524 w 1616870"/>
              <a:gd name="connsiteY3" fmla="*/ 685801 h 2409826"/>
              <a:gd name="connsiteX4" fmla="*/ 1616870 w 1616870"/>
              <a:gd name="connsiteY4" fmla="*/ 0 h 2409826"/>
              <a:gd name="connsiteX0" fmla="*/ 0 w 2307432"/>
              <a:gd name="connsiteY0" fmla="*/ 1878807 h 1878807"/>
              <a:gd name="connsiteX1" fmla="*/ 759619 w 2307432"/>
              <a:gd name="connsiteY1" fmla="*/ 1364457 h 1878807"/>
              <a:gd name="connsiteX2" fmla="*/ 761999 w 2307432"/>
              <a:gd name="connsiteY2" fmla="*/ 735807 h 1878807"/>
              <a:gd name="connsiteX3" fmla="*/ 1152524 w 2307432"/>
              <a:gd name="connsiteY3" fmla="*/ 154782 h 1878807"/>
              <a:gd name="connsiteX4" fmla="*/ 2307432 w 2307432"/>
              <a:gd name="connsiteY4" fmla="*/ 0 h 1878807"/>
              <a:gd name="connsiteX0" fmla="*/ 0 w 2307432"/>
              <a:gd name="connsiteY0" fmla="*/ 1878807 h 1878807"/>
              <a:gd name="connsiteX1" fmla="*/ 759619 w 2307432"/>
              <a:gd name="connsiteY1" fmla="*/ 1364457 h 1878807"/>
              <a:gd name="connsiteX2" fmla="*/ 761999 w 2307432"/>
              <a:gd name="connsiteY2" fmla="*/ 735807 h 1878807"/>
              <a:gd name="connsiteX3" fmla="*/ 1152524 w 2307432"/>
              <a:gd name="connsiteY3" fmla="*/ 154782 h 1878807"/>
              <a:gd name="connsiteX4" fmla="*/ 2307432 w 2307432"/>
              <a:gd name="connsiteY4" fmla="*/ 0 h 1878807"/>
              <a:gd name="connsiteX5" fmla="*/ 1926431 w 2307432"/>
              <a:gd name="connsiteY5" fmla="*/ 50007 h 1878807"/>
              <a:gd name="connsiteX0" fmla="*/ 0 w 2886075"/>
              <a:gd name="connsiteY0" fmla="*/ 1878807 h 1878807"/>
              <a:gd name="connsiteX1" fmla="*/ 759619 w 2886075"/>
              <a:gd name="connsiteY1" fmla="*/ 1364457 h 1878807"/>
              <a:gd name="connsiteX2" fmla="*/ 761999 w 2886075"/>
              <a:gd name="connsiteY2" fmla="*/ 735807 h 1878807"/>
              <a:gd name="connsiteX3" fmla="*/ 1152524 w 2886075"/>
              <a:gd name="connsiteY3" fmla="*/ 154782 h 1878807"/>
              <a:gd name="connsiteX4" fmla="*/ 2307432 w 2886075"/>
              <a:gd name="connsiteY4" fmla="*/ 0 h 1878807"/>
              <a:gd name="connsiteX5" fmla="*/ 2886075 w 2886075"/>
              <a:gd name="connsiteY5" fmla="*/ 104775 h 1878807"/>
              <a:gd name="connsiteX0" fmla="*/ 0 w 2886075"/>
              <a:gd name="connsiteY0" fmla="*/ 1878807 h 1878807"/>
              <a:gd name="connsiteX1" fmla="*/ 759619 w 2886075"/>
              <a:gd name="connsiteY1" fmla="*/ 1364457 h 1878807"/>
              <a:gd name="connsiteX2" fmla="*/ 761999 w 2886075"/>
              <a:gd name="connsiteY2" fmla="*/ 735807 h 1878807"/>
              <a:gd name="connsiteX3" fmla="*/ 1152524 w 2886075"/>
              <a:gd name="connsiteY3" fmla="*/ 154782 h 1878807"/>
              <a:gd name="connsiteX4" fmla="*/ 1921668 w 2886075"/>
              <a:gd name="connsiteY4" fmla="*/ 52388 h 1878807"/>
              <a:gd name="connsiteX5" fmla="*/ 2307432 w 2886075"/>
              <a:gd name="connsiteY5" fmla="*/ 0 h 1878807"/>
              <a:gd name="connsiteX6" fmla="*/ 2886075 w 2886075"/>
              <a:gd name="connsiteY6" fmla="*/ 104775 h 1878807"/>
              <a:gd name="connsiteX0" fmla="*/ 0 w 2886075"/>
              <a:gd name="connsiteY0" fmla="*/ 1826419 h 1826419"/>
              <a:gd name="connsiteX1" fmla="*/ 759619 w 2886075"/>
              <a:gd name="connsiteY1" fmla="*/ 1312069 h 1826419"/>
              <a:gd name="connsiteX2" fmla="*/ 761999 w 2886075"/>
              <a:gd name="connsiteY2" fmla="*/ 683419 h 1826419"/>
              <a:gd name="connsiteX3" fmla="*/ 1152524 w 2886075"/>
              <a:gd name="connsiteY3" fmla="*/ 102394 h 1826419"/>
              <a:gd name="connsiteX4" fmla="*/ 1921668 w 2886075"/>
              <a:gd name="connsiteY4" fmla="*/ 0 h 1826419"/>
              <a:gd name="connsiteX5" fmla="*/ 2757488 w 2886075"/>
              <a:gd name="connsiteY5" fmla="*/ 242887 h 1826419"/>
              <a:gd name="connsiteX6" fmla="*/ 2886075 w 2886075"/>
              <a:gd name="connsiteY6" fmla="*/ 52387 h 1826419"/>
              <a:gd name="connsiteX0" fmla="*/ 0 w 3557588"/>
              <a:gd name="connsiteY0" fmla="*/ 1866901 h 1866901"/>
              <a:gd name="connsiteX1" fmla="*/ 759619 w 3557588"/>
              <a:gd name="connsiteY1" fmla="*/ 1352551 h 1866901"/>
              <a:gd name="connsiteX2" fmla="*/ 761999 w 3557588"/>
              <a:gd name="connsiteY2" fmla="*/ 723901 h 1866901"/>
              <a:gd name="connsiteX3" fmla="*/ 1152524 w 3557588"/>
              <a:gd name="connsiteY3" fmla="*/ 142876 h 1866901"/>
              <a:gd name="connsiteX4" fmla="*/ 1921668 w 3557588"/>
              <a:gd name="connsiteY4" fmla="*/ 40482 h 1866901"/>
              <a:gd name="connsiteX5" fmla="*/ 2757488 w 3557588"/>
              <a:gd name="connsiteY5" fmla="*/ 283369 h 1866901"/>
              <a:gd name="connsiteX6" fmla="*/ 3557588 w 3557588"/>
              <a:gd name="connsiteY6" fmla="*/ 0 h 1866901"/>
              <a:gd name="connsiteX0" fmla="*/ 4764 w 3562352"/>
              <a:gd name="connsiteY0" fmla="*/ 1866901 h 1881982"/>
              <a:gd name="connsiteX1" fmla="*/ 0 w 3562352"/>
              <a:gd name="connsiteY1" fmla="*/ 1881188 h 1881982"/>
              <a:gd name="connsiteX2" fmla="*/ 764383 w 3562352"/>
              <a:gd name="connsiteY2" fmla="*/ 1352551 h 1881982"/>
              <a:gd name="connsiteX3" fmla="*/ 766763 w 3562352"/>
              <a:gd name="connsiteY3" fmla="*/ 723901 h 1881982"/>
              <a:gd name="connsiteX4" fmla="*/ 1157288 w 3562352"/>
              <a:gd name="connsiteY4" fmla="*/ 142876 h 1881982"/>
              <a:gd name="connsiteX5" fmla="*/ 1926432 w 3562352"/>
              <a:gd name="connsiteY5" fmla="*/ 40482 h 1881982"/>
              <a:gd name="connsiteX6" fmla="*/ 2762252 w 3562352"/>
              <a:gd name="connsiteY6" fmla="*/ 283369 h 1881982"/>
              <a:gd name="connsiteX7" fmla="*/ 3562352 w 3562352"/>
              <a:gd name="connsiteY7" fmla="*/ 0 h 1881982"/>
              <a:gd name="connsiteX0" fmla="*/ 0 w 3562352"/>
              <a:gd name="connsiteY0" fmla="*/ 1881188 h 1881188"/>
              <a:gd name="connsiteX1" fmla="*/ 764383 w 3562352"/>
              <a:gd name="connsiteY1" fmla="*/ 1352551 h 1881188"/>
              <a:gd name="connsiteX2" fmla="*/ 766763 w 3562352"/>
              <a:gd name="connsiteY2" fmla="*/ 723901 h 1881188"/>
              <a:gd name="connsiteX3" fmla="*/ 1157288 w 3562352"/>
              <a:gd name="connsiteY3" fmla="*/ 142876 h 1881188"/>
              <a:gd name="connsiteX4" fmla="*/ 1926432 w 3562352"/>
              <a:gd name="connsiteY4" fmla="*/ 40482 h 1881188"/>
              <a:gd name="connsiteX5" fmla="*/ 2762252 w 3562352"/>
              <a:gd name="connsiteY5" fmla="*/ 283369 h 1881188"/>
              <a:gd name="connsiteX6" fmla="*/ 3562352 w 3562352"/>
              <a:gd name="connsiteY6" fmla="*/ 0 h 188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2352" h="1881188">
                <a:moveTo>
                  <a:pt x="0" y="1881188"/>
                </a:moveTo>
                <a:lnTo>
                  <a:pt x="764383" y="1352551"/>
                </a:lnTo>
                <a:cubicBezTo>
                  <a:pt x="765176" y="1143001"/>
                  <a:pt x="765970" y="933451"/>
                  <a:pt x="766763" y="723901"/>
                </a:cubicBezTo>
                <a:lnTo>
                  <a:pt x="1157288" y="142876"/>
                </a:lnTo>
                <a:lnTo>
                  <a:pt x="1926432" y="40482"/>
                </a:lnTo>
                <a:lnTo>
                  <a:pt x="2762252" y="283369"/>
                </a:lnTo>
                <a:lnTo>
                  <a:pt x="3562352" y="0"/>
                </a:lnTo>
              </a:path>
            </a:pathLst>
          </a:custGeom>
          <a:ln w="22225">
            <a:solidFill>
              <a:schemeClr val="tx1"/>
            </a:solidFill>
            <a:prstDash val="lgDashDot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32" name="Freeform 131"/>
          <p:cNvSpPr/>
          <p:nvPr userDrawn="1"/>
        </p:nvSpPr>
        <p:spPr>
          <a:xfrm>
            <a:off x="3971925" y="4587875"/>
            <a:ext cx="3495675" cy="1736725"/>
          </a:xfrm>
          <a:custGeom>
            <a:avLst/>
            <a:gdLst>
              <a:gd name="connsiteX0" fmla="*/ 0 w 1976438"/>
              <a:gd name="connsiteY0" fmla="*/ 378619 h 381000"/>
              <a:gd name="connsiteX1" fmla="*/ 1338263 w 1976438"/>
              <a:gd name="connsiteY1" fmla="*/ 381000 h 381000"/>
              <a:gd name="connsiteX2" fmla="*/ 1590675 w 1976438"/>
              <a:gd name="connsiteY2" fmla="*/ 0 h 381000"/>
              <a:gd name="connsiteX3" fmla="*/ 1976438 w 1976438"/>
              <a:gd name="connsiteY3" fmla="*/ 0 h 381000"/>
              <a:gd name="connsiteX0" fmla="*/ 0 w 2967038"/>
              <a:gd name="connsiteY0" fmla="*/ 378619 h 381000"/>
              <a:gd name="connsiteX1" fmla="*/ 1338263 w 2967038"/>
              <a:gd name="connsiteY1" fmla="*/ 381000 h 381000"/>
              <a:gd name="connsiteX2" fmla="*/ 1590675 w 2967038"/>
              <a:gd name="connsiteY2" fmla="*/ 0 h 381000"/>
              <a:gd name="connsiteX3" fmla="*/ 2967038 w 2967038"/>
              <a:gd name="connsiteY3" fmla="*/ 0 h 381000"/>
              <a:gd name="connsiteX0" fmla="*/ 0 w 2967038"/>
              <a:gd name="connsiteY0" fmla="*/ 378619 h 381000"/>
              <a:gd name="connsiteX1" fmla="*/ 1338263 w 2967038"/>
              <a:gd name="connsiteY1" fmla="*/ 381000 h 381000"/>
              <a:gd name="connsiteX2" fmla="*/ 1590675 w 2967038"/>
              <a:gd name="connsiteY2" fmla="*/ 0 h 381000"/>
              <a:gd name="connsiteX3" fmla="*/ 1978819 w 2967038"/>
              <a:gd name="connsiteY3" fmla="*/ 0 h 381000"/>
              <a:gd name="connsiteX4" fmla="*/ 2967038 w 2967038"/>
              <a:gd name="connsiteY4" fmla="*/ 0 h 381000"/>
              <a:gd name="connsiteX0" fmla="*/ 0 w 3021806"/>
              <a:gd name="connsiteY0" fmla="*/ 1266825 h 1269206"/>
              <a:gd name="connsiteX1" fmla="*/ 1338263 w 3021806"/>
              <a:gd name="connsiteY1" fmla="*/ 1269206 h 1269206"/>
              <a:gd name="connsiteX2" fmla="*/ 1590675 w 3021806"/>
              <a:gd name="connsiteY2" fmla="*/ 888206 h 1269206"/>
              <a:gd name="connsiteX3" fmla="*/ 1978819 w 3021806"/>
              <a:gd name="connsiteY3" fmla="*/ 888206 h 1269206"/>
              <a:gd name="connsiteX4" fmla="*/ 3021806 w 3021806"/>
              <a:gd name="connsiteY4" fmla="*/ 0 h 1269206"/>
              <a:gd name="connsiteX0" fmla="*/ 0 w 3021806"/>
              <a:gd name="connsiteY0" fmla="*/ 1440656 h 1443037"/>
              <a:gd name="connsiteX1" fmla="*/ 1338263 w 3021806"/>
              <a:gd name="connsiteY1" fmla="*/ 1443037 h 1443037"/>
              <a:gd name="connsiteX2" fmla="*/ 1590675 w 3021806"/>
              <a:gd name="connsiteY2" fmla="*/ 1062037 h 1443037"/>
              <a:gd name="connsiteX3" fmla="*/ 1978819 w 3021806"/>
              <a:gd name="connsiteY3" fmla="*/ 1062037 h 1443037"/>
              <a:gd name="connsiteX4" fmla="*/ 2700338 w 3021806"/>
              <a:gd name="connsiteY4" fmla="*/ 0 h 1443037"/>
              <a:gd name="connsiteX5" fmla="*/ 3021806 w 3021806"/>
              <a:gd name="connsiteY5" fmla="*/ 173831 h 1443037"/>
              <a:gd name="connsiteX0" fmla="*/ 0 w 3021806"/>
              <a:gd name="connsiteY0" fmla="*/ 1440656 h 1443037"/>
              <a:gd name="connsiteX1" fmla="*/ 1338263 w 3021806"/>
              <a:gd name="connsiteY1" fmla="*/ 1443037 h 1443037"/>
              <a:gd name="connsiteX2" fmla="*/ 1590675 w 3021806"/>
              <a:gd name="connsiteY2" fmla="*/ 1062037 h 1443037"/>
              <a:gd name="connsiteX3" fmla="*/ 1978819 w 3021806"/>
              <a:gd name="connsiteY3" fmla="*/ 1062037 h 1443037"/>
              <a:gd name="connsiteX4" fmla="*/ 2107406 w 3021806"/>
              <a:gd name="connsiteY4" fmla="*/ 904876 h 1443037"/>
              <a:gd name="connsiteX5" fmla="*/ 2700338 w 3021806"/>
              <a:gd name="connsiteY5" fmla="*/ 0 h 1443037"/>
              <a:gd name="connsiteX6" fmla="*/ 3021806 w 3021806"/>
              <a:gd name="connsiteY6" fmla="*/ 173831 h 1443037"/>
              <a:gd name="connsiteX0" fmla="*/ 0 w 3495675"/>
              <a:gd name="connsiteY0" fmla="*/ 1733550 h 1735931"/>
              <a:gd name="connsiteX1" fmla="*/ 1338263 w 3495675"/>
              <a:gd name="connsiteY1" fmla="*/ 1735931 h 1735931"/>
              <a:gd name="connsiteX2" fmla="*/ 1590675 w 3495675"/>
              <a:gd name="connsiteY2" fmla="*/ 1354931 h 1735931"/>
              <a:gd name="connsiteX3" fmla="*/ 1978819 w 3495675"/>
              <a:gd name="connsiteY3" fmla="*/ 1354931 h 1735931"/>
              <a:gd name="connsiteX4" fmla="*/ 2107406 w 3495675"/>
              <a:gd name="connsiteY4" fmla="*/ 1197770 h 1735931"/>
              <a:gd name="connsiteX5" fmla="*/ 2700338 w 3495675"/>
              <a:gd name="connsiteY5" fmla="*/ 292894 h 1735931"/>
              <a:gd name="connsiteX6" fmla="*/ 3495675 w 3495675"/>
              <a:gd name="connsiteY6" fmla="*/ 0 h 1735931"/>
              <a:gd name="connsiteX0" fmla="*/ 0 w 3495675"/>
              <a:gd name="connsiteY0" fmla="*/ 1733550 h 1735931"/>
              <a:gd name="connsiteX1" fmla="*/ 1338263 w 3495675"/>
              <a:gd name="connsiteY1" fmla="*/ 1735931 h 1735931"/>
              <a:gd name="connsiteX2" fmla="*/ 1590675 w 3495675"/>
              <a:gd name="connsiteY2" fmla="*/ 1354931 h 1735931"/>
              <a:gd name="connsiteX3" fmla="*/ 1978819 w 3495675"/>
              <a:gd name="connsiteY3" fmla="*/ 1354931 h 1735931"/>
              <a:gd name="connsiteX4" fmla="*/ 2107406 w 3495675"/>
              <a:gd name="connsiteY4" fmla="*/ 1197770 h 1735931"/>
              <a:gd name="connsiteX5" fmla="*/ 2700338 w 3495675"/>
              <a:gd name="connsiteY5" fmla="*/ 292894 h 1735931"/>
              <a:gd name="connsiteX6" fmla="*/ 3348038 w 3495675"/>
              <a:gd name="connsiteY6" fmla="*/ 73820 h 1735931"/>
              <a:gd name="connsiteX7" fmla="*/ 3495675 w 3495675"/>
              <a:gd name="connsiteY7" fmla="*/ 0 h 1735931"/>
              <a:gd name="connsiteX0" fmla="*/ 0 w 3495675"/>
              <a:gd name="connsiteY0" fmla="*/ 1733550 h 1735931"/>
              <a:gd name="connsiteX1" fmla="*/ 1338263 w 3495675"/>
              <a:gd name="connsiteY1" fmla="*/ 1735931 h 1735931"/>
              <a:gd name="connsiteX2" fmla="*/ 1590675 w 3495675"/>
              <a:gd name="connsiteY2" fmla="*/ 1354931 h 1735931"/>
              <a:gd name="connsiteX3" fmla="*/ 1978819 w 3495675"/>
              <a:gd name="connsiteY3" fmla="*/ 1354931 h 1735931"/>
              <a:gd name="connsiteX4" fmla="*/ 2107406 w 3495675"/>
              <a:gd name="connsiteY4" fmla="*/ 1197770 h 1735931"/>
              <a:gd name="connsiteX5" fmla="*/ 2700338 w 3495675"/>
              <a:gd name="connsiteY5" fmla="*/ 292894 h 1735931"/>
              <a:gd name="connsiteX6" fmla="*/ 2914650 w 3495675"/>
              <a:gd name="connsiteY6" fmla="*/ 228601 h 1735931"/>
              <a:gd name="connsiteX7" fmla="*/ 3348038 w 3495675"/>
              <a:gd name="connsiteY7" fmla="*/ 73820 h 1735931"/>
              <a:gd name="connsiteX8" fmla="*/ 3495675 w 3495675"/>
              <a:gd name="connsiteY8" fmla="*/ 0 h 1735931"/>
              <a:gd name="connsiteX0" fmla="*/ 0 w 3495675"/>
              <a:gd name="connsiteY0" fmla="*/ 1733550 h 1735931"/>
              <a:gd name="connsiteX1" fmla="*/ 1338263 w 3495675"/>
              <a:gd name="connsiteY1" fmla="*/ 1735931 h 1735931"/>
              <a:gd name="connsiteX2" fmla="*/ 1709738 w 3495675"/>
              <a:gd name="connsiteY2" fmla="*/ 1730377 h 1735931"/>
              <a:gd name="connsiteX3" fmla="*/ 1978819 w 3495675"/>
              <a:gd name="connsiteY3" fmla="*/ 1354931 h 1735931"/>
              <a:gd name="connsiteX4" fmla="*/ 2107406 w 3495675"/>
              <a:gd name="connsiteY4" fmla="*/ 1197770 h 1735931"/>
              <a:gd name="connsiteX5" fmla="*/ 2700338 w 3495675"/>
              <a:gd name="connsiteY5" fmla="*/ 292894 h 1735931"/>
              <a:gd name="connsiteX6" fmla="*/ 2914650 w 3495675"/>
              <a:gd name="connsiteY6" fmla="*/ 228601 h 1735931"/>
              <a:gd name="connsiteX7" fmla="*/ 3348038 w 3495675"/>
              <a:gd name="connsiteY7" fmla="*/ 73820 h 1735931"/>
              <a:gd name="connsiteX8" fmla="*/ 3495675 w 3495675"/>
              <a:gd name="connsiteY8" fmla="*/ 0 h 173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5675" h="1735931">
                <a:moveTo>
                  <a:pt x="0" y="1733550"/>
                </a:moveTo>
                <a:lnTo>
                  <a:pt x="1338263" y="1735931"/>
                </a:lnTo>
                <a:lnTo>
                  <a:pt x="1709738" y="1730377"/>
                </a:lnTo>
                <a:lnTo>
                  <a:pt x="1978819" y="1354931"/>
                </a:lnTo>
                <a:lnTo>
                  <a:pt x="2107406" y="1197770"/>
                </a:lnTo>
                <a:lnTo>
                  <a:pt x="2700338" y="292894"/>
                </a:lnTo>
                <a:lnTo>
                  <a:pt x="2914650" y="228601"/>
                </a:lnTo>
                <a:lnTo>
                  <a:pt x="3348038" y="73820"/>
                </a:lnTo>
                <a:lnTo>
                  <a:pt x="3495675" y="0"/>
                </a:lnTo>
              </a:path>
            </a:pathLst>
          </a:cu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33" name="Rectangle 8"/>
          <p:cNvSpPr>
            <a:spLocks noChangeArrowheads="1"/>
          </p:cNvSpPr>
          <p:nvPr userDrawn="1"/>
        </p:nvSpPr>
        <p:spPr bwMode="auto">
          <a:xfrm>
            <a:off x="-12700" y="6732588"/>
            <a:ext cx="9155113" cy="146050"/>
          </a:xfrm>
          <a:prstGeom prst="rect">
            <a:avLst/>
          </a:prstGeom>
          <a:solidFill>
            <a:srgbClr val="009900">
              <a:alpha val="81960"/>
            </a:srgbClr>
          </a:solidFill>
          <a:ln w="12700">
            <a:noFill/>
            <a:miter lim="800000"/>
            <a:headEnd/>
            <a:tailEnd/>
          </a:ln>
        </p:spPr>
        <p:txBody>
          <a:bodyPr wrap="none" anchor="ctr"/>
          <a:lstStyle/>
          <a:p>
            <a:pPr algn="ctr"/>
            <a:r>
              <a:rPr lang="en-US" sz="800" b="1">
                <a:solidFill>
                  <a:srgbClr val="000000"/>
                </a:solidFill>
              </a:rPr>
              <a:t>UNCLASSIFIED//FOUO</a:t>
            </a:r>
          </a:p>
        </p:txBody>
      </p:sp>
      <p:sp>
        <p:nvSpPr>
          <p:cNvPr id="134" name="Text Box 25"/>
          <p:cNvSpPr txBox="1">
            <a:spLocks noChangeArrowheads="1"/>
          </p:cNvSpPr>
          <p:nvPr userDrawn="1"/>
        </p:nvSpPr>
        <p:spPr bwMode="auto">
          <a:xfrm>
            <a:off x="8758238" y="6646863"/>
            <a:ext cx="371475" cy="276225"/>
          </a:xfrm>
          <a:prstGeom prst="rect">
            <a:avLst/>
          </a:prstGeom>
          <a:noFill/>
          <a:ln w="9525">
            <a:noFill/>
            <a:miter lim="800000"/>
            <a:headEnd/>
            <a:tailEnd/>
          </a:ln>
        </p:spPr>
        <p:txBody>
          <a:bodyPr wrap="none">
            <a:spAutoFit/>
          </a:bodyPr>
          <a:lstStyle/>
          <a:p>
            <a:fld id="{66C4470F-32F0-4B30-A403-31E78B475649}" type="slidenum">
              <a:rPr lang="en-US" sz="1200" b="1">
                <a:solidFill>
                  <a:srgbClr val="000000"/>
                </a:solidFill>
              </a:rPr>
              <a:pPr/>
              <a:t>‹#›</a:t>
            </a:fld>
            <a:endParaRPr lang="en-US" sz="1200" b="1">
              <a:solidFill>
                <a:srgbClr val="000000"/>
              </a:solidFill>
            </a:endParaRPr>
          </a:p>
        </p:txBody>
      </p:sp>
      <p:sp>
        <p:nvSpPr>
          <p:cNvPr id="127" name="TextBox 126"/>
          <p:cNvSpPr txBox="1"/>
          <p:nvPr userDrawn="1"/>
        </p:nvSpPr>
        <p:spPr>
          <a:xfrm rot="3361878">
            <a:off x="3888328" y="6386446"/>
            <a:ext cx="844910" cy="338554"/>
          </a:xfrm>
          <a:prstGeom prst="rect">
            <a:avLst/>
          </a:prstGeom>
          <a:noFill/>
        </p:spPr>
        <p:txBody>
          <a:bodyPr wrap="square" rtlCol="0">
            <a:spAutoFit/>
          </a:bodyPr>
          <a:lstStyle/>
          <a:p>
            <a:pPr algn="ctr"/>
            <a:r>
              <a:rPr lang="en-US" sz="800" b="1" dirty="0" smtClean="0">
                <a:solidFill>
                  <a:prstClr val="black"/>
                </a:solidFill>
              </a:rPr>
              <a:t>PL ALPHA (LD/LC)</a:t>
            </a:r>
            <a:endParaRPr lang="en-US" sz="800" b="1" dirty="0">
              <a:solidFill>
                <a:prstClr val="black"/>
              </a:solidFill>
            </a:endParaRPr>
          </a:p>
        </p:txBody>
      </p:sp>
      <p:cxnSp>
        <p:nvCxnSpPr>
          <p:cNvPr id="135" name="Straight Connector 134"/>
          <p:cNvCxnSpPr/>
          <p:nvPr userDrawn="1"/>
        </p:nvCxnSpPr>
        <p:spPr>
          <a:xfrm rot="16200000" flipH="1">
            <a:off x="3060674" y="5273271"/>
            <a:ext cx="1344176" cy="958465"/>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userDrawn="1"/>
        </p:nvSpPr>
        <p:spPr>
          <a:xfrm rot="2905581">
            <a:off x="6285409" y="5183024"/>
            <a:ext cx="844910" cy="215444"/>
          </a:xfrm>
          <a:prstGeom prst="rect">
            <a:avLst/>
          </a:prstGeom>
          <a:noFill/>
        </p:spPr>
        <p:txBody>
          <a:bodyPr wrap="square" rtlCol="0">
            <a:spAutoFit/>
          </a:bodyPr>
          <a:lstStyle/>
          <a:p>
            <a:pPr algn="ctr"/>
            <a:r>
              <a:rPr lang="en-US" sz="800" b="1" dirty="0" smtClean="0">
                <a:solidFill>
                  <a:prstClr val="black"/>
                </a:solidFill>
              </a:rPr>
              <a:t>PL CHARLIE</a:t>
            </a:r>
            <a:endParaRPr lang="en-US" sz="800" b="1" dirty="0">
              <a:solidFill>
                <a:prstClr val="black"/>
              </a:solidFill>
            </a:endParaRPr>
          </a:p>
        </p:txBody>
      </p:sp>
      <p:sp>
        <p:nvSpPr>
          <p:cNvPr id="137" name="TextBox 136"/>
          <p:cNvSpPr txBox="1"/>
          <p:nvPr userDrawn="1"/>
        </p:nvSpPr>
        <p:spPr>
          <a:xfrm rot="840416">
            <a:off x="6407173" y="5533421"/>
            <a:ext cx="844910" cy="215444"/>
          </a:xfrm>
          <a:prstGeom prst="rect">
            <a:avLst/>
          </a:prstGeom>
          <a:noFill/>
        </p:spPr>
        <p:txBody>
          <a:bodyPr wrap="square" rtlCol="0">
            <a:spAutoFit/>
          </a:bodyPr>
          <a:lstStyle/>
          <a:p>
            <a:pPr algn="ctr"/>
            <a:r>
              <a:rPr lang="en-US" sz="800" b="1" dirty="0" smtClean="0">
                <a:solidFill>
                  <a:prstClr val="black"/>
                </a:solidFill>
              </a:rPr>
              <a:t>PL BRAVO</a:t>
            </a:r>
            <a:endParaRPr lang="en-US" sz="800" b="1" dirty="0">
              <a:solidFill>
                <a:prstClr val="black"/>
              </a:solidFill>
            </a:endParaRPr>
          </a:p>
        </p:txBody>
      </p:sp>
      <p:sp>
        <p:nvSpPr>
          <p:cNvPr id="138" name="TextBox 137"/>
          <p:cNvSpPr txBox="1"/>
          <p:nvPr userDrawn="1"/>
        </p:nvSpPr>
        <p:spPr>
          <a:xfrm rot="576650">
            <a:off x="4118043" y="4274433"/>
            <a:ext cx="844910" cy="215444"/>
          </a:xfrm>
          <a:prstGeom prst="rect">
            <a:avLst/>
          </a:prstGeom>
          <a:noFill/>
        </p:spPr>
        <p:txBody>
          <a:bodyPr wrap="square" rtlCol="0">
            <a:spAutoFit/>
          </a:bodyPr>
          <a:lstStyle/>
          <a:p>
            <a:pPr algn="ctr"/>
            <a:r>
              <a:rPr lang="en-US" sz="800" b="1" dirty="0" smtClean="0">
                <a:solidFill>
                  <a:prstClr val="black"/>
                </a:solidFill>
              </a:rPr>
              <a:t>PL CHARLIE</a:t>
            </a:r>
            <a:endParaRPr lang="en-US" sz="800" b="1" dirty="0">
              <a:solidFill>
                <a:prstClr val="black"/>
              </a:solidFill>
            </a:endParaRPr>
          </a:p>
        </p:txBody>
      </p:sp>
      <p:sp>
        <p:nvSpPr>
          <p:cNvPr id="139" name="TextBox 138"/>
          <p:cNvSpPr txBox="1"/>
          <p:nvPr userDrawn="1"/>
        </p:nvSpPr>
        <p:spPr>
          <a:xfrm rot="3361878">
            <a:off x="2851393" y="5157486"/>
            <a:ext cx="844910" cy="338554"/>
          </a:xfrm>
          <a:prstGeom prst="rect">
            <a:avLst/>
          </a:prstGeom>
          <a:noFill/>
        </p:spPr>
        <p:txBody>
          <a:bodyPr wrap="square" rtlCol="0">
            <a:spAutoFit/>
          </a:bodyPr>
          <a:lstStyle/>
          <a:p>
            <a:pPr algn="ctr"/>
            <a:r>
              <a:rPr lang="en-US" sz="800" b="1" dirty="0" smtClean="0">
                <a:solidFill>
                  <a:prstClr val="black"/>
                </a:solidFill>
              </a:rPr>
              <a:t>PL ALPHA (LD/LC)</a:t>
            </a:r>
            <a:endParaRPr lang="en-US" sz="800" b="1" dirty="0">
              <a:solidFill>
                <a:prstClr val="black"/>
              </a:solidFill>
            </a:endParaRPr>
          </a:p>
        </p:txBody>
      </p:sp>
      <p:sp>
        <p:nvSpPr>
          <p:cNvPr id="140" name="TextBox 139"/>
          <p:cNvSpPr txBox="1"/>
          <p:nvPr userDrawn="1"/>
        </p:nvSpPr>
        <p:spPr>
          <a:xfrm rot="620964">
            <a:off x="3317115" y="5107763"/>
            <a:ext cx="844910" cy="215444"/>
          </a:xfrm>
          <a:prstGeom prst="rect">
            <a:avLst/>
          </a:prstGeom>
          <a:noFill/>
        </p:spPr>
        <p:txBody>
          <a:bodyPr wrap="square" rtlCol="0">
            <a:spAutoFit/>
          </a:bodyPr>
          <a:lstStyle/>
          <a:p>
            <a:pPr algn="ctr"/>
            <a:r>
              <a:rPr lang="en-US" sz="800" b="1" dirty="0" smtClean="0">
                <a:solidFill>
                  <a:prstClr val="black"/>
                </a:solidFill>
              </a:rPr>
              <a:t>PL BRAVO</a:t>
            </a:r>
            <a:endParaRPr lang="en-US" sz="800" b="1" dirty="0">
              <a:solidFill>
                <a:prstClr val="black"/>
              </a:solidFill>
            </a:endParaRPr>
          </a:p>
        </p:txBody>
      </p:sp>
      <p:sp>
        <p:nvSpPr>
          <p:cNvPr id="141" name="Freeform 140"/>
          <p:cNvSpPr/>
          <p:nvPr userDrawn="1"/>
        </p:nvSpPr>
        <p:spPr>
          <a:xfrm>
            <a:off x="3260725" y="5064124"/>
            <a:ext cx="3349625" cy="515555"/>
          </a:xfrm>
          <a:custGeom>
            <a:avLst/>
            <a:gdLst>
              <a:gd name="connsiteX0" fmla="*/ 0 w 2932981"/>
              <a:gd name="connsiteY0" fmla="*/ 0 h 992037"/>
              <a:gd name="connsiteX1" fmla="*/ 715992 w 2932981"/>
              <a:gd name="connsiteY1" fmla="*/ 129396 h 992037"/>
              <a:gd name="connsiteX2" fmla="*/ 1846053 w 2932981"/>
              <a:gd name="connsiteY2" fmla="*/ 207034 h 992037"/>
              <a:gd name="connsiteX3" fmla="*/ 2294626 w 2932981"/>
              <a:gd name="connsiteY3" fmla="*/ 224286 h 992037"/>
              <a:gd name="connsiteX4" fmla="*/ 2932981 w 2932981"/>
              <a:gd name="connsiteY4" fmla="*/ 992037 h 992037"/>
              <a:gd name="connsiteX0" fmla="*/ 0 w 3348804"/>
              <a:gd name="connsiteY0" fmla="*/ 0 h 515477"/>
              <a:gd name="connsiteX1" fmla="*/ 715992 w 3348804"/>
              <a:gd name="connsiteY1" fmla="*/ 129396 h 515477"/>
              <a:gd name="connsiteX2" fmla="*/ 1846053 w 3348804"/>
              <a:gd name="connsiteY2" fmla="*/ 207034 h 515477"/>
              <a:gd name="connsiteX3" fmla="*/ 2294626 w 3348804"/>
              <a:gd name="connsiteY3" fmla="*/ 224286 h 515477"/>
              <a:gd name="connsiteX4" fmla="*/ 3348804 w 3348804"/>
              <a:gd name="connsiteY4" fmla="*/ 515477 h 51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804" h="515477">
                <a:moveTo>
                  <a:pt x="0" y="0"/>
                </a:moveTo>
                <a:lnTo>
                  <a:pt x="715992" y="129396"/>
                </a:lnTo>
                <a:lnTo>
                  <a:pt x="1846053" y="207034"/>
                </a:lnTo>
                <a:lnTo>
                  <a:pt x="2294626" y="224286"/>
                </a:lnTo>
                <a:lnTo>
                  <a:pt x="3348804" y="515477"/>
                </a:lnTo>
              </a:path>
            </a:pathLst>
          </a:custGeom>
          <a:ln w="158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42" name="Freeform 141"/>
          <p:cNvSpPr/>
          <p:nvPr userDrawn="1"/>
        </p:nvSpPr>
        <p:spPr>
          <a:xfrm>
            <a:off x="4099760" y="4235505"/>
            <a:ext cx="2783640" cy="1155645"/>
          </a:xfrm>
          <a:custGeom>
            <a:avLst/>
            <a:gdLst>
              <a:gd name="connsiteX0" fmla="*/ 0 w 2311879"/>
              <a:gd name="connsiteY0" fmla="*/ 0 h 1121434"/>
              <a:gd name="connsiteX1" fmla="*/ 1742536 w 2311879"/>
              <a:gd name="connsiteY1" fmla="*/ 60385 h 1121434"/>
              <a:gd name="connsiteX2" fmla="*/ 2311879 w 2311879"/>
              <a:gd name="connsiteY2" fmla="*/ 1121434 h 1121434"/>
              <a:gd name="connsiteX0" fmla="*/ 0 w 2311879"/>
              <a:gd name="connsiteY0" fmla="*/ 0 h 1121434"/>
              <a:gd name="connsiteX1" fmla="*/ 1619471 w 2311879"/>
              <a:gd name="connsiteY1" fmla="*/ 349386 h 1121434"/>
              <a:gd name="connsiteX2" fmla="*/ 2311879 w 2311879"/>
              <a:gd name="connsiteY2" fmla="*/ 1121434 h 1121434"/>
              <a:gd name="connsiteX0" fmla="*/ 0 w 2784217"/>
              <a:gd name="connsiteY0" fmla="*/ 0 h 1156325"/>
              <a:gd name="connsiteX1" fmla="*/ 2091809 w 2784217"/>
              <a:gd name="connsiteY1" fmla="*/ 384277 h 1156325"/>
              <a:gd name="connsiteX2" fmla="*/ 2784217 w 2784217"/>
              <a:gd name="connsiteY2" fmla="*/ 1156325 h 1156325"/>
            </a:gdLst>
            <a:ahLst/>
            <a:cxnLst>
              <a:cxn ang="0">
                <a:pos x="connsiteX0" y="connsiteY0"/>
              </a:cxn>
              <a:cxn ang="0">
                <a:pos x="connsiteX1" y="connsiteY1"/>
              </a:cxn>
              <a:cxn ang="0">
                <a:pos x="connsiteX2" y="connsiteY2"/>
              </a:cxn>
            </a:cxnLst>
            <a:rect l="l" t="t" r="r" b="b"/>
            <a:pathLst>
              <a:path w="2784217" h="1156325">
                <a:moveTo>
                  <a:pt x="0" y="0"/>
                </a:moveTo>
                <a:lnTo>
                  <a:pt x="2091809" y="384277"/>
                </a:lnTo>
                <a:lnTo>
                  <a:pt x="2784217" y="1156325"/>
                </a:lnTo>
              </a:path>
            </a:pathLst>
          </a:custGeom>
          <a:ln w="158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cxnSp>
        <p:nvCxnSpPr>
          <p:cNvPr id="143" name="Straight Connector 142"/>
          <p:cNvCxnSpPr/>
          <p:nvPr userDrawn="1"/>
        </p:nvCxnSpPr>
        <p:spPr>
          <a:xfrm rot="10800000">
            <a:off x="1614816" y="5080414"/>
            <a:ext cx="165141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rot="16200000" flipV="1">
            <a:off x="572397" y="4037996"/>
            <a:ext cx="1316736" cy="7681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flipV="1">
            <a:off x="3244494" y="4504340"/>
            <a:ext cx="713026" cy="56337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rot="5400000" flipH="1" flipV="1">
            <a:off x="3659289" y="4106435"/>
            <a:ext cx="696136" cy="996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rot="10800000">
            <a:off x="3188515" y="3808204"/>
            <a:ext cx="86868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rot="10800000">
            <a:off x="2421320" y="3659430"/>
            <a:ext cx="767194" cy="14877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rot="10800000">
            <a:off x="1653221" y="3198570"/>
            <a:ext cx="768099" cy="46086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userDrawn="1"/>
        </p:nvSpPr>
        <p:spPr>
          <a:xfrm rot="782709">
            <a:off x="2522454" y="3545630"/>
            <a:ext cx="537670" cy="369332"/>
          </a:xfrm>
          <a:prstGeom prst="rect">
            <a:avLst/>
          </a:prstGeom>
          <a:noFill/>
        </p:spPr>
        <p:txBody>
          <a:bodyPr wrap="square" rtlCol="0">
            <a:spAutoFit/>
          </a:bodyPr>
          <a:lstStyle/>
          <a:p>
            <a:pPr algn="ctr"/>
            <a:r>
              <a:rPr lang="en-US" b="1" dirty="0" smtClean="0">
                <a:solidFill>
                  <a:prstClr val="black"/>
                </a:solidFill>
              </a:rPr>
              <a:t>X</a:t>
            </a:r>
            <a:endParaRPr lang="en-US" b="1" dirty="0">
              <a:solidFill>
                <a:prstClr val="black"/>
              </a:solidFill>
            </a:endParaRPr>
          </a:p>
        </p:txBody>
      </p:sp>
      <p:sp>
        <p:nvSpPr>
          <p:cNvPr id="153" name="TextBox 152"/>
          <p:cNvSpPr txBox="1"/>
          <p:nvPr userDrawn="1"/>
        </p:nvSpPr>
        <p:spPr>
          <a:xfrm>
            <a:off x="-54717" y="1944671"/>
            <a:ext cx="537670" cy="369332"/>
          </a:xfrm>
          <a:prstGeom prst="rect">
            <a:avLst/>
          </a:prstGeom>
          <a:noFill/>
        </p:spPr>
        <p:txBody>
          <a:bodyPr wrap="square" rtlCol="0">
            <a:spAutoFit/>
          </a:bodyPr>
          <a:lstStyle/>
          <a:p>
            <a:pPr algn="ctr"/>
            <a:r>
              <a:rPr lang="en-US" b="1" dirty="0" smtClean="0">
                <a:solidFill>
                  <a:prstClr val="black"/>
                </a:solidFill>
              </a:rPr>
              <a:t>X</a:t>
            </a:r>
            <a:endParaRPr lang="en-US" b="1" dirty="0">
              <a:solidFill>
                <a:prstClr val="black"/>
              </a:solidFill>
            </a:endParaRPr>
          </a:p>
        </p:txBody>
      </p:sp>
      <p:sp>
        <p:nvSpPr>
          <p:cNvPr id="154" name="TextBox 153"/>
          <p:cNvSpPr txBox="1"/>
          <p:nvPr userDrawn="1"/>
        </p:nvSpPr>
        <p:spPr>
          <a:xfrm rot="2765349">
            <a:off x="119582" y="3085733"/>
            <a:ext cx="537670" cy="369332"/>
          </a:xfrm>
          <a:prstGeom prst="rect">
            <a:avLst/>
          </a:prstGeom>
          <a:noFill/>
        </p:spPr>
        <p:txBody>
          <a:bodyPr wrap="square" rtlCol="0">
            <a:spAutoFit/>
          </a:bodyPr>
          <a:lstStyle/>
          <a:p>
            <a:pPr algn="ctr"/>
            <a:r>
              <a:rPr lang="en-US" b="1" dirty="0" smtClean="0">
                <a:solidFill>
                  <a:prstClr val="black"/>
                </a:solidFill>
              </a:rPr>
              <a:t>X</a:t>
            </a:r>
            <a:endParaRPr lang="en-US" b="1" dirty="0">
              <a:solidFill>
                <a:prstClr val="black"/>
              </a:solidFill>
            </a:endParaRPr>
          </a:p>
        </p:txBody>
      </p:sp>
      <p:sp>
        <p:nvSpPr>
          <p:cNvPr id="155" name="TextBox 154"/>
          <p:cNvSpPr txBox="1"/>
          <p:nvPr userDrawn="1"/>
        </p:nvSpPr>
        <p:spPr>
          <a:xfrm>
            <a:off x="2114080" y="4893823"/>
            <a:ext cx="537670" cy="369332"/>
          </a:xfrm>
          <a:prstGeom prst="rect">
            <a:avLst/>
          </a:prstGeom>
          <a:noFill/>
        </p:spPr>
        <p:txBody>
          <a:bodyPr wrap="square" rtlCol="0">
            <a:spAutoFit/>
          </a:bodyPr>
          <a:lstStyle/>
          <a:p>
            <a:pPr algn="ctr"/>
            <a:r>
              <a:rPr lang="en-US" b="1" dirty="0" smtClean="0">
                <a:solidFill>
                  <a:prstClr val="black"/>
                </a:solidFill>
              </a:rPr>
              <a:t>X</a:t>
            </a:r>
            <a:endParaRPr lang="en-US" b="1" dirty="0">
              <a:solidFill>
                <a:prstClr val="black"/>
              </a:solidFill>
            </a:endParaRPr>
          </a:p>
        </p:txBody>
      </p:sp>
      <p:cxnSp>
        <p:nvCxnSpPr>
          <p:cNvPr id="156" name="Straight Connector 155"/>
          <p:cNvCxnSpPr/>
          <p:nvPr userDrawn="1"/>
        </p:nvCxnSpPr>
        <p:spPr>
          <a:xfrm rot="10800000" flipV="1">
            <a:off x="0" y="4626215"/>
            <a:ext cx="1345980" cy="26760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userDrawn="1"/>
        </p:nvSpPr>
        <p:spPr>
          <a:xfrm rot="20907307">
            <a:off x="144171" y="4624407"/>
            <a:ext cx="537670" cy="369332"/>
          </a:xfrm>
          <a:prstGeom prst="rect">
            <a:avLst/>
          </a:prstGeom>
          <a:noFill/>
        </p:spPr>
        <p:txBody>
          <a:bodyPr wrap="square" rtlCol="0">
            <a:spAutoFit/>
          </a:bodyPr>
          <a:lstStyle/>
          <a:p>
            <a:pPr algn="ctr"/>
            <a:r>
              <a:rPr lang="en-US" b="1" dirty="0" smtClean="0">
                <a:solidFill>
                  <a:prstClr val="black"/>
                </a:solidFill>
              </a:rPr>
              <a:t>X</a:t>
            </a:r>
            <a:endParaRPr lang="en-US" b="1" dirty="0">
              <a:solidFill>
                <a:prstClr val="black"/>
              </a:solidFill>
            </a:endParaRPr>
          </a:p>
        </p:txBody>
      </p:sp>
      <p:sp>
        <p:nvSpPr>
          <p:cNvPr id="158" name="TextBox 157"/>
          <p:cNvSpPr txBox="1"/>
          <p:nvPr userDrawn="1"/>
        </p:nvSpPr>
        <p:spPr>
          <a:xfrm rot="19003759">
            <a:off x="-234791" y="5641623"/>
            <a:ext cx="844910" cy="215444"/>
          </a:xfrm>
          <a:prstGeom prst="rect">
            <a:avLst/>
          </a:prstGeom>
          <a:noFill/>
          <a:ln>
            <a:noFill/>
          </a:ln>
        </p:spPr>
        <p:txBody>
          <a:bodyPr wrap="square" rtlCol="0">
            <a:spAutoFit/>
          </a:bodyPr>
          <a:lstStyle/>
          <a:p>
            <a:pPr algn="ctr"/>
            <a:r>
              <a:rPr lang="en-US" sz="800" b="1" dirty="0" smtClean="0">
                <a:solidFill>
                  <a:prstClr val="black"/>
                </a:solidFill>
              </a:rPr>
              <a:t>PL ECHO</a:t>
            </a:r>
            <a:endParaRPr lang="en-US" sz="800" b="1" dirty="0">
              <a:solidFill>
                <a:prstClr val="black"/>
              </a:solidFill>
            </a:endParaRPr>
          </a:p>
        </p:txBody>
      </p:sp>
      <p:sp>
        <p:nvSpPr>
          <p:cNvPr id="161" name="Oval 160"/>
          <p:cNvSpPr/>
          <p:nvPr userDrawn="1"/>
        </p:nvSpPr>
        <p:spPr>
          <a:xfrm>
            <a:off x="1469584" y="4875152"/>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TextBox 162"/>
          <p:cNvSpPr txBox="1"/>
          <p:nvPr userDrawn="1"/>
        </p:nvSpPr>
        <p:spPr>
          <a:xfrm rot="20372709">
            <a:off x="819319" y="4952423"/>
            <a:ext cx="844910" cy="215444"/>
          </a:xfrm>
          <a:prstGeom prst="rect">
            <a:avLst/>
          </a:prstGeom>
          <a:noFill/>
          <a:ln>
            <a:noFill/>
          </a:ln>
        </p:spPr>
        <p:txBody>
          <a:bodyPr wrap="square" rtlCol="0">
            <a:spAutoFit/>
          </a:bodyPr>
          <a:lstStyle/>
          <a:p>
            <a:pPr algn="ctr"/>
            <a:r>
              <a:rPr lang="en-US" sz="800" b="1" dirty="0" smtClean="0">
                <a:solidFill>
                  <a:prstClr val="black"/>
                </a:solidFill>
              </a:rPr>
              <a:t>PL ECHO</a:t>
            </a:r>
            <a:endParaRPr lang="en-US" sz="800" b="1" dirty="0">
              <a:solidFill>
                <a:prstClr val="black"/>
              </a:solidFill>
            </a:endParaRPr>
          </a:p>
        </p:txBody>
      </p:sp>
      <p:sp>
        <p:nvSpPr>
          <p:cNvPr id="165" name="TextBox 164"/>
          <p:cNvSpPr txBox="1"/>
          <p:nvPr userDrawn="1"/>
        </p:nvSpPr>
        <p:spPr>
          <a:xfrm>
            <a:off x="7529513" y="3854678"/>
            <a:ext cx="663309" cy="215444"/>
          </a:xfrm>
          <a:prstGeom prst="rect">
            <a:avLst/>
          </a:prstGeom>
          <a:noFill/>
        </p:spPr>
        <p:txBody>
          <a:bodyPr wrap="square" rtlCol="0">
            <a:spAutoFit/>
          </a:bodyPr>
          <a:lstStyle/>
          <a:p>
            <a:pPr algn="ctr"/>
            <a:r>
              <a:rPr lang="en-US" sz="800" b="1" dirty="0" smtClean="0">
                <a:solidFill>
                  <a:prstClr val="black"/>
                </a:solidFill>
              </a:rPr>
              <a:t>PL DELTA</a:t>
            </a:r>
            <a:endParaRPr lang="en-US" sz="800" b="1" dirty="0">
              <a:solidFill>
                <a:prstClr val="black"/>
              </a:solidFill>
            </a:endParaRPr>
          </a:p>
        </p:txBody>
      </p:sp>
      <p:sp>
        <p:nvSpPr>
          <p:cNvPr id="166" name="TextBox 165"/>
          <p:cNvSpPr txBox="1"/>
          <p:nvPr userDrawn="1"/>
        </p:nvSpPr>
        <p:spPr>
          <a:xfrm>
            <a:off x="7486318" y="2831146"/>
            <a:ext cx="844910" cy="215444"/>
          </a:xfrm>
          <a:prstGeom prst="rect">
            <a:avLst/>
          </a:prstGeom>
          <a:noFill/>
        </p:spPr>
        <p:txBody>
          <a:bodyPr wrap="square" rtlCol="0">
            <a:spAutoFit/>
          </a:bodyPr>
          <a:lstStyle/>
          <a:p>
            <a:pPr algn="ctr"/>
            <a:r>
              <a:rPr lang="en-US" sz="800" b="1" dirty="0" smtClean="0">
                <a:solidFill>
                  <a:prstClr val="black"/>
                </a:solidFill>
              </a:rPr>
              <a:t>PL ZULU</a:t>
            </a:r>
            <a:endParaRPr lang="en-US" sz="800" b="1" dirty="0">
              <a:solidFill>
                <a:prstClr val="black"/>
              </a:solidFill>
            </a:endParaRPr>
          </a:p>
        </p:txBody>
      </p:sp>
      <p:sp>
        <p:nvSpPr>
          <p:cNvPr id="167" name="TextBox 166"/>
          <p:cNvSpPr txBox="1"/>
          <p:nvPr userDrawn="1"/>
        </p:nvSpPr>
        <p:spPr>
          <a:xfrm rot="19752823">
            <a:off x="4418789" y="3934227"/>
            <a:ext cx="844910" cy="215444"/>
          </a:xfrm>
          <a:prstGeom prst="rect">
            <a:avLst/>
          </a:prstGeom>
          <a:noFill/>
        </p:spPr>
        <p:txBody>
          <a:bodyPr wrap="square" rtlCol="0">
            <a:spAutoFit/>
          </a:bodyPr>
          <a:lstStyle/>
          <a:p>
            <a:pPr algn="ctr"/>
            <a:r>
              <a:rPr lang="en-US" sz="800" b="1" dirty="0" smtClean="0">
                <a:solidFill>
                  <a:prstClr val="black"/>
                </a:solidFill>
              </a:rPr>
              <a:t>PL DELTA</a:t>
            </a:r>
            <a:endParaRPr lang="en-US" sz="800" b="1" dirty="0">
              <a:solidFill>
                <a:prstClr val="black"/>
              </a:solidFill>
            </a:endParaRPr>
          </a:p>
        </p:txBody>
      </p:sp>
      <p:sp>
        <p:nvSpPr>
          <p:cNvPr id="168" name="Freeform 167"/>
          <p:cNvSpPr/>
          <p:nvPr userDrawn="1"/>
        </p:nvSpPr>
        <p:spPr>
          <a:xfrm>
            <a:off x="3304635" y="3851457"/>
            <a:ext cx="4399085" cy="1042366"/>
          </a:xfrm>
          <a:custGeom>
            <a:avLst/>
            <a:gdLst>
              <a:gd name="connsiteX0" fmla="*/ 0 w 3502325"/>
              <a:gd name="connsiteY0" fmla="*/ 0 h 586596"/>
              <a:gd name="connsiteX1" fmla="*/ 1388853 w 3502325"/>
              <a:gd name="connsiteY1" fmla="*/ 25879 h 586596"/>
              <a:gd name="connsiteX2" fmla="*/ 2234242 w 3502325"/>
              <a:gd name="connsiteY2" fmla="*/ 310551 h 586596"/>
              <a:gd name="connsiteX3" fmla="*/ 3502325 w 3502325"/>
              <a:gd name="connsiteY3" fmla="*/ 586596 h 586596"/>
              <a:gd name="connsiteX0" fmla="*/ 0 w 4601813"/>
              <a:gd name="connsiteY0" fmla="*/ 1026762 h 1026762"/>
              <a:gd name="connsiteX1" fmla="*/ 2488341 w 4601813"/>
              <a:gd name="connsiteY1" fmla="*/ 0 h 1026762"/>
              <a:gd name="connsiteX2" fmla="*/ 3333730 w 4601813"/>
              <a:gd name="connsiteY2" fmla="*/ 284672 h 1026762"/>
              <a:gd name="connsiteX3" fmla="*/ 4601813 w 4601813"/>
              <a:gd name="connsiteY3" fmla="*/ 560717 h 1026762"/>
              <a:gd name="connsiteX0" fmla="*/ 0 w 4601813"/>
              <a:gd name="connsiteY0" fmla="*/ 1022338 h 1022338"/>
              <a:gd name="connsiteX1" fmla="*/ 1768420 w 4601813"/>
              <a:gd name="connsiteY1" fmla="*/ 0 h 1022338"/>
              <a:gd name="connsiteX2" fmla="*/ 3333730 w 4601813"/>
              <a:gd name="connsiteY2" fmla="*/ 280248 h 1022338"/>
              <a:gd name="connsiteX3" fmla="*/ 4601813 w 4601813"/>
              <a:gd name="connsiteY3" fmla="*/ 556293 h 1022338"/>
              <a:gd name="connsiteX0" fmla="*/ 0 w 4601813"/>
              <a:gd name="connsiteY0" fmla="*/ 1022338 h 1022338"/>
              <a:gd name="connsiteX1" fmla="*/ 1768420 w 4601813"/>
              <a:gd name="connsiteY1" fmla="*/ 0 h 1022338"/>
              <a:gd name="connsiteX2" fmla="*/ 3285892 w 4601813"/>
              <a:gd name="connsiteY2" fmla="*/ 0 h 1022338"/>
              <a:gd name="connsiteX3" fmla="*/ 4601813 w 4601813"/>
              <a:gd name="connsiteY3" fmla="*/ 556293 h 1022338"/>
              <a:gd name="connsiteX0" fmla="*/ 0 w 4668494"/>
              <a:gd name="connsiteY0" fmla="*/ 1022338 h 1022338"/>
              <a:gd name="connsiteX1" fmla="*/ 1768420 w 4668494"/>
              <a:gd name="connsiteY1" fmla="*/ 0 h 1022338"/>
              <a:gd name="connsiteX2" fmla="*/ 3285892 w 4668494"/>
              <a:gd name="connsiteY2" fmla="*/ 0 h 1022338"/>
              <a:gd name="connsiteX3" fmla="*/ 4668494 w 4668494"/>
              <a:gd name="connsiteY3" fmla="*/ 0 h 1022338"/>
              <a:gd name="connsiteX0" fmla="*/ 0 w 4437868"/>
              <a:gd name="connsiteY0" fmla="*/ 1022338 h 1022338"/>
              <a:gd name="connsiteX1" fmla="*/ 1768420 w 4437868"/>
              <a:gd name="connsiteY1" fmla="*/ 0 h 1022338"/>
              <a:gd name="connsiteX2" fmla="*/ 3285892 w 4437868"/>
              <a:gd name="connsiteY2" fmla="*/ 0 h 1022338"/>
              <a:gd name="connsiteX3" fmla="*/ 4437868 w 4437868"/>
              <a:gd name="connsiteY3" fmla="*/ 0 h 1022338"/>
              <a:gd name="connsiteX0" fmla="*/ 0 w 4437868"/>
              <a:gd name="connsiteY0" fmla="*/ 1022338 h 1040983"/>
              <a:gd name="connsiteX1" fmla="*/ 38406 w 4437868"/>
              <a:gd name="connsiteY1" fmla="*/ 1040983 h 1040983"/>
              <a:gd name="connsiteX2" fmla="*/ 1768420 w 4437868"/>
              <a:gd name="connsiteY2" fmla="*/ 0 h 1040983"/>
              <a:gd name="connsiteX3" fmla="*/ 3285892 w 4437868"/>
              <a:gd name="connsiteY3" fmla="*/ 0 h 1040983"/>
              <a:gd name="connsiteX4" fmla="*/ 4437868 w 4437868"/>
              <a:gd name="connsiteY4" fmla="*/ 0 h 1040983"/>
              <a:gd name="connsiteX0" fmla="*/ 0 w 4399462"/>
              <a:gd name="connsiteY0" fmla="*/ 1040983 h 1040983"/>
              <a:gd name="connsiteX1" fmla="*/ 1730014 w 4399462"/>
              <a:gd name="connsiteY1" fmla="*/ 0 h 1040983"/>
              <a:gd name="connsiteX2" fmla="*/ 3247486 w 4399462"/>
              <a:gd name="connsiteY2" fmla="*/ 0 h 1040983"/>
              <a:gd name="connsiteX3" fmla="*/ 4399462 w 4399462"/>
              <a:gd name="connsiteY3" fmla="*/ 0 h 1040983"/>
            </a:gdLst>
            <a:ahLst/>
            <a:cxnLst>
              <a:cxn ang="0">
                <a:pos x="connsiteX0" y="connsiteY0"/>
              </a:cxn>
              <a:cxn ang="0">
                <a:pos x="connsiteX1" y="connsiteY1"/>
              </a:cxn>
              <a:cxn ang="0">
                <a:pos x="connsiteX2" y="connsiteY2"/>
              </a:cxn>
              <a:cxn ang="0">
                <a:pos x="connsiteX3" y="connsiteY3"/>
              </a:cxn>
            </a:cxnLst>
            <a:rect l="l" t="t" r="r" b="b"/>
            <a:pathLst>
              <a:path w="4399462" h="1040983">
                <a:moveTo>
                  <a:pt x="0" y="1040983"/>
                </a:moveTo>
                <a:lnTo>
                  <a:pt x="1730014" y="0"/>
                </a:lnTo>
                <a:lnTo>
                  <a:pt x="3247486" y="0"/>
                </a:lnTo>
                <a:lnTo>
                  <a:pt x="4399462" y="0"/>
                </a:lnTo>
              </a:path>
            </a:pathLst>
          </a:custGeom>
          <a:ln w="158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69" name="Freeform 168"/>
          <p:cNvSpPr/>
          <p:nvPr userDrawn="1"/>
        </p:nvSpPr>
        <p:spPr>
          <a:xfrm>
            <a:off x="4264024" y="2486025"/>
            <a:ext cx="3439696" cy="438150"/>
          </a:xfrm>
          <a:custGeom>
            <a:avLst/>
            <a:gdLst>
              <a:gd name="connsiteX0" fmla="*/ 0 w 2380891"/>
              <a:gd name="connsiteY0" fmla="*/ 0 h 508959"/>
              <a:gd name="connsiteX1" fmla="*/ 1164566 w 2380891"/>
              <a:gd name="connsiteY1" fmla="*/ 86264 h 508959"/>
              <a:gd name="connsiteX2" fmla="*/ 2380891 w 2380891"/>
              <a:gd name="connsiteY2" fmla="*/ 508959 h 508959"/>
              <a:gd name="connsiteX0" fmla="*/ 0 w 2380891"/>
              <a:gd name="connsiteY0" fmla="*/ 2638 h 511597"/>
              <a:gd name="connsiteX1" fmla="*/ 711306 w 2380891"/>
              <a:gd name="connsiteY1" fmla="*/ 0 h 511597"/>
              <a:gd name="connsiteX2" fmla="*/ 2380891 w 2380891"/>
              <a:gd name="connsiteY2" fmla="*/ 511597 h 511597"/>
              <a:gd name="connsiteX0" fmla="*/ 1101559 w 3482450"/>
              <a:gd name="connsiteY0" fmla="*/ 33400 h 542359"/>
              <a:gd name="connsiteX1" fmla="*/ 0 w 3482450"/>
              <a:gd name="connsiteY1" fmla="*/ 0 h 542359"/>
              <a:gd name="connsiteX2" fmla="*/ 1812865 w 3482450"/>
              <a:gd name="connsiteY2" fmla="*/ 30762 h 542359"/>
              <a:gd name="connsiteX3" fmla="*/ 3482450 w 3482450"/>
              <a:gd name="connsiteY3" fmla="*/ 542359 h 542359"/>
              <a:gd name="connsiteX0" fmla="*/ 1101559 w 3482450"/>
              <a:gd name="connsiteY0" fmla="*/ 33400 h 542359"/>
              <a:gd name="connsiteX1" fmla="*/ 0 w 3482450"/>
              <a:gd name="connsiteY1" fmla="*/ 0 h 542359"/>
              <a:gd name="connsiteX2" fmla="*/ 1843898 w 3482450"/>
              <a:gd name="connsiteY2" fmla="*/ 30220 h 542359"/>
              <a:gd name="connsiteX3" fmla="*/ 3482450 w 3482450"/>
              <a:gd name="connsiteY3" fmla="*/ 542359 h 542359"/>
              <a:gd name="connsiteX0" fmla="*/ 1101559 w 3482450"/>
              <a:gd name="connsiteY0" fmla="*/ 33400 h 542359"/>
              <a:gd name="connsiteX1" fmla="*/ 0 w 3482450"/>
              <a:gd name="connsiteY1" fmla="*/ 0 h 542359"/>
              <a:gd name="connsiteX2" fmla="*/ 1843898 w 3482450"/>
              <a:gd name="connsiteY2" fmla="*/ 30220 h 542359"/>
              <a:gd name="connsiteX3" fmla="*/ 2472953 w 3482450"/>
              <a:gd name="connsiteY3" fmla="*/ 438977 h 542359"/>
              <a:gd name="connsiteX4" fmla="*/ 3482450 w 3482450"/>
              <a:gd name="connsiteY4" fmla="*/ 542359 h 542359"/>
              <a:gd name="connsiteX0" fmla="*/ 1101559 w 3439178"/>
              <a:gd name="connsiteY0" fmla="*/ 33400 h 438977"/>
              <a:gd name="connsiteX1" fmla="*/ 0 w 3439178"/>
              <a:gd name="connsiteY1" fmla="*/ 0 h 438977"/>
              <a:gd name="connsiteX2" fmla="*/ 1843898 w 3439178"/>
              <a:gd name="connsiteY2" fmla="*/ 30220 h 438977"/>
              <a:gd name="connsiteX3" fmla="*/ 2472953 w 3439178"/>
              <a:gd name="connsiteY3" fmla="*/ 438977 h 438977"/>
              <a:gd name="connsiteX4" fmla="*/ 3439178 w 3439178"/>
              <a:gd name="connsiteY4" fmla="*/ 438977 h 43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178" h="438977">
                <a:moveTo>
                  <a:pt x="1101559" y="33400"/>
                </a:moveTo>
                <a:lnTo>
                  <a:pt x="0" y="0"/>
                </a:lnTo>
                <a:lnTo>
                  <a:pt x="1843898" y="30220"/>
                </a:lnTo>
                <a:lnTo>
                  <a:pt x="2472953" y="438977"/>
                </a:lnTo>
                <a:lnTo>
                  <a:pt x="3439178" y="438977"/>
                </a:lnTo>
              </a:path>
            </a:pathLst>
          </a:custGeom>
          <a:ln w="158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70" name="TextBox 169"/>
          <p:cNvSpPr txBox="1"/>
          <p:nvPr userDrawn="1"/>
        </p:nvSpPr>
        <p:spPr>
          <a:xfrm rot="250631">
            <a:off x="5256565" y="2499361"/>
            <a:ext cx="844910" cy="215444"/>
          </a:xfrm>
          <a:prstGeom prst="rect">
            <a:avLst/>
          </a:prstGeom>
          <a:noFill/>
        </p:spPr>
        <p:txBody>
          <a:bodyPr wrap="square" rtlCol="0">
            <a:spAutoFit/>
          </a:bodyPr>
          <a:lstStyle/>
          <a:p>
            <a:pPr algn="ctr"/>
            <a:r>
              <a:rPr lang="en-US" sz="800" b="1" dirty="0" smtClean="0">
                <a:solidFill>
                  <a:prstClr val="black"/>
                </a:solidFill>
              </a:rPr>
              <a:t>PL ZULU</a:t>
            </a:r>
            <a:endParaRPr lang="en-US" sz="800" b="1" dirty="0">
              <a:solidFill>
                <a:prstClr val="black"/>
              </a:solidFill>
            </a:endParaRPr>
          </a:p>
        </p:txBody>
      </p:sp>
      <p:cxnSp>
        <p:nvCxnSpPr>
          <p:cNvPr id="171" name="Straight Connector 170"/>
          <p:cNvCxnSpPr/>
          <p:nvPr userDrawn="1"/>
        </p:nvCxnSpPr>
        <p:spPr>
          <a:xfrm>
            <a:off x="4409290" y="774292"/>
            <a:ext cx="2606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rot="5400000" flipH="1" flipV="1">
            <a:off x="6637108" y="1823841"/>
            <a:ext cx="11612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rot="10800000">
            <a:off x="7015330" y="1243197"/>
            <a:ext cx="20636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userDrawn="1"/>
        </p:nvCxnSpPr>
        <p:spPr>
          <a:xfrm flipH="1" flipV="1">
            <a:off x="7013249" y="783818"/>
            <a:ext cx="2382" cy="4572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rot="16200000" flipH="1">
            <a:off x="6899616" y="2722621"/>
            <a:ext cx="986110" cy="3498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userDrawn="1"/>
        </p:nvCxnSpPr>
        <p:spPr>
          <a:xfrm rot="5400000">
            <a:off x="7493611" y="3464574"/>
            <a:ext cx="14795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rot="5400000">
            <a:off x="7391936" y="3675801"/>
            <a:ext cx="312905" cy="384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rot="5400000">
            <a:off x="7087529" y="4177899"/>
            <a:ext cx="768098" cy="11521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rot="10800000" flipV="1">
            <a:off x="6664162" y="4619556"/>
            <a:ext cx="749808" cy="26883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rot="5400000">
            <a:off x="5906118" y="5052067"/>
            <a:ext cx="921720" cy="5943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rot="10800000">
            <a:off x="5570531" y="6002135"/>
            <a:ext cx="3456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rot="5400000">
            <a:off x="5276093" y="6027738"/>
            <a:ext cx="320040" cy="26883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rot="10800000">
            <a:off x="4149545" y="6322176"/>
            <a:ext cx="11521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userDrawn="1"/>
        </p:nvSpPr>
        <p:spPr>
          <a:xfrm>
            <a:off x="5522784" y="645106"/>
            <a:ext cx="537670" cy="276999"/>
          </a:xfrm>
          <a:prstGeom prst="rect">
            <a:avLst/>
          </a:prstGeom>
          <a:noFill/>
        </p:spPr>
        <p:txBody>
          <a:bodyPr wrap="square" rtlCol="0">
            <a:spAutoFit/>
          </a:bodyPr>
          <a:lstStyle/>
          <a:p>
            <a:pPr algn="ctr"/>
            <a:r>
              <a:rPr lang="en-US" sz="1200" b="1" dirty="0" smtClean="0">
                <a:solidFill>
                  <a:prstClr val="black"/>
                </a:solidFill>
              </a:rPr>
              <a:t>XX</a:t>
            </a:r>
            <a:endParaRPr lang="en-US" sz="1200" b="1" dirty="0">
              <a:solidFill>
                <a:prstClr val="black"/>
              </a:solidFill>
            </a:endParaRPr>
          </a:p>
        </p:txBody>
      </p:sp>
      <p:sp>
        <p:nvSpPr>
          <p:cNvPr id="185" name="TextBox 184"/>
          <p:cNvSpPr txBox="1"/>
          <p:nvPr userDrawn="1"/>
        </p:nvSpPr>
        <p:spPr>
          <a:xfrm rot="21546055">
            <a:off x="5338340" y="772038"/>
            <a:ext cx="844910" cy="230832"/>
          </a:xfrm>
          <a:prstGeom prst="rect">
            <a:avLst/>
          </a:prstGeom>
          <a:noFill/>
        </p:spPr>
        <p:txBody>
          <a:bodyPr wrap="square" rtlCol="0">
            <a:spAutoFit/>
          </a:bodyPr>
          <a:lstStyle/>
          <a:p>
            <a:pPr algn="ctr"/>
            <a:r>
              <a:rPr lang="en-US" sz="900" b="1" dirty="0" smtClean="0">
                <a:solidFill>
                  <a:prstClr val="black"/>
                </a:solidFill>
              </a:rPr>
              <a:t>52ID (US)</a:t>
            </a:r>
            <a:endParaRPr lang="en-US" sz="900" b="1" dirty="0">
              <a:solidFill>
                <a:prstClr val="black"/>
              </a:solidFill>
            </a:endParaRPr>
          </a:p>
        </p:txBody>
      </p:sp>
      <p:sp>
        <p:nvSpPr>
          <p:cNvPr id="186" name="TextBox 185"/>
          <p:cNvSpPr txBox="1"/>
          <p:nvPr userDrawn="1"/>
        </p:nvSpPr>
        <p:spPr>
          <a:xfrm rot="5400000">
            <a:off x="6956198" y="1628261"/>
            <a:ext cx="537670" cy="276999"/>
          </a:xfrm>
          <a:prstGeom prst="rect">
            <a:avLst/>
          </a:prstGeom>
          <a:noFill/>
        </p:spPr>
        <p:txBody>
          <a:bodyPr wrap="square" rtlCol="0">
            <a:spAutoFit/>
          </a:bodyPr>
          <a:lstStyle/>
          <a:p>
            <a:pPr algn="ctr"/>
            <a:r>
              <a:rPr lang="en-US" sz="1200" b="1" dirty="0" smtClean="0">
                <a:solidFill>
                  <a:prstClr val="black"/>
                </a:solidFill>
              </a:rPr>
              <a:t>XX</a:t>
            </a:r>
            <a:endParaRPr lang="en-US" sz="1200" b="1" dirty="0">
              <a:solidFill>
                <a:prstClr val="black"/>
              </a:solidFill>
            </a:endParaRPr>
          </a:p>
        </p:txBody>
      </p:sp>
      <p:sp>
        <p:nvSpPr>
          <p:cNvPr id="187" name="TextBox 186"/>
          <p:cNvSpPr txBox="1"/>
          <p:nvPr userDrawn="1"/>
        </p:nvSpPr>
        <p:spPr>
          <a:xfrm rot="5346055">
            <a:off x="6689491" y="1651897"/>
            <a:ext cx="844910" cy="230832"/>
          </a:xfrm>
          <a:prstGeom prst="rect">
            <a:avLst/>
          </a:prstGeom>
          <a:noFill/>
        </p:spPr>
        <p:txBody>
          <a:bodyPr wrap="square" rtlCol="0">
            <a:spAutoFit/>
          </a:bodyPr>
          <a:lstStyle/>
          <a:p>
            <a:pPr algn="ctr"/>
            <a:r>
              <a:rPr lang="en-US" sz="900" b="1" dirty="0" smtClean="0">
                <a:solidFill>
                  <a:prstClr val="black"/>
                </a:solidFill>
              </a:rPr>
              <a:t>52ID (US)</a:t>
            </a:r>
            <a:endParaRPr lang="en-US" sz="900" b="1" dirty="0">
              <a:solidFill>
                <a:prstClr val="black"/>
              </a:solidFill>
            </a:endParaRPr>
          </a:p>
        </p:txBody>
      </p:sp>
      <p:sp>
        <p:nvSpPr>
          <p:cNvPr id="188" name="TextBox 187"/>
          <p:cNvSpPr txBox="1"/>
          <p:nvPr userDrawn="1"/>
        </p:nvSpPr>
        <p:spPr>
          <a:xfrm rot="6157381">
            <a:off x="7240983" y="3888083"/>
            <a:ext cx="537670" cy="276999"/>
          </a:xfrm>
          <a:prstGeom prst="rect">
            <a:avLst/>
          </a:prstGeom>
          <a:noFill/>
        </p:spPr>
        <p:txBody>
          <a:bodyPr wrap="square" rtlCol="0">
            <a:spAutoFit/>
          </a:bodyPr>
          <a:lstStyle/>
          <a:p>
            <a:pPr algn="ctr"/>
            <a:r>
              <a:rPr lang="en-US" sz="1200" b="1" dirty="0" smtClean="0">
                <a:solidFill>
                  <a:prstClr val="black"/>
                </a:solidFill>
              </a:rPr>
              <a:t>XX</a:t>
            </a:r>
            <a:endParaRPr lang="en-US" sz="1200" b="1" dirty="0">
              <a:solidFill>
                <a:prstClr val="black"/>
              </a:solidFill>
            </a:endParaRPr>
          </a:p>
        </p:txBody>
      </p:sp>
      <p:sp>
        <p:nvSpPr>
          <p:cNvPr id="190" name="TextBox 189"/>
          <p:cNvSpPr txBox="1"/>
          <p:nvPr userDrawn="1"/>
        </p:nvSpPr>
        <p:spPr>
          <a:xfrm rot="7111389">
            <a:off x="6058390" y="5278119"/>
            <a:ext cx="537670" cy="276999"/>
          </a:xfrm>
          <a:prstGeom prst="rect">
            <a:avLst/>
          </a:prstGeom>
          <a:noFill/>
        </p:spPr>
        <p:txBody>
          <a:bodyPr wrap="square" rtlCol="0">
            <a:spAutoFit/>
          </a:bodyPr>
          <a:lstStyle/>
          <a:p>
            <a:pPr algn="ctr"/>
            <a:r>
              <a:rPr lang="en-US" sz="1200" b="1" dirty="0" smtClean="0">
                <a:solidFill>
                  <a:prstClr val="black"/>
                </a:solidFill>
              </a:rPr>
              <a:t>XX</a:t>
            </a:r>
            <a:endParaRPr lang="en-US" sz="1200" b="1" dirty="0">
              <a:solidFill>
                <a:prstClr val="black"/>
              </a:solidFill>
            </a:endParaRPr>
          </a:p>
        </p:txBody>
      </p:sp>
      <p:sp>
        <p:nvSpPr>
          <p:cNvPr id="191" name="TextBox 190"/>
          <p:cNvSpPr txBox="1"/>
          <p:nvPr userDrawn="1"/>
        </p:nvSpPr>
        <p:spPr>
          <a:xfrm rot="18231037">
            <a:off x="5813123" y="5214483"/>
            <a:ext cx="844910" cy="230832"/>
          </a:xfrm>
          <a:prstGeom prst="rect">
            <a:avLst/>
          </a:prstGeom>
          <a:noFill/>
        </p:spPr>
        <p:txBody>
          <a:bodyPr wrap="square" rtlCol="0">
            <a:spAutoFit/>
          </a:bodyPr>
          <a:lstStyle/>
          <a:p>
            <a:pPr algn="ctr"/>
            <a:r>
              <a:rPr lang="en-US" sz="900" b="1" dirty="0" smtClean="0">
                <a:solidFill>
                  <a:prstClr val="black"/>
                </a:solidFill>
              </a:rPr>
              <a:t>52ID (US)</a:t>
            </a:r>
            <a:endParaRPr lang="en-US" sz="900" b="1" dirty="0">
              <a:solidFill>
                <a:prstClr val="black"/>
              </a:solidFill>
            </a:endParaRPr>
          </a:p>
        </p:txBody>
      </p:sp>
      <p:sp>
        <p:nvSpPr>
          <p:cNvPr id="192" name="TextBox 191"/>
          <p:cNvSpPr txBox="1"/>
          <p:nvPr userDrawn="1"/>
        </p:nvSpPr>
        <p:spPr>
          <a:xfrm>
            <a:off x="4389432" y="6191851"/>
            <a:ext cx="537670" cy="276999"/>
          </a:xfrm>
          <a:prstGeom prst="rect">
            <a:avLst/>
          </a:prstGeom>
          <a:noFill/>
        </p:spPr>
        <p:txBody>
          <a:bodyPr wrap="square" rtlCol="0">
            <a:spAutoFit/>
          </a:bodyPr>
          <a:lstStyle/>
          <a:p>
            <a:pPr algn="ctr"/>
            <a:r>
              <a:rPr lang="en-US" sz="1200" b="1" dirty="0" smtClean="0">
                <a:solidFill>
                  <a:prstClr val="black"/>
                </a:solidFill>
              </a:rPr>
              <a:t>XX</a:t>
            </a:r>
            <a:endParaRPr lang="en-US" sz="1200" b="1" dirty="0">
              <a:solidFill>
                <a:prstClr val="black"/>
              </a:solidFill>
            </a:endParaRPr>
          </a:p>
        </p:txBody>
      </p:sp>
      <p:sp>
        <p:nvSpPr>
          <p:cNvPr id="193" name="TextBox 192"/>
          <p:cNvSpPr txBox="1"/>
          <p:nvPr userDrawn="1"/>
        </p:nvSpPr>
        <p:spPr>
          <a:xfrm rot="21546055">
            <a:off x="4229052" y="6097592"/>
            <a:ext cx="844910" cy="230832"/>
          </a:xfrm>
          <a:prstGeom prst="rect">
            <a:avLst/>
          </a:prstGeom>
          <a:noFill/>
        </p:spPr>
        <p:txBody>
          <a:bodyPr wrap="square" rtlCol="0">
            <a:spAutoFit/>
          </a:bodyPr>
          <a:lstStyle/>
          <a:p>
            <a:pPr algn="ctr"/>
            <a:r>
              <a:rPr lang="en-US" sz="900" b="1" dirty="0" smtClean="0">
                <a:solidFill>
                  <a:prstClr val="black"/>
                </a:solidFill>
              </a:rPr>
              <a:t>52ID (US)</a:t>
            </a:r>
            <a:endParaRPr lang="en-US" sz="900" b="1" dirty="0">
              <a:solidFill>
                <a:prstClr val="black"/>
              </a:solidFill>
            </a:endParaRPr>
          </a:p>
        </p:txBody>
      </p:sp>
      <p:cxnSp>
        <p:nvCxnSpPr>
          <p:cNvPr id="194" name="Straight Connector 193"/>
          <p:cNvCxnSpPr/>
          <p:nvPr userDrawn="1"/>
        </p:nvCxnSpPr>
        <p:spPr>
          <a:xfrm>
            <a:off x="4657725" y="2459038"/>
            <a:ext cx="1412070" cy="1448"/>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rot="10800000">
            <a:off x="2921000" y="1163638"/>
            <a:ext cx="1736725" cy="12954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6" name="TextBox 246"/>
          <p:cNvSpPr txBox="1">
            <a:spLocks noChangeArrowheads="1"/>
          </p:cNvSpPr>
          <p:nvPr userDrawn="1"/>
        </p:nvSpPr>
        <p:spPr bwMode="auto">
          <a:xfrm>
            <a:off x="5489575" y="2276475"/>
            <a:ext cx="536575" cy="369888"/>
          </a:xfrm>
          <a:prstGeom prst="rect">
            <a:avLst/>
          </a:prstGeom>
          <a:noFill/>
          <a:ln w="9525">
            <a:noFill/>
            <a:miter lim="800000"/>
            <a:headEnd/>
            <a:tailEnd/>
          </a:ln>
        </p:spPr>
        <p:txBody>
          <a:bodyPr>
            <a:spAutoFit/>
          </a:bodyPr>
          <a:lstStyle/>
          <a:p>
            <a:pPr algn="ctr"/>
            <a:r>
              <a:rPr lang="en-US" b="1" dirty="0">
                <a:solidFill>
                  <a:prstClr val="black"/>
                </a:solidFill>
              </a:rPr>
              <a:t>X</a:t>
            </a:r>
          </a:p>
        </p:txBody>
      </p:sp>
      <p:sp>
        <p:nvSpPr>
          <p:cNvPr id="197" name="TextBox 205"/>
          <p:cNvSpPr txBox="1">
            <a:spLocks noChangeArrowheads="1"/>
          </p:cNvSpPr>
          <p:nvPr userDrawn="1"/>
        </p:nvSpPr>
        <p:spPr bwMode="auto">
          <a:xfrm rot="2183523">
            <a:off x="3756025" y="1797050"/>
            <a:ext cx="538163" cy="369888"/>
          </a:xfrm>
          <a:prstGeom prst="rect">
            <a:avLst/>
          </a:prstGeom>
          <a:noFill/>
          <a:ln w="9525">
            <a:noFill/>
            <a:miter lim="800000"/>
            <a:headEnd/>
            <a:tailEnd/>
          </a:ln>
        </p:spPr>
        <p:txBody>
          <a:bodyPr>
            <a:spAutoFit/>
          </a:bodyPr>
          <a:lstStyle/>
          <a:p>
            <a:pPr algn="ctr"/>
            <a:r>
              <a:rPr lang="en-US" b="1">
                <a:solidFill>
                  <a:prstClr val="black"/>
                </a:solidFill>
              </a:rPr>
              <a:t>X</a:t>
            </a:r>
          </a:p>
        </p:txBody>
      </p:sp>
      <p:cxnSp>
        <p:nvCxnSpPr>
          <p:cNvPr id="198" name="Straight Connector 197"/>
          <p:cNvCxnSpPr/>
          <p:nvPr userDrawn="1"/>
        </p:nvCxnSpPr>
        <p:spPr>
          <a:xfrm rot="5400000">
            <a:off x="5896973" y="5829312"/>
            <a:ext cx="192025" cy="1536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userDrawn="1"/>
        </p:nvSpPr>
        <p:spPr>
          <a:xfrm rot="20187752">
            <a:off x="4350762" y="435381"/>
            <a:ext cx="480852" cy="338554"/>
          </a:xfrm>
          <a:prstGeom prst="rect">
            <a:avLst/>
          </a:prstGeom>
          <a:noFill/>
        </p:spPr>
        <p:txBody>
          <a:bodyPr wrap="square" rtlCol="0">
            <a:spAutoFit/>
          </a:bodyPr>
          <a:lstStyle/>
          <a:p>
            <a:pPr algn="ctr"/>
            <a:r>
              <a:rPr lang="en-US" sz="800" b="1" dirty="0" smtClean="0">
                <a:solidFill>
                  <a:prstClr val="black"/>
                </a:solidFill>
              </a:rPr>
              <a:t>PL INDIA</a:t>
            </a:r>
            <a:endParaRPr lang="en-US" sz="800" b="1" dirty="0">
              <a:solidFill>
                <a:prstClr val="black"/>
              </a:solidFill>
            </a:endParaRPr>
          </a:p>
        </p:txBody>
      </p:sp>
      <p:sp>
        <p:nvSpPr>
          <p:cNvPr id="203" name="TextBox 202"/>
          <p:cNvSpPr txBox="1"/>
          <p:nvPr userDrawn="1"/>
        </p:nvSpPr>
        <p:spPr>
          <a:xfrm>
            <a:off x="-130305" y="3597606"/>
            <a:ext cx="784995" cy="215444"/>
          </a:xfrm>
          <a:prstGeom prst="rect">
            <a:avLst/>
          </a:prstGeom>
          <a:noFill/>
        </p:spPr>
        <p:txBody>
          <a:bodyPr wrap="square" rtlCol="0">
            <a:spAutoFit/>
          </a:bodyPr>
          <a:lstStyle/>
          <a:p>
            <a:pPr algn="ctr"/>
            <a:r>
              <a:rPr lang="en-US" sz="800" b="1" dirty="0" smtClean="0">
                <a:solidFill>
                  <a:prstClr val="black"/>
                </a:solidFill>
              </a:rPr>
              <a:t>PL INDIA</a:t>
            </a:r>
            <a:endParaRPr lang="en-US" sz="800" b="1" dirty="0">
              <a:solidFill>
                <a:prstClr val="black"/>
              </a:solidFill>
            </a:endParaRPr>
          </a:p>
        </p:txBody>
      </p:sp>
      <p:sp>
        <p:nvSpPr>
          <p:cNvPr id="204" name="Freeform 203"/>
          <p:cNvSpPr/>
          <p:nvPr userDrawn="1"/>
        </p:nvSpPr>
        <p:spPr>
          <a:xfrm>
            <a:off x="-7938" y="638175"/>
            <a:ext cx="4838701" cy="3157538"/>
          </a:xfrm>
          <a:custGeom>
            <a:avLst/>
            <a:gdLst>
              <a:gd name="connsiteX0" fmla="*/ 0 w 4839418"/>
              <a:gd name="connsiteY0" fmla="*/ 3140015 h 3157268"/>
              <a:gd name="connsiteX1" fmla="*/ 1414732 w 4839418"/>
              <a:gd name="connsiteY1" fmla="*/ 3157268 h 3157268"/>
              <a:gd name="connsiteX2" fmla="*/ 1526875 w 4839418"/>
              <a:gd name="connsiteY2" fmla="*/ 3062377 h 3157268"/>
              <a:gd name="connsiteX3" fmla="*/ 1958196 w 4839418"/>
              <a:gd name="connsiteY3" fmla="*/ 1828800 h 3157268"/>
              <a:gd name="connsiteX4" fmla="*/ 2070339 w 4839418"/>
              <a:gd name="connsiteY4" fmla="*/ 810883 h 3157268"/>
              <a:gd name="connsiteX5" fmla="*/ 2251494 w 4839418"/>
              <a:gd name="connsiteY5" fmla="*/ 646981 h 3157268"/>
              <a:gd name="connsiteX6" fmla="*/ 2493034 w 4839418"/>
              <a:gd name="connsiteY6" fmla="*/ 733245 h 3157268"/>
              <a:gd name="connsiteX7" fmla="*/ 3131388 w 4839418"/>
              <a:gd name="connsiteY7" fmla="*/ 724619 h 3157268"/>
              <a:gd name="connsiteX8" fmla="*/ 4839418 w 4839418"/>
              <a:gd name="connsiteY8" fmla="*/ 0 h 315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418" h="3157268">
                <a:moveTo>
                  <a:pt x="0" y="3140015"/>
                </a:moveTo>
                <a:lnTo>
                  <a:pt x="1414732" y="3157268"/>
                </a:lnTo>
                <a:lnTo>
                  <a:pt x="1526875" y="3062377"/>
                </a:lnTo>
                <a:lnTo>
                  <a:pt x="1958196" y="1828800"/>
                </a:lnTo>
                <a:lnTo>
                  <a:pt x="2070339" y="810883"/>
                </a:lnTo>
                <a:lnTo>
                  <a:pt x="2251494" y="646981"/>
                </a:lnTo>
                <a:lnTo>
                  <a:pt x="2493034" y="733245"/>
                </a:lnTo>
                <a:lnTo>
                  <a:pt x="3131388" y="724619"/>
                </a:lnTo>
                <a:lnTo>
                  <a:pt x="4839418" y="0"/>
                </a:lnTo>
              </a:path>
            </a:pathLst>
          </a:custGeom>
          <a:ln w="158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05" name="TextBox 204"/>
          <p:cNvSpPr txBox="1"/>
          <p:nvPr userDrawn="1"/>
        </p:nvSpPr>
        <p:spPr>
          <a:xfrm rot="17388160">
            <a:off x="1072591" y="3261141"/>
            <a:ext cx="784995" cy="215444"/>
          </a:xfrm>
          <a:prstGeom prst="rect">
            <a:avLst/>
          </a:prstGeom>
          <a:noFill/>
        </p:spPr>
        <p:txBody>
          <a:bodyPr wrap="square" rtlCol="0">
            <a:spAutoFit/>
          </a:bodyPr>
          <a:lstStyle/>
          <a:p>
            <a:pPr algn="ctr"/>
            <a:r>
              <a:rPr lang="en-US" sz="800" b="1" dirty="0" smtClean="0">
                <a:solidFill>
                  <a:prstClr val="black"/>
                </a:solidFill>
              </a:rPr>
              <a:t>PL INDIA</a:t>
            </a:r>
            <a:endParaRPr lang="en-US" sz="800" b="1" dirty="0">
              <a:solidFill>
                <a:prstClr val="black"/>
              </a:solidFill>
            </a:endParaRPr>
          </a:p>
        </p:txBody>
      </p:sp>
      <p:sp>
        <p:nvSpPr>
          <p:cNvPr id="206" name="TextBox 205"/>
          <p:cNvSpPr txBox="1"/>
          <p:nvPr userDrawn="1"/>
        </p:nvSpPr>
        <p:spPr>
          <a:xfrm rot="16658411">
            <a:off x="1507450" y="1867770"/>
            <a:ext cx="784995" cy="215444"/>
          </a:xfrm>
          <a:prstGeom prst="rect">
            <a:avLst/>
          </a:prstGeom>
          <a:noFill/>
        </p:spPr>
        <p:txBody>
          <a:bodyPr wrap="square" rtlCol="0">
            <a:spAutoFit/>
          </a:bodyPr>
          <a:lstStyle/>
          <a:p>
            <a:pPr algn="ctr"/>
            <a:r>
              <a:rPr lang="en-US" sz="800" b="1" dirty="0" smtClean="0">
                <a:solidFill>
                  <a:prstClr val="black"/>
                </a:solidFill>
              </a:rPr>
              <a:t>PL INDIA</a:t>
            </a:r>
            <a:endParaRPr lang="en-US" sz="800" b="1" dirty="0">
              <a:solidFill>
                <a:prstClr val="black"/>
              </a:solidFill>
            </a:endParaRPr>
          </a:p>
        </p:txBody>
      </p:sp>
      <p:sp>
        <p:nvSpPr>
          <p:cNvPr id="207" name="TextBox 206"/>
          <p:cNvSpPr txBox="1"/>
          <p:nvPr userDrawn="1"/>
        </p:nvSpPr>
        <p:spPr>
          <a:xfrm rot="793381">
            <a:off x="2519738" y="256972"/>
            <a:ext cx="537670" cy="276999"/>
          </a:xfrm>
          <a:prstGeom prst="rect">
            <a:avLst/>
          </a:prstGeom>
          <a:noFill/>
        </p:spPr>
        <p:txBody>
          <a:bodyPr wrap="square" rtlCol="0">
            <a:spAutoFit/>
          </a:bodyPr>
          <a:lstStyle/>
          <a:p>
            <a:pPr algn="ctr"/>
            <a:r>
              <a:rPr lang="en-US" sz="1200" b="1" dirty="0" smtClean="0">
                <a:solidFill>
                  <a:prstClr val="black"/>
                </a:solidFill>
              </a:rPr>
              <a:t>XX</a:t>
            </a:r>
            <a:endParaRPr lang="en-US" sz="1200" b="1" dirty="0">
              <a:solidFill>
                <a:prstClr val="black"/>
              </a:solidFill>
            </a:endParaRPr>
          </a:p>
        </p:txBody>
      </p:sp>
      <p:sp>
        <p:nvSpPr>
          <p:cNvPr id="208" name="TextBox 207"/>
          <p:cNvSpPr txBox="1"/>
          <p:nvPr userDrawn="1"/>
        </p:nvSpPr>
        <p:spPr>
          <a:xfrm rot="739436">
            <a:off x="2335294" y="383904"/>
            <a:ext cx="844910" cy="230832"/>
          </a:xfrm>
          <a:prstGeom prst="rect">
            <a:avLst/>
          </a:prstGeom>
          <a:noFill/>
        </p:spPr>
        <p:txBody>
          <a:bodyPr wrap="square" rtlCol="0">
            <a:spAutoFit/>
          </a:bodyPr>
          <a:lstStyle/>
          <a:p>
            <a:pPr algn="ctr"/>
            <a:r>
              <a:rPr lang="en-US" sz="900" b="1" dirty="0" smtClean="0">
                <a:solidFill>
                  <a:prstClr val="black"/>
                </a:solidFill>
              </a:rPr>
              <a:t>52ID (US)</a:t>
            </a:r>
            <a:endParaRPr lang="en-US" sz="900" b="1" dirty="0">
              <a:solidFill>
                <a:prstClr val="black"/>
              </a:solidFill>
            </a:endParaRPr>
          </a:p>
        </p:txBody>
      </p:sp>
      <p:cxnSp>
        <p:nvCxnSpPr>
          <p:cNvPr id="209" name="Straight Connector 208"/>
          <p:cNvCxnSpPr/>
          <p:nvPr userDrawn="1"/>
        </p:nvCxnSpPr>
        <p:spPr>
          <a:xfrm rot="10800000">
            <a:off x="1153956" y="0"/>
            <a:ext cx="3255335" cy="774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rot="5400000" flipH="1" flipV="1">
            <a:off x="-292612" y="292614"/>
            <a:ext cx="1585560" cy="100033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
        <p:nvSpPr>
          <p:cNvPr id="211" name="TextBox 210"/>
          <p:cNvSpPr txBox="1"/>
          <p:nvPr userDrawn="1"/>
        </p:nvSpPr>
        <p:spPr>
          <a:xfrm rot="18136837">
            <a:off x="452174" y="173017"/>
            <a:ext cx="921937" cy="215444"/>
          </a:xfrm>
          <a:prstGeom prst="rect">
            <a:avLst/>
          </a:prstGeom>
          <a:noFill/>
        </p:spPr>
        <p:txBody>
          <a:bodyPr wrap="square" rtlCol="0">
            <a:spAutoFit/>
          </a:bodyPr>
          <a:lstStyle/>
          <a:p>
            <a:pPr algn="ctr"/>
            <a:r>
              <a:rPr lang="en-US" sz="800" b="1" dirty="0" smtClean="0">
                <a:solidFill>
                  <a:prstClr val="black"/>
                </a:solidFill>
              </a:rPr>
              <a:t>PL JULIET (LOA)</a:t>
            </a:r>
            <a:endParaRPr lang="en-US" sz="800" b="1" dirty="0">
              <a:solidFill>
                <a:prstClr val="black"/>
              </a:solidFill>
            </a:endParaRPr>
          </a:p>
        </p:txBody>
      </p:sp>
      <p:sp>
        <p:nvSpPr>
          <p:cNvPr id="212" name="TextBox 211"/>
          <p:cNvSpPr txBox="1"/>
          <p:nvPr userDrawn="1"/>
        </p:nvSpPr>
        <p:spPr>
          <a:xfrm rot="18142660">
            <a:off x="-156264" y="1152329"/>
            <a:ext cx="921937" cy="215444"/>
          </a:xfrm>
          <a:prstGeom prst="rect">
            <a:avLst/>
          </a:prstGeom>
          <a:noFill/>
        </p:spPr>
        <p:txBody>
          <a:bodyPr wrap="square" rtlCol="0">
            <a:spAutoFit/>
          </a:bodyPr>
          <a:lstStyle/>
          <a:p>
            <a:pPr algn="ctr"/>
            <a:r>
              <a:rPr lang="en-US" sz="800" b="1" dirty="0" smtClean="0">
                <a:solidFill>
                  <a:prstClr val="black"/>
                </a:solidFill>
              </a:rPr>
              <a:t>PL JULIET (LOA)</a:t>
            </a:r>
            <a:endParaRPr lang="en-US" sz="800" b="1" dirty="0">
              <a:solidFill>
                <a:prstClr val="black"/>
              </a:solidFill>
            </a:endParaRPr>
          </a:p>
        </p:txBody>
      </p:sp>
      <p:cxnSp>
        <p:nvCxnSpPr>
          <p:cNvPr id="213" name="Straight Connector 212"/>
          <p:cNvCxnSpPr/>
          <p:nvPr userDrawn="1"/>
        </p:nvCxnSpPr>
        <p:spPr>
          <a:xfrm rot="5400000">
            <a:off x="6474449" y="2574409"/>
            <a:ext cx="5570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rot="10800000">
            <a:off x="5462574" y="1635210"/>
            <a:ext cx="1290391" cy="6678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rot="5400000" flipH="1" flipV="1">
            <a:off x="5032805" y="1213586"/>
            <a:ext cx="8595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p:cNvSpPr txBox="1"/>
          <p:nvPr userDrawn="1"/>
        </p:nvSpPr>
        <p:spPr>
          <a:xfrm rot="1562437">
            <a:off x="5717165" y="1706266"/>
            <a:ext cx="537670" cy="369332"/>
          </a:xfrm>
          <a:prstGeom prst="rect">
            <a:avLst/>
          </a:prstGeom>
          <a:noFill/>
        </p:spPr>
        <p:txBody>
          <a:bodyPr wrap="square" rtlCol="0">
            <a:spAutoFit/>
          </a:bodyPr>
          <a:lstStyle/>
          <a:p>
            <a:pPr algn="ctr"/>
            <a:r>
              <a:rPr lang="en-US" b="1" dirty="0" smtClean="0">
                <a:solidFill>
                  <a:prstClr val="black"/>
                </a:solidFill>
              </a:rPr>
              <a:t>II</a:t>
            </a:r>
            <a:endParaRPr lang="en-US" b="1" dirty="0">
              <a:solidFill>
                <a:prstClr val="black"/>
              </a:solidFill>
            </a:endParaRPr>
          </a:p>
        </p:txBody>
      </p:sp>
      <p:sp>
        <p:nvSpPr>
          <p:cNvPr id="217" name="Oval 216"/>
          <p:cNvSpPr/>
          <p:nvPr userDrawn="1"/>
        </p:nvSpPr>
        <p:spPr>
          <a:xfrm>
            <a:off x="6236805" y="5452377"/>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userDrawn="1"/>
        </p:nvSpPr>
        <p:spPr>
          <a:xfrm>
            <a:off x="6599076" y="4898081"/>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userDrawn="1"/>
        </p:nvSpPr>
        <p:spPr>
          <a:xfrm>
            <a:off x="7367100" y="2887631"/>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userDrawn="1"/>
        </p:nvSpPr>
        <p:spPr>
          <a:xfrm>
            <a:off x="4555298" y="2385130"/>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userDrawn="1"/>
        </p:nvSpPr>
        <p:spPr>
          <a:xfrm>
            <a:off x="7413970" y="4283601"/>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userDrawn="1"/>
        </p:nvSpPr>
        <p:spPr>
          <a:xfrm>
            <a:off x="5254901" y="740650"/>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userDrawn="1"/>
        </p:nvSpPr>
        <p:spPr>
          <a:xfrm>
            <a:off x="3112610" y="1296400"/>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userDrawn="1"/>
        </p:nvSpPr>
        <p:spPr>
          <a:xfrm>
            <a:off x="4092655" y="6288616"/>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userDrawn="1"/>
        </p:nvSpPr>
        <p:spPr>
          <a:xfrm>
            <a:off x="3210929" y="5030422"/>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userDrawn="1"/>
        </p:nvSpPr>
        <p:spPr>
          <a:xfrm>
            <a:off x="3842305" y="3774645"/>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8" name="Oval 227"/>
          <p:cNvSpPr/>
          <p:nvPr userDrawn="1"/>
        </p:nvSpPr>
        <p:spPr>
          <a:xfrm>
            <a:off x="-11504" y="1508749"/>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9" name="Oval 228"/>
          <p:cNvSpPr/>
          <p:nvPr userDrawn="1"/>
        </p:nvSpPr>
        <p:spPr>
          <a:xfrm>
            <a:off x="1469584" y="4875152"/>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0" name="Oval 229"/>
          <p:cNvSpPr/>
          <p:nvPr userDrawn="1"/>
        </p:nvSpPr>
        <p:spPr>
          <a:xfrm>
            <a:off x="4448396" y="750341"/>
            <a:ext cx="85199" cy="67119"/>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1" name="TextBox 230"/>
          <p:cNvSpPr txBox="1"/>
          <p:nvPr userDrawn="1"/>
        </p:nvSpPr>
        <p:spPr bwMode="auto">
          <a:xfrm>
            <a:off x="3001907" y="6223773"/>
            <a:ext cx="763588" cy="401638"/>
          </a:xfrm>
          <a:prstGeom prst="rect">
            <a:avLst/>
          </a:prstGeom>
          <a:solidFill>
            <a:schemeClr val="accent5">
              <a:lumMod val="60000"/>
              <a:lumOff val="40000"/>
              <a:alpha val="60000"/>
            </a:schemeClr>
          </a:solidFill>
          <a:ln>
            <a:solidFill>
              <a:schemeClr val="tx1"/>
            </a:solidFill>
          </a:ln>
        </p:spPr>
        <p:txBody>
          <a:bodyPr wrap="none">
            <a:spAutoFit/>
          </a:bodyPr>
          <a:lstStyle/>
          <a:p>
            <a:pPr algn="ctr">
              <a:defRPr/>
            </a:pPr>
            <a:r>
              <a:rPr lang="en-US" sz="1000" b="1" dirty="0">
                <a:solidFill>
                  <a:prstClr val="black"/>
                </a:solidFill>
                <a:latin typeface="Arial" pitchFamily="34" charset="0"/>
              </a:rPr>
              <a:t>AMADOR</a:t>
            </a:r>
          </a:p>
          <a:p>
            <a:pPr algn="ctr">
              <a:defRPr/>
            </a:pPr>
            <a:r>
              <a:rPr lang="en-US" sz="1000" b="1" dirty="0">
                <a:solidFill>
                  <a:prstClr val="black"/>
                </a:solidFill>
                <a:latin typeface="Arial" pitchFamily="34" charset="0"/>
              </a:rPr>
              <a:t>(AMA)</a:t>
            </a:r>
          </a:p>
        </p:txBody>
      </p:sp>
      <p:sp>
        <p:nvSpPr>
          <p:cNvPr id="232" name="TextBox 265"/>
          <p:cNvSpPr txBox="1">
            <a:spLocks noChangeArrowheads="1"/>
          </p:cNvSpPr>
          <p:nvPr userDrawn="1"/>
        </p:nvSpPr>
        <p:spPr bwMode="auto">
          <a:xfrm>
            <a:off x="8283575" y="5919787"/>
            <a:ext cx="849313" cy="401638"/>
          </a:xfrm>
          <a:prstGeom prst="rect">
            <a:avLst/>
          </a:prstGeom>
          <a:solidFill>
            <a:srgbClr val="92D050">
              <a:alpha val="59999"/>
            </a:srgbClr>
          </a:solidFill>
          <a:ln w="9525">
            <a:solidFill>
              <a:schemeClr val="tx1"/>
            </a:solidFill>
            <a:miter lim="800000"/>
            <a:headEnd/>
            <a:tailEnd/>
          </a:ln>
        </p:spPr>
        <p:txBody>
          <a:bodyPr wrap="none">
            <a:spAutoFit/>
          </a:bodyPr>
          <a:lstStyle/>
          <a:p>
            <a:pPr algn="ctr"/>
            <a:r>
              <a:rPr lang="en-US" sz="1000" b="1" dirty="0">
                <a:solidFill>
                  <a:srgbClr val="000000"/>
                </a:solidFill>
              </a:rPr>
              <a:t>DURISTAN</a:t>
            </a:r>
          </a:p>
          <a:p>
            <a:pPr algn="ctr"/>
            <a:r>
              <a:rPr lang="en-US" sz="1000" b="1" dirty="0">
                <a:solidFill>
                  <a:srgbClr val="000000"/>
                </a:solidFill>
              </a:rPr>
              <a:t>(DUR)</a:t>
            </a:r>
          </a:p>
        </p:txBody>
      </p:sp>
      <p:cxnSp>
        <p:nvCxnSpPr>
          <p:cNvPr id="233" name="Straight Arrow Connector 232"/>
          <p:cNvCxnSpPr/>
          <p:nvPr userDrawn="1"/>
        </p:nvCxnSpPr>
        <p:spPr>
          <a:xfrm rot="5400000" flipH="1" flipV="1">
            <a:off x="6361683" y="3068529"/>
            <a:ext cx="544840" cy="451761"/>
          </a:xfrm>
          <a:prstGeom prst="straightConnector1">
            <a:avLst/>
          </a:prstGeom>
          <a:ln w="19050">
            <a:solidFill>
              <a:srgbClr val="7030A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4" name="Rectangle 233"/>
          <p:cNvSpPr/>
          <p:nvPr userDrawn="1"/>
        </p:nvSpPr>
        <p:spPr>
          <a:xfrm>
            <a:off x="5595429" y="3566829"/>
            <a:ext cx="820011" cy="246221"/>
          </a:xfrm>
          <a:prstGeom prst="rect">
            <a:avLst/>
          </a:prstGeom>
          <a:solidFill>
            <a:srgbClr val="F2F2F2">
              <a:alpha val="74902"/>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800" b="1" dirty="0" smtClean="0">
                <a:solidFill>
                  <a:srgbClr val="7030A0"/>
                </a:solidFill>
                <a:latin typeface="Arial" pitchFamily="34" charset="0"/>
                <a:cs typeface="Arial" pitchFamily="34" charset="0"/>
              </a:rPr>
              <a:t>LFX Transition Area</a:t>
            </a:r>
            <a:endParaRPr lang="en-US" sz="800" b="1" u="sng" dirty="0" smtClean="0">
              <a:solidFill>
                <a:srgbClr val="7030A0"/>
              </a:solidFill>
              <a:latin typeface="Arial" pitchFamily="34" charset="0"/>
              <a:cs typeface="Arial" pitchFamily="34" charset="0"/>
            </a:endParaRPr>
          </a:p>
        </p:txBody>
      </p:sp>
      <p:cxnSp>
        <p:nvCxnSpPr>
          <p:cNvPr id="237" name="Straight Connector 236"/>
          <p:cNvCxnSpPr/>
          <p:nvPr userDrawn="1"/>
        </p:nvCxnSpPr>
        <p:spPr>
          <a:xfrm>
            <a:off x="6108200" y="2460486"/>
            <a:ext cx="629150" cy="397014"/>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flipV="1">
            <a:off x="6737350" y="2852924"/>
            <a:ext cx="676620" cy="4577"/>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5" name="Freeform 234"/>
          <p:cNvSpPr/>
          <p:nvPr userDrawn="1"/>
        </p:nvSpPr>
        <p:spPr>
          <a:xfrm>
            <a:off x="42863" y="750341"/>
            <a:ext cx="5256539" cy="5228184"/>
          </a:xfrm>
          <a:custGeom>
            <a:avLst/>
            <a:gdLst>
              <a:gd name="connsiteX0" fmla="*/ 0 w 5331125"/>
              <a:gd name="connsiteY0" fmla="*/ 3735238 h 3735238"/>
              <a:gd name="connsiteX1" fmla="*/ 923026 w 5331125"/>
              <a:gd name="connsiteY1" fmla="*/ 2863970 h 3735238"/>
              <a:gd name="connsiteX2" fmla="*/ 1682151 w 5331125"/>
              <a:gd name="connsiteY2" fmla="*/ 2579298 h 3735238"/>
              <a:gd name="connsiteX3" fmla="*/ 2794959 w 5331125"/>
              <a:gd name="connsiteY3" fmla="*/ 2061713 h 3735238"/>
              <a:gd name="connsiteX4" fmla="*/ 2967487 w 5331125"/>
              <a:gd name="connsiteY4" fmla="*/ 1759789 h 3735238"/>
              <a:gd name="connsiteX5" fmla="*/ 4339087 w 5331125"/>
              <a:gd name="connsiteY5" fmla="*/ 1682151 h 3735238"/>
              <a:gd name="connsiteX6" fmla="*/ 5331125 w 5331125"/>
              <a:gd name="connsiteY6" fmla="*/ 0 h 3735238"/>
              <a:gd name="connsiteX0" fmla="*/ 0 w 5331125"/>
              <a:gd name="connsiteY0" fmla="*/ 3735238 h 3735238"/>
              <a:gd name="connsiteX1" fmla="*/ 923026 w 5331125"/>
              <a:gd name="connsiteY1" fmla="*/ 2863970 h 3735238"/>
              <a:gd name="connsiteX2" fmla="*/ 1682151 w 5331125"/>
              <a:gd name="connsiteY2" fmla="*/ 2579298 h 3735238"/>
              <a:gd name="connsiteX3" fmla="*/ 2928668 w 5331125"/>
              <a:gd name="connsiteY3" fmla="*/ 1567132 h 3735238"/>
              <a:gd name="connsiteX4" fmla="*/ 2967487 w 5331125"/>
              <a:gd name="connsiteY4" fmla="*/ 1759789 h 3735238"/>
              <a:gd name="connsiteX5" fmla="*/ 4339087 w 5331125"/>
              <a:gd name="connsiteY5" fmla="*/ 1682151 h 3735238"/>
              <a:gd name="connsiteX6" fmla="*/ 5331125 w 5331125"/>
              <a:gd name="connsiteY6" fmla="*/ 0 h 3735238"/>
              <a:gd name="connsiteX0" fmla="*/ 0 w 5331125"/>
              <a:gd name="connsiteY0" fmla="*/ 3735238 h 3735238"/>
              <a:gd name="connsiteX1" fmla="*/ 923026 w 5331125"/>
              <a:gd name="connsiteY1" fmla="*/ 2863970 h 3735238"/>
              <a:gd name="connsiteX2" fmla="*/ 1682151 w 5331125"/>
              <a:gd name="connsiteY2" fmla="*/ 2579298 h 3735238"/>
              <a:gd name="connsiteX3" fmla="*/ 2928668 w 5331125"/>
              <a:gd name="connsiteY3" fmla="*/ 1567132 h 3735238"/>
              <a:gd name="connsiteX4" fmla="*/ 3157268 w 5331125"/>
              <a:gd name="connsiteY4" fmla="*/ 1643332 h 3735238"/>
              <a:gd name="connsiteX5" fmla="*/ 4339087 w 5331125"/>
              <a:gd name="connsiteY5" fmla="*/ 1682151 h 3735238"/>
              <a:gd name="connsiteX6" fmla="*/ 5331125 w 5331125"/>
              <a:gd name="connsiteY6" fmla="*/ 0 h 3735238"/>
              <a:gd name="connsiteX0" fmla="*/ 0 w 5331125"/>
              <a:gd name="connsiteY0" fmla="*/ 3735238 h 3735238"/>
              <a:gd name="connsiteX1" fmla="*/ 923026 w 5331125"/>
              <a:gd name="connsiteY1" fmla="*/ 2863970 h 3735238"/>
              <a:gd name="connsiteX2" fmla="*/ 1682151 w 5331125"/>
              <a:gd name="connsiteY2" fmla="*/ 2579298 h 3735238"/>
              <a:gd name="connsiteX3" fmla="*/ 2928668 w 5331125"/>
              <a:gd name="connsiteY3" fmla="*/ 1567132 h 3735238"/>
              <a:gd name="connsiteX4" fmla="*/ 3157268 w 5331125"/>
              <a:gd name="connsiteY4" fmla="*/ 1643332 h 3735238"/>
              <a:gd name="connsiteX5" fmla="*/ 4376468 w 5331125"/>
              <a:gd name="connsiteY5" fmla="*/ 1567132 h 3735238"/>
              <a:gd name="connsiteX6" fmla="*/ 5331125 w 5331125"/>
              <a:gd name="connsiteY6" fmla="*/ 0 h 3735238"/>
              <a:gd name="connsiteX0" fmla="*/ 0 w 5331125"/>
              <a:gd name="connsiteY0" fmla="*/ 3735238 h 3735238"/>
              <a:gd name="connsiteX1" fmla="*/ 923026 w 5331125"/>
              <a:gd name="connsiteY1" fmla="*/ 2863970 h 3735238"/>
              <a:gd name="connsiteX2" fmla="*/ 1682151 w 5331125"/>
              <a:gd name="connsiteY2" fmla="*/ 2579298 h 3735238"/>
              <a:gd name="connsiteX3" fmla="*/ 2928668 w 5331125"/>
              <a:gd name="connsiteY3" fmla="*/ 1567132 h 3735238"/>
              <a:gd name="connsiteX4" fmla="*/ 3157268 w 5331125"/>
              <a:gd name="connsiteY4" fmla="*/ 1643332 h 3735238"/>
              <a:gd name="connsiteX5" fmla="*/ 4376468 w 5331125"/>
              <a:gd name="connsiteY5" fmla="*/ 1643332 h 3735238"/>
              <a:gd name="connsiteX6" fmla="*/ 5331125 w 5331125"/>
              <a:gd name="connsiteY6" fmla="*/ 0 h 3735238"/>
              <a:gd name="connsiteX0" fmla="*/ 0 w 5331125"/>
              <a:gd name="connsiteY0" fmla="*/ 3735238 h 3735238"/>
              <a:gd name="connsiteX1" fmla="*/ 923026 w 5331125"/>
              <a:gd name="connsiteY1" fmla="*/ 2863970 h 3735238"/>
              <a:gd name="connsiteX2" fmla="*/ 1682151 w 5331125"/>
              <a:gd name="connsiteY2" fmla="*/ 2579298 h 3735238"/>
              <a:gd name="connsiteX3" fmla="*/ 2928668 w 5331125"/>
              <a:gd name="connsiteY3" fmla="*/ 1567132 h 3735238"/>
              <a:gd name="connsiteX4" fmla="*/ 3157268 w 5331125"/>
              <a:gd name="connsiteY4" fmla="*/ 1643332 h 3735238"/>
              <a:gd name="connsiteX5" fmla="*/ 3834028 w 5331125"/>
              <a:gd name="connsiteY5" fmla="*/ 1608255 h 3735238"/>
              <a:gd name="connsiteX6" fmla="*/ 5331125 w 5331125"/>
              <a:gd name="connsiteY6" fmla="*/ 0 h 3735238"/>
              <a:gd name="connsiteX0" fmla="*/ 0 w 4529392"/>
              <a:gd name="connsiteY0" fmla="*/ 3599554 h 3599554"/>
              <a:gd name="connsiteX1" fmla="*/ 923026 w 4529392"/>
              <a:gd name="connsiteY1" fmla="*/ 2728286 h 3599554"/>
              <a:gd name="connsiteX2" fmla="*/ 1682151 w 4529392"/>
              <a:gd name="connsiteY2" fmla="*/ 2443614 h 3599554"/>
              <a:gd name="connsiteX3" fmla="*/ 2928668 w 4529392"/>
              <a:gd name="connsiteY3" fmla="*/ 1431448 h 3599554"/>
              <a:gd name="connsiteX4" fmla="*/ 3157268 w 4529392"/>
              <a:gd name="connsiteY4" fmla="*/ 1507648 h 3599554"/>
              <a:gd name="connsiteX5" fmla="*/ 3834028 w 4529392"/>
              <a:gd name="connsiteY5" fmla="*/ 1472571 h 3599554"/>
              <a:gd name="connsiteX6" fmla="*/ 4529392 w 4529392"/>
              <a:gd name="connsiteY6" fmla="*/ 0 h 3599554"/>
              <a:gd name="connsiteX0" fmla="*/ 0 w 4529392"/>
              <a:gd name="connsiteY0" fmla="*/ 3599554 h 3599554"/>
              <a:gd name="connsiteX1" fmla="*/ 923026 w 4529392"/>
              <a:gd name="connsiteY1" fmla="*/ 2728286 h 3599554"/>
              <a:gd name="connsiteX2" fmla="*/ 1682151 w 4529392"/>
              <a:gd name="connsiteY2" fmla="*/ 2443614 h 3599554"/>
              <a:gd name="connsiteX3" fmla="*/ 2928668 w 4529392"/>
              <a:gd name="connsiteY3" fmla="*/ 1431448 h 3599554"/>
              <a:gd name="connsiteX4" fmla="*/ 3157268 w 4529392"/>
              <a:gd name="connsiteY4" fmla="*/ 1507648 h 3599554"/>
              <a:gd name="connsiteX5" fmla="*/ 3834028 w 4529392"/>
              <a:gd name="connsiteY5" fmla="*/ 1472571 h 3599554"/>
              <a:gd name="connsiteX6" fmla="*/ 4323005 w 4529392"/>
              <a:gd name="connsiteY6" fmla="*/ 202251 h 3599554"/>
              <a:gd name="connsiteX7" fmla="*/ 4529392 w 4529392"/>
              <a:gd name="connsiteY7" fmla="*/ 0 h 3599554"/>
              <a:gd name="connsiteX0" fmla="*/ 0 w 5033142"/>
              <a:gd name="connsiteY0" fmla="*/ 5212894 h 5212894"/>
              <a:gd name="connsiteX1" fmla="*/ 923026 w 5033142"/>
              <a:gd name="connsiteY1" fmla="*/ 4341626 h 5212894"/>
              <a:gd name="connsiteX2" fmla="*/ 1682151 w 5033142"/>
              <a:gd name="connsiteY2" fmla="*/ 4056954 h 5212894"/>
              <a:gd name="connsiteX3" fmla="*/ 2928668 w 5033142"/>
              <a:gd name="connsiteY3" fmla="*/ 3044788 h 5212894"/>
              <a:gd name="connsiteX4" fmla="*/ 3157268 w 5033142"/>
              <a:gd name="connsiteY4" fmla="*/ 3120988 h 5212894"/>
              <a:gd name="connsiteX5" fmla="*/ 3834028 w 5033142"/>
              <a:gd name="connsiteY5" fmla="*/ 3085911 h 5212894"/>
              <a:gd name="connsiteX6" fmla="*/ 4323005 w 5033142"/>
              <a:gd name="connsiteY6" fmla="*/ 1815591 h 5212894"/>
              <a:gd name="connsiteX7" fmla="*/ 5033142 w 5033142"/>
              <a:gd name="connsiteY7" fmla="*/ 0 h 5212894"/>
              <a:gd name="connsiteX0" fmla="*/ 0 w 5033142"/>
              <a:gd name="connsiteY0" fmla="*/ 5212894 h 5212894"/>
              <a:gd name="connsiteX1" fmla="*/ 923026 w 5033142"/>
              <a:gd name="connsiteY1" fmla="*/ 4341626 h 5212894"/>
              <a:gd name="connsiteX2" fmla="*/ 1682151 w 5033142"/>
              <a:gd name="connsiteY2" fmla="*/ 4056954 h 5212894"/>
              <a:gd name="connsiteX3" fmla="*/ 2928668 w 5033142"/>
              <a:gd name="connsiteY3" fmla="*/ 3044788 h 5212894"/>
              <a:gd name="connsiteX4" fmla="*/ 3157268 w 5033142"/>
              <a:gd name="connsiteY4" fmla="*/ 3120988 h 5212894"/>
              <a:gd name="connsiteX5" fmla="*/ 3834028 w 5033142"/>
              <a:gd name="connsiteY5" fmla="*/ 3085911 h 5212894"/>
              <a:gd name="connsiteX6" fmla="*/ 4323005 w 5033142"/>
              <a:gd name="connsiteY6" fmla="*/ 1815591 h 5212894"/>
              <a:gd name="connsiteX7" fmla="*/ 4810829 w 5033142"/>
              <a:gd name="connsiteY7" fmla="*/ 1466599 h 5212894"/>
              <a:gd name="connsiteX8" fmla="*/ 5033142 w 5033142"/>
              <a:gd name="connsiteY8" fmla="*/ 0 h 5212894"/>
              <a:gd name="connsiteX0" fmla="*/ 0 w 5033142"/>
              <a:gd name="connsiteY0" fmla="*/ 5212894 h 5212894"/>
              <a:gd name="connsiteX1" fmla="*/ 923026 w 5033142"/>
              <a:gd name="connsiteY1" fmla="*/ 4341626 h 5212894"/>
              <a:gd name="connsiteX2" fmla="*/ 1682151 w 5033142"/>
              <a:gd name="connsiteY2" fmla="*/ 4056954 h 5212894"/>
              <a:gd name="connsiteX3" fmla="*/ 2928668 w 5033142"/>
              <a:gd name="connsiteY3" fmla="*/ 3044788 h 5212894"/>
              <a:gd name="connsiteX4" fmla="*/ 3157268 w 5033142"/>
              <a:gd name="connsiteY4" fmla="*/ 3120988 h 5212894"/>
              <a:gd name="connsiteX5" fmla="*/ 3834028 w 5033142"/>
              <a:gd name="connsiteY5" fmla="*/ 3085911 h 5212894"/>
              <a:gd name="connsiteX6" fmla="*/ 4323005 w 5033142"/>
              <a:gd name="connsiteY6" fmla="*/ 1815591 h 5212894"/>
              <a:gd name="connsiteX7" fmla="*/ 4689948 w 5033142"/>
              <a:gd name="connsiteY7" fmla="*/ 1613340 h 5212894"/>
              <a:gd name="connsiteX8" fmla="*/ 4810829 w 5033142"/>
              <a:gd name="connsiteY8" fmla="*/ 1466599 h 5212894"/>
              <a:gd name="connsiteX9" fmla="*/ 5033142 w 5033142"/>
              <a:gd name="connsiteY9" fmla="*/ 0 h 5212894"/>
              <a:gd name="connsiteX0" fmla="*/ 0 w 5033142"/>
              <a:gd name="connsiteY0" fmla="*/ 5212894 h 5212894"/>
              <a:gd name="connsiteX1" fmla="*/ 923026 w 5033142"/>
              <a:gd name="connsiteY1" fmla="*/ 4341626 h 5212894"/>
              <a:gd name="connsiteX2" fmla="*/ 1682151 w 5033142"/>
              <a:gd name="connsiteY2" fmla="*/ 4056954 h 5212894"/>
              <a:gd name="connsiteX3" fmla="*/ 2928668 w 5033142"/>
              <a:gd name="connsiteY3" fmla="*/ 3044788 h 5212894"/>
              <a:gd name="connsiteX4" fmla="*/ 3157268 w 5033142"/>
              <a:gd name="connsiteY4" fmla="*/ 3120988 h 5212894"/>
              <a:gd name="connsiteX5" fmla="*/ 3834028 w 5033142"/>
              <a:gd name="connsiteY5" fmla="*/ 3085911 h 5212894"/>
              <a:gd name="connsiteX6" fmla="*/ 4323005 w 5033142"/>
              <a:gd name="connsiteY6" fmla="*/ 1815591 h 5212894"/>
              <a:gd name="connsiteX7" fmla="*/ 4597659 w 5033142"/>
              <a:gd name="connsiteY7" fmla="*/ 1626876 h 5212894"/>
              <a:gd name="connsiteX8" fmla="*/ 4689948 w 5033142"/>
              <a:gd name="connsiteY8" fmla="*/ 1613340 h 5212894"/>
              <a:gd name="connsiteX9" fmla="*/ 4810829 w 5033142"/>
              <a:gd name="connsiteY9" fmla="*/ 1466599 h 5212894"/>
              <a:gd name="connsiteX10" fmla="*/ 5033142 w 5033142"/>
              <a:gd name="connsiteY10" fmla="*/ 0 h 5212894"/>
              <a:gd name="connsiteX0" fmla="*/ 0 w 5033142"/>
              <a:gd name="connsiteY0" fmla="*/ 5212894 h 5212894"/>
              <a:gd name="connsiteX1" fmla="*/ 923026 w 5033142"/>
              <a:gd name="connsiteY1" fmla="*/ 4341626 h 5212894"/>
              <a:gd name="connsiteX2" fmla="*/ 1682151 w 5033142"/>
              <a:gd name="connsiteY2" fmla="*/ 4056954 h 5212894"/>
              <a:gd name="connsiteX3" fmla="*/ 2928668 w 5033142"/>
              <a:gd name="connsiteY3" fmla="*/ 3044788 h 5212894"/>
              <a:gd name="connsiteX4" fmla="*/ 3157268 w 5033142"/>
              <a:gd name="connsiteY4" fmla="*/ 3120988 h 5212894"/>
              <a:gd name="connsiteX5" fmla="*/ 3834028 w 5033142"/>
              <a:gd name="connsiteY5" fmla="*/ 3085911 h 5212894"/>
              <a:gd name="connsiteX6" fmla="*/ 4323005 w 5033142"/>
              <a:gd name="connsiteY6" fmla="*/ 1815591 h 5212894"/>
              <a:gd name="connsiteX7" fmla="*/ 4597659 w 5033142"/>
              <a:gd name="connsiteY7" fmla="*/ 1626876 h 5212894"/>
              <a:gd name="connsiteX8" fmla="*/ 4676631 w 5033142"/>
              <a:gd name="connsiteY8" fmla="*/ 1588174 h 5212894"/>
              <a:gd name="connsiteX9" fmla="*/ 4810829 w 5033142"/>
              <a:gd name="connsiteY9" fmla="*/ 1466599 h 5212894"/>
              <a:gd name="connsiteX10" fmla="*/ 5033142 w 5033142"/>
              <a:gd name="connsiteY10" fmla="*/ 0 h 5212894"/>
              <a:gd name="connsiteX0" fmla="*/ 0 w 5033142"/>
              <a:gd name="connsiteY0" fmla="*/ 5212894 h 5212894"/>
              <a:gd name="connsiteX1" fmla="*/ 923026 w 5033142"/>
              <a:gd name="connsiteY1" fmla="*/ 4341626 h 5212894"/>
              <a:gd name="connsiteX2" fmla="*/ 1682151 w 5033142"/>
              <a:gd name="connsiteY2" fmla="*/ 4056954 h 5212894"/>
              <a:gd name="connsiteX3" fmla="*/ 2928668 w 5033142"/>
              <a:gd name="connsiteY3" fmla="*/ 3044788 h 5212894"/>
              <a:gd name="connsiteX4" fmla="*/ 3157268 w 5033142"/>
              <a:gd name="connsiteY4" fmla="*/ 3120988 h 5212894"/>
              <a:gd name="connsiteX5" fmla="*/ 3834028 w 5033142"/>
              <a:gd name="connsiteY5" fmla="*/ 3085911 h 5212894"/>
              <a:gd name="connsiteX6" fmla="*/ 4323005 w 5033142"/>
              <a:gd name="connsiteY6" fmla="*/ 1815591 h 5212894"/>
              <a:gd name="connsiteX7" fmla="*/ 4597659 w 5033142"/>
              <a:gd name="connsiteY7" fmla="*/ 1626876 h 5212894"/>
              <a:gd name="connsiteX8" fmla="*/ 4676631 w 5033142"/>
              <a:gd name="connsiteY8" fmla="*/ 1588174 h 5212894"/>
              <a:gd name="connsiteX9" fmla="*/ 4810829 w 5033142"/>
              <a:gd name="connsiteY9" fmla="*/ 1466599 h 5212894"/>
              <a:gd name="connsiteX10" fmla="*/ 4810829 w 5033142"/>
              <a:gd name="connsiteY10" fmla="*/ 820108 h 5212894"/>
              <a:gd name="connsiteX11" fmla="*/ 5033142 w 5033142"/>
              <a:gd name="connsiteY11" fmla="*/ 0 h 5212894"/>
              <a:gd name="connsiteX0" fmla="*/ 0 w 5256835"/>
              <a:gd name="connsiteY0" fmla="*/ 5227974 h 5227974"/>
              <a:gd name="connsiteX1" fmla="*/ 923026 w 5256835"/>
              <a:gd name="connsiteY1" fmla="*/ 4356706 h 5227974"/>
              <a:gd name="connsiteX2" fmla="*/ 1682151 w 5256835"/>
              <a:gd name="connsiteY2" fmla="*/ 4072034 h 5227974"/>
              <a:gd name="connsiteX3" fmla="*/ 2928668 w 5256835"/>
              <a:gd name="connsiteY3" fmla="*/ 3059868 h 5227974"/>
              <a:gd name="connsiteX4" fmla="*/ 3157268 w 5256835"/>
              <a:gd name="connsiteY4" fmla="*/ 3136068 h 5227974"/>
              <a:gd name="connsiteX5" fmla="*/ 3834028 w 5256835"/>
              <a:gd name="connsiteY5" fmla="*/ 3100991 h 5227974"/>
              <a:gd name="connsiteX6" fmla="*/ 4323005 w 5256835"/>
              <a:gd name="connsiteY6" fmla="*/ 1830671 h 5227974"/>
              <a:gd name="connsiteX7" fmla="*/ 4597659 w 5256835"/>
              <a:gd name="connsiteY7" fmla="*/ 1641956 h 5227974"/>
              <a:gd name="connsiteX8" fmla="*/ 4676631 w 5256835"/>
              <a:gd name="connsiteY8" fmla="*/ 1603254 h 5227974"/>
              <a:gd name="connsiteX9" fmla="*/ 4810829 w 5256835"/>
              <a:gd name="connsiteY9" fmla="*/ 1481679 h 5227974"/>
              <a:gd name="connsiteX10" fmla="*/ 4810829 w 5256835"/>
              <a:gd name="connsiteY10" fmla="*/ 835188 h 5227974"/>
              <a:gd name="connsiteX11" fmla="*/ 5256835 w 5256835"/>
              <a:gd name="connsiteY11" fmla="*/ 0 h 5227974"/>
              <a:gd name="connsiteX0" fmla="*/ 0 w 5256835"/>
              <a:gd name="connsiteY0" fmla="*/ 5227974 h 5227974"/>
              <a:gd name="connsiteX1" fmla="*/ 923026 w 5256835"/>
              <a:gd name="connsiteY1" fmla="*/ 4356706 h 5227974"/>
              <a:gd name="connsiteX2" fmla="*/ 1682151 w 5256835"/>
              <a:gd name="connsiteY2" fmla="*/ 4072034 h 5227974"/>
              <a:gd name="connsiteX3" fmla="*/ 2928668 w 5256835"/>
              <a:gd name="connsiteY3" fmla="*/ 3059868 h 5227974"/>
              <a:gd name="connsiteX4" fmla="*/ 3157268 w 5256835"/>
              <a:gd name="connsiteY4" fmla="*/ 3136068 h 5227974"/>
              <a:gd name="connsiteX5" fmla="*/ 3837920 w 5256835"/>
              <a:gd name="connsiteY5" fmla="*/ 3057740 h 5227974"/>
              <a:gd name="connsiteX6" fmla="*/ 4323005 w 5256835"/>
              <a:gd name="connsiteY6" fmla="*/ 1830671 h 5227974"/>
              <a:gd name="connsiteX7" fmla="*/ 4597659 w 5256835"/>
              <a:gd name="connsiteY7" fmla="*/ 1641956 h 5227974"/>
              <a:gd name="connsiteX8" fmla="*/ 4676631 w 5256835"/>
              <a:gd name="connsiteY8" fmla="*/ 1603254 h 5227974"/>
              <a:gd name="connsiteX9" fmla="*/ 4810829 w 5256835"/>
              <a:gd name="connsiteY9" fmla="*/ 1481679 h 5227974"/>
              <a:gd name="connsiteX10" fmla="*/ 4810829 w 5256835"/>
              <a:gd name="connsiteY10" fmla="*/ 835188 h 5227974"/>
              <a:gd name="connsiteX11" fmla="*/ 5256835 w 5256835"/>
              <a:gd name="connsiteY11" fmla="*/ 0 h 5227974"/>
              <a:gd name="connsiteX0" fmla="*/ 0 w 5256835"/>
              <a:gd name="connsiteY0" fmla="*/ 5227974 h 5227974"/>
              <a:gd name="connsiteX1" fmla="*/ 923026 w 5256835"/>
              <a:gd name="connsiteY1" fmla="*/ 4356706 h 5227974"/>
              <a:gd name="connsiteX2" fmla="*/ 1682151 w 5256835"/>
              <a:gd name="connsiteY2" fmla="*/ 4072034 h 5227974"/>
              <a:gd name="connsiteX3" fmla="*/ 2928668 w 5256835"/>
              <a:gd name="connsiteY3" fmla="*/ 3059868 h 5227974"/>
              <a:gd name="connsiteX4" fmla="*/ 3183116 w 5256835"/>
              <a:gd name="connsiteY4" fmla="*/ 3062586 h 5227974"/>
              <a:gd name="connsiteX5" fmla="*/ 3837920 w 5256835"/>
              <a:gd name="connsiteY5" fmla="*/ 3057740 h 5227974"/>
              <a:gd name="connsiteX6" fmla="*/ 4323005 w 5256835"/>
              <a:gd name="connsiteY6" fmla="*/ 1830671 h 5227974"/>
              <a:gd name="connsiteX7" fmla="*/ 4597659 w 5256835"/>
              <a:gd name="connsiteY7" fmla="*/ 1641956 h 5227974"/>
              <a:gd name="connsiteX8" fmla="*/ 4676631 w 5256835"/>
              <a:gd name="connsiteY8" fmla="*/ 1603254 h 5227974"/>
              <a:gd name="connsiteX9" fmla="*/ 4810829 w 5256835"/>
              <a:gd name="connsiteY9" fmla="*/ 1481679 h 5227974"/>
              <a:gd name="connsiteX10" fmla="*/ 4810829 w 5256835"/>
              <a:gd name="connsiteY10" fmla="*/ 835188 h 5227974"/>
              <a:gd name="connsiteX11" fmla="*/ 5256835 w 5256835"/>
              <a:gd name="connsiteY11" fmla="*/ 0 h 5227974"/>
              <a:gd name="connsiteX0" fmla="*/ 0 w 5256835"/>
              <a:gd name="connsiteY0" fmla="*/ 5227974 h 5227974"/>
              <a:gd name="connsiteX1" fmla="*/ 923026 w 5256835"/>
              <a:gd name="connsiteY1" fmla="*/ 4356706 h 5227974"/>
              <a:gd name="connsiteX2" fmla="*/ 1682151 w 5256835"/>
              <a:gd name="connsiteY2" fmla="*/ 4072034 h 5227974"/>
              <a:gd name="connsiteX3" fmla="*/ 3155124 w 5256835"/>
              <a:gd name="connsiteY3" fmla="*/ 3037312 h 5227974"/>
              <a:gd name="connsiteX4" fmla="*/ 3183116 w 5256835"/>
              <a:gd name="connsiteY4" fmla="*/ 3062586 h 5227974"/>
              <a:gd name="connsiteX5" fmla="*/ 3837920 w 5256835"/>
              <a:gd name="connsiteY5" fmla="*/ 3057740 h 5227974"/>
              <a:gd name="connsiteX6" fmla="*/ 4323005 w 5256835"/>
              <a:gd name="connsiteY6" fmla="*/ 1830671 h 5227974"/>
              <a:gd name="connsiteX7" fmla="*/ 4597659 w 5256835"/>
              <a:gd name="connsiteY7" fmla="*/ 1641956 h 5227974"/>
              <a:gd name="connsiteX8" fmla="*/ 4676631 w 5256835"/>
              <a:gd name="connsiteY8" fmla="*/ 1603254 h 5227974"/>
              <a:gd name="connsiteX9" fmla="*/ 4810829 w 5256835"/>
              <a:gd name="connsiteY9" fmla="*/ 1481679 h 5227974"/>
              <a:gd name="connsiteX10" fmla="*/ 4810829 w 5256835"/>
              <a:gd name="connsiteY10" fmla="*/ 835188 h 5227974"/>
              <a:gd name="connsiteX11" fmla="*/ 5256835 w 5256835"/>
              <a:gd name="connsiteY11" fmla="*/ 0 h 5227974"/>
              <a:gd name="connsiteX0" fmla="*/ 0 w 5256835"/>
              <a:gd name="connsiteY0" fmla="*/ 5227974 h 5227974"/>
              <a:gd name="connsiteX1" fmla="*/ 923026 w 5256835"/>
              <a:gd name="connsiteY1" fmla="*/ 4356706 h 5227974"/>
              <a:gd name="connsiteX2" fmla="*/ 2251202 w 5256835"/>
              <a:gd name="connsiteY2" fmla="*/ 3808403 h 5227974"/>
              <a:gd name="connsiteX3" fmla="*/ 3155124 w 5256835"/>
              <a:gd name="connsiteY3" fmla="*/ 3037312 h 5227974"/>
              <a:gd name="connsiteX4" fmla="*/ 3183116 w 5256835"/>
              <a:gd name="connsiteY4" fmla="*/ 3062586 h 5227974"/>
              <a:gd name="connsiteX5" fmla="*/ 3837920 w 5256835"/>
              <a:gd name="connsiteY5" fmla="*/ 3057740 h 5227974"/>
              <a:gd name="connsiteX6" fmla="*/ 4323005 w 5256835"/>
              <a:gd name="connsiteY6" fmla="*/ 1830671 h 5227974"/>
              <a:gd name="connsiteX7" fmla="*/ 4597659 w 5256835"/>
              <a:gd name="connsiteY7" fmla="*/ 1641956 h 5227974"/>
              <a:gd name="connsiteX8" fmla="*/ 4676631 w 5256835"/>
              <a:gd name="connsiteY8" fmla="*/ 1603254 h 5227974"/>
              <a:gd name="connsiteX9" fmla="*/ 4810829 w 5256835"/>
              <a:gd name="connsiteY9" fmla="*/ 1481679 h 5227974"/>
              <a:gd name="connsiteX10" fmla="*/ 4810829 w 5256835"/>
              <a:gd name="connsiteY10" fmla="*/ 835188 h 5227974"/>
              <a:gd name="connsiteX11" fmla="*/ 5256835 w 5256835"/>
              <a:gd name="connsiteY11" fmla="*/ 0 h 522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56835" h="5227974">
                <a:moveTo>
                  <a:pt x="0" y="5227974"/>
                </a:moveTo>
                <a:lnTo>
                  <a:pt x="923026" y="4356706"/>
                </a:lnTo>
                <a:lnTo>
                  <a:pt x="2251202" y="3808403"/>
                </a:lnTo>
                <a:lnTo>
                  <a:pt x="3155124" y="3037312"/>
                </a:lnTo>
                <a:lnTo>
                  <a:pt x="3183116" y="3062586"/>
                </a:lnTo>
                <a:lnTo>
                  <a:pt x="3837920" y="3057740"/>
                </a:lnTo>
                <a:lnTo>
                  <a:pt x="4323005" y="1830671"/>
                </a:lnTo>
                <a:lnTo>
                  <a:pt x="4597659" y="1641956"/>
                </a:lnTo>
                <a:lnTo>
                  <a:pt x="4676631" y="1603254"/>
                </a:lnTo>
                <a:lnTo>
                  <a:pt x="4810829" y="1481679"/>
                </a:lnTo>
                <a:lnTo>
                  <a:pt x="4810829" y="835188"/>
                </a:lnTo>
                <a:lnTo>
                  <a:pt x="5256835" y="0"/>
                </a:lnTo>
              </a:path>
            </a:pathLst>
          </a:custGeom>
          <a:ln w="158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36" name="TextBox 235"/>
          <p:cNvSpPr txBox="1"/>
          <p:nvPr userDrawn="1"/>
        </p:nvSpPr>
        <p:spPr>
          <a:xfrm rot="17837257">
            <a:off x="5015032" y="443277"/>
            <a:ext cx="844910" cy="215444"/>
          </a:xfrm>
          <a:prstGeom prst="rect">
            <a:avLst/>
          </a:prstGeom>
          <a:noFill/>
        </p:spPr>
        <p:txBody>
          <a:bodyPr wrap="square" rtlCol="0">
            <a:spAutoFit/>
          </a:bodyPr>
          <a:lstStyle/>
          <a:p>
            <a:pPr algn="ctr"/>
            <a:r>
              <a:rPr lang="en-US" sz="800" b="1" dirty="0" smtClean="0">
                <a:solidFill>
                  <a:prstClr val="black"/>
                </a:solidFill>
              </a:rPr>
              <a:t>PL ECHO</a:t>
            </a:r>
            <a:endParaRPr lang="en-US" sz="800" b="1" dirty="0">
              <a:solidFill>
                <a:prstClr val="black"/>
              </a:solidFill>
            </a:endParaRPr>
          </a:p>
        </p:txBody>
      </p:sp>
      <p:sp>
        <p:nvSpPr>
          <p:cNvPr id="241" name="Text Box 17"/>
          <p:cNvSpPr txBox="1">
            <a:spLocks noChangeArrowheads="1"/>
          </p:cNvSpPr>
          <p:nvPr userDrawn="1"/>
        </p:nvSpPr>
        <p:spPr bwMode="auto">
          <a:xfrm>
            <a:off x="2176463" y="2314575"/>
            <a:ext cx="566737" cy="123825"/>
          </a:xfrm>
          <a:prstGeom prst="rect">
            <a:avLst/>
          </a:prstGeom>
          <a:noFill/>
          <a:ln w="9525">
            <a:noFill/>
            <a:miter lim="800000"/>
            <a:headEnd/>
            <a:tailEnd/>
          </a:ln>
        </p:spPr>
        <p:txBody>
          <a:bodyPr wrap="none" lIns="0" tIns="0" rIns="0" bIns="0" anchor="ctr">
            <a:spAutoFit/>
          </a:bodyPr>
          <a:lstStyle/>
          <a:p>
            <a:pPr>
              <a:defRPr/>
            </a:pPr>
            <a:r>
              <a:rPr lang="en-US" sz="800" dirty="0">
                <a:solidFill>
                  <a:prstClr val="black"/>
                </a:solidFill>
                <a:latin typeface="Arial" pitchFamily="34" charset="0"/>
                <a:cs typeface="Arial" pitchFamily="34" charset="0"/>
              </a:rPr>
              <a:t>SARDAKAN</a:t>
            </a:r>
          </a:p>
        </p:txBody>
      </p:sp>
      <p:grpSp>
        <p:nvGrpSpPr>
          <p:cNvPr id="3" name="Group 540"/>
          <p:cNvGrpSpPr>
            <a:grpSpLocks/>
          </p:cNvGrpSpPr>
          <p:nvPr userDrawn="1"/>
        </p:nvGrpSpPr>
        <p:grpSpPr bwMode="auto">
          <a:xfrm>
            <a:off x="2362200" y="2438400"/>
            <a:ext cx="76200" cy="91491"/>
            <a:chOff x="3224" y="1934"/>
            <a:chExt cx="345" cy="280"/>
          </a:xfrm>
          <a:solidFill>
            <a:schemeClr val="accent3">
              <a:lumMod val="60000"/>
              <a:lumOff val="40000"/>
            </a:schemeClr>
          </a:solidFill>
        </p:grpSpPr>
        <p:grpSp>
          <p:nvGrpSpPr>
            <p:cNvPr id="4" name="Group 419"/>
            <p:cNvGrpSpPr>
              <a:grpSpLocks/>
            </p:cNvGrpSpPr>
            <p:nvPr/>
          </p:nvGrpSpPr>
          <p:grpSpPr bwMode="auto">
            <a:xfrm>
              <a:off x="3224" y="1934"/>
              <a:ext cx="345" cy="280"/>
              <a:chOff x="3517" y="2002"/>
              <a:chExt cx="345" cy="280"/>
            </a:xfrm>
            <a:grpFill/>
          </p:grpSpPr>
          <p:sp>
            <p:nvSpPr>
              <p:cNvPr id="247"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48"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5" name="Group 536"/>
            <p:cNvGrpSpPr>
              <a:grpSpLocks/>
            </p:cNvGrpSpPr>
            <p:nvPr/>
          </p:nvGrpSpPr>
          <p:grpSpPr bwMode="auto">
            <a:xfrm>
              <a:off x="3309" y="2045"/>
              <a:ext cx="175" cy="96"/>
              <a:chOff x="4949" y="2033"/>
              <a:chExt cx="175" cy="110"/>
            </a:xfrm>
            <a:grpFill/>
          </p:grpSpPr>
          <p:sp>
            <p:nvSpPr>
              <p:cNvPr id="245"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46"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sp>
        <p:nvSpPr>
          <p:cNvPr id="249" name="Text Box 17"/>
          <p:cNvSpPr txBox="1">
            <a:spLocks noChangeArrowheads="1"/>
          </p:cNvSpPr>
          <p:nvPr userDrawn="1"/>
        </p:nvSpPr>
        <p:spPr bwMode="auto">
          <a:xfrm>
            <a:off x="4953000" y="3457575"/>
            <a:ext cx="428625" cy="123825"/>
          </a:xfrm>
          <a:prstGeom prst="rect">
            <a:avLst/>
          </a:prstGeom>
          <a:noFill/>
          <a:ln w="9525">
            <a:noFill/>
            <a:miter lim="800000"/>
            <a:headEnd/>
            <a:tailEnd/>
          </a:ln>
        </p:spPr>
        <p:txBody>
          <a:bodyPr wrap="none" lIns="0" tIns="0" rIns="0" bIns="0" anchor="ctr">
            <a:spAutoFit/>
          </a:bodyPr>
          <a:lstStyle/>
          <a:p>
            <a:pPr>
              <a:defRPr/>
            </a:pPr>
            <a:r>
              <a:rPr lang="en-US" sz="800" dirty="0">
                <a:solidFill>
                  <a:prstClr val="black"/>
                </a:solidFill>
                <a:latin typeface="Arial" pitchFamily="34" charset="0"/>
                <a:cs typeface="Arial" pitchFamily="34" charset="0"/>
              </a:rPr>
              <a:t>BUHSAR</a:t>
            </a:r>
          </a:p>
        </p:txBody>
      </p:sp>
      <p:sp>
        <p:nvSpPr>
          <p:cNvPr id="250" name="Text Box 17"/>
          <p:cNvSpPr txBox="1">
            <a:spLocks noChangeArrowheads="1"/>
          </p:cNvSpPr>
          <p:nvPr userDrawn="1"/>
        </p:nvSpPr>
        <p:spPr bwMode="auto">
          <a:xfrm>
            <a:off x="6629400" y="4219575"/>
            <a:ext cx="601663" cy="123825"/>
          </a:xfrm>
          <a:prstGeom prst="rect">
            <a:avLst/>
          </a:prstGeom>
          <a:noFill/>
          <a:ln w="9525">
            <a:noFill/>
            <a:miter lim="800000"/>
            <a:headEnd/>
            <a:tailEnd/>
          </a:ln>
        </p:spPr>
        <p:txBody>
          <a:bodyPr wrap="none" lIns="0" tIns="0" rIns="0" bIns="0" anchor="ctr">
            <a:spAutoFit/>
          </a:bodyPr>
          <a:lstStyle/>
          <a:p>
            <a:pPr>
              <a:defRPr/>
            </a:pPr>
            <a:r>
              <a:rPr lang="en-US" sz="800" dirty="0">
                <a:solidFill>
                  <a:prstClr val="black"/>
                </a:solidFill>
                <a:latin typeface="Arial" pitchFamily="34" charset="0"/>
                <a:cs typeface="Arial" pitchFamily="34" charset="0"/>
              </a:rPr>
              <a:t>NAJALABAN</a:t>
            </a:r>
          </a:p>
        </p:txBody>
      </p:sp>
      <p:sp>
        <p:nvSpPr>
          <p:cNvPr id="251" name="Text Box 17"/>
          <p:cNvSpPr txBox="1">
            <a:spLocks noChangeArrowheads="1"/>
          </p:cNvSpPr>
          <p:nvPr userDrawn="1"/>
        </p:nvSpPr>
        <p:spPr bwMode="auto">
          <a:xfrm>
            <a:off x="5149850" y="5105400"/>
            <a:ext cx="412750" cy="123825"/>
          </a:xfrm>
          <a:prstGeom prst="rect">
            <a:avLst/>
          </a:prstGeom>
          <a:noFill/>
          <a:ln w="9525">
            <a:noFill/>
            <a:miter lim="800000"/>
            <a:headEnd/>
            <a:tailEnd/>
          </a:ln>
        </p:spPr>
        <p:txBody>
          <a:bodyPr wrap="none" lIns="0" tIns="0" rIns="0" bIns="0" anchor="ctr">
            <a:spAutoFit/>
          </a:bodyPr>
          <a:lstStyle/>
          <a:p>
            <a:pPr>
              <a:defRPr/>
            </a:pPr>
            <a:r>
              <a:rPr lang="en-US" sz="800" dirty="0">
                <a:solidFill>
                  <a:prstClr val="black"/>
                </a:solidFill>
                <a:latin typeface="Arial" pitchFamily="34" charset="0"/>
                <a:cs typeface="Arial" pitchFamily="34" charset="0"/>
              </a:rPr>
              <a:t>FARSAB</a:t>
            </a:r>
          </a:p>
        </p:txBody>
      </p:sp>
      <p:sp>
        <p:nvSpPr>
          <p:cNvPr id="252" name="Text Box 17"/>
          <p:cNvSpPr txBox="1">
            <a:spLocks noChangeArrowheads="1"/>
          </p:cNvSpPr>
          <p:nvPr userDrawn="1"/>
        </p:nvSpPr>
        <p:spPr bwMode="auto">
          <a:xfrm>
            <a:off x="3581400" y="3078163"/>
            <a:ext cx="439738" cy="122237"/>
          </a:xfrm>
          <a:prstGeom prst="rect">
            <a:avLst/>
          </a:prstGeom>
          <a:noFill/>
          <a:ln w="9525">
            <a:noFill/>
            <a:miter lim="800000"/>
            <a:headEnd/>
            <a:tailEnd/>
          </a:ln>
        </p:spPr>
        <p:txBody>
          <a:bodyPr wrap="none" lIns="0" tIns="0" rIns="0" bIns="0" anchor="ctr">
            <a:spAutoFit/>
          </a:bodyPr>
          <a:lstStyle/>
          <a:p>
            <a:pPr>
              <a:defRPr/>
            </a:pPr>
            <a:r>
              <a:rPr lang="en-US" sz="800" dirty="0">
                <a:solidFill>
                  <a:prstClr val="black"/>
                </a:solidFill>
                <a:latin typeface="Arial" pitchFamily="34" charset="0"/>
                <a:cs typeface="Arial" pitchFamily="34" charset="0"/>
              </a:rPr>
              <a:t>MEYBUD</a:t>
            </a:r>
          </a:p>
        </p:txBody>
      </p:sp>
      <p:sp>
        <p:nvSpPr>
          <p:cNvPr id="253" name="Text Box 17"/>
          <p:cNvSpPr txBox="1">
            <a:spLocks noChangeArrowheads="1"/>
          </p:cNvSpPr>
          <p:nvPr userDrawn="1"/>
        </p:nvSpPr>
        <p:spPr bwMode="auto">
          <a:xfrm>
            <a:off x="4495800" y="3505200"/>
            <a:ext cx="488950" cy="122238"/>
          </a:xfrm>
          <a:prstGeom prst="rect">
            <a:avLst/>
          </a:prstGeom>
          <a:noFill/>
          <a:ln w="9525">
            <a:noFill/>
            <a:miter lim="800000"/>
            <a:headEnd/>
            <a:tailEnd/>
          </a:ln>
        </p:spPr>
        <p:txBody>
          <a:bodyPr wrap="none" lIns="0" tIns="0" rIns="0" bIns="0" anchor="ctr">
            <a:spAutoFit/>
          </a:bodyPr>
          <a:lstStyle/>
          <a:p>
            <a:pPr algn="ctr">
              <a:defRPr/>
            </a:pPr>
            <a:r>
              <a:rPr lang="en-US" sz="800" dirty="0">
                <a:solidFill>
                  <a:prstClr val="black"/>
                </a:solidFill>
                <a:latin typeface="Arial" pitchFamily="34" charset="0"/>
                <a:cs typeface="Arial" pitchFamily="34" charset="0"/>
              </a:rPr>
              <a:t>SUDASHT</a:t>
            </a:r>
          </a:p>
        </p:txBody>
      </p:sp>
      <p:sp>
        <p:nvSpPr>
          <p:cNvPr id="254" name="Text Box 17"/>
          <p:cNvSpPr txBox="1">
            <a:spLocks noChangeArrowheads="1"/>
          </p:cNvSpPr>
          <p:nvPr userDrawn="1"/>
        </p:nvSpPr>
        <p:spPr bwMode="auto">
          <a:xfrm>
            <a:off x="5943600" y="1828800"/>
            <a:ext cx="615950" cy="123825"/>
          </a:xfrm>
          <a:prstGeom prst="rect">
            <a:avLst/>
          </a:prstGeom>
          <a:noFill/>
          <a:ln w="9525">
            <a:noFill/>
            <a:miter lim="800000"/>
            <a:headEnd/>
            <a:tailEnd/>
          </a:ln>
        </p:spPr>
        <p:txBody>
          <a:bodyPr wrap="none" lIns="0" tIns="0" rIns="0" bIns="0" anchor="ctr">
            <a:spAutoFit/>
          </a:bodyPr>
          <a:lstStyle/>
          <a:p>
            <a:pPr>
              <a:defRPr/>
            </a:pPr>
            <a:r>
              <a:rPr lang="en-US" sz="800" dirty="0">
                <a:solidFill>
                  <a:prstClr val="black"/>
                </a:solidFill>
                <a:latin typeface="Arial" pitchFamily="34" charset="0"/>
                <a:cs typeface="Arial" pitchFamily="34" charset="0"/>
              </a:rPr>
              <a:t>RAFDANJAN</a:t>
            </a:r>
          </a:p>
        </p:txBody>
      </p:sp>
      <p:sp>
        <p:nvSpPr>
          <p:cNvPr id="255" name="Text Box 17"/>
          <p:cNvSpPr txBox="1">
            <a:spLocks noChangeArrowheads="1"/>
          </p:cNvSpPr>
          <p:nvPr userDrawn="1"/>
        </p:nvSpPr>
        <p:spPr bwMode="auto">
          <a:xfrm>
            <a:off x="5562600" y="1371600"/>
            <a:ext cx="423863" cy="123825"/>
          </a:xfrm>
          <a:prstGeom prst="rect">
            <a:avLst/>
          </a:prstGeom>
          <a:noFill/>
          <a:ln w="9525">
            <a:noFill/>
            <a:miter lim="800000"/>
            <a:headEnd/>
            <a:tailEnd/>
          </a:ln>
        </p:spPr>
        <p:txBody>
          <a:bodyPr wrap="none" lIns="0" tIns="0" rIns="0" bIns="0" anchor="ctr">
            <a:spAutoFit/>
          </a:bodyPr>
          <a:lstStyle/>
          <a:p>
            <a:pPr>
              <a:defRPr/>
            </a:pPr>
            <a:r>
              <a:rPr lang="en-US" sz="800" dirty="0">
                <a:solidFill>
                  <a:prstClr val="black"/>
                </a:solidFill>
                <a:latin typeface="Arial" pitchFamily="34" charset="0"/>
                <a:cs typeface="Arial" pitchFamily="34" charset="0"/>
              </a:rPr>
              <a:t>RAVAKH</a:t>
            </a:r>
          </a:p>
        </p:txBody>
      </p:sp>
      <p:grpSp>
        <p:nvGrpSpPr>
          <p:cNvPr id="6" name="Group 540"/>
          <p:cNvGrpSpPr>
            <a:grpSpLocks/>
          </p:cNvGrpSpPr>
          <p:nvPr userDrawn="1"/>
        </p:nvGrpSpPr>
        <p:grpSpPr bwMode="auto">
          <a:xfrm>
            <a:off x="3787857" y="3200400"/>
            <a:ext cx="76200" cy="91491"/>
            <a:chOff x="3224" y="1934"/>
            <a:chExt cx="345" cy="280"/>
          </a:xfrm>
          <a:solidFill>
            <a:schemeClr val="accent3">
              <a:lumMod val="60000"/>
              <a:lumOff val="40000"/>
            </a:schemeClr>
          </a:solidFill>
        </p:grpSpPr>
        <p:grpSp>
          <p:nvGrpSpPr>
            <p:cNvPr id="7" name="Group 419"/>
            <p:cNvGrpSpPr>
              <a:grpSpLocks/>
            </p:cNvGrpSpPr>
            <p:nvPr/>
          </p:nvGrpSpPr>
          <p:grpSpPr bwMode="auto">
            <a:xfrm>
              <a:off x="3224" y="1934"/>
              <a:ext cx="345" cy="280"/>
              <a:chOff x="3517" y="2002"/>
              <a:chExt cx="345" cy="280"/>
            </a:xfrm>
            <a:grpFill/>
          </p:grpSpPr>
          <p:sp>
            <p:nvSpPr>
              <p:cNvPr id="261"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62"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8" name="Group 536"/>
            <p:cNvGrpSpPr>
              <a:grpSpLocks/>
            </p:cNvGrpSpPr>
            <p:nvPr/>
          </p:nvGrpSpPr>
          <p:grpSpPr bwMode="auto">
            <a:xfrm>
              <a:off x="3309" y="2045"/>
              <a:ext cx="175" cy="96"/>
              <a:chOff x="4949" y="2033"/>
              <a:chExt cx="175" cy="110"/>
            </a:xfrm>
            <a:grpFill/>
          </p:grpSpPr>
          <p:sp>
            <p:nvSpPr>
              <p:cNvPr id="259"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60"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grpSp>
        <p:nvGrpSpPr>
          <p:cNvPr id="9" name="Group 540"/>
          <p:cNvGrpSpPr>
            <a:grpSpLocks/>
          </p:cNvGrpSpPr>
          <p:nvPr userDrawn="1"/>
        </p:nvGrpSpPr>
        <p:grpSpPr bwMode="auto">
          <a:xfrm>
            <a:off x="4724400" y="3642309"/>
            <a:ext cx="76200" cy="91491"/>
            <a:chOff x="3224" y="1934"/>
            <a:chExt cx="345" cy="280"/>
          </a:xfrm>
          <a:solidFill>
            <a:schemeClr val="accent3">
              <a:lumMod val="60000"/>
              <a:lumOff val="40000"/>
            </a:schemeClr>
          </a:solidFill>
        </p:grpSpPr>
        <p:grpSp>
          <p:nvGrpSpPr>
            <p:cNvPr id="10" name="Group 419"/>
            <p:cNvGrpSpPr>
              <a:grpSpLocks/>
            </p:cNvGrpSpPr>
            <p:nvPr/>
          </p:nvGrpSpPr>
          <p:grpSpPr bwMode="auto">
            <a:xfrm>
              <a:off x="3224" y="1934"/>
              <a:ext cx="345" cy="280"/>
              <a:chOff x="3517" y="2002"/>
              <a:chExt cx="345" cy="280"/>
            </a:xfrm>
            <a:grpFill/>
          </p:grpSpPr>
          <p:sp>
            <p:nvSpPr>
              <p:cNvPr id="268"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69"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11" name="Group 536"/>
            <p:cNvGrpSpPr>
              <a:grpSpLocks/>
            </p:cNvGrpSpPr>
            <p:nvPr/>
          </p:nvGrpSpPr>
          <p:grpSpPr bwMode="auto">
            <a:xfrm>
              <a:off x="3309" y="2045"/>
              <a:ext cx="175" cy="96"/>
              <a:chOff x="4949" y="2033"/>
              <a:chExt cx="175" cy="110"/>
            </a:xfrm>
            <a:grpFill/>
          </p:grpSpPr>
          <p:sp>
            <p:nvSpPr>
              <p:cNvPr id="266"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67"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grpSp>
        <p:nvGrpSpPr>
          <p:cNvPr id="12" name="Group 540"/>
          <p:cNvGrpSpPr>
            <a:grpSpLocks/>
          </p:cNvGrpSpPr>
          <p:nvPr userDrawn="1"/>
        </p:nvGrpSpPr>
        <p:grpSpPr bwMode="auto">
          <a:xfrm>
            <a:off x="5029200" y="3581400"/>
            <a:ext cx="76200" cy="91491"/>
            <a:chOff x="3224" y="1934"/>
            <a:chExt cx="345" cy="280"/>
          </a:xfrm>
          <a:solidFill>
            <a:schemeClr val="accent3">
              <a:lumMod val="60000"/>
              <a:lumOff val="40000"/>
            </a:schemeClr>
          </a:solidFill>
        </p:grpSpPr>
        <p:grpSp>
          <p:nvGrpSpPr>
            <p:cNvPr id="13" name="Group 419"/>
            <p:cNvGrpSpPr>
              <a:grpSpLocks/>
            </p:cNvGrpSpPr>
            <p:nvPr/>
          </p:nvGrpSpPr>
          <p:grpSpPr bwMode="auto">
            <a:xfrm>
              <a:off x="3224" y="1934"/>
              <a:ext cx="345" cy="280"/>
              <a:chOff x="3517" y="2002"/>
              <a:chExt cx="345" cy="280"/>
            </a:xfrm>
            <a:grpFill/>
          </p:grpSpPr>
          <p:sp>
            <p:nvSpPr>
              <p:cNvPr id="275"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76"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14" name="Group 536"/>
            <p:cNvGrpSpPr>
              <a:grpSpLocks/>
            </p:cNvGrpSpPr>
            <p:nvPr/>
          </p:nvGrpSpPr>
          <p:grpSpPr bwMode="auto">
            <a:xfrm>
              <a:off x="3309" y="2045"/>
              <a:ext cx="175" cy="96"/>
              <a:chOff x="4949" y="2033"/>
              <a:chExt cx="175" cy="110"/>
            </a:xfrm>
            <a:grpFill/>
          </p:grpSpPr>
          <p:sp>
            <p:nvSpPr>
              <p:cNvPr id="273"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74"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grpSp>
        <p:nvGrpSpPr>
          <p:cNvPr id="15" name="Group 540"/>
          <p:cNvGrpSpPr>
            <a:grpSpLocks/>
          </p:cNvGrpSpPr>
          <p:nvPr userDrawn="1"/>
        </p:nvGrpSpPr>
        <p:grpSpPr bwMode="auto">
          <a:xfrm>
            <a:off x="5257800" y="5242509"/>
            <a:ext cx="76200" cy="91491"/>
            <a:chOff x="3224" y="1934"/>
            <a:chExt cx="345" cy="280"/>
          </a:xfrm>
          <a:solidFill>
            <a:schemeClr val="accent3">
              <a:lumMod val="60000"/>
              <a:lumOff val="40000"/>
            </a:schemeClr>
          </a:solidFill>
        </p:grpSpPr>
        <p:grpSp>
          <p:nvGrpSpPr>
            <p:cNvPr id="16" name="Group 419"/>
            <p:cNvGrpSpPr>
              <a:grpSpLocks/>
            </p:cNvGrpSpPr>
            <p:nvPr/>
          </p:nvGrpSpPr>
          <p:grpSpPr bwMode="auto">
            <a:xfrm>
              <a:off x="3224" y="1934"/>
              <a:ext cx="345" cy="280"/>
              <a:chOff x="3517" y="2002"/>
              <a:chExt cx="345" cy="280"/>
            </a:xfrm>
            <a:grpFill/>
          </p:grpSpPr>
          <p:sp>
            <p:nvSpPr>
              <p:cNvPr id="282"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83"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17" name="Group 536"/>
            <p:cNvGrpSpPr>
              <a:grpSpLocks/>
            </p:cNvGrpSpPr>
            <p:nvPr/>
          </p:nvGrpSpPr>
          <p:grpSpPr bwMode="auto">
            <a:xfrm>
              <a:off x="3309" y="2045"/>
              <a:ext cx="175" cy="96"/>
              <a:chOff x="4949" y="2033"/>
              <a:chExt cx="175" cy="110"/>
            </a:xfrm>
            <a:grpFill/>
          </p:grpSpPr>
          <p:sp>
            <p:nvSpPr>
              <p:cNvPr id="280"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81"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grpSp>
        <p:nvGrpSpPr>
          <p:cNvPr id="18" name="Group 540"/>
          <p:cNvGrpSpPr>
            <a:grpSpLocks/>
          </p:cNvGrpSpPr>
          <p:nvPr userDrawn="1"/>
        </p:nvGrpSpPr>
        <p:grpSpPr bwMode="auto">
          <a:xfrm>
            <a:off x="6705600" y="4343400"/>
            <a:ext cx="76200" cy="91491"/>
            <a:chOff x="3224" y="1934"/>
            <a:chExt cx="345" cy="280"/>
          </a:xfrm>
          <a:solidFill>
            <a:schemeClr val="accent3">
              <a:lumMod val="60000"/>
              <a:lumOff val="40000"/>
            </a:schemeClr>
          </a:solidFill>
        </p:grpSpPr>
        <p:grpSp>
          <p:nvGrpSpPr>
            <p:cNvPr id="19" name="Group 419"/>
            <p:cNvGrpSpPr>
              <a:grpSpLocks/>
            </p:cNvGrpSpPr>
            <p:nvPr/>
          </p:nvGrpSpPr>
          <p:grpSpPr bwMode="auto">
            <a:xfrm>
              <a:off x="3224" y="1934"/>
              <a:ext cx="345" cy="280"/>
              <a:chOff x="3517" y="2002"/>
              <a:chExt cx="345" cy="280"/>
            </a:xfrm>
            <a:grpFill/>
          </p:grpSpPr>
          <p:sp>
            <p:nvSpPr>
              <p:cNvPr id="289"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90"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20" name="Group 536"/>
            <p:cNvGrpSpPr>
              <a:grpSpLocks/>
            </p:cNvGrpSpPr>
            <p:nvPr/>
          </p:nvGrpSpPr>
          <p:grpSpPr bwMode="auto">
            <a:xfrm>
              <a:off x="3309" y="2045"/>
              <a:ext cx="175" cy="96"/>
              <a:chOff x="4949" y="2033"/>
              <a:chExt cx="175" cy="110"/>
            </a:xfrm>
            <a:grpFill/>
          </p:grpSpPr>
          <p:sp>
            <p:nvSpPr>
              <p:cNvPr id="287"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88"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grpSp>
        <p:nvGrpSpPr>
          <p:cNvPr id="21" name="Group 540"/>
          <p:cNvGrpSpPr>
            <a:grpSpLocks/>
          </p:cNvGrpSpPr>
          <p:nvPr userDrawn="1"/>
        </p:nvGrpSpPr>
        <p:grpSpPr bwMode="auto">
          <a:xfrm>
            <a:off x="6172200" y="1965909"/>
            <a:ext cx="76200" cy="91491"/>
            <a:chOff x="3224" y="1934"/>
            <a:chExt cx="345" cy="280"/>
          </a:xfrm>
          <a:solidFill>
            <a:schemeClr val="accent3">
              <a:lumMod val="60000"/>
              <a:lumOff val="40000"/>
            </a:schemeClr>
          </a:solidFill>
        </p:grpSpPr>
        <p:grpSp>
          <p:nvGrpSpPr>
            <p:cNvPr id="22" name="Group 419"/>
            <p:cNvGrpSpPr>
              <a:grpSpLocks/>
            </p:cNvGrpSpPr>
            <p:nvPr/>
          </p:nvGrpSpPr>
          <p:grpSpPr bwMode="auto">
            <a:xfrm>
              <a:off x="3224" y="1934"/>
              <a:ext cx="345" cy="280"/>
              <a:chOff x="3517" y="2002"/>
              <a:chExt cx="345" cy="280"/>
            </a:xfrm>
            <a:grpFill/>
          </p:grpSpPr>
          <p:sp>
            <p:nvSpPr>
              <p:cNvPr id="296"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97"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23" name="Group 536"/>
            <p:cNvGrpSpPr>
              <a:grpSpLocks/>
            </p:cNvGrpSpPr>
            <p:nvPr/>
          </p:nvGrpSpPr>
          <p:grpSpPr bwMode="auto">
            <a:xfrm>
              <a:off x="3309" y="2045"/>
              <a:ext cx="175" cy="96"/>
              <a:chOff x="4949" y="2033"/>
              <a:chExt cx="175" cy="110"/>
            </a:xfrm>
            <a:grpFill/>
          </p:grpSpPr>
          <p:sp>
            <p:nvSpPr>
              <p:cNvPr id="294"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295"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grpSp>
        <p:nvGrpSpPr>
          <p:cNvPr id="24" name="Group 540"/>
          <p:cNvGrpSpPr>
            <a:grpSpLocks/>
          </p:cNvGrpSpPr>
          <p:nvPr userDrawn="1"/>
        </p:nvGrpSpPr>
        <p:grpSpPr bwMode="auto">
          <a:xfrm>
            <a:off x="5638800" y="1508709"/>
            <a:ext cx="76200" cy="91491"/>
            <a:chOff x="3224" y="1934"/>
            <a:chExt cx="345" cy="280"/>
          </a:xfrm>
          <a:solidFill>
            <a:schemeClr val="accent3">
              <a:lumMod val="60000"/>
              <a:lumOff val="40000"/>
            </a:schemeClr>
          </a:solidFill>
        </p:grpSpPr>
        <p:grpSp>
          <p:nvGrpSpPr>
            <p:cNvPr id="25" name="Group 419"/>
            <p:cNvGrpSpPr>
              <a:grpSpLocks/>
            </p:cNvGrpSpPr>
            <p:nvPr/>
          </p:nvGrpSpPr>
          <p:grpSpPr bwMode="auto">
            <a:xfrm>
              <a:off x="3224" y="1934"/>
              <a:ext cx="345" cy="280"/>
              <a:chOff x="3517" y="2002"/>
              <a:chExt cx="345" cy="280"/>
            </a:xfrm>
            <a:grpFill/>
          </p:grpSpPr>
          <p:sp>
            <p:nvSpPr>
              <p:cNvPr id="303" name="Rectangle 420"/>
              <p:cNvSpPr>
                <a:spLocks noChangeArrowheads="1"/>
              </p:cNvSpPr>
              <p:nvPr/>
            </p:nvSpPr>
            <p:spPr bwMode="auto">
              <a:xfrm>
                <a:off x="3642" y="2002"/>
                <a:ext cx="96" cy="48"/>
              </a:xfrm>
              <a:prstGeom prst="rect">
                <a:avLst/>
              </a:prstGeom>
              <a:solidFill>
                <a:schemeClr val="tx1"/>
              </a:solidFill>
              <a:ln w="9525">
                <a:solidFill>
                  <a:schemeClr val="tx1"/>
                </a:solidFill>
                <a:miter lim="800000"/>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304" name="Rectangle 421"/>
              <p:cNvSpPr>
                <a:spLocks noChangeArrowheads="1"/>
              </p:cNvSpPr>
              <p:nvPr/>
            </p:nvSpPr>
            <p:spPr bwMode="auto">
              <a:xfrm>
                <a:off x="3517" y="2052"/>
                <a:ext cx="345" cy="230"/>
              </a:xfrm>
              <a:prstGeom prst="rect">
                <a:avLst/>
              </a:prstGeom>
              <a:grpFill/>
              <a:ln w="9525">
                <a:solidFill>
                  <a:schemeClr val="tx1"/>
                </a:solidFill>
                <a:miter lim="800000"/>
                <a:headEnd/>
                <a:tailEnd/>
              </a:ln>
            </p:spPr>
            <p:txBody>
              <a:bodyPr/>
              <a:lstStyle/>
              <a:p>
                <a:pPr>
                  <a:defRPr/>
                </a:pPr>
                <a:endParaRPr lang="en-US" sz="1400" b="1">
                  <a:solidFill>
                    <a:prstClr val="black"/>
                  </a:solidFill>
                  <a:latin typeface="Arial" pitchFamily="34" charset="0"/>
                  <a:cs typeface="Arial" pitchFamily="34" charset="0"/>
                </a:endParaRPr>
              </a:p>
            </p:txBody>
          </p:sp>
        </p:grpSp>
        <p:grpSp>
          <p:nvGrpSpPr>
            <p:cNvPr id="26" name="Group 536"/>
            <p:cNvGrpSpPr>
              <a:grpSpLocks/>
            </p:cNvGrpSpPr>
            <p:nvPr/>
          </p:nvGrpSpPr>
          <p:grpSpPr bwMode="auto">
            <a:xfrm>
              <a:off x="3309" y="2045"/>
              <a:ext cx="175" cy="96"/>
              <a:chOff x="4949" y="2033"/>
              <a:chExt cx="175" cy="110"/>
            </a:xfrm>
            <a:grpFill/>
          </p:grpSpPr>
          <p:sp>
            <p:nvSpPr>
              <p:cNvPr id="301" name="Line 537"/>
              <p:cNvSpPr>
                <a:spLocks noChangeShapeType="1"/>
              </p:cNvSpPr>
              <p:nvPr/>
            </p:nvSpPr>
            <p:spPr bwMode="auto">
              <a:xfrm flipV="1">
                <a:off x="4950" y="2034"/>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sp>
            <p:nvSpPr>
              <p:cNvPr id="302" name="Line 538"/>
              <p:cNvSpPr>
                <a:spLocks noChangeShapeType="1"/>
              </p:cNvSpPr>
              <p:nvPr/>
            </p:nvSpPr>
            <p:spPr bwMode="auto">
              <a:xfrm flipH="1" flipV="1">
                <a:off x="4949" y="2033"/>
                <a:ext cx="174" cy="109"/>
              </a:xfrm>
              <a:prstGeom prst="line">
                <a:avLst/>
              </a:prstGeom>
              <a:grpFill/>
              <a:ln w="9525">
                <a:solidFill>
                  <a:schemeClr val="tx1"/>
                </a:solidFill>
                <a:round/>
                <a:headEnd/>
                <a:tailEnd/>
              </a:ln>
              <a:effectLst/>
            </p:spPr>
            <p:txBody>
              <a:bodyPr wrap="none" anchor="ctr"/>
              <a:lstStyle/>
              <a:p>
                <a:pPr>
                  <a:defRPr/>
                </a:pPr>
                <a:endParaRPr lang="en-US" sz="1400" b="1">
                  <a:solidFill>
                    <a:prstClr val="black"/>
                  </a:solidFill>
                  <a:latin typeface="Arial" pitchFamily="34" charset="0"/>
                  <a:cs typeface="Arial" pitchFamily="34" charset="0"/>
                </a:endParaRPr>
              </a:p>
            </p:txBody>
          </p:sp>
        </p:grpSp>
      </p:grpSp>
      <p:cxnSp>
        <p:nvCxnSpPr>
          <p:cNvPr id="305" name="Straight Connector 304"/>
          <p:cNvCxnSpPr/>
          <p:nvPr userDrawn="1"/>
        </p:nvCxnSpPr>
        <p:spPr>
          <a:xfrm rot="16200000" flipV="1">
            <a:off x="1058069" y="2599531"/>
            <a:ext cx="603250" cy="5857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rot="16200000" flipV="1">
            <a:off x="180182" y="3098006"/>
            <a:ext cx="687388" cy="64452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rot="5400000" flipH="1" flipV="1">
            <a:off x="391319" y="2401094"/>
            <a:ext cx="485775" cy="8651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Freeform 307"/>
          <p:cNvSpPr/>
          <p:nvPr userDrawn="1"/>
        </p:nvSpPr>
        <p:spPr>
          <a:xfrm>
            <a:off x="-7938" y="2005013"/>
            <a:ext cx="661988" cy="804862"/>
          </a:xfrm>
          <a:custGeom>
            <a:avLst/>
            <a:gdLst>
              <a:gd name="connsiteX0" fmla="*/ 662730 w 662730"/>
              <a:gd name="connsiteY0" fmla="*/ 805343 h 805343"/>
              <a:gd name="connsiteX1" fmla="*/ 427839 w 662730"/>
              <a:gd name="connsiteY1" fmla="*/ 125835 h 805343"/>
              <a:gd name="connsiteX2" fmla="*/ 16778 w 662730"/>
              <a:gd name="connsiteY2" fmla="*/ 117446 h 805343"/>
              <a:gd name="connsiteX3" fmla="*/ 0 w 662730"/>
              <a:gd name="connsiteY3" fmla="*/ 0 h 805343"/>
            </a:gdLst>
            <a:ahLst/>
            <a:cxnLst>
              <a:cxn ang="0">
                <a:pos x="connsiteX0" y="connsiteY0"/>
              </a:cxn>
              <a:cxn ang="0">
                <a:pos x="connsiteX1" y="connsiteY1"/>
              </a:cxn>
              <a:cxn ang="0">
                <a:pos x="connsiteX2" y="connsiteY2"/>
              </a:cxn>
              <a:cxn ang="0">
                <a:pos x="connsiteX3" y="connsiteY3"/>
              </a:cxn>
            </a:cxnLst>
            <a:rect l="l" t="t" r="r" b="b"/>
            <a:pathLst>
              <a:path w="662730" h="805343">
                <a:moveTo>
                  <a:pt x="662730" y="805343"/>
                </a:moveTo>
                <a:lnTo>
                  <a:pt x="427839" y="125835"/>
                </a:lnTo>
                <a:lnTo>
                  <a:pt x="16778" y="117446"/>
                </a:lnTo>
                <a:lnTo>
                  <a:pt x="0" y="0"/>
                </a:ln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iclic12"/>
          <p:cNvPicPr>
            <a:picLocks noChangeAspect="1" noChangeArrowheads="1"/>
          </p:cNvPicPr>
          <p:nvPr/>
        </p:nvPicPr>
        <p:blipFill>
          <a:blip r:embed="rId2" cstate="print">
            <a:lum bright="26000"/>
          </a:blip>
          <a:srcRect/>
          <a:stretch>
            <a:fillRect/>
          </a:stretch>
        </p:blipFill>
        <p:spPr bwMode="auto">
          <a:xfrm>
            <a:off x="0" y="-31750"/>
            <a:ext cx="9144000" cy="7042150"/>
          </a:xfrm>
          <a:prstGeom prst="rect">
            <a:avLst/>
          </a:prstGeom>
          <a:noFill/>
          <a:ln w="9525">
            <a:noFill/>
            <a:miter lim="800000"/>
            <a:headEnd/>
            <a:tailEnd/>
          </a:ln>
        </p:spPr>
      </p:pic>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Combined Arms Breaching Terms of Reference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2400" dirty="0" smtClean="0">
                <a:solidFill>
                  <a:srgbClr val="FFFF00"/>
                </a:solidFill>
                <a:effectLst>
                  <a:outerShdw blurRad="38100" dist="38100" dir="2700000" algn="tl">
                    <a:srgbClr val="000000">
                      <a:alpha val="43137"/>
                    </a:srgbClr>
                  </a:outerShdw>
                </a:effectLst>
              </a:rPr>
              <a:t>References:</a:t>
            </a:r>
          </a:p>
          <a:p>
            <a:r>
              <a:rPr lang="en-US" sz="2400" dirty="0" smtClean="0">
                <a:solidFill>
                  <a:srgbClr val="FFFF00"/>
                </a:solidFill>
                <a:effectLst>
                  <a:outerShdw blurRad="38100" dist="38100" dir="2700000" algn="tl">
                    <a:srgbClr val="000000">
                      <a:alpha val="43137"/>
                    </a:srgbClr>
                  </a:outerShdw>
                </a:effectLst>
              </a:rPr>
              <a:t>ATTP 3-90.4 Combined Arms Mobility Operations</a:t>
            </a:r>
          </a:p>
          <a:p>
            <a:r>
              <a:rPr lang="en-US" sz="2400" dirty="0" smtClean="0">
                <a:solidFill>
                  <a:srgbClr val="FFFF00"/>
                </a:solidFill>
                <a:effectLst>
                  <a:outerShdw blurRad="38100" dist="38100" dir="2700000" algn="tl">
                    <a:srgbClr val="000000">
                      <a:alpha val="43137"/>
                    </a:srgbClr>
                  </a:outerShdw>
                </a:effectLst>
              </a:rPr>
              <a:t>USAES Engineer Planning Factors</a:t>
            </a:r>
            <a:endParaRPr lang="en-US" sz="2400" dirty="0">
              <a:solidFill>
                <a:srgbClr val="FFFF00"/>
              </a:solidFill>
              <a:effectLst>
                <a:outerShdw blurRad="38100" dist="38100" dir="2700000" algn="tl">
                  <a:srgbClr val="000000">
                    <a:alpha val="43137"/>
                  </a:srgbClr>
                </a:outerShdw>
              </a:effectLst>
            </a:endParaRPr>
          </a:p>
        </p:txBody>
      </p:sp>
      <p:grpSp>
        <p:nvGrpSpPr>
          <p:cNvPr id="5" name="Group 414"/>
          <p:cNvGrpSpPr>
            <a:grpSpLocks/>
          </p:cNvGrpSpPr>
          <p:nvPr/>
        </p:nvGrpSpPr>
        <p:grpSpPr bwMode="auto">
          <a:xfrm>
            <a:off x="60325" y="11113"/>
            <a:ext cx="701675" cy="582612"/>
            <a:chOff x="144" y="136"/>
            <a:chExt cx="812" cy="777"/>
          </a:xfrm>
        </p:grpSpPr>
        <p:grpSp>
          <p:nvGrpSpPr>
            <p:cNvPr id="6" name="Group 415"/>
            <p:cNvGrpSpPr>
              <a:grpSpLocks/>
            </p:cNvGrpSpPr>
            <p:nvPr/>
          </p:nvGrpSpPr>
          <p:grpSpPr bwMode="auto">
            <a:xfrm>
              <a:off x="144" y="136"/>
              <a:ext cx="812" cy="777"/>
              <a:chOff x="144" y="136"/>
              <a:chExt cx="812" cy="777"/>
            </a:xfrm>
          </p:grpSpPr>
          <p:sp>
            <p:nvSpPr>
              <p:cNvPr id="24" name="Freeform 416"/>
              <p:cNvSpPr>
                <a:spLocks/>
              </p:cNvSpPr>
              <p:nvPr/>
            </p:nvSpPr>
            <p:spPr bwMode="auto">
              <a:xfrm>
                <a:off x="144" y="136"/>
                <a:ext cx="811" cy="405"/>
              </a:xfrm>
              <a:custGeom>
                <a:avLst/>
                <a:gdLst>
                  <a:gd name="T0" fmla="*/ 379 w 811"/>
                  <a:gd name="T1" fmla="*/ 1 h 405"/>
                  <a:gd name="T2" fmla="*/ 343 w 811"/>
                  <a:gd name="T3" fmla="*/ 4 h 405"/>
                  <a:gd name="T4" fmla="*/ 304 w 811"/>
                  <a:gd name="T5" fmla="*/ 12 h 405"/>
                  <a:gd name="T6" fmla="*/ 266 w 811"/>
                  <a:gd name="T7" fmla="*/ 24 h 405"/>
                  <a:gd name="T8" fmla="*/ 229 w 811"/>
                  <a:gd name="T9" fmla="*/ 39 h 405"/>
                  <a:gd name="T10" fmla="*/ 196 w 811"/>
                  <a:gd name="T11" fmla="*/ 57 h 405"/>
                  <a:gd name="T12" fmla="*/ 163 w 811"/>
                  <a:gd name="T13" fmla="*/ 78 h 405"/>
                  <a:gd name="T14" fmla="*/ 133 w 811"/>
                  <a:gd name="T15" fmla="*/ 102 h 405"/>
                  <a:gd name="T16" fmla="*/ 106 w 811"/>
                  <a:gd name="T17" fmla="*/ 128 h 405"/>
                  <a:gd name="T18" fmla="*/ 80 w 811"/>
                  <a:gd name="T19" fmla="*/ 157 h 405"/>
                  <a:gd name="T20" fmla="*/ 59 w 811"/>
                  <a:gd name="T21" fmla="*/ 189 h 405"/>
                  <a:gd name="T22" fmla="*/ 40 w 811"/>
                  <a:gd name="T23" fmla="*/ 221 h 405"/>
                  <a:gd name="T24" fmla="*/ 25 w 811"/>
                  <a:gd name="T25" fmla="*/ 257 h 405"/>
                  <a:gd name="T26" fmla="*/ 12 w 811"/>
                  <a:gd name="T27" fmla="*/ 293 h 405"/>
                  <a:gd name="T28" fmla="*/ 5 w 811"/>
                  <a:gd name="T29" fmla="*/ 332 h 405"/>
                  <a:gd name="T30" fmla="*/ 1 w 811"/>
                  <a:gd name="T31" fmla="*/ 366 h 405"/>
                  <a:gd name="T32" fmla="*/ 0 w 811"/>
                  <a:gd name="T33" fmla="*/ 392 h 405"/>
                  <a:gd name="T34" fmla="*/ 6 w 811"/>
                  <a:gd name="T35" fmla="*/ 395 h 405"/>
                  <a:gd name="T36" fmla="*/ 32 w 811"/>
                  <a:gd name="T37" fmla="*/ 397 h 405"/>
                  <a:gd name="T38" fmla="*/ 82 w 811"/>
                  <a:gd name="T39" fmla="*/ 398 h 405"/>
                  <a:gd name="T40" fmla="*/ 206 w 811"/>
                  <a:gd name="T41" fmla="*/ 396 h 405"/>
                  <a:gd name="T42" fmla="*/ 258 w 811"/>
                  <a:gd name="T43" fmla="*/ 396 h 405"/>
                  <a:gd name="T44" fmla="*/ 279 w 811"/>
                  <a:gd name="T45" fmla="*/ 397 h 405"/>
                  <a:gd name="T46" fmla="*/ 294 w 811"/>
                  <a:gd name="T47" fmla="*/ 401 h 405"/>
                  <a:gd name="T48" fmla="*/ 313 w 811"/>
                  <a:gd name="T49" fmla="*/ 404 h 405"/>
                  <a:gd name="T50" fmla="*/ 329 w 811"/>
                  <a:gd name="T51" fmla="*/ 403 h 405"/>
                  <a:gd name="T52" fmla="*/ 351 w 811"/>
                  <a:gd name="T53" fmla="*/ 399 h 405"/>
                  <a:gd name="T54" fmla="*/ 367 w 811"/>
                  <a:gd name="T55" fmla="*/ 396 h 405"/>
                  <a:gd name="T56" fmla="*/ 400 w 811"/>
                  <a:gd name="T57" fmla="*/ 397 h 405"/>
                  <a:gd name="T58" fmla="*/ 453 w 811"/>
                  <a:gd name="T59" fmla="*/ 396 h 405"/>
                  <a:gd name="T60" fmla="*/ 568 w 811"/>
                  <a:gd name="T61" fmla="*/ 397 h 405"/>
                  <a:gd name="T62" fmla="*/ 717 w 811"/>
                  <a:gd name="T63" fmla="*/ 399 h 405"/>
                  <a:gd name="T64" fmla="*/ 774 w 811"/>
                  <a:gd name="T65" fmla="*/ 401 h 405"/>
                  <a:gd name="T66" fmla="*/ 798 w 811"/>
                  <a:gd name="T67" fmla="*/ 399 h 405"/>
                  <a:gd name="T68" fmla="*/ 808 w 811"/>
                  <a:gd name="T69" fmla="*/ 396 h 405"/>
                  <a:gd name="T70" fmla="*/ 810 w 811"/>
                  <a:gd name="T71" fmla="*/ 391 h 405"/>
                  <a:gd name="T72" fmla="*/ 809 w 811"/>
                  <a:gd name="T73" fmla="*/ 361 h 405"/>
                  <a:gd name="T74" fmla="*/ 804 w 811"/>
                  <a:gd name="T75" fmla="*/ 322 h 405"/>
                  <a:gd name="T76" fmla="*/ 795 w 811"/>
                  <a:gd name="T77" fmla="*/ 284 h 405"/>
                  <a:gd name="T78" fmla="*/ 782 w 811"/>
                  <a:gd name="T79" fmla="*/ 248 h 405"/>
                  <a:gd name="T80" fmla="*/ 761 w 811"/>
                  <a:gd name="T81" fmla="*/ 205 h 405"/>
                  <a:gd name="T82" fmla="*/ 741 w 811"/>
                  <a:gd name="T83" fmla="*/ 172 h 405"/>
                  <a:gd name="T84" fmla="*/ 718 w 811"/>
                  <a:gd name="T85" fmla="*/ 142 h 405"/>
                  <a:gd name="T86" fmla="*/ 677 w 811"/>
                  <a:gd name="T87" fmla="*/ 102 h 405"/>
                  <a:gd name="T88" fmla="*/ 647 w 811"/>
                  <a:gd name="T89" fmla="*/ 78 h 405"/>
                  <a:gd name="T90" fmla="*/ 615 w 811"/>
                  <a:gd name="T91" fmla="*/ 57 h 405"/>
                  <a:gd name="T92" fmla="*/ 581 w 811"/>
                  <a:gd name="T93" fmla="*/ 39 h 405"/>
                  <a:gd name="T94" fmla="*/ 545 w 811"/>
                  <a:gd name="T95" fmla="*/ 24 h 405"/>
                  <a:gd name="T96" fmla="*/ 507 w 811"/>
                  <a:gd name="T97" fmla="*/ 12 h 405"/>
                  <a:gd name="T98" fmla="*/ 467 w 811"/>
                  <a:gd name="T99" fmla="*/ 4 h 405"/>
                  <a:gd name="T100" fmla="*/ 431 w 811"/>
                  <a:gd name="T101" fmla="*/ 1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1"/>
                  <a:gd name="T154" fmla="*/ 0 h 405"/>
                  <a:gd name="T155" fmla="*/ 811 w 811"/>
                  <a:gd name="T156" fmla="*/ 405 h 4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1" h="405">
                    <a:moveTo>
                      <a:pt x="405" y="0"/>
                    </a:moveTo>
                    <a:lnTo>
                      <a:pt x="395" y="0"/>
                    </a:lnTo>
                    <a:lnTo>
                      <a:pt x="385" y="0"/>
                    </a:lnTo>
                    <a:lnTo>
                      <a:pt x="379" y="1"/>
                    </a:lnTo>
                    <a:lnTo>
                      <a:pt x="374" y="1"/>
                    </a:lnTo>
                    <a:lnTo>
                      <a:pt x="364" y="2"/>
                    </a:lnTo>
                    <a:lnTo>
                      <a:pt x="353" y="3"/>
                    </a:lnTo>
                    <a:lnTo>
                      <a:pt x="343" y="4"/>
                    </a:lnTo>
                    <a:lnTo>
                      <a:pt x="333" y="6"/>
                    </a:lnTo>
                    <a:lnTo>
                      <a:pt x="324" y="8"/>
                    </a:lnTo>
                    <a:lnTo>
                      <a:pt x="313" y="10"/>
                    </a:lnTo>
                    <a:lnTo>
                      <a:pt x="304" y="12"/>
                    </a:lnTo>
                    <a:lnTo>
                      <a:pt x="294" y="15"/>
                    </a:lnTo>
                    <a:lnTo>
                      <a:pt x="285" y="17"/>
                    </a:lnTo>
                    <a:lnTo>
                      <a:pt x="275" y="21"/>
                    </a:lnTo>
                    <a:lnTo>
                      <a:pt x="266" y="24"/>
                    </a:lnTo>
                    <a:lnTo>
                      <a:pt x="257" y="27"/>
                    </a:lnTo>
                    <a:lnTo>
                      <a:pt x="247" y="31"/>
                    </a:lnTo>
                    <a:lnTo>
                      <a:pt x="239" y="34"/>
                    </a:lnTo>
                    <a:lnTo>
                      <a:pt x="229" y="39"/>
                    </a:lnTo>
                    <a:lnTo>
                      <a:pt x="221" y="43"/>
                    </a:lnTo>
                    <a:lnTo>
                      <a:pt x="212" y="47"/>
                    </a:lnTo>
                    <a:lnTo>
                      <a:pt x="203" y="52"/>
                    </a:lnTo>
                    <a:lnTo>
                      <a:pt x="196" y="57"/>
                    </a:lnTo>
                    <a:lnTo>
                      <a:pt x="187" y="61"/>
                    </a:lnTo>
                    <a:lnTo>
                      <a:pt x="179" y="67"/>
                    </a:lnTo>
                    <a:lnTo>
                      <a:pt x="171" y="72"/>
                    </a:lnTo>
                    <a:lnTo>
                      <a:pt x="163" y="78"/>
                    </a:lnTo>
                    <a:lnTo>
                      <a:pt x="155" y="83"/>
                    </a:lnTo>
                    <a:lnTo>
                      <a:pt x="148" y="89"/>
                    </a:lnTo>
                    <a:lnTo>
                      <a:pt x="140" y="95"/>
                    </a:lnTo>
                    <a:lnTo>
                      <a:pt x="133" y="102"/>
                    </a:lnTo>
                    <a:lnTo>
                      <a:pt x="126" y="108"/>
                    </a:lnTo>
                    <a:lnTo>
                      <a:pt x="119" y="115"/>
                    </a:lnTo>
                    <a:lnTo>
                      <a:pt x="112" y="121"/>
                    </a:lnTo>
                    <a:lnTo>
                      <a:pt x="106" y="128"/>
                    </a:lnTo>
                    <a:lnTo>
                      <a:pt x="99" y="135"/>
                    </a:lnTo>
                    <a:lnTo>
                      <a:pt x="93" y="142"/>
                    </a:lnTo>
                    <a:lnTo>
                      <a:pt x="87" y="150"/>
                    </a:lnTo>
                    <a:lnTo>
                      <a:pt x="80" y="157"/>
                    </a:lnTo>
                    <a:lnTo>
                      <a:pt x="75" y="165"/>
                    </a:lnTo>
                    <a:lnTo>
                      <a:pt x="70" y="172"/>
                    </a:lnTo>
                    <a:lnTo>
                      <a:pt x="64" y="180"/>
                    </a:lnTo>
                    <a:lnTo>
                      <a:pt x="59" y="189"/>
                    </a:lnTo>
                    <a:lnTo>
                      <a:pt x="54" y="197"/>
                    </a:lnTo>
                    <a:lnTo>
                      <a:pt x="49" y="205"/>
                    </a:lnTo>
                    <a:lnTo>
                      <a:pt x="45" y="213"/>
                    </a:lnTo>
                    <a:lnTo>
                      <a:pt x="40" y="221"/>
                    </a:lnTo>
                    <a:lnTo>
                      <a:pt x="36" y="231"/>
                    </a:lnTo>
                    <a:lnTo>
                      <a:pt x="32" y="239"/>
                    </a:lnTo>
                    <a:lnTo>
                      <a:pt x="28" y="248"/>
                    </a:lnTo>
                    <a:lnTo>
                      <a:pt x="25" y="257"/>
                    </a:lnTo>
                    <a:lnTo>
                      <a:pt x="21" y="265"/>
                    </a:lnTo>
                    <a:lnTo>
                      <a:pt x="18" y="275"/>
                    </a:lnTo>
                    <a:lnTo>
                      <a:pt x="15" y="284"/>
                    </a:lnTo>
                    <a:lnTo>
                      <a:pt x="12" y="293"/>
                    </a:lnTo>
                    <a:lnTo>
                      <a:pt x="10" y="303"/>
                    </a:lnTo>
                    <a:lnTo>
                      <a:pt x="9" y="312"/>
                    </a:lnTo>
                    <a:lnTo>
                      <a:pt x="6" y="322"/>
                    </a:lnTo>
                    <a:lnTo>
                      <a:pt x="5" y="332"/>
                    </a:lnTo>
                    <a:lnTo>
                      <a:pt x="3" y="341"/>
                    </a:lnTo>
                    <a:lnTo>
                      <a:pt x="2" y="351"/>
                    </a:lnTo>
                    <a:lnTo>
                      <a:pt x="1" y="361"/>
                    </a:lnTo>
                    <a:lnTo>
                      <a:pt x="1" y="366"/>
                    </a:lnTo>
                    <a:lnTo>
                      <a:pt x="0" y="371"/>
                    </a:lnTo>
                    <a:lnTo>
                      <a:pt x="0" y="381"/>
                    </a:lnTo>
                    <a:lnTo>
                      <a:pt x="0" y="391"/>
                    </a:lnTo>
                    <a:lnTo>
                      <a:pt x="0" y="392"/>
                    </a:lnTo>
                    <a:lnTo>
                      <a:pt x="1" y="392"/>
                    </a:lnTo>
                    <a:lnTo>
                      <a:pt x="3" y="394"/>
                    </a:lnTo>
                    <a:lnTo>
                      <a:pt x="5" y="394"/>
                    </a:lnTo>
                    <a:lnTo>
                      <a:pt x="6" y="395"/>
                    </a:lnTo>
                    <a:lnTo>
                      <a:pt x="11" y="396"/>
                    </a:lnTo>
                    <a:lnTo>
                      <a:pt x="17" y="396"/>
                    </a:lnTo>
                    <a:lnTo>
                      <a:pt x="24" y="397"/>
                    </a:lnTo>
                    <a:lnTo>
                      <a:pt x="32" y="397"/>
                    </a:lnTo>
                    <a:lnTo>
                      <a:pt x="40" y="398"/>
                    </a:lnTo>
                    <a:lnTo>
                      <a:pt x="50" y="398"/>
                    </a:lnTo>
                    <a:lnTo>
                      <a:pt x="60" y="398"/>
                    </a:lnTo>
                    <a:lnTo>
                      <a:pt x="82" y="398"/>
                    </a:lnTo>
                    <a:lnTo>
                      <a:pt x="106" y="397"/>
                    </a:lnTo>
                    <a:lnTo>
                      <a:pt x="132" y="397"/>
                    </a:lnTo>
                    <a:lnTo>
                      <a:pt x="182" y="396"/>
                    </a:lnTo>
                    <a:lnTo>
                      <a:pt x="206" y="396"/>
                    </a:lnTo>
                    <a:lnTo>
                      <a:pt x="229" y="395"/>
                    </a:lnTo>
                    <a:lnTo>
                      <a:pt x="239" y="396"/>
                    </a:lnTo>
                    <a:lnTo>
                      <a:pt x="249" y="396"/>
                    </a:lnTo>
                    <a:lnTo>
                      <a:pt x="258" y="396"/>
                    </a:lnTo>
                    <a:lnTo>
                      <a:pt x="266" y="396"/>
                    </a:lnTo>
                    <a:lnTo>
                      <a:pt x="269" y="396"/>
                    </a:lnTo>
                    <a:lnTo>
                      <a:pt x="273" y="397"/>
                    </a:lnTo>
                    <a:lnTo>
                      <a:pt x="279" y="397"/>
                    </a:lnTo>
                    <a:lnTo>
                      <a:pt x="284" y="398"/>
                    </a:lnTo>
                    <a:lnTo>
                      <a:pt x="288" y="399"/>
                    </a:lnTo>
                    <a:lnTo>
                      <a:pt x="291" y="401"/>
                    </a:lnTo>
                    <a:lnTo>
                      <a:pt x="294" y="401"/>
                    </a:lnTo>
                    <a:lnTo>
                      <a:pt x="301" y="402"/>
                    </a:lnTo>
                    <a:lnTo>
                      <a:pt x="304" y="403"/>
                    </a:lnTo>
                    <a:lnTo>
                      <a:pt x="307" y="404"/>
                    </a:lnTo>
                    <a:lnTo>
                      <a:pt x="313" y="404"/>
                    </a:lnTo>
                    <a:lnTo>
                      <a:pt x="316" y="404"/>
                    </a:lnTo>
                    <a:lnTo>
                      <a:pt x="318" y="404"/>
                    </a:lnTo>
                    <a:lnTo>
                      <a:pt x="324" y="404"/>
                    </a:lnTo>
                    <a:lnTo>
                      <a:pt x="329" y="403"/>
                    </a:lnTo>
                    <a:lnTo>
                      <a:pt x="334" y="402"/>
                    </a:lnTo>
                    <a:lnTo>
                      <a:pt x="339" y="402"/>
                    </a:lnTo>
                    <a:lnTo>
                      <a:pt x="343" y="401"/>
                    </a:lnTo>
                    <a:lnTo>
                      <a:pt x="351" y="399"/>
                    </a:lnTo>
                    <a:lnTo>
                      <a:pt x="357" y="397"/>
                    </a:lnTo>
                    <a:lnTo>
                      <a:pt x="360" y="397"/>
                    </a:lnTo>
                    <a:lnTo>
                      <a:pt x="362" y="396"/>
                    </a:lnTo>
                    <a:lnTo>
                      <a:pt x="367" y="396"/>
                    </a:lnTo>
                    <a:lnTo>
                      <a:pt x="371" y="396"/>
                    </a:lnTo>
                    <a:lnTo>
                      <a:pt x="381" y="397"/>
                    </a:lnTo>
                    <a:lnTo>
                      <a:pt x="389" y="397"/>
                    </a:lnTo>
                    <a:lnTo>
                      <a:pt x="400" y="397"/>
                    </a:lnTo>
                    <a:lnTo>
                      <a:pt x="408" y="397"/>
                    </a:lnTo>
                    <a:lnTo>
                      <a:pt x="417" y="397"/>
                    </a:lnTo>
                    <a:lnTo>
                      <a:pt x="441" y="396"/>
                    </a:lnTo>
                    <a:lnTo>
                      <a:pt x="453" y="396"/>
                    </a:lnTo>
                    <a:lnTo>
                      <a:pt x="467" y="396"/>
                    </a:lnTo>
                    <a:lnTo>
                      <a:pt x="497" y="396"/>
                    </a:lnTo>
                    <a:lnTo>
                      <a:pt x="532" y="397"/>
                    </a:lnTo>
                    <a:lnTo>
                      <a:pt x="568" y="397"/>
                    </a:lnTo>
                    <a:lnTo>
                      <a:pt x="607" y="398"/>
                    </a:lnTo>
                    <a:lnTo>
                      <a:pt x="645" y="399"/>
                    </a:lnTo>
                    <a:lnTo>
                      <a:pt x="682" y="399"/>
                    </a:lnTo>
                    <a:lnTo>
                      <a:pt x="717" y="399"/>
                    </a:lnTo>
                    <a:lnTo>
                      <a:pt x="735" y="399"/>
                    </a:lnTo>
                    <a:lnTo>
                      <a:pt x="751" y="400"/>
                    </a:lnTo>
                    <a:lnTo>
                      <a:pt x="767" y="400"/>
                    </a:lnTo>
                    <a:lnTo>
                      <a:pt x="774" y="401"/>
                    </a:lnTo>
                    <a:lnTo>
                      <a:pt x="781" y="401"/>
                    </a:lnTo>
                    <a:lnTo>
                      <a:pt x="788" y="400"/>
                    </a:lnTo>
                    <a:lnTo>
                      <a:pt x="793" y="400"/>
                    </a:lnTo>
                    <a:lnTo>
                      <a:pt x="798" y="399"/>
                    </a:lnTo>
                    <a:lnTo>
                      <a:pt x="802" y="398"/>
                    </a:lnTo>
                    <a:lnTo>
                      <a:pt x="806" y="397"/>
                    </a:lnTo>
                    <a:lnTo>
                      <a:pt x="807" y="396"/>
                    </a:lnTo>
                    <a:lnTo>
                      <a:pt x="808" y="396"/>
                    </a:lnTo>
                    <a:lnTo>
                      <a:pt x="809" y="394"/>
                    </a:lnTo>
                    <a:lnTo>
                      <a:pt x="810" y="394"/>
                    </a:lnTo>
                    <a:lnTo>
                      <a:pt x="810" y="392"/>
                    </a:lnTo>
                    <a:lnTo>
                      <a:pt x="810" y="391"/>
                    </a:lnTo>
                    <a:lnTo>
                      <a:pt x="810" y="381"/>
                    </a:lnTo>
                    <a:lnTo>
                      <a:pt x="810" y="371"/>
                    </a:lnTo>
                    <a:lnTo>
                      <a:pt x="810" y="366"/>
                    </a:lnTo>
                    <a:lnTo>
                      <a:pt x="809" y="361"/>
                    </a:lnTo>
                    <a:lnTo>
                      <a:pt x="808" y="351"/>
                    </a:lnTo>
                    <a:lnTo>
                      <a:pt x="807" y="341"/>
                    </a:lnTo>
                    <a:lnTo>
                      <a:pt x="806" y="332"/>
                    </a:lnTo>
                    <a:lnTo>
                      <a:pt x="804" y="322"/>
                    </a:lnTo>
                    <a:lnTo>
                      <a:pt x="802" y="312"/>
                    </a:lnTo>
                    <a:lnTo>
                      <a:pt x="800" y="303"/>
                    </a:lnTo>
                    <a:lnTo>
                      <a:pt x="798" y="293"/>
                    </a:lnTo>
                    <a:lnTo>
                      <a:pt x="795" y="284"/>
                    </a:lnTo>
                    <a:lnTo>
                      <a:pt x="792" y="275"/>
                    </a:lnTo>
                    <a:lnTo>
                      <a:pt x="789" y="265"/>
                    </a:lnTo>
                    <a:lnTo>
                      <a:pt x="786" y="257"/>
                    </a:lnTo>
                    <a:lnTo>
                      <a:pt x="782" y="248"/>
                    </a:lnTo>
                    <a:lnTo>
                      <a:pt x="778" y="239"/>
                    </a:lnTo>
                    <a:lnTo>
                      <a:pt x="771" y="221"/>
                    </a:lnTo>
                    <a:lnTo>
                      <a:pt x="766" y="213"/>
                    </a:lnTo>
                    <a:lnTo>
                      <a:pt x="761" y="205"/>
                    </a:lnTo>
                    <a:lnTo>
                      <a:pt x="757" y="197"/>
                    </a:lnTo>
                    <a:lnTo>
                      <a:pt x="751" y="189"/>
                    </a:lnTo>
                    <a:lnTo>
                      <a:pt x="747" y="180"/>
                    </a:lnTo>
                    <a:lnTo>
                      <a:pt x="741" y="172"/>
                    </a:lnTo>
                    <a:lnTo>
                      <a:pt x="736" y="165"/>
                    </a:lnTo>
                    <a:lnTo>
                      <a:pt x="730" y="157"/>
                    </a:lnTo>
                    <a:lnTo>
                      <a:pt x="723" y="150"/>
                    </a:lnTo>
                    <a:lnTo>
                      <a:pt x="718" y="142"/>
                    </a:lnTo>
                    <a:lnTo>
                      <a:pt x="711" y="135"/>
                    </a:lnTo>
                    <a:lnTo>
                      <a:pt x="705" y="128"/>
                    </a:lnTo>
                    <a:lnTo>
                      <a:pt x="691" y="115"/>
                    </a:lnTo>
                    <a:lnTo>
                      <a:pt x="677" y="102"/>
                    </a:lnTo>
                    <a:lnTo>
                      <a:pt x="670" y="95"/>
                    </a:lnTo>
                    <a:lnTo>
                      <a:pt x="663" y="89"/>
                    </a:lnTo>
                    <a:lnTo>
                      <a:pt x="655" y="83"/>
                    </a:lnTo>
                    <a:lnTo>
                      <a:pt x="647" y="78"/>
                    </a:lnTo>
                    <a:lnTo>
                      <a:pt x="640" y="72"/>
                    </a:lnTo>
                    <a:lnTo>
                      <a:pt x="631" y="67"/>
                    </a:lnTo>
                    <a:lnTo>
                      <a:pt x="623" y="61"/>
                    </a:lnTo>
                    <a:lnTo>
                      <a:pt x="615" y="57"/>
                    </a:lnTo>
                    <a:lnTo>
                      <a:pt x="607" y="52"/>
                    </a:lnTo>
                    <a:lnTo>
                      <a:pt x="599" y="47"/>
                    </a:lnTo>
                    <a:lnTo>
                      <a:pt x="590" y="43"/>
                    </a:lnTo>
                    <a:lnTo>
                      <a:pt x="581" y="39"/>
                    </a:lnTo>
                    <a:lnTo>
                      <a:pt x="572" y="34"/>
                    </a:lnTo>
                    <a:lnTo>
                      <a:pt x="563" y="31"/>
                    </a:lnTo>
                    <a:lnTo>
                      <a:pt x="554" y="27"/>
                    </a:lnTo>
                    <a:lnTo>
                      <a:pt x="545" y="24"/>
                    </a:lnTo>
                    <a:lnTo>
                      <a:pt x="535" y="21"/>
                    </a:lnTo>
                    <a:lnTo>
                      <a:pt x="526" y="17"/>
                    </a:lnTo>
                    <a:lnTo>
                      <a:pt x="516" y="15"/>
                    </a:lnTo>
                    <a:lnTo>
                      <a:pt x="507" y="12"/>
                    </a:lnTo>
                    <a:lnTo>
                      <a:pt x="497" y="10"/>
                    </a:lnTo>
                    <a:lnTo>
                      <a:pt x="487" y="8"/>
                    </a:lnTo>
                    <a:lnTo>
                      <a:pt x="477" y="6"/>
                    </a:lnTo>
                    <a:lnTo>
                      <a:pt x="467" y="4"/>
                    </a:lnTo>
                    <a:lnTo>
                      <a:pt x="457" y="3"/>
                    </a:lnTo>
                    <a:lnTo>
                      <a:pt x="447" y="2"/>
                    </a:lnTo>
                    <a:lnTo>
                      <a:pt x="436" y="1"/>
                    </a:lnTo>
                    <a:lnTo>
                      <a:pt x="431" y="1"/>
                    </a:lnTo>
                    <a:lnTo>
                      <a:pt x="426" y="0"/>
                    </a:lnTo>
                    <a:lnTo>
                      <a:pt x="415" y="0"/>
                    </a:lnTo>
                    <a:lnTo>
                      <a:pt x="405" y="0"/>
                    </a:lnTo>
                  </a:path>
                </a:pathLst>
              </a:custGeom>
              <a:solidFill>
                <a:srgbClr val="FF7F00"/>
              </a:solidFill>
              <a:ln w="12700" cap="rnd" cmpd="sng">
                <a:solidFill>
                  <a:srgbClr val="000000"/>
                </a:solidFill>
                <a:prstDash val="solid"/>
                <a:round/>
                <a:headEnd/>
                <a:tailEnd/>
              </a:ln>
            </p:spPr>
            <p:txBody>
              <a:bodyPr/>
              <a:lstStyle/>
              <a:p>
                <a:endParaRPr lang="en-US"/>
              </a:p>
            </p:txBody>
          </p:sp>
          <p:sp>
            <p:nvSpPr>
              <p:cNvPr id="25" name="Freeform 417"/>
              <p:cNvSpPr>
                <a:spLocks/>
              </p:cNvSpPr>
              <p:nvPr/>
            </p:nvSpPr>
            <p:spPr bwMode="auto">
              <a:xfrm>
                <a:off x="144" y="509"/>
                <a:ext cx="811" cy="404"/>
              </a:xfrm>
              <a:custGeom>
                <a:avLst/>
                <a:gdLst>
                  <a:gd name="T0" fmla="*/ 379 w 811"/>
                  <a:gd name="T1" fmla="*/ 402 h 404"/>
                  <a:gd name="T2" fmla="*/ 343 w 811"/>
                  <a:gd name="T3" fmla="*/ 399 h 404"/>
                  <a:gd name="T4" fmla="*/ 304 w 811"/>
                  <a:gd name="T5" fmla="*/ 391 h 404"/>
                  <a:gd name="T6" fmla="*/ 266 w 811"/>
                  <a:gd name="T7" fmla="*/ 380 h 404"/>
                  <a:gd name="T8" fmla="*/ 230 w 811"/>
                  <a:gd name="T9" fmla="*/ 365 h 404"/>
                  <a:gd name="T10" fmla="*/ 196 w 811"/>
                  <a:gd name="T11" fmla="*/ 347 h 404"/>
                  <a:gd name="T12" fmla="*/ 163 w 811"/>
                  <a:gd name="T13" fmla="*/ 326 h 404"/>
                  <a:gd name="T14" fmla="*/ 133 w 811"/>
                  <a:gd name="T15" fmla="*/ 302 h 404"/>
                  <a:gd name="T16" fmla="*/ 106 w 811"/>
                  <a:gd name="T17" fmla="*/ 276 h 404"/>
                  <a:gd name="T18" fmla="*/ 80 w 811"/>
                  <a:gd name="T19" fmla="*/ 246 h 404"/>
                  <a:gd name="T20" fmla="*/ 59 w 811"/>
                  <a:gd name="T21" fmla="*/ 215 h 404"/>
                  <a:gd name="T22" fmla="*/ 40 w 811"/>
                  <a:gd name="T23" fmla="*/ 182 h 404"/>
                  <a:gd name="T24" fmla="*/ 25 w 811"/>
                  <a:gd name="T25" fmla="*/ 147 h 404"/>
                  <a:gd name="T26" fmla="*/ 13 w 811"/>
                  <a:gd name="T27" fmla="*/ 111 h 404"/>
                  <a:gd name="T28" fmla="*/ 5 w 811"/>
                  <a:gd name="T29" fmla="*/ 72 h 404"/>
                  <a:gd name="T30" fmla="*/ 1 w 811"/>
                  <a:gd name="T31" fmla="*/ 38 h 404"/>
                  <a:gd name="T32" fmla="*/ 0 w 811"/>
                  <a:gd name="T33" fmla="*/ 13 h 404"/>
                  <a:gd name="T34" fmla="*/ 5 w 811"/>
                  <a:gd name="T35" fmla="*/ 10 h 404"/>
                  <a:gd name="T36" fmla="*/ 24 w 811"/>
                  <a:gd name="T37" fmla="*/ 7 h 404"/>
                  <a:gd name="T38" fmla="*/ 60 w 811"/>
                  <a:gd name="T39" fmla="*/ 6 h 404"/>
                  <a:gd name="T40" fmla="*/ 182 w 811"/>
                  <a:gd name="T41" fmla="*/ 8 h 404"/>
                  <a:gd name="T42" fmla="*/ 249 w 811"/>
                  <a:gd name="T43" fmla="*/ 8 h 404"/>
                  <a:gd name="T44" fmla="*/ 273 w 811"/>
                  <a:gd name="T45" fmla="*/ 8 h 404"/>
                  <a:gd name="T46" fmla="*/ 295 w 811"/>
                  <a:gd name="T47" fmla="*/ 3 h 404"/>
                  <a:gd name="T48" fmla="*/ 313 w 811"/>
                  <a:gd name="T49" fmla="*/ 0 h 404"/>
                  <a:gd name="T50" fmla="*/ 324 w 811"/>
                  <a:gd name="T51" fmla="*/ 0 h 404"/>
                  <a:gd name="T52" fmla="*/ 343 w 811"/>
                  <a:gd name="T53" fmla="*/ 3 h 404"/>
                  <a:gd name="T54" fmla="*/ 362 w 811"/>
                  <a:gd name="T55" fmla="*/ 8 h 404"/>
                  <a:gd name="T56" fmla="*/ 389 w 811"/>
                  <a:gd name="T57" fmla="*/ 7 h 404"/>
                  <a:gd name="T58" fmla="*/ 441 w 811"/>
                  <a:gd name="T59" fmla="*/ 8 h 404"/>
                  <a:gd name="T60" fmla="*/ 497 w 811"/>
                  <a:gd name="T61" fmla="*/ 8 h 404"/>
                  <a:gd name="T62" fmla="*/ 645 w 811"/>
                  <a:gd name="T63" fmla="*/ 5 h 404"/>
                  <a:gd name="T64" fmla="*/ 735 w 811"/>
                  <a:gd name="T65" fmla="*/ 5 h 404"/>
                  <a:gd name="T66" fmla="*/ 781 w 811"/>
                  <a:gd name="T67" fmla="*/ 4 h 404"/>
                  <a:gd name="T68" fmla="*/ 802 w 811"/>
                  <a:gd name="T69" fmla="*/ 6 h 404"/>
                  <a:gd name="T70" fmla="*/ 809 w 811"/>
                  <a:gd name="T71" fmla="*/ 10 h 404"/>
                  <a:gd name="T72" fmla="*/ 810 w 811"/>
                  <a:gd name="T73" fmla="*/ 23 h 404"/>
                  <a:gd name="T74" fmla="*/ 808 w 811"/>
                  <a:gd name="T75" fmla="*/ 53 h 404"/>
                  <a:gd name="T76" fmla="*/ 802 w 811"/>
                  <a:gd name="T77" fmla="*/ 92 h 404"/>
                  <a:gd name="T78" fmla="*/ 792 w 811"/>
                  <a:gd name="T79" fmla="*/ 129 h 404"/>
                  <a:gd name="T80" fmla="*/ 778 w 811"/>
                  <a:gd name="T81" fmla="*/ 165 h 404"/>
                  <a:gd name="T82" fmla="*/ 761 w 811"/>
                  <a:gd name="T83" fmla="*/ 199 h 404"/>
                  <a:gd name="T84" fmla="*/ 741 w 811"/>
                  <a:gd name="T85" fmla="*/ 231 h 404"/>
                  <a:gd name="T86" fmla="*/ 718 w 811"/>
                  <a:gd name="T87" fmla="*/ 262 h 404"/>
                  <a:gd name="T88" fmla="*/ 691 w 811"/>
                  <a:gd name="T89" fmla="*/ 289 h 404"/>
                  <a:gd name="T90" fmla="*/ 662 w 811"/>
                  <a:gd name="T91" fmla="*/ 314 h 404"/>
                  <a:gd name="T92" fmla="*/ 631 w 811"/>
                  <a:gd name="T93" fmla="*/ 336 h 404"/>
                  <a:gd name="T94" fmla="*/ 599 w 811"/>
                  <a:gd name="T95" fmla="*/ 356 h 404"/>
                  <a:gd name="T96" fmla="*/ 563 w 811"/>
                  <a:gd name="T97" fmla="*/ 373 h 404"/>
                  <a:gd name="T98" fmla="*/ 526 w 811"/>
                  <a:gd name="T99" fmla="*/ 386 h 404"/>
                  <a:gd name="T100" fmla="*/ 487 w 811"/>
                  <a:gd name="T101" fmla="*/ 395 h 404"/>
                  <a:gd name="T102" fmla="*/ 447 w 811"/>
                  <a:gd name="T103" fmla="*/ 401 h 404"/>
                  <a:gd name="T104" fmla="*/ 415 w 811"/>
                  <a:gd name="T105" fmla="*/ 403 h 4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1"/>
                  <a:gd name="T160" fmla="*/ 0 h 404"/>
                  <a:gd name="T161" fmla="*/ 811 w 811"/>
                  <a:gd name="T162" fmla="*/ 404 h 4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1" h="404">
                    <a:moveTo>
                      <a:pt x="405" y="403"/>
                    </a:moveTo>
                    <a:lnTo>
                      <a:pt x="395" y="403"/>
                    </a:lnTo>
                    <a:lnTo>
                      <a:pt x="385" y="402"/>
                    </a:lnTo>
                    <a:lnTo>
                      <a:pt x="379" y="402"/>
                    </a:lnTo>
                    <a:lnTo>
                      <a:pt x="374" y="402"/>
                    </a:lnTo>
                    <a:lnTo>
                      <a:pt x="364" y="401"/>
                    </a:lnTo>
                    <a:lnTo>
                      <a:pt x="353" y="400"/>
                    </a:lnTo>
                    <a:lnTo>
                      <a:pt x="343" y="399"/>
                    </a:lnTo>
                    <a:lnTo>
                      <a:pt x="333" y="397"/>
                    </a:lnTo>
                    <a:lnTo>
                      <a:pt x="324" y="395"/>
                    </a:lnTo>
                    <a:lnTo>
                      <a:pt x="313" y="393"/>
                    </a:lnTo>
                    <a:lnTo>
                      <a:pt x="304" y="391"/>
                    </a:lnTo>
                    <a:lnTo>
                      <a:pt x="294" y="388"/>
                    </a:lnTo>
                    <a:lnTo>
                      <a:pt x="285" y="386"/>
                    </a:lnTo>
                    <a:lnTo>
                      <a:pt x="275" y="382"/>
                    </a:lnTo>
                    <a:lnTo>
                      <a:pt x="266" y="380"/>
                    </a:lnTo>
                    <a:lnTo>
                      <a:pt x="257" y="376"/>
                    </a:lnTo>
                    <a:lnTo>
                      <a:pt x="247" y="373"/>
                    </a:lnTo>
                    <a:lnTo>
                      <a:pt x="239" y="368"/>
                    </a:lnTo>
                    <a:lnTo>
                      <a:pt x="230" y="365"/>
                    </a:lnTo>
                    <a:lnTo>
                      <a:pt x="221" y="361"/>
                    </a:lnTo>
                    <a:lnTo>
                      <a:pt x="212" y="356"/>
                    </a:lnTo>
                    <a:lnTo>
                      <a:pt x="203" y="351"/>
                    </a:lnTo>
                    <a:lnTo>
                      <a:pt x="196" y="347"/>
                    </a:lnTo>
                    <a:lnTo>
                      <a:pt x="187" y="342"/>
                    </a:lnTo>
                    <a:lnTo>
                      <a:pt x="179" y="336"/>
                    </a:lnTo>
                    <a:lnTo>
                      <a:pt x="171" y="331"/>
                    </a:lnTo>
                    <a:lnTo>
                      <a:pt x="163" y="326"/>
                    </a:lnTo>
                    <a:lnTo>
                      <a:pt x="155" y="320"/>
                    </a:lnTo>
                    <a:lnTo>
                      <a:pt x="148" y="314"/>
                    </a:lnTo>
                    <a:lnTo>
                      <a:pt x="140" y="308"/>
                    </a:lnTo>
                    <a:lnTo>
                      <a:pt x="133" y="302"/>
                    </a:lnTo>
                    <a:lnTo>
                      <a:pt x="126" y="295"/>
                    </a:lnTo>
                    <a:lnTo>
                      <a:pt x="119" y="289"/>
                    </a:lnTo>
                    <a:lnTo>
                      <a:pt x="112" y="282"/>
                    </a:lnTo>
                    <a:lnTo>
                      <a:pt x="106" y="276"/>
                    </a:lnTo>
                    <a:lnTo>
                      <a:pt x="99" y="269"/>
                    </a:lnTo>
                    <a:lnTo>
                      <a:pt x="93" y="262"/>
                    </a:lnTo>
                    <a:lnTo>
                      <a:pt x="87" y="254"/>
                    </a:lnTo>
                    <a:lnTo>
                      <a:pt x="80" y="246"/>
                    </a:lnTo>
                    <a:lnTo>
                      <a:pt x="75" y="239"/>
                    </a:lnTo>
                    <a:lnTo>
                      <a:pt x="70" y="231"/>
                    </a:lnTo>
                    <a:lnTo>
                      <a:pt x="64" y="223"/>
                    </a:lnTo>
                    <a:lnTo>
                      <a:pt x="59" y="215"/>
                    </a:lnTo>
                    <a:lnTo>
                      <a:pt x="54" y="207"/>
                    </a:lnTo>
                    <a:lnTo>
                      <a:pt x="49" y="199"/>
                    </a:lnTo>
                    <a:lnTo>
                      <a:pt x="45" y="191"/>
                    </a:lnTo>
                    <a:lnTo>
                      <a:pt x="40" y="182"/>
                    </a:lnTo>
                    <a:lnTo>
                      <a:pt x="36" y="174"/>
                    </a:lnTo>
                    <a:lnTo>
                      <a:pt x="32" y="165"/>
                    </a:lnTo>
                    <a:lnTo>
                      <a:pt x="28" y="156"/>
                    </a:lnTo>
                    <a:lnTo>
                      <a:pt x="25" y="147"/>
                    </a:lnTo>
                    <a:lnTo>
                      <a:pt x="21" y="138"/>
                    </a:lnTo>
                    <a:lnTo>
                      <a:pt x="18" y="129"/>
                    </a:lnTo>
                    <a:lnTo>
                      <a:pt x="16" y="120"/>
                    </a:lnTo>
                    <a:lnTo>
                      <a:pt x="13" y="111"/>
                    </a:lnTo>
                    <a:lnTo>
                      <a:pt x="10" y="101"/>
                    </a:lnTo>
                    <a:lnTo>
                      <a:pt x="9" y="92"/>
                    </a:lnTo>
                    <a:lnTo>
                      <a:pt x="7" y="82"/>
                    </a:lnTo>
                    <a:lnTo>
                      <a:pt x="5" y="72"/>
                    </a:lnTo>
                    <a:lnTo>
                      <a:pt x="4" y="63"/>
                    </a:lnTo>
                    <a:lnTo>
                      <a:pt x="2" y="53"/>
                    </a:lnTo>
                    <a:lnTo>
                      <a:pt x="1" y="43"/>
                    </a:lnTo>
                    <a:lnTo>
                      <a:pt x="1" y="38"/>
                    </a:lnTo>
                    <a:lnTo>
                      <a:pt x="0" y="33"/>
                    </a:lnTo>
                    <a:lnTo>
                      <a:pt x="0" y="23"/>
                    </a:lnTo>
                    <a:lnTo>
                      <a:pt x="0" y="13"/>
                    </a:lnTo>
                    <a:lnTo>
                      <a:pt x="0" y="12"/>
                    </a:lnTo>
                    <a:lnTo>
                      <a:pt x="1" y="11"/>
                    </a:lnTo>
                    <a:lnTo>
                      <a:pt x="3" y="10"/>
                    </a:lnTo>
                    <a:lnTo>
                      <a:pt x="5" y="10"/>
                    </a:lnTo>
                    <a:lnTo>
                      <a:pt x="7" y="10"/>
                    </a:lnTo>
                    <a:lnTo>
                      <a:pt x="11" y="8"/>
                    </a:lnTo>
                    <a:lnTo>
                      <a:pt x="17" y="8"/>
                    </a:lnTo>
                    <a:lnTo>
                      <a:pt x="24" y="7"/>
                    </a:lnTo>
                    <a:lnTo>
                      <a:pt x="32" y="7"/>
                    </a:lnTo>
                    <a:lnTo>
                      <a:pt x="41" y="6"/>
                    </a:lnTo>
                    <a:lnTo>
                      <a:pt x="50" y="6"/>
                    </a:lnTo>
                    <a:lnTo>
                      <a:pt x="60" y="6"/>
                    </a:lnTo>
                    <a:lnTo>
                      <a:pt x="82" y="6"/>
                    </a:lnTo>
                    <a:lnTo>
                      <a:pt x="107" y="7"/>
                    </a:lnTo>
                    <a:lnTo>
                      <a:pt x="132" y="7"/>
                    </a:lnTo>
                    <a:lnTo>
                      <a:pt x="182" y="8"/>
                    </a:lnTo>
                    <a:lnTo>
                      <a:pt x="206" y="8"/>
                    </a:lnTo>
                    <a:lnTo>
                      <a:pt x="229" y="9"/>
                    </a:lnTo>
                    <a:lnTo>
                      <a:pt x="239" y="9"/>
                    </a:lnTo>
                    <a:lnTo>
                      <a:pt x="249" y="8"/>
                    </a:lnTo>
                    <a:lnTo>
                      <a:pt x="258" y="8"/>
                    </a:lnTo>
                    <a:lnTo>
                      <a:pt x="266" y="8"/>
                    </a:lnTo>
                    <a:lnTo>
                      <a:pt x="270" y="8"/>
                    </a:lnTo>
                    <a:lnTo>
                      <a:pt x="273" y="8"/>
                    </a:lnTo>
                    <a:lnTo>
                      <a:pt x="279" y="7"/>
                    </a:lnTo>
                    <a:lnTo>
                      <a:pt x="284" y="6"/>
                    </a:lnTo>
                    <a:lnTo>
                      <a:pt x="288" y="5"/>
                    </a:lnTo>
                    <a:lnTo>
                      <a:pt x="295" y="3"/>
                    </a:lnTo>
                    <a:lnTo>
                      <a:pt x="301" y="1"/>
                    </a:lnTo>
                    <a:lnTo>
                      <a:pt x="304" y="1"/>
                    </a:lnTo>
                    <a:lnTo>
                      <a:pt x="307" y="1"/>
                    </a:lnTo>
                    <a:lnTo>
                      <a:pt x="313" y="0"/>
                    </a:lnTo>
                    <a:lnTo>
                      <a:pt x="316" y="0"/>
                    </a:lnTo>
                    <a:lnTo>
                      <a:pt x="319" y="0"/>
                    </a:lnTo>
                    <a:lnTo>
                      <a:pt x="322" y="0"/>
                    </a:lnTo>
                    <a:lnTo>
                      <a:pt x="324" y="0"/>
                    </a:lnTo>
                    <a:lnTo>
                      <a:pt x="327" y="1"/>
                    </a:lnTo>
                    <a:lnTo>
                      <a:pt x="329" y="1"/>
                    </a:lnTo>
                    <a:lnTo>
                      <a:pt x="334" y="1"/>
                    </a:lnTo>
                    <a:lnTo>
                      <a:pt x="343" y="3"/>
                    </a:lnTo>
                    <a:lnTo>
                      <a:pt x="351" y="5"/>
                    </a:lnTo>
                    <a:lnTo>
                      <a:pt x="357" y="7"/>
                    </a:lnTo>
                    <a:lnTo>
                      <a:pt x="360" y="8"/>
                    </a:lnTo>
                    <a:lnTo>
                      <a:pt x="362" y="8"/>
                    </a:lnTo>
                    <a:lnTo>
                      <a:pt x="367" y="8"/>
                    </a:lnTo>
                    <a:lnTo>
                      <a:pt x="371" y="8"/>
                    </a:lnTo>
                    <a:lnTo>
                      <a:pt x="381" y="8"/>
                    </a:lnTo>
                    <a:lnTo>
                      <a:pt x="389" y="7"/>
                    </a:lnTo>
                    <a:lnTo>
                      <a:pt x="400" y="7"/>
                    </a:lnTo>
                    <a:lnTo>
                      <a:pt x="408" y="7"/>
                    </a:lnTo>
                    <a:lnTo>
                      <a:pt x="417" y="7"/>
                    </a:lnTo>
                    <a:lnTo>
                      <a:pt x="441" y="8"/>
                    </a:lnTo>
                    <a:lnTo>
                      <a:pt x="447" y="8"/>
                    </a:lnTo>
                    <a:lnTo>
                      <a:pt x="453" y="8"/>
                    </a:lnTo>
                    <a:lnTo>
                      <a:pt x="467" y="8"/>
                    </a:lnTo>
                    <a:lnTo>
                      <a:pt x="497" y="8"/>
                    </a:lnTo>
                    <a:lnTo>
                      <a:pt x="532" y="8"/>
                    </a:lnTo>
                    <a:lnTo>
                      <a:pt x="568" y="7"/>
                    </a:lnTo>
                    <a:lnTo>
                      <a:pt x="607" y="6"/>
                    </a:lnTo>
                    <a:lnTo>
                      <a:pt x="645" y="5"/>
                    </a:lnTo>
                    <a:lnTo>
                      <a:pt x="682" y="5"/>
                    </a:lnTo>
                    <a:lnTo>
                      <a:pt x="717" y="5"/>
                    </a:lnTo>
                    <a:lnTo>
                      <a:pt x="726" y="5"/>
                    </a:lnTo>
                    <a:lnTo>
                      <a:pt x="735" y="5"/>
                    </a:lnTo>
                    <a:lnTo>
                      <a:pt x="751" y="4"/>
                    </a:lnTo>
                    <a:lnTo>
                      <a:pt x="767" y="4"/>
                    </a:lnTo>
                    <a:lnTo>
                      <a:pt x="774" y="4"/>
                    </a:lnTo>
                    <a:lnTo>
                      <a:pt x="781" y="4"/>
                    </a:lnTo>
                    <a:lnTo>
                      <a:pt x="788" y="4"/>
                    </a:lnTo>
                    <a:lnTo>
                      <a:pt x="793" y="4"/>
                    </a:lnTo>
                    <a:lnTo>
                      <a:pt x="798" y="5"/>
                    </a:lnTo>
                    <a:lnTo>
                      <a:pt x="802" y="6"/>
                    </a:lnTo>
                    <a:lnTo>
                      <a:pt x="806" y="7"/>
                    </a:lnTo>
                    <a:lnTo>
                      <a:pt x="807" y="8"/>
                    </a:lnTo>
                    <a:lnTo>
                      <a:pt x="808" y="9"/>
                    </a:lnTo>
                    <a:lnTo>
                      <a:pt x="809" y="10"/>
                    </a:lnTo>
                    <a:lnTo>
                      <a:pt x="810" y="11"/>
                    </a:lnTo>
                    <a:lnTo>
                      <a:pt x="810" y="12"/>
                    </a:lnTo>
                    <a:lnTo>
                      <a:pt x="810" y="13"/>
                    </a:lnTo>
                    <a:lnTo>
                      <a:pt x="810" y="23"/>
                    </a:lnTo>
                    <a:lnTo>
                      <a:pt x="810" y="33"/>
                    </a:lnTo>
                    <a:lnTo>
                      <a:pt x="810" y="38"/>
                    </a:lnTo>
                    <a:lnTo>
                      <a:pt x="809" y="43"/>
                    </a:lnTo>
                    <a:lnTo>
                      <a:pt x="808" y="53"/>
                    </a:lnTo>
                    <a:lnTo>
                      <a:pt x="807" y="63"/>
                    </a:lnTo>
                    <a:lnTo>
                      <a:pt x="806" y="72"/>
                    </a:lnTo>
                    <a:lnTo>
                      <a:pt x="804" y="82"/>
                    </a:lnTo>
                    <a:lnTo>
                      <a:pt x="802" y="92"/>
                    </a:lnTo>
                    <a:lnTo>
                      <a:pt x="800" y="101"/>
                    </a:lnTo>
                    <a:lnTo>
                      <a:pt x="798" y="111"/>
                    </a:lnTo>
                    <a:lnTo>
                      <a:pt x="795" y="120"/>
                    </a:lnTo>
                    <a:lnTo>
                      <a:pt x="792" y="129"/>
                    </a:lnTo>
                    <a:lnTo>
                      <a:pt x="789" y="138"/>
                    </a:lnTo>
                    <a:lnTo>
                      <a:pt x="786" y="147"/>
                    </a:lnTo>
                    <a:lnTo>
                      <a:pt x="782" y="156"/>
                    </a:lnTo>
                    <a:lnTo>
                      <a:pt x="778" y="165"/>
                    </a:lnTo>
                    <a:lnTo>
                      <a:pt x="774" y="174"/>
                    </a:lnTo>
                    <a:lnTo>
                      <a:pt x="771" y="182"/>
                    </a:lnTo>
                    <a:lnTo>
                      <a:pt x="766" y="191"/>
                    </a:lnTo>
                    <a:lnTo>
                      <a:pt x="761" y="199"/>
                    </a:lnTo>
                    <a:lnTo>
                      <a:pt x="757" y="207"/>
                    </a:lnTo>
                    <a:lnTo>
                      <a:pt x="751" y="215"/>
                    </a:lnTo>
                    <a:lnTo>
                      <a:pt x="747" y="223"/>
                    </a:lnTo>
                    <a:lnTo>
                      <a:pt x="741" y="231"/>
                    </a:lnTo>
                    <a:lnTo>
                      <a:pt x="735" y="239"/>
                    </a:lnTo>
                    <a:lnTo>
                      <a:pt x="730" y="246"/>
                    </a:lnTo>
                    <a:lnTo>
                      <a:pt x="723" y="254"/>
                    </a:lnTo>
                    <a:lnTo>
                      <a:pt x="718" y="262"/>
                    </a:lnTo>
                    <a:lnTo>
                      <a:pt x="711" y="269"/>
                    </a:lnTo>
                    <a:lnTo>
                      <a:pt x="704" y="276"/>
                    </a:lnTo>
                    <a:lnTo>
                      <a:pt x="698" y="282"/>
                    </a:lnTo>
                    <a:lnTo>
                      <a:pt x="691" y="289"/>
                    </a:lnTo>
                    <a:lnTo>
                      <a:pt x="684" y="295"/>
                    </a:lnTo>
                    <a:lnTo>
                      <a:pt x="677" y="302"/>
                    </a:lnTo>
                    <a:lnTo>
                      <a:pt x="670" y="308"/>
                    </a:lnTo>
                    <a:lnTo>
                      <a:pt x="662" y="314"/>
                    </a:lnTo>
                    <a:lnTo>
                      <a:pt x="655" y="320"/>
                    </a:lnTo>
                    <a:lnTo>
                      <a:pt x="647" y="326"/>
                    </a:lnTo>
                    <a:lnTo>
                      <a:pt x="640" y="331"/>
                    </a:lnTo>
                    <a:lnTo>
                      <a:pt x="631" y="336"/>
                    </a:lnTo>
                    <a:lnTo>
                      <a:pt x="623" y="342"/>
                    </a:lnTo>
                    <a:lnTo>
                      <a:pt x="615" y="347"/>
                    </a:lnTo>
                    <a:lnTo>
                      <a:pt x="607" y="351"/>
                    </a:lnTo>
                    <a:lnTo>
                      <a:pt x="599" y="356"/>
                    </a:lnTo>
                    <a:lnTo>
                      <a:pt x="590" y="361"/>
                    </a:lnTo>
                    <a:lnTo>
                      <a:pt x="581" y="365"/>
                    </a:lnTo>
                    <a:lnTo>
                      <a:pt x="572" y="368"/>
                    </a:lnTo>
                    <a:lnTo>
                      <a:pt x="563" y="373"/>
                    </a:lnTo>
                    <a:lnTo>
                      <a:pt x="554" y="376"/>
                    </a:lnTo>
                    <a:lnTo>
                      <a:pt x="545" y="380"/>
                    </a:lnTo>
                    <a:lnTo>
                      <a:pt x="535" y="382"/>
                    </a:lnTo>
                    <a:lnTo>
                      <a:pt x="526" y="386"/>
                    </a:lnTo>
                    <a:lnTo>
                      <a:pt x="516" y="388"/>
                    </a:lnTo>
                    <a:lnTo>
                      <a:pt x="507" y="391"/>
                    </a:lnTo>
                    <a:lnTo>
                      <a:pt x="497" y="393"/>
                    </a:lnTo>
                    <a:lnTo>
                      <a:pt x="487" y="395"/>
                    </a:lnTo>
                    <a:lnTo>
                      <a:pt x="477" y="397"/>
                    </a:lnTo>
                    <a:lnTo>
                      <a:pt x="467" y="399"/>
                    </a:lnTo>
                    <a:lnTo>
                      <a:pt x="457" y="400"/>
                    </a:lnTo>
                    <a:lnTo>
                      <a:pt x="447" y="401"/>
                    </a:lnTo>
                    <a:lnTo>
                      <a:pt x="436" y="402"/>
                    </a:lnTo>
                    <a:lnTo>
                      <a:pt x="431" y="402"/>
                    </a:lnTo>
                    <a:lnTo>
                      <a:pt x="426" y="402"/>
                    </a:lnTo>
                    <a:lnTo>
                      <a:pt x="415" y="403"/>
                    </a:lnTo>
                    <a:lnTo>
                      <a:pt x="405" y="403"/>
                    </a:lnTo>
                  </a:path>
                </a:pathLst>
              </a:custGeom>
              <a:solidFill>
                <a:srgbClr val="FFFF00"/>
              </a:solidFill>
              <a:ln w="9525" cap="rnd">
                <a:noFill/>
                <a:round/>
                <a:headEnd/>
                <a:tailEnd/>
              </a:ln>
            </p:spPr>
            <p:txBody>
              <a:bodyPr/>
              <a:lstStyle/>
              <a:p>
                <a:endParaRPr lang="en-US"/>
              </a:p>
            </p:txBody>
          </p:sp>
          <p:sp>
            <p:nvSpPr>
              <p:cNvPr id="26" name="Freeform 418"/>
              <p:cNvSpPr>
                <a:spLocks/>
              </p:cNvSpPr>
              <p:nvPr/>
            </p:nvSpPr>
            <p:spPr bwMode="auto">
              <a:xfrm>
                <a:off x="144" y="509"/>
                <a:ext cx="811" cy="404"/>
              </a:xfrm>
              <a:custGeom>
                <a:avLst/>
                <a:gdLst>
                  <a:gd name="T0" fmla="*/ 379 w 811"/>
                  <a:gd name="T1" fmla="*/ 402 h 404"/>
                  <a:gd name="T2" fmla="*/ 343 w 811"/>
                  <a:gd name="T3" fmla="*/ 399 h 404"/>
                  <a:gd name="T4" fmla="*/ 304 w 811"/>
                  <a:gd name="T5" fmla="*/ 391 h 404"/>
                  <a:gd name="T6" fmla="*/ 266 w 811"/>
                  <a:gd name="T7" fmla="*/ 380 h 404"/>
                  <a:gd name="T8" fmla="*/ 230 w 811"/>
                  <a:gd name="T9" fmla="*/ 365 h 404"/>
                  <a:gd name="T10" fmla="*/ 196 w 811"/>
                  <a:gd name="T11" fmla="*/ 347 h 404"/>
                  <a:gd name="T12" fmla="*/ 163 w 811"/>
                  <a:gd name="T13" fmla="*/ 326 h 404"/>
                  <a:gd name="T14" fmla="*/ 133 w 811"/>
                  <a:gd name="T15" fmla="*/ 302 h 404"/>
                  <a:gd name="T16" fmla="*/ 106 w 811"/>
                  <a:gd name="T17" fmla="*/ 276 h 404"/>
                  <a:gd name="T18" fmla="*/ 80 w 811"/>
                  <a:gd name="T19" fmla="*/ 246 h 404"/>
                  <a:gd name="T20" fmla="*/ 59 w 811"/>
                  <a:gd name="T21" fmla="*/ 215 h 404"/>
                  <a:gd name="T22" fmla="*/ 40 w 811"/>
                  <a:gd name="T23" fmla="*/ 182 h 404"/>
                  <a:gd name="T24" fmla="*/ 25 w 811"/>
                  <a:gd name="T25" fmla="*/ 147 h 404"/>
                  <a:gd name="T26" fmla="*/ 13 w 811"/>
                  <a:gd name="T27" fmla="*/ 111 h 404"/>
                  <a:gd name="T28" fmla="*/ 5 w 811"/>
                  <a:gd name="T29" fmla="*/ 72 h 404"/>
                  <a:gd name="T30" fmla="*/ 1 w 811"/>
                  <a:gd name="T31" fmla="*/ 38 h 404"/>
                  <a:gd name="T32" fmla="*/ 0 w 811"/>
                  <a:gd name="T33" fmla="*/ 13 h 404"/>
                  <a:gd name="T34" fmla="*/ 5 w 811"/>
                  <a:gd name="T35" fmla="*/ 10 h 404"/>
                  <a:gd name="T36" fmla="*/ 24 w 811"/>
                  <a:gd name="T37" fmla="*/ 7 h 404"/>
                  <a:gd name="T38" fmla="*/ 60 w 811"/>
                  <a:gd name="T39" fmla="*/ 6 h 404"/>
                  <a:gd name="T40" fmla="*/ 182 w 811"/>
                  <a:gd name="T41" fmla="*/ 8 h 404"/>
                  <a:gd name="T42" fmla="*/ 249 w 811"/>
                  <a:gd name="T43" fmla="*/ 8 h 404"/>
                  <a:gd name="T44" fmla="*/ 273 w 811"/>
                  <a:gd name="T45" fmla="*/ 8 h 404"/>
                  <a:gd name="T46" fmla="*/ 295 w 811"/>
                  <a:gd name="T47" fmla="*/ 3 h 404"/>
                  <a:gd name="T48" fmla="*/ 313 w 811"/>
                  <a:gd name="T49" fmla="*/ 0 h 404"/>
                  <a:gd name="T50" fmla="*/ 324 w 811"/>
                  <a:gd name="T51" fmla="*/ 0 h 404"/>
                  <a:gd name="T52" fmla="*/ 343 w 811"/>
                  <a:gd name="T53" fmla="*/ 3 h 404"/>
                  <a:gd name="T54" fmla="*/ 362 w 811"/>
                  <a:gd name="T55" fmla="*/ 8 h 404"/>
                  <a:gd name="T56" fmla="*/ 389 w 811"/>
                  <a:gd name="T57" fmla="*/ 7 h 404"/>
                  <a:gd name="T58" fmla="*/ 441 w 811"/>
                  <a:gd name="T59" fmla="*/ 8 h 404"/>
                  <a:gd name="T60" fmla="*/ 497 w 811"/>
                  <a:gd name="T61" fmla="*/ 8 h 404"/>
                  <a:gd name="T62" fmla="*/ 645 w 811"/>
                  <a:gd name="T63" fmla="*/ 5 h 404"/>
                  <a:gd name="T64" fmla="*/ 735 w 811"/>
                  <a:gd name="T65" fmla="*/ 5 h 404"/>
                  <a:gd name="T66" fmla="*/ 781 w 811"/>
                  <a:gd name="T67" fmla="*/ 4 h 404"/>
                  <a:gd name="T68" fmla="*/ 802 w 811"/>
                  <a:gd name="T69" fmla="*/ 6 h 404"/>
                  <a:gd name="T70" fmla="*/ 809 w 811"/>
                  <a:gd name="T71" fmla="*/ 10 h 404"/>
                  <a:gd name="T72" fmla="*/ 810 w 811"/>
                  <a:gd name="T73" fmla="*/ 23 h 404"/>
                  <a:gd name="T74" fmla="*/ 808 w 811"/>
                  <a:gd name="T75" fmla="*/ 53 h 404"/>
                  <a:gd name="T76" fmla="*/ 802 w 811"/>
                  <a:gd name="T77" fmla="*/ 92 h 404"/>
                  <a:gd name="T78" fmla="*/ 792 w 811"/>
                  <a:gd name="T79" fmla="*/ 129 h 404"/>
                  <a:gd name="T80" fmla="*/ 778 w 811"/>
                  <a:gd name="T81" fmla="*/ 165 h 404"/>
                  <a:gd name="T82" fmla="*/ 761 w 811"/>
                  <a:gd name="T83" fmla="*/ 199 h 404"/>
                  <a:gd name="T84" fmla="*/ 741 w 811"/>
                  <a:gd name="T85" fmla="*/ 231 h 404"/>
                  <a:gd name="T86" fmla="*/ 718 w 811"/>
                  <a:gd name="T87" fmla="*/ 262 h 404"/>
                  <a:gd name="T88" fmla="*/ 691 w 811"/>
                  <a:gd name="T89" fmla="*/ 289 h 404"/>
                  <a:gd name="T90" fmla="*/ 662 w 811"/>
                  <a:gd name="T91" fmla="*/ 314 h 404"/>
                  <a:gd name="T92" fmla="*/ 631 w 811"/>
                  <a:gd name="T93" fmla="*/ 336 h 404"/>
                  <a:gd name="T94" fmla="*/ 599 w 811"/>
                  <a:gd name="T95" fmla="*/ 356 h 404"/>
                  <a:gd name="T96" fmla="*/ 563 w 811"/>
                  <a:gd name="T97" fmla="*/ 373 h 404"/>
                  <a:gd name="T98" fmla="*/ 526 w 811"/>
                  <a:gd name="T99" fmla="*/ 386 h 404"/>
                  <a:gd name="T100" fmla="*/ 487 w 811"/>
                  <a:gd name="T101" fmla="*/ 395 h 404"/>
                  <a:gd name="T102" fmla="*/ 447 w 811"/>
                  <a:gd name="T103" fmla="*/ 401 h 404"/>
                  <a:gd name="T104" fmla="*/ 415 w 811"/>
                  <a:gd name="T105" fmla="*/ 403 h 4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1"/>
                  <a:gd name="T160" fmla="*/ 0 h 404"/>
                  <a:gd name="T161" fmla="*/ 811 w 811"/>
                  <a:gd name="T162" fmla="*/ 404 h 4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1" h="404">
                    <a:moveTo>
                      <a:pt x="405" y="403"/>
                    </a:moveTo>
                    <a:lnTo>
                      <a:pt x="395" y="403"/>
                    </a:lnTo>
                    <a:lnTo>
                      <a:pt x="385" y="402"/>
                    </a:lnTo>
                    <a:lnTo>
                      <a:pt x="379" y="402"/>
                    </a:lnTo>
                    <a:lnTo>
                      <a:pt x="374" y="402"/>
                    </a:lnTo>
                    <a:lnTo>
                      <a:pt x="364" y="401"/>
                    </a:lnTo>
                    <a:lnTo>
                      <a:pt x="353" y="400"/>
                    </a:lnTo>
                    <a:lnTo>
                      <a:pt x="343" y="399"/>
                    </a:lnTo>
                    <a:lnTo>
                      <a:pt x="333" y="397"/>
                    </a:lnTo>
                    <a:lnTo>
                      <a:pt x="324" y="395"/>
                    </a:lnTo>
                    <a:lnTo>
                      <a:pt x="313" y="393"/>
                    </a:lnTo>
                    <a:lnTo>
                      <a:pt x="304" y="391"/>
                    </a:lnTo>
                    <a:lnTo>
                      <a:pt x="294" y="388"/>
                    </a:lnTo>
                    <a:lnTo>
                      <a:pt x="285" y="386"/>
                    </a:lnTo>
                    <a:lnTo>
                      <a:pt x="275" y="382"/>
                    </a:lnTo>
                    <a:lnTo>
                      <a:pt x="266" y="380"/>
                    </a:lnTo>
                    <a:lnTo>
                      <a:pt x="257" y="376"/>
                    </a:lnTo>
                    <a:lnTo>
                      <a:pt x="247" y="373"/>
                    </a:lnTo>
                    <a:lnTo>
                      <a:pt x="239" y="368"/>
                    </a:lnTo>
                    <a:lnTo>
                      <a:pt x="230" y="365"/>
                    </a:lnTo>
                    <a:lnTo>
                      <a:pt x="221" y="361"/>
                    </a:lnTo>
                    <a:lnTo>
                      <a:pt x="212" y="356"/>
                    </a:lnTo>
                    <a:lnTo>
                      <a:pt x="203" y="351"/>
                    </a:lnTo>
                    <a:lnTo>
                      <a:pt x="196" y="347"/>
                    </a:lnTo>
                    <a:lnTo>
                      <a:pt x="187" y="342"/>
                    </a:lnTo>
                    <a:lnTo>
                      <a:pt x="179" y="336"/>
                    </a:lnTo>
                    <a:lnTo>
                      <a:pt x="171" y="331"/>
                    </a:lnTo>
                    <a:lnTo>
                      <a:pt x="163" y="326"/>
                    </a:lnTo>
                    <a:lnTo>
                      <a:pt x="155" y="320"/>
                    </a:lnTo>
                    <a:lnTo>
                      <a:pt x="148" y="314"/>
                    </a:lnTo>
                    <a:lnTo>
                      <a:pt x="140" y="308"/>
                    </a:lnTo>
                    <a:lnTo>
                      <a:pt x="133" y="302"/>
                    </a:lnTo>
                    <a:lnTo>
                      <a:pt x="126" y="295"/>
                    </a:lnTo>
                    <a:lnTo>
                      <a:pt x="119" y="289"/>
                    </a:lnTo>
                    <a:lnTo>
                      <a:pt x="112" y="282"/>
                    </a:lnTo>
                    <a:lnTo>
                      <a:pt x="106" y="276"/>
                    </a:lnTo>
                    <a:lnTo>
                      <a:pt x="99" y="269"/>
                    </a:lnTo>
                    <a:lnTo>
                      <a:pt x="93" y="262"/>
                    </a:lnTo>
                    <a:lnTo>
                      <a:pt x="87" y="254"/>
                    </a:lnTo>
                    <a:lnTo>
                      <a:pt x="80" y="246"/>
                    </a:lnTo>
                    <a:lnTo>
                      <a:pt x="75" y="239"/>
                    </a:lnTo>
                    <a:lnTo>
                      <a:pt x="70" y="231"/>
                    </a:lnTo>
                    <a:lnTo>
                      <a:pt x="64" y="223"/>
                    </a:lnTo>
                    <a:lnTo>
                      <a:pt x="59" y="215"/>
                    </a:lnTo>
                    <a:lnTo>
                      <a:pt x="54" y="207"/>
                    </a:lnTo>
                    <a:lnTo>
                      <a:pt x="49" y="199"/>
                    </a:lnTo>
                    <a:lnTo>
                      <a:pt x="45" y="191"/>
                    </a:lnTo>
                    <a:lnTo>
                      <a:pt x="40" y="182"/>
                    </a:lnTo>
                    <a:lnTo>
                      <a:pt x="36" y="174"/>
                    </a:lnTo>
                    <a:lnTo>
                      <a:pt x="32" y="165"/>
                    </a:lnTo>
                    <a:lnTo>
                      <a:pt x="28" y="156"/>
                    </a:lnTo>
                    <a:lnTo>
                      <a:pt x="25" y="147"/>
                    </a:lnTo>
                    <a:lnTo>
                      <a:pt x="21" y="138"/>
                    </a:lnTo>
                    <a:lnTo>
                      <a:pt x="18" y="129"/>
                    </a:lnTo>
                    <a:lnTo>
                      <a:pt x="16" y="120"/>
                    </a:lnTo>
                    <a:lnTo>
                      <a:pt x="13" y="111"/>
                    </a:lnTo>
                    <a:lnTo>
                      <a:pt x="10" y="101"/>
                    </a:lnTo>
                    <a:lnTo>
                      <a:pt x="9" y="92"/>
                    </a:lnTo>
                    <a:lnTo>
                      <a:pt x="7" y="82"/>
                    </a:lnTo>
                    <a:lnTo>
                      <a:pt x="5" y="72"/>
                    </a:lnTo>
                    <a:lnTo>
                      <a:pt x="4" y="63"/>
                    </a:lnTo>
                    <a:lnTo>
                      <a:pt x="2" y="53"/>
                    </a:lnTo>
                    <a:lnTo>
                      <a:pt x="1" y="43"/>
                    </a:lnTo>
                    <a:lnTo>
                      <a:pt x="1" y="38"/>
                    </a:lnTo>
                    <a:lnTo>
                      <a:pt x="0" y="33"/>
                    </a:lnTo>
                    <a:lnTo>
                      <a:pt x="0" y="23"/>
                    </a:lnTo>
                    <a:lnTo>
                      <a:pt x="0" y="13"/>
                    </a:lnTo>
                    <a:lnTo>
                      <a:pt x="0" y="12"/>
                    </a:lnTo>
                    <a:lnTo>
                      <a:pt x="1" y="11"/>
                    </a:lnTo>
                    <a:lnTo>
                      <a:pt x="3" y="10"/>
                    </a:lnTo>
                    <a:lnTo>
                      <a:pt x="5" y="10"/>
                    </a:lnTo>
                    <a:lnTo>
                      <a:pt x="7" y="10"/>
                    </a:lnTo>
                    <a:lnTo>
                      <a:pt x="11" y="8"/>
                    </a:lnTo>
                    <a:lnTo>
                      <a:pt x="17" y="8"/>
                    </a:lnTo>
                    <a:lnTo>
                      <a:pt x="24" y="7"/>
                    </a:lnTo>
                    <a:lnTo>
                      <a:pt x="32" y="7"/>
                    </a:lnTo>
                    <a:lnTo>
                      <a:pt x="41" y="6"/>
                    </a:lnTo>
                    <a:lnTo>
                      <a:pt x="50" y="6"/>
                    </a:lnTo>
                    <a:lnTo>
                      <a:pt x="60" y="6"/>
                    </a:lnTo>
                    <a:lnTo>
                      <a:pt x="82" y="6"/>
                    </a:lnTo>
                    <a:lnTo>
                      <a:pt x="107" y="7"/>
                    </a:lnTo>
                    <a:lnTo>
                      <a:pt x="132" y="7"/>
                    </a:lnTo>
                    <a:lnTo>
                      <a:pt x="182" y="8"/>
                    </a:lnTo>
                    <a:lnTo>
                      <a:pt x="206" y="8"/>
                    </a:lnTo>
                    <a:lnTo>
                      <a:pt x="229" y="9"/>
                    </a:lnTo>
                    <a:lnTo>
                      <a:pt x="239" y="9"/>
                    </a:lnTo>
                    <a:lnTo>
                      <a:pt x="249" y="8"/>
                    </a:lnTo>
                    <a:lnTo>
                      <a:pt x="258" y="8"/>
                    </a:lnTo>
                    <a:lnTo>
                      <a:pt x="266" y="8"/>
                    </a:lnTo>
                    <a:lnTo>
                      <a:pt x="270" y="8"/>
                    </a:lnTo>
                    <a:lnTo>
                      <a:pt x="273" y="8"/>
                    </a:lnTo>
                    <a:lnTo>
                      <a:pt x="279" y="7"/>
                    </a:lnTo>
                    <a:lnTo>
                      <a:pt x="284" y="6"/>
                    </a:lnTo>
                    <a:lnTo>
                      <a:pt x="288" y="5"/>
                    </a:lnTo>
                    <a:lnTo>
                      <a:pt x="295" y="3"/>
                    </a:lnTo>
                    <a:lnTo>
                      <a:pt x="301" y="1"/>
                    </a:lnTo>
                    <a:lnTo>
                      <a:pt x="304" y="1"/>
                    </a:lnTo>
                    <a:lnTo>
                      <a:pt x="307" y="1"/>
                    </a:lnTo>
                    <a:lnTo>
                      <a:pt x="313" y="0"/>
                    </a:lnTo>
                    <a:lnTo>
                      <a:pt x="316" y="0"/>
                    </a:lnTo>
                    <a:lnTo>
                      <a:pt x="319" y="0"/>
                    </a:lnTo>
                    <a:lnTo>
                      <a:pt x="322" y="0"/>
                    </a:lnTo>
                    <a:lnTo>
                      <a:pt x="324" y="0"/>
                    </a:lnTo>
                    <a:lnTo>
                      <a:pt x="327" y="1"/>
                    </a:lnTo>
                    <a:lnTo>
                      <a:pt x="329" y="1"/>
                    </a:lnTo>
                    <a:lnTo>
                      <a:pt x="334" y="1"/>
                    </a:lnTo>
                    <a:lnTo>
                      <a:pt x="343" y="3"/>
                    </a:lnTo>
                    <a:lnTo>
                      <a:pt x="351" y="5"/>
                    </a:lnTo>
                    <a:lnTo>
                      <a:pt x="357" y="7"/>
                    </a:lnTo>
                    <a:lnTo>
                      <a:pt x="360" y="8"/>
                    </a:lnTo>
                    <a:lnTo>
                      <a:pt x="362" y="8"/>
                    </a:lnTo>
                    <a:lnTo>
                      <a:pt x="367" y="8"/>
                    </a:lnTo>
                    <a:lnTo>
                      <a:pt x="371" y="8"/>
                    </a:lnTo>
                    <a:lnTo>
                      <a:pt x="381" y="8"/>
                    </a:lnTo>
                    <a:lnTo>
                      <a:pt x="389" y="7"/>
                    </a:lnTo>
                    <a:lnTo>
                      <a:pt x="400" y="7"/>
                    </a:lnTo>
                    <a:lnTo>
                      <a:pt x="408" y="7"/>
                    </a:lnTo>
                    <a:lnTo>
                      <a:pt x="417" y="7"/>
                    </a:lnTo>
                    <a:lnTo>
                      <a:pt x="441" y="8"/>
                    </a:lnTo>
                    <a:lnTo>
                      <a:pt x="447" y="8"/>
                    </a:lnTo>
                    <a:lnTo>
                      <a:pt x="453" y="8"/>
                    </a:lnTo>
                    <a:lnTo>
                      <a:pt x="467" y="8"/>
                    </a:lnTo>
                    <a:lnTo>
                      <a:pt x="497" y="8"/>
                    </a:lnTo>
                    <a:lnTo>
                      <a:pt x="532" y="8"/>
                    </a:lnTo>
                    <a:lnTo>
                      <a:pt x="568" y="7"/>
                    </a:lnTo>
                    <a:lnTo>
                      <a:pt x="607" y="6"/>
                    </a:lnTo>
                    <a:lnTo>
                      <a:pt x="645" y="5"/>
                    </a:lnTo>
                    <a:lnTo>
                      <a:pt x="682" y="5"/>
                    </a:lnTo>
                    <a:lnTo>
                      <a:pt x="717" y="5"/>
                    </a:lnTo>
                    <a:lnTo>
                      <a:pt x="726" y="5"/>
                    </a:lnTo>
                    <a:lnTo>
                      <a:pt x="735" y="5"/>
                    </a:lnTo>
                    <a:lnTo>
                      <a:pt x="751" y="4"/>
                    </a:lnTo>
                    <a:lnTo>
                      <a:pt x="767" y="4"/>
                    </a:lnTo>
                    <a:lnTo>
                      <a:pt x="774" y="4"/>
                    </a:lnTo>
                    <a:lnTo>
                      <a:pt x="781" y="4"/>
                    </a:lnTo>
                    <a:lnTo>
                      <a:pt x="788" y="4"/>
                    </a:lnTo>
                    <a:lnTo>
                      <a:pt x="793" y="4"/>
                    </a:lnTo>
                    <a:lnTo>
                      <a:pt x="798" y="5"/>
                    </a:lnTo>
                    <a:lnTo>
                      <a:pt x="802" y="6"/>
                    </a:lnTo>
                    <a:lnTo>
                      <a:pt x="806" y="7"/>
                    </a:lnTo>
                    <a:lnTo>
                      <a:pt x="807" y="8"/>
                    </a:lnTo>
                    <a:lnTo>
                      <a:pt x="808" y="9"/>
                    </a:lnTo>
                    <a:lnTo>
                      <a:pt x="809" y="10"/>
                    </a:lnTo>
                    <a:lnTo>
                      <a:pt x="810" y="11"/>
                    </a:lnTo>
                    <a:lnTo>
                      <a:pt x="810" y="12"/>
                    </a:lnTo>
                    <a:lnTo>
                      <a:pt x="810" y="13"/>
                    </a:lnTo>
                    <a:lnTo>
                      <a:pt x="810" y="23"/>
                    </a:lnTo>
                    <a:lnTo>
                      <a:pt x="810" y="33"/>
                    </a:lnTo>
                    <a:lnTo>
                      <a:pt x="810" y="38"/>
                    </a:lnTo>
                    <a:lnTo>
                      <a:pt x="809" y="43"/>
                    </a:lnTo>
                    <a:lnTo>
                      <a:pt x="808" y="53"/>
                    </a:lnTo>
                    <a:lnTo>
                      <a:pt x="807" y="63"/>
                    </a:lnTo>
                    <a:lnTo>
                      <a:pt x="806" y="72"/>
                    </a:lnTo>
                    <a:lnTo>
                      <a:pt x="804" y="82"/>
                    </a:lnTo>
                    <a:lnTo>
                      <a:pt x="802" y="92"/>
                    </a:lnTo>
                    <a:lnTo>
                      <a:pt x="800" y="101"/>
                    </a:lnTo>
                    <a:lnTo>
                      <a:pt x="798" y="111"/>
                    </a:lnTo>
                    <a:lnTo>
                      <a:pt x="795" y="120"/>
                    </a:lnTo>
                    <a:lnTo>
                      <a:pt x="792" y="129"/>
                    </a:lnTo>
                    <a:lnTo>
                      <a:pt x="789" y="138"/>
                    </a:lnTo>
                    <a:lnTo>
                      <a:pt x="786" y="147"/>
                    </a:lnTo>
                    <a:lnTo>
                      <a:pt x="782" y="156"/>
                    </a:lnTo>
                    <a:lnTo>
                      <a:pt x="778" y="165"/>
                    </a:lnTo>
                    <a:lnTo>
                      <a:pt x="774" y="174"/>
                    </a:lnTo>
                    <a:lnTo>
                      <a:pt x="771" y="182"/>
                    </a:lnTo>
                    <a:lnTo>
                      <a:pt x="766" y="191"/>
                    </a:lnTo>
                    <a:lnTo>
                      <a:pt x="761" y="199"/>
                    </a:lnTo>
                    <a:lnTo>
                      <a:pt x="757" y="207"/>
                    </a:lnTo>
                    <a:lnTo>
                      <a:pt x="751" y="215"/>
                    </a:lnTo>
                    <a:lnTo>
                      <a:pt x="747" y="223"/>
                    </a:lnTo>
                    <a:lnTo>
                      <a:pt x="741" y="231"/>
                    </a:lnTo>
                    <a:lnTo>
                      <a:pt x="735" y="239"/>
                    </a:lnTo>
                    <a:lnTo>
                      <a:pt x="730" y="246"/>
                    </a:lnTo>
                    <a:lnTo>
                      <a:pt x="723" y="254"/>
                    </a:lnTo>
                    <a:lnTo>
                      <a:pt x="718" y="262"/>
                    </a:lnTo>
                    <a:lnTo>
                      <a:pt x="711" y="269"/>
                    </a:lnTo>
                    <a:lnTo>
                      <a:pt x="704" y="276"/>
                    </a:lnTo>
                    <a:lnTo>
                      <a:pt x="698" y="282"/>
                    </a:lnTo>
                    <a:lnTo>
                      <a:pt x="691" y="289"/>
                    </a:lnTo>
                    <a:lnTo>
                      <a:pt x="684" y="295"/>
                    </a:lnTo>
                    <a:lnTo>
                      <a:pt x="677" y="302"/>
                    </a:lnTo>
                    <a:lnTo>
                      <a:pt x="670" y="308"/>
                    </a:lnTo>
                    <a:lnTo>
                      <a:pt x="662" y="314"/>
                    </a:lnTo>
                    <a:lnTo>
                      <a:pt x="655" y="320"/>
                    </a:lnTo>
                    <a:lnTo>
                      <a:pt x="647" y="326"/>
                    </a:lnTo>
                    <a:lnTo>
                      <a:pt x="640" y="331"/>
                    </a:lnTo>
                    <a:lnTo>
                      <a:pt x="631" y="336"/>
                    </a:lnTo>
                    <a:lnTo>
                      <a:pt x="623" y="342"/>
                    </a:lnTo>
                    <a:lnTo>
                      <a:pt x="615" y="347"/>
                    </a:lnTo>
                    <a:lnTo>
                      <a:pt x="607" y="351"/>
                    </a:lnTo>
                    <a:lnTo>
                      <a:pt x="599" y="356"/>
                    </a:lnTo>
                    <a:lnTo>
                      <a:pt x="590" y="361"/>
                    </a:lnTo>
                    <a:lnTo>
                      <a:pt x="581" y="365"/>
                    </a:lnTo>
                    <a:lnTo>
                      <a:pt x="572" y="368"/>
                    </a:lnTo>
                    <a:lnTo>
                      <a:pt x="563" y="373"/>
                    </a:lnTo>
                    <a:lnTo>
                      <a:pt x="554" y="376"/>
                    </a:lnTo>
                    <a:lnTo>
                      <a:pt x="545" y="380"/>
                    </a:lnTo>
                    <a:lnTo>
                      <a:pt x="535" y="382"/>
                    </a:lnTo>
                    <a:lnTo>
                      <a:pt x="526" y="386"/>
                    </a:lnTo>
                    <a:lnTo>
                      <a:pt x="516" y="388"/>
                    </a:lnTo>
                    <a:lnTo>
                      <a:pt x="507" y="391"/>
                    </a:lnTo>
                    <a:lnTo>
                      <a:pt x="497" y="393"/>
                    </a:lnTo>
                    <a:lnTo>
                      <a:pt x="487" y="395"/>
                    </a:lnTo>
                    <a:lnTo>
                      <a:pt x="477" y="397"/>
                    </a:lnTo>
                    <a:lnTo>
                      <a:pt x="467" y="399"/>
                    </a:lnTo>
                    <a:lnTo>
                      <a:pt x="457" y="400"/>
                    </a:lnTo>
                    <a:lnTo>
                      <a:pt x="447" y="401"/>
                    </a:lnTo>
                    <a:lnTo>
                      <a:pt x="436" y="402"/>
                    </a:lnTo>
                    <a:lnTo>
                      <a:pt x="431" y="402"/>
                    </a:lnTo>
                    <a:lnTo>
                      <a:pt x="426" y="402"/>
                    </a:lnTo>
                    <a:lnTo>
                      <a:pt x="415" y="403"/>
                    </a:lnTo>
                    <a:lnTo>
                      <a:pt x="405" y="403"/>
                    </a:lnTo>
                  </a:path>
                </a:pathLst>
              </a:custGeom>
              <a:noFill/>
              <a:ln w="25400" cap="rnd" cmpd="sng">
                <a:solidFill>
                  <a:srgbClr val="000000"/>
                </a:solidFill>
                <a:prstDash val="solid"/>
                <a:round/>
                <a:headEnd type="none" w="sm" len="sm"/>
                <a:tailEnd type="none" w="sm" len="sm"/>
              </a:ln>
            </p:spPr>
            <p:txBody>
              <a:bodyPr/>
              <a:lstStyle/>
              <a:p>
                <a:endParaRPr lang="en-US"/>
              </a:p>
            </p:txBody>
          </p:sp>
          <p:sp>
            <p:nvSpPr>
              <p:cNvPr id="27" name="Freeform 419"/>
              <p:cNvSpPr>
                <a:spLocks/>
              </p:cNvSpPr>
              <p:nvPr/>
            </p:nvSpPr>
            <p:spPr bwMode="auto">
              <a:xfrm>
                <a:off x="146" y="547"/>
                <a:ext cx="45" cy="108"/>
              </a:xfrm>
              <a:custGeom>
                <a:avLst/>
                <a:gdLst>
                  <a:gd name="T0" fmla="*/ 0 w 44"/>
                  <a:gd name="T1" fmla="*/ 0 h 108"/>
                  <a:gd name="T2" fmla="*/ 1 w 44"/>
                  <a:gd name="T3" fmla="*/ 23 h 108"/>
                  <a:gd name="T4" fmla="*/ 5 w 44"/>
                  <a:gd name="T5" fmla="*/ 48 h 108"/>
                  <a:gd name="T6" fmla="*/ 10 w 44"/>
                  <a:gd name="T7" fmla="*/ 67 h 108"/>
                  <a:gd name="T8" fmla="*/ 16 w 44"/>
                  <a:gd name="T9" fmla="*/ 86 h 108"/>
                  <a:gd name="T10" fmla="*/ 23 w 44"/>
                  <a:gd name="T11" fmla="*/ 107 h 108"/>
                  <a:gd name="T12" fmla="*/ 41 w 44"/>
                  <a:gd name="T13" fmla="*/ 104 h 108"/>
                  <a:gd name="T14" fmla="*/ 43 w 44"/>
                  <a:gd name="T15" fmla="*/ 97 h 108"/>
                  <a:gd name="T16" fmla="*/ 23 w 44"/>
                  <a:gd name="T17" fmla="*/ 0 h 108"/>
                  <a:gd name="T18" fmla="*/ 0 w 44"/>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08"/>
                  <a:gd name="T32" fmla="*/ 44 w 4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08">
                    <a:moveTo>
                      <a:pt x="0" y="0"/>
                    </a:moveTo>
                    <a:lnTo>
                      <a:pt x="1" y="23"/>
                    </a:lnTo>
                    <a:lnTo>
                      <a:pt x="5" y="48"/>
                    </a:lnTo>
                    <a:lnTo>
                      <a:pt x="10" y="67"/>
                    </a:lnTo>
                    <a:lnTo>
                      <a:pt x="16" y="86"/>
                    </a:lnTo>
                    <a:lnTo>
                      <a:pt x="23" y="107"/>
                    </a:lnTo>
                    <a:lnTo>
                      <a:pt x="41" y="104"/>
                    </a:lnTo>
                    <a:lnTo>
                      <a:pt x="43" y="97"/>
                    </a:lnTo>
                    <a:lnTo>
                      <a:pt x="23" y="0"/>
                    </a:lnTo>
                    <a:lnTo>
                      <a:pt x="0" y="0"/>
                    </a:lnTo>
                  </a:path>
                </a:pathLst>
              </a:custGeom>
              <a:solidFill>
                <a:srgbClr val="803B00"/>
              </a:solidFill>
              <a:ln w="9525" cap="rnd">
                <a:noFill/>
                <a:round/>
                <a:headEnd/>
                <a:tailEnd/>
              </a:ln>
            </p:spPr>
            <p:txBody>
              <a:bodyPr/>
              <a:lstStyle/>
              <a:p>
                <a:endParaRPr lang="en-US"/>
              </a:p>
            </p:txBody>
          </p:sp>
          <p:sp>
            <p:nvSpPr>
              <p:cNvPr id="28" name="Freeform 420"/>
              <p:cNvSpPr>
                <a:spLocks/>
              </p:cNvSpPr>
              <p:nvPr/>
            </p:nvSpPr>
            <p:spPr bwMode="auto">
              <a:xfrm>
                <a:off x="145" y="485"/>
                <a:ext cx="23" cy="88"/>
              </a:xfrm>
              <a:custGeom>
                <a:avLst/>
                <a:gdLst>
                  <a:gd name="T0" fmla="*/ 1 w 23"/>
                  <a:gd name="T1" fmla="*/ 70 h 88"/>
                  <a:gd name="T2" fmla="*/ 0 w 23"/>
                  <a:gd name="T3" fmla="*/ 30 h 88"/>
                  <a:gd name="T4" fmla="*/ 0 w 23"/>
                  <a:gd name="T5" fmla="*/ 13 h 88"/>
                  <a:gd name="T6" fmla="*/ 2 w 23"/>
                  <a:gd name="T7" fmla="*/ 0 h 88"/>
                  <a:gd name="T8" fmla="*/ 8 w 23"/>
                  <a:gd name="T9" fmla="*/ 17 h 88"/>
                  <a:gd name="T10" fmla="*/ 12 w 23"/>
                  <a:gd name="T11" fmla="*/ 17 h 88"/>
                  <a:gd name="T12" fmla="*/ 21 w 23"/>
                  <a:gd name="T13" fmla="*/ 4 h 88"/>
                  <a:gd name="T14" fmla="*/ 22 w 23"/>
                  <a:gd name="T15" fmla="*/ 79 h 88"/>
                  <a:gd name="T16" fmla="*/ 14 w 23"/>
                  <a:gd name="T17" fmla="*/ 66 h 88"/>
                  <a:gd name="T18" fmla="*/ 8 w 23"/>
                  <a:gd name="T19" fmla="*/ 67 h 88"/>
                  <a:gd name="T20" fmla="*/ 3 w 23"/>
                  <a:gd name="T21" fmla="*/ 87 h 88"/>
                  <a:gd name="T22" fmla="*/ 1 w 23"/>
                  <a:gd name="T23" fmla="*/ 70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8"/>
                  <a:gd name="T38" fmla="*/ 23 w 23"/>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8">
                    <a:moveTo>
                      <a:pt x="1" y="70"/>
                    </a:moveTo>
                    <a:lnTo>
                      <a:pt x="0" y="30"/>
                    </a:lnTo>
                    <a:lnTo>
                      <a:pt x="0" y="13"/>
                    </a:lnTo>
                    <a:lnTo>
                      <a:pt x="2" y="0"/>
                    </a:lnTo>
                    <a:lnTo>
                      <a:pt x="8" y="17"/>
                    </a:lnTo>
                    <a:lnTo>
                      <a:pt x="12" y="17"/>
                    </a:lnTo>
                    <a:lnTo>
                      <a:pt x="21" y="4"/>
                    </a:lnTo>
                    <a:lnTo>
                      <a:pt x="22" y="79"/>
                    </a:lnTo>
                    <a:lnTo>
                      <a:pt x="14" y="66"/>
                    </a:lnTo>
                    <a:lnTo>
                      <a:pt x="8" y="67"/>
                    </a:lnTo>
                    <a:lnTo>
                      <a:pt x="3" y="87"/>
                    </a:lnTo>
                    <a:lnTo>
                      <a:pt x="1" y="7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9" name="Freeform 421"/>
              <p:cNvSpPr>
                <a:spLocks/>
              </p:cNvSpPr>
              <p:nvPr/>
            </p:nvSpPr>
            <p:spPr bwMode="auto">
              <a:xfrm>
                <a:off x="146" y="458"/>
                <a:ext cx="21" cy="48"/>
              </a:xfrm>
              <a:custGeom>
                <a:avLst/>
                <a:gdLst>
                  <a:gd name="T0" fmla="*/ 2 w 21"/>
                  <a:gd name="T1" fmla="*/ 17 h 48"/>
                  <a:gd name="T2" fmla="*/ 5 w 21"/>
                  <a:gd name="T3" fmla="*/ 0 h 48"/>
                  <a:gd name="T4" fmla="*/ 6 w 21"/>
                  <a:gd name="T5" fmla="*/ 19 h 48"/>
                  <a:gd name="T6" fmla="*/ 11 w 21"/>
                  <a:gd name="T7" fmla="*/ 24 h 48"/>
                  <a:gd name="T8" fmla="*/ 16 w 21"/>
                  <a:gd name="T9" fmla="*/ 21 h 48"/>
                  <a:gd name="T10" fmla="*/ 20 w 21"/>
                  <a:gd name="T11" fmla="*/ 11 h 48"/>
                  <a:gd name="T12" fmla="*/ 19 w 21"/>
                  <a:gd name="T13" fmla="*/ 24 h 48"/>
                  <a:gd name="T14" fmla="*/ 17 w 21"/>
                  <a:gd name="T15" fmla="*/ 39 h 48"/>
                  <a:gd name="T16" fmla="*/ 11 w 21"/>
                  <a:gd name="T17" fmla="*/ 47 h 48"/>
                  <a:gd name="T18" fmla="*/ 6 w 21"/>
                  <a:gd name="T19" fmla="*/ 47 h 48"/>
                  <a:gd name="T20" fmla="*/ 0 w 21"/>
                  <a:gd name="T21" fmla="*/ 35 h 48"/>
                  <a:gd name="T22" fmla="*/ 2 w 21"/>
                  <a:gd name="T23" fmla="*/ 1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8"/>
                  <a:gd name="T38" fmla="*/ 21 w 21"/>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8">
                    <a:moveTo>
                      <a:pt x="2" y="17"/>
                    </a:moveTo>
                    <a:lnTo>
                      <a:pt x="5" y="0"/>
                    </a:lnTo>
                    <a:lnTo>
                      <a:pt x="6" y="19"/>
                    </a:lnTo>
                    <a:lnTo>
                      <a:pt x="11" y="24"/>
                    </a:lnTo>
                    <a:lnTo>
                      <a:pt x="16" y="21"/>
                    </a:lnTo>
                    <a:lnTo>
                      <a:pt x="20" y="11"/>
                    </a:lnTo>
                    <a:lnTo>
                      <a:pt x="19" y="24"/>
                    </a:lnTo>
                    <a:lnTo>
                      <a:pt x="17" y="39"/>
                    </a:lnTo>
                    <a:lnTo>
                      <a:pt x="11" y="47"/>
                    </a:lnTo>
                    <a:lnTo>
                      <a:pt x="6" y="47"/>
                    </a:lnTo>
                    <a:lnTo>
                      <a:pt x="0" y="35"/>
                    </a:lnTo>
                    <a:lnTo>
                      <a:pt x="2" y="17"/>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30" name="Freeform 422"/>
              <p:cNvSpPr>
                <a:spLocks/>
              </p:cNvSpPr>
              <p:nvPr/>
            </p:nvSpPr>
            <p:spPr bwMode="auto">
              <a:xfrm>
                <a:off x="151" y="455"/>
                <a:ext cx="15" cy="26"/>
              </a:xfrm>
              <a:custGeom>
                <a:avLst/>
                <a:gdLst>
                  <a:gd name="T0" fmla="*/ 0 w 15"/>
                  <a:gd name="T1" fmla="*/ 0 h 26"/>
                  <a:gd name="T2" fmla="*/ 1 w 15"/>
                  <a:gd name="T3" fmla="*/ 18 h 26"/>
                  <a:gd name="T4" fmla="*/ 6 w 15"/>
                  <a:gd name="T5" fmla="*/ 25 h 26"/>
                  <a:gd name="T6" fmla="*/ 12 w 15"/>
                  <a:gd name="T7" fmla="*/ 19 h 26"/>
                  <a:gd name="T8" fmla="*/ 14 w 15"/>
                  <a:gd name="T9" fmla="*/ 10 h 26"/>
                  <a:gd name="T10" fmla="*/ 0 60000 65536"/>
                  <a:gd name="T11" fmla="*/ 0 60000 65536"/>
                  <a:gd name="T12" fmla="*/ 0 60000 65536"/>
                  <a:gd name="T13" fmla="*/ 0 60000 65536"/>
                  <a:gd name="T14" fmla="*/ 0 60000 65536"/>
                  <a:gd name="T15" fmla="*/ 0 w 15"/>
                  <a:gd name="T16" fmla="*/ 0 h 26"/>
                  <a:gd name="T17" fmla="*/ 15 w 15"/>
                  <a:gd name="T18" fmla="*/ 26 h 26"/>
                </a:gdLst>
                <a:ahLst/>
                <a:cxnLst>
                  <a:cxn ang="T10">
                    <a:pos x="T0" y="T1"/>
                  </a:cxn>
                  <a:cxn ang="T11">
                    <a:pos x="T2" y="T3"/>
                  </a:cxn>
                  <a:cxn ang="T12">
                    <a:pos x="T4" y="T5"/>
                  </a:cxn>
                  <a:cxn ang="T13">
                    <a:pos x="T6" y="T7"/>
                  </a:cxn>
                  <a:cxn ang="T14">
                    <a:pos x="T8" y="T9"/>
                  </a:cxn>
                </a:cxnLst>
                <a:rect l="T15" t="T16" r="T17" b="T18"/>
                <a:pathLst>
                  <a:path w="15" h="26">
                    <a:moveTo>
                      <a:pt x="0" y="0"/>
                    </a:moveTo>
                    <a:lnTo>
                      <a:pt x="1" y="18"/>
                    </a:lnTo>
                    <a:lnTo>
                      <a:pt x="6" y="25"/>
                    </a:lnTo>
                    <a:lnTo>
                      <a:pt x="12" y="19"/>
                    </a:lnTo>
                    <a:lnTo>
                      <a:pt x="14" y="10"/>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31" name="Freeform 423"/>
              <p:cNvSpPr>
                <a:spLocks/>
              </p:cNvSpPr>
              <p:nvPr/>
            </p:nvSpPr>
            <p:spPr bwMode="auto">
              <a:xfrm>
                <a:off x="168" y="645"/>
                <a:ext cx="100" cy="123"/>
              </a:xfrm>
              <a:custGeom>
                <a:avLst/>
                <a:gdLst>
                  <a:gd name="T0" fmla="*/ 0 w 100"/>
                  <a:gd name="T1" fmla="*/ 3 h 122"/>
                  <a:gd name="T2" fmla="*/ 5 w 100"/>
                  <a:gd name="T3" fmla="*/ 16 h 122"/>
                  <a:gd name="T4" fmla="*/ 11 w 100"/>
                  <a:gd name="T5" fmla="*/ 31 h 122"/>
                  <a:gd name="T6" fmla="*/ 19 w 100"/>
                  <a:gd name="T7" fmla="*/ 46 h 122"/>
                  <a:gd name="T8" fmla="*/ 27 w 100"/>
                  <a:gd name="T9" fmla="*/ 60 h 122"/>
                  <a:gd name="T10" fmla="*/ 33 w 100"/>
                  <a:gd name="T11" fmla="*/ 71 h 122"/>
                  <a:gd name="T12" fmla="*/ 41 w 100"/>
                  <a:gd name="T13" fmla="*/ 84 h 122"/>
                  <a:gd name="T14" fmla="*/ 59 w 100"/>
                  <a:gd name="T15" fmla="*/ 108 h 122"/>
                  <a:gd name="T16" fmla="*/ 70 w 100"/>
                  <a:gd name="T17" fmla="*/ 121 h 122"/>
                  <a:gd name="T18" fmla="*/ 99 w 100"/>
                  <a:gd name="T19" fmla="*/ 121 h 122"/>
                  <a:gd name="T20" fmla="*/ 52 w 100"/>
                  <a:gd name="T21" fmla="*/ 61 h 122"/>
                  <a:gd name="T22" fmla="*/ 21 w 100"/>
                  <a:gd name="T23" fmla="*/ 0 h 122"/>
                  <a:gd name="T24" fmla="*/ 0 w 100"/>
                  <a:gd name="T25" fmla="*/ 3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22"/>
                  <a:gd name="T41" fmla="*/ 100 w 100"/>
                  <a:gd name="T42" fmla="*/ 122 h 1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22">
                    <a:moveTo>
                      <a:pt x="0" y="3"/>
                    </a:moveTo>
                    <a:lnTo>
                      <a:pt x="5" y="16"/>
                    </a:lnTo>
                    <a:lnTo>
                      <a:pt x="11" y="31"/>
                    </a:lnTo>
                    <a:lnTo>
                      <a:pt x="19" y="46"/>
                    </a:lnTo>
                    <a:lnTo>
                      <a:pt x="27" y="60"/>
                    </a:lnTo>
                    <a:lnTo>
                      <a:pt x="33" y="71"/>
                    </a:lnTo>
                    <a:lnTo>
                      <a:pt x="41" y="84"/>
                    </a:lnTo>
                    <a:lnTo>
                      <a:pt x="59" y="108"/>
                    </a:lnTo>
                    <a:lnTo>
                      <a:pt x="70" y="121"/>
                    </a:lnTo>
                    <a:lnTo>
                      <a:pt x="99" y="121"/>
                    </a:lnTo>
                    <a:lnTo>
                      <a:pt x="52" y="61"/>
                    </a:lnTo>
                    <a:lnTo>
                      <a:pt x="21" y="0"/>
                    </a:lnTo>
                    <a:lnTo>
                      <a:pt x="0" y="3"/>
                    </a:lnTo>
                  </a:path>
                </a:pathLst>
              </a:custGeom>
              <a:solidFill>
                <a:srgbClr val="FF7F00"/>
              </a:solidFill>
              <a:ln w="9525" cap="rnd">
                <a:noFill/>
                <a:round/>
                <a:headEnd/>
                <a:tailEnd/>
              </a:ln>
            </p:spPr>
            <p:txBody>
              <a:bodyPr/>
              <a:lstStyle/>
              <a:p>
                <a:endParaRPr lang="en-US"/>
              </a:p>
            </p:txBody>
          </p:sp>
          <p:sp>
            <p:nvSpPr>
              <p:cNvPr id="32" name="Freeform 424"/>
              <p:cNvSpPr>
                <a:spLocks/>
              </p:cNvSpPr>
              <p:nvPr/>
            </p:nvSpPr>
            <p:spPr bwMode="auto">
              <a:xfrm>
                <a:off x="236" y="758"/>
                <a:ext cx="219" cy="122"/>
              </a:xfrm>
              <a:custGeom>
                <a:avLst/>
                <a:gdLst>
                  <a:gd name="T0" fmla="*/ 0 w 219"/>
                  <a:gd name="T1" fmla="*/ 6 h 122"/>
                  <a:gd name="T2" fmla="*/ 11 w 219"/>
                  <a:gd name="T3" fmla="*/ 19 h 122"/>
                  <a:gd name="T4" fmla="*/ 21 w 219"/>
                  <a:gd name="T5" fmla="*/ 29 h 122"/>
                  <a:gd name="T6" fmla="*/ 38 w 219"/>
                  <a:gd name="T7" fmla="*/ 46 h 122"/>
                  <a:gd name="T8" fmla="*/ 50 w 219"/>
                  <a:gd name="T9" fmla="*/ 56 h 122"/>
                  <a:gd name="T10" fmla="*/ 65 w 219"/>
                  <a:gd name="T11" fmla="*/ 67 h 122"/>
                  <a:gd name="T12" fmla="*/ 80 w 219"/>
                  <a:gd name="T13" fmla="*/ 78 h 122"/>
                  <a:gd name="T14" fmla="*/ 94 w 219"/>
                  <a:gd name="T15" fmla="*/ 88 h 122"/>
                  <a:gd name="T16" fmla="*/ 122 w 219"/>
                  <a:gd name="T17" fmla="*/ 103 h 122"/>
                  <a:gd name="T18" fmla="*/ 161 w 219"/>
                  <a:gd name="T19" fmla="*/ 121 h 122"/>
                  <a:gd name="T20" fmla="*/ 218 w 219"/>
                  <a:gd name="T21" fmla="*/ 119 h 122"/>
                  <a:gd name="T22" fmla="*/ 153 w 219"/>
                  <a:gd name="T23" fmla="*/ 92 h 122"/>
                  <a:gd name="T24" fmla="*/ 85 w 219"/>
                  <a:gd name="T25" fmla="*/ 55 h 122"/>
                  <a:gd name="T26" fmla="*/ 24 w 219"/>
                  <a:gd name="T27" fmla="*/ 0 h 122"/>
                  <a:gd name="T28" fmla="*/ 0 w 219"/>
                  <a:gd name="T29" fmla="*/ 6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
                  <a:gd name="T46" fmla="*/ 0 h 122"/>
                  <a:gd name="T47" fmla="*/ 219 w 219"/>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 h="122">
                    <a:moveTo>
                      <a:pt x="0" y="6"/>
                    </a:moveTo>
                    <a:lnTo>
                      <a:pt x="11" y="19"/>
                    </a:lnTo>
                    <a:lnTo>
                      <a:pt x="21" y="29"/>
                    </a:lnTo>
                    <a:lnTo>
                      <a:pt x="38" y="46"/>
                    </a:lnTo>
                    <a:lnTo>
                      <a:pt x="50" y="56"/>
                    </a:lnTo>
                    <a:lnTo>
                      <a:pt x="65" y="67"/>
                    </a:lnTo>
                    <a:lnTo>
                      <a:pt x="80" y="78"/>
                    </a:lnTo>
                    <a:lnTo>
                      <a:pt x="94" y="88"/>
                    </a:lnTo>
                    <a:lnTo>
                      <a:pt x="122" y="103"/>
                    </a:lnTo>
                    <a:lnTo>
                      <a:pt x="161" y="121"/>
                    </a:lnTo>
                    <a:lnTo>
                      <a:pt x="218" y="119"/>
                    </a:lnTo>
                    <a:lnTo>
                      <a:pt x="153" y="92"/>
                    </a:lnTo>
                    <a:lnTo>
                      <a:pt x="85" y="55"/>
                    </a:lnTo>
                    <a:lnTo>
                      <a:pt x="24" y="0"/>
                    </a:lnTo>
                    <a:lnTo>
                      <a:pt x="0" y="6"/>
                    </a:lnTo>
                  </a:path>
                </a:pathLst>
              </a:custGeom>
              <a:solidFill>
                <a:srgbClr val="FFFF00"/>
              </a:solidFill>
              <a:ln w="9525" cap="rnd">
                <a:noFill/>
                <a:round/>
                <a:headEnd/>
                <a:tailEnd/>
              </a:ln>
            </p:spPr>
            <p:txBody>
              <a:bodyPr/>
              <a:lstStyle/>
              <a:p>
                <a:endParaRPr lang="en-US"/>
              </a:p>
            </p:txBody>
          </p:sp>
          <p:sp>
            <p:nvSpPr>
              <p:cNvPr id="33" name="Freeform 425"/>
              <p:cNvSpPr>
                <a:spLocks/>
              </p:cNvSpPr>
              <p:nvPr/>
            </p:nvSpPr>
            <p:spPr bwMode="auto">
              <a:xfrm>
                <a:off x="909" y="547"/>
                <a:ext cx="45" cy="108"/>
              </a:xfrm>
              <a:custGeom>
                <a:avLst/>
                <a:gdLst>
                  <a:gd name="T0" fmla="*/ 43 w 44"/>
                  <a:gd name="T1" fmla="*/ 0 h 108"/>
                  <a:gd name="T2" fmla="*/ 42 w 44"/>
                  <a:gd name="T3" fmla="*/ 23 h 108"/>
                  <a:gd name="T4" fmla="*/ 38 w 44"/>
                  <a:gd name="T5" fmla="*/ 48 h 108"/>
                  <a:gd name="T6" fmla="*/ 33 w 44"/>
                  <a:gd name="T7" fmla="*/ 67 h 108"/>
                  <a:gd name="T8" fmla="*/ 26 w 44"/>
                  <a:gd name="T9" fmla="*/ 86 h 108"/>
                  <a:gd name="T10" fmla="*/ 19 w 44"/>
                  <a:gd name="T11" fmla="*/ 107 h 108"/>
                  <a:gd name="T12" fmla="*/ 2 w 44"/>
                  <a:gd name="T13" fmla="*/ 104 h 108"/>
                  <a:gd name="T14" fmla="*/ 0 w 44"/>
                  <a:gd name="T15" fmla="*/ 97 h 108"/>
                  <a:gd name="T16" fmla="*/ 20 w 44"/>
                  <a:gd name="T17" fmla="*/ 0 h 108"/>
                  <a:gd name="T18" fmla="*/ 43 w 44"/>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08"/>
                  <a:gd name="T32" fmla="*/ 44 w 44"/>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08">
                    <a:moveTo>
                      <a:pt x="43" y="0"/>
                    </a:moveTo>
                    <a:lnTo>
                      <a:pt x="42" y="23"/>
                    </a:lnTo>
                    <a:lnTo>
                      <a:pt x="38" y="48"/>
                    </a:lnTo>
                    <a:lnTo>
                      <a:pt x="33" y="67"/>
                    </a:lnTo>
                    <a:lnTo>
                      <a:pt x="26" y="86"/>
                    </a:lnTo>
                    <a:lnTo>
                      <a:pt x="19" y="107"/>
                    </a:lnTo>
                    <a:lnTo>
                      <a:pt x="2" y="104"/>
                    </a:lnTo>
                    <a:lnTo>
                      <a:pt x="0" y="97"/>
                    </a:lnTo>
                    <a:lnTo>
                      <a:pt x="20" y="0"/>
                    </a:lnTo>
                    <a:lnTo>
                      <a:pt x="43" y="0"/>
                    </a:lnTo>
                  </a:path>
                </a:pathLst>
              </a:custGeom>
              <a:solidFill>
                <a:srgbClr val="803B00"/>
              </a:solidFill>
              <a:ln w="9525" cap="rnd">
                <a:noFill/>
                <a:round/>
                <a:headEnd/>
                <a:tailEnd/>
              </a:ln>
            </p:spPr>
            <p:txBody>
              <a:bodyPr/>
              <a:lstStyle/>
              <a:p>
                <a:endParaRPr lang="en-US"/>
              </a:p>
            </p:txBody>
          </p:sp>
          <p:sp>
            <p:nvSpPr>
              <p:cNvPr id="34" name="Freeform 426"/>
              <p:cNvSpPr>
                <a:spLocks/>
              </p:cNvSpPr>
              <p:nvPr/>
            </p:nvSpPr>
            <p:spPr bwMode="auto">
              <a:xfrm>
                <a:off x="928" y="458"/>
                <a:ext cx="25" cy="49"/>
              </a:xfrm>
              <a:custGeom>
                <a:avLst/>
                <a:gdLst>
                  <a:gd name="T0" fmla="*/ 22 w 25"/>
                  <a:gd name="T1" fmla="*/ 22 h 49"/>
                  <a:gd name="T2" fmla="*/ 20 w 25"/>
                  <a:gd name="T3" fmla="*/ 0 h 49"/>
                  <a:gd name="T4" fmla="*/ 19 w 25"/>
                  <a:gd name="T5" fmla="*/ 17 h 49"/>
                  <a:gd name="T6" fmla="*/ 14 w 25"/>
                  <a:gd name="T7" fmla="*/ 23 h 49"/>
                  <a:gd name="T8" fmla="*/ 6 w 25"/>
                  <a:gd name="T9" fmla="*/ 19 h 49"/>
                  <a:gd name="T10" fmla="*/ 0 w 25"/>
                  <a:gd name="T11" fmla="*/ 7 h 49"/>
                  <a:gd name="T12" fmla="*/ 2 w 25"/>
                  <a:gd name="T13" fmla="*/ 22 h 49"/>
                  <a:gd name="T14" fmla="*/ 4 w 25"/>
                  <a:gd name="T15" fmla="*/ 39 h 49"/>
                  <a:gd name="T16" fmla="*/ 11 w 25"/>
                  <a:gd name="T17" fmla="*/ 48 h 49"/>
                  <a:gd name="T18" fmla="*/ 19 w 25"/>
                  <a:gd name="T19" fmla="*/ 45 h 49"/>
                  <a:gd name="T20" fmla="*/ 24 w 25"/>
                  <a:gd name="T21" fmla="*/ 33 h 49"/>
                  <a:gd name="T22" fmla="*/ 24 w 25"/>
                  <a:gd name="T23" fmla="*/ 28 h 49"/>
                  <a:gd name="T24" fmla="*/ 22 w 25"/>
                  <a:gd name="T25" fmla="*/ 22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49"/>
                  <a:gd name="T41" fmla="*/ 25 w 25"/>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49">
                    <a:moveTo>
                      <a:pt x="22" y="22"/>
                    </a:moveTo>
                    <a:lnTo>
                      <a:pt x="20" y="0"/>
                    </a:lnTo>
                    <a:lnTo>
                      <a:pt x="19" y="17"/>
                    </a:lnTo>
                    <a:lnTo>
                      <a:pt x="14" y="23"/>
                    </a:lnTo>
                    <a:lnTo>
                      <a:pt x="6" y="19"/>
                    </a:lnTo>
                    <a:lnTo>
                      <a:pt x="0" y="7"/>
                    </a:lnTo>
                    <a:lnTo>
                      <a:pt x="2" y="22"/>
                    </a:lnTo>
                    <a:lnTo>
                      <a:pt x="4" y="39"/>
                    </a:lnTo>
                    <a:lnTo>
                      <a:pt x="11" y="48"/>
                    </a:lnTo>
                    <a:lnTo>
                      <a:pt x="19" y="45"/>
                    </a:lnTo>
                    <a:lnTo>
                      <a:pt x="24" y="33"/>
                    </a:lnTo>
                    <a:lnTo>
                      <a:pt x="24" y="28"/>
                    </a:lnTo>
                    <a:lnTo>
                      <a:pt x="22" y="22"/>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35" name="Freeform 427"/>
              <p:cNvSpPr>
                <a:spLocks/>
              </p:cNvSpPr>
              <p:nvPr/>
            </p:nvSpPr>
            <p:spPr bwMode="auto">
              <a:xfrm>
                <a:off x="927" y="455"/>
                <a:ext cx="23" cy="26"/>
              </a:xfrm>
              <a:custGeom>
                <a:avLst/>
                <a:gdLst>
                  <a:gd name="T0" fmla="*/ 22 w 23"/>
                  <a:gd name="T1" fmla="*/ 0 h 26"/>
                  <a:gd name="T2" fmla="*/ 21 w 23"/>
                  <a:gd name="T3" fmla="*/ 18 h 26"/>
                  <a:gd name="T4" fmla="*/ 15 w 23"/>
                  <a:gd name="T5" fmla="*/ 25 h 26"/>
                  <a:gd name="T6" fmla="*/ 7 w 23"/>
                  <a:gd name="T7" fmla="*/ 22 h 26"/>
                  <a:gd name="T8" fmla="*/ 0 w 23"/>
                  <a:gd name="T9" fmla="*/ 10 h 26"/>
                  <a:gd name="T10" fmla="*/ 0 60000 65536"/>
                  <a:gd name="T11" fmla="*/ 0 60000 65536"/>
                  <a:gd name="T12" fmla="*/ 0 60000 65536"/>
                  <a:gd name="T13" fmla="*/ 0 60000 65536"/>
                  <a:gd name="T14" fmla="*/ 0 60000 65536"/>
                  <a:gd name="T15" fmla="*/ 0 w 23"/>
                  <a:gd name="T16" fmla="*/ 0 h 26"/>
                  <a:gd name="T17" fmla="*/ 23 w 23"/>
                  <a:gd name="T18" fmla="*/ 26 h 26"/>
                </a:gdLst>
                <a:ahLst/>
                <a:cxnLst>
                  <a:cxn ang="T10">
                    <a:pos x="T0" y="T1"/>
                  </a:cxn>
                  <a:cxn ang="T11">
                    <a:pos x="T2" y="T3"/>
                  </a:cxn>
                  <a:cxn ang="T12">
                    <a:pos x="T4" y="T5"/>
                  </a:cxn>
                  <a:cxn ang="T13">
                    <a:pos x="T6" y="T7"/>
                  </a:cxn>
                  <a:cxn ang="T14">
                    <a:pos x="T8" y="T9"/>
                  </a:cxn>
                </a:cxnLst>
                <a:rect l="T15" t="T16" r="T17" b="T18"/>
                <a:pathLst>
                  <a:path w="23" h="26">
                    <a:moveTo>
                      <a:pt x="22" y="0"/>
                    </a:moveTo>
                    <a:lnTo>
                      <a:pt x="21" y="18"/>
                    </a:lnTo>
                    <a:lnTo>
                      <a:pt x="15" y="25"/>
                    </a:lnTo>
                    <a:lnTo>
                      <a:pt x="7" y="22"/>
                    </a:lnTo>
                    <a:lnTo>
                      <a:pt x="0" y="10"/>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36" name="Freeform 428"/>
              <p:cNvSpPr>
                <a:spLocks/>
              </p:cNvSpPr>
              <p:nvPr/>
            </p:nvSpPr>
            <p:spPr bwMode="auto">
              <a:xfrm>
                <a:off x="931" y="483"/>
                <a:ext cx="25" cy="87"/>
              </a:xfrm>
              <a:custGeom>
                <a:avLst/>
                <a:gdLst>
                  <a:gd name="T0" fmla="*/ 23 w 25"/>
                  <a:gd name="T1" fmla="*/ 71 h 87"/>
                  <a:gd name="T2" fmla="*/ 24 w 25"/>
                  <a:gd name="T3" fmla="*/ 49 h 87"/>
                  <a:gd name="T4" fmla="*/ 23 w 25"/>
                  <a:gd name="T5" fmla="*/ 32 h 87"/>
                  <a:gd name="T6" fmla="*/ 23 w 25"/>
                  <a:gd name="T7" fmla="*/ 16 h 87"/>
                  <a:gd name="T8" fmla="*/ 21 w 25"/>
                  <a:gd name="T9" fmla="*/ 0 h 87"/>
                  <a:gd name="T10" fmla="*/ 15 w 25"/>
                  <a:gd name="T11" fmla="*/ 19 h 87"/>
                  <a:gd name="T12" fmla="*/ 7 w 25"/>
                  <a:gd name="T13" fmla="*/ 19 h 87"/>
                  <a:gd name="T14" fmla="*/ 0 w 25"/>
                  <a:gd name="T15" fmla="*/ 4 h 87"/>
                  <a:gd name="T16" fmla="*/ 2 w 25"/>
                  <a:gd name="T17" fmla="*/ 33 h 87"/>
                  <a:gd name="T18" fmla="*/ 1 w 25"/>
                  <a:gd name="T19" fmla="*/ 54 h 87"/>
                  <a:gd name="T20" fmla="*/ 1 w 25"/>
                  <a:gd name="T21" fmla="*/ 81 h 87"/>
                  <a:gd name="T22" fmla="*/ 9 w 25"/>
                  <a:gd name="T23" fmla="*/ 69 h 87"/>
                  <a:gd name="T24" fmla="*/ 14 w 25"/>
                  <a:gd name="T25" fmla="*/ 69 h 87"/>
                  <a:gd name="T26" fmla="*/ 22 w 25"/>
                  <a:gd name="T27" fmla="*/ 86 h 87"/>
                  <a:gd name="T28" fmla="*/ 23 w 25"/>
                  <a:gd name="T29" fmla="*/ 71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87"/>
                  <a:gd name="T47" fmla="*/ 25 w 25"/>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87">
                    <a:moveTo>
                      <a:pt x="23" y="71"/>
                    </a:moveTo>
                    <a:lnTo>
                      <a:pt x="24" y="49"/>
                    </a:lnTo>
                    <a:lnTo>
                      <a:pt x="23" y="32"/>
                    </a:lnTo>
                    <a:lnTo>
                      <a:pt x="23" y="16"/>
                    </a:lnTo>
                    <a:lnTo>
                      <a:pt x="21" y="0"/>
                    </a:lnTo>
                    <a:lnTo>
                      <a:pt x="15" y="19"/>
                    </a:lnTo>
                    <a:lnTo>
                      <a:pt x="7" y="19"/>
                    </a:lnTo>
                    <a:lnTo>
                      <a:pt x="0" y="4"/>
                    </a:lnTo>
                    <a:lnTo>
                      <a:pt x="2" y="33"/>
                    </a:lnTo>
                    <a:lnTo>
                      <a:pt x="1" y="54"/>
                    </a:lnTo>
                    <a:lnTo>
                      <a:pt x="1" y="81"/>
                    </a:lnTo>
                    <a:lnTo>
                      <a:pt x="9" y="69"/>
                    </a:lnTo>
                    <a:lnTo>
                      <a:pt x="14" y="69"/>
                    </a:lnTo>
                    <a:lnTo>
                      <a:pt x="22" y="86"/>
                    </a:lnTo>
                    <a:lnTo>
                      <a:pt x="23" y="71"/>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37" name="Freeform 429"/>
              <p:cNvSpPr>
                <a:spLocks/>
              </p:cNvSpPr>
              <p:nvPr/>
            </p:nvSpPr>
            <p:spPr bwMode="auto">
              <a:xfrm>
                <a:off x="832" y="645"/>
                <a:ext cx="99" cy="124"/>
              </a:xfrm>
              <a:custGeom>
                <a:avLst/>
                <a:gdLst>
                  <a:gd name="T0" fmla="*/ 99 w 100"/>
                  <a:gd name="T1" fmla="*/ 3 h 123"/>
                  <a:gd name="T2" fmla="*/ 95 w 100"/>
                  <a:gd name="T3" fmla="*/ 16 h 123"/>
                  <a:gd name="T4" fmla="*/ 88 w 100"/>
                  <a:gd name="T5" fmla="*/ 31 h 123"/>
                  <a:gd name="T6" fmla="*/ 81 w 100"/>
                  <a:gd name="T7" fmla="*/ 46 h 123"/>
                  <a:gd name="T8" fmla="*/ 73 w 100"/>
                  <a:gd name="T9" fmla="*/ 60 h 123"/>
                  <a:gd name="T10" fmla="*/ 67 w 100"/>
                  <a:gd name="T11" fmla="*/ 71 h 123"/>
                  <a:gd name="T12" fmla="*/ 58 w 100"/>
                  <a:gd name="T13" fmla="*/ 84 h 123"/>
                  <a:gd name="T14" fmla="*/ 40 w 100"/>
                  <a:gd name="T15" fmla="*/ 108 h 123"/>
                  <a:gd name="T16" fmla="*/ 29 w 100"/>
                  <a:gd name="T17" fmla="*/ 122 h 123"/>
                  <a:gd name="T18" fmla="*/ 0 w 100"/>
                  <a:gd name="T19" fmla="*/ 122 h 123"/>
                  <a:gd name="T20" fmla="*/ 48 w 100"/>
                  <a:gd name="T21" fmla="*/ 61 h 123"/>
                  <a:gd name="T22" fmla="*/ 79 w 100"/>
                  <a:gd name="T23" fmla="*/ 0 h 123"/>
                  <a:gd name="T24" fmla="*/ 99 w 100"/>
                  <a:gd name="T25" fmla="*/ 3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23"/>
                  <a:gd name="T41" fmla="*/ 100 w 100"/>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23">
                    <a:moveTo>
                      <a:pt x="99" y="3"/>
                    </a:moveTo>
                    <a:lnTo>
                      <a:pt x="95" y="16"/>
                    </a:lnTo>
                    <a:lnTo>
                      <a:pt x="88" y="31"/>
                    </a:lnTo>
                    <a:lnTo>
                      <a:pt x="81" y="46"/>
                    </a:lnTo>
                    <a:lnTo>
                      <a:pt x="73" y="60"/>
                    </a:lnTo>
                    <a:lnTo>
                      <a:pt x="67" y="71"/>
                    </a:lnTo>
                    <a:lnTo>
                      <a:pt x="58" y="84"/>
                    </a:lnTo>
                    <a:lnTo>
                      <a:pt x="40" y="108"/>
                    </a:lnTo>
                    <a:lnTo>
                      <a:pt x="29" y="122"/>
                    </a:lnTo>
                    <a:lnTo>
                      <a:pt x="0" y="122"/>
                    </a:lnTo>
                    <a:lnTo>
                      <a:pt x="48" y="61"/>
                    </a:lnTo>
                    <a:lnTo>
                      <a:pt x="79" y="0"/>
                    </a:lnTo>
                    <a:lnTo>
                      <a:pt x="99" y="3"/>
                    </a:lnTo>
                  </a:path>
                </a:pathLst>
              </a:custGeom>
              <a:solidFill>
                <a:srgbClr val="FF7F00"/>
              </a:solidFill>
              <a:ln w="9525" cap="rnd">
                <a:noFill/>
                <a:round/>
                <a:headEnd/>
                <a:tailEnd/>
              </a:ln>
            </p:spPr>
            <p:txBody>
              <a:bodyPr/>
              <a:lstStyle/>
              <a:p>
                <a:endParaRPr lang="en-US"/>
              </a:p>
            </p:txBody>
          </p:sp>
          <p:sp>
            <p:nvSpPr>
              <p:cNvPr id="38" name="Freeform 430"/>
              <p:cNvSpPr>
                <a:spLocks/>
              </p:cNvSpPr>
              <p:nvPr/>
            </p:nvSpPr>
            <p:spPr bwMode="auto">
              <a:xfrm>
                <a:off x="644" y="758"/>
                <a:ext cx="219" cy="122"/>
              </a:xfrm>
              <a:custGeom>
                <a:avLst/>
                <a:gdLst>
                  <a:gd name="T0" fmla="*/ 218 w 219"/>
                  <a:gd name="T1" fmla="*/ 6 h 122"/>
                  <a:gd name="T2" fmla="*/ 207 w 219"/>
                  <a:gd name="T3" fmla="*/ 19 h 122"/>
                  <a:gd name="T4" fmla="*/ 197 w 219"/>
                  <a:gd name="T5" fmla="*/ 29 h 122"/>
                  <a:gd name="T6" fmla="*/ 180 w 219"/>
                  <a:gd name="T7" fmla="*/ 47 h 122"/>
                  <a:gd name="T8" fmla="*/ 167 w 219"/>
                  <a:gd name="T9" fmla="*/ 57 h 122"/>
                  <a:gd name="T10" fmla="*/ 153 w 219"/>
                  <a:gd name="T11" fmla="*/ 67 h 122"/>
                  <a:gd name="T12" fmla="*/ 138 w 219"/>
                  <a:gd name="T13" fmla="*/ 79 h 122"/>
                  <a:gd name="T14" fmla="*/ 124 w 219"/>
                  <a:gd name="T15" fmla="*/ 88 h 122"/>
                  <a:gd name="T16" fmla="*/ 96 w 219"/>
                  <a:gd name="T17" fmla="*/ 104 h 122"/>
                  <a:gd name="T18" fmla="*/ 57 w 219"/>
                  <a:gd name="T19" fmla="*/ 121 h 122"/>
                  <a:gd name="T20" fmla="*/ 0 w 219"/>
                  <a:gd name="T21" fmla="*/ 119 h 122"/>
                  <a:gd name="T22" fmla="*/ 65 w 219"/>
                  <a:gd name="T23" fmla="*/ 93 h 122"/>
                  <a:gd name="T24" fmla="*/ 133 w 219"/>
                  <a:gd name="T25" fmla="*/ 55 h 122"/>
                  <a:gd name="T26" fmla="*/ 194 w 219"/>
                  <a:gd name="T27" fmla="*/ 0 h 122"/>
                  <a:gd name="T28" fmla="*/ 218 w 219"/>
                  <a:gd name="T29" fmla="*/ 6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
                  <a:gd name="T46" fmla="*/ 0 h 122"/>
                  <a:gd name="T47" fmla="*/ 219 w 219"/>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 h="122">
                    <a:moveTo>
                      <a:pt x="218" y="6"/>
                    </a:moveTo>
                    <a:lnTo>
                      <a:pt x="207" y="19"/>
                    </a:lnTo>
                    <a:lnTo>
                      <a:pt x="197" y="29"/>
                    </a:lnTo>
                    <a:lnTo>
                      <a:pt x="180" y="47"/>
                    </a:lnTo>
                    <a:lnTo>
                      <a:pt x="167" y="57"/>
                    </a:lnTo>
                    <a:lnTo>
                      <a:pt x="153" y="67"/>
                    </a:lnTo>
                    <a:lnTo>
                      <a:pt x="138" y="79"/>
                    </a:lnTo>
                    <a:lnTo>
                      <a:pt x="124" y="88"/>
                    </a:lnTo>
                    <a:lnTo>
                      <a:pt x="96" y="104"/>
                    </a:lnTo>
                    <a:lnTo>
                      <a:pt x="57" y="121"/>
                    </a:lnTo>
                    <a:lnTo>
                      <a:pt x="0" y="119"/>
                    </a:lnTo>
                    <a:lnTo>
                      <a:pt x="65" y="93"/>
                    </a:lnTo>
                    <a:lnTo>
                      <a:pt x="133" y="55"/>
                    </a:lnTo>
                    <a:lnTo>
                      <a:pt x="194" y="0"/>
                    </a:lnTo>
                    <a:lnTo>
                      <a:pt x="218" y="6"/>
                    </a:lnTo>
                  </a:path>
                </a:pathLst>
              </a:custGeom>
              <a:solidFill>
                <a:srgbClr val="FFFF00"/>
              </a:solidFill>
              <a:ln w="9525" cap="rnd">
                <a:noFill/>
                <a:round/>
                <a:headEnd/>
                <a:tailEnd/>
              </a:ln>
            </p:spPr>
            <p:txBody>
              <a:bodyPr/>
              <a:lstStyle/>
              <a:p>
                <a:endParaRPr lang="en-US"/>
              </a:p>
            </p:txBody>
          </p:sp>
          <p:sp>
            <p:nvSpPr>
              <p:cNvPr id="39" name="Freeform 431"/>
              <p:cNvSpPr>
                <a:spLocks/>
              </p:cNvSpPr>
              <p:nvPr/>
            </p:nvSpPr>
            <p:spPr bwMode="auto">
              <a:xfrm>
                <a:off x="162" y="154"/>
                <a:ext cx="771" cy="743"/>
              </a:xfrm>
              <a:custGeom>
                <a:avLst/>
                <a:gdLst>
                  <a:gd name="T0" fmla="*/ 768 w 771"/>
                  <a:gd name="T1" fmla="*/ 333 h 742"/>
                  <a:gd name="T2" fmla="*/ 753 w 771"/>
                  <a:gd name="T3" fmla="*/ 260 h 742"/>
                  <a:gd name="T4" fmla="*/ 724 w 771"/>
                  <a:gd name="T5" fmla="*/ 194 h 742"/>
                  <a:gd name="T6" fmla="*/ 682 w 771"/>
                  <a:gd name="T7" fmla="*/ 135 h 742"/>
                  <a:gd name="T8" fmla="*/ 630 w 771"/>
                  <a:gd name="T9" fmla="*/ 85 h 742"/>
                  <a:gd name="T10" fmla="*/ 569 w 771"/>
                  <a:gd name="T11" fmla="*/ 45 h 742"/>
                  <a:gd name="T12" fmla="*/ 499 w 771"/>
                  <a:gd name="T13" fmla="*/ 17 h 742"/>
                  <a:gd name="T14" fmla="*/ 424 w 771"/>
                  <a:gd name="T15" fmla="*/ 2 h 742"/>
                  <a:gd name="T16" fmla="*/ 345 w 771"/>
                  <a:gd name="T17" fmla="*/ 2 h 742"/>
                  <a:gd name="T18" fmla="*/ 270 w 771"/>
                  <a:gd name="T19" fmla="*/ 17 h 742"/>
                  <a:gd name="T20" fmla="*/ 201 w 771"/>
                  <a:gd name="T21" fmla="*/ 45 h 742"/>
                  <a:gd name="T22" fmla="*/ 140 w 771"/>
                  <a:gd name="T23" fmla="*/ 85 h 742"/>
                  <a:gd name="T24" fmla="*/ 88 w 771"/>
                  <a:gd name="T25" fmla="*/ 135 h 742"/>
                  <a:gd name="T26" fmla="*/ 46 w 771"/>
                  <a:gd name="T27" fmla="*/ 194 h 742"/>
                  <a:gd name="T28" fmla="*/ 17 w 771"/>
                  <a:gd name="T29" fmla="*/ 260 h 742"/>
                  <a:gd name="T30" fmla="*/ 2 w 771"/>
                  <a:gd name="T31" fmla="*/ 333 h 742"/>
                  <a:gd name="T32" fmla="*/ 2 w 771"/>
                  <a:gd name="T33" fmla="*/ 408 h 742"/>
                  <a:gd name="T34" fmla="*/ 17 w 771"/>
                  <a:gd name="T35" fmla="*/ 481 h 742"/>
                  <a:gd name="T36" fmla="*/ 46 w 771"/>
                  <a:gd name="T37" fmla="*/ 547 h 742"/>
                  <a:gd name="T38" fmla="*/ 88 w 771"/>
                  <a:gd name="T39" fmla="*/ 606 h 742"/>
                  <a:gd name="T40" fmla="*/ 140 w 771"/>
                  <a:gd name="T41" fmla="*/ 656 h 742"/>
                  <a:gd name="T42" fmla="*/ 201 w 771"/>
                  <a:gd name="T43" fmla="*/ 696 h 742"/>
                  <a:gd name="T44" fmla="*/ 270 w 771"/>
                  <a:gd name="T45" fmla="*/ 724 h 742"/>
                  <a:gd name="T46" fmla="*/ 345 w 771"/>
                  <a:gd name="T47" fmla="*/ 739 h 742"/>
                  <a:gd name="T48" fmla="*/ 424 w 771"/>
                  <a:gd name="T49" fmla="*/ 739 h 742"/>
                  <a:gd name="T50" fmla="*/ 499 w 771"/>
                  <a:gd name="T51" fmla="*/ 724 h 742"/>
                  <a:gd name="T52" fmla="*/ 569 w 771"/>
                  <a:gd name="T53" fmla="*/ 696 h 742"/>
                  <a:gd name="T54" fmla="*/ 630 w 771"/>
                  <a:gd name="T55" fmla="*/ 656 h 742"/>
                  <a:gd name="T56" fmla="*/ 682 w 771"/>
                  <a:gd name="T57" fmla="*/ 606 h 742"/>
                  <a:gd name="T58" fmla="*/ 724 w 771"/>
                  <a:gd name="T59" fmla="*/ 547 h 742"/>
                  <a:gd name="T60" fmla="*/ 753 w 771"/>
                  <a:gd name="T61" fmla="*/ 481 h 742"/>
                  <a:gd name="T62" fmla="*/ 768 w 771"/>
                  <a:gd name="T63" fmla="*/ 408 h 7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1"/>
                  <a:gd name="T97" fmla="*/ 0 h 742"/>
                  <a:gd name="T98" fmla="*/ 771 w 771"/>
                  <a:gd name="T99" fmla="*/ 742 h 7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1" h="742">
                    <a:moveTo>
                      <a:pt x="770" y="370"/>
                    </a:moveTo>
                    <a:lnTo>
                      <a:pt x="768" y="333"/>
                    </a:lnTo>
                    <a:lnTo>
                      <a:pt x="762" y="296"/>
                    </a:lnTo>
                    <a:lnTo>
                      <a:pt x="753" y="260"/>
                    </a:lnTo>
                    <a:lnTo>
                      <a:pt x="740" y="226"/>
                    </a:lnTo>
                    <a:lnTo>
                      <a:pt x="724" y="194"/>
                    </a:lnTo>
                    <a:lnTo>
                      <a:pt x="704" y="163"/>
                    </a:lnTo>
                    <a:lnTo>
                      <a:pt x="682" y="135"/>
                    </a:lnTo>
                    <a:lnTo>
                      <a:pt x="657" y="109"/>
                    </a:lnTo>
                    <a:lnTo>
                      <a:pt x="630" y="85"/>
                    </a:lnTo>
                    <a:lnTo>
                      <a:pt x="600" y="63"/>
                    </a:lnTo>
                    <a:lnTo>
                      <a:pt x="569" y="45"/>
                    </a:lnTo>
                    <a:lnTo>
                      <a:pt x="535" y="29"/>
                    </a:lnTo>
                    <a:lnTo>
                      <a:pt x="499" y="17"/>
                    </a:lnTo>
                    <a:lnTo>
                      <a:pt x="463" y="8"/>
                    </a:lnTo>
                    <a:lnTo>
                      <a:pt x="424" y="2"/>
                    </a:lnTo>
                    <a:lnTo>
                      <a:pt x="385" y="0"/>
                    </a:lnTo>
                    <a:lnTo>
                      <a:pt x="345" y="2"/>
                    </a:lnTo>
                    <a:lnTo>
                      <a:pt x="307" y="8"/>
                    </a:lnTo>
                    <a:lnTo>
                      <a:pt x="270" y="17"/>
                    </a:lnTo>
                    <a:lnTo>
                      <a:pt x="235" y="29"/>
                    </a:lnTo>
                    <a:lnTo>
                      <a:pt x="201" y="45"/>
                    </a:lnTo>
                    <a:lnTo>
                      <a:pt x="170" y="63"/>
                    </a:lnTo>
                    <a:lnTo>
                      <a:pt x="140" y="85"/>
                    </a:lnTo>
                    <a:lnTo>
                      <a:pt x="112" y="109"/>
                    </a:lnTo>
                    <a:lnTo>
                      <a:pt x="88" y="135"/>
                    </a:lnTo>
                    <a:lnTo>
                      <a:pt x="66" y="163"/>
                    </a:lnTo>
                    <a:lnTo>
                      <a:pt x="46" y="194"/>
                    </a:lnTo>
                    <a:lnTo>
                      <a:pt x="30" y="226"/>
                    </a:lnTo>
                    <a:lnTo>
                      <a:pt x="17" y="260"/>
                    </a:lnTo>
                    <a:lnTo>
                      <a:pt x="8" y="296"/>
                    </a:lnTo>
                    <a:lnTo>
                      <a:pt x="2" y="333"/>
                    </a:lnTo>
                    <a:lnTo>
                      <a:pt x="0" y="370"/>
                    </a:lnTo>
                    <a:lnTo>
                      <a:pt x="2" y="408"/>
                    </a:lnTo>
                    <a:lnTo>
                      <a:pt x="8" y="445"/>
                    </a:lnTo>
                    <a:lnTo>
                      <a:pt x="17" y="481"/>
                    </a:lnTo>
                    <a:lnTo>
                      <a:pt x="30" y="515"/>
                    </a:lnTo>
                    <a:lnTo>
                      <a:pt x="46" y="547"/>
                    </a:lnTo>
                    <a:lnTo>
                      <a:pt x="66" y="577"/>
                    </a:lnTo>
                    <a:lnTo>
                      <a:pt x="88" y="606"/>
                    </a:lnTo>
                    <a:lnTo>
                      <a:pt x="112" y="633"/>
                    </a:lnTo>
                    <a:lnTo>
                      <a:pt x="140" y="656"/>
                    </a:lnTo>
                    <a:lnTo>
                      <a:pt x="170" y="678"/>
                    </a:lnTo>
                    <a:lnTo>
                      <a:pt x="201" y="696"/>
                    </a:lnTo>
                    <a:lnTo>
                      <a:pt x="235" y="712"/>
                    </a:lnTo>
                    <a:lnTo>
                      <a:pt x="270" y="724"/>
                    </a:lnTo>
                    <a:lnTo>
                      <a:pt x="307" y="733"/>
                    </a:lnTo>
                    <a:lnTo>
                      <a:pt x="345" y="739"/>
                    </a:lnTo>
                    <a:lnTo>
                      <a:pt x="385" y="741"/>
                    </a:lnTo>
                    <a:lnTo>
                      <a:pt x="424" y="739"/>
                    </a:lnTo>
                    <a:lnTo>
                      <a:pt x="463" y="733"/>
                    </a:lnTo>
                    <a:lnTo>
                      <a:pt x="499" y="724"/>
                    </a:lnTo>
                    <a:lnTo>
                      <a:pt x="535" y="712"/>
                    </a:lnTo>
                    <a:lnTo>
                      <a:pt x="569" y="696"/>
                    </a:lnTo>
                    <a:lnTo>
                      <a:pt x="600" y="678"/>
                    </a:lnTo>
                    <a:lnTo>
                      <a:pt x="630" y="656"/>
                    </a:lnTo>
                    <a:lnTo>
                      <a:pt x="657" y="633"/>
                    </a:lnTo>
                    <a:lnTo>
                      <a:pt x="682" y="606"/>
                    </a:lnTo>
                    <a:lnTo>
                      <a:pt x="704" y="577"/>
                    </a:lnTo>
                    <a:lnTo>
                      <a:pt x="724" y="547"/>
                    </a:lnTo>
                    <a:lnTo>
                      <a:pt x="740" y="515"/>
                    </a:lnTo>
                    <a:lnTo>
                      <a:pt x="753" y="481"/>
                    </a:lnTo>
                    <a:lnTo>
                      <a:pt x="762" y="445"/>
                    </a:lnTo>
                    <a:lnTo>
                      <a:pt x="768" y="408"/>
                    </a:lnTo>
                    <a:lnTo>
                      <a:pt x="770" y="370"/>
                    </a:lnTo>
                  </a:path>
                </a:pathLst>
              </a:custGeom>
              <a:solidFill>
                <a:srgbClr val="FFFF7F"/>
              </a:solidFill>
              <a:ln w="12700" cap="rnd" cmpd="sng">
                <a:solidFill>
                  <a:srgbClr val="000000"/>
                </a:solidFill>
                <a:prstDash val="solid"/>
                <a:round/>
                <a:headEnd/>
                <a:tailEnd/>
              </a:ln>
            </p:spPr>
            <p:txBody>
              <a:bodyPr/>
              <a:lstStyle/>
              <a:p>
                <a:endParaRPr lang="en-US"/>
              </a:p>
            </p:txBody>
          </p:sp>
          <p:sp>
            <p:nvSpPr>
              <p:cNvPr id="40" name="Freeform 432"/>
              <p:cNvSpPr>
                <a:spLocks/>
              </p:cNvSpPr>
              <p:nvPr/>
            </p:nvSpPr>
            <p:spPr bwMode="auto">
              <a:xfrm>
                <a:off x="229" y="660"/>
                <a:ext cx="63" cy="54"/>
              </a:xfrm>
              <a:custGeom>
                <a:avLst/>
                <a:gdLst>
                  <a:gd name="T0" fmla="*/ 6 w 62"/>
                  <a:gd name="T1" fmla="*/ 53 h 54"/>
                  <a:gd name="T2" fmla="*/ 45 w 62"/>
                  <a:gd name="T3" fmla="*/ 31 h 54"/>
                  <a:gd name="T4" fmla="*/ 48 w 62"/>
                  <a:gd name="T5" fmla="*/ 40 h 54"/>
                  <a:gd name="T6" fmla="*/ 52 w 62"/>
                  <a:gd name="T7" fmla="*/ 45 h 54"/>
                  <a:gd name="T8" fmla="*/ 61 w 62"/>
                  <a:gd name="T9" fmla="*/ 40 h 54"/>
                  <a:gd name="T10" fmla="*/ 39 w 62"/>
                  <a:gd name="T11" fmla="*/ 3 h 54"/>
                  <a:gd name="T12" fmla="*/ 35 w 62"/>
                  <a:gd name="T13" fmla="*/ 0 h 54"/>
                  <a:gd name="T14" fmla="*/ 31 w 62"/>
                  <a:gd name="T15" fmla="*/ 8 h 54"/>
                  <a:gd name="T16" fmla="*/ 39 w 62"/>
                  <a:gd name="T17" fmla="*/ 22 h 54"/>
                  <a:gd name="T18" fmla="*/ 0 w 62"/>
                  <a:gd name="T19" fmla="*/ 45 h 54"/>
                  <a:gd name="T20" fmla="*/ 2 w 62"/>
                  <a:gd name="T21" fmla="*/ 49 h 54"/>
                  <a:gd name="T22" fmla="*/ 6 w 62"/>
                  <a:gd name="T23" fmla="*/ 53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54"/>
                  <a:gd name="T38" fmla="*/ 62 w 62"/>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54">
                    <a:moveTo>
                      <a:pt x="6" y="53"/>
                    </a:moveTo>
                    <a:lnTo>
                      <a:pt x="45" y="31"/>
                    </a:lnTo>
                    <a:lnTo>
                      <a:pt x="48" y="40"/>
                    </a:lnTo>
                    <a:lnTo>
                      <a:pt x="52" y="45"/>
                    </a:lnTo>
                    <a:lnTo>
                      <a:pt x="61" y="40"/>
                    </a:lnTo>
                    <a:lnTo>
                      <a:pt x="39" y="3"/>
                    </a:lnTo>
                    <a:lnTo>
                      <a:pt x="35" y="0"/>
                    </a:lnTo>
                    <a:lnTo>
                      <a:pt x="31" y="8"/>
                    </a:lnTo>
                    <a:lnTo>
                      <a:pt x="39" y="22"/>
                    </a:lnTo>
                    <a:lnTo>
                      <a:pt x="0" y="45"/>
                    </a:lnTo>
                    <a:lnTo>
                      <a:pt x="2" y="49"/>
                    </a:lnTo>
                    <a:lnTo>
                      <a:pt x="6" y="5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1" name="Freeform 433"/>
              <p:cNvSpPr>
                <a:spLocks/>
              </p:cNvSpPr>
              <p:nvPr/>
            </p:nvSpPr>
            <p:spPr bwMode="auto">
              <a:xfrm>
                <a:off x="255" y="706"/>
                <a:ext cx="62" cy="66"/>
              </a:xfrm>
              <a:custGeom>
                <a:avLst/>
                <a:gdLst>
                  <a:gd name="T0" fmla="*/ 28 w 62"/>
                  <a:gd name="T1" fmla="*/ 36 h 67"/>
                  <a:gd name="T2" fmla="*/ 29 w 62"/>
                  <a:gd name="T3" fmla="*/ 40 h 67"/>
                  <a:gd name="T4" fmla="*/ 30 w 62"/>
                  <a:gd name="T5" fmla="*/ 43 h 67"/>
                  <a:gd name="T6" fmla="*/ 29 w 62"/>
                  <a:gd name="T7" fmla="*/ 44 h 67"/>
                  <a:gd name="T8" fmla="*/ 27 w 62"/>
                  <a:gd name="T9" fmla="*/ 47 h 67"/>
                  <a:gd name="T10" fmla="*/ 21 w 62"/>
                  <a:gd name="T11" fmla="*/ 51 h 67"/>
                  <a:gd name="T12" fmla="*/ 17 w 62"/>
                  <a:gd name="T13" fmla="*/ 56 h 67"/>
                  <a:gd name="T14" fmla="*/ 24 w 62"/>
                  <a:gd name="T15" fmla="*/ 66 h 67"/>
                  <a:gd name="T16" fmla="*/ 26 w 62"/>
                  <a:gd name="T17" fmla="*/ 64 h 67"/>
                  <a:gd name="T18" fmla="*/ 26 w 62"/>
                  <a:gd name="T19" fmla="*/ 63 h 67"/>
                  <a:gd name="T20" fmla="*/ 27 w 62"/>
                  <a:gd name="T21" fmla="*/ 61 h 67"/>
                  <a:gd name="T22" fmla="*/ 34 w 62"/>
                  <a:gd name="T23" fmla="*/ 56 h 67"/>
                  <a:gd name="T24" fmla="*/ 38 w 62"/>
                  <a:gd name="T25" fmla="*/ 51 h 67"/>
                  <a:gd name="T26" fmla="*/ 39 w 62"/>
                  <a:gd name="T27" fmla="*/ 49 h 67"/>
                  <a:gd name="T28" fmla="*/ 39 w 62"/>
                  <a:gd name="T29" fmla="*/ 45 h 67"/>
                  <a:gd name="T30" fmla="*/ 41 w 62"/>
                  <a:gd name="T31" fmla="*/ 44 h 67"/>
                  <a:gd name="T32" fmla="*/ 43 w 62"/>
                  <a:gd name="T33" fmla="*/ 45 h 67"/>
                  <a:gd name="T34" fmla="*/ 45 w 62"/>
                  <a:gd name="T35" fmla="*/ 46 h 67"/>
                  <a:gd name="T36" fmla="*/ 48 w 62"/>
                  <a:gd name="T37" fmla="*/ 45 h 67"/>
                  <a:gd name="T38" fmla="*/ 50 w 62"/>
                  <a:gd name="T39" fmla="*/ 44 h 67"/>
                  <a:gd name="T40" fmla="*/ 54 w 62"/>
                  <a:gd name="T41" fmla="*/ 42 h 67"/>
                  <a:gd name="T42" fmla="*/ 60 w 62"/>
                  <a:gd name="T43" fmla="*/ 37 h 67"/>
                  <a:gd name="T44" fmla="*/ 60 w 62"/>
                  <a:gd name="T45" fmla="*/ 35 h 67"/>
                  <a:gd name="T46" fmla="*/ 61 w 62"/>
                  <a:gd name="T47" fmla="*/ 33 h 67"/>
                  <a:gd name="T48" fmla="*/ 61 w 62"/>
                  <a:gd name="T49" fmla="*/ 30 h 67"/>
                  <a:gd name="T50" fmla="*/ 60 w 62"/>
                  <a:gd name="T51" fmla="*/ 27 h 67"/>
                  <a:gd name="T52" fmla="*/ 58 w 62"/>
                  <a:gd name="T53" fmla="*/ 24 h 67"/>
                  <a:gd name="T54" fmla="*/ 56 w 62"/>
                  <a:gd name="T55" fmla="*/ 20 h 67"/>
                  <a:gd name="T56" fmla="*/ 39 w 62"/>
                  <a:gd name="T57" fmla="*/ 14 h 67"/>
                  <a:gd name="T58" fmla="*/ 49 w 62"/>
                  <a:gd name="T59" fmla="*/ 26 h 67"/>
                  <a:gd name="T60" fmla="*/ 50 w 62"/>
                  <a:gd name="T61" fmla="*/ 29 h 67"/>
                  <a:gd name="T62" fmla="*/ 50 w 62"/>
                  <a:gd name="T63" fmla="*/ 32 h 67"/>
                  <a:gd name="T64" fmla="*/ 48 w 62"/>
                  <a:gd name="T65" fmla="*/ 33 h 67"/>
                  <a:gd name="T66" fmla="*/ 45 w 62"/>
                  <a:gd name="T67" fmla="*/ 35 h 67"/>
                  <a:gd name="T68" fmla="*/ 43 w 62"/>
                  <a:gd name="T69" fmla="*/ 36 h 67"/>
                  <a:gd name="T70" fmla="*/ 39 w 62"/>
                  <a:gd name="T71" fmla="*/ 35 h 67"/>
                  <a:gd name="T72" fmla="*/ 37 w 62"/>
                  <a:gd name="T73" fmla="*/ 34 h 67"/>
                  <a:gd name="T74" fmla="*/ 28 w 62"/>
                  <a:gd name="T75" fmla="*/ 22 h 67"/>
                  <a:gd name="T76" fmla="*/ 51 w 62"/>
                  <a:gd name="T77" fmla="*/ 14 h 67"/>
                  <a:gd name="T78" fmla="*/ 35 w 62"/>
                  <a:gd name="T79" fmla="*/ 4 h 67"/>
                  <a:gd name="T80" fmla="*/ 18 w 62"/>
                  <a:gd name="T81" fmla="*/ 20 h 67"/>
                  <a:gd name="T82" fmla="*/ 5 w 62"/>
                  <a:gd name="T83" fmla="*/ 32 h 67"/>
                  <a:gd name="T84" fmla="*/ 0 w 62"/>
                  <a:gd name="T85" fmla="*/ 36 h 67"/>
                  <a:gd name="T86" fmla="*/ 0 w 62"/>
                  <a:gd name="T87" fmla="*/ 37 h 67"/>
                  <a:gd name="T88" fmla="*/ 4 w 62"/>
                  <a:gd name="T89" fmla="*/ 37 h 67"/>
                  <a:gd name="T90" fmla="*/ 7 w 62"/>
                  <a:gd name="T91" fmla="*/ 35 h 67"/>
                  <a:gd name="T92" fmla="*/ 11 w 62"/>
                  <a:gd name="T93" fmla="*/ 33 h 67"/>
                  <a:gd name="T94" fmla="*/ 17 w 62"/>
                  <a:gd name="T95" fmla="*/ 30 h 67"/>
                  <a:gd name="T96" fmla="*/ 21 w 62"/>
                  <a:gd name="T97" fmla="*/ 28 h 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67"/>
                  <a:gd name="T149" fmla="*/ 62 w 62"/>
                  <a:gd name="T150" fmla="*/ 67 h 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67">
                    <a:moveTo>
                      <a:pt x="21" y="28"/>
                    </a:moveTo>
                    <a:lnTo>
                      <a:pt x="28" y="36"/>
                    </a:lnTo>
                    <a:lnTo>
                      <a:pt x="29" y="38"/>
                    </a:lnTo>
                    <a:lnTo>
                      <a:pt x="29" y="40"/>
                    </a:lnTo>
                    <a:lnTo>
                      <a:pt x="31" y="41"/>
                    </a:lnTo>
                    <a:lnTo>
                      <a:pt x="30" y="43"/>
                    </a:lnTo>
                    <a:lnTo>
                      <a:pt x="29" y="44"/>
                    </a:lnTo>
                    <a:lnTo>
                      <a:pt x="29" y="45"/>
                    </a:lnTo>
                    <a:lnTo>
                      <a:pt x="27" y="47"/>
                    </a:lnTo>
                    <a:lnTo>
                      <a:pt x="26" y="48"/>
                    </a:lnTo>
                    <a:lnTo>
                      <a:pt x="21" y="51"/>
                    </a:lnTo>
                    <a:lnTo>
                      <a:pt x="18" y="54"/>
                    </a:lnTo>
                    <a:lnTo>
                      <a:pt x="17" y="56"/>
                    </a:lnTo>
                    <a:lnTo>
                      <a:pt x="24" y="66"/>
                    </a:lnTo>
                    <a:lnTo>
                      <a:pt x="26" y="65"/>
                    </a:lnTo>
                    <a:lnTo>
                      <a:pt x="26" y="64"/>
                    </a:lnTo>
                    <a:lnTo>
                      <a:pt x="26" y="63"/>
                    </a:lnTo>
                    <a:lnTo>
                      <a:pt x="27" y="61"/>
                    </a:lnTo>
                    <a:lnTo>
                      <a:pt x="29" y="60"/>
                    </a:lnTo>
                    <a:lnTo>
                      <a:pt x="34" y="56"/>
                    </a:lnTo>
                    <a:lnTo>
                      <a:pt x="37" y="53"/>
                    </a:lnTo>
                    <a:lnTo>
                      <a:pt x="38" y="51"/>
                    </a:lnTo>
                    <a:lnTo>
                      <a:pt x="39" y="50"/>
                    </a:lnTo>
                    <a:lnTo>
                      <a:pt x="39" y="49"/>
                    </a:lnTo>
                    <a:lnTo>
                      <a:pt x="40" y="47"/>
                    </a:lnTo>
                    <a:lnTo>
                      <a:pt x="39" y="45"/>
                    </a:lnTo>
                    <a:lnTo>
                      <a:pt x="39" y="44"/>
                    </a:lnTo>
                    <a:lnTo>
                      <a:pt x="41" y="44"/>
                    </a:lnTo>
                    <a:lnTo>
                      <a:pt x="42" y="45"/>
                    </a:lnTo>
                    <a:lnTo>
                      <a:pt x="43" y="45"/>
                    </a:lnTo>
                    <a:lnTo>
                      <a:pt x="44" y="45"/>
                    </a:lnTo>
                    <a:lnTo>
                      <a:pt x="45" y="46"/>
                    </a:lnTo>
                    <a:lnTo>
                      <a:pt x="46" y="46"/>
                    </a:lnTo>
                    <a:lnTo>
                      <a:pt x="48" y="45"/>
                    </a:lnTo>
                    <a:lnTo>
                      <a:pt x="49" y="45"/>
                    </a:lnTo>
                    <a:lnTo>
                      <a:pt x="50" y="44"/>
                    </a:lnTo>
                    <a:lnTo>
                      <a:pt x="52" y="43"/>
                    </a:lnTo>
                    <a:lnTo>
                      <a:pt x="54" y="42"/>
                    </a:lnTo>
                    <a:lnTo>
                      <a:pt x="57" y="40"/>
                    </a:lnTo>
                    <a:lnTo>
                      <a:pt x="60" y="37"/>
                    </a:lnTo>
                    <a:lnTo>
                      <a:pt x="60" y="36"/>
                    </a:lnTo>
                    <a:lnTo>
                      <a:pt x="60" y="35"/>
                    </a:lnTo>
                    <a:lnTo>
                      <a:pt x="61" y="34"/>
                    </a:lnTo>
                    <a:lnTo>
                      <a:pt x="61" y="33"/>
                    </a:lnTo>
                    <a:lnTo>
                      <a:pt x="61" y="31"/>
                    </a:lnTo>
                    <a:lnTo>
                      <a:pt x="61" y="30"/>
                    </a:lnTo>
                    <a:lnTo>
                      <a:pt x="61" y="28"/>
                    </a:lnTo>
                    <a:lnTo>
                      <a:pt x="60" y="27"/>
                    </a:lnTo>
                    <a:lnTo>
                      <a:pt x="60" y="25"/>
                    </a:lnTo>
                    <a:lnTo>
                      <a:pt x="58" y="24"/>
                    </a:lnTo>
                    <a:lnTo>
                      <a:pt x="57" y="22"/>
                    </a:lnTo>
                    <a:lnTo>
                      <a:pt x="56" y="20"/>
                    </a:lnTo>
                    <a:lnTo>
                      <a:pt x="51" y="14"/>
                    </a:lnTo>
                    <a:lnTo>
                      <a:pt x="39" y="14"/>
                    </a:lnTo>
                    <a:lnTo>
                      <a:pt x="48" y="25"/>
                    </a:lnTo>
                    <a:lnTo>
                      <a:pt x="49" y="26"/>
                    </a:lnTo>
                    <a:lnTo>
                      <a:pt x="49" y="28"/>
                    </a:lnTo>
                    <a:lnTo>
                      <a:pt x="50" y="29"/>
                    </a:lnTo>
                    <a:lnTo>
                      <a:pt x="50" y="30"/>
                    </a:lnTo>
                    <a:lnTo>
                      <a:pt x="50" y="32"/>
                    </a:lnTo>
                    <a:lnTo>
                      <a:pt x="49" y="33"/>
                    </a:lnTo>
                    <a:lnTo>
                      <a:pt x="48" y="33"/>
                    </a:lnTo>
                    <a:lnTo>
                      <a:pt x="47" y="34"/>
                    </a:lnTo>
                    <a:lnTo>
                      <a:pt x="45" y="35"/>
                    </a:lnTo>
                    <a:lnTo>
                      <a:pt x="44" y="36"/>
                    </a:lnTo>
                    <a:lnTo>
                      <a:pt x="43" y="36"/>
                    </a:lnTo>
                    <a:lnTo>
                      <a:pt x="41" y="36"/>
                    </a:lnTo>
                    <a:lnTo>
                      <a:pt x="39" y="35"/>
                    </a:lnTo>
                    <a:lnTo>
                      <a:pt x="38" y="35"/>
                    </a:lnTo>
                    <a:lnTo>
                      <a:pt x="37" y="34"/>
                    </a:lnTo>
                    <a:lnTo>
                      <a:pt x="36" y="33"/>
                    </a:lnTo>
                    <a:lnTo>
                      <a:pt x="28" y="22"/>
                    </a:lnTo>
                    <a:lnTo>
                      <a:pt x="39" y="14"/>
                    </a:lnTo>
                    <a:lnTo>
                      <a:pt x="51" y="14"/>
                    </a:lnTo>
                    <a:lnTo>
                      <a:pt x="40" y="0"/>
                    </a:lnTo>
                    <a:lnTo>
                      <a:pt x="35" y="4"/>
                    </a:lnTo>
                    <a:lnTo>
                      <a:pt x="24" y="14"/>
                    </a:lnTo>
                    <a:lnTo>
                      <a:pt x="18" y="20"/>
                    </a:lnTo>
                    <a:lnTo>
                      <a:pt x="11" y="25"/>
                    </a:lnTo>
                    <a:lnTo>
                      <a:pt x="5" y="32"/>
                    </a:lnTo>
                    <a:lnTo>
                      <a:pt x="0" y="36"/>
                    </a:lnTo>
                    <a:lnTo>
                      <a:pt x="0" y="37"/>
                    </a:lnTo>
                    <a:lnTo>
                      <a:pt x="2" y="37"/>
                    </a:lnTo>
                    <a:lnTo>
                      <a:pt x="4" y="37"/>
                    </a:lnTo>
                    <a:lnTo>
                      <a:pt x="5" y="36"/>
                    </a:lnTo>
                    <a:lnTo>
                      <a:pt x="7" y="35"/>
                    </a:lnTo>
                    <a:lnTo>
                      <a:pt x="9" y="34"/>
                    </a:lnTo>
                    <a:lnTo>
                      <a:pt x="11" y="33"/>
                    </a:lnTo>
                    <a:lnTo>
                      <a:pt x="13" y="32"/>
                    </a:lnTo>
                    <a:lnTo>
                      <a:pt x="17" y="30"/>
                    </a:lnTo>
                    <a:lnTo>
                      <a:pt x="19" y="28"/>
                    </a:lnTo>
                    <a:lnTo>
                      <a:pt x="21" y="28"/>
                    </a:lnTo>
                  </a:path>
                </a:pathLst>
              </a:custGeom>
              <a:solidFill>
                <a:srgbClr val="000000"/>
              </a:solidFill>
              <a:ln w="9525" cap="rnd">
                <a:noFill/>
                <a:round/>
                <a:headEnd/>
                <a:tailEnd/>
              </a:ln>
            </p:spPr>
            <p:txBody>
              <a:bodyPr/>
              <a:lstStyle/>
              <a:p>
                <a:endParaRPr lang="en-US"/>
              </a:p>
            </p:txBody>
          </p:sp>
          <p:sp>
            <p:nvSpPr>
              <p:cNvPr id="42" name="Freeform 434"/>
              <p:cNvSpPr>
                <a:spLocks/>
              </p:cNvSpPr>
              <p:nvPr/>
            </p:nvSpPr>
            <p:spPr bwMode="auto">
              <a:xfrm>
                <a:off x="255" y="706"/>
                <a:ext cx="62" cy="66"/>
              </a:xfrm>
              <a:custGeom>
                <a:avLst/>
                <a:gdLst>
                  <a:gd name="T0" fmla="*/ 28 w 62"/>
                  <a:gd name="T1" fmla="*/ 36 h 67"/>
                  <a:gd name="T2" fmla="*/ 29 w 62"/>
                  <a:gd name="T3" fmla="*/ 40 h 67"/>
                  <a:gd name="T4" fmla="*/ 30 w 62"/>
                  <a:gd name="T5" fmla="*/ 43 h 67"/>
                  <a:gd name="T6" fmla="*/ 29 w 62"/>
                  <a:gd name="T7" fmla="*/ 44 h 67"/>
                  <a:gd name="T8" fmla="*/ 27 w 62"/>
                  <a:gd name="T9" fmla="*/ 47 h 67"/>
                  <a:gd name="T10" fmla="*/ 21 w 62"/>
                  <a:gd name="T11" fmla="*/ 51 h 67"/>
                  <a:gd name="T12" fmla="*/ 17 w 62"/>
                  <a:gd name="T13" fmla="*/ 56 h 67"/>
                  <a:gd name="T14" fmla="*/ 24 w 62"/>
                  <a:gd name="T15" fmla="*/ 66 h 67"/>
                  <a:gd name="T16" fmla="*/ 26 w 62"/>
                  <a:gd name="T17" fmla="*/ 64 h 67"/>
                  <a:gd name="T18" fmla="*/ 26 w 62"/>
                  <a:gd name="T19" fmla="*/ 63 h 67"/>
                  <a:gd name="T20" fmla="*/ 27 w 62"/>
                  <a:gd name="T21" fmla="*/ 61 h 67"/>
                  <a:gd name="T22" fmla="*/ 34 w 62"/>
                  <a:gd name="T23" fmla="*/ 56 h 67"/>
                  <a:gd name="T24" fmla="*/ 38 w 62"/>
                  <a:gd name="T25" fmla="*/ 51 h 67"/>
                  <a:gd name="T26" fmla="*/ 39 w 62"/>
                  <a:gd name="T27" fmla="*/ 49 h 67"/>
                  <a:gd name="T28" fmla="*/ 39 w 62"/>
                  <a:gd name="T29" fmla="*/ 45 h 67"/>
                  <a:gd name="T30" fmla="*/ 41 w 62"/>
                  <a:gd name="T31" fmla="*/ 44 h 67"/>
                  <a:gd name="T32" fmla="*/ 43 w 62"/>
                  <a:gd name="T33" fmla="*/ 45 h 67"/>
                  <a:gd name="T34" fmla="*/ 45 w 62"/>
                  <a:gd name="T35" fmla="*/ 46 h 67"/>
                  <a:gd name="T36" fmla="*/ 48 w 62"/>
                  <a:gd name="T37" fmla="*/ 45 h 67"/>
                  <a:gd name="T38" fmla="*/ 50 w 62"/>
                  <a:gd name="T39" fmla="*/ 44 h 67"/>
                  <a:gd name="T40" fmla="*/ 54 w 62"/>
                  <a:gd name="T41" fmla="*/ 42 h 67"/>
                  <a:gd name="T42" fmla="*/ 60 w 62"/>
                  <a:gd name="T43" fmla="*/ 37 h 67"/>
                  <a:gd name="T44" fmla="*/ 60 w 62"/>
                  <a:gd name="T45" fmla="*/ 35 h 67"/>
                  <a:gd name="T46" fmla="*/ 61 w 62"/>
                  <a:gd name="T47" fmla="*/ 33 h 67"/>
                  <a:gd name="T48" fmla="*/ 61 w 62"/>
                  <a:gd name="T49" fmla="*/ 30 h 67"/>
                  <a:gd name="T50" fmla="*/ 60 w 62"/>
                  <a:gd name="T51" fmla="*/ 27 h 67"/>
                  <a:gd name="T52" fmla="*/ 58 w 62"/>
                  <a:gd name="T53" fmla="*/ 24 h 67"/>
                  <a:gd name="T54" fmla="*/ 56 w 62"/>
                  <a:gd name="T55" fmla="*/ 20 h 67"/>
                  <a:gd name="T56" fmla="*/ 35 w 62"/>
                  <a:gd name="T57" fmla="*/ 4 h 67"/>
                  <a:gd name="T58" fmla="*/ 18 w 62"/>
                  <a:gd name="T59" fmla="*/ 20 h 67"/>
                  <a:gd name="T60" fmla="*/ 5 w 62"/>
                  <a:gd name="T61" fmla="*/ 32 h 67"/>
                  <a:gd name="T62" fmla="*/ 0 w 62"/>
                  <a:gd name="T63" fmla="*/ 36 h 67"/>
                  <a:gd name="T64" fmla="*/ 0 w 62"/>
                  <a:gd name="T65" fmla="*/ 37 h 67"/>
                  <a:gd name="T66" fmla="*/ 4 w 62"/>
                  <a:gd name="T67" fmla="*/ 37 h 67"/>
                  <a:gd name="T68" fmla="*/ 7 w 62"/>
                  <a:gd name="T69" fmla="*/ 35 h 67"/>
                  <a:gd name="T70" fmla="*/ 11 w 62"/>
                  <a:gd name="T71" fmla="*/ 33 h 67"/>
                  <a:gd name="T72" fmla="*/ 17 w 62"/>
                  <a:gd name="T73" fmla="*/ 30 h 67"/>
                  <a:gd name="T74" fmla="*/ 21 w 62"/>
                  <a:gd name="T75" fmla="*/ 28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
                  <a:gd name="T115" fmla="*/ 0 h 67"/>
                  <a:gd name="T116" fmla="*/ 62 w 62"/>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 h="67">
                    <a:moveTo>
                      <a:pt x="21" y="28"/>
                    </a:moveTo>
                    <a:lnTo>
                      <a:pt x="28" y="36"/>
                    </a:lnTo>
                    <a:lnTo>
                      <a:pt x="29" y="38"/>
                    </a:lnTo>
                    <a:lnTo>
                      <a:pt x="29" y="40"/>
                    </a:lnTo>
                    <a:lnTo>
                      <a:pt x="31" y="41"/>
                    </a:lnTo>
                    <a:lnTo>
                      <a:pt x="30" y="43"/>
                    </a:lnTo>
                    <a:lnTo>
                      <a:pt x="29" y="44"/>
                    </a:lnTo>
                    <a:lnTo>
                      <a:pt x="29" y="45"/>
                    </a:lnTo>
                    <a:lnTo>
                      <a:pt x="27" y="47"/>
                    </a:lnTo>
                    <a:lnTo>
                      <a:pt x="26" y="48"/>
                    </a:lnTo>
                    <a:lnTo>
                      <a:pt x="21" y="51"/>
                    </a:lnTo>
                    <a:lnTo>
                      <a:pt x="18" y="54"/>
                    </a:lnTo>
                    <a:lnTo>
                      <a:pt x="17" y="56"/>
                    </a:lnTo>
                    <a:lnTo>
                      <a:pt x="24" y="66"/>
                    </a:lnTo>
                    <a:lnTo>
                      <a:pt x="26" y="65"/>
                    </a:lnTo>
                    <a:lnTo>
                      <a:pt x="26" y="64"/>
                    </a:lnTo>
                    <a:lnTo>
                      <a:pt x="26" y="63"/>
                    </a:lnTo>
                    <a:lnTo>
                      <a:pt x="27" y="61"/>
                    </a:lnTo>
                    <a:lnTo>
                      <a:pt x="29" y="60"/>
                    </a:lnTo>
                    <a:lnTo>
                      <a:pt x="34" y="56"/>
                    </a:lnTo>
                    <a:lnTo>
                      <a:pt x="37" y="53"/>
                    </a:lnTo>
                    <a:lnTo>
                      <a:pt x="38" y="51"/>
                    </a:lnTo>
                    <a:lnTo>
                      <a:pt x="39" y="50"/>
                    </a:lnTo>
                    <a:lnTo>
                      <a:pt x="39" y="49"/>
                    </a:lnTo>
                    <a:lnTo>
                      <a:pt x="40" y="47"/>
                    </a:lnTo>
                    <a:lnTo>
                      <a:pt x="39" y="45"/>
                    </a:lnTo>
                    <a:lnTo>
                      <a:pt x="39" y="44"/>
                    </a:lnTo>
                    <a:lnTo>
                      <a:pt x="41" y="44"/>
                    </a:lnTo>
                    <a:lnTo>
                      <a:pt x="42" y="45"/>
                    </a:lnTo>
                    <a:lnTo>
                      <a:pt x="43" y="45"/>
                    </a:lnTo>
                    <a:lnTo>
                      <a:pt x="44" y="45"/>
                    </a:lnTo>
                    <a:lnTo>
                      <a:pt x="45" y="46"/>
                    </a:lnTo>
                    <a:lnTo>
                      <a:pt x="46" y="46"/>
                    </a:lnTo>
                    <a:lnTo>
                      <a:pt x="48" y="45"/>
                    </a:lnTo>
                    <a:lnTo>
                      <a:pt x="49" y="45"/>
                    </a:lnTo>
                    <a:lnTo>
                      <a:pt x="50" y="44"/>
                    </a:lnTo>
                    <a:lnTo>
                      <a:pt x="52" y="43"/>
                    </a:lnTo>
                    <a:lnTo>
                      <a:pt x="54" y="42"/>
                    </a:lnTo>
                    <a:lnTo>
                      <a:pt x="57" y="40"/>
                    </a:lnTo>
                    <a:lnTo>
                      <a:pt x="60" y="37"/>
                    </a:lnTo>
                    <a:lnTo>
                      <a:pt x="60" y="36"/>
                    </a:lnTo>
                    <a:lnTo>
                      <a:pt x="60" y="35"/>
                    </a:lnTo>
                    <a:lnTo>
                      <a:pt x="61" y="34"/>
                    </a:lnTo>
                    <a:lnTo>
                      <a:pt x="61" y="33"/>
                    </a:lnTo>
                    <a:lnTo>
                      <a:pt x="61" y="31"/>
                    </a:lnTo>
                    <a:lnTo>
                      <a:pt x="61" y="30"/>
                    </a:lnTo>
                    <a:lnTo>
                      <a:pt x="61" y="28"/>
                    </a:lnTo>
                    <a:lnTo>
                      <a:pt x="60" y="27"/>
                    </a:lnTo>
                    <a:lnTo>
                      <a:pt x="60" y="25"/>
                    </a:lnTo>
                    <a:lnTo>
                      <a:pt x="58" y="24"/>
                    </a:lnTo>
                    <a:lnTo>
                      <a:pt x="57" y="22"/>
                    </a:lnTo>
                    <a:lnTo>
                      <a:pt x="56" y="20"/>
                    </a:lnTo>
                    <a:lnTo>
                      <a:pt x="40" y="0"/>
                    </a:lnTo>
                    <a:lnTo>
                      <a:pt x="35" y="4"/>
                    </a:lnTo>
                    <a:lnTo>
                      <a:pt x="24" y="14"/>
                    </a:lnTo>
                    <a:lnTo>
                      <a:pt x="18" y="20"/>
                    </a:lnTo>
                    <a:lnTo>
                      <a:pt x="11" y="25"/>
                    </a:lnTo>
                    <a:lnTo>
                      <a:pt x="5" y="32"/>
                    </a:lnTo>
                    <a:lnTo>
                      <a:pt x="0" y="36"/>
                    </a:lnTo>
                    <a:lnTo>
                      <a:pt x="0" y="37"/>
                    </a:lnTo>
                    <a:lnTo>
                      <a:pt x="2" y="37"/>
                    </a:lnTo>
                    <a:lnTo>
                      <a:pt x="4" y="37"/>
                    </a:lnTo>
                    <a:lnTo>
                      <a:pt x="5" y="36"/>
                    </a:lnTo>
                    <a:lnTo>
                      <a:pt x="7" y="35"/>
                    </a:lnTo>
                    <a:lnTo>
                      <a:pt x="9" y="34"/>
                    </a:lnTo>
                    <a:lnTo>
                      <a:pt x="11" y="33"/>
                    </a:lnTo>
                    <a:lnTo>
                      <a:pt x="13" y="32"/>
                    </a:lnTo>
                    <a:lnTo>
                      <a:pt x="17" y="30"/>
                    </a:lnTo>
                    <a:lnTo>
                      <a:pt x="19" y="28"/>
                    </a:lnTo>
                    <a:lnTo>
                      <a:pt x="21" y="28"/>
                    </a:lnTo>
                  </a:path>
                </a:pathLst>
              </a:custGeom>
              <a:noFill/>
              <a:ln w="12700" cap="rnd" cmpd="sng">
                <a:solidFill>
                  <a:srgbClr val="000000"/>
                </a:solidFill>
                <a:prstDash val="solid"/>
                <a:round/>
                <a:headEnd/>
                <a:tailEnd/>
              </a:ln>
            </p:spPr>
            <p:txBody>
              <a:bodyPr/>
              <a:lstStyle/>
              <a:p>
                <a:endParaRPr lang="en-US"/>
              </a:p>
            </p:txBody>
          </p:sp>
          <p:sp>
            <p:nvSpPr>
              <p:cNvPr id="43" name="Freeform 435"/>
              <p:cNvSpPr>
                <a:spLocks/>
              </p:cNvSpPr>
              <p:nvPr/>
            </p:nvSpPr>
            <p:spPr bwMode="auto">
              <a:xfrm>
                <a:off x="284" y="718"/>
                <a:ext cx="22" cy="26"/>
              </a:xfrm>
              <a:custGeom>
                <a:avLst/>
                <a:gdLst>
                  <a:gd name="T0" fmla="*/ 0 w 22"/>
                  <a:gd name="T1" fmla="*/ 9 h 24"/>
                  <a:gd name="T2" fmla="*/ 11 w 22"/>
                  <a:gd name="T3" fmla="*/ 0 h 24"/>
                  <a:gd name="T4" fmla="*/ 19 w 22"/>
                  <a:gd name="T5" fmla="*/ 11 h 24"/>
                  <a:gd name="T6" fmla="*/ 20 w 22"/>
                  <a:gd name="T7" fmla="*/ 12 h 24"/>
                  <a:gd name="T8" fmla="*/ 21 w 22"/>
                  <a:gd name="T9" fmla="*/ 14 h 24"/>
                  <a:gd name="T10" fmla="*/ 21 w 22"/>
                  <a:gd name="T11" fmla="*/ 15 h 24"/>
                  <a:gd name="T12" fmla="*/ 21 w 22"/>
                  <a:gd name="T13" fmla="*/ 16 h 24"/>
                  <a:gd name="T14" fmla="*/ 21 w 22"/>
                  <a:gd name="T15" fmla="*/ 18 h 24"/>
                  <a:gd name="T16" fmla="*/ 20 w 22"/>
                  <a:gd name="T17" fmla="*/ 19 h 24"/>
                  <a:gd name="T18" fmla="*/ 19 w 22"/>
                  <a:gd name="T19" fmla="*/ 20 h 24"/>
                  <a:gd name="T20" fmla="*/ 18 w 22"/>
                  <a:gd name="T21" fmla="*/ 21 h 24"/>
                  <a:gd name="T22" fmla="*/ 16 w 22"/>
                  <a:gd name="T23" fmla="*/ 22 h 24"/>
                  <a:gd name="T24" fmla="*/ 15 w 22"/>
                  <a:gd name="T25" fmla="*/ 23 h 24"/>
                  <a:gd name="T26" fmla="*/ 14 w 22"/>
                  <a:gd name="T27" fmla="*/ 23 h 24"/>
                  <a:gd name="T28" fmla="*/ 13 w 22"/>
                  <a:gd name="T29" fmla="*/ 23 h 24"/>
                  <a:gd name="T30" fmla="*/ 11 w 22"/>
                  <a:gd name="T31" fmla="*/ 22 h 24"/>
                  <a:gd name="T32" fmla="*/ 10 w 22"/>
                  <a:gd name="T33" fmla="*/ 22 h 24"/>
                  <a:gd name="T34" fmla="*/ 9 w 22"/>
                  <a:gd name="T35" fmla="*/ 21 h 24"/>
                  <a:gd name="T36" fmla="*/ 7 w 22"/>
                  <a:gd name="T37" fmla="*/ 19 h 24"/>
                  <a:gd name="T38" fmla="*/ 0 w 22"/>
                  <a:gd name="T39" fmla="*/ 9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24"/>
                  <a:gd name="T62" fmla="*/ 22 w 22"/>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24">
                    <a:moveTo>
                      <a:pt x="0" y="9"/>
                    </a:moveTo>
                    <a:lnTo>
                      <a:pt x="11" y="0"/>
                    </a:lnTo>
                    <a:lnTo>
                      <a:pt x="19" y="11"/>
                    </a:lnTo>
                    <a:lnTo>
                      <a:pt x="20" y="12"/>
                    </a:lnTo>
                    <a:lnTo>
                      <a:pt x="21" y="14"/>
                    </a:lnTo>
                    <a:lnTo>
                      <a:pt x="21" y="15"/>
                    </a:lnTo>
                    <a:lnTo>
                      <a:pt x="21" y="16"/>
                    </a:lnTo>
                    <a:lnTo>
                      <a:pt x="21" y="18"/>
                    </a:lnTo>
                    <a:lnTo>
                      <a:pt x="20" y="19"/>
                    </a:lnTo>
                    <a:lnTo>
                      <a:pt x="19" y="20"/>
                    </a:lnTo>
                    <a:lnTo>
                      <a:pt x="18" y="21"/>
                    </a:lnTo>
                    <a:lnTo>
                      <a:pt x="16" y="22"/>
                    </a:lnTo>
                    <a:lnTo>
                      <a:pt x="15" y="23"/>
                    </a:lnTo>
                    <a:lnTo>
                      <a:pt x="14" y="23"/>
                    </a:lnTo>
                    <a:lnTo>
                      <a:pt x="13" y="23"/>
                    </a:lnTo>
                    <a:lnTo>
                      <a:pt x="11" y="22"/>
                    </a:lnTo>
                    <a:lnTo>
                      <a:pt x="10" y="22"/>
                    </a:lnTo>
                    <a:lnTo>
                      <a:pt x="9" y="21"/>
                    </a:lnTo>
                    <a:lnTo>
                      <a:pt x="7" y="19"/>
                    </a:lnTo>
                    <a:lnTo>
                      <a:pt x="0" y="9"/>
                    </a:lnTo>
                  </a:path>
                </a:pathLst>
              </a:custGeom>
              <a:noFill/>
              <a:ln w="12700" cap="rnd" cmpd="sng">
                <a:solidFill>
                  <a:srgbClr val="000000"/>
                </a:solidFill>
                <a:prstDash val="solid"/>
                <a:round/>
                <a:headEnd/>
                <a:tailEnd/>
              </a:ln>
            </p:spPr>
            <p:txBody>
              <a:bodyPr/>
              <a:lstStyle/>
              <a:p>
                <a:endParaRPr lang="en-US"/>
              </a:p>
            </p:txBody>
          </p:sp>
          <p:sp>
            <p:nvSpPr>
              <p:cNvPr id="44" name="Freeform 436"/>
              <p:cNvSpPr>
                <a:spLocks/>
              </p:cNvSpPr>
              <p:nvPr/>
            </p:nvSpPr>
            <p:spPr bwMode="auto">
              <a:xfrm>
                <a:off x="288" y="749"/>
                <a:ext cx="62" cy="65"/>
              </a:xfrm>
              <a:custGeom>
                <a:avLst/>
                <a:gdLst>
                  <a:gd name="T0" fmla="*/ 51 w 62"/>
                  <a:gd name="T1" fmla="*/ 2 h 63"/>
                  <a:gd name="T2" fmla="*/ 46 w 62"/>
                  <a:gd name="T3" fmla="*/ 0 h 63"/>
                  <a:gd name="T4" fmla="*/ 0 w 62"/>
                  <a:gd name="T5" fmla="*/ 28 h 63"/>
                  <a:gd name="T6" fmla="*/ 3 w 62"/>
                  <a:gd name="T7" fmla="*/ 33 h 63"/>
                  <a:gd name="T8" fmla="*/ 8 w 62"/>
                  <a:gd name="T9" fmla="*/ 35 h 63"/>
                  <a:gd name="T10" fmla="*/ 19 w 62"/>
                  <a:gd name="T11" fmla="*/ 30 h 63"/>
                  <a:gd name="T12" fmla="*/ 34 w 62"/>
                  <a:gd name="T13" fmla="*/ 44 h 63"/>
                  <a:gd name="T14" fmla="*/ 30 w 62"/>
                  <a:gd name="T15" fmla="*/ 54 h 63"/>
                  <a:gd name="T16" fmla="*/ 34 w 62"/>
                  <a:gd name="T17" fmla="*/ 60 h 63"/>
                  <a:gd name="T18" fmla="*/ 38 w 62"/>
                  <a:gd name="T19" fmla="*/ 62 h 63"/>
                  <a:gd name="T20" fmla="*/ 59 w 62"/>
                  <a:gd name="T21" fmla="*/ 14 h 63"/>
                  <a:gd name="T22" fmla="*/ 49 w 62"/>
                  <a:gd name="T23" fmla="*/ 14 h 63"/>
                  <a:gd name="T24" fmla="*/ 38 w 62"/>
                  <a:gd name="T25" fmla="*/ 35 h 63"/>
                  <a:gd name="T26" fmla="*/ 27 w 62"/>
                  <a:gd name="T27" fmla="*/ 26 h 63"/>
                  <a:gd name="T28" fmla="*/ 49 w 62"/>
                  <a:gd name="T29" fmla="*/ 14 h 63"/>
                  <a:gd name="T30" fmla="*/ 59 w 62"/>
                  <a:gd name="T31" fmla="*/ 14 h 63"/>
                  <a:gd name="T32" fmla="*/ 61 w 62"/>
                  <a:gd name="T33" fmla="*/ 10 h 63"/>
                  <a:gd name="T34" fmla="*/ 51 w 62"/>
                  <a:gd name="T35" fmla="*/ 2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63"/>
                  <a:gd name="T56" fmla="*/ 62 w 62"/>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63">
                    <a:moveTo>
                      <a:pt x="51" y="2"/>
                    </a:moveTo>
                    <a:lnTo>
                      <a:pt x="46" y="0"/>
                    </a:lnTo>
                    <a:lnTo>
                      <a:pt x="0" y="28"/>
                    </a:lnTo>
                    <a:lnTo>
                      <a:pt x="3" y="33"/>
                    </a:lnTo>
                    <a:lnTo>
                      <a:pt x="8" y="35"/>
                    </a:lnTo>
                    <a:lnTo>
                      <a:pt x="19" y="30"/>
                    </a:lnTo>
                    <a:lnTo>
                      <a:pt x="34" y="44"/>
                    </a:lnTo>
                    <a:lnTo>
                      <a:pt x="30" y="54"/>
                    </a:lnTo>
                    <a:lnTo>
                      <a:pt x="34" y="60"/>
                    </a:lnTo>
                    <a:lnTo>
                      <a:pt x="38" y="62"/>
                    </a:lnTo>
                    <a:lnTo>
                      <a:pt x="59" y="14"/>
                    </a:lnTo>
                    <a:lnTo>
                      <a:pt x="49" y="14"/>
                    </a:lnTo>
                    <a:lnTo>
                      <a:pt x="38" y="35"/>
                    </a:lnTo>
                    <a:lnTo>
                      <a:pt x="27" y="26"/>
                    </a:lnTo>
                    <a:lnTo>
                      <a:pt x="49" y="14"/>
                    </a:lnTo>
                    <a:lnTo>
                      <a:pt x="59" y="14"/>
                    </a:lnTo>
                    <a:lnTo>
                      <a:pt x="61" y="10"/>
                    </a:lnTo>
                    <a:lnTo>
                      <a:pt x="51" y="2"/>
                    </a:lnTo>
                  </a:path>
                </a:pathLst>
              </a:custGeom>
              <a:solidFill>
                <a:srgbClr val="000000"/>
              </a:solidFill>
              <a:ln w="9525" cap="rnd">
                <a:noFill/>
                <a:round/>
                <a:headEnd/>
                <a:tailEnd/>
              </a:ln>
            </p:spPr>
            <p:txBody>
              <a:bodyPr/>
              <a:lstStyle/>
              <a:p>
                <a:endParaRPr lang="en-US"/>
              </a:p>
            </p:txBody>
          </p:sp>
          <p:sp>
            <p:nvSpPr>
              <p:cNvPr id="45" name="Freeform 437"/>
              <p:cNvSpPr>
                <a:spLocks/>
              </p:cNvSpPr>
              <p:nvPr/>
            </p:nvSpPr>
            <p:spPr bwMode="auto">
              <a:xfrm>
                <a:off x="288" y="749"/>
                <a:ext cx="62" cy="65"/>
              </a:xfrm>
              <a:custGeom>
                <a:avLst/>
                <a:gdLst>
                  <a:gd name="T0" fmla="*/ 51 w 62"/>
                  <a:gd name="T1" fmla="*/ 2 h 63"/>
                  <a:gd name="T2" fmla="*/ 46 w 62"/>
                  <a:gd name="T3" fmla="*/ 0 h 63"/>
                  <a:gd name="T4" fmla="*/ 0 w 62"/>
                  <a:gd name="T5" fmla="*/ 28 h 63"/>
                  <a:gd name="T6" fmla="*/ 3 w 62"/>
                  <a:gd name="T7" fmla="*/ 33 h 63"/>
                  <a:gd name="T8" fmla="*/ 8 w 62"/>
                  <a:gd name="T9" fmla="*/ 35 h 63"/>
                  <a:gd name="T10" fmla="*/ 19 w 62"/>
                  <a:gd name="T11" fmla="*/ 30 h 63"/>
                  <a:gd name="T12" fmla="*/ 34 w 62"/>
                  <a:gd name="T13" fmla="*/ 44 h 63"/>
                  <a:gd name="T14" fmla="*/ 30 w 62"/>
                  <a:gd name="T15" fmla="*/ 54 h 63"/>
                  <a:gd name="T16" fmla="*/ 34 w 62"/>
                  <a:gd name="T17" fmla="*/ 60 h 63"/>
                  <a:gd name="T18" fmla="*/ 38 w 62"/>
                  <a:gd name="T19" fmla="*/ 62 h 63"/>
                  <a:gd name="T20" fmla="*/ 61 w 62"/>
                  <a:gd name="T21" fmla="*/ 10 h 63"/>
                  <a:gd name="T22" fmla="*/ 51 w 62"/>
                  <a:gd name="T23" fmla="*/ 2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63"/>
                  <a:gd name="T38" fmla="*/ 62 w 62"/>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63">
                    <a:moveTo>
                      <a:pt x="51" y="2"/>
                    </a:moveTo>
                    <a:lnTo>
                      <a:pt x="46" y="0"/>
                    </a:lnTo>
                    <a:lnTo>
                      <a:pt x="0" y="28"/>
                    </a:lnTo>
                    <a:lnTo>
                      <a:pt x="3" y="33"/>
                    </a:lnTo>
                    <a:lnTo>
                      <a:pt x="8" y="35"/>
                    </a:lnTo>
                    <a:lnTo>
                      <a:pt x="19" y="30"/>
                    </a:lnTo>
                    <a:lnTo>
                      <a:pt x="34" y="44"/>
                    </a:lnTo>
                    <a:lnTo>
                      <a:pt x="30" y="54"/>
                    </a:lnTo>
                    <a:lnTo>
                      <a:pt x="34" y="60"/>
                    </a:lnTo>
                    <a:lnTo>
                      <a:pt x="38" y="62"/>
                    </a:lnTo>
                    <a:lnTo>
                      <a:pt x="61" y="10"/>
                    </a:lnTo>
                    <a:lnTo>
                      <a:pt x="51" y="2"/>
                    </a:lnTo>
                  </a:path>
                </a:pathLst>
              </a:custGeom>
              <a:noFill/>
              <a:ln w="12700" cap="rnd" cmpd="sng">
                <a:solidFill>
                  <a:srgbClr val="000000"/>
                </a:solidFill>
                <a:prstDash val="solid"/>
                <a:round/>
                <a:headEnd/>
                <a:tailEnd/>
              </a:ln>
            </p:spPr>
            <p:txBody>
              <a:bodyPr/>
              <a:lstStyle/>
              <a:p>
                <a:endParaRPr lang="en-US"/>
              </a:p>
            </p:txBody>
          </p:sp>
          <p:sp>
            <p:nvSpPr>
              <p:cNvPr id="46" name="Freeform 438"/>
              <p:cNvSpPr>
                <a:spLocks/>
              </p:cNvSpPr>
              <p:nvPr/>
            </p:nvSpPr>
            <p:spPr bwMode="auto">
              <a:xfrm>
                <a:off x="316" y="763"/>
                <a:ext cx="23" cy="22"/>
              </a:xfrm>
              <a:custGeom>
                <a:avLst/>
                <a:gdLst>
                  <a:gd name="T0" fmla="*/ 22 w 23"/>
                  <a:gd name="T1" fmla="*/ 0 h 22"/>
                  <a:gd name="T2" fmla="*/ 11 w 23"/>
                  <a:gd name="T3" fmla="*/ 21 h 22"/>
                  <a:gd name="T4" fmla="*/ 0 w 23"/>
                  <a:gd name="T5" fmla="*/ 11 h 22"/>
                  <a:gd name="T6" fmla="*/ 22 w 23"/>
                  <a:gd name="T7" fmla="*/ 0 h 22"/>
                  <a:gd name="T8" fmla="*/ 0 60000 65536"/>
                  <a:gd name="T9" fmla="*/ 0 60000 65536"/>
                  <a:gd name="T10" fmla="*/ 0 60000 65536"/>
                  <a:gd name="T11" fmla="*/ 0 60000 65536"/>
                  <a:gd name="T12" fmla="*/ 0 w 23"/>
                  <a:gd name="T13" fmla="*/ 0 h 22"/>
                  <a:gd name="T14" fmla="*/ 23 w 23"/>
                  <a:gd name="T15" fmla="*/ 22 h 22"/>
                </a:gdLst>
                <a:ahLst/>
                <a:cxnLst>
                  <a:cxn ang="T8">
                    <a:pos x="T0" y="T1"/>
                  </a:cxn>
                  <a:cxn ang="T9">
                    <a:pos x="T2" y="T3"/>
                  </a:cxn>
                  <a:cxn ang="T10">
                    <a:pos x="T4" y="T5"/>
                  </a:cxn>
                  <a:cxn ang="T11">
                    <a:pos x="T6" y="T7"/>
                  </a:cxn>
                </a:cxnLst>
                <a:rect l="T12" t="T13" r="T14" b="T15"/>
                <a:pathLst>
                  <a:path w="23" h="22">
                    <a:moveTo>
                      <a:pt x="22" y="0"/>
                    </a:moveTo>
                    <a:lnTo>
                      <a:pt x="11" y="21"/>
                    </a:lnTo>
                    <a:lnTo>
                      <a:pt x="0" y="11"/>
                    </a:lnTo>
                    <a:lnTo>
                      <a:pt x="22" y="0"/>
                    </a:lnTo>
                  </a:path>
                </a:pathLst>
              </a:custGeom>
              <a:noFill/>
              <a:ln w="12700" cap="rnd" cmpd="sng">
                <a:solidFill>
                  <a:srgbClr val="000000"/>
                </a:solidFill>
                <a:prstDash val="solid"/>
                <a:round/>
                <a:headEnd/>
                <a:tailEnd/>
              </a:ln>
            </p:spPr>
            <p:txBody>
              <a:bodyPr/>
              <a:lstStyle/>
              <a:p>
                <a:endParaRPr lang="en-US"/>
              </a:p>
            </p:txBody>
          </p:sp>
          <p:sp>
            <p:nvSpPr>
              <p:cNvPr id="47" name="Freeform 439"/>
              <p:cNvSpPr>
                <a:spLocks/>
              </p:cNvSpPr>
              <p:nvPr/>
            </p:nvSpPr>
            <p:spPr bwMode="auto">
              <a:xfrm>
                <a:off x="336" y="771"/>
                <a:ext cx="39" cy="53"/>
              </a:xfrm>
              <a:custGeom>
                <a:avLst/>
                <a:gdLst>
                  <a:gd name="T0" fmla="*/ 0 w 39"/>
                  <a:gd name="T1" fmla="*/ 47 h 54"/>
                  <a:gd name="T2" fmla="*/ 4 w 39"/>
                  <a:gd name="T3" fmla="*/ 51 h 54"/>
                  <a:gd name="T4" fmla="*/ 10 w 39"/>
                  <a:gd name="T5" fmla="*/ 53 h 54"/>
                  <a:gd name="T6" fmla="*/ 38 w 39"/>
                  <a:gd name="T7" fmla="*/ 8 h 54"/>
                  <a:gd name="T8" fmla="*/ 29 w 39"/>
                  <a:gd name="T9" fmla="*/ 2 h 54"/>
                  <a:gd name="T10" fmla="*/ 24 w 39"/>
                  <a:gd name="T11" fmla="*/ 0 h 54"/>
                  <a:gd name="T12" fmla="*/ 0 w 39"/>
                  <a:gd name="T13" fmla="*/ 47 h 54"/>
                  <a:gd name="T14" fmla="*/ 0 60000 65536"/>
                  <a:gd name="T15" fmla="*/ 0 60000 65536"/>
                  <a:gd name="T16" fmla="*/ 0 60000 65536"/>
                  <a:gd name="T17" fmla="*/ 0 60000 65536"/>
                  <a:gd name="T18" fmla="*/ 0 60000 65536"/>
                  <a:gd name="T19" fmla="*/ 0 60000 65536"/>
                  <a:gd name="T20" fmla="*/ 0 60000 65536"/>
                  <a:gd name="T21" fmla="*/ 0 w 39"/>
                  <a:gd name="T22" fmla="*/ 0 h 54"/>
                  <a:gd name="T23" fmla="*/ 39 w 39"/>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54">
                    <a:moveTo>
                      <a:pt x="0" y="47"/>
                    </a:moveTo>
                    <a:lnTo>
                      <a:pt x="4" y="51"/>
                    </a:lnTo>
                    <a:lnTo>
                      <a:pt x="10" y="53"/>
                    </a:lnTo>
                    <a:lnTo>
                      <a:pt x="38" y="8"/>
                    </a:lnTo>
                    <a:lnTo>
                      <a:pt x="29" y="2"/>
                    </a:lnTo>
                    <a:lnTo>
                      <a:pt x="24" y="0"/>
                    </a:lnTo>
                    <a:lnTo>
                      <a:pt x="0" y="47"/>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8" name="Freeform 440"/>
              <p:cNvSpPr>
                <a:spLocks/>
              </p:cNvSpPr>
              <p:nvPr/>
            </p:nvSpPr>
            <p:spPr bwMode="auto">
              <a:xfrm>
                <a:off x="355" y="783"/>
                <a:ext cx="68" cy="68"/>
              </a:xfrm>
              <a:custGeom>
                <a:avLst/>
                <a:gdLst>
                  <a:gd name="T0" fmla="*/ 0 w 67"/>
                  <a:gd name="T1" fmla="*/ 45 h 68"/>
                  <a:gd name="T2" fmla="*/ 10 w 67"/>
                  <a:gd name="T3" fmla="*/ 51 h 68"/>
                  <a:gd name="T4" fmla="*/ 28 w 67"/>
                  <a:gd name="T5" fmla="*/ 20 h 68"/>
                  <a:gd name="T6" fmla="*/ 29 w 67"/>
                  <a:gd name="T7" fmla="*/ 62 h 68"/>
                  <a:gd name="T8" fmla="*/ 38 w 67"/>
                  <a:gd name="T9" fmla="*/ 67 h 68"/>
                  <a:gd name="T10" fmla="*/ 66 w 67"/>
                  <a:gd name="T11" fmla="*/ 22 h 68"/>
                  <a:gd name="T12" fmla="*/ 56 w 67"/>
                  <a:gd name="T13" fmla="*/ 16 h 68"/>
                  <a:gd name="T14" fmla="*/ 37 w 67"/>
                  <a:gd name="T15" fmla="*/ 48 h 68"/>
                  <a:gd name="T16" fmla="*/ 37 w 67"/>
                  <a:gd name="T17" fmla="*/ 6 h 68"/>
                  <a:gd name="T18" fmla="*/ 27 w 67"/>
                  <a:gd name="T19" fmla="*/ 0 h 68"/>
                  <a:gd name="T20" fmla="*/ 0 w 67"/>
                  <a:gd name="T21" fmla="*/ 45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8"/>
                  <a:gd name="T35" fmla="*/ 67 w 67"/>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8">
                    <a:moveTo>
                      <a:pt x="0" y="45"/>
                    </a:moveTo>
                    <a:lnTo>
                      <a:pt x="10" y="51"/>
                    </a:lnTo>
                    <a:lnTo>
                      <a:pt x="28" y="20"/>
                    </a:lnTo>
                    <a:lnTo>
                      <a:pt x="29" y="62"/>
                    </a:lnTo>
                    <a:lnTo>
                      <a:pt x="38" y="67"/>
                    </a:lnTo>
                    <a:lnTo>
                      <a:pt x="66" y="22"/>
                    </a:lnTo>
                    <a:lnTo>
                      <a:pt x="56" y="16"/>
                    </a:lnTo>
                    <a:lnTo>
                      <a:pt x="37" y="48"/>
                    </a:lnTo>
                    <a:lnTo>
                      <a:pt x="37" y="6"/>
                    </a:lnTo>
                    <a:lnTo>
                      <a:pt x="27" y="0"/>
                    </a:lnTo>
                    <a:lnTo>
                      <a:pt x="0" y="45"/>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49" name="Freeform 441"/>
              <p:cNvSpPr>
                <a:spLocks/>
              </p:cNvSpPr>
              <p:nvPr/>
            </p:nvSpPr>
            <p:spPr bwMode="auto">
              <a:xfrm>
                <a:off x="458" y="817"/>
                <a:ext cx="48" cy="59"/>
              </a:xfrm>
              <a:custGeom>
                <a:avLst/>
                <a:gdLst>
                  <a:gd name="T0" fmla="*/ 8 w 48"/>
                  <a:gd name="T1" fmla="*/ 56 h 59"/>
                  <a:gd name="T2" fmla="*/ 19 w 48"/>
                  <a:gd name="T3" fmla="*/ 58 h 59"/>
                  <a:gd name="T4" fmla="*/ 28 w 48"/>
                  <a:gd name="T5" fmla="*/ 15 h 59"/>
                  <a:gd name="T6" fmla="*/ 45 w 48"/>
                  <a:gd name="T7" fmla="*/ 18 h 59"/>
                  <a:gd name="T8" fmla="*/ 47 w 48"/>
                  <a:gd name="T9" fmla="*/ 8 h 59"/>
                  <a:gd name="T10" fmla="*/ 2 w 48"/>
                  <a:gd name="T11" fmla="*/ 0 h 59"/>
                  <a:gd name="T12" fmla="*/ 0 w 48"/>
                  <a:gd name="T13" fmla="*/ 10 h 59"/>
                  <a:gd name="T14" fmla="*/ 17 w 48"/>
                  <a:gd name="T15" fmla="*/ 13 h 59"/>
                  <a:gd name="T16" fmla="*/ 8 w 48"/>
                  <a:gd name="T17" fmla="*/ 5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9"/>
                  <a:gd name="T29" fmla="*/ 48 w 4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9">
                    <a:moveTo>
                      <a:pt x="8" y="56"/>
                    </a:moveTo>
                    <a:lnTo>
                      <a:pt x="19" y="58"/>
                    </a:lnTo>
                    <a:lnTo>
                      <a:pt x="28" y="15"/>
                    </a:lnTo>
                    <a:lnTo>
                      <a:pt x="45" y="18"/>
                    </a:lnTo>
                    <a:lnTo>
                      <a:pt x="47" y="8"/>
                    </a:lnTo>
                    <a:lnTo>
                      <a:pt x="2" y="0"/>
                    </a:lnTo>
                    <a:lnTo>
                      <a:pt x="0" y="10"/>
                    </a:lnTo>
                    <a:lnTo>
                      <a:pt x="17" y="13"/>
                    </a:lnTo>
                    <a:lnTo>
                      <a:pt x="8" y="56"/>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0" name="Freeform 442"/>
              <p:cNvSpPr>
                <a:spLocks/>
              </p:cNvSpPr>
              <p:nvPr/>
            </p:nvSpPr>
            <p:spPr bwMode="auto">
              <a:xfrm>
                <a:off x="508" y="825"/>
                <a:ext cx="46" cy="55"/>
              </a:xfrm>
              <a:custGeom>
                <a:avLst/>
                <a:gdLst>
                  <a:gd name="T0" fmla="*/ 6 w 46"/>
                  <a:gd name="T1" fmla="*/ 53 h 55"/>
                  <a:gd name="T2" fmla="*/ 14 w 46"/>
                  <a:gd name="T3" fmla="*/ 54 h 55"/>
                  <a:gd name="T4" fmla="*/ 14 w 46"/>
                  <a:gd name="T5" fmla="*/ 30 h 55"/>
                  <a:gd name="T6" fmla="*/ 30 w 46"/>
                  <a:gd name="T7" fmla="*/ 30 h 55"/>
                  <a:gd name="T8" fmla="*/ 29 w 46"/>
                  <a:gd name="T9" fmla="*/ 54 h 55"/>
                  <a:gd name="T10" fmla="*/ 37 w 46"/>
                  <a:gd name="T11" fmla="*/ 54 h 55"/>
                  <a:gd name="T12" fmla="*/ 45 w 46"/>
                  <a:gd name="T13" fmla="*/ 2 h 55"/>
                  <a:gd name="T14" fmla="*/ 38 w 46"/>
                  <a:gd name="T15" fmla="*/ 1 h 55"/>
                  <a:gd name="T16" fmla="*/ 30 w 46"/>
                  <a:gd name="T17" fmla="*/ 0 h 55"/>
                  <a:gd name="T18" fmla="*/ 30 w 46"/>
                  <a:gd name="T19" fmla="*/ 20 h 55"/>
                  <a:gd name="T20" fmla="*/ 14 w 46"/>
                  <a:gd name="T21" fmla="*/ 20 h 55"/>
                  <a:gd name="T22" fmla="*/ 14 w 46"/>
                  <a:gd name="T23" fmla="*/ 0 h 55"/>
                  <a:gd name="T24" fmla="*/ 6 w 46"/>
                  <a:gd name="T25" fmla="*/ 0 h 55"/>
                  <a:gd name="T26" fmla="*/ 0 w 46"/>
                  <a:gd name="T27" fmla="*/ 1 h 55"/>
                  <a:gd name="T28" fmla="*/ 6 w 46"/>
                  <a:gd name="T29" fmla="*/ 53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5"/>
                  <a:gd name="T47" fmla="*/ 46 w 46"/>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5">
                    <a:moveTo>
                      <a:pt x="6" y="53"/>
                    </a:moveTo>
                    <a:lnTo>
                      <a:pt x="14" y="54"/>
                    </a:lnTo>
                    <a:lnTo>
                      <a:pt x="14" y="30"/>
                    </a:lnTo>
                    <a:lnTo>
                      <a:pt x="30" y="30"/>
                    </a:lnTo>
                    <a:lnTo>
                      <a:pt x="29" y="54"/>
                    </a:lnTo>
                    <a:lnTo>
                      <a:pt x="37" y="54"/>
                    </a:lnTo>
                    <a:lnTo>
                      <a:pt x="45" y="2"/>
                    </a:lnTo>
                    <a:lnTo>
                      <a:pt x="38" y="1"/>
                    </a:lnTo>
                    <a:lnTo>
                      <a:pt x="30" y="0"/>
                    </a:lnTo>
                    <a:lnTo>
                      <a:pt x="30" y="20"/>
                    </a:lnTo>
                    <a:lnTo>
                      <a:pt x="14" y="20"/>
                    </a:lnTo>
                    <a:lnTo>
                      <a:pt x="14" y="0"/>
                    </a:lnTo>
                    <a:lnTo>
                      <a:pt x="6" y="0"/>
                    </a:lnTo>
                    <a:lnTo>
                      <a:pt x="0" y="1"/>
                    </a:lnTo>
                    <a:lnTo>
                      <a:pt x="6" y="5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1" name="Freeform 443"/>
              <p:cNvSpPr>
                <a:spLocks/>
              </p:cNvSpPr>
              <p:nvPr/>
            </p:nvSpPr>
            <p:spPr bwMode="auto">
              <a:xfrm>
                <a:off x="558" y="822"/>
                <a:ext cx="52" cy="59"/>
              </a:xfrm>
              <a:custGeom>
                <a:avLst/>
                <a:gdLst>
                  <a:gd name="T0" fmla="*/ 8 w 51"/>
                  <a:gd name="T1" fmla="*/ 58 h 59"/>
                  <a:gd name="T2" fmla="*/ 50 w 51"/>
                  <a:gd name="T3" fmla="*/ 53 h 59"/>
                  <a:gd name="T4" fmla="*/ 49 w 51"/>
                  <a:gd name="T5" fmla="*/ 43 h 59"/>
                  <a:gd name="T6" fmla="*/ 18 w 51"/>
                  <a:gd name="T7" fmla="*/ 47 h 59"/>
                  <a:gd name="T8" fmla="*/ 16 w 51"/>
                  <a:gd name="T9" fmla="*/ 33 h 59"/>
                  <a:gd name="T10" fmla="*/ 43 w 51"/>
                  <a:gd name="T11" fmla="*/ 30 h 59"/>
                  <a:gd name="T12" fmla="*/ 42 w 51"/>
                  <a:gd name="T13" fmla="*/ 20 h 59"/>
                  <a:gd name="T14" fmla="*/ 15 w 51"/>
                  <a:gd name="T15" fmla="*/ 24 h 59"/>
                  <a:gd name="T16" fmla="*/ 13 w 51"/>
                  <a:gd name="T17" fmla="*/ 13 h 59"/>
                  <a:gd name="T18" fmla="*/ 43 w 51"/>
                  <a:gd name="T19" fmla="*/ 8 h 59"/>
                  <a:gd name="T20" fmla="*/ 41 w 51"/>
                  <a:gd name="T21" fmla="*/ 0 h 59"/>
                  <a:gd name="T22" fmla="*/ 0 w 51"/>
                  <a:gd name="T23" fmla="*/ 4 h 59"/>
                  <a:gd name="T24" fmla="*/ 8 w 51"/>
                  <a:gd name="T25" fmla="*/ 5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9"/>
                  <a:gd name="T41" fmla="*/ 51 w 51"/>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9">
                    <a:moveTo>
                      <a:pt x="8" y="58"/>
                    </a:moveTo>
                    <a:lnTo>
                      <a:pt x="50" y="53"/>
                    </a:lnTo>
                    <a:lnTo>
                      <a:pt x="49" y="43"/>
                    </a:lnTo>
                    <a:lnTo>
                      <a:pt x="18" y="47"/>
                    </a:lnTo>
                    <a:lnTo>
                      <a:pt x="16" y="33"/>
                    </a:lnTo>
                    <a:lnTo>
                      <a:pt x="43" y="30"/>
                    </a:lnTo>
                    <a:lnTo>
                      <a:pt x="42" y="20"/>
                    </a:lnTo>
                    <a:lnTo>
                      <a:pt x="15" y="24"/>
                    </a:lnTo>
                    <a:lnTo>
                      <a:pt x="13" y="13"/>
                    </a:lnTo>
                    <a:lnTo>
                      <a:pt x="43" y="8"/>
                    </a:lnTo>
                    <a:lnTo>
                      <a:pt x="41" y="0"/>
                    </a:lnTo>
                    <a:lnTo>
                      <a:pt x="0" y="4"/>
                    </a:lnTo>
                    <a:lnTo>
                      <a:pt x="8" y="58"/>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2" name="Freeform 444"/>
              <p:cNvSpPr>
                <a:spLocks/>
              </p:cNvSpPr>
              <p:nvPr/>
            </p:nvSpPr>
            <p:spPr bwMode="auto">
              <a:xfrm>
                <a:off x="638" y="800"/>
                <a:ext cx="45" cy="64"/>
              </a:xfrm>
              <a:custGeom>
                <a:avLst/>
                <a:gdLst>
                  <a:gd name="T0" fmla="*/ 21 w 45"/>
                  <a:gd name="T1" fmla="*/ 63 h 64"/>
                  <a:gd name="T2" fmla="*/ 31 w 45"/>
                  <a:gd name="T3" fmla="*/ 59 h 64"/>
                  <a:gd name="T4" fmla="*/ 22 w 45"/>
                  <a:gd name="T5" fmla="*/ 38 h 64"/>
                  <a:gd name="T6" fmla="*/ 44 w 45"/>
                  <a:gd name="T7" fmla="*/ 30 h 64"/>
                  <a:gd name="T8" fmla="*/ 40 w 45"/>
                  <a:gd name="T9" fmla="*/ 21 h 64"/>
                  <a:gd name="T10" fmla="*/ 18 w 45"/>
                  <a:gd name="T11" fmla="*/ 30 h 64"/>
                  <a:gd name="T12" fmla="*/ 14 w 45"/>
                  <a:gd name="T13" fmla="*/ 19 h 64"/>
                  <a:gd name="T14" fmla="*/ 39 w 45"/>
                  <a:gd name="T15" fmla="*/ 8 h 64"/>
                  <a:gd name="T16" fmla="*/ 35 w 45"/>
                  <a:gd name="T17" fmla="*/ 0 h 64"/>
                  <a:gd name="T18" fmla="*/ 0 w 45"/>
                  <a:gd name="T19" fmla="*/ 14 h 64"/>
                  <a:gd name="T20" fmla="*/ 21 w 45"/>
                  <a:gd name="T21" fmla="*/ 63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4"/>
                  <a:gd name="T35" fmla="*/ 45 w 45"/>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4">
                    <a:moveTo>
                      <a:pt x="21" y="63"/>
                    </a:moveTo>
                    <a:lnTo>
                      <a:pt x="31" y="59"/>
                    </a:lnTo>
                    <a:lnTo>
                      <a:pt x="22" y="38"/>
                    </a:lnTo>
                    <a:lnTo>
                      <a:pt x="44" y="30"/>
                    </a:lnTo>
                    <a:lnTo>
                      <a:pt x="40" y="21"/>
                    </a:lnTo>
                    <a:lnTo>
                      <a:pt x="18" y="30"/>
                    </a:lnTo>
                    <a:lnTo>
                      <a:pt x="14" y="19"/>
                    </a:lnTo>
                    <a:lnTo>
                      <a:pt x="39" y="8"/>
                    </a:lnTo>
                    <a:lnTo>
                      <a:pt x="35" y="0"/>
                    </a:lnTo>
                    <a:lnTo>
                      <a:pt x="0" y="14"/>
                    </a:lnTo>
                    <a:lnTo>
                      <a:pt x="21" y="6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53" name="Freeform 445"/>
              <p:cNvSpPr>
                <a:spLocks/>
              </p:cNvSpPr>
              <p:nvPr/>
            </p:nvSpPr>
            <p:spPr bwMode="auto">
              <a:xfrm>
                <a:off x="687" y="783"/>
                <a:ext cx="58" cy="56"/>
              </a:xfrm>
              <a:custGeom>
                <a:avLst/>
                <a:gdLst>
                  <a:gd name="T0" fmla="*/ 10 w 57"/>
                  <a:gd name="T1" fmla="*/ 47 h 56"/>
                  <a:gd name="T2" fmla="*/ 17 w 57"/>
                  <a:gd name="T3" fmla="*/ 52 h 56"/>
                  <a:gd name="T4" fmla="*/ 23 w 57"/>
                  <a:gd name="T5" fmla="*/ 54 h 56"/>
                  <a:gd name="T6" fmla="*/ 26 w 57"/>
                  <a:gd name="T7" fmla="*/ 55 h 56"/>
                  <a:gd name="T8" fmla="*/ 34 w 57"/>
                  <a:gd name="T9" fmla="*/ 54 h 56"/>
                  <a:gd name="T10" fmla="*/ 41 w 57"/>
                  <a:gd name="T11" fmla="*/ 52 h 56"/>
                  <a:gd name="T12" fmla="*/ 49 w 57"/>
                  <a:gd name="T13" fmla="*/ 46 h 56"/>
                  <a:gd name="T14" fmla="*/ 53 w 57"/>
                  <a:gd name="T15" fmla="*/ 40 h 56"/>
                  <a:gd name="T16" fmla="*/ 56 w 57"/>
                  <a:gd name="T17" fmla="*/ 33 h 56"/>
                  <a:gd name="T18" fmla="*/ 56 w 57"/>
                  <a:gd name="T19" fmla="*/ 26 h 56"/>
                  <a:gd name="T20" fmla="*/ 53 w 57"/>
                  <a:gd name="T21" fmla="*/ 18 h 56"/>
                  <a:gd name="T22" fmla="*/ 48 w 57"/>
                  <a:gd name="T23" fmla="*/ 11 h 56"/>
                  <a:gd name="T24" fmla="*/ 28 w 57"/>
                  <a:gd name="T25" fmla="*/ 10 h 56"/>
                  <a:gd name="T26" fmla="*/ 33 w 57"/>
                  <a:gd name="T27" fmla="*/ 12 h 56"/>
                  <a:gd name="T28" fmla="*/ 40 w 57"/>
                  <a:gd name="T29" fmla="*/ 19 h 56"/>
                  <a:gd name="T30" fmla="*/ 44 w 57"/>
                  <a:gd name="T31" fmla="*/ 26 h 56"/>
                  <a:gd name="T32" fmla="*/ 45 w 57"/>
                  <a:gd name="T33" fmla="*/ 30 h 56"/>
                  <a:gd name="T34" fmla="*/ 44 w 57"/>
                  <a:gd name="T35" fmla="*/ 35 h 56"/>
                  <a:gd name="T36" fmla="*/ 42 w 57"/>
                  <a:gd name="T37" fmla="*/ 38 h 56"/>
                  <a:gd name="T38" fmla="*/ 39 w 57"/>
                  <a:gd name="T39" fmla="*/ 42 h 56"/>
                  <a:gd name="T40" fmla="*/ 34 w 57"/>
                  <a:gd name="T41" fmla="*/ 45 h 56"/>
                  <a:gd name="T42" fmla="*/ 29 w 57"/>
                  <a:gd name="T43" fmla="*/ 45 h 56"/>
                  <a:gd name="T44" fmla="*/ 25 w 57"/>
                  <a:gd name="T45" fmla="*/ 44 h 56"/>
                  <a:gd name="T46" fmla="*/ 21 w 57"/>
                  <a:gd name="T47" fmla="*/ 41 h 56"/>
                  <a:gd name="T48" fmla="*/ 16 w 57"/>
                  <a:gd name="T49" fmla="*/ 35 h 56"/>
                  <a:gd name="T50" fmla="*/ 12 w 57"/>
                  <a:gd name="T51" fmla="*/ 30 h 56"/>
                  <a:gd name="T52" fmla="*/ 11 w 57"/>
                  <a:gd name="T53" fmla="*/ 26 h 56"/>
                  <a:gd name="T54" fmla="*/ 11 w 57"/>
                  <a:gd name="T55" fmla="*/ 21 h 56"/>
                  <a:gd name="T56" fmla="*/ 13 w 57"/>
                  <a:gd name="T57" fmla="*/ 17 h 56"/>
                  <a:gd name="T58" fmla="*/ 16 w 57"/>
                  <a:gd name="T59" fmla="*/ 14 h 56"/>
                  <a:gd name="T60" fmla="*/ 20 w 57"/>
                  <a:gd name="T61" fmla="*/ 11 h 56"/>
                  <a:gd name="T62" fmla="*/ 24 w 57"/>
                  <a:gd name="T63" fmla="*/ 10 h 56"/>
                  <a:gd name="T64" fmla="*/ 46 w 57"/>
                  <a:gd name="T65" fmla="*/ 8 h 56"/>
                  <a:gd name="T66" fmla="*/ 39 w 57"/>
                  <a:gd name="T67" fmla="*/ 3 h 56"/>
                  <a:gd name="T68" fmla="*/ 32 w 57"/>
                  <a:gd name="T69" fmla="*/ 0 h 56"/>
                  <a:gd name="T70" fmla="*/ 24 w 57"/>
                  <a:gd name="T71" fmla="*/ 0 h 56"/>
                  <a:gd name="T72" fmla="*/ 17 w 57"/>
                  <a:gd name="T73" fmla="*/ 2 h 56"/>
                  <a:gd name="T74" fmla="*/ 9 w 57"/>
                  <a:gd name="T75" fmla="*/ 6 h 56"/>
                  <a:gd name="T76" fmla="*/ 3 w 57"/>
                  <a:gd name="T77" fmla="*/ 13 h 56"/>
                  <a:gd name="T78" fmla="*/ 0 w 57"/>
                  <a:gd name="T79" fmla="*/ 19 h 56"/>
                  <a:gd name="T80" fmla="*/ 0 w 57"/>
                  <a:gd name="T81" fmla="*/ 26 h 56"/>
                  <a:gd name="T82" fmla="*/ 1 w 57"/>
                  <a:gd name="T83" fmla="*/ 34 h 56"/>
                  <a:gd name="T84" fmla="*/ 6 w 57"/>
                  <a:gd name="T85" fmla="*/ 42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56"/>
                  <a:gd name="T131" fmla="*/ 57 w 57"/>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56">
                    <a:moveTo>
                      <a:pt x="6" y="42"/>
                    </a:moveTo>
                    <a:lnTo>
                      <a:pt x="8" y="44"/>
                    </a:lnTo>
                    <a:lnTo>
                      <a:pt x="10" y="47"/>
                    </a:lnTo>
                    <a:lnTo>
                      <a:pt x="12" y="49"/>
                    </a:lnTo>
                    <a:lnTo>
                      <a:pt x="14" y="50"/>
                    </a:lnTo>
                    <a:lnTo>
                      <a:pt x="17" y="52"/>
                    </a:lnTo>
                    <a:lnTo>
                      <a:pt x="19" y="53"/>
                    </a:lnTo>
                    <a:lnTo>
                      <a:pt x="22" y="54"/>
                    </a:lnTo>
                    <a:lnTo>
                      <a:pt x="23" y="54"/>
                    </a:lnTo>
                    <a:lnTo>
                      <a:pt x="24" y="54"/>
                    </a:lnTo>
                    <a:lnTo>
                      <a:pt x="25" y="55"/>
                    </a:lnTo>
                    <a:lnTo>
                      <a:pt x="26" y="55"/>
                    </a:lnTo>
                    <a:lnTo>
                      <a:pt x="29" y="55"/>
                    </a:lnTo>
                    <a:lnTo>
                      <a:pt x="31" y="55"/>
                    </a:lnTo>
                    <a:lnTo>
                      <a:pt x="34" y="54"/>
                    </a:lnTo>
                    <a:lnTo>
                      <a:pt x="36" y="54"/>
                    </a:lnTo>
                    <a:lnTo>
                      <a:pt x="39" y="53"/>
                    </a:lnTo>
                    <a:lnTo>
                      <a:pt x="41" y="52"/>
                    </a:lnTo>
                    <a:lnTo>
                      <a:pt x="44" y="50"/>
                    </a:lnTo>
                    <a:lnTo>
                      <a:pt x="46" y="48"/>
                    </a:lnTo>
                    <a:lnTo>
                      <a:pt x="49" y="46"/>
                    </a:lnTo>
                    <a:lnTo>
                      <a:pt x="50" y="45"/>
                    </a:lnTo>
                    <a:lnTo>
                      <a:pt x="52" y="42"/>
                    </a:lnTo>
                    <a:lnTo>
                      <a:pt x="53" y="40"/>
                    </a:lnTo>
                    <a:lnTo>
                      <a:pt x="55" y="38"/>
                    </a:lnTo>
                    <a:lnTo>
                      <a:pt x="55" y="35"/>
                    </a:lnTo>
                    <a:lnTo>
                      <a:pt x="56" y="33"/>
                    </a:lnTo>
                    <a:lnTo>
                      <a:pt x="56" y="30"/>
                    </a:lnTo>
                    <a:lnTo>
                      <a:pt x="56" y="28"/>
                    </a:lnTo>
                    <a:lnTo>
                      <a:pt x="56" y="26"/>
                    </a:lnTo>
                    <a:lnTo>
                      <a:pt x="55" y="24"/>
                    </a:lnTo>
                    <a:lnTo>
                      <a:pt x="54" y="21"/>
                    </a:lnTo>
                    <a:lnTo>
                      <a:pt x="53" y="18"/>
                    </a:lnTo>
                    <a:lnTo>
                      <a:pt x="52" y="16"/>
                    </a:lnTo>
                    <a:lnTo>
                      <a:pt x="50" y="13"/>
                    </a:lnTo>
                    <a:lnTo>
                      <a:pt x="48" y="11"/>
                    </a:lnTo>
                    <a:lnTo>
                      <a:pt x="47" y="10"/>
                    </a:lnTo>
                    <a:lnTo>
                      <a:pt x="26" y="10"/>
                    </a:lnTo>
                    <a:lnTo>
                      <a:pt x="28" y="10"/>
                    </a:lnTo>
                    <a:lnTo>
                      <a:pt x="29" y="10"/>
                    </a:lnTo>
                    <a:lnTo>
                      <a:pt x="32" y="12"/>
                    </a:lnTo>
                    <a:lnTo>
                      <a:pt x="33" y="12"/>
                    </a:lnTo>
                    <a:lnTo>
                      <a:pt x="35" y="13"/>
                    </a:lnTo>
                    <a:lnTo>
                      <a:pt x="38" y="16"/>
                    </a:lnTo>
                    <a:lnTo>
                      <a:pt x="40" y="19"/>
                    </a:lnTo>
                    <a:lnTo>
                      <a:pt x="43" y="23"/>
                    </a:lnTo>
                    <a:lnTo>
                      <a:pt x="43" y="25"/>
                    </a:lnTo>
                    <a:lnTo>
                      <a:pt x="44" y="26"/>
                    </a:lnTo>
                    <a:lnTo>
                      <a:pt x="45" y="27"/>
                    </a:lnTo>
                    <a:lnTo>
                      <a:pt x="45" y="29"/>
                    </a:lnTo>
                    <a:lnTo>
                      <a:pt x="45" y="30"/>
                    </a:lnTo>
                    <a:lnTo>
                      <a:pt x="45" y="32"/>
                    </a:lnTo>
                    <a:lnTo>
                      <a:pt x="45" y="33"/>
                    </a:lnTo>
                    <a:lnTo>
                      <a:pt x="44" y="35"/>
                    </a:lnTo>
                    <a:lnTo>
                      <a:pt x="44" y="37"/>
                    </a:lnTo>
                    <a:lnTo>
                      <a:pt x="43" y="38"/>
                    </a:lnTo>
                    <a:lnTo>
                      <a:pt x="42" y="38"/>
                    </a:lnTo>
                    <a:lnTo>
                      <a:pt x="41" y="40"/>
                    </a:lnTo>
                    <a:lnTo>
                      <a:pt x="40" y="41"/>
                    </a:lnTo>
                    <a:lnTo>
                      <a:pt x="39" y="42"/>
                    </a:lnTo>
                    <a:lnTo>
                      <a:pt x="37" y="43"/>
                    </a:lnTo>
                    <a:lnTo>
                      <a:pt x="36" y="44"/>
                    </a:lnTo>
                    <a:lnTo>
                      <a:pt x="34" y="45"/>
                    </a:lnTo>
                    <a:lnTo>
                      <a:pt x="33" y="45"/>
                    </a:lnTo>
                    <a:lnTo>
                      <a:pt x="31" y="45"/>
                    </a:lnTo>
                    <a:lnTo>
                      <a:pt x="29" y="45"/>
                    </a:lnTo>
                    <a:lnTo>
                      <a:pt x="28" y="45"/>
                    </a:lnTo>
                    <a:lnTo>
                      <a:pt x="27" y="45"/>
                    </a:lnTo>
                    <a:lnTo>
                      <a:pt x="25" y="44"/>
                    </a:lnTo>
                    <a:lnTo>
                      <a:pt x="24" y="44"/>
                    </a:lnTo>
                    <a:lnTo>
                      <a:pt x="23" y="42"/>
                    </a:lnTo>
                    <a:lnTo>
                      <a:pt x="21" y="41"/>
                    </a:lnTo>
                    <a:lnTo>
                      <a:pt x="18" y="38"/>
                    </a:lnTo>
                    <a:lnTo>
                      <a:pt x="17" y="37"/>
                    </a:lnTo>
                    <a:lnTo>
                      <a:pt x="16" y="35"/>
                    </a:lnTo>
                    <a:lnTo>
                      <a:pt x="14" y="33"/>
                    </a:lnTo>
                    <a:lnTo>
                      <a:pt x="13" y="32"/>
                    </a:lnTo>
                    <a:lnTo>
                      <a:pt x="12" y="30"/>
                    </a:lnTo>
                    <a:lnTo>
                      <a:pt x="12" y="28"/>
                    </a:lnTo>
                    <a:lnTo>
                      <a:pt x="11" y="27"/>
                    </a:lnTo>
                    <a:lnTo>
                      <a:pt x="11" y="26"/>
                    </a:lnTo>
                    <a:lnTo>
                      <a:pt x="11" y="25"/>
                    </a:lnTo>
                    <a:lnTo>
                      <a:pt x="11" y="23"/>
                    </a:lnTo>
                    <a:lnTo>
                      <a:pt x="11" y="21"/>
                    </a:lnTo>
                    <a:lnTo>
                      <a:pt x="11" y="20"/>
                    </a:lnTo>
                    <a:lnTo>
                      <a:pt x="12" y="19"/>
                    </a:lnTo>
                    <a:lnTo>
                      <a:pt x="13" y="17"/>
                    </a:lnTo>
                    <a:lnTo>
                      <a:pt x="14" y="16"/>
                    </a:lnTo>
                    <a:lnTo>
                      <a:pt x="15" y="15"/>
                    </a:lnTo>
                    <a:lnTo>
                      <a:pt x="16" y="14"/>
                    </a:lnTo>
                    <a:lnTo>
                      <a:pt x="17" y="13"/>
                    </a:lnTo>
                    <a:lnTo>
                      <a:pt x="19" y="12"/>
                    </a:lnTo>
                    <a:lnTo>
                      <a:pt x="20" y="11"/>
                    </a:lnTo>
                    <a:lnTo>
                      <a:pt x="22" y="11"/>
                    </a:lnTo>
                    <a:lnTo>
                      <a:pt x="23" y="10"/>
                    </a:lnTo>
                    <a:lnTo>
                      <a:pt x="24" y="10"/>
                    </a:lnTo>
                    <a:lnTo>
                      <a:pt x="26" y="10"/>
                    </a:lnTo>
                    <a:lnTo>
                      <a:pt x="47" y="10"/>
                    </a:lnTo>
                    <a:lnTo>
                      <a:pt x="46" y="8"/>
                    </a:lnTo>
                    <a:lnTo>
                      <a:pt x="43" y="6"/>
                    </a:lnTo>
                    <a:lnTo>
                      <a:pt x="41" y="5"/>
                    </a:lnTo>
                    <a:lnTo>
                      <a:pt x="39" y="3"/>
                    </a:lnTo>
                    <a:lnTo>
                      <a:pt x="37" y="2"/>
                    </a:lnTo>
                    <a:lnTo>
                      <a:pt x="34" y="1"/>
                    </a:lnTo>
                    <a:lnTo>
                      <a:pt x="32" y="0"/>
                    </a:lnTo>
                    <a:lnTo>
                      <a:pt x="29" y="0"/>
                    </a:lnTo>
                    <a:lnTo>
                      <a:pt x="27" y="0"/>
                    </a:lnTo>
                    <a:lnTo>
                      <a:pt x="24" y="0"/>
                    </a:lnTo>
                    <a:lnTo>
                      <a:pt x="22" y="0"/>
                    </a:lnTo>
                    <a:lnTo>
                      <a:pt x="19" y="1"/>
                    </a:lnTo>
                    <a:lnTo>
                      <a:pt x="17" y="2"/>
                    </a:lnTo>
                    <a:lnTo>
                      <a:pt x="14" y="3"/>
                    </a:lnTo>
                    <a:lnTo>
                      <a:pt x="12" y="5"/>
                    </a:lnTo>
                    <a:lnTo>
                      <a:pt x="9" y="6"/>
                    </a:lnTo>
                    <a:lnTo>
                      <a:pt x="7" y="8"/>
                    </a:lnTo>
                    <a:lnTo>
                      <a:pt x="5" y="11"/>
                    </a:lnTo>
                    <a:lnTo>
                      <a:pt x="3" y="13"/>
                    </a:lnTo>
                    <a:lnTo>
                      <a:pt x="2" y="15"/>
                    </a:lnTo>
                    <a:lnTo>
                      <a:pt x="1" y="17"/>
                    </a:lnTo>
                    <a:lnTo>
                      <a:pt x="0" y="19"/>
                    </a:lnTo>
                    <a:lnTo>
                      <a:pt x="0" y="22"/>
                    </a:lnTo>
                    <a:lnTo>
                      <a:pt x="0" y="25"/>
                    </a:lnTo>
                    <a:lnTo>
                      <a:pt x="0" y="26"/>
                    </a:lnTo>
                    <a:lnTo>
                      <a:pt x="0" y="28"/>
                    </a:lnTo>
                    <a:lnTo>
                      <a:pt x="1" y="31"/>
                    </a:lnTo>
                    <a:lnTo>
                      <a:pt x="1" y="34"/>
                    </a:lnTo>
                    <a:lnTo>
                      <a:pt x="3" y="37"/>
                    </a:lnTo>
                    <a:lnTo>
                      <a:pt x="4" y="39"/>
                    </a:lnTo>
                    <a:lnTo>
                      <a:pt x="6" y="42"/>
                    </a:lnTo>
                  </a:path>
                </a:pathLst>
              </a:custGeom>
              <a:solidFill>
                <a:srgbClr val="000000"/>
              </a:solidFill>
              <a:ln w="9525" cap="rnd">
                <a:noFill/>
                <a:round/>
                <a:headEnd/>
                <a:tailEnd/>
              </a:ln>
            </p:spPr>
            <p:txBody>
              <a:bodyPr/>
              <a:lstStyle/>
              <a:p>
                <a:endParaRPr lang="en-US"/>
              </a:p>
            </p:txBody>
          </p:sp>
          <p:sp>
            <p:nvSpPr>
              <p:cNvPr id="54" name="Freeform 446"/>
              <p:cNvSpPr>
                <a:spLocks/>
              </p:cNvSpPr>
              <p:nvPr/>
            </p:nvSpPr>
            <p:spPr bwMode="auto">
              <a:xfrm>
                <a:off x="687" y="783"/>
                <a:ext cx="58" cy="56"/>
              </a:xfrm>
              <a:custGeom>
                <a:avLst/>
                <a:gdLst>
                  <a:gd name="T0" fmla="*/ 8 w 57"/>
                  <a:gd name="T1" fmla="*/ 44 h 56"/>
                  <a:gd name="T2" fmla="*/ 12 w 57"/>
                  <a:gd name="T3" fmla="*/ 49 h 56"/>
                  <a:gd name="T4" fmla="*/ 17 w 57"/>
                  <a:gd name="T5" fmla="*/ 52 h 56"/>
                  <a:gd name="T6" fmla="*/ 22 w 57"/>
                  <a:gd name="T7" fmla="*/ 54 h 56"/>
                  <a:gd name="T8" fmla="*/ 24 w 57"/>
                  <a:gd name="T9" fmla="*/ 54 h 56"/>
                  <a:gd name="T10" fmla="*/ 26 w 57"/>
                  <a:gd name="T11" fmla="*/ 55 h 56"/>
                  <a:gd name="T12" fmla="*/ 31 w 57"/>
                  <a:gd name="T13" fmla="*/ 55 h 56"/>
                  <a:gd name="T14" fmla="*/ 36 w 57"/>
                  <a:gd name="T15" fmla="*/ 54 h 56"/>
                  <a:gd name="T16" fmla="*/ 41 w 57"/>
                  <a:gd name="T17" fmla="*/ 52 h 56"/>
                  <a:gd name="T18" fmla="*/ 46 w 57"/>
                  <a:gd name="T19" fmla="*/ 48 h 56"/>
                  <a:gd name="T20" fmla="*/ 50 w 57"/>
                  <a:gd name="T21" fmla="*/ 45 h 56"/>
                  <a:gd name="T22" fmla="*/ 53 w 57"/>
                  <a:gd name="T23" fmla="*/ 40 h 56"/>
                  <a:gd name="T24" fmla="*/ 55 w 57"/>
                  <a:gd name="T25" fmla="*/ 35 h 56"/>
                  <a:gd name="T26" fmla="*/ 56 w 57"/>
                  <a:gd name="T27" fmla="*/ 30 h 56"/>
                  <a:gd name="T28" fmla="*/ 56 w 57"/>
                  <a:gd name="T29" fmla="*/ 26 h 56"/>
                  <a:gd name="T30" fmla="*/ 54 w 57"/>
                  <a:gd name="T31" fmla="*/ 21 h 56"/>
                  <a:gd name="T32" fmla="*/ 52 w 57"/>
                  <a:gd name="T33" fmla="*/ 16 h 56"/>
                  <a:gd name="T34" fmla="*/ 48 w 57"/>
                  <a:gd name="T35" fmla="*/ 11 h 56"/>
                  <a:gd name="T36" fmla="*/ 43 w 57"/>
                  <a:gd name="T37" fmla="*/ 6 h 56"/>
                  <a:gd name="T38" fmla="*/ 39 w 57"/>
                  <a:gd name="T39" fmla="*/ 3 h 56"/>
                  <a:gd name="T40" fmla="*/ 34 w 57"/>
                  <a:gd name="T41" fmla="*/ 1 h 56"/>
                  <a:gd name="T42" fmla="*/ 29 w 57"/>
                  <a:gd name="T43" fmla="*/ 0 h 56"/>
                  <a:gd name="T44" fmla="*/ 24 w 57"/>
                  <a:gd name="T45" fmla="*/ 0 h 56"/>
                  <a:gd name="T46" fmla="*/ 19 w 57"/>
                  <a:gd name="T47" fmla="*/ 1 h 56"/>
                  <a:gd name="T48" fmla="*/ 14 w 57"/>
                  <a:gd name="T49" fmla="*/ 3 h 56"/>
                  <a:gd name="T50" fmla="*/ 9 w 57"/>
                  <a:gd name="T51" fmla="*/ 6 h 56"/>
                  <a:gd name="T52" fmla="*/ 5 w 57"/>
                  <a:gd name="T53" fmla="*/ 11 h 56"/>
                  <a:gd name="T54" fmla="*/ 2 w 57"/>
                  <a:gd name="T55" fmla="*/ 15 h 56"/>
                  <a:gd name="T56" fmla="*/ 0 w 57"/>
                  <a:gd name="T57" fmla="*/ 19 h 56"/>
                  <a:gd name="T58" fmla="*/ 0 w 57"/>
                  <a:gd name="T59" fmla="*/ 25 h 56"/>
                  <a:gd name="T60" fmla="*/ 0 w 57"/>
                  <a:gd name="T61" fmla="*/ 28 h 56"/>
                  <a:gd name="T62" fmla="*/ 1 w 57"/>
                  <a:gd name="T63" fmla="*/ 34 h 56"/>
                  <a:gd name="T64" fmla="*/ 4 w 57"/>
                  <a:gd name="T65" fmla="*/ 39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6"/>
                  <a:gd name="T101" fmla="*/ 57 w 5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6">
                    <a:moveTo>
                      <a:pt x="6" y="42"/>
                    </a:moveTo>
                    <a:lnTo>
                      <a:pt x="8" y="44"/>
                    </a:lnTo>
                    <a:lnTo>
                      <a:pt x="10" y="47"/>
                    </a:lnTo>
                    <a:lnTo>
                      <a:pt x="12" y="49"/>
                    </a:lnTo>
                    <a:lnTo>
                      <a:pt x="14" y="50"/>
                    </a:lnTo>
                    <a:lnTo>
                      <a:pt x="17" y="52"/>
                    </a:lnTo>
                    <a:lnTo>
                      <a:pt x="19" y="53"/>
                    </a:lnTo>
                    <a:lnTo>
                      <a:pt x="22" y="54"/>
                    </a:lnTo>
                    <a:lnTo>
                      <a:pt x="23" y="54"/>
                    </a:lnTo>
                    <a:lnTo>
                      <a:pt x="24" y="54"/>
                    </a:lnTo>
                    <a:lnTo>
                      <a:pt x="25" y="55"/>
                    </a:lnTo>
                    <a:lnTo>
                      <a:pt x="26" y="55"/>
                    </a:lnTo>
                    <a:lnTo>
                      <a:pt x="29" y="55"/>
                    </a:lnTo>
                    <a:lnTo>
                      <a:pt x="31" y="55"/>
                    </a:lnTo>
                    <a:lnTo>
                      <a:pt x="34" y="54"/>
                    </a:lnTo>
                    <a:lnTo>
                      <a:pt x="36" y="54"/>
                    </a:lnTo>
                    <a:lnTo>
                      <a:pt x="39" y="53"/>
                    </a:lnTo>
                    <a:lnTo>
                      <a:pt x="41" y="52"/>
                    </a:lnTo>
                    <a:lnTo>
                      <a:pt x="44" y="50"/>
                    </a:lnTo>
                    <a:lnTo>
                      <a:pt x="46" y="48"/>
                    </a:lnTo>
                    <a:lnTo>
                      <a:pt x="49" y="46"/>
                    </a:lnTo>
                    <a:lnTo>
                      <a:pt x="50" y="45"/>
                    </a:lnTo>
                    <a:lnTo>
                      <a:pt x="52" y="42"/>
                    </a:lnTo>
                    <a:lnTo>
                      <a:pt x="53" y="40"/>
                    </a:lnTo>
                    <a:lnTo>
                      <a:pt x="55" y="38"/>
                    </a:lnTo>
                    <a:lnTo>
                      <a:pt x="55" y="35"/>
                    </a:lnTo>
                    <a:lnTo>
                      <a:pt x="56" y="33"/>
                    </a:lnTo>
                    <a:lnTo>
                      <a:pt x="56" y="30"/>
                    </a:lnTo>
                    <a:lnTo>
                      <a:pt x="56" y="28"/>
                    </a:lnTo>
                    <a:lnTo>
                      <a:pt x="56" y="26"/>
                    </a:lnTo>
                    <a:lnTo>
                      <a:pt x="55" y="24"/>
                    </a:lnTo>
                    <a:lnTo>
                      <a:pt x="54" y="21"/>
                    </a:lnTo>
                    <a:lnTo>
                      <a:pt x="53" y="18"/>
                    </a:lnTo>
                    <a:lnTo>
                      <a:pt x="52" y="16"/>
                    </a:lnTo>
                    <a:lnTo>
                      <a:pt x="50" y="13"/>
                    </a:lnTo>
                    <a:lnTo>
                      <a:pt x="48" y="11"/>
                    </a:lnTo>
                    <a:lnTo>
                      <a:pt x="46" y="8"/>
                    </a:lnTo>
                    <a:lnTo>
                      <a:pt x="43" y="6"/>
                    </a:lnTo>
                    <a:lnTo>
                      <a:pt x="41" y="5"/>
                    </a:lnTo>
                    <a:lnTo>
                      <a:pt x="39" y="3"/>
                    </a:lnTo>
                    <a:lnTo>
                      <a:pt x="37" y="2"/>
                    </a:lnTo>
                    <a:lnTo>
                      <a:pt x="34" y="1"/>
                    </a:lnTo>
                    <a:lnTo>
                      <a:pt x="32" y="0"/>
                    </a:lnTo>
                    <a:lnTo>
                      <a:pt x="29" y="0"/>
                    </a:lnTo>
                    <a:lnTo>
                      <a:pt x="27" y="0"/>
                    </a:lnTo>
                    <a:lnTo>
                      <a:pt x="24" y="0"/>
                    </a:lnTo>
                    <a:lnTo>
                      <a:pt x="22" y="0"/>
                    </a:lnTo>
                    <a:lnTo>
                      <a:pt x="19" y="1"/>
                    </a:lnTo>
                    <a:lnTo>
                      <a:pt x="17" y="2"/>
                    </a:lnTo>
                    <a:lnTo>
                      <a:pt x="14" y="3"/>
                    </a:lnTo>
                    <a:lnTo>
                      <a:pt x="12" y="5"/>
                    </a:lnTo>
                    <a:lnTo>
                      <a:pt x="9" y="6"/>
                    </a:lnTo>
                    <a:lnTo>
                      <a:pt x="7" y="8"/>
                    </a:lnTo>
                    <a:lnTo>
                      <a:pt x="5" y="11"/>
                    </a:lnTo>
                    <a:lnTo>
                      <a:pt x="3" y="13"/>
                    </a:lnTo>
                    <a:lnTo>
                      <a:pt x="2" y="15"/>
                    </a:lnTo>
                    <a:lnTo>
                      <a:pt x="1" y="17"/>
                    </a:lnTo>
                    <a:lnTo>
                      <a:pt x="0" y="19"/>
                    </a:lnTo>
                    <a:lnTo>
                      <a:pt x="0" y="22"/>
                    </a:lnTo>
                    <a:lnTo>
                      <a:pt x="0" y="25"/>
                    </a:lnTo>
                    <a:lnTo>
                      <a:pt x="0" y="26"/>
                    </a:lnTo>
                    <a:lnTo>
                      <a:pt x="0" y="28"/>
                    </a:lnTo>
                    <a:lnTo>
                      <a:pt x="1" y="31"/>
                    </a:lnTo>
                    <a:lnTo>
                      <a:pt x="1" y="34"/>
                    </a:lnTo>
                    <a:lnTo>
                      <a:pt x="3" y="37"/>
                    </a:lnTo>
                    <a:lnTo>
                      <a:pt x="4" y="39"/>
                    </a:lnTo>
                    <a:lnTo>
                      <a:pt x="6" y="42"/>
                    </a:lnTo>
                  </a:path>
                </a:pathLst>
              </a:custGeom>
              <a:noFill/>
              <a:ln w="12700" cap="rnd" cmpd="sng">
                <a:solidFill>
                  <a:srgbClr val="000000"/>
                </a:solidFill>
                <a:prstDash val="solid"/>
                <a:round/>
                <a:headEnd/>
                <a:tailEnd/>
              </a:ln>
            </p:spPr>
            <p:txBody>
              <a:bodyPr/>
              <a:lstStyle/>
              <a:p>
                <a:endParaRPr lang="en-US"/>
              </a:p>
            </p:txBody>
          </p:sp>
          <p:sp>
            <p:nvSpPr>
              <p:cNvPr id="55" name="Freeform 447"/>
              <p:cNvSpPr>
                <a:spLocks/>
              </p:cNvSpPr>
              <p:nvPr/>
            </p:nvSpPr>
            <p:spPr bwMode="auto">
              <a:xfrm>
                <a:off x="696" y="793"/>
                <a:ext cx="36" cy="37"/>
              </a:xfrm>
              <a:custGeom>
                <a:avLst/>
                <a:gdLst>
                  <a:gd name="T0" fmla="*/ 5 w 36"/>
                  <a:gd name="T1" fmla="*/ 26 h 36"/>
                  <a:gd name="T2" fmla="*/ 4 w 36"/>
                  <a:gd name="T3" fmla="*/ 24 h 36"/>
                  <a:gd name="T4" fmla="*/ 3 w 36"/>
                  <a:gd name="T5" fmla="*/ 22 h 36"/>
                  <a:gd name="T6" fmla="*/ 2 w 36"/>
                  <a:gd name="T7" fmla="*/ 21 h 36"/>
                  <a:gd name="T8" fmla="*/ 1 w 36"/>
                  <a:gd name="T9" fmla="*/ 19 h 36"/>
                  <a:gd name="T10" fmla="*/ 1 w 36"/>
                  <a:gd name="T11" fmla="*/ 17 h 36"/>
                  <a:gd name="T12" fmla="*/ 0 w 36"/>
                  <a:gd name="T13" fmla="*/ 16 h 36"/>
                  <a:gd name="T14" fmla="*/ 0 w 36"/>
                  <a:gd name="T15" fmla="*/ 15 h 36"/>
                  <a:gd name="T16" fmla="*/ 0 w 36"/>
                  <a:gd name="T17" fmla="*/ 13 h 36"/>
                  <a:gd name="T18" fmla="*/ 0 w 36"/>
                  <a:gd name="T19" fmla="*/ 11 h 36"/>
                  <a:gd name="T20" fmla="*/ 1 w 36"/>
                  <a:gd name="T21" fmla="*/ 10 h 36"/>
                  <a:gd name="T22" fmla="*/ 2 w 36"/>
                  <a:gd name="T23" fmla="*/ 9 h 36"/>
                  <a:gd name="T24" fmla="*/ 2 w 36"/>
                  <a:gd name="T25" fmla="*/ 7 h 36"/>
                  <a:gd name="T26" fmla="*/ 3 w 36"/>
                  <a:gd name="T27" fmla="*/ 6 h 36"/>
                  <a:gd name="T28" fmla="*/ 4 w 36"/>
                  <a:gd name="T29" fmla="*/ 5 h 36"/>
                  <a:gd name="T30" fmla="*/ 5 w 36"/>
                  <a:gd name="T31" fmla="*/ 4 h 36"/>
                  <a:gd name="T32" fmla="*/ 6 w 36"/>
                  <a:gd name="T33" fmla="*/ 3 h 36"/>
                  <a:gd name="T34" fmla="*/ 8 w 36"/>
                  <a:gd name="T35" fmla="*/ 1 h 36"/>
                  <a:gd name="T36" fmla="*/ 10 w 36"/>
                  <a:gd name="T37" fmla="*/ 1 h 36"/>
                  <a:gd name="T38" fmla="*/ 11 w 36"/>
                  <a:gd name="T39" fmla="*/ 0 h 36"/>
                  <a:gd name="T40" fmla="*/ 13 w 36"/>
                  <a:gd name="T41" fmla="*/ 0 h 36"/>
                  <a:gd name="T42" fmla="*/ 14 w 36"/>
                  <a:gd name="T43" fmla="*/ 0 h 36"/>
                  <a:gd name="T44" fmla="*/ 15 w 36"/>
                  <a:gd name="T45" fmla="*/ 0 h 36"/>
                  <a:gd name="T46" fmla="*/ 17 w 36"/>
                  <a:gd name="T47" fmla="*/ 0 h 36"/>
                  <a:gd name="T48" fmla="*/ 19 w 36"/>
                  <a:gd name="T49" fmla="*/ 0 h 36"/>
                  <a:gd name="T50" fmla="*/ 22 w 36"/>
                  <a:gd name="T51" fmla="*/ 1 h 36"/>
                  <a:gd name="T52" fmla="*/ 23 w 36"/>
                  <a:gd name="T53" fmla="*/ 2 h 36"/>
                  <a:gd name="T54" fmla="*/ 25 w 36"/>
                  <a:gd name="T55" fmla="*/ 3 h 36"/>
                  <a:gd name="T56" fmla="*/ 27 w 36"/>
                  <a:gd name="T57" fmla="*/ 6 h 36"/>
                  <a:gd name="T58" fmla="*/ 30 w 36"/>
                  <a:gd name="T59" fmla="*/ 9 h 36"/>
                  <a:gd name="T60" fmla="*/ 33 w 36"/>
                  <a:gd name="T61" fmla="*/ 13 h 36"/>
                  <a:gd name="T62" fmla="*/ 33 w 36"/>
                  <a:gd name="T63" fmla="*/ 15 h 36"/>
                  <a:gd name="T64" fmla="*/ 34 w 36"/>
                  <a:gd name="T65" fmla="*/ 16 h 36"/>
                  <a:gd name="T66" fmla="*/ 35 w 36"/>
                  <a:gd name="T67" fmla="*/ 18 h 36"/>
                  <a:gd name="T68" fmla="*/ 35 w 36"/>
                  <a:gd name="T69" fmla="*/ 19 h 36"/>
                  <a:gd name="T70" fmla="*/ 35 w 36"/>
                  <a:gd name="T71" fmla="*/ 21 h 36"/>
                  <a:gd name="T72" fmla="*/ 35 w 36"/>
                  <a:gd name="T73" fmla="*/ 22 h 36"/>
                  <a:gd name="T74" fmla="*/ 35 w 36"/>
                  <a:gd name="T75" fmla="*/ 24 h 36"/>
                  <a:gd name="T76" fmla="*/ 34 w 36"/>
                  <a:gd name="T77" fmla="*/ 25 h 36"/>
                  <a:gd name="T78" fmla="*/ 34 w 36"/>
                  <a:gd name="T79" fmla="*/ 27 h 36"/>
                  <a:gd name="T80" fmla="*/ 33 w 36"/>
                  <a:gd name="T81" fmla="*/ 28 h 36"/>
                  <a:gd name="T82" fmla="*/ 32 w 36"/>
                  <a:gd name="T83" fmla="*/ 29 h 36"/>
                  <a:gd name="T84" fmla="*/ 31 w 36"/>
                  <a:gd name="T85" fmla="*/ 30 h 36"/>
                  <a:gd name="T86" fmla="*/ 30 w 36"/>
                  <a:gd name="T87" fmla="*/ 32 h 36"/>
                  <a:gd name="T88" fmla="*/ 28 w 36"/>
                  <a:gd name="T89" fmla="*/ 32 h 36"/>
                  <a:gd name="T90" fmla="*/ 27 w 36"/>
                  <a:gd name="T91" fmla="*/ 34 h 36"/>
                  <a:gd name="T92" fmla="*/ 25 w 36"/>
                  <a:gd name="T93" fmla="*/ 34 h 36"/>
                  <a:gd name="T94" fmla="*/ 24 w 36"/>
                  <a:gd name="T95" fmla="*/ 35 h 36"/>
                  <a:gd name="T96" fmla="*/ 23 w 36"/>
                  <a:gd name="T97" fmla="*/ 35 h 36"/>
                  <a:gd name="T98" fmla="*/ 21 w 36"/>
                  <a:gd name="T99" fmla="*/ 35 h 36"/>
                  <a:gd name="T100" fmla="*/ 20 w 36"/>
                  <a:gd name="T101" fmla="*/ 35 h 36"/>
                  <a:gd name="T102" fmla="*/ 18 w 36"/>
                  <a:gd name="T103" fmla="*/ 35 h 36"/>
                  <a:gd name="T104" fmla="*/ 16 w 36"/>
                  <a:gd name="T105" fmla="*/ 35 h 36"/>
                  <a:gd name="T106" fmla="*/ 15 w 36"/>
                  <a:gd name="T107" fmla="*/ 34 h 36"/>
                  <a:gd name="T108" fmla="*/ 13 w 36"/>
                  <a:gd name="T109" fmla="*/ 34 h 36"/>
                  <a:gd name="T110" fmla="*/ 12 w 36"/>
                  <a:gd name="T111" fmla="*/ 33 h 36"/>
                  <a:gd name="T112" fmla="*/ 11 w 36"/>
                  <a:gd name="T113" fmla="*/ 32 h 36"/>
                  <a:gd name="T114" fmla="*/ 7 w 36"/>
                  <a:gd name="T115" fmla="*/ 29 h 36"/>
                  <a:gd name="T116" fmla="*/ 6 w 36"/>
                  <a:gd name="T117" fmla="*/ 28 h 36"/>
                  <a:gd name="T118" fmla="*/ 5 w 36"/>
                  <a:gd name="T119" fmla="*/ 26 h 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
                  <a:gd name="T181" fmla="*/ 0 h 36"/>
                  <a:gd name="T182" fmla="*/ 36 w 36"/>
                  <a:gd name="T183" fmla="*/ 36 h 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 h="36">
                    <a:moveTo>
                      <a:pt x="5" y="26"/>
                    </a:moveTo>
                    <a:lnTo>
                      <a:pt x="4" y="24"/>
                    </a:lnTo>
                    <a:lnTo>
                      <a:pt x="3" y="22"/>
                    </a:lnTo>
                    <a:lnTo>
                      <a:pt x="2" y="21"/>
                    </a:lnTo>
                    <a:lnTo>
                      <a:pt x="1" y="19"/>
                    </a:lnTo>
                    <a:lnTo>
                      <a:pt x="1" y="17"/>
                    </a:lnTo>
                    <a:lnTo>
                      <a:pt x="0" y="16"/>
                    </a:lnTo>
                    <a:lnTo>
                      <a:pt x="0" y="15"/>
                    </a:lnTo>
                    <a:lnTo>
                      <a:pt x="0" y="13"/>
                    </a:lnTo>
                    <a:lnTo>
                      <a:pt x="0" y="11"/>
                    </a:lnTo>
                    <a:lnTo>
                      <a:pt x="1" y="10"/>
                    </a:lnTo>
                    <a:lnTo>
                      <a:pt x="2" y="9"/>
                    </a:lnTo>
                    <a:lnTo>
                      <a:pt x="2" y="7"/>
                    </a:lnTo>
                    <a:lnTo>
                      <a:pt x="3" y="6"/>
                    </a:lnTo>
                    <a:lnTo>
                      <a:pt x="4" y="5"/>
                    </a:lnTo>
                    <a:lnTo>
                      <a:pt x="5" y="4"/>
                    </a:lnTo>
                    <a:lnTo>
                      <a:pt x="6" y="3"/>
                    </a:lnTo>
                    <a:lnTo>
                      <a:pt x="8" y="1"/>
                    </a:lnTo>
                    <a:lnTo>
                      <a:pt x="10" y="1"/>
                    </a:lnTo>
                    <a:lnTo>
                      <a:pt x="11" y="0"/>
                    </a:lnTo>
                    <a:lnTo>
                      <a:pt x="13" y="0"/>
                    </a:lnTo>
                    <a:lnTo>
                      <a:pt x="14" y="0"/>
                    </a:lnTo>
                    <a:lnTo>
                      <a:pt x="15" y="0"/>
                    </a:lnTo>
                    <a:lnTo>
                      <a:pt x="17" y="0"/>
                    </a:lnTo>
                    <a:lnTo>
                      <a:pt x="19" y="0"/>
                    </a:lnTo>
                    <a:lnTo>
                      <a:pt x="22" y="1"/>
                    </a:lnTo>
                    <a:lnTo>
                      <a:pt x="23" y="2"/>
                    </a:lnTo>
                    <a:lnTo>
                      <a:pt x="25" y="3"/>
                    </a:lnTo>
                    <a:lnTo>
                      <a:pt x="27" y="6"/>
                    </a:lnTo>
                    <a:lnTo>
                      <a:pt x="30" y="9"/>
                    </a:lnTo>
                    <a:lnTo>
                      <a:pt x="33" y="13"/>
                    </a:lnTo>
                    <a:lnTo>
                      <a:pt x="33" y="15"/>
                    </a:lnTo>
                    <a:lnTo>
                      <a:pt x="34" y="16"/>
                    </a:lnTo>
                    <a:lnTo>
                      <a:pt x="35" y="18"/>
                    </a:lnTo>
                    <a:lnTo>
                      <a:pt x="35" y="19"/>
                    </a:lnTo>
                    <a:lnTo>
                      <a:pt x="35" y="21"/>
                    </a:lnTo>
                    <a:lnTo>
                      <a:pt x="35" y="22"/>
                    </a:lnTo>
                    <a:lnTo>
                      <a:pt x="35" y="24"/>
                    </a:lnTo>
                    <a:lnTo>
                      <a:pt x="34" y="25"/>
                    </a:lnTo>
                    <a:lnTo>
                      <a:pt x="34" y="27"/>
                    </a:lnTo>
                    <a:lnTo>
                      <a:pt x="33" y="28"/>
                    </a:lnTo>
                    <a:lnTo>
                      <a:pt x="32" y="29"/>
                    </a:lnTo>
                    <a:lnTo>
                      <a:pt x="31" y="30"/>
                    </a:lnTo>
                    <a:lnTo>
                      <a:pt x="30" y="32"/>
                    </a:lnTo>
                    <a:lnTo>
                      <a:pt x="28" y="32"/>
                    </a:lnTo>
                    <a:lnTo>
                      <a:pt x="27" y="34"/>
                    </a:lnTo>
                    <a:lnTo>
                      <a:pt x="25" y="34"/>
                    </a:lnTo>
                    <a:lnTo>
                      <a:pt x="24" y="35"/>
                    </a:lnTo>
                    <a:lnTo>
                      <a:pt x="23" y="35"/>
                    </a:lnTo>
                    <a:lnTo>
                      <a:pt x="21" y="35"/>
                    </a:lnTo>
                    <a:lnTo>
                      <a:pt x="20" y="35"/>
                    </a:lnTo>
                    <a:lnTo>
                      <a:pt x="18" y="35"/>
                    </a:lnTo>
                    <a:lnTo>
                      <a:pt x="16" y="35"/>
                    </a:lnTo>
                    <a:lnTo>
                      <a:pt x="15" y="34"/>
                    </a:lnTo>
                    <a:lnTo>
                      <a:pt x="13" y="34"/>
                    </a:lnTo>
                    <a:lnTo>
                      <a:pt x="12" y="33"/>
                    </a:lnTo>
                    <a:lnTo>
                      <a:pt x="11" y="32"/>
                    </a:lnTo>
                    <a:lnTo>
                      <a:pt x="7" y="29"/>
                    </a:lnTo>
                    <a:lnTo>
                      <a:pt x="6" y="28"/>
                    </a:lnTo>
                    <a:lnTo>
                      <a:pt x="5" y="26"/>
                    </a:lnTo>
                  </a:path>
                </a:pathLst>
              </a:custGeom>
              <a:noFill/>
              <a:ln w="12700" cap="rnd" cmpd="sng">
                <a:solidFill>
                  <a:srgbClr val="000000"/>
                </a:solidFill>
                <a:prstDash val="solid"/>
                <a:round/>
                <a:headEnd/>
                <a:tailEnd/>
              </a:ln>
            </p:spPr>
            <p:txBody>
              <a:bodyPr/>
              <a:lstStyle/>
              <a:p>
                <a:endParaRPr lang="en-US"/>
              </a:p>
            </p:txBody>
          </p:sp>
          <p:sp>
            <p:nvSpPr>
              <p:cNvPr id="56" name="Freeform 448"/>
              <p:cNvSpPr>
                <a:spLocks/>
              </p:cNvSpPr>
              <p:nvPr/>
            </p:nvSpPr>
            <p:spPr bwMode="auto">
              <a:xfrm>
                <a:off x="728" y="747"/>
                <a:ext cx="70" cy="64"/>
              </a:xfrm>
              <a:custGeom>
                <a:avLst/>
                <a:gdLst>
                  <a:gd name="T0" fmla="*/ 43 w 70"/>
                  <a:gd name="T1" fmla="*/ 56 h 64"/>
                  <a:gd name="T2" fmla="*/ 39 w 70"/>
                  <a:gd name="T3" fmla="*/ 32 h 64"/>
                  <a:gd name="T4" fmla="*/ 42 w 70"/>
                  <a:gd name="T5" fmla="*/ 31 h 64"/>
                  <a:gd name="T6" fmla="*/ 45 w 70"/>
                  <a:gd name="T7" fmla="*/ 30 h 64"/>
                  <a:gd name="T8" fmla="*/ 47 w 70"/>
                  <a:gd name="T9" fmla="*/ 31 h 64"/>
                  <a:gd name="T10" fmla="*/ 51 w 70"/>
                  <a:gd name="T11" fmla="*/ 34 h 64"/>
                  <a:gd name="T12" fmla="*/ 57 w 70"/>
                  <a:gd name="T13" fmla="*/ 41 h 64"/>
                  <a:gd name="T14" fmla="*/ 59 w 70"/>
                  <a:gd name="T15" fmla="*/ 42 h 64"/>
                  <a:gd name="T16" fmla="*/ 68 w 70"/>
                  <a:gd name="T17" fmla="*/ 34 h 64"/>
                  <a:gd name="T18" fmla="*/ 66 w 70"/>
                  <a:gd name="T19" fmla="*/ 34 h 64"/>
                  <a:gd name="T20" fmla="*/ 64 w 70"/>
                  <a:gd name="T21" fmla="*/ 32 h 64"/>
                  <a:gd name="T22" fmla="*/ 58 w 70"/>
                  <a:gd name="T23" fmla="*/ 26 h 64"/>
                  <a:gd name="T24" fmla="*/ 54 w 70"/>
                  <a:gd name="T25" fmla="*/ 22 h 64"/>
                  <a:gd name="T26" fmla="*/ 51 w 70"/>
                  <a:gd name="T27" fmla="*/ 21 h 64"/>
                  <a:gd name="T28" fmla="*/ 49 w 70"/>
                  <a:gd name="T29" fmla="*/ 20 h 64"/>
                  <a:gd name="T30" fmla="*/ 47 w 70"/>
                  <a:gd name="T31" fmla="*/ 21 h 64"/>
                  <a:gd name="T32" fmla="*/ 46 w 70"/>
                  <a:gd name="T33" fmla="*/ 19 h 64"/>
                  <a:gd name="T34" fmla="*/ 47 w 70"/>
                  <a:gd name="T35" fmla="*/ 16 h 64"/>
                  <a:gd name="T36" fmla="*/ 47 w 70"/>
                  <a:gd name="T37" fmla="*/ 12 h 64"/>
                  <a:gd name="T38" fmla="*/ 31 w 70"/>
                  <a:gd name="T39" fmla="*/ 11 h 64"/>
                  <a:gd name="T40" fmla="*/ 33 w 70"/>
                  <a:gd name="T41" fmla="*/ 12 h 64"/>
                  <a:gd name="T42" fmla="*/ 35 w 70"/>
                  <a:gd name="T43" fmla="*/ 14 h 64"/>
                  <a:gd name="T44" fmla="*/ 37 w 70"/>
                  <a:gd name="T45" fmla="*/ 17 h 64"/>
                  <a:gd name="T46" fmla="*/ 37 w 70"/>
                  <a:gd name="T47" fmla="*/ 19 h 64"/>
                  <a:gd name="T48" fmla="*/ 37 w 70"/>
                  <a:gd name="T49" fmla="*/ 21 h 64"/>
                  <a:gd name="T50" fmla="*/ 35 w 70"/>
                  <a:gd name="T51" fmla="*/ 24 h 64"/>
                  <a:gd name="T52" fmla="*/ 24 w 70"/>
                  <a:gd name="T53" fmla="*/ 33 h 64"/>
                  <a:gd name="T54" fmla="*/ 25 w 70"/>
                  <a:gd name="T55" fmla="*/ 14 h 64"/>
                  <a:gd name="T56" fmla="*/ 28 w 70"/>
                  <a:gd name="T57" fmla="*/ 12 h 64"/>
                  <a:gd name="T58" fmla="*/ 29 w 70"/>
                  <a:gd name="T59" fmla="*/ 11 h 64"/>
                  <a:gd name="T60" fmla="*/ 47 w 70"/>
                  <a:gd name="T61" fmla="*/ 11 h 64"/>
                  <a:gd name="T62" fmla="*/ 45 w 70"/>
                  <a:gd name="T63" fmla="*/ 8 h 64"/>
                  <a:gd name="T64" fmla="*/ 41 w 70"/>
                  <a:gd name="T65" fmla="*/ 4 h 64"/>
                  <a:gd name="T66" fmla="*/ 38 w 70"/>
                  <a:gd name="T67" fmla="*/ 2 h 64"/>
                  <a:gd name="T68" fmla="*/ 35 w 70"/>
                  <a:gd name="T69" fmla="*/ 0 h 64"/>
                  <a:gd name="T70" fmla="*/ 33 w 70"/>
                  <a:gd name="T71" fmla="*/ 0 h 64"/>
                  <a:gd name="T72" fmla="*/ 27 w 70"/>
                  <a:gd name="T73" fmla="*/ 2 h 64"/>
                  <a:gd name="T74" fmla="*/ 22 w 70"/>
                  <a:gd name="T75" fmla="*/ 4 h 64"/>
                  <a:gd name="T76" fmla="*/ 0 w 70"/>
                  <a:gd name="T77" fmla="*/ 22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64"/>
                  <a:gd name="T119" fmla="*/ 70 w 70"/>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64">
                    <a:moveTo>
                      <a:pt x="34" y="63"/>
                    </a:moveTo>
                    <a:lnTo>
                      <a:pt x="43" y="56"/>
                    </a:lnTo>
                    <a:lnTo>
                      <a:pt x="30" y="40"/>
                    </a:lnTo>
                    <a:lnTo>
                      <a:pt x="39" y="32"/>
                    </a:lnTo>
                    <a:lnTo>
                      <a:pt x="40" y="31"/>
                    </a:lnTo>
                    <a:lnTo>
                      <a:pt x="42" y="31"/>
                    </a:lnTo>
                    <a:lnTo>
                      <a:pt x="44" y="30"/>
                    </a:lnTo>
                    <a:lnTo>
                      <a:pt x="45" y="30"/>
                    </a:lnTo>
                    <a:lnTo>
                      <a:pt x="46" y="31"/>
                    </a:lnTo>
                    <a:lnTo>
                      <a:pt x="47" y="31"/>
                    </a:lnTo>
                    <a:lnTo>
                      <a:pt x="49" y="32"/>
                    </a:lnTo>
                    <a:lnTo>
                      <a:pt x="51" y="34"/>
                    </a:lnTo>
                    <a:lnTo>
                      <a:pt x="54" y="38"/>
                    </a:lnTo>
                    <a:lnTo>
                      <a:pt x="57" y="41"/>
                    </a:lnTo>
                    <a:lnTo>
                      <a:pt x="58" y="42"/>
                    </a:lnTo>
                    <a:lnTo>
                      <a:pt x="59" y="42"/>
                    </a:lnTo>
                    <a:lnTo>
                      <a:pt x="69" y="35"/>
                    </a:lnTo>
                    <a:lnTo>
                      <a:pt x="68" y="34"/>
                    </a:lnTo>
                    <a:lnTo>
                      <a:pt x="67" y="34"/>
                    </a:lnTo>
                    <a:lnTo>
                      <a:pt x="66" y="34"/>
                    </a:lnTo>
                    <a:lnTo>
                      <a:pt x="65" y="33"/>
                    </a:lnTo>
                    <a:lnTo>
                      <a:pt x="64" y="32"/>
                    </a:lnTo>
                    <a:lnTo>
                      <a:pt x="62" y="31"/>
                    </a:lnTo>
                    <a:lnTo>
                      <a:pt x="58" y="26"/>
                    </a:lnTo>
                    <a:lnTo>
                      <a:pt x="54" y="23"/>
                    </a:lnTo>
                    <a:lnTo>
                      <a:pt x="54" y="22"/>
                    </a:lnTo>
                    <a:lnTo>
                      <a:pt x="52" y="21"/>
                    </a:lnTo>
                    <a:lnTo>
                      <a:pt x="51" y="21"/>
                    </a:lnTo>
                    <a:lnTo>
                      <a:pt x="50" y="20"/>
                    </a:lnTo>
                    <a:lnTo>
                      <a:pt x="49" y="20"/>
                    </a:lnTo>
                    <a:lnTo>
                      <a:pt x="48" y="20"/>
                    </a:lnTo>
                    <a:lnTo>
                      <a:pt x="47" y="21"/>
                    </a:lnTo>
                    <a:lnTo>
                      <a:pt x="45" y="21"/>
                    </a:lnTo>
                    <a:lnTo>
                      <a:pt x="46" y="19"/>
                    </a:lnTo>
                    <a:lnTo>
                      <a:pt x="47" y="17"/>
                    </a:lnTo>
                    <a:lnTo>
                      <a:pt x="47" y="16"/>
                    </a:lnTo>
                    <a:lnTo>
                      <a:pt x="47" y="14"/>
                    </a:lnTo>
                    <a:lnTo>
                      <a:pt x="47" y="12"/>
                    </a:lnTo>
                    <a:lnTo>
                      <a:pt x="47" y="11"/>
                    </a:lnTo>
                    <a:lnTo>
                      <a:pt x="31" y="11"/>
                    </a:lnTo>
                    <a:lnTo>
                      <a:pt x="32" y="11"/>
                    </a:lnTo>
                    <a:lnTo>
                      <a:pt x="33" y="12"/>
                    </a:lnTo>
                    <a:lnTo>
                      <a:pt x="34" y="13"/>
                    </a:lnTo>
                    <a:lnTo>
                      <a:pt x="35" y="14"/>
                    </a:lnTo>
                    <a:lnTo>
                      <a:pt x="37" y="16"/>
                    </a:lnTo>
                    <a:lnTo>
                      <a:pt x="37" y="17"/>
                    </a:lnTo>
                    <a:lnTo>
                      <a:pt x="37" y="18"/>
                    </a:lnTo>
                    <a:lnTo>
                      <a:pt x="37" y="19"/>
                    </a:lnTo>
                    <a:lnTo>
                      <a:pt x="37" y="20"/>
                    </a:lnTo>
                    <a:lnTo>
                      <a:pt x="37" y="21"/>
                    </a:lnTo>
                    <a:lnTo>
                      <a:pt x="37" y="22"/>
                    </a:lnTo>
                    <a:lnTo>
                      <a:pt x="35" y="24"/>
                    </a:lnTo>
                    <a:lnTo>
                      <a:pt x="34" y="25"/>
                    </a:lnTo>
                    <a:lnTo>
                      <a:pt x="24" y="33"/>
                    </a:lnTo>
                    <a:lnTo>
                      <a:pt x="15" y="22"/>
                    </a:lnTo>
                    <a:lnTo>
                      <a:pt x="25" y="14"/>
                    </a:lnTo>
                    <a:lnTo>
                      <a:pt x="27" y="12"/>
                    </a:lnTo>
                    <a:lnTo>
                      <a:pt x="28" y="12"/>
                    </a:lnTo>
                    <a:lnTo>
                      <a:pt x="28" y="11"/>
                    </a:lnTo>
                    <a:lnTo>
                      <a:pt x="29" y="11"/>
                    </a:lnTo>
                    <a:lnTo>
                      <a:pt x="31" y="11"/>
                    </a:lnTo>
                    <a:lnTo>
                      <a:pt x="47" y="11"/>
                    </a:lnTo>
                    <a:lnTo>
                      <a:pt x="46" y="10"/>
                    </a:lnTo>
                    <a:lnTo>
                      <a:pt x="45" y="8"/>
                    </a:lnTo>
                    <a:lnTo>
                      <a:pt x="44" y="6"/>
                    </a:lnTo>
                    <a:lnTo>
                      <a:pt x="41" y="4"/>
                    </a:lnTo>
                    <a:lnTo>
                      <a:pt x="39" y="3"/>
                    </a:lnTo>
                    <a:lnTo>
                      <a:pt x="38" y="2"/>
                    </a:lnTo>
                    <a:lnTo>
                      <a:pt x="37" y="1"/>
                    </a:lnTo>
                    <a:lnTo>
                      <a:pt x="35" y="0"/>
                    </a:lnTo>
                    <a:lnTo>
                      <a:pt x="34" y="0"/>
                    </a:lnTo>
                    <a:lnTo>
                      <a:pt x="33" y="0"/>
                    </a:lnTo>
                    <a:lnTo>
                      <a:pt x="30" y="0"/>
                    </a:lnTo>
                    <a:lnTo>
                      <a:pt x="27" y="2"/>
                    </a:lnTo>
                    <a:lnTo>
                      <a:pt x="23" y="3"/>
                    </a:lnTo>
                    <a:lnTo>
                      <a:pt x="22" y="4"/>
                    </a:lnTo>
                    <a:lnTo>
                      <a:pt x="20" y="5"/>
                    </a:lnTo>
                    <a:lnTo>
                      <a:pt x="0" y="22"/>
                    </a:lnTo>
                    <a:lnTo>
                      <a:pt x="34" y="63"/>
                    </a:lnTo>
                  </a:path>
                </a:pathLst>
              </a:custGeom>
              <a:solidFill>
                <a:srgbClr val="000000"/>
              </a:solidFill>
              <a:ln w="9525" cap="rnd">
                <a:noFill/>
                <a:round/>
                <a:headEnd/>
                <a:tailEnd/>
              </a:ln>
            </p:spPr>
            <p:txBody>
              <a:bodyPr/>
              <a:lstStyle/>
              <a:p>
                <a:endParaRPr lang="en-US"/>
              </a:p>
            </p:txBody>
          </p:sp>
          <p:sp>
            <p:nvSpPr>
              <p:cNvPr id="57" name="Freeform 449"/>
              <p:cNvSpPr>
                <a:spLocks/>
              </p:cNvSpPr>
              <p:nvPr/>
            </p:nvSpPr>
            <p:spPr bwMode="auto">
              <a:xfrm>
                <a:off x="728" y="747"/>
                <a:ext cx="70" cy="64"/>
              </a:xfrm>
              <a:custGeom>
                <a:avLst/>
                <a:gdLst>
                  <a:gd name="T0" fmla="*/ 34 w 70"/>
                  <a:gd name="T1" fmla="*/ 63 h 64"/>
                  <a:gd name="T2" fmla="*/ 43 w 70"/>
                  <a:gd name="T3" fmla="*/ 56 h 64"/>
                  <a:gd name="T4" fmla="*/ 30 w 70"/>
                  <a:gd name="T5" fmla="*/ 40 h 64"/>
                  <a:gd name="T6" fmla="*/ 39 w 70"/>
                  <a:gd name="T7" fmla="*/ 32 h 64"/>
                  <a:gd name="T8" fmla="*/ 40 w 70"/>
                  <a:gd name="T9" fmla="*/ 31 h 64"/>
                  <a:gd name="T10" fmla="*/ 42 w 70"/>
                  <a:gd name="T11" fmla="*/ 31 h 64"/>
                  <a:gd name="T12" fmla="*/ 44 w 70"/>
                  <a:gd name="T13" fmla="*/ 30 h 64"/>
                  <a:gd name="T14" fmla="*/ 45 w 70"/>
                  <a:gd name="T15" fmla="*/ 30 h 64"/>
                  <a:gd name="T16" fmla="*/ 46 w 70"/>
                  <a:gd name="T17" fmla="*/ 31 h 64"/>
                  <a:gd name="T18" fmla="*/ 47 w 70"/>
                  <a:gd name="T19" fmla="*/ 31 h 64"/>
                  <a:gd name="T20" fmla="*/ 49 w 70"/>
                  <a:gd name="T21" fmla="*/ 32 h 64"/>
                  <a:gd name="T22" fmla="*/ 51 w 70"/>
                  <a:gd name="T23" fmla="*/ 34 h 64"/>
                  <a:gd name="T24" fmla="*/ 54 w 70"/>
                  <a:gd name="T25" fmla="*/ 38 h 64"/>
                  <a:gd name="T26" fmla="*/ 57 w 70"/>
                  <a:gd name="T27" fmla="*/ 41 h 64"/>
                  <a:gd name="T28" fmla="*/ 58 w 70"/>
                  <a:gd name="T29" fmla="*/ 42 h 64"/>
                  <a:gd name="T30" fmla="*/ 59 w 70"/>
                  <a:gd name="T31" fmla="*/ 42 h 64"/>
                  <a:gd name="T32" fmla="*/ 69 w 70"/>
                  <a:gd name="T33" fmla="*/ 35 h 64"/>
                  <a:gd name="T34" fmla="*/ 68 w 70"/>
                  <a:gd name="T35" fmla="*/ 34 h 64"/>
                  <a:gd name="T36" fmla="*/ 67 w 70"/>
                  <a:gd name="T37" fmla="*/ 34 h 64"/>
                  <a:gd name="T38" fmla="*/ 66 w 70"/>
                  <a:gd name="T39" fmla="*/ 34 h 64"/>
                  <a:gd name="T40" fmla="*/ 65 w 70"/>
                  <a:gd name="T41" fmla="*/ 33 h 64"/>
                  <a:gd name="T42" fmla="*/ 64 w 70"/>
                  <a:gd name="T43" fmla="*/ 32 h 64"/>
                  <a:gd name="T44" fmla="*/ 62 w 70"/>
                  <a:gd name="T45" fmla="*/ 31 h 64"/>
                  <a:gd name="T46" fmla="*/ 58 w 70"/>
                  <a:gd name="T47" fmla="*/ 26 h 64"/>
                  <a:gd name="T48" fmla="*/ 54 w 70"/>
                  <a:gd name="T49" fmla="*/ 23 h 64"/>
                  <a:gd name="T50" fmla="*/ 54 w 70"/>
                  <a:gd name="T51" fmla="*/ 22 h 64"/>
                  <a:gd name="T52" fmla="*/ 52 w 70"/>
                  <a:gd name="T53" fmla="*/ 21 h 64"/>
                  <a:gd name="T54" fmla="*/ 51 w 70"/>
                  <a:gd name="T55" fmla="*/ 21 h 64"/>
                  <a:gd name="T56" fmla="*/ 50 w 70"/>
                  <a:gd name="T57" fmla="*/ 20 h 64"/>
                  <a:gd name="T58" fmla="*/ 49 w 70"/>
                  <a:gd name="T59" fmla="*/ 20 h 64"/>
                  <a:gd name="T60" fmla="*/ 48 w 70"/>
                  <a:gd name="T61" fmla="*/ 20 h 64"/>
                  <a:gd name="T62" fmla="*/ 47 w 70"/>
                  <a:gd name="T63" fmla="*/ 21 h 64"/>
                  <a:gd name="T64" fmla="*/ 45 w 70"/>
                  <a:gd name="T65" fmla="*/ 21 h 64"/>
                  <a:gd name="T66" fmla="*/ 46 w 70"/>
                  <a:gd name="T67" fmla="*/ 19 h 64"/>
                  <a:gd name="T68" fmla="*/ 47 w 70"/>
                  <a:gd name="T69" fmla="*/ 17 h 64"/>
                  <a:gd name="T70" fmla="*/ 47 w 70"/>
                  <a:gd name="T71" fmla="*/ 16 h 64"/>
                  <a:gd name="T72" fmla="*/ 47 w 70"/>
                  <a:gd name="T73" fmla="*/ 14 h 64"/>
                  <a:gd name="T74" fmla="*/ 47 w 70"/>
                  <a:gd name="T75" fmla="*/ 12 h 64"/>
                  <a:gd name="T76" fmla="*/ 46 w 70"/>
                  <a:gd name="T77" fmla="*/ 10 h 64"/>
                  <a:gd name="T78" fmla="*/ 45 w 70"/>
                  <a:gd name="T79" fmla="*/ 8 h 64"/>
                  <a:gd name="T80" fmla="*/ 44 w 70"/>
                  <a:gd name="T81" fmla="*/ 6 h 64"/>
                  <a:gd name="T82" fmla="*/ 41 w 70"/>
                  <a:gd name="T83" fmla="*/ 4 h 64"/>
                  <a:gd name="T84" fmla="*/ 39 w 70"/>
                  <a:gd name="T85" fmla="*/ 3 h 64"/>
                  <a:gd name="T86" fmla="*/ 38 w 70"/>
                  <a:gd name="T87" fmla="*/ 2 h 64"/>
                  <a:gd name="T88" fmla="*/ 37 w 70"/>
                  <a:gd name="T89" fmla="*/ 1 h 64"/>
                  <a:gd name="T90" fmla="*/ 35 w 70"/>
                  <a:gd name="T91" fmla="*/ 0 h 64"/>
                  <a:gd name="T92" fmla="*/ 34 w 70"/>
                  <a:gd name="T93" fmla="*/ 0 h 64"/>
                  <a:gd name="T94" fmla="*/ 33 w 70"/>
                  <a:gd name="T95" fmla="*/ 0 h 64"/>
                  <a:gd name="T96" fmla="*/ 30 w 70"/>
                  <a:gd name="T97" fmla="*/ 0 h 64"/>
                  <a:gd name="T98" fmla="*/ 27 w 70"/>
                  <a:gd name="T99" fmla="*/ 2 h 64"/>
                  <a:gd name="T100" fmla="*/ 23 w 70"/>
                  <a:gd name="T101" fmla="*/ 3 h 64"/>
                  <a:gd name="T102" fmla="*/ 22 w 70"/>
                  <a:gd name="T103" fmla="*/ 4 h 64"/>
                  <a:gd name="T104" fmla="*/ 20 w 70"/>
                  <a:gd name="T105" fmla="*/ 5 h 64"/>
                  <a:gd name="T106" fmla="*/ 0 w 70"/>
                  <a:gd name="T107" fmla="*/ 22 h 64"/>
                  <a:gd name="T108" fmla="*/ 34 w 70"/>
                  <a:gd name="T109" fmla="*/ 63 h 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64"/>
                  <a:gd name="T167" fmla="*/ 70 w 70"/>
                  <a:gd name="T168" fmla="*/ 64 h 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64">
                    <a:moveTo>
                      <a:pt x="34" y="63"/>
                    </a:moveTo>
                    <a:lnTo>
                      <a:pt x="43" y="56"/>
                    </a:lnTo>
                    <a:lnTo>
                      <a:pt x="30" y="40"/>
                    </a:lnTo>
                    <a:lnTo>
                      <a:pt x="39" y="32"/>
                    </a:lnTo>
                    <a:lnTo>
                      <a:pt x="40" y="31"/>
                    </a:lnTo>
                    <a:lnTo>
                      <a:pt x="42" y="31"/>
                    </a:lnTo>
                    <a:lnTo>
                      <a:pt x="44" y="30"/>
                    </a:lnTo>
                    <a:lnTo>
                      <a:pt x="45" y="30"/>
                    </a:lnTo>
                    <a:lnTo>
                      <a:pt x="46" y="31"/>
                    </a:lnTo>
                    <a:lnTo>
                      <a:pt x="47" y="31"/>
                    </a:lnTo>
                    <a:lnTo>
                      <a:pt x="49" y="32"/>
                    </a:lnTo>
                    <a:lnTo>
                      <a:pt x="51" y="34"/>
                    </a:lnTo>
                    <a:lnTo>
                      <a:pt x="54" y="38"/>
                    </a:lnTo>
                    <a:lnTo>
                      <a:pt x="57" y="41"/>
                    </a:lnTo>
                    <a:lnTo>
                      <a:pt x="58" y="42"/>
                    </a:lnTo>
                    <a:lnTo>
                      <a:pt x="59" y="42"/>
                    </a:lnTo>
                    <a:lnTo>
                      <a:pt x="69" y="35"/>
                    </a:lnTo>
                    <a:lnTo>
                      <a:pt x="68" y="34"/>
                    </a:lnTo>
                    <a:lnTo>
                      <a:pt x="67" y="34"/>
                    </a:lnTo>
                    <a:lnTo>
                      <a:pt x="66" y="34"/>
                    </a:lnTo>
                    <a:lnTo>
                      <a:pt x="65" y="33"/>
                    </a:lnTo>
                    <a:lnTo>
                      <a:pt x="64" y="32"/>
                    </a:lnTo>
                    <a:lnTo>
                      <a:pt x="62" y="31"/>
                    </a:lnTo>
                    <a:lnTo>
                      <a:pt x="58" y="26"/>
                    </a:lnTo>
                    <a:lnTo>
                      <a:pt x="54" y="23"/>
                    </a:lnTo>
                    <a:lnTo>
                      <a:pt x="54" y="22"/>
                    </a:lnTo>
                    <a:lnTo>
                      <a:pt x="52" y="21"/>
                    </a:lnTo>
                    <a:lnTo>
                      <a:pt x="51" y="21"/>
                    </a:lnTo>
                    <a:lnTo>
                      <a:pt x="50" y="20"/>
                    </a:lnTo>
                    <a:lnTo>
                      <a:pt x="49" y="20"/>
                    </a:lnTo>
                    <a:lnTo>
                      <a:pt x="48" y="20"/>
                    </a:lnTo>
                    <a:lnTo>
                      <a:pt x="47" y="21"/>
                    </a:lnTo>
                    <a:lnTo>
                      <a:pt x="45" y="21"/>
                    </a:lnTo>
                    <a:lnTo>
                      <a:pt x="46" y="19"/>
                    </a:lnTo>
                    <a:lnTo>
                      <a:pt x="47" y="17"/>
                    </a:lnTo>
                    <a:lnTo>
                      <a:pt x="47" y="16"/>
                    </a:lnTo>
                    <a:lnTo>
                      <a:pt x="47" y="14"/>
                    </a:lnTo>
                    <a:lnTo>
                      <a:pt x="47" y="12"/>
                    </a:lnTo>
                    <a:lnTo>
                      <a:pt x="46" y="10"/>
                    </a:lnTo>
                    <a:lnTo>
                      <a:pt x="45" y="8"/>
                    </a:lnTo>
                    <a:lnTo>
                      <a:pt x="44" y="6"/>
                    </a:lnTo>
                    <a:lnTo>
                      <a:pt x="41" y="4"/>
                    </a:lnTo>
                    <a:lnTo>
                      <a:pt x="39" y="3"/>
                    </a:lnTo>
                    <a:lnTo>
                      <a:pt x="38" y="2"/>
                    </a:lnTo>
                    <a:lnTo>
                      <a:pt x="37" y="1"/>
                    </a:lnTo>
                    <a:lnTo>
                      <a:pt x="35" y="0"/>
                    </a:lnTo>
                    <a:lnTo>
                      <a:pt x="34" y="0"/>
                    </a:lnTo>
                    <a:lnTo>
                      <a:pt x="33" y="0"/>
                    </a:lnTo>
                    <a:lnTo>
                      <a:pt x="30" y="0"/>
                    </a:lnTo>
                    <a:lnTo>
                      <a:pt x="27" y="2"/>
                    </a:lnTo>
                    <a:lnTo>
                      <a:pt x="23" y="3"/>
                    </a:lnTo>
                    <a:lnTo>
                      <a:pt x="22" y="4"/>
                    </a:lnTo>
                    <a:lnTo>
                      <a:pt x="20" y="5"/>
                    </a:lnTo>
                    <a:lnTo>
                      <a:pt x="0" y="22"/>
                    </a:lnTo>
                    <a:lnTo>
                      <a:pt x="34" y="63"/>
                    </a:lnTo>
                  </a:path>
                </a:pathLst>
              </a:custGeom>
              <a:noFill/>
              <a:ln w="12700" cap="rnd" cmpd="sng">
                <a:solidFill>
                  <a:srgbClr val="000000"/>
                </a:solidFill>
                <a:prstDash val="solid"/>
                <a:round/>
                <a:headEnd/>
                <a:tailEnd/>
              </a:ln>
            </p:spPr>
            <p:txBody>
              <a:bodyPr/>
              <a:lstStyle/>
              <a:p>
                <a:endParaRPr lang="en-US"/>
              </a:p>
            </p:txBody>
          </p:sp>
          <p:sp>
            <p:nvSpPr>
              <p:cNvPr id="58" name="Freeform 450"/>
              <p:cNvSpPr>
                <a:spLocks/>
              </p:cNvSpPr>
              <p:nvPr/>
            </p:nvSpPr>
            <p:spPr bwMode="auto">
              <a:xfrm>
                <a:off x="742" y="760"/>
                <a:ext cx="24" cy="21"/>
              </a:xfrm>
              <a:custGeom>
                <a:avLst/>
                <a:gdLst>
                  <a:gd name="T0" fmla="*/ 9 w 24"/>
                  <a:gd name="T1" fmla="*/ 21 h 22"/>
                  <a:gd name="T2" fmla="*/ 0 w 24"/>
                  <a:gd name="T3" fmla="*/ 10 h 22"/>
                  <a:gd name="T4" fmla="*/ 10 w 24"/>
                  <a:gd name="T5" fmla="*/ 2 h 22"/>
                  <a:gd name="T6" fmla="*/ 12 w 24"/>
                  <a:gd name="T7" fmla="*/ 1 h 22"/>
                  <a:gd name="T8" fmla="*/ 13 w 24"/>
                  <a:gd name="T9" fmla="*/ 0 h 22"/>
                  <a:gd name="T10" fmla="*/ 14 w 24"/>
                  <a:gd name="T11" fmla="*/ 0 h 22"/>
                  <a:gd name="T12" fmla="*/ 15 w 24"/>
                  <a:gd name="T13" fmla="*/ 0 h 22"/>
                  <a:gd name="T14" fmla="*/ 16 w 24"/>
                  <a:gd name="T15" fmla="*/ 0 h 22"/>
                  <a:gd name="T16" fmla="*/ 17 w 24"/>
                  <a:gd name="T17" fmla="*/ 0 h 22"/>
                  <a:gd name="T18" fmla="*/ 18 w 24"/>
                  <a:gd name="T19" fmla="*/ 0 h 22"/>
                  <a:gd name="T20" fmla="*/ 20 w 24"/>
                  <a:gd name="T21" fmla="*/ 1 h 22"/>
                  <a:gd name="T22" fmla="*/ 21 w 24"/>
                  <a:gd name="T23" fmla="*/ 2 h 22"/>
                  <a:gd name="T24" fmla="*/ 22 w 24"/>
                  <a:gd name="T25" fmla="*/ 4 h 22"/>
                  <a:gd name="T26" fmla="*/ 23 w 24"/>
                  <a:gd name="T27" fmla="*/ 5 h 22"/>
                  <a:gd name="T28" fmla="*/ 23 w 24"/>
                  <a:gd name="T29" fmla="*/ 7 h 22"/>
                  <a:gd name="T30" fmla="*/ 23 w 24"/>
                  <a:gd name="T31" fmla="*/ 8 h 22"/>
                  <a:gd name="T32" fmla="*/ 23 w 24"/>
                  <a:gd name="T33" fmla="*/ 9 h 22"/>
                  <a:gd name="T34" fmla="*/ 23 w 24"/>
                  <a:gd name="T35" fmla="*/ 9 h 22"/>
                  <a:gd name="T36" fmla="*/ 22 w 24"/>
                  <a:gd name="T37" fmla="*/ 10 h 22"/>
                  <a:gd name="T38" fmla="*/ 21 w 24"/>
                  <a:gd name="T39" fmla="*/ 11 h 22"/>
                  <a:gd name="T40" fmla="*/ 19 w 24"/>
                  <a:gd name="T41" fmla="*/ 12 h 22"/>
                  <a:gd name="T42" fmla="*/ 9 w 24"/>
                  <a:gd name="T43" fmla="*/ 21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2"/>
                  <a:gd name="T68" fmla="*/ 24 w 24"/>
                  <a:gd name="T69" fmla="*/ 22 h 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2">
                    <a:moveTo>
                      <a:pt x="9" y="21"/>
                    </a:moveTo>
                    <a:lnTo>
                      <a:pt x="0" y="10"/>
                    </a:lnTo>
                    <a:lnTo>
                      <a:pt x="10" y="2"/>
                    </a:lnTo>
                    <a:lnTo>
                      <a:pt x="12" y="1"/>
                    </a:lnTo>
                    <a:lnTo>
                      <a:pt x="13" y="0"/>
                    </a:lnTo>
                    <a:lnTo>
                      <a:pt x="14" y="0"/>
                    </a:lnTo>
                    <a:lnTo>
                      <a:pt x="15" y="0"/>
                    </a:lnTo>
                    <a:lnTo>
                      <a:pt x="16" y="0"/>
                    </a:lnTo>
                    <a:lnTo>
                      <a:pt x="17" y="0"/>
                    </a:lnTo>
                    <a:lnTo>
                      <a:pt x="18" y="0"/>
                    </a:lnTo>
                    <a:lnTo>
                      <a:pt x="20" y="1"/>
                    </a:lnTo>
                    <a:lnTo>
                      <a:pt x="21" y="2"/>
                    </a:lnTo>
                    <a:lnTo>
                      <a:pt x="22" y="4"/>
                    </a:lnTo>
                    <a:lnTo>
                      <a:pt x="23" y="5"/>
                    </a:lnTo>
                    <a:lnTo>
                      <a:pt x="23" y="7"/>
                    </a:lnTo>
                    <a:lnTo>
                      <a:pt x="23" y="8"/>
                    </a:lnTo>
                    <a:lnTo>
                      <a:pt x="23" y="9"/>
                    </a:lnTo>
                    <a:lnTo>
                      <a:pt x="22" y="10"/>
                    </a:lnTo>
                    <a:lnTo>
                      <a:pt x="21" y="11"/>
                    </a:lnTo>
                    <a:lnTo>
                      <a:pt x="19" y="12"/>
                    </a:lnTo>
                    <a:lnTo>
                      <a:pt x="9" y="21"/>
                    </a:lnTo>
                  </a:path>
                </a:pathLst>
              </a:custGeom>
              <a:noFill/>
              <a:ln w="12700" cap="rnd" cmpd="sng">
                <a:solidFill>
                  <a:srgbClr val="000000"/>
                </a:solidFill>
                <a:prstDash val="solid"/>
                <a:round/>
                <a:headEnd/>
                <a:tailEnd/>
              </a:ln>
            </p:spPr>
            <p:txBody>
              <a:bodyPr/>
              <a:lstStyle/>
              <a:p>
                <a:endParaRPr lang="en-US"/>
              </a:p>
            </p:txBody>
          </p:sp>
          <p:sp>
            <p:nvSpPr>
              <p:cNvPr id="59" name="Freeform 451"/>
              <p:cNvSpPr>
                <a:spLocks/>
              </p:cNvSpPr>
              <p:nvPr/>
            </p:nvSpPr>
            <p:spPr bwMode="auto">
              <a:xfrm>
                <a:off x="775" y="707"/>
                <a:ext cx="58" cy="58"/>
              </a:xfrm>
              <a:custGeom>
                <a:avLst/>
                <a:gdLst>
                  <a:gd name="T0" fmla="*/ 43 w 58"/>
                  <a:gd name="T1" fmla="*/ 24 h 57"/>
                  <a:gd name="T2" fmla="*/ 46 w 58"/>
                  <a:gd name="T3" fmla="*/ 28 h 57"/>
                  <a:gd name="T4" fmla="*/ 46 w 58"/>
                  <a:gd name="T5" fmla="*/ 31 h 57"/>
                  <a:gd name="T6" fmla="*/ 46 w 58"/>
                  <a:gd name="T7" fmla="*/ 34 h 57"/>
                  <a:gd name="T8" fmla="*/ 44 w 58"/>
                  <a:gd name="T9" fmla="*/ 38 h 57"/>
                  <a:gd name="T10" fmla="*/ 40 w 58"/>
                  <a:gd name="T11" fmla="*/ 42 h 57"/>
                  <a:gd name="T12" fmla="*/ 38 w 58"/>
                  <a:gd name="T13" fmla="*/ 44 h 57"/>
                  <a:gd name="T14" fmla="*/ 35 w 58"/>
                  <a:gd name="T15" fmla="*/ 44 h 57"/>
                  <a:gd name="T16" fmla="*/ 31 w 58"/>
                  <a:gd name="T17" fmla="*/ 44 h 57"/>
                  <a:gd name="T18" fmla="*/ 28 w 58"/>
                  <a:gd name="T19" fmla="*/ 44 h 57"/>
                  <a:gd name="T20" fmla="*/ 25 w 58"/>
                  <a:gd name="T21" fmla="*/ 42 h 57"/>
                  <a:gd name="T22" fmla="*/ 21 w 58"/>
                  <a:gd name="T23" fmla="*/ 40 h 57"/>
                  <a:gd name="T24" fmla="*/ 18 w 58"/>
                  <a:gd name="T25" fmla="*/ 37 h 57"/>
                  <a:gd name="T26" fmla="*/ 14 w 58"/>
                  <a:gd name="T27" fmla="*/ 33 h 57"/>
                  <a:gd name="T28" fmla="*/ 12 w 58"/>
                  <a:gd name="T29" fmla="*/ 30 h 57"/>
                  <a:gd name="T30" fmla="*/ 11 w 58"/>
                  <a:gd name="T31" fmla="*/ 27 h 57"/>
                  <a:gd name="T32" fmla="*/ 11 w 58"/>
                  <a:gd name="T33" fmla="*/ 24 h 57"/>
                  <a:gd name="T34" fmla="*/ 12 w 58"/>
                  <a:gd name="T35" fmla="*/ 22 h 57"/>
                  <a:gd name="T36" fmla="*/ 13 w 58"/>
                  <a:gd name="T37" fmla="*/ 19 h 57"/>
                  <a:gd name="T38" fmla="*/ 15 w 58"/>
                  <a:gd name="T39" fmla="*/ 16 h 57"/>
                  <a:gd name="T40" fmla="*/ 18 w 58"/>
                  <a:gd name="T41" fmla="*/ 13 h 57"/>
                  <a:gd name="T42" fmla="*/ 22 w 58"/>
                  <a:gd name="T43" fmla="*/ 11 h 57"/>
                  <a:gd name="T44" fmla="*/ 24 w 58"/>
                  <a:gd name="T45" fmla="*/ 11 h 57"/>
                  <a:gd name="T46" fmla="*/ 27 w 58"/>
                  <a:gd name="T47" fmla="*/ 12 h 57"/>
                  <a:gd name="T48" fmla="*/ 29 w 58"/>
                  <a:gd name="T49" fmla="*/ 13 h 57"/>
                  <a:gd name="T50" fmla="*/ 37 w 58"/>
                  <a:gd name="T51" fmla="*/ 5 h 57"/>
                  <a:gd name="T52" fmla="*/ 38 w 58"/>
                  <a:gd name="T53" fmla="*/ 3 h 57"/>
                  <a:gd name="T54" fmla="*/ 38 w 58"/>
                  <a:gd name="T55" fmla="*/ 2 h 57"/>
                  <a:gd name="T56" fmla="*/ 38 w 58"/>
                  <a:gd name="T57" fmla="*/ 1 h 57"/>
                  <a:gd name="T58" fmla="*/ 36 w 58"/>
                  <a:gd name="T59" fmla="*/ 0 h 57"/>
                  <a:gd name="T60" fmla="*/ 31 w 58"/>
                  <a:gd name="T61" fmla="*/ 0 h 57"/>
                  <a:gd name="T62" fmla="*/ 26 w 58"/>
                  <a:gd name="T63" fmla="*/ 1 h 57"/>
                  <a:gd name="T64" fmla="*/ 20 w 58"/>
                  <a:gd name="T65" fmla="*/ 2 h 57"/>
                  <a:gd name="T66" fmla="*/ 14 w 58"/>
                  <a:gd name="T67" fmla="*/ 5 h 57"/>
                  <a:gd name="T68" fmla="*/ 9 w 58"/>
                  <a:gd name="T69" fmla="*/ 8 h 57"/>
                  <a:gd name="T70" fmla="*/ 6 w 58"/>
                  <a:gd name="T71" fmla="*/ 12 h 57"/>
                  <a:gd name="T72" fmla="*/ 3 w 58"/>
                  <a:gd name="T73" fmla="*/ 17 h 57"/>
                  <a:gd name="T74" fmla="*/ 1 w 58"/>
                  <a:gd name="T75" fmla="*/ 22 h 57"/>
                  <a:gd name="T76" fmla="*/ 0 w 58"/>
                  <a:gd name="T77" fmla="*/ 26 h 57"/>
                  <a:gd name="T78" fmla="*/ 1 w 58"/>
                  <a:gd name="T79" fmla="*/ 31 h 57"/>
                  <a:gd name="T80" fmla="*/ 2 w 58"/>
                  <a:gd name="T81" fmla="*/ 36 h 57"/>
                  <a:gd name="T82" fmla="*/ 5 w 58"/>
                  <a:gd name="T83" fmla="*/ 39 h 57"/>
                  <a:gd name="T84" fmla="*/ 7 w 58"/>
                  <a:gd name="T85" fmla="*/ 43 h 57"/>
                  <a:gd name="T86" fmla="*/ 12 w 58"/>
                  <a:gd name="T87" fmla="*/ 47 h 57"/>
                  <a:gd name="T88" fmla="*/ 17 w 58"/>
                  <a:gd name="T89" fmla="*/ 51 h 57"/>
                  <a:gd name="T90" fmla="*/ 22 w 58"/>
                  <a:gd name="T91" fmla="*/ 54 h 57"/>
                  <a:gd name="T92" fmla="*/ 28 w 58"/>
                  <a:gd name="T93" fmla="*/ 55 h 57"/>
                  <a:gd name="T94" fmla="*/ 31 w 58"/>
                  <a:gd name="T95" fmla="*/ 56 h 57"/>
                  <a:gd name="T96" fmla="*/ 33 w 58"/>
                  <a:gd name="T97" fmla="*/ 56 h 57"/>
                  <a:gd name="T98" fmla="*/ 37 w 58"/>
                  <a:gd name="T99" fmla="*/ 55 h 57"/>
                  <a:gd name="T100" fmla="*/ 41 w 58"/>
                  <a:gd name="T101" fmla="*/ 53 h 57"/>
                  <a:gd name="T102" fmla="*/ 46 w 58"/>
                  <a:gd name="T103" fmla="*/ 51 h 57"/>
                  <a:gd name="T104" fmla="*/ 50 w 58"/>
                  <a:gd name="T105" fmla="*/ 47 h 57"/>
                  <a:gd name="T106" fmla="*/ 54 w 58"/>
                  <a:gd name="T107" fmla="*/ 41 h 57"/>
                  <a:gd name="T108" fmla="*/ 56 w 58"/>
                  <a:gd name="T109" fmla="*/ 37 h 57"/>
                  <a:gd name="T110" fmla="*/ 57 w 58"/>
                  <a:gd name="T111" fmla="*/ 33 h 57"/>
                  <a:gd name="T112" fmla="*/ 57 w 58"/>
                  <a:gd name="T113" fmla="*/ 29 h 57"/>
                  <a:gd name="T114" fmla="*/ 56 w 58"/>
                  <a:gd name="T115" fmla="*/ 25 h 57"/>
                  <a:gd name="T116" fmla="*/ 53 w 58"/>
                  <a:gd name="T117" fmla="*/ 19 h 57"/>
                  <a:gd name="T118" fmla="*/ 50 w 58"/>
                  <a:gd name="T119" fmla="*/ 17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57"/>
                  <a:gd name="T182" fmla="*/ 58 w 58"/>
                  <a:gd name="T183" fmla="*/ 57 h 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57">
                    <a:moveTo>
                      <a:pt x="50" y="17"/>
                    </a:moveTo>
                    <a:lnTo>
                      <a:pt x="43" y="24"/>
                    </a:lnTo>
                    <a:lnTo>
                      <a:pt x="45" y="26"/>
                    </a:lnTo>
                    <a:lnTo>
                      <a:pt x="46" y="28"/>
                    </a:lnTo>
                    <a:lnTo>
                      <a:pt x="46" y="30"/>
                    </a:lnTo>
                    <a:lnTo>
                      <a:pt x="46" y="31"/>
                    </a:lnTo>
                    <a:lnTo>
                      <a:pt x="46" y="32"/>
                    </a:lnTo>
                    <a:lnTo>
                      <a:pt x="46" y="34"/>
                    </a:lnTo>
                    <a:lnTo>
                      <a:pt x="45" y="36"/>
                    </a:lnTo>
                    <a:lnTo>
                      <a:pt x="44" y="38"/>
                    </a:lnTo>
                    <a:lnTo>
                      <a:pt x="43" y="40"/>
                    </a:lnTo>
                    <a:lnTo>
                      <a:pt x="40" y="42"/>
                    </a:lnTo>
                    <a:lnTo>
                      <a:pt x="39" y="43"/>
                    </a:lnTo>
                    <a:lnTo>
                      <a:pt x="38" y="44"/>
                    </a:lnTo>
                    <a:lnTo>
                      <a:pt x="36" y="44"/>
                    </a:lnTo>
                    <a:lnTo>
                      <a:pt x="35" y="44"/>
                    </a:lnTo>
                    <a:lnTo>
                      <a:pt x="32" y="45"/>
                    </a:lnTo>
                    <a:lnTo>
                      <a:pt x="31" y="44"/>
                    </a:lnTo>
                    <a:lnTo>
                      <a:pt x="29" y="44"/>
                    </a:lnTo>
                    <a:lnTo>
                      <a:pt x="28" y="44"/>
                    </a:lnTo>
                    <a:lnTo>
                      <a:pt x="26" y="43"/>
                    </a:lnTo>
                    <a:lnTo>
                      <a:pt x="25" y="42"/>
                    </a:lnTo>
                    <a:lnTo>
                      <a:pt x="23" y="42"/>
                    </a:lnTo>
                    <a:lnTo>
                      <a:pt x="21" y="40"/>
                    </a:lnTo>
                    <a:lnTo>
                      <a:pt x="19" y="39"/>
                    </a:lnTo>
                    <a:lnTo>
                      <a:pt x="18" y="37"/>
                    </a:lnTo>
                    <a:lnTo>
                      <a:pt x="16" y="36"/>
                    </a:lnTo>
                    <a:lnTo>
                      <a:pt x="14" y="33"/>
                    </a:lnTo>
                    <a:lnTo>
                      <a:pt x="13" y="32"/>
                    </a:lnTo>
                    <a:lnTo>
                      <a:pt x="12" y="30"/>
                    </a:lnTo>
                    <a:lnTo>
                      <a:pt x="12" y="29"/>
                    </a:lnTo>
                    <a:lnTo>
                      <a:pt x="11" y="27"/>
                    </a:lnTo>
                    <a:lnTo>
                      <a:pt x="11" y="26"/>
                    </a:lnTo>
                    <a:lnTo>
                      <a:pt x="11" y="24"/>
                    </a:lnTo>
                    <a:lnTo>
                      <a:pt x="11" y="23"/>
                    </a:lnTo>
                    <a:lnTo>
                      <a:pt x="12" y="22"/>
                    </a:lnTo>
                    <a:lnTo>
                      <a:pt x="12" y="20"/>
                    </a:lnTo>
                    <a:lnTo>
                      <a:pt x="13" y="19"/>
                    </a:lnTo>
                    <a:lnTo>
                      <a:pt x="14" y="17"/>
                    </a:lnTo>
                    <a:lnTo>
                      <a:pt x="15" y="16"/>
                    </a:lnTo>
                    <a:lnTo>
                      <a:pt x="17" y="14"/>
                    </a:lnTo>
                    <a:lnTo>
                      <a:pt x="18" y="13"/>
                    </a:lnTo>
                    <a:lnTo>
                      <a:pt x="21" y="12"/>
                    </a:lnTo>
                    <a:lnTo>
                      <a:pt x="22" y="11"/>
                    </a:lnTo>
                    <a:lnTo>
                      <a:pt x="24" y="11"/>
                    </a:lnTo>
                    <a:lnTo>
                      <a:pt x="27" y="12"/>
                    </a:lnTo>
                    <a:lnTo>
                      <a:pt x="28" y="12"/>
                    </a:lnTo>
                    <a:lnTo>
                      <a:pt x="29" y="13"/>
                    </a:lnTo>
                    <a:lnTo>
                      <a:pt x="32" y="10"/>
                    </a:lnTo>
                    <a:lnTo>
                      <a:pt x="37" y="5"/>
                    </a:lnTo>
                    <a:lnTo>
                      <a:pt x="38" y="3"/>
                    </a:lnTo>
                    <a:lnTo>
                      <a:pt x="38" y="2"/>
                    </a:lnTo>
                    <a:lnTo>
                      <a:pt x="38" y="1"/>
                    </a:lnTo>
                    <a:lnTo>
                      <a:pt x="37" y="1"/>
                    </a:lnTo>
                    <a:lnTo>
                      <a:pt x="36" y="0"/>
                    </a:lnTo>
                    <a:lnTo>
                      <a:pt x="33" y="0"/>
                    </a:lnTo>
                    <a:lnTo>
                      <a:pt x="31" y="0"/>
                    </a:lnTo>
                    <a:lnTo>
                      <a:pt x="29" y="0"/>
                    </a:lnTo>
                    <a:lnTo>
                      <a:pt x="26" y="1"/>
                    </a:lnTo>
                    <a:lnTo>
                      <a:pt x="23" y="1"/>
                    </a:lnTo>
                    <a:lnTo>
                      <a:pt x="20" y="2"/>
                    </a:lnTo>
                    <a:lnTo>
                      <a:pt x="17" y="3"/>
                    </a:lnTo>
                    <a:lnTo>
                      <a:pt x="14" y="5"/>
                    </a:lnTo>
                    <a:lnTo>
                      <a:pt x="12" y="6"/>
                    </a:lnTo>
                    <a:lnTo>
                      <a:pt x="9" y="8"/>
                    </a:lnTo>
                    <a:lnTo>
                      <a:pt x="8" y="10"/>
                    </a:lnTo>
                    <a:lnTo>
                      <a:pt x="6" y="12"/>
                    </a:lnTo>
                    <a:lnTo>
                      <a:pt x="4" y="14"/>
                    </a:lnTo>
                    <a:lnTo>
                      <a:pt x="3" y="17"/>
                    </a:lnTo>
                    <a:lnTo>
                      <a:pt x="2" y="19"/>
                    </a:lnTo>
                    <a:lnTo>
                      <a:pt x="1" y="22"/>
                    </a:lnTo>
                    <a:lnTo>
                      <a:pt x="0" y="24"/>
                    </a:lnTo>
                    <a:lnTo>
                      <a:pt x="0" y="26"/>
                    </a:lnTo>
                    <a:lnTo>
                      <a:pt x="0" y="29"/>
                    </a:lnTo>
                    <a:lnTo>
                      <a:pt x="1" y="31"/>
                    </a:lnTo>
                    <a:lnTo>
                      <a:pt x="2" y="34"/>
                    </a:lnTo>
                    <a:lnTo>
                      <a:pt x="2" y="36"/>
                    </a:lnTo>
                    <a:lnTo>
                      <a:pt x="4" y="38"/>
                    </a:lnTo>
                    <a:lnTo>
                      <a:pt x="5" y="39"/>
                    </a:lnTo>
                    <a:lnTo>
                      <a:pt x="5" y="40"/>
                    </a:lnTo>
                    <a:lnTo>
                      <a:pt x="7" y="43"/>
                    </a:lnTo>
                    <a:lnTo>
                      <a:pt x="9" y="45"/>
                    </a:lnTo>
                    <a:lnTo>
                      <a:pt x="12" y="47"/>
                    </a:lnTo>
                    <a:lnTo>
                      <a:pt x="14" y="49"/>
                    </a:lnTo>
                    <a:lnTo>
                      <a:pt x="17" y="51"/>
                    </a:lnTo>
                    <a:lnTo>
                      <a:pt x="19" y="52"/>
                    </a:lnTo>
                    <a:lnTo>
                      <a:pt x="22" y="54"/>
                    </a:lnTo>
                    <a:lnTo>
                      <a:pt x="25" y="55"/>
                    </a:lnTo>
                    <a:lnTo>
                      <a:pt x="28" y="55"/>
                    </a:lnTo>
                    <a:lnTo>
                      <a:pt x="29" y="56"/>
                    </a:lnTo>
                    <a:lnTo>
                      <a:pt x="31" y="56"/>
                    </a:lnTo>
                    <a:lnTo>
                      <a:pt x="32" y="56"/>
                    </a:lnTo>
                    <a:lnTo>
                      <a:pt x="33" y="56"/>
                    </a:lnTo>
                    <a:lnTo>
                      <a:pt x="34" y="56"/>
                    </a:lnTo>
                    <a:lnTo>
                      <a:pt x="37" y="55"/>
                    </a:lnTo>
                    <a:lnTo>
                      <a:pt x="39" y="54"/>
                    </a:lnTo>
                    <a:lnTo>
                      <a:pt x="41" y="53"/>
                    </a:lnTo>
                    <a:lnTo>
                      <a:pt x="44" y="52"/>
                    </a:lnTo>
                    <a:lnTo>
                      <a:pt x="46" y="51"/>
                    </a:lnTo>
                    <a:lnTo>
                      <a:pt x="48" y="49"/>
                    </a:lnTo>
                    <a:lnTo>
                      <a:pt x="50" y="47"/>
                    </a:lnTo>
                    <a:lnTo>
                      <a:pt x="53" y="43"/>
                    </a:lnTo>
                    <a:lnTo>
                      <a:pt x="54" y="41"/>
                    </a:lnTo>
                    <a:lnTo>
                      <a:pt x="55" y="39"/>
                    </a:lnTo>
                    <a:lnTo>
                      <a:pt x="56" y="37"/>
                    </a:lnTo>
                    <a:lnTo>
                      <a:pt x="56" y="35"/>
                    </a:lnTo>
                    <a:lnTo>
                      <a:pt x="57" y="33"/>
                    </a:lnTo>
                    <a:lnTo>
                      <a:pt x="57" y="30"/>
                    </a:lnTo>
                    <a:lnTo>
                      <a:pt x="57" y="29"/>
                    </a:lnTo>
                    <a:lnTo>
                      <a:pt x="56" y="27"/>
                    </a:lnTo>
                    <a:lnTo>
                      <a:pt x="56" y="25"/>
                    </a:lnTo>
                    <a:lnTo>
                      <a:pt x="55" y="23"/>
                    </a:lnTo>
                    <a:lnTo>
                      <a:pt x="53" y="19"/>
                    </a:lnTo>
                    <a:lnTo>
                      <a:pt x="52" y="18"/>
                    </a:lnTo>
                    <a:lnTo>
                      <a:pt x="50" y="17"/>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60" name="Freeform 452"/>
              <p:cNvSpPr>
                <a:spLocks/>
              </p:cNvSpPr>
              <p:nvPr/>
            </p:nvSpPr>
            <p:spPr bwMode="auto">
              <a:xfrm>
                <a:off x="801" y="660"/>
                <a:ext cx="65" cy="63"/>
              </a:xfrm>
              <a:custGeom>
                <a:avLst/>
                <a:gdLst>
                  <a:gd name="T0" fmla="*/ 47 w 66"/>
                  <a:gd name="T1" fmla="*/ 62 h 63"/>
                  <a:gd name="T2" fmla="*/ 52 w 66"/>
                  <a:gd name="T3" fmla="*/ 58 h 63"/>
                  <a:gd name="T4" fmla="*/ 65 w 66"/>
                  <a:gd name="T5" fmla="*/ 21 h 63"/>
                  <a:gd name="T6" fmla="*/ 59 w 66"/>
                  <a:gd name="T7" fmla="*/ 23 h 63"/>
                  <a:gd name="T8" fmla="*/ 44 w 66"/>
                  <a:gd name="T9" fmla="*/ 48 h 63"/>
                  <a:gd name="T10" fmla="*/ 32 w 66"/>
                  <a:gd name="T11" fmla="*/ 41 h 63"/>
                  <a:gd name="T12" fmla="*/ 43 w 66"/>
                  <a:gd name="T13" fmla="*/ 12 h 63"/>
                  <a:gd name="T14" fmla="*/ 37 w 66"/>
                  <a:gd name="T15" fmla="*/ 15 h 63"/>
                  <a:gd name="T16" fmla="*/ 24 w 66"/>
                  <a:gd name="T17" fmla="*/ 36 h 63"/>
                  <a:gd name="T18" fmla="*/ 14 w 66"/>
                  <a:gd name="T19" fmla="*/ 31 h 63"/>
                  <a:gd name="T20" fmla="*/ 26 w 66"/>
                  <a:gd name="T21" fmla="*/ 0 h 63"/>
                  <a:gd name="T22" fmla="*/ 20 w 66"/>
                  <a:gd name="T23" fmla="*/ 2 h 63"/>
                  <a:gd name="T24" fmla="*/ 0 w 66"/>
                  <a:gd name="T25" fmla="*/ 35 h 63"/>
                  <a:gd name="T26" fmla="*/ 47 w 66"/>
                  <a:gd name="T27" fmla="*/ 62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63"/>
                  <a:gd name="T44" fmla="*/ 66 w 66"/>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63">
                    <a:moveTo>
                      <a:pt x="47" y="62"/>
                    </a:moveTo>
                    <a:lnTo>
                      <a:pt x="52" y="58"/>
                    </a:lnTo>
                    <a:lnTo>
                      <a:pt x="65" y="21"/>
                    </a:lnTo>
                    <a:lnTo>
                      <a:pt x="59" y="23"/>
                    </a:lnTo>
                    <a:lnTo>
                      <a:pt x="44" y="48"/>
                    </a:lnTo>
                    <a:lnTo>
                      <a:pt x="32" y="41"/>
                    </a:lnTo>
                    <a:lnTo>
                      <a:pt x="43" y="12"/>
                    </a:lnTo>
                    <a:lnTo>
                      <a:pt x="37" y="15"/>
                    </a:lnTo>
                    <a:lnTo>
                      <a:pt x="24" y="36"/>
                    </a:lnTo>
                    <a:lnTo>
                      <a:pt x="14" y="31"/>
                    </a:lnTo>
                    <a:lnTo>
                      <a:pt x="26" y="0"/>
                    </a:lnTo>
                    <a:lnTo>
                      <a:pt x="20" y="2"/>
                    </a:lnTo>
                    <a:lnTo>
                      <a:pt x="0" y="35"/>
                    </a:lnTo>
                    <a:lnTo>
                      <a:pt x="47" y="62"/>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61" name="Freeform 453"/>
              <p:cNvSpPr>
                <a:spLocks/>
              </p:cNvSpPr>
              <p:nvPr/>
            </p:nvSpPr>
            <p:spPr bwMode="auto">
              <a:xfrm>
                <a:off x="225" y="660"/>
                <a:ext cx="62" cy="50"/>
              </a:xfrm>
              <a:custGeom>
                <a:avLst/>
                <a:gdLst>
                  <a:gd name="T0" fmla="*/ 0 w 62"/>
                  <a:gd name="T1" fmla="*/ 39 h 50"/>
                  <a:gd name="T2" fmla="*/ 6 w 62"/>
                  <a:gd name="T3" fmla="*/ 49 h 50"/>
                  <a:gd name="T4" fmla="*/ 44 w 62"/>
                  <a:gd name="T5" fmla="*/ 27 h 50"/>
                  <a:gd name="T6" fmla="*/ 52 w 62"/>
                  <a:gd name="T7" fmla="*/ 40 h 50"/>
                  <a:gd name="T8" fmla="*/ 61 w 62"/>
                  <a:gd name="T9" fmla="*/ 36 h 50"/>
                  <a:gd name="T10" fmla="*/ 39 w 62"/>
                  <a:gd name="T11" fmla="*/ 0 h 50"/>
                  <a:gd name="T12" fmla="*/ 30 w 62"/>
                  <a:gd name="T13" fmla="*/ 5 h 50"/>
                  <a:gd name="T14" fmla="*/ 39 w 62"/>
                  <a:gd name="T15" fmla="*/ 18 h 50"/>
                  <a:gd name="T16" fmla="*/ 0 w 62"/>
                  <a:gd name="T17" fmla="*/ 3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50"/>
                  <a:gd name="T29" fmla="*/ 62 w 6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50">
                    <a:moveTo>
                      <a:pt x="0" y="39"/>
                    </a:moveTo>
                    <a:lnTo>
                      <a:pt x="6" y="49"/>
                    </a:lnTo>
                    <a:lnTo>
                      <a:pt x="44" y="27"/>
                    </a:lnTo>
                    <a:lnTo>
                      <a:pt x="52" y="40"/>
                    </a:lnTo>
                    <a:lnTo>
                      <a:pt x="61" y="36"/>
                    </a:lnTo>
                    <a:lnTo>
                      <a:pt x="39" y="0"/>
                    </a:lnTo>
                    <a:lnTo>
                      <a:pt x="30" y="5"/>
                    </a:lnTo>
                    <a:lnTo>
                      <a:pt x="39" y="18"/>
                    </a:lnTo>
                    <a:lnTo>
                      <a:pt x="0" y="39"/>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62" name="Freeform 454"/>
              <p:cNvSpPr>
                <a:spLocks/>
              </p:cNvSpPr>
              <p:nvPr/>
            </p:nvSpPr>
            <p:spPr bwMode="auto">
              <a:xfrm>
                <a:off x="248" y="701"/>
                <a:ext cx="66" cy="70"/>
              </a:xfrm>
              <a:custGeom>
                <a:avLst/>
                <a:gdLst>
                  <a:gd name="T0" fmla="*/ 7 w 66"/>
                  <a:gd name="T1" fmla="*/ 41 h 68"/>
                  <a:gd name="T2" fmla="*/ 31 w 66"/>
                  <a:gd name="T3" fmla="*/ 37 h 68"/>
                  <a:gd name="T4" fmla="*/ 33 w 66"/>
                  <a:gd name="T5" fmla="*/ 41 h 68"/>
                  <a:gd name="T6" fmla="*/ 33 w 66"/>
                  <a:gd name="T7" fmla="*/ 43 h 68"/>
                  <a:gd name="T8" fmla="*/ 32 w 66"/>
                  <a:gd name="T9" fmla="*/ 46 h 68"/>
                  <a:gd name="T10" fmla="*/ 29 w 66"/>
                  <a:gd name="T11" fmla="*/ 49 h 68"/>
                  <a:gd name="T12" fmla="*/ 22 w 66"/>
                  <a:gd name="T13" fmla="*/ 55 h 68"/>
                  <a:gd name="T14" fmla="*/ 20 w 66"/>
                  <a:gd name="T15" fmla="*/ 57 h 68"/>
                  <a:gd name="T16" fmla="*/ 29 w 66"/>
                  <a:gd name="T17" fmla="*/ 66 h 68"/>
                  <a:gd name="T18" fmla="*/ 29 w 66"/>
                  <a:gd name="T19" fmla="*/ 65 h 68"/>
                  <a:gd name="T20" fmla="*/ 30 w 66"/>
                  <a:gd name="T21" fmla="*/ 63 h 68"/>
                  <a:gd name="T22" fmla="*/ 33 w 66"/>
                  <a:gd name="T23" fmla="*/ 61 h 68"/>
                  <a:gd name="T24" fmla="*/ 41 w 66"/>
                  <a:gd name="T25" fmla="*/ 54 h 68"/>
                  <a:gd name="T26" fmla="*/ 43 w 66"/>
                  <a:gd name="T27" fmla="*/ 51 h 68"/>
                  <a:gd name="T28" fmla="*/ 43 w 66"/>
                  <a:gd name="T29" fmla="*/ 48 h 68"/>
                  <a:gd name="T30" fmla="*/ 43 w 66"/>
                  <a:gd name="T31" fmla="*/ 44 h 68"/>
                  <a:gd name="T32" fmla="*/ 45 w 66"/>
                  <a:gd name="T33" fmla="*/ 45 h 68"/>
                  <a:gd name="T34" fmla="*/ 47 w 66"/>
                  <a:gd name="T35" fmla="*/ 46 h 68"/>
                  <a:gd name="T36" fmla="*/ 51 w 66"/>
                  <a:gd name="T37" fmla="*/ 46 h 68"/>
                  <a:gd name="T38" fmla="*/ 53 w 66"/>
                  <a:gd name="T39" fmla="*/ 46 h 68"/>
                  <a:gd name="T40" fmla="*/ 56 w 66"/>
                  <a:gd name="T41" fmla="*/ 44 h 68"/>
                  <a:gd name="T42" fmla="*/ 61 w 66"/>
                  <a:gd name="T43" fmla="*/ 41 h 68"/>
                  <a:gd name="T44" fmla="*/ 65 w 66"/>
                  <a:gd name="T45" fmla="*/ 35 h 68"/>
                  <a:gd name="T46" fmla="*/ 65 w 66"/>
                  <a:gd name="T47" fmla="*/ 33 h 68"/>
                  <a:gd name="T48" fmla="*/ 65 w 66"/>
                  <a:gd name="T49" fmla="*/ 30 h 68"/>
                  <a:gd name="T50" fmla="*/ 65 w 66"/>
                  <a:gd name="T51" fmla="*/ 28 h 68"/>
                  <a:gd name="T52" fmla="*/ 63 w 66"/>
                  <a:gd name="T53" fmla="*/ 24 h 68"/>
                  <a:gd name="T54" fmla="*/ 55 w 66"/>
                  <a:gd name="T55" fmla="*/ 14 h 68"/>
                  <a:gd name="T56" fmla="*/ 52 w 66"/>
                  <a:gd name="T57" fmla="*/ 25 h 68"/>
                  <a:gd name="T58" fmla="*/ 53 w 66"/>
                  <a:gd name="T59" fmla="*/ 28 h 68"/>
                  <a:gd name="T60" fmla="*/ 54 w 66"/>
                  <a:gd name="T61" fmla="*/ 31 h 68"/>
                  <a:gd name="T62" fmla="*/ 53 w 66"/>
                  <a:gd name="T63" fmla="*/ 33 h 68"/>
                  <a:gd name="T64" fmla="*/ 51 w 66"/>
                  <a:gd name="T65" fmla="*/ 35 h 68"/>
                  <a:gd name="T66" fmla="*/ 48 w 66"/>
                  <a:gd name="T67" fmla="*/ 36 h 68"/>
                  <a:gd name="T68" fmla="*/ 46 w 66"/>
                  <a:gd name="T69" fmla="*/ 36 h 68"/>
                  <a:gd name="T70" fmla="*/ 45 w 66"/>
                  <a:gd name="T71" fmla="*/ 36 h 68"/>
                  <a:gd name="T72" fmla="*/ 42 w 66"/>
                  <a:gd name="T73" fmla="*/ 35 h 68"/>
                  <a:gd name="T74" fmla="*/ 40 w 66"/>
                  <a:gd name="T75" fmla="*/ 33 h 68"/>
                  <a:gd name="T76" fmla="*/ 43 w 66"/>
                  <a:gd name="T77" fmla="*/ 14 h 68"/>
                  <a:gd name="T78" fmla="*/ 44 w 66"/>
                  <a:gd name="T79" fmla="*/ 0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68"/>
                  <a:gd name="T122" fmla="*/ 66 w 66"/>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68">
                    <a:moveTo>
                      <a:pt x="0" y="32"/>
                    </a:moveTo>
                    <a:lnTo>
                      <a:pt x="7" y="41"/>
                    </a:lnTo>
                    <a:lnTo>
                      <a:pt x="24" y="28"/>
                    </a:lnTo>
                    <a:lnTo>
                      <a:pt x="31" y="37"/>
                    </a:lnTo>
                    <a:lnTo>
                      <a:pt x="32" y="39"/>
                    </a:lnTo>
                    <a:lnTo>
                      <a:pt x="33" y="41"/>
                    </a:lnTo>
                    <a:lnTo>
                      <a:pt x="33" y="42"/>
                    </a:lnTo>
                    <a:lnTo>
                      <a:pt x="33" y="43"/>
                    </a:lnTo>
                    <a:lnTo>
                      <a:pt x="33" y="45"/>
                    </a:lnTo>
                    <a:lnTo>
                      <a:pt x="32" y="46"/>
                    </a:lnTo>
                    <a:lnTo>
                      <a:pt x="31" y="47"/>
                    </a:lnTo>
                    <a:lnTo>
                      <a:pt x="29" y="49"/>
                    </a:lnTo>
                    <a:lnTo>
                      <a:pt x="25" y="53"/>
                    </a:lnTo>
                    <a:lnTo>
                      <a:pt x="22" y="55"/>
                    </a:lnTo>
                    <a:lnTo>
                      <a:pt x="21" y="56"/>
                    </a:lnTo>
                    <a:lnTo>
                      <a:pt x="20" y="57"/>
                    </a:lnTo>
                    <a:lnTo>
                      <a:pt x="28" y="67"/>
                    </a:lnTo>
                    <a:lnTo>
                      <a:pt x="29" y="66"/>
                    </a:lnTo>
                    <a:lnTo>
                      <a:pt x="29" y="65"/>
                    </a:lnTo>
                    <a:lnTo>
                      <a:pt x="29" y="64"/>
                    </a:lnTo>
                    <a:lnTo>
                      <a:pt x="30" y="63"/>
                    </a:lnTo>
                    <a:lnTo>
                      <a:pt x="31" y="62"/>
                    </a:lnTo>
                    <a:lnTo>
                      <a:pt x="33" y="61"/>
                    </a:lnTo>
                    <a:lnTo>
                      <a:pt x="38" y="56"/>
                    </a:lnTo>
                    <a:lnTo>
                      <a:pt x="41" y="54"/>
                    </a:lnTo>
                    <a:lnTo>
                      <a:pt x="41" y="53"/>
                    </a:lnTo>
                    <a:lnTo>
                      <a:pt x="43" y="51"/>
                    </a:lnTo>
                    <a:lnTo>
                      <a:pt x="43" y="49"/>
                    </a:lnTo>
                    <a:lnTo>
                      <a:pt x="43" y="48"/>
                    </a:lnTo>
                    <a:lnTo>
                      <a:pt x="43" y="46"/>
                    </a:lnTo>
                    <a:lnTo>
                      <a:pt x="43" y="44"/>
                    </a:lnTo>
                    <a:lnTo>
                      <a:pt x="45" y="45"/>
                    </a:lnTo>
                    <a:lnTo>
                      <a:pt x="46" y="46"/>
                    </a:lnTo>
                    <a:lnTo>
                      <a:pt x="47" y="46"/>
                    </a:lnTo>
                    <a:lnTo>
                      <a:pt x="48" y="46"/>
                    </a:lnTo>
                    <a:lnTo>
                      <a:pt x="51" y="46"/>
                    </a:lnTo>
                    <a:lnTo>
                      <a:pt x="53" y="46"/>
                    </a:lnTo>
                    <a:lnTo>
                      <a:pt x="55" y="45"/>
                    </a:lnTo>
                    <a:lnTo>
                      <a:pt x="56" y="44"/>
                    </a:lnTo>
                    <a:lnTo>
                      <a:pt x="58" y="43"/>
                    </a:lnTo>
                    <a:lnTo>
                      <a:pt x="61" y="41"/>
                    </a:lnTo>
                    <a:lnTo>
                      <a:pt x="63" y="38"/>
                    </a:lnTo>
                    <a:lnTo>
                      <a:pt x="65" y="35"/>
                    </a:lnTo>
                    <a:lnTo>
                      <a:pt x="65" y="34"/>
                    </a:lnTo>
                    <a:lnTo>
                      <a:pt x="65" y="33"/>
                    </a:lnTo>
                    <a:lnTo>
                      <a:pt x="65" y="32"/>
                    </a:lnTo>
                    <a:lnTo>
                      <a:pt x="65" y="30"/>
                    </a:lnTo>
                    <a:lnTo>
                      <a:pt x="65" y="29"/>
                    </a:lnTo>
                    <a:lnTo>
                      <a:pt x="65" y="28"/>
                    </a:lnTo>
                    <a:lnTo>
                      <a:pt x="64" y="26"/>
                    </a:lnTo>
                    <a:lnTo>
                      <a:pt x="63" y="24"/>
                    </a:lnTo>
                    <a:lnTo>
                      <a:pt x="60" y="21"/>
                    </a:lnTo>
                    <a:lnTo>
                      <a:pt x="55" y="14"/>
                    </a:lnTo>
                    <a:lnTo>
                      <a:pt x="43" y="14"/>
                    </a:lnTo>
                    <a:lnTo>
                      <a:pt x="52" y="25"/>
                    </a:lnTo>
                    <a:lnTo>
                      <a:pt x="53" y="26"/>
                    </a:lnTo>
                    <a:lnTo>
                      <a:pt x="53" y="28"/>
                    </a:lnTo>
                    <a:lnTo>
                      <a:pt x="54" y="29"/>
                    </a:lnTo>
                    <a:lnTo>
                      <a:pt x="54" y="31"/>
                    </a:lnTo>
                    <a:lnTo>
                      <a:pt x="53" y="32"/>
                    </a:lnTo>
                    <a:lnTo>
                      <a:pt x="53" y="33"/>
                    </a:lnTo>
                    <a:lnTo>
                      <a:pt x="52" y="34"/>
                    </a:lnTo>
                    <a:lnTo>
                      <a:pt x="51" y="35"/>
                    </a:lnTo>
                    <a:lnTo>
                      <a:pt x="49" y="36"/>
                    </a:lnTo>
                    <a:lnTo>
                      <a:pt x="48" y="36"/>
                    </a:lnTo>
                    <a:lnTo>
                      <a:pt x="47" y="36"/>
                    </a:lnTo>
                    <a:lnTo>
                      <a:pt x="46" y="36"/>
                    </a:lnTo>
                    <a:lnTo>
                      <a:pt x="45" y="36"/>
                    </a:lnTo>
                    <a:lnTo>
                      <a:pt x="43" y="36"/>
                    </a:lnTo>
                    <a:lnTo>
                      <a:pt x="42" y="35"/>
                    </a:lnTo>
                    <a:lnTo>
                      <a:pt x="41" y="34"/>
                    </a:lnTo>
                    <a:lnTo>
                      <a:pt x="40" y="33"/>
                    </a:lnTo>
                    <a:lnTo>
                      <a:pt x="32" y="23"/>
                    </a:lnTo>
                    <a:lnTo>
                      <a:pt x="43" y="14"/>
                    </a:lnTo>
                    <a:lnTo>
                      <a:pt x="55" y="14"/>
                    </a:lnTo>
                    <a:lnTo>
                      <a:pt x="44" y="0"/>
                    </a:lnTo>
                    <a:lnTo>
                      <a:pt x="0" y="32"/>
                    </a:lnTo>
                  </a:path>
                </a:pathLst>
              </a:custGeom>
              <a:solidFill>
                <a:srgbClr val="FFFF00"/>
              </a:solidFill>
              <a:ln w="9525" cap="rnd">
                <a:noFill/>
                <a:round/>
                <a:headEnd/>
                <a:tailEnd/>
              </a:ln>
            </p:spPr>
            <p:txBody>
              <a:bodyPr/>
              <a:lstStyle/>
              <a:p>
                <a:endParaRPr lang="en-US"/>
              </a:p>
            </p:txBody>
          </p:sp>
          <p:sp>
            <p:nvSpPr>
              <p:cNvPr id="63" name="Freeform 455"/>
              <p:cNvSpPr>
                <a:spLocks/>
              </p:cNvSpPr>
              <p:nvPr/>
            </p:nvSpPr>
            <p:spPr bwMode="auto">
              <a:xfrm>
                <a:off x="248" y="701"/>
                <a:ext cx="66" cy="70"/>
              </a:xfrm>
              <a:custGeom>
                <a:avLst/>
                <a:gdLst>
                  <a:gd name="T0" fmla="*/ 0 w 66"/>
                  <a:gd name="T1" fmla="*/ 32 h 68"/>
                  <a:gd name="T2" fmla="*/ 7 w 66"/>
                  <a:gd name="T3" fmla="*/ 41 h 68"/>
                  <a:gd name="T4" fmla="*/ 24 w 66"/>
                  <a:gd name="T5" fmla="*/ 28 h 68"/>
                  <a:gd name="T6" fmla="*/ 31 w 66"/>
                  <a:gd name="T7" fmla="*/ 37 h 68"/>
                  <a:gd name="T8" fmla="*/ 32 w 66"/>
                  <a:gd name="T9" fmla="*/ 39 h 68"/>
                  <a:gd name="T10" fmla="*/ 33 w 66"/>
                  <a:gd name="T11" fmla="*/ 41 h 68"/>
                  <a:gd name="T12" fmla="*/ 33 w 66"/>
                  <a:gd name="T13" fmla="*/ 42 h 68"/>
                  <a:gd name="T14" fmla="*/ 33 w 66"/>
                  <a:gd name="T15" fmla="*/ 43 h 68"/>
                  <a:gd name="T16" fmla="*/ 33 w 66"/>
                  <a:gd name="T17" fmla="*/ 45 h 68"/>
                  <a:gd name="T18" fmla="*/ 32 w 66"/>
                  <a:gd name="T19" fmla="*/ 46 h 68"/>
                  <a:gd name="T20" fmla="*/ 31 w 66"/>
                  <a:gd name="T21" fmla="*/ 47 h 68"/>
                  <a:gd name="T22" fmla="*/ 29 w 66"/>
                  <a:gd name="T23" fmla="*/ 49 h 68"/>
                  <a:gd name="T24" fmla="*/ 25 w 66"/>
                  <a:gd name="T25" fmla="*/ 53 h 68"/>
                  <a:gd name="T26" fmla="*/ 22 w 66"/>
                  <a:gd name="T27" fmla="*/ 55 h 68"/>
                  <a:gd name="T28" fmla="*/ 21 w 66"/>
                  <a:gd name="T29" fmla="*/ 56 h 68"/>
                  <a:gd name="T30" fmla="*/ 20 w 66"/>
                  <a:gd name="T31" fmla="*/ 57 h 68"/>
                  <a:gd name="T32" fmla="*/ 28 w 66"/>
                  <a:gd name="T33" fmla="*/ 67 h 68"/>
                  <a:gd name="T34" fmla="*/ 29 w 66"/>
                  <a:gd name="T35" fmla="*/ 66 h 68"/>
                  <a:gd name="T36" fmla="*/ 29 w 66"/>
                  <a:gd name="T37" fmla="*/ 65 h 68"/>
                  <a:gd name="T38" fmla="*/ 29 w 66"/>
                  <a:gd name="T39" fmla="*/ 65 h 68"/>
                  <a:gd name="T40" fmla="*/ 29 w 66"/>
                  <a:gd name="T41" fmla="*/ 64 h 68"/>
                  <a:gd name="T42" fmla="*/ 30 w 66"/>
                  <a:gd name="T43" fmla="*/ 63 h 68"/>
                  <a:gd name="T44" fmla="*/ 31 w 66"/>
                  <a:gd name="T45" fmla="*/ 62 h 68"/>
                  <a:gd name="T46" fmla="*/ 33 w 66"/>
                  <a:gd name="T47" fmla="*/ 61 h 68"/>
                  <a:gd name="T48" fmla="*/ 38 w 66"/>
                  <a:gd name="T49" fmla="*/ 56 h 68"/>
                  <a:gd name="T50" fmla="*/ 41 w 66"/>
                  <a:gd name="T51" fmla="*/ 54 h 68"/>
                  <a:gd name="T52" fmla="*/ 41 w 66"/>
                  <a:gd name="T53" fmla="*/ 53 h 68"/>
                  <a:gd name="T54" fmla="*/ 43 w 66"/>
                  <a:gd name="T55" fmla="*/ 51 h 68"/>
                  <a:gd name="T56" fmla="*/ 43 w 66"/>
                  <a:gd name="T57" fmla="*/ 49 h 68"/>
                  <a:gd name="T58" fmla="*/ 43 w 66"/>
                  <a:gd name="T59" fmla="*/ 48 h 68"/>
                  <a:gd name="T60" fmla="*/ 43 w 66"/>
                  <a:gd name="T61" fmla="*/ 46 h 68"/>
                  <a:gd name="T62" fmla="*/ 43 w 66"/>
                  <a:gd name="T63" fmla="*/ 44 h 68"/>
                  <a:gd name="T64" fmla="*/ 45 w 66"/>
                  <a:gd name="T65" fmla="*/ 45 h 68"/>
                  <a:gd name="T66" fmla="*/ 45 w 66"/>
                  <a:gd name="T67" fmla="*/ 45 h 68"/>
                  <a:gd name="T68" fmla="*/ 46 w 66"/>
                  <a:gd name="T69" fmla="*/ 46 h 68"/>
                  <a:gd name="T70" fmla="*/ 47 w 66"/>
                  <a:gd name="T71" fmla="*/ 46 h 68"/>
                  <a:gd name="T72" fmla="*/ 48 w 66"/>
                  <a:gd name="T73" fmla="*/ 46 h 68"/>
                  <a:gd name="T74" fmla="*/ 51 w 66"/>
                  <a:gd name="T75" fmla="*/ 46 h 68"/>
                  <a:gd name="T76" fmla="*/ 51 w 66"/>
                  <a:gd name="T77" fmla="*/ 46 h 68"/>
                  <a:gd name="T78" fmla="*/ 53 w 66"/>
                  <a:gd name="T79" fmla="*/ 46 h 68"/>
                  <a:gd name="T80" fmla="*/ 55 w 66"/>
                  <a:gd name="T81" fmla="*/ 45 h 68"/>
                  <a:gd name="T82" fmla="*/ 56 w 66"/>
                  <a:gd name="T83" fmla="*/ 44 h 68"/>
                  <a:gd name="T84" fmla="*/ 58 w 66"/>
                  <a:gd name="T85" fmla="*/ 43 h 68"/>
                  <a:gd name="T86" fmla="*/ 61 w 66"/>
                  <a:gd name="T87" fmla="*/ 41 h 68"/>
                  <a:gd name="T88" fmla="*/ 63 w 66"/>
                  <a:gd name="T89" fmla="*/ 38 h 68"/>
                  <a:gd name="T90" fmla="*/ 65 w 66"/>
                  <a:gd name="T91" fmla="*/ 35 h 68"/>
                  <a:gd name="T92" fmla="*/ 65 w 66"/>
                  <a:gd name="T93" fmla="*/ 34 h 68"/>
                  <a:gd name="T94" fmla="*/ 65 w 66"/>
                  <a:gd name="T95" fmla="*/ 33 h 68"/>
                  <a:gd name="T96" fmla="*/ 65 w 66"/>
                  <a:gd name="T97" fmla="*/ 32 h 68"/>
                  <a:gd name="T98" fmla="*/ 65 w 66"/>
                  <a:gd name="T99" fmla="*/ 30 h 68"/>
                  <a:gd name="T100" fmla="*/ 65 w 66"/>
                  <a:gd name="T101" fmla="*/ 29 h 68"/>
                  <a:gd name="T102" fmla="*/ 65 w 66"/>
                  <a:gd name="T103" fmla="*/ 28 h 68"/>
                  <a:gd name="T104" fmla="*/ 64 w 66"/>
                  <a:gd name="T105" fmla="*/ 26 h 68"/>
                  <a:gd name="T106" fmla="*/ 63 w 66"/>
                  <a:gd name="T107" fmla="*/ 24 h 68"/>
                  <a:gd name="T108" fmla="*/ 60 w 66"/>
                  <a:gd name="T109" fmla="*/ 21 h 68"/>
                  <a:gd name="T110" fmla="*/ 44 w 66"/>
                  <a:gd name="T111" fmla="*/ 0 h 68"/>
                  <a:gd name="T112" fmla="*/ 0 w 66"/>
                  <a:gd name="T113" fmla="*/ 32 h 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
                  <a:gd name="T172" fmla="*/ 0 h 68"/>
                  <a:gd name="T173" fmla="*/ 66 w 66"/>
                  <a:gd name="T174" fmla="*/ 68 h 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 h="68">
                    <a:moveTo>
                      <a:pt x="0" y="32"/>
                    </a:moveTo>
                    <a:lnTo>
                      <a:pt x="7" y="41"/>
                    </a:lnTo>
                    <a:lnTo>
                      <a:pt x="24" y="28"/>
                    </a:lnTo>
                    <a:lnTo>
                      <a:pt x="31" y="37"/>
                    </a:lnTo>
                    <a:lnTo>
                      <a:pt x="32" y="39"/>
                    </a:lnTo>
                    <a:lnTo>
                      <a:pt x="33" y="41"/>
                    </a:lnTo>
                    <a:lnTo>
                      <a:pt x="33" y="42"/>
                    </a:lnTo>
                    <a:lnTo>
                      <a:pt x="33" y="43"/>
                    </a:lnTo>
                    <a:lnTo>
                      <a:pt x="33" y="45"/>
                    </a:lnTo>
                    <a:lnTo>
                      <a:pt x="32" y="46"/>
                    </a:lnTo>
                    <a:lnTo>
                      <a:pt x="31" y="47"/>
                    </a:lnTo>
                    <a:lnTo>
                      <a:pt x="29" y="49"/>
                    </a:lnTo>
                    <a:lnTo>
                      <a:pt x="25" y="53"/>
                    </a:lnTo>
                    <a:lnTo>
                      <a:pt x="22" y="55"/>
                    </a:lnTo>
                    <a:lnTo>
                      <a:pt x="21" y="56"/>
                    </a:lnTo>
                    <a:lnTo>
                      <a:pt x="20" y="57"/>
                    </a:lnTo>
                    <a:lnTo>
                      <a:pt x="28" y="67"/>
                    </a:lnTo>
                    <a:lnTo>
                      <a:pt x="29" y="66"/>
                    </a:lnTo>
                    <a:lnTo>
                      <a:pt x="29" y="65"/>
                    </a:lnTo>
                    <a:lnTo>
                      <a:pt x="29" y="64"/>
                    </a:lnTo>
                    <a:lnTo>
                      <a:pt x="30" y="63"/>
                    </a:lnTo>
                    <a:lnTo>
                      <a:pt x="31" y="62"/>
                    </a:lnTo>
                    <a:lnTo>
                      <a:pt x="33" y="61"/>
                    </a:lnTo>
                    <a:lnTo>
                      <a:pt x="38" y="56"/>
                    </a:lnTo>
                    <a:lnTo>
                      <a:pt x="41" y="54"/>
                    </a:lnTo>
                    <a:lnTo>
                      <a:pt x="41" y="53"/>
                    </a:lnTo>
                    <a:lnTo>
                      <a:pt x="43" y="51"/>
                    </a:lnTo>
                    <a:lnTo>
                      <a:pt x="43" y="49"/>
                    </a:lnTo>
                    <a:lnTo>
                      <a:pt x="43" y="48"/>
                    </a:lnTo>
                    <a:lnTo>
                      <a:pt x="43" y="46"/>
                    </a:lnTo>
                    <a:lnTo>
                      <a:pt x="43" y="44"/>
                    </a:lnTo>
                    <a:lnTo>
                      <a:pt x="45" y="45"/>
                    </a:lnTo>
                    <a:lnTo>
                      <a:pt x="46" y="46"/>
                    </a:lnTo>
                    <a:lnTo>
                      <a:pt x="47" y="46"/>
                    </a:lnTo>
                    <a:lnTo>
                      <a:pt x="48" y="46"/>
                    </a:lnTo>
                    <a:lnTo>
                      <a:pt x="51" y="46"/>
                    </a:lnTo>
                    <a:lnTo>
                      <a:pt x="53" y="46"/>
                    </a:lnTo>
                    <a:lnTo>
                      <a:pt x="55" y="45"/>
                    </a:lnTo>
                    <a:lnTo>
                      <a:pt x="56" y="44"/>
                    </a:lnTo>
                    <a:lnTo>
                      <a:pt x="58" y="43"/>
                    </a:lnTo>
                    <a:lnTo>
                      <a:pt x="61" y="41"/>
                    </a:lnTo>
                    <a:lnTo>
                      <a:pt x="63" y="38"/>
                    </a:lnTo>
                    <a:lnTo>
                      <a:pt x="65" y="35"/>
                    </a:lnTo>
                    <a:lnTo>
                      <a:pt x="65" y="34"/>
                    </a:lnTo>
                    <a:lnTo>
                      <a:pt x="65" y="33"/>
                    </a:lnTo>
                    <a:lnTo>
                      <a:pt x="65" y="32"/>
                    </a:lnTo>
                    <a:lnTo>
                      <a:pt x="65" y="30"/>
                    </a:lnTo>
                    <a:lnTo>
                      <a:pt x="65" y="29"/>
                    </a:lnTo>
                    <a:lnTo>
                      <a:pt x="65" y="28"/>
                    </a:lnTo>
                    <a:lnTo>
                      <a:pt x="64" y="26"/>
                    </a:lnTo>
                    <a:lnTo>
                      <a:pt x="63" y="24"/>
                    </a:lnTo>
                    <a:lnTo>
                      <a:pt x="60" y="21"/>
                    </a:lnTo>
                    <a:lnTo>
                      <a:pt x="44" y="0"/>
                    </a:lnTo>
                    <a:lnTo>
                      <a:pt x="0" y="32"/>
                    </a:lnTo>
                  </a:path>
                </a:pathLst>
              </a:custGeom>
              <a:noFill/>
              <a:ln w="12700" cap="rnd" cmpd="sng">
                <a:solidFill>
                  <a:srgbClr val="000000"/>
                </a:solidFill>
                <a:prstDash val="solid"/>
                <a:round/>
                <a:headEnd/>
                <a:tailEnd/>
              </a:ln>
            </p:spPr>
            <p:txBody>
              <a:bodyPr/>
              <a:lstStyle/>
              <a:p>
                <a:endParaRPr lang="en-US"/>
              </a:p>
            </p:txBody>
          </p:sp>
          <p:sp>
            <p:nvSpPr>
              <p:cNvPr id="64" name="Freeform 456"/>
              <p:cNvSpPr>
                <a:spLocks/>
              </p:cNvSpPr>
              <p:nvPr/>
            </p:nvSpPr>
            <p:spPr bwMode="auto">
              <a:xfrm>
                <a:off x="281" y="717"/>
                <a:ext cx="23" cy="22"/>
              </a:xfrm>
              <a:custGeom>
                <a:avLst/>
                <a:gdLst>
                  <a:gd name="T0" fmla="*/ 0 w 22"/>
                  <a:gd name="T1" fmla="*/ 8 h 23"/>
                  <a:gd name="T2" fmla="*/ 11 w 22"/>
                  <a:gd name="T3" fmla="*/ 0 h 23"/>
                  <a:gd name="T4" fmla="*/ 19 w 22"/>
                  <a:gd name="T5" fmla="*/ 10 h 23"/>
                  <a:gd name="T6" fmla="*/ 20 w 22"/>
                  <a:gd name="T7" fmla="*/ 11 h 23"/>
                  <a:gd name="T8" fmla="*/ 20 w 22"/>
                  <a:gd name="T9" fmla="*/ 13 h 23"/>
                  <a:gd name="T10" fmla="*/ 21 w 22"/>
                  <a:gd name="T11" fmla="*/ 14 h 23"/>
                  <a:gd name="T12" fmla="*/ 21 w 22"/>
                  <a:gd name="T13" fmla="*/ 16 h 23"/>
                  <a:gd name="T14" fmla="*/ 20 w 22"/>
                  <a:gd name="T15" fmla="*/ 17 h 23"/>
                  <a:gd name="T16" fmla="*/ 20 w 22"/>
                  <a:gd name="T17" fmla="*/ 18 h 23"/>
                  <a:gd name="T18" fmla="*/ 19 w 22"/>
                  <a:gd name="T19" fmla="*/ 19 h 23"/>
                  <a:gd name="T20" fmla="*/ 18 w 22"/>
                  <a:gd name="T21" fmla="*/ 20 h 23"/>
                  <a:gd name="T22" fmla="*/ 17 w 22"/>
                  <a:gd name="T23" fmla="*/ 21 h 23"/>
                  <a:gd name="T24" fmla="*/ 16 w 22"/>
                  <a:gd name="T25" fmla="*/ 21 h 23"/>
                  <a:gd name="T26" fmla="*/ 15 w 22"/>
                  <a:gd name="T27" fmla="*/ 22 h 23"/>
                  <a:gd name="T28" fmla="*/ 14 w 22"/>
                  <a:gd name="T29" fmla="*/ 22 h 23"/>
                  <a:gd name="T30" fmla="*/ 13 w 22"/>
                  <a:gd name="T31" fmla="*/ 22 h 23"/>
                  <a:gd name="T32" fmla="*/ 13 w 22"/>
                  <a:gd name="T33" fmla="*/ 22 h 23"/>
                  <a:gd name="T34" fmla="*/ 12 w 22"/>
                  <a:gd name="T35" fmla="*/ 21 h 23"/>
                  <a:gd name="T36" fmla="*/ 10 w 22"/>
                  <a:gd name="T37" fmla="*/ 20 h 23"/>
                  <a:gd name="T38" fmla="*/ 9 w 22"/>
                  <a:gd name="T39" fmla="*/ 19 h 23"/>
                  <a:gd name="T40" fmla="*/ 8 w 22"/>
                  <a:gd name="T41" fmla="*/ 18 h 23"/>
                  <a:gd name="T42" fmla="*/ 0 w 22"/>
                  <a:gd name="T43" fmla="*/ 8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3"/>
                  <a:gd name="T68" fmla="*/ 22 w 22"/>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3">
                    <a:moveTo>
                      <a:pt x="0" y="8"/>
                    </a:moveTo>
                    <a:lnTo>
                      <a:pt x="11" y="0"/>
                    </a:lnTo>
                    <a:lnTo>
                      <a:pt x="19" y="10"/>
                    </a:lnTo>
                    <a:lnTo>
                      <a:pt x="20" y="11"/>
                    </a:lnTo>
                    <a:lnTo>
                      <a:pt x="20" y="13"/>
                    </a:lnTo>
                    <a:lnTo>
                      <a:pt x="21" y="14"/>
                    </a:lnTo>
                    <a:lnTo>
                      <a:pt x="21" y="16"/>
                    </a:lnTo>
                    <a:lnTo>
                      <a:pt x="20" y="17"/>
                    </a:lnTo>
                    <a:lnTo>
                      <a:pt x="20" y="18"/>
                    </a:lnTo>
                    <a:lnTo>
                      <a:pt x="19" y="19"/>
                    </a:lnTo>
                    <a:lnTo>
                      <a:pt x="18" y="20"/>
                    </a:lnTo>
                    <a:lnTo>
                      <a:pt x="17" y="21"/>
                    </a:lnTo>
                    <a:lnTo>
                      <a:pt x="16" y="21"/>
                    </a:lnTo>
                    <a:lnTo>
                      <a:pt x="15" y="22"/>
                    </a:lnTo>
                    <a:lnTo>
                      <a:pt x="14" y="22"/>
                    </a:lnTo>
                    <a:lnTo>
                      <a:pt x="13" y="22"/>
                    </a:lnTo>
                    <a:lnTo>
                      <a:pt x="12" y="21"/>
                    </a:lnTo>
                    <a:lnTo>
                      <a:pt x="10" y="20"/>
                    </a:lnTo>
                    <a:lnTo>
                      <a:pt x="9" y="19"/>
                    </a:lnTo>
                    <a:lnTo>
                      <a:pt x="8" y="18"/>
                    </a:lnTo>
                    <a:lnTo>
                      <a:pt x="0" y="8"/>
                    </a:lnTo>
                  </a:path>
                </a:pathLst>
              </a:custGeom>
              <a:noFill/>
              <a:ln w="12700" cap="rnd" cmpd="sng">
                <a:solidFill>
                  <a:srgbClr val="000000"/>
                </a:solidFill>
                <a:prstDash val="solid"/>
                <a:round/>
                <a:headEnd/>
                <a:tailEnd/>
              </a:ln>
            </p:spPr>
            <p:txBody>
              <a:bodyPr/>
              <a:lstStyle/>
              <a:p>
                <a:endParaRPr lang="en-US"/>
              </a:p>
            </p:txBody>
          </p:sp>
          <p:sp>
            <p:nvSpPr>
              <p:cNvPr id="65" name="Freeform 457"/>
              <p:cNvSpPr>
                <a:spLocks/>
              </p:cNvSpPr>
              <p:nvPr/>
            </p:nvSpPr>
            <p:spPr bwMode="auto">
              <a:xfrm>
                <a:off x="283" y="749"/>
                <a:ext cx="62" cy="60"/>
              </a:xfrm>
              <a:custGeom>
                <a:avLst/>
                <a:gdLst>
                  <a:gd name="T0" fmla="*/ 51 w 62"/>
                  <a:gd name="T1" fmla="*/ 0 h 61"/>
                  <a:gd name="T2" fmla="*/ 0 w 62"/>
                  <a:gd name="T3" fmla="*/ 26 h 61"/>
                  <a:gd name="T4" fmla="*/ 8 w 62"/>
                  <a:gd name="T5" fmla="*/ 33 h 61"/>
                  <a:gd name="T6" fmla="*/ 19 w 62"/>
                  <a:gd name="T7" fmla="*/ 28 h 61"/>
                  <a:gd name="T8" fmla="*/ 34 w 62"/>
                  <a:gd name="T9" fmla="*/ 42 h 61"/>
                  <a:gd name="T10" fmla="*/ 30 w 62"/>
                  <a:gd name="T11" fmla="*/ 52 h 61"/>
                  <a:gd name="T12" fmla="*/ 38 w 62"/>
                  <a:gd name="T13" fmla="*/ 60 h 61"/>
                  <a:gd name="T14" fmla="*/ 56 w 62"/>
                  <a:gd name="T15" fmla="*/ 19 h 61"/>
                  <a:gd name="T16" fmla="*/ 49 w 62"/>
                  <a:gd name="T17" fmla="*/ 12 h 61"/>
                  <a:gd name="T18" fmla="*/ 38 w 62"/>
                  <a:gd name="T19" fmla="*/ 33 h 61"/>
                  <a:gd name="T20" fmla="*/ 28 w 62"/>
                  <a:gd name="T21" fmla="*/ 23 h 61"/>
                  <a:gd name="T22" fmla="*/ 49 w 62"/>
                  <a:gd name="T23" fmla="*/ 12 h 61"/>
                  <a:gd name="T24" fmla="*/ 56 w 62"/>
                  <a:gd name="T25" fmla="*/ 19 h 61"/>
                  <a:gd name="T26" fmla="*/ 61 w 62"/>
                  <a:gd name="T27" fmla="*/ 8 h 61"/>
                  <a:gd name="T28" fmla="*/ 51 w 62"/>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61"/>
                  <a:gd name="T47" fmla="*/ 62 w 62"/>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61">
                    <a:moveTo>
                      <a:pt x="51" y="0"/>
                    </a:moveTo>
                    <a:lnTo>
                      <a:pt x="0" y="26"/>
                    </a:lnTo>
                    <a:lnTo>
                      <a:pt x="8" y="33"/>
                    </a:lnTo>
                    <a:lnTo>
                      <a:pt x="19" y="28"/>
                    </a:lnTo>
                    <a:lnTo>
                      <a:pt x="34" y="42"/>
                    </a:lnTo>
                    <a:lnTo>
                      <a:pt x="30" y="52"/>
                    </a:lnTo>
                    <a:lnTo>
                      <a:pt x="38" y="60"/>
                    </a:lnTo>
                    <a:lnTo>
                      <a:pt x="56" y="19"/>
                    </a:lnTo>
                    <a:lnTo>
                      <a:pt x="49" y="12"/>
                    </a:lnTo>
                    <a:lnTo>
                      <a:pt x="38" y="33"/>
                    </a:lnTo>
                    <a:lnTo>
                      <a:pt x="28" y="23"/>
                    </a:lnTo>
                    <a:lnTo>
                      <a:pt x="49" y="12"/>
                    </a:lnTo>
                    <a:lnTo>
                      <a:pt x="56" y="19"/>
                    </a:lnTo>
                    <a:lnTo>
                      <a:pt x="61" y="8"/>
                    </a:lnTo>
                    <a:lnTo>
                      <a:pt x="51" y="0"/>
                    </a:lnTo>
                  </a:path>
                </a:pathLst>
              </a:custGeom>
              <a:solidFill>
                <a:srgbClr val="FFFF00"/>
              </a:solidFill>
              <a:ln w="9525" cap="rnd">
                <a:noFill/>
                <a:round/>
                <a:headEnd/>
                <a:tailEnd/>
              </a:ln>
            </p:spPr>
            <p:txBody>
              <a:bodyPr/>
              <a:lstStyle/>
              <a:p>
                <a:endParaRPr lang="en-US"/>
              </a:p>
            </p:txBody>
          </p:sp>
          <p:sp>
            <p:nvSpPr>
              <p:cNvPr id="66" name="Freeform 458"/>
              <p:cNvSpPr>
                <a:spLocks/>
              </p:cNvSpPr>
              <p:nvPr/>
            </p:nvSpPr>
            <p:spPr bwMode="auto">
              <a:xfrm>
                <a:off x="283" y="749"/>
                <a:ext cx="62" cy="60"/>
              </a:xfrm>
              <a:custGeom>
                <a:avLst/>
                <a:gdLst>
                  <a:gd name="T0" fmla="*/ 51 w 62"/>
                  <a:gd name="T1" fmla="*/ 0 h 61"/>
                  <a:gd name="T2" fmla="*/ 0 w 62"/>
                  <a:gd name="T3" fmla="*/ 26 h 61"/>
                  <a:gd name="T4" fmla="*/ 8 w 62"/>
                  <a:gd name="T5" fmla="*/ 33 h 61"/>
                  <a:gd name="T6" fmla="*/ 19 w 62"/>
                  <a:gd name="T7" fmla="*/ 28 h 61"/>
                  <a:gd name="T8" fmla="*/ 34 w 62"/>
                  <a:gd name="T9" fmla="*/ 42 h 61"/>
                  <a:gd name="T10" fmla="*/ 30 w 62"/>
                  <a:gd name="T11" fmla="*/ 52 h 61"/>
                  <a:gd name="T12" fmla="*/ 38 w 62"/>
                  <a:gd name="T13" fmla="*/ 60 h 61"/>
                  <a:gd name="T14" fmla="*/ 61 w 62"/>
                  <a:gd name="T15" fmla="*/ 8 h 61"/>
                  <a:gd name="T16" fmla="*/ 51 w 6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1"/>
                  <a:gd name="T29" fmla="*/ 62 w 6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1">
                    <a:moveTo>
                      <a:pt x="51" y="0"/>
                    </a:moveTo>
                    <a:lnTo>
                      <a:pt x="0" y="26"/>
                    </a:lnTo>
                    <a:lnTo>
                      <a:pt x="8" y="33"/>
                    </a:lnTo>
                    <a:lnTo>
                      <a:pt x="19" y="28"/>
                    </a:lnTo>
                    <a:lnTo>
                      <a:pt x="34" y="42"/>
                    </a:lnTo>
                    <a:lnTo>
                      <a:pt x="30" y="52"/>
                    </a:lnTo>
                    <a:lnTo>
                      <a:pt x="38" y="60"/>
                    </a:lnTo>
                    <a:lnTo>
                      <a:pt x="61" y="8"/>
                    </a:lnTo>
                    <a:lnTo>
                      <a:pt x="51" y="0"/>
                    </a:lnTo>
                  </a:path>
                </a:pathLst>
              </a:custGeom>
              <a:noFill/>
              <a:ln w="12700" cap="rnd" cmpd="sng">
                <a:solidFill>
                  <a:srgbClr val="000000"/>
                </a:solidFill>
                <a:prstDash val="solid"/>
                <a:round/>
                <a:headEnd/>
                <a:tailEnd/>
              </a:ln>
            </p:spPr>
            <p:txBody>
              <a:bodyPr/>
              <a:lstStyle/>
              <a:p>
                <a:endParaRPr lang="en-US"/>
              </a:p>
            </p:txBody>
          </p:sp>
          <p:sp>
            <p:nvSpPr>
              <p:cNvPr id="67" name="Freeform 459"/>
              <p:cNvSpPr>
                <a:spLocks/>
              </p:cNvSpPr>
              <p:nvPr/>
            </p:nvSpPr>
            <p:spPr bwMode="auto">
              <a:xfrm>
                <a:off x="311" y="760"/>
                <a:ext cx="22" cy="22"/>
              </a:xfrm>
              <a:custGeom>
                <a:avLst/>
                <a:gdLst>
                  <a:gd name="T0" fmla="*/ 21 w 22"/>
                  <a:gd name="T1" fmla="*/ 0 h 22"/>
                  <a:gd name="T2" fmla="*/ 10 w 22"/>
                  <a:gd name="T3" fmla="*/ 21 h 22"/>
                  <a:gd name="T4" fmla="*/ 0 w 22"/>
                  <a:gd name="T5" fmla="*/ 11 h 22"/>
                  <a:gd name="T6" fmla="*/ 21 w 22"/>
                  <a:gd name="T7" fmla="*/ 0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1" y="0"/>
                    </a:moveTo>
                    <a:lnTo>
                      <a:pt x="10" y="21"/>
                    </a:lnTo>
                    <a:lnTo>
                      <a:pt x="0" y="11"/>
                    </a:lnTo>
                    <a:lnTo>
                      <a:pt x="21" y="0"/>
                    </a:lnTo>
                  </a:path>
                </a:pathLst>
              </a:custGeom>
              <a:noFill/>
              <a:ln w="12700" cap="rnd" cmpd="sng">
                <a:solidFill>
                  <a:srgbClr val="000000"/>
                </a:solidFill>
                <a:prstDash val="solid"/>
                <a:round/>
                <a:headEnd/>
                <a:tailEnd/>
              </a:ln>
            </p:spPr>
            <p:txBody>
              <a:bodyPr/>
              <a:lstStyle/>
              <a:p>
                <a:endParaRPr lang="en-US"/>
              </a:p>
            </p:txBody>
          </p:sp>
          <p:sp>
            <p:nvSpPr>
              <p:cNvPr id="68" name="Freeform 460"/>
              <p:cNvSpPr>
                <a:spLocks/>
              </p:cNvSpPr>
              <p:nvPr/>
            </p:nvSpPr>
            <p:spPr bwMode="auto">
              <a:xfrm>
                <a:off x="330" y="771"/>
                <a:ext cx="40" cy="50"/>
              </a:xfrm>
              <a:custGeom>
                <a:avLst/>
                <a:gdLst>
                  <a:gd name="T0" fmla="*/ 0 w 40"/>
                  <a:gd name="T1" fmla="*/ 44 h 51"/>
                  <a:gd name="T2" fmla="*/ 10 w 40"/>
                  <a:gd name="T3" fmla="*/ 50 h 51"/>
                  <a:gd name="T4" fmla="*/ 39 w 40"/>
                  <a:gd name="T5" fmla="*/ 6 h 51"/>
                  <a:gd name="T6" fmla="*/ 29 w 40"/>
                  <a:gd name="T7" fmla="*/ 0 h 51"/>
                  <a:gd name="T8" fmla="*/ 0 w 40"/>
                  <a:gd name="T9" fmla="*/ 44 h 51"/>
                  <a:gd name="T10" fmla="*/ 0 60000 65536"/>
                  <a:gd name="T11" fmla="*/ 0 60000 65536"/>
                  <a:gd name="T12" fmla="*/ 0 60000 65536"/>
                  <a:gd name="T13" fmla="*/ 0 60000 65536"/>
                  <a:gd name="T14" fmla="*/ 0 60000 65536"/>
                  <a:gd name="T15" fmla="*/ 0 w 40"/>
                  <a:gd name="T16" fmla="*/ 0 h 51"/>
                  <a:gd name="T17" fmla="*/ 40 w 40"/>
                  <a:gd name="T18" fmla="*/ 51 h 51"/>
                </a:gdLst>
                <a:ahLst/>
                <a:cxnLst>
                  <a:cxn ang="T10">
                    <a:pos x="T0" y="T1"/>
                  </a:cxn>
                  <a:cxn ang="T11">
                    <a:pos x="T2" y="T3"/>
                  </a:cxn>
                  <a:cxn ang="T12">
                    <a:pos x="T4" y="T5"/>
                  </a:cxn>
                  <a:cxn ang="T13">
                    <a:pos x="T6" y="T7"/>
                  </a:cxn>
                  <a:cxn ang="T14">
                    <a:pos x="T8" y="T9"/>
                  </a:cxn>
                </a:cxnLst>
                <a:rect l="T15" t="T16" r="T17" b="T18"/>
                <a:pathLst>
                  <a:path w="40" h="51">
                    <a:moveTo>
                      <a:pt x="0" y="44"/>
                    </a:moveTo>
                    <a:lnTo>
                      <a:pt x="10" y="50"/>
                    </a:lnTo>
                    <a:lnTo>
                      <a:pt x="39" y="6"/>
                    </a:lnTo>
                    <a:lnTo>
                      <a:pt x="29" y="0"/>
                    </a:lnTo>
                    <a:lnTo>
                      <a:pt x="0" y="44"/>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69" name="Freeform 461"/>
              <p:cNvSpPr>
                <a:spLocks/>
              </p:cNvSpPr>
              <p:nvPr/>
            </p:nvSpPr>
            <p:spPr bwMode="auto">
              <a:xfrm>
                <a:off x="349" y="780"/>
                <a:ext cx="69" cy="69"/>
              </a:xfrm>
              <a:custGeom>
                <a:avLst/>
                <a:gdLst>
                  <a:gd name="T0" fmla="*/ 0 w 68"/>
                  <a:gd name="T1" fmla="*/ 46 h 68"/>
                  <a:gd name="T2" fmla="*/ 10 w 68"/>
                  <a:gd name="T3" fmla="*/ 51 h 68"/>
                  <a:gd name="T4" fmla="*/ 29 w 68"/>
                  <a:gd name="T5" fmla="*/ 20 h 68"/>
                  <a:gd name="T6" fmla="*/ 29 w 68"/>
                  <a:gd name="T7" fmla="*/ 61 h 68"/>
                  <a:gd name="T8" fmla="*/ 39 w 68"/>
                  <a:gd name="T9" fmla="*/ 67 h 68"/>
                  <a:gd name="T10" fmla="*/ 67 w 68"/>
                  <a:gd name="T11" fmla="*/ 22 h 68"/>
                  <a:gd name="T12" fmla="*/ 57 w 68"/>
                  <a:gd name="T13" fmla="*/ 16 h 68"/>
                  <a:gd name="T14" fmla="*/ 38 w 68"/>
                  <a:gd name="T15" fmla="*/ 47 h 68"/>
                  <a:gd name="T16" fmla="*/ 38 w 68"/>
                  <a:gd name="T17" fmla="*/ 6 h 68"/>
                  <a:gd name="T18" fmla="*/ 28 w 68"/>
                  <a:gd name="T19" fmla="*/ 0 h 68"/>
                  <a:gd name="T20" fmla="*/ 0 w 68"/>
                  <a:gd name="T21" fmla="*/ 46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68"/>
                  <a:gd name="T35" fmla="*/ 68 w 68"/>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68">
                    <a:moveTo>
                      <a:pt x="0" y="46"/>
                    </a:moveTo>
                    <a:lnTo>
                      <a:pt x="10" y="51"/>
                    </a:lnTo>
                    <a:lnTo>
                      <a:pt x="29" y="20"/>
                    </a:lnTo>
                    <a:lnTo>
                      <a:pt x="29" y="61"/>
                    </a:lnTo>
                    <a:lnTo>
                      <a:pt x="39" y="67"/>
                    </a:lnTo>
                    <a:lnTo>
                      <a:pt x="67" y="22"/>
                    </a:lnTo>
                    <a:lnTo>
                      <a:pt x="57" y="16"/>
                    </a:lnTo>
                    <a:lnTo>
                      <a:pt x="38" y="47"/>
                    </a:lnTo>
                    <a:lnTo>
                      <a:pt x="38" y="6"/>
                    </a:lnTo>
                    <a:lnTo>
                      <a:pt x="28" y="0"/>
                    </a:lnTo>
                    <a:lnTo>
                      <a:pt x="0" y="46"/>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0" name="Freeform 462"/>
              <p:cNvSpPr>
                <a:spLocks/>
              </p:cNvSpPr>
              <p:nvPr/>
            </p:nvSpPr>
            <p:spPr bwMode="auto">
              <a:xfrm>
                <a:off x="455" y="816"/>
                <a:ext cx="46" cy="56"/>
              </a:xfrm>
              <a:custGeom>
                <a:avLst/>
                <a:gdLst>
                  <a:gd name="T0" fmla="*/ 7 w 45"/>
                  <a:gd name="T1" fmla="*/ 55 h 57"/>
                  <a:gd name="T2" fmla="*/ 17 w 45"/>
                  <a:gd name="T3" fmla="*/ 56 h 57"/>
                  <a:gd name="T4" fmla="*/ 26 w 45"/>
                  <a:gd name="T5" fmla="*/ 15 h 57"/>
                  <a:gd name="T6" fmla="*/ 42 w 45"/>
                  <a:gd name="T7" fmla="*/ 17 h 57"/>
                  <a:gd name="T8" fmla="*/ 44 w 45"/>
                  <a:gd name="T9" fmla="*/ 8 h 57"/>
                  <a:gd name="T10" fmla="*/ 1 w 45"/>
                  <a:gd name="T11" fmla="*/ 0 h 57"/>
                  <a:gd name="T12" fmla="*/ 0 w 45"/>
                  <a:gd name="T13" fmla="*/ 9 h 57"/>
                  <a:gd name="T14" fmla="*/ 15 w 45"/>
                  <a:gd name="T15" fmla="*/ 12 h 57"/>
                  <a:gd name="T16" fmla="*/ 7 w 45"/>
                  <a:gd name="T17" fmla="*/ 5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7"/>
                  <a:gd name="T29" fmla="*/ 45 w 45"/>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7">
                    <a:moveTo>
                      <a:pt x="7" y="55"/>
                    </a:moveTo>
                    <a:lnTo>
                      <a:pt x="17" y="56"/>
                    </a:lnTo>
                    <a:lnTo>
                      <a:pt x="26" y="15"/>
                    </a:lnTo>
                    <a:lnTo>
                      <a:pt x="42" y="17"/>
                    </a:lnTo>
                    <a:lnTo>
                      <a:pt x="44" y="8"/>
                    </a:lnTo>
                    <a:lnTo>
                      <a:pt x="1" y="0"/>
                    </a:lnTo>
                    <a:lnTo>
                      <a:pt x="0" y="9"/>
                    </a:lnTo>
                    <a:lnTo>
                      <a:pt x="15" y="12"/>
                    </a:lnTo>
                    <a:lnTo>
                      <a:pt x="7" y="55"/>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1" name="Freeform 463"/>
              <p:cNvSpPr>
                <a:spLocks/>
              </p:cNvSpPr>
              <p:nvPr/>
            </p:nvSpPr>
            <p:spPr bwMode="auto">
              <a:xfrm>
                <a:off x="506" y="826"/>
                <a:ext cx="46" cy="54"/>
              </a:xfrm>
              <a:custGeom>
                <a:avLst/>
                <a:gdLst>
                  <a:gd name="T0" fmla="*/ 0 w 47"/>
                  <a:gd name="T1" fmla="*/ 53 h 54"/>
                  <a:gd name="T2" fmla="*/ 12 w 47"/>
                  <a:gd name="T3" fmla="*/ 53 h 54"/>
                  <a:gd name="T4" fmla="*/ 12 w 47"/>
                  <a:gd name="T5" fmla="*/ 29 h 54"/>
                  <a:gd name="T6" fmla="*/ 34 w 47"/>
                  <a:gd name="T7" fmla="*/ 29 h 54"/>
                  <a:gd name="T8" fmla="*/ 34 w 47"/>
                  <a:gd name="T9" fmla="*/ 53 h 54"/>
                  <a:gd name="T10" fmla="*/ 45 w 47"/>
                  <a:gd name="T11" fmla="*/ 53 h 54"/>
                  <a:gd name="T12" fmla="*/ 46 w 47"/>
                  <a:gd name="T13" fmla="*/ 0 h 54"/>
                  <a:gd name="T14" fmla="*/ 35 w 47"/>
                  <a:gd name="T15" fmla="*/ 0 h 54"/>
                  <a:gd name="T16" fmla="*/ 34 w 47"/>
                  <a:gd name="T17" fmla="*/ 20 h 54"/>
                  <a:gd name="T18" fmla="*/ 12 w 47"/>
                  <a:gd name="T19" fmla="*/ 20 h 54"/>
                  <a:gd name="T20" fmla="*/ 12 w 47"/>
                  <a:gd name="T21" fmla="*/ 0 h 54"/>
                  <a:gd name="T22" fmla="*/ 0 w 47"/>
                  <a:gd name="T23" fmla="*/ 0 h 54"/>
                  <a:gd name="T24" fmla="*/ 0 w 47"/>
                  <a:gd name="T25" fmla="*/ 53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54"/>
                  <a:gd name="T41" fmla="*/ 47 w 4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54">
                    <a:moveTo>
                      <a:pt x="0" y="53"/>
                    </a:moveTo>
                    <a:lnTo>
                      <a:pt x="12" y="53"/>
                    </a:lnTo>
                    <a:lnTo>
                      <a:pt x="12" y="29"/>
                    </a:lnTo>
                    <a:lnTo>
                      <a:pt x="34" y="29"/>
                    </a:lnTo>
                    <a:lnTo>
                      <a:pt x="34" y="53"/>
                    </a:lnTo>
                    <a:lnTo>
                      <a:pt x="45" y="53"/>
                    </a:lnTo>
                    <a:lnTo>
                      <a:pt x="46" y="0"/>
                    </a:lnTo>
                    <a:lnTo>
                      <a:pt x="35" y="0"/>
                    </a:lnTo>
                    <a:lnTo>
                      <a:pt x="34" y="20"/>
                    </a:lnTo>
                    <a:lnTo>
                      <a:pt x="12" y="20"/>
                    </a:lnTo>
                    <a:lnTo>
                      <a:pt x="12" y="0"/>
                    </a:lnTo>
                    <a:lnTo>
                      <a:pt x="0" y="0"/>
                    </a:lnTo>
                    <a:lnTo>
                      <a:pt x="0" y="5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2" name="Freeform 464"/>
              <p:cNvSpPr>
                <a:spLocks/>
              </p:cNvSpPr>
              <p:nvPr/>
            </p:nvSpPr>
            <p:spPr bwMode="auto">
              <a:xfrm>
                <a:off x="565" y="822"/>
                <a:ext cx="48" cy="58"/>
              </a:xfrm>
              <a:custGeom>
                <a:avLst/>
                <a:gdLst>
                  <a:gd name="T0" fmla="*/ 7 w 48"/>
                  <a:gd name="T1" fmla="*/ 57 h 58"/>
                  <a:gd name="T2" fmla="*/ 47 w 48"/>
                  <a:gd name="T3" fmla="*/ 52 h 58"/>
                  <a:gd name="T4" fmla="*/ 46 w 48"/>
                  <a:gd name="T5" fmla="*/ 42 h 58"/>
                  <a:gd name="T6" fmla="*/ 17 w 48"/>
                  <a:gd name="T7" fmla="*/ 46 h 58"/>
                  <a:gd name="T8" fmla="*/ 15 w 48"/>
                  <a:gd name="T9" fmla="*/ 32 h 58"/>
                  <a:gd name="T10" fmla="*/ 40 w 48"/>
                  <a:gd name="T11" fmla="*/ 29 h 58"/>
                  <a:gd name="T12" fmla="*/ 39 w 48"/>
                  <a:gd name="T13" fmla="*/ 20 h 58"/>
                  <a:gd name="T14" fmla="*/ 13 w 48"/>
                  <a:gd name="T15" fmla="*/ 24 h 58"/>
                  <a:gd name="T16" fmla="*/ 12 w 48"/>
                  <a:gd name="T17" fmla="*/ 12 h 58"/>
                  <a:gd name="T18" fmla="*/ 40 w 48"/>
                  <a:gd name="T19" fmla="*/ 9 h 58"/>
                  <a:gd name="T20" fmla="*/ 39 w 48"/>
                  <a:gd name="T21" fmla="*/ 0 h 58"/>
                  <a:gd name="T22" fmla="*/ 0 w 48"/>
                  <a:gd name="T23" fmla="*/ 5 h 58"/>
                  <a:gd name="T24" fmla="*/ 7 w 48"/>
                  <a:gd name="T25" fmla="*/ 57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58"/>
                  <a:gd name="T41" fmla="*/ 48 w 48"/>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58">
                    <a:moveTo>
                      <a:pt x="7" y="57"/>
                    </a:moveTo>
                    <a:lnTo>
                      <a:pt x="47" y="52"/>
                    </a:lnTo>
                    <a:lnTo>
                      <a:pt x="46" y="42"/>
                    </a:lnTo>
                    <a:lnTo>
                      <a:pt x="17" y="46"/>
                    </a:lnTo>
                    <a:lnTo>
                      <a:pt x="15" y="32"/>
                    </a:lnTo>
                    <a:lnTo>
                      <a:pt x="40" y="29"/>
                    </a:lnTo>
                    <a:lnTo>
                      <a:pt x="39" y="20"/>
                    </a:lnTo>
                    <a:lnTo>
                      <a:pt x="13" y="24"/>
                    </a:lnTo>
                    <a:lnTo>
                      <a:pt x="12" y="12"/>
                    </a:lnTo>
                    <a:lnTo>
                      <a:pt x="40" y="9"/>
                    </a:lnTo>
                    <a:lnTo>
                      <a:pt x="39" y="0"/>
                    </a:lnTo>
                    <a:lnTo>
                      <a:pt x="0" y="5"/>
                    </a:lnTo>
                    <a:lnTo>
                      <a:pt x="7" y="57"/>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3" name="Freeform 465"/>
              <p:cNvSpPr>
                <a:spLocks/>
              </p:cNvSpPr>
              <p:nvPr/>
            </p:nvSpPr>
            <p:spPr bwMode="auto">
              <a:xfrm>
                <a:off x="644" y="798"/>
                <a:ext cx="45" cy="64"/>
              </a:xfrm>
              <a:custGeom>
                <a:avLst/>
                <a:gdLst>
                  <a:gd name="T0" fmla="*/ 20 w 45"/>
                  <a:gd name="T1" fmla="*/ 62 h 63"/>
                  <a:gd name="T2" fmla="*/ 31 w 45"/>
                  <a:gd name="T3" fmla="*/ 58 h 63"/>
                  <a:gd name="T4" fmla="*/ 22 w 45"/>
                  <a:gd name="T5" fmla="*/ 37 h 63"/>
                  <a:gd name="T6" fmla="*/ 44 w 45"/>
                  <a:gd name="T7" fmla="*/ 29 h 63"/>
                  <a:gd name="T8" fmla="*/ 40 w 45"/>
                  <a:gd name="T9" fmla="*/ 20 h 63"/>
                  <a:gd name="T10" fmla="*/ 19 w 45"/>
                  <a:gd name="T11" fmla="*/ 29 h 63"/>
                  <a:gd name="T12" fmla="*/ 14 w 45"/>
                  <a:gd name="T13" fmla="*/ 18 h 63"/>
                  <a:gd name="T14" fmla="*/ 39 w 45"/>
                  <a:gd name="T15" fmla="*/ 8 h 63"/>
                  <a:gd name="T16" fmla="*/ 35 w 45"/>
                  <a:gd name="T17" fmla="*/ 0 h 63"/>
                  <a:gd name="T18" fmla="*/ 0 w 45"/>
                  <a:gd name="T19" fmla="*/ 14 h 63"/>
                  <a:gd name="T20" fmla="*/ 20 w 45"/>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3"/>
                  <a:gd name="T35" fmla="*/ 45 w 4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3">
                    <a:moveTo>
                      <a:pt x="20" y="62"/>
                    </a:moveTo>
                    <a:lnTo>
                      <a:pt x="31" y="58"/>
                    </a:lnTo>
                    <a:lnTo>
                      <a:pt x="22" y="37"/>
                    </a:lnTo>
                    <a:lnTo>
                      <a:pt x="44" y="29"/>
                    </a:lnTo>
                    <a:lnTo>
                      <a:pt x="40" y="20"/>
                    </a:lnTo>
                    <a:lnTo>
                      <a:pt x="19" y="29"/>
                    </a:lnTo>
                    <a:lnTo>
                      <a:pt x="14" y="18"/>
                    </a:lnTo>
                    <a:lnTo>
                      <a:pt x="39" y="8"/>
                    </a:lnTo>
                    <a:lnTo>
                      <a:pt x="35" y="0"/>
                    </a:lnTo>
                    <a:lnTo>
                      <a:pt x="0" y="14"/>
                    </a:lnTo>
                    <a:lnTo>
                      <a:pt x="20" y="6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74" name="Freeform 466"/>
              <p:cNvSpPr>
                <a:spLocks/>
              </p:cNvSpPr>
              <p:nvPr/>
            </p:nvSpPr>
            <p:spPr bwMode="auto">
              <a:xfrm>
                <a:off x="693" y="780"/>
                <a:ext cx="58" cy="54"/>
              </a:xfrm>
              <a:custGeom>
                <a:avLst/>
                <a:gdLst>
                  <a:gd name="T0" fmla="*/ 8 w 57"/>
                  <a:gd name="T1" fmla="*/ 45 h 56"/>
                  <a:gd name="T2" fmla="*/ 12 w 57"/>
                  <a:gd name="T3" fmla="*/ 49 h 56"/>
                  <a:gd name="T4" fmla="*/ 17 w 57"/>
                  <a:gd name="T5" fmla="*/ 52 h 56"/>
                  <a:gd name="T6" fmla="*/ 22 w 57"/>
                  <a:gd name="T7" fmla="*/ 54 h 56"/>
                  <a:gd name="T8" fmla="*/ 25 w 57"/>
                  <a:gd name="T9" fmla="*/ 55 h 56"/>
                  <a:gd name="T10" fmla="*/ 29 w 57"/>
                  <a:gd name="T11" fmla="*/ 55 h 56"/>
                  <a:gd name="T12" fmla="*/ 34 w 57"/>
                  <a:gd name="T13" fmla="*/ 54 h 56"/>
                  <a:gd name="T14" fmla="*/ 39 w 57"/>
                  <a:gd name="T15" fmla="*/ 53 h 56"/>
                  <a:gd name="T16" fmla="*/ 44 w 57"/>
                  <a:gd name="T17" fmla="*/ 50 h 56"/>
                  <a:gd name="T18" fmla="*/ 49 w 57"/>
                  <a:gd name="T19" fmla="*/ 46 h 56"/>
                  <a:gd name="T20" fmla="*/ 52 w 57"/>
                  <a:gd name="T21" fmla="*/ 42 h 56"/>
                  <a:gd name="T22" fmla="*/ 54 w 57"/>
                  <a:gd name="T23" fmla="*/ 38 h 56"/>
                  <a:gd name="T24" fmla="*/ 56 w 57"/>
                  <a:gd name="T25" fmla="*/ 33 h 56"/>
                  <a:gd name="T26" fmla="*/ 56 w 57"/>
                  <a:gd name="T27" fmla="*/ 28 h 56"/>
                  <a:gd name="T28" fmla="*/ 55 w 57"/>
                  <a:gd name="T29" fmla="*/ 24 h 56"/>
                  <a:gd name="T30" fmla="*/ 54 w 57"/>
                  <a:gd name="T31" fmla="*/ 19 h 56"/>
                  <a:gd name="T32" fmla="*/ 51 w 57"/>
                  <a:gd name="T33" fmla="*/ 16 h 56"/>
                  <a:gd name="T34" fmla="*/ 48 w 57"/>
                  <a:gd name="T35" fmla="*/ 11 h 56"/>
                  <a:gd name="T36" fmla="*/ 26 w 57"/>
                  <a:gd name="T37" fmla="*/ 10 h 56"/>
                  <a:gd name="T38" fmla="*/ 29 w 57"/>
                  <a:gd name="T39" fmla="*/ 11 h 56"/>
                  <a:gd name="T40" fmla="*/ 35 w 57"/>
                  <a:gd name="T41" fmla="*/ 13 h 56"/>
                  <a:gd name="T42" fmla="*/ 40 w 57"/>
                  <a:gd name="T43" fmla="*/ 19 h 56"/>
                  <a:gd name="T44" fmla="*/ 43 w 57"/>
                  <a:gd name="T45" fmla="*/ 25 h 56"/>
                  <a:gd name="T46" fmla="*/ 44 w 57"/>
                  <a:gd name="T47" fmla="*/ 27 h 56"/>
                  <a:gd name="T48" fmla="*/ 45 w 57"/>
                  <a:gd name="T49" fmla="*/ 31 h 56"/>
                  <a:gd name="T50" fmla="*/ 45 w 57"/>
                  <a:gd name="T51" fmla="*/ 34 h 56"/>
                  <a:gd name="T52" fmla="*/ 44 w 57"/>
                  <a:gd name="T53" fmla="*/ 37 h 56"/>
                  <a:gd name="T54" fmla="*/ 42 w 57"/>
                  <a:gd name="T55" fmla="*/ 39 h 56"/>
                  <a:gd name="T56" fmla="*/ 40 w 57"/>
                  <a:gd name="T57" fmla="*/ 41 h 56"/>
                  <a:gd name="T58" fmla="*/ 37 w 57"/>
                  <a:gd name="T59" fmla="*/ 43 h 56"/>
                  <a:gd name="T60" fmla="*/ 34 w 57"/>
                  <a:gd name="T61" fmla="*/ 45 h 56"/>
                  <a:gd name="T62" fmla="*/ 31 w 57"/>
                  <a:gd name="T63" fmla="*/ 45 h 56"/>
                  <a:gd name="T64" fmla="*/ 27 w 57"/>
                  <a:gd name="T65" fmla="*/ 45 h 56"/>
                  <a:gd name="T66" fmla="*/ 21 w 57"/>
                  <a:gd name="T67" fmla="*/ 42 h 56"/>
                  <a:gd name="T68" fmla="*/ 15 w 57"/>
                  <a:gd name="T69" fmla="*/ 35 h 56"/>
                  <a:gd name="T70" fmla="*/ 13 w 57"/>
                  <a:gd name="T71" fmla="*/ 32 h 56"/>
                  <a:gd name="T72" fmla="*/ 12 w 57"/>
                  <a:gd name="T73" fmla="*/ 27 h 56"/>
                  <a:gd name="T74" fmla="*/ 11 w 57"/>
                  <a:gd name="T75" fmla="*/ 25 h 56"/>
                  <a:gd name="T76" fmla="*/ 11 w 57"/>
                  <a:gd name="T77" fmla="*/ 21 h 56"/>
                  <a:gd name="T78" fmla="*/ 12 w 57"/>
                  <a:gd name="T79" fmla="*/ 19 h 56"/>
                  <a:gd name="T80" fmla="*/ 13 w 57"/>
                  <a:gd name="T81" fmla="*/ 16 h 56"/>
                  <a:gd name="T82" fmla="*/ 16 w 57"/>
                  <a:gd name="T83" fmla="*/ 14 h 56"/>
                  <a:gd name="T84" fmla="*/ 19 w 57"/>
                  <a:gd name="T85" fmla="*/ 12 h 56"/>
                  <a:gd name="T86" fmla="*/ 22 w 57"/>
                  <a:gd name="T87" fmla="*/ 11 h 56"/>
                  <a:gd name="T88" fmla="*/ 25 w 57"/>
                  <a:gd name="T89" fmla="*/ 10 h 56"/>
                  <a:gd name="T90" fmla="*/ 47 w 57"/>
                  <a:gd name="T91" fmla="*/ 10 h 56"/>
                  <a:gd name="T92" fmla="*/ 44 w 57"/>
                  <a:gd name="T93" fmla="*/ 6 h 56"/>
                  <a:gd name="T94" fmla="*/ 39 w 57"/>
                  <a:gd name="T95" fmla="*/ 3 h 56"/>
                  <a:gd name="T96" fmla="*/ 34 w 57"/>
                  <a:gd name="T97" fmla="*/ 1 h 56"/>
                  <a:gd name="T98" fmla="*/ 29 w 57"/>
                  <a:gd name="T99" fmla="*/ 0 h 56"/>
                  <a:gd name="T100" fmla="*/ 27 w 57"/>
                  <a:gd name="T101" fmla="*/ 0 h 56"/>
                  <a:gd name="T102" fmla="*/ 22 w 57"/>
                  <a:gd name="T103" fmla="*/ 0 h 56"/>
                  <a:gd name="T104" fmla="*/ 17 w 57"/>
                  <a:gd name="T105" fmla="*/ 2 h 56"/>
                  <a:gd name="T106" fmla="*/ 12 w 57"/>
                  <a:gd name="T107" fmla="*/ 5 h 56"/>
                  <a:gd name="T108" fmla="*/ 7 w 57"/>
                  <a:gd name="T109" fmla="*/ 8 h 56"/>
                  <a:gd name="T110" fmla="*/ 3 w 57"/>
                  <a:gd name="T111" fmla="*/ 13 h 56"/>
                  <a:gd name="T112" fmla="*/ 1 w 57"/>
                  <a:gd name="T113" fmla="*/ 17 h 56"/>
                  <a:gd name="T114" fmla="*/ 0 w 57"/>
                  <a:gd name="T115" fmla="*/ 22 h 56"/>
                  <a:gd name="T116" fmla="*/ 0 w 57"/>
                  <a:gd name="T117" fmla="*/ 27 h 56"/>
                  <a:gd name="T118" fmla="*/ 1 w 57"/>
                  <a:gd name="T119" fmla="*/ 31 h 56"/>
                  <a:gd name="T120" fmla="*/ 3 w 57"/>
                  <a:gd name="T121" fmla="*/ 37 h 56"/>
                  <a:gd name="T122" fmla="*/ 6 w 57"/>
                  <a:gd name="T123" fmla="*/ 42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
                  <a:gd name="T187" fmla="*/ 0 h 56"/>
                  <a:gd name="T188" fmla="*/ 57 w 57"/>
                  <a:gd name="T189" fmla="*/ 56 h 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 h="56">
                    <a:moveTo>
                      <a:pt x="6" y="42"/>
                    </a:moveTo>
                    <a:lnTo>
                      <a:pt x="8" y="45"/>
                    </a:lnTo>
                    <a:lnTo>
                      <a:pt x="10" y="47"/>
                    </a:lnTo>
                    <a:lnTo>
                      <a:pt x="12" y="49"/>
                    </a:lnTo>
                    <a:lnTo>
                      <a:pt x="14" y="51"/>
                    </a:lnTo>
                    <a:lnTo>
                      <a:pt x="17" y="52"/>
                    </a:lnTo>
                    <a:lnTo>
                      <a:pt x="19" y="53"/>
                    </a:lnTo>
                    <a:lnTo>
                      <a:pt x="22" y="54"/>
                    </a:lnTo>
                    <a:lnTo>
                      <a:pt x="24" y="54"/>
                    </a:lnTo>
                    <a:lnTo>
                      <a:pt x="25" y="55"/>
                    </a:lnTo>
                    <a:lnTo>
                      <a:pt x="27" y="55"/>
                    </a:lnTo>
                    <a:lnTo>
                      <a:pt x="29" y="55"/>
                    </a:lnTo>
                    <a:lnTo>
                      <a:pt x="31" y="55"/>
                    </a:lnTo>
                    <a:lnTo>
                      <a:pt x="34" y="54"/>
                    </a:lnTo>
                    <a:lnTo>
                      <a:pt x="37" y="54"/>
                    </a:lnTo>
                    <a:lnTo>
                      <a:pt x="39" y="53"/>
                    </a:lnTo>
                    <a:lnTo>
                      <a:pt x="41" y="52"/>
                    </a:lnTo>
                    <a:lnTo>
                      <a:pt x="44" y="50"/>
                    </a:lnTo>
                    <a:lnTo>
                      <a:pt x="46" y="48"/>
                    </a:lnTo>
                    <a:lnTo>
                      <a:pt x="49" y="46"/>
                    </a:lnTo>
                    <a:lnTo>
                      <a:pt x="51" y="45"/>
                    </a:lnTo>
                    <a:lnTo>
                      <a:pt x="52" y="42"/>
                    </a:lnTo>
                    <a:lnTo>
                      <a:pt x="54" y="40"/>
                    </a:lnTo>
                    <a:lnTo>
                      <a:pt x="54" y="38"/>
                    </a:lnTo>
                    <a:lnTo>
                      <a:pt x="55" y="35"/>
                    </a:lnTo>
                    <a:lnTo>
                      <a:pt x="56" y="33"/>
                    </a:lnTo>
                    <a:lnTo>
                      <a:pt x="56" y="31"/>
                    </a:lnTo>
                    <a:lnTo>
                      <a:pt x="56" y="28"/>
                    </a:lnTo>
                    <a:lnTo>
                      <a:pt x="56" y="26"/>
                    </a:lnTo>
                    <a:lnTo>
                      <a:pt x="55" y="24"/>
                    </a:lnTo>
                    <a:lnTo>
                      <a:pt x="54" y="21"/>
                    </a:lnTo>
                    <a:lnTo>
                      <a:pt x="54" y="19"/>
                    </a:lnTo>
                    <a:lnTo>
                      <a:pt x="53" y="18"/>
                    </a:lnTo>
                    <a:lnTo>
                      <a:pt x="51" y="16"/>
                    </a:lnTo>
                    <a:lnTo>
                      <a:pt x="50" y="13"/>
                    </a:lnTo>
                    <a:lnTo>
                      <a:pt x="48" y="11"/>
                    </a:lnTo>
                    <a:lnTo>
                      <a:pt x="47" y="10"/>
                    </a:lnTo>
                    <a:lnTo>
                      <a:pt x="26" y="10"/>
                    </a:lnTo>
                    <a:lnTo>
                      <a:pt x="27" y="10"/>
                    </a:lnTo>
                    <a:lnTo>
                      <a:pt x="29" y="11"/>
                    </a:lnTo>
                    <a:lnTo>
                      <a:pt x="32" y="12"/>
                    </a:lnTo>
                    <a:lnTo>
                      <a:pt x="35" y="13"/>
                    </a:lnTo>
                    <a:lnTo>
                      <a:pt x="38" y="16"/>
                    </a:lnTo>
                    <a:lnTo>
                      <a:pt x="40" y="19"/>
                    </a:lnTo>
                    <a:lnTo>
                      <a:pt x="42" y="23"/>
                    </a:lnTo>
                    <a:lnTo>
                      <a:pt x="43" y="25"/>
                    </a:lnTo>
                    <a:lnTo>
                      <a:pt x="44" y="26"/>
                    </a:lnTo>
                    <a:lnTo>
                      <a:pt x="44" y="27"/>
                    </a:lnTo>
                    <a:lnTo>
                      <a:pt x="45" y="29"/>
                    </a:lnTo>
                    <a:lnTo>
                      <a:pt x="45" y="31"/>
                    </a:lnTo>
                    <a:lnTo>
                      <a:pt x="45" y="32"/>
                    </a:lnTo>
                    <a:lnTo>
                      <a:pt x="45" y="34"/>
                    </a:lnTo>
                    <a:lnTo>
                      <a:pt x="44" y="35"/>
                    </a:lnTo>
                    <a:lnTo>
                      <a:pt x="44" y="37"/>
                    </a:lnTo>
                    <a:lnTo>
                      <a:pt x="43" y="38"/>
                    </a:lnTo>
                    <a:lnTo>
                      <a:pt x="42" y="39"/>
                    </a:lnTo>
                    <a:lnTo>
                      <a:pt x="41" y="40"/>
                    </a:lnTo>
                    <a:lnTo>
                      <a:pt x="40" y="41"/>
                    </a:lnTo>
                    <a:lnTo>
                      <a:pt x="39" y="42"/>
                    </a:lnTo>
                    <a:lnTo>
                      <a:pt x="37" y="43"/>
                    </a:lnTo>
                    <a:lnTo>
                      <a:pt x="36" y="44"/>
                    </a:lnTo>
                    <a:lnTo>
                      <a:pt x="34" y="45"/>
                    </a:lnTo>
                    <a:lnTo>
                      <a:pt x="33" y="45"/>
                    </a:lnTo>
                    <a:lnTo>
                      <a:pt x="31" y="45"/>
                    </a:lnTo>
                    <a:lnTo>
                      <a:pt x="29" y="45"/>
                    </a:lnTo>
                    <a:lnTo>
                      <a:pt x="27" y="45"/>
                    </a:lnTo>
                    <a:lnTo>
                      <a:pt x="24" y="44"/>
                    </a:lnTo>
                    <a:lnTo>
                      <a:pt x="21" y="42"/>
                    </a:lnTo>
                    <a:lnTo>
                      <a:pt x="18" y="39"/>
                    </a:lnTo>
                    <a:lnTo>
                      <a:pt x="15" y="35"/>
                    </a:lnTo>
                    <a:lnTo>
                      <a:pt x="14" y="34"/>
                    </a:lnTo>
                    <a:lnTo>
                      <a:pt x="13" y="32"/>
                    </a:lnTo>
                    <a:lnTo>
                      <a:pt x="12" y="29"/>
                    </a:lnTo>
                    <a:lnTo>
                      <a:pt x="12" y="27"/>
                    </a:lnTo>
                    <a:lnTo>
                      <a:pt x="11" y="26"/>
                    </a:lnTo>
                    <a:lnTo>
                      <a:pt x="11" y="25"/>
                    </a:lnTo>
                    <a:lnTo>
                      <a:pt x="11" y="23"/>
                    </a:lnTo>
                    <a:lnTo>
                      <a:pt x="11" y="21"/>
                    </a:lnTo>
                    <a:lnTo>
                      <a:pt x="12" y="20"/>
                    </a:lnTo>
                    <a:lnTo>
                      <a:pt x="12" y="19"/>
                    </a:lnTo>
                    <a:lnTo>
                      <a:pt x="13" y="17"/>
                    </a:lnTo>
                    <a:lnTo>
                      <a:pt x="13" y="16"/>
                    </a:lnTo>
                    <a:lnTo>
                      <a:pt x="15" y="15"/>
                    </a:lnTo>
                    <a:lnTo>
                      <a:pt x="16" y="14"/>
                    </a:lnTo>
                    <a:lnTo>
                      <a:pt x="17" y="13"/>
                    </a:lnTo>
                    <a:lnTo>
                      <a:pt x="19" y="12"/>
                    </a:lnTo>
                    <a:lnTo>
                      <a:pt x="20" y="11"/>
                    </a:lnTo>
                    <a:lnTo>
                      <a:pt x="22" y="11"/>
                    </a:lnTo>
                    <a:lnTo>
                      <a:pt x="23" y="10"/>
                    </a:lnTo>
                    <a:lnTo>
                      <a:pt x="25" y="10"/>
                    </a:lnTo>
                    <a:lnTo>
                      <a:pt x="26" y="10"/>
                    </a:lnTo>
                    <a:lnTo>
                      <a:pt x="47" y="10"/>
                    </a:lnTo>
                    <a:lnTo>
                      <a:pt x="46" y="8"/>
                    </a:lnTo>
                    <a:lnTo>
                      <a:pt x="44" y="6"/>
                    </a:lnTo>
                    <a:lnTo>
                      <a:pt x="41" y="5"/>
                    </a:lnTo>
                    <a:lnTo>
                      <a:pt x="39" y="3"/>
                    </a:lnTo>
                    <a:lnTo>
                      <a:pt x="37" y="2"/>
                    </a:lnTo>
                    <a:lnTo>
                      <a:pt x="34" y="1"/>
                    </a:lnTo>
                    <a:lnTo>
                      <a:pt x="32" y="0"/>
                    </a:lnTo>
                    <a:lnTo>
                      <a:pt x="29" y="0"/>
                    </a:lnTo>
                    <a:lnTo>
                      <a:pt x="28" y="0"/>
                    </a:lnTo>
                    <a:lnTo>
                      <a:pt x="27" y="0"/>
                    </a:lnTo>
                    <a:lnTo>
                      <a:pt x="24" y="0"/>
                    </a:lnTo>
                    <a:lnTo>
                      <a:pt x="22" y="0"/>
                    </a:lnTo>
                    <a:lnTo>
                      <a:pt x="19" y="1"/>
                    </a:lnTo>
                    <a:lnTo>
                      <a:pt x="17" y="2"/>
                    </a:lnTo>
                    <a:lnTo>
                      <a:pt x="14" y="4"/>
                    </a:lnTo>
                    <a:lnTo>
                      <a:pt x="12" y="5"/>
                    </a:lnTo>
                    <a:lnTo>
                      <a:pt x="9" y="7"/>
                    </a:lnTo>
                    <a:lnTo>
                      <a:pt x="7" y="8"/>
                    </a:lnTo>
                    <a:lnTo>
                      <a:pt x="5" y="11"/>
                    </a:lnTo>
                    <a:lnTo>
                      <a:pt x="3" y="13"/>
                    </a:lnTo>
                    <a:lnTo>
                      <a:pt x="2" y="15"/>
                    </a:lnTo>
                    <a:lnTo>
                      <a:pt x="1" y="17"/>
                    </a:lnTo>
                    <a:lnTo>
                      <a:pt x="0" y="19"/>
                    </a:lnTo>
                    <a:lnTo>
                      <a:pt x="0" y="22"/>
                    </a:lnTo>
                    <a:lnTo>
                      <a:pt x="0" y="25"/>
                    </a:lnTo>
                    <a:lnTo>
                      <a:pt x="0" y="27"/>
                    </a:lnTo>
                    <a:lnTo>
                      <a:pt x="0" y="29"/>
                    </a:lnTo>
                    <a:lnTo>
                      <a:pt x="1" y="31"/>
                    </a:lnTo>
                    <a:lnTo>
                      <a:pt x="2" y="34"/>
                    </a:lnTo>
                    <a:lnTo>
                      <a:pt x="3" y="37"/>
                    </a:lnTo>
                    <a:lnTo>
                      <a:pt x="4" y="39"/>
                    </a:lnTo>
                    <a:lnTo>
                      <a:pt x="6" y="42"/>
                    </a:lnTo>
                  </a:path>
                </a:pathLst>
              </a:custGeom>
              <a:solidFill>
                <a:srgbClr val="FFFF00"/>
              </a:solidFill>
              <a:ln w="9525" cap="rnd">
                <a:noFill/>
                <a:round/>
                <a:headEnd/>
                <a:tailEnd/>
              </a:ln>
            </p:spPr>
            <p:txBody>
              <a:bodyPr/>
              <a:lstStyle/>
              <a:p>
                <a:endParaRPr lang="en-US"/>
              </a:p>
            </p:txBody>
          </p:sp>
          <p:sp>
            <p:nvSpPr>
              <p:cNvPr id="75" name="Freeform 467"/>
              <p:cNvSpPr>
                <a:spLocks/>
              </p:cNvSpPr>
              <p:nvPr/>
            </p:nvSpPr>
            <p:spPr bwMode="auto">
              <a:xfrm>
                <a:off x="693" y="780"/>
                <a:ext cx="58" cy="54"/>
              </a:xfrm>
              <a:custGeom>
                <a:avLst/>
                <a:gdLst>
                  <a:gd name="T0" fmla="*/ 8 w 57"/>
                  <a:gd name="T1" fmla="*/ 45 h 56"/>
                  <a:gd name="T2" fmla="*/ 12 w 57"/>
                  <a:gd name="T3" fmla="*/ 49 h 56"/>
                  <a:gd name="T4" fmla="*/ 17 w 57"/>
                  <a:gd name="T5" fmla="*/ 52 h 56"/>
                  <a:gd name="T6" fmla="*/ 22 w 57"/>
                  <a:gd name="T7" fmla="*/ 54 h 56"/>
                  <a:gd name="T8" fmla="*/ 25 w 57"/>
                  <a:gd name="T9" fmla="*/ 55 h 56"/>
                  <a:gd name="T10" fmla="*/ 29 w 57"/>
                  <a:gd name="T11" fmla="*/ 55 h 56"/>
                  <a:gd name="T12" fmla="*/ 34 w 57"/>
                  <a:gd name="T13" fmla="*/ 54 h 56"/>
                  <a:gd name="T14" fmla="*/ 39 w 57"/>
                  <a:gd name="T15" fmla="*/ 53 h 56"/>
                  <a:gd name="T16" fmla="*/ 44 w 57"/>
                  <a:gd name="T17" fmla="*/ 50 h 56"/>
                  <a:gd name="T18" fmla="*/ 49 w 57"/>
                  <a:gd name="T19" fmla="*/ 46 h 56"/>
                  <a:gd name="T20" fmla="*/ 52 w 57"/>
                  <a:gd name="T21" fmla="*/ 42 h 56"/>
                  <a:gd name="T22" fmla="*/ 54 w 57"/>
                  <a:gd name="T23" fmla="*/ 38 h 56"/>
                  <a:gd name="T24" fmla="*/ 56 w 57"/>
                  <a:gd name="T25" fmla="*/ 33 h 56"/>
                  <a:gd name="T26" fmla="*/ 56 w 57"/>
                  <a:gd name="T27" fmla="*/ 28 h 56"/>
                  <a:gd name="T28" fmla="*/ 55 w 57"/>
                  <a:gd name="T29" fmla="*/ 24 h 56"/>
                  <a:gd name="T30" fmla="*/ 54 w 57"/>
                  <a:gd name="T31" fmla="*/ 19 h 56"/>
                  <a:gd name="T32" fmla="*/ 51 w 57"/>
                  <a:gd name="T33" fmla="*/ 16 h 56"/>
                  <a:gd name="T34" fmla="*/ 48 w 57"/>
                  <a:gd name="T35" fmla="*/ 11 h 56"/>
                  <a:gd name="T36" fmla="*/ 44 w 57"/>
                  <a:gd name="T37" fmla="*/ 6 h 56"/>
                  <a:gd name="T38" fmla="*/ 39 w 57"/>
                  <a:gd name="T39" fmla="*/ 3 h 56"/>
                  <a:gd name="T40" fmla="*/ 34 w 57"/>
                  <a:gd name="T41" fmla="*/ 1 h 56"/>
                  <a:gd name="T42" fmla="*/ 29 w 57"/>
                  <a:gd name="T43" fmla="*/ 0 h 56"/>
                  <a:gd name="T44" fmla="*/ 27 w 57"/>
                  <a:gd name="T45" fmla="*/ 0 h 56"/>
                  <a:gd name="T46" fmla="*/ 22 w 57"/>
                  <a:gd name="T47" fmla="*/ 0 h 56"/>
                  <a:gd name="T48" fmla="*/ 17 w 57"/>
                  <a:gd name="T49" fmla="*/ 2 h 56"/>
                  <a:gd name="T50" fmla="*/ 12 w 57"/>
                  <a:gd name="T51" fmla="*/ 5 h 56"/>
                  <a:gd name="T52" fmla="*/ 7 w 57"/>
                  <a:gd name="T53" fmla="*/ 8 h 56"/>
                  <a:gd name="T54" fmla="*/ 3 w 57"/>
                  <a:gd name="T55" fmla="*/ 13 h 56"/>
                  <a:gd name="T56" fmla="*/ 1 w 57"/>
                  <a:gd name="T57" fmla="*/ 17 h 56"/>
                  <a:gd name="T58" fmla="*/ 0 w 57"/>
                  <a:gd name="T59" fmla="*/ 22 h 56"/>
                  <a:gd name="T60" fmla="*/ 0 w 57"/>
                  <a:gd name="T61" fmla="*/ 27 h 56"/>
                  <a:gd name="T62" fmla="*/ 1 w 57"/>
                  <a:gd name="T63" fmla="*/ 31 h 56"/>
                  <a:gd name="T64" fmla="*/ 3 w 57"/>
                  <a:gd name="T65" fmla="*/ 37 h 56"/>
                  <a:gd name="T66" fmla="*/ 6 w 57"/>
                  <a:gd name="T67" fmla="*/ 42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56"/>
                  <a:gd name="T104" fmla="*/ 57 w 57"/>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56">
                    <a:moveTo>
                      <a:pt x="6" y="42"/>
                    </a:moveTo>
                    <a:lnTo>
                      <a:pt x="8" y="45"/>
                    </a:lnTo>
                    <a:lnTo>
                      <a:pt x="10" y="47"/>
                    </a:lnTo>
                    <a:lnTo>
                      <a:pt x="12" y="49"/>
                    </a:lnTo>
                    <a:lnTo>
                      <a:pt x="14" y="51"/>
                    </a:lnTo>
                    <a:lnTo>
                      <a:pt x="17" y="52"/>
                    </a:lnTo>
                    <a:lnTo>
                      <a:pt x="19" y="53"/>
                    </a:lnTo>
                    <a:lnTo>
                      <a:pt x="22" y="54"/>
                    </a:lnTo>
                    <a:lnTo>
                      <a:pt x="24" y="54"/>
                    </a:lnTo>
                    <a:lnTo>
                      <a:pt x="25" y="55"/>
                    </a:lnTo>
                    <a:lnTo>
                      <a:pt x="27" y="55"/>
                    </a:lnTo>
                    <a:lnTo>
                      <a:pt x="29" y="55"/>
                    </a:lnTo>
                    <a:lnTo>
                      <a:pt x="31" y="55"/>
                    </a:lnTo>
                    <a:lnTo>
                      <a:pt x="34" y="54"/>
                    </a:lnTo>
                    <a:lnTo>
                      <a:pt x="37" y="54"/>
                    </a:lnTo>
                    <a:lnTo>
                      <a:pt x="39" y="53"/>
                    </a:lnTo>
                    <a:lnTo>
                      <a:pt x="41" y="52"/>
                    </a:lnTo>
                    <a:lnTo>
                      <a:pt x="44" y="50"/>
                    </a:lnTo>
                    <a:lnTo>
                      <a:pt x="46" y="48"/>
                    </a:lnTo>
                    <a:lnTo>
                      <a:pt x="49" y="46"/>
                    </a:lnTo>
                    <a:lnTo>
                      <a:pt x="51" y="45"/>
                    </a:lnTo>
                    <a:lnTo>
                      <a:pt x="52" y="42"/>
                    </a:lnTo>
                    <a:lnTo>
                      <a:pt x="54" y="40"/>
                    </a:lnTo>
                    <a:lnTo>
                      <a:pt x="54" y="38"/>
                    </a:lnTo>
                    <a:lnTo>
                      <a:pt x="55" y="35"/>
                    </a:lnTo>
                    <a:lnTo>
                      <a:pt x="56" y="33"/>
                    </a:lnTo>
                    <a:lnTo>
                      <a:pt x="56" y="31"/>
                    </a:lnTo>
                    <a:lnTo>
                      <a:pt x="56" y="28"/>
                    </a:lnTo>
                    <a:lnTo>
                      <a:pt x="56" y="26"/>
                    </a:lnTo>
                    <a:lnTo>
                      <a:pt x="55" y="24"/>
                    </a:lnTo>
                    <a:lnTo>
                      <a:pt x="54" y="21"/>
                    </a:lnTo>
                    <a:lnTo>
                      <a:pt x="54" y="19"/>
                    </a:lnTo>
                    <a:lnTo>
                      <a:pt x="53" y="18"/>
                    </a:lnTo>
                    <a:lnTo>
                      <a:pt x="51" y="16"/>
                    </a:lnTo>
                    <a:lnTo>
                      <a:pt x="50" y="13"/>
                    </a:lnTo>
                    <a:lnTo>
                      <a:pt x="48" y="11"/>
                    </a:lnTo>
                    <a:lnTo>
                      <a:pt x="46" y="8"/>
                    </a:lnTo>
                    <a:lnTo>
                      <a:pt x="44" y="6"/>
                    </a:lnTo>
                    <a:lnTo>
                      <a:pt x="41" y="5"/>
                    </a:lnTo>
                    <a:lnTo>
                      <a:pt x="39" y="3"/>
                    </a:lnTo>
                    <a:lnTo>
                      <a:pt x="37" y="2"/>
                    </a:lnTo>
                    <a:lnTo>
                      <a:pt x="34" y="1"/>
                    </a:lnTo>
                    <a:lnTo>
                      <a:pt x="32" y="0"/>
                    </a:lnTo>
                    <a:lnTo>
                      <a:pt x="29" y="0"/>
                    </a:lnTo>
                    <a:lnTo>
                      <a:pt x="28" y="0"/>
                    </a:lnTo>
                    <a:lnTo>
                      <a:pt x="27" y="0"/>
                    </a:lnTo>
                    <a:lnTo>
                      <a:pt x="24" y="0"/>
                    </a:lnTo>
                    <a:lnTo>
                      <a:pt x="22" y="0"/>
                    </a:lnTo>
                    <a:lnTo>
                      <a:pt x="19" y="1"/>
                    </a:lnTo>
                    <a:lnTo>
                      <a:pt x="17" y="2"/>
                    </a:lnTo>
                    <a:lnTo>
                      <a:pt x="14" y="4"/>
                    </a:lnTo>
                    <a:lnTo>
                      <a:pt x="12" y="5"/>
                    </a:lnTo>
                    <a:lnTo>
                      <a:pt x="9" y="7"/>
                    </a:lnTo>
                    <a:lnTo>
                      <a:pt x="7" y="8"/>
                    </a:lnTo>
                    <a:lnTo>
                      <a:pt x="5" y="11"/>
                    </a:lnTo>
                    <a:lnTo>
                      <a:pt x="3" y="13"/>
                    </a:lnTo>
                    <a:lnTo>
                      <a:pt x="2" y="15"/>
                    </a:lnTo>
                    <a:lnTo>
                      <a:pt x="1" y="17"/>
                    </a:lnTo>
                    <a:lnTo>
                      <a:pt x="0" y="19"/>
                    </a:lnTo>
                    <a:lnTo>
                      <a:pt x="0" y="22"/>
                    </a:lnTo>
                    <a:lnTo>
                      <a:pt x="0" y="25"/>
                    </a:lnTo>
                    <a:lnTo>
                      <a:pt x="0" y="27"/>
                    </a:lnTo>
                    <a:lnTo>
                      <a:pt x="0" y="29"/>
                    </a:lnTo>
                    <a:lnTo>
                      <a:pt x="1" y="31"/>
                    </a:lnTo>
                    <a:lnTo>
                      <a:pt x="2" y="34"/>
                    </a:lnTo>
                    <a:lnTo>
                      <a:pt x="3" y="37"/>
                    </a:lnTo>
                    <a:lnTo>
                      <a:pt x="4" y="39"/>
                    </a:lnTo>
                    <a:lnTo>
                      <a:pt x="6" y="42"/>
                    </a:lnTo>
                  </a:path>
                </a:pathLst>
              </a:custGeom>
              <a:noFill/>
              <a:ln w="12700" cap="rnd" cmpd="sng">
                <a:solidFill>
                  <a:srgbClr val="000000"/>
                </a:solidFill>
                <a:prstDash val="solid"/>
                <a:round/>
                <a:headEnd/>
                <a:tailEnd/>
              </a:ln>
            </p:spPr>
            <p:txBody>
              <a:bodyPr/>
              <a:lstStyle/>
              <a:p>
                <a:endParaRPr lang="en-US"/>
              </a:p>
            </p:txBody>
          </p:sp>
          <p:sp>
            <p:nvSpPr>
              <p:cNvPr id="76" name="Freeform 468"/>
              <p:cNvSpPr>
                <a:spLocks/>
              </p:cNvSpPr>
              <p:nvPr/>
            </p:nvSpPr>
            <p:spPr bwMode="auto">
              <a:xfrm>
                <a:off x="702" y="791"/>
                <a:ext cx="36" cy="36"/>
              </a:xfrm>
              <a:custGeom>
                <a:avLst/>
                <a:gdLst>
                  <a:gd name="T0" fmla="*/ 5 w 36"/>
                  <a:gd name="T1" fmla="*/ 26 h 36"/>
                  <a:gd name="T2" fmla="*/ 4 w 36"/>
                  <a:gd name="T3" fmla="*/ 24 h 36"/>
                  <a:gd name="T4" fmla="*/ 3 w 36"/>
                  <a:gd name="T5" fmla="*/ 22 h 36"/>
                  <a:gd name="T6" fmla="*/ 1 w 36"/>
                  <a:gd name="T7" fmla="*/ 19 h 36"/>
                  <a:gd name="T8" fmla="*/ 1 w 36"/>
                  <a:gd name="T9" fmla="*/ 17 h 36"/>
                  <a:gd name="T10" fmla="*/ 0 w 36"/>
                  <a:gd name="T11" fmla="*/ 16 h 36"/>
                  <a:gd name="T12" fmla="*/ 0 w 36"/>
                  <a:gd name="T13" fmla="*/ 15 h 36"/>
                  <a:gd name="T14" fmla="*/ 0 w 36"/>
                  <a:gd name="T15" fmla="*/ 13 h 36"/>
                  <a:gd name="T16" fmla="*/ 0 w 36"/>
                  <a:gd name="T17" fmla="*/ 11 h 36"/>
                  <a:gd name="T18" fmla="*/ 1 w 36"/>
                  <a:gd name="T19" fmla="*/ 10 h 36"/>
                  <a:gd name="T20" fmla="*/ 2 w 36"/>
                  <a:gd name="T21" fmla="*/ 9 h 36"/>
                  <a:gd name="T22" fmla="*/ 2 w 36"/>
                  <a:gd name="T23" fmla="*/ 7 h 36"/>
                  <a:gd name="T24" fmla="*/ 3 w 36"/>
                  <a:gd name="T25" fmla="*/ 7 h 36"/>
                  <a:gd name="T26" fmla="*/ 4 w 36"/>
                  <a:gd name="T27" fmla="*/ 5 h 36"/>
                  <a:gd name="T28" fmla="*/ 5 w 36"/>
                  <a:gd name="T29" fmla="*/ 4 h 36"/>
                  <a:gd name="T30" fmla="*/ 7 w 36"/>
                  <a:gd name="T31" fmla="*/ 3 h 36"/>
                  <a:gd name="T32" fmla="*/ 9 w 36"/>
                  <a:gd name="T33" fmla="*/ 2 h 36"/>
                  <a:gd name="T34" fmla="*/ 10 w 36"/>
                  <a:gd name="T35" fmla="*/ 1 h 36"/>
                  <a:gd name="T36" fmla="*/ 11 w 36"/>
                  <a:gd name="T37" fmla="*/ 0 h 36"/>
                  <a:gd name="T38" fmla="*/ 13 w 36"/>
                  <a:gd name="T39" fmla="*/ 0 h 36"/>
                  <a:gd name="T40" fmla="*/ 15 w 36"/>
                  <a:gd name="T41" fmla="*/ 0 h 36"/>
                  <a:gd name="T42" fmla="*/ 16 w 36"/>
                  <a:gd name="T43" fmla="*/ 0 h 36"/>
                  <a:gd name="T44" fmla="*/ 17 w 36"/>
                  <a:gd name="T45" fmla="*/ 0 h 36"/>
                  <a:gd name="T46" fmla="*/ 19 w 36"/>
                  <a:gd name="T47" fmla="*/ 0 h 36"/>
                  <a:gd name="T48" fmla="*/ 22 w 36"/>
                  <a:gd name="T49" fmla="*/ 2 h 36"/>
                  <a:gd name="T50" fmla="*/ 25 w 36"/>
                  <a:gd name="T51" fmla="*/ 3 h 36"/>
                  <a:gd name="T52" fmla="*/ 28 w 36"/>
                  <a:gd name="T53" fmla="*/ 7 h 36"/>
                  <a:gd name="T54" fmla="*/ 30 w 36"/>
                  <a:gd name="T55" fmla="*/ 9 h 36"/>
                  <a:gd name="T56" fmla="*/ 33 w 36"/>
                  <a:gd name="T57" fmla="*/ 13 h 36"/>
                  <a:gd name="T58" fmla="*/ 34 w 36"/>
                  <a:gd name="T59" fmla="*/ 15 h 36"/>
                  <a:gd name="T60" fmla="*/ 34 w 36"/>
                  <a:gd name="T61" fmla="*/ 17 h 36"/>
                  <a:gd name="T62" fmla="*/ 35 w 36"/>
                  <a:gd name="T63" fmla="*/ 18 h 36"/>
                  <a:gd name="T64" fmla="*/ 35 w 36"/>
                  <a:gd name="T65" fmla="*/ 19 h 36"/>
                  <a:gd name="T66" fmla="*/ 35 w 36"/>
                  <a:gd name="T67" fmla="*/ 21 h 36"/>
                  <a:gd name="T68" fmla="*/ 35 w 36"/>
                  <a:gd name="T69" fmla="*/ 22 h 36"/>
                  <a:gd name="T70" fmla="*/ 35 w 36"/>
                  <a:gd name="T71" fmla="*/ 24 h 36"/>
                  <a:gd name="T72" fmla="*/ 35 w 36"/>
                  <a:gd name="T73" fmla="*/ 25 h 36"/>
                  <a:gd name="T74" fmla="*/ 34 w 36"/>
                  <a:gd name="T75" fmla="*/ 27 h 36"/>
                  <a:gd name="T76" fmla="*/ 33 w 36"/>
                  <a:gd name="T77" fmla="*/ 28 h 36"/>
                  <a:gd name="T78" fmla="*/ 32 w 36"/>
                  <a:gd name="T79" fmla="*/ 29 h 36"/>
                  <a:gd name="T80" fmla="*/ 31 w 36"/>
                  <a:gd name="T81" fmla="*/ 30 h 36"/>
                  <a:gd name="T82" fmla="*/ 30 w 36"/>
                  <a:gd name="T83" fmla="*/ 32 h 36"/>
                  <a:gd name="T84" fmla="*/ 29 w 36"/>
                  <a:gd name="T85" fmla="*/ 33 h 36"/>
                  <a:gd name="T86" fmla="*/ 27 w 36"/>
                  <a:gd name="T87" fmla="*/ 34 h 36"/>
                  <a:gd name="T88" fmla="*/ 26 w 36"/>
                  <a:gd name="T89" fmla="*/ 34 h 36"/>
                  <a:gd name="T90" fmla="*/ 24 w 36"/>
                  <a:gd name="T91" fmla="*/ 35 h 36"/>
                  <a:gd name="T92" fmla="*/ 23 w 36"/>
                  <a:gd name="T93" fmla="*/ 35 h 36"/>
                  <a:gd name="T94" fmla="*/ 21 w 36"/>
                  <a:gd name="T95" fmla="*/ 35 h 36"/>
                  <a:gd name="T96" fmla="*/ 19 w 36"/>
                  <a:gd name="T97" fmla="*/ 35 h 36"/>
                  <a:gd name="T98" fmla="*/ 16 w 36"/>
                  <a:gd name="T99" fmla="*/ 35 h 36"/>
                  <a:gd name="T100" fmla="*/ 14 w 36"/>
                  <a:gd name="T101" fmla="*/ 34 h 36"/>
                  <a:gd name="T102" fmla="*/ 11 w 36"/>
                  <a:gd name="T103" fmla="*/ 32 h 36"/>
                  <a:gd name="T104" fmla="*/ 8 w 36"/>
                  <a:gd name="T105" fmla="*/ 29 h 36"/>
                  <a:gd name="T106" fmla="*/ 5 w 36"/>
                  <a:gd name="T107" fmla="*/ 26 h 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36"/>
                  <a:gd name="T164" fmla="*/ 36 w 36"/>
                  <a:gd name="T165" fmla="*/ 36 h 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36">
                    <a:moveTo>
                      <a:pt x="5" y="26"/>
                    </a:moveTo>
                    <a:lnTo>
                      <a:pt x="4" y="24"/>
                    </a:lnTo>
                    <a:lnTo>
                      <a:pt x="3" y="22"/>
                    </a:lnTo>
                    <a:lnTo>
                      <a:pt x="1" y="19"/>
                    </a:lnTo>
                    <a:lnTo>
                      <a:pt x="1" y="17"/>
                    </a:lnTo>
                    <a:lnTo>
                      <a:pt x="0" y="16"/>
                    </a:lnTo>
                    <a:lnTo>
                      <a:pt x="0" y="15"/>
                    </a:lnTo>
                    <a:lnTo>
                      <a:pt x="0" y="13"/>
                    </a:lnTo>
                    <a:lnTo>
                      <a:pt x="0" y="11"/>
                    </a:lnTo>
                    <a:lnTo>
                      <a:pt x="1" y="10"/>
                    </a:lnTo>
                    <a:lnTo>
                      <a:pt x="2" y="9"/>
                    </a:lnTo>
                    <a:lnTo>
                      <a:pt x="2" y="7"/>
                    </a:lnTo>
                    <a:lnTo>
                      <a:pt x="3" y="7"/>
                    </a:lnTo>
                    <a:lnTo>
                      <a:pt x="4" y="5"/>
                    </a:lnTo>
                    <a:lnTo>
                      <a:pt x="5" y="4"/>
                    </a:lnTo>
                    <a:lnTo>
                      <a:pt x="7" y="3"/>
                    </a:lnTo>
                    <a:lnTo>
                      <a:pt x="9" y="2"/>
                    </a:lnTo>
                    <a:lnTo>
                      <a:pt x="10" y="1"/>
                    </a:lnTo>
                    <a:lnTo>
                      <a:pt x="11" y="0"/>
                    </a:lnTo>
                    <a:lnTo>
                      <a:pt x="13" y="0"/>
                    </a:lnTo>
                    <a:lnTo>
                      <a:pt x="15" y="0"/>
                    </a:lnTo>
                    <a:lnTo>
                      <a:pt x="16" y="0"/>
                    </a:lnTo>
                    <a:lnTo>
                      <a:pt x="17" y="0"/>
                    </a:lnTo>
                    <a:lnTo>
                      <a:pt x="19" y="0"/>
                    </a:lnTo>
                    <a:lnTo>
                      <a:pt x="22" y="2"/>
                    </a:lnTo>
                    <a:lnTo>
                      <a:pt x="25" y="3"/>
                    </a:lnTo>
                    <a:lnTo>
                      <a:pt x="28" y="7"/>
                    </a:lnTo>
                    <a:lnTo>
                      <a:pt x="30" y="9"/>
                    </a:lnTo>
                    <a:lnTo>
                      <a:pt x="33" y="13"/>
                    </a:lnTo>
                    <a:lnTo>
                      <a:pt x="34" y="15"/>
                    </a:lnTo>
                    <a:lnTo>
                      <a:pt x="34" y="17"/>
                    </a:lnTo>
                    <a:lnTo>
                      <a:pt x="35" y="18"/>
                    </a:lnTo>
                    <a:lnTo>
                      <a:pt x="35" y="19"/>
                    </a:lnTo>
                    <a:lnTo>
                      <a:pt x="35" y="21"/>
                    </a:lnTo>
                    <a:lnTo>
                      <a:pt x="35" y="22"/>
                    </a:lnTo>
                    <a:lnTo>
                      <a:pt x="35" y="24"/>
                    </a:lnTo>
                    <a:lnTo>
                      <a:pt x="35" y="25"/>
                    </a:lnTo>
                    <a:lnTo>
                      <a:pt x="34" y="27"/>
                    </a:lnTo>
                    <a:lnTo>
                      <a:pt x="33" y="28"/>
                    </a:lnTo>
                    <a:lnTo>
                      <a:pt x="32" y="29"/>
                    </a:lnTo>
                    <a:lnTo>
                      <a:pt x="31" y="30"/>
                    </a:lnTo>
                    <a:lnTo>
                      <a:pt x="30" y="32"/>
                    </a:lnTo>
                    <a:lnTo>
                      <a:pt x="29" y="33"/>
                    </a:lnTo>
                    <a:lnTo>
                      <a:pt x="27" y="34"/>
                    </a:lnTo>
                    <a:lnTo>
                      <a:pt x="26" y="34"/>
                    </a:lnTo>
                    <a:lnTo>
                      <a:pt x="24" y="35"/>
                    </a:lnTo>
                    <a:lnTo>
                      <a:pt x="23" y="35"/>
                    </a:lnTo>
                    <a:lnTo>
                      <a:pt x="21" y="35"/>
                    </a:lnTo>
                    <a:lnTo>
                      <a:pt x="19" y="35"/>
                    </a:lnTo>
                    <a:lnTo>
                      <a:pt x="16" y="35"/>
                    </a:lnTo>
                    <a:lnTo>
                      <a:pt x="14" y="34"/>
                    </a:lnTo>
                    <a:lnTo>
                      <a:pt x="11" y="32"/>
                    </a:lnTo>
                    <a:lnTo>
                      <a:pt x="8" y="29"/>
                    </a:lnTo>
                    <a:lnTo>
                      <a:pt x="5" y="26"/>
                    </a:lnTo>
                  </a:path>
                </a:pathLst>
              </a:custGeom>
              <a:noFill/>
              <a:ln w="12700" cap="rnd" cmpd="sng">
                <a:solidFill>
                  <a:srgbClr val="000000"/>
                </a:solidFill>
                <a:prstDash val="solid"/>
                <a:round/>
                <a:headEnd/>
                <a:tailEnd/>
              </a:ln>
            </p:spPr>
            <p:txBody>
              <a:bodyPr/>
              <a:lstStyle/>
              <a:p>
                <a:endParaRPr lang="en-US"/>
              </a:p>
            </p:txBody>
          </p:sp>
          <p:sp>
            <p:nvSpPr>
              <p:cNvPr id="77" name="Freeform 469"/>
              <p:cNvSpPr>
                <a:spLocks/>
              </p:cNvSpPr>
              <p:nvPr/>
            </p:nvSpPr>
            <p:spPr bwMode="auto">
              <a:xfrm>
                <a:off x="732" y="745"/>
                <a:ext cx="70" cy="63"/>
              </a:xfrm>
              <a:custGeom>
                <a:avLst/>
                <a:gdLst>
                  <a:gd name="T0" fmla="*/ 44 w 71"/>
                  <a:gd name="T1" fmla="*/ 54 h 62"/>
                  <a:gd name="T2" fmla="*/ 39 w 71"/>
                  <a:gd name="T3" fmla="*/ 32 h 62"/>
                  <a:gd name="T4" fmla="*/ 42 w 71"/>
                  <a:gd name="T5" fmla="*/ 29 h 62"/>
                  <a:gd name="T6" fmla="*/ 45 w 71"/>
                  <a:gd name="T7" fmla="*/ 29 h 62"/>
                  <a:gd name="T8" fmla="*/ 48 w 71"/>
                  <a:gd name="T9" fmla="*/ 31 h 62"/>
                  <a:gd name="T10" fmla="*/ 51 w 71"/>
                  <a:gd name="T11" fmla="*/ 33 h 62"/>
                  <a:gd name="T12" fmla="*/ 56 w 71"/>
                  <a:gd name="T13" fmla="*/ 39 h 62"/>
                  <a:gd name="T14" fmla="*/ 59 w 71"/>
                  <a:gd name="T15" fmla="*/ 41 h 62"/>
                  <a:gd name="T16" fmla="*/ 70 w 71"/>
                  <a:gd name="T17" fmla="*/ 34 h 62"/>
                  <a:gd name="T18" fmla="*/ 68 w 71"/>
                  <a:gd name="T19" fmla="*/ 33 h 62"/>
                  <a:gd name="T20" fmla="*/ 66 w 71"/>
                  <a:gd name="T21" fmla="*/ 33 h 62"/>
                  <a:gd name="T22" fmla="*/ 64 w 71"/>
                  <a:gd name="T23" fmla="*/ 31 h 62"/>
                  <a:gd name="T24" fmla="*/ 59 w 71"/>
                  <a:gd name="T25" fmla="*/ 25 h 62"/>
                  <a:gd name="T26" fmla="*/ 54 w 71"/>
                  <a:gd name="T27" fmla="*/ 21 h 62"/>
                  <a:gd name="T28" fmla="*/ 51 w 71"/>
                  <a:gd name="T29" fmla="*/ 20 h 62"/>
                  <a:gd name="T30" fmla="*/ 48 w 71"/>
                  <a:gd name="T31" fmla="*/ 20 h 62"/>
                  <a:gd name="T32" fmla="*/ 47 w 71"/>
                  <a:gd name="T33" fmla="*/ 19 h 62"/>
                  <a:gd name="T34" fmla="*/ 48 w 71"/>
                  <a:gd name="T35" fmla="*/ 15 h 62"/>
                  <a:gd name="T36" fmla="*/ 47 w 71"/>
                  <a:gd name="T37" fmla="*/ 12 h 62"/>
                  <a:gd name="T38" fmla="*/ 31 w 71"/>
                  <a:gd name="T39" fmla="*/ 11 h 62"/>
                  <a:gd name="T40" fmla="*/ 34 w 71"/>
                  <a:gd name="T41" fmla="*/ 12 h 62"/>
                  <a:gd name="T42" fmla="*/ 36 w 71"/>
                  <a:gd name="T43" fmla="*/ 14 h 62"/>
                  <a:gd name="T44" fmla="*/ 38 w 71"/>
                  <a:gd name="T45" fmla="*/ 16 h 62"/>
                  <a:gd name="T46" fmla="*/ 38 w 71"/>
                  <a:gd name="T47" fmla="*/ 19 h 62"/>
                  <a:gd name="T48" fmla="*/ 38 w 71"/>
                  <a:gd name="T49" fmla="*/ 20 h 62"/>
                  <a:gd name="T50" fmla="*/ 35 w 71"/>
                  <a:gd name="T51" fmla="*/ 23 h 62"/>
                  <a:gd name="T52" fmla="*/ 24 w 71"/>
                  <a:gd name="T53" fmla="*/ 32 h 62"/>
                  <a:gd name="T54" fmla="*/ 25 w 71"/>
                  <a:gd name="T55" fmla="*/ 13 h 62"/>
                  <a:gd name="T56" fmla="*/ 28 w 71"/>
                  <a:gd name="T57" fmla="*/ 11 h 62"/>
                  <a:gd name="T58" fmla="*/ 31 w 71"/>
                  <a:gd name="T59" fmla="*/ 11 h 62"/>
                  <a:gd name="T60" fmla="*/ 47 w 71"/>
                  <a:gd name="T61" fmla="*/ 10 h 62"/>
                  <a:gd name="T62" fmla="*/ 44 w 71"/>
                  <a:gd name="T63" fmla="*/ 6 h 62"/>
                  <a:gd name="T64" fmla="*/ 40 w 71"/>
                  <a:gd name="T65" fmla="*/ 2 h 62"/>
                  <a:gd name="T66" fmla="*/ 38 w 71"/>
                  <a:gd name="T67" fmla="*/ 1 h 62"/>
                  <a:gd name="T68" fmla="*/ 35 w 71"/>
                  <a:gd name="T69" fmla="*/ 0 h 62"/>
                  <a:gd name="T70" fmla="*/ 31 w 71"/>
                  <a:gd name="T71" fmla="*/ 0 h 62"/>
                  <a:gd name="T72" fmla="*/ 24 w 71"/>
                  <a:gd name="T73" fmla="*/ 3 h 62"/>
                  <a:gd name="T74" fmla="*/ 20 w 71"/>
                  <a:gd name="T75" fmla="*/ 5 h 62"/>
                  <a:gd name="T76" fmla="*/ 35 w 71"/>
                  <a:gd name="T77" fmla="*/ 61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62"/>
                  <a:gd name="T119" fmla="*/ 71 w 71"/>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62">
                    <a:moveTo>
                      <a:pt x="35" y="61"/>
                    </a:moveTo>
                    <a:lnTo>
                      <a:pt x="44" y="54"/>
                    </a:lnTo>
                    <a:lnTo>
                      <a:pt x="30" y="39"/>
                    </a:lnTo>
                    <a:lnTo>
                      <a:pt x="39" y="32"/>
                    </a:lnTo>
                    <a:lnTo>
                      <a:pt x="41" y="31"/>
                    </a:lnTo>
                    <a:lnTo>
                      <a:pt x="42" y="29"/>
                    </a:lnTo>
                    <a:lnTo>
                      <a:pt x="44" y="29"/>
                    </a:lnTo>
                    <a:lnTo>
                      <a:pt x="45" y="29"/>
                    </a:lnTo>
                    <a:lnTo>
                      <a:pt x="47" y="29"/>
                    </a:lnTo>
                    <a:lnTo>
                      <a:pt x="48" y="31"/>
                    </a:lnTo>
                    <a:lnTo>
                      <a:pt x="49" y="32"/>
                    </a:lnTo>
                    <a:lnTo>
                      <a:pt x="51" y="33"/>
                    </a:lnTo>
                    <a:lnTo>
                      <a:pt x="55" y="37"/>
                    </a:lnTo>
                    <a:lnTo>
                      <a:pt x="56" y="39"/>
                    </a:lnTo>
                    <a:lnTo>
                      <a:pt x="58" y="40"/>
                    </a:lnTo>
                    <a:lnTo>
                      <a:pt x="59" y="41"/>
                    </a:lnTo>
                    <a:lnTo>
                      <a:pt x="61" y="41"/>
                    </a:lnTo>
                    <a:lnTo>
                      <a:pt x="70" y="34"/>
                    </a:lnTo>
                    <a:lnTo>
                      <a:pt x="69" y="33"/>
                    </a:lnTo>
                    <a:lnTo>
                      <a:pt x="68" y="33"/>
                    </a:lnTo>
                    <a:lnTo>
                      <a:pt x="67" y="33"/>
                    </a:lnTo>
                    <a:lnTo>
                      <a:pt x="66" y="33"/>
                    </a:lnTo>
                    <a:lnTo>
                      <a:pt x="66" y="32"/>
                    </a:lnTo>
                    <a:lnTo>
                      <a:pt x="64" y="31"/>
                    </a:lnTo>
                    <a:lnTo>
                      <a:pt x="63" y="29"/>
                    </a:lnTo>
                    <a:lnTo>
                      <a:pt x="59" y="25"/>
                    </a:lnTo>
                    <a:lnTo>
                      <a:pt x="56" y="22"/>
                    </a:lnTo>
                    <a:lnTo>
                      <a:pt x="54" y="21"/>
                    </a:lnTo>
                    <a:lnTo>
                      <a:pt x="53" y="20"/>
                    </a:lnTo>
                    <a:lnTo>
                      <a:pt x="51" y="20"/>
                    </a:lnTo>
                    <a:lnTo>
                      <a:pt x="49" y="19"/>
                    </a:lnTo>
                    <a:lnTo>
                      <a:pt x="48" y="20"/>
                    </a:lnTo>
                    <a:lnTo>
                      <a:pt x="46" y="20"/>
                    </a:lnTo>
                    <a:lnTo>
                      <a:pt x="47" y="19"/>
                    </a:lnTo>
                    <a:lnTo>
                      <a:pt x="47" y="17"/>
                    </a:lnTo>
                    <a:lnTo>
                      <a:pt x="48" y="15"/>
                    </a:lnTo>
                    <a:lnTo>
                      <a:pt x="48" y="14"/>
                    </a:lnTo>
                    <a:lnTo>
                      <a:pt x="47" y="12"/>
                    </a:lnTo>
                    <a:lnTo>
                      <a:pt x="47" y="11"/>
                    </a:lnTo>
                    <a:lnTo>
                      <a:pt x="31" y="11"/>
                    </a:lnTo>
                    <a:lnTo>
                      <a:pt x="32" y="11"/>
                    </a:lnTo>
                    <a:lnTo>
                      <a:pt x="34" y="12"/>
                    </a:lnTo>
                    <a:lnTo>
                      <a:pt x="35" y="12"/>
                    </a:lnTo>
                    <a:lnTo>
                      <a:pt x="36" y="14"/>
                    </a:lnTo>
                    <a:lnTo>
                      <a:pt x="37" y="15"/>
                    </a:lnTo>
                    <a:lnTo>
                      <a:pt x="38" y="16"/>
                    </a:lnTo>
                    <a:lnTo>
                      <a:pt x="38" y="18"/>
                    </a:lnTo>
                    <a:lnTo>
                      <a:pt x="38" y="19"/>
                    </a:lnTo>
                    <a:lnTo>
                      <a:pt x="38" y="20"/>
                    </a:lnTo>
                    <a:lnTo>
                      <a:pt x="37" y="21"/>
                    </a:lnTo>
                    <a:lnTo>
                      <a:pt x="35" y="23"/>
                    </a:lnTo>
                    <a:lnTo>
                      <a:pt x="34" y="24"/>
                    </a:lnTo>
                    <a:lnTo>
                      <a:pt x="24" y="32"/>
                    </a:lnTo>
                    <a:lnTo>
                      <a:pt x="15" y="21"/>
                    </a:lnTo>
                    <a:lnTo>
                      <a:pt x="25" y="13"/>
                    </a:lnTo>
                    <a:lnTo>
                      <a:pt x="27" y="12"/>
                    </a:lnTo>
                    <a:lnTo>
                      <a:pt x="28" y="11"/>
                    </a:lnTo>
                    <a:lnTo>
                      <a:pt x="30" y="11"/>
                    </a:lnTo>
                    <a:lnTo>
                      <a:pt x="31" y="11"/>
                    </a:lnTo>
                    <a:lnTo>
                      <a:pt x="47" y="11"/>
                    </a:lnTo>
                    <a:lnTo>
                      <a:pt x="47" y="10"/>
                    </a:lnTo>
                    <a:lnTo>
                      <a:pt x="46" y="8"/>
                    </a:lnTo>
                    <a:lnTo>
                      <a:pt x="44" y="6"/>
                    </a:lnTo>
                    <a:lnTo>
                      <a:pt x="41" y="3"/>
                    </a:lnTo>
                    <a:lnTo>
                      <a:pt x="40" y="2"/>
                    </a:lnTo>
                    <a:lnTo>
                      <a:pt x="39" y="2"/>
                    </a:lnTo>
                    <a:lnTo>
                      <a:pt x="38" y="1"/>
                    </a:lnTo>
                    <a:lnTo>
                      <a:pt x="36" y="0"/>
                    </a:lnTo>
                    <a:lnTo>
                      <a:pt x="35" y="0"/>
                    </a:lnTo>
                    <a:lnTo>
                      <a:pt x="33" y="0"/>
                    </a:lnTo>
                    <a:lnTo>
                      <a:pt x="31" y="0"/>
                    </a:lnTo>
                    <a:lnTo>
                      <a:pt x="27" y="1"/>
                    </a:lnTo>
                    <a:lnTo>
                      <a:pt x="24" y="3"/>
                    </a:lnTo>
                    <a:lnTo>
                      <a:pt x="22" y="4"/>
                    </a:lnTo>
                    <a:lnTo>
                      <a:pt x="20" y="5"/>
                    </a:lnTo>
                    <a:lnTo>
                      <a:pt x="0" y="21"/>
                    </a:lnTo>
                    <a:lnTo>
                      <a:pt x="35" y="61"/>
                    </a:lnTo>
                  </a:path>
                </a:pathLst>
              </a:custGeom>
              <a:solidFill>
                <a:srgbClr val="FFFF00"/>
              </a:solidFill>
              <a:ln w="9525" cap="rnd">
                <a:noFill/>
                <a:round/>
                <a:headEnd/>
                <a:tailEnd/>
              </a:ln>
            </p:spPr>
            <p:txBody>
              <a:bodyPr/>
              <a:lstStyle/>
              <a:p>
                <a:endParaRPr lang="en-US"/>
              </a:p>
            </p:txBody>
          </p:sp>
          <p:sp>
            <p:nvSpPr>
              <p:cNvPr id="78" name="Freeform 470"/>
              <p:cNvSpPr>
                <a:spLocks/>
              </p:cNvSpPr>
              <p:nvPr/>
            </p:nvSpPr>
            <p:spPr bwMode="auto">
              <a:xfrm>
                <a:off x="732" y="745"/>
                <a:ext cx="70" cy="63"/>
              </a:xfrm>
              <a:custGeom>
                <a:avLst/>
                <a:gdLst>
                  <a:gd name="T0" fmla="*/ 35 w 71"/>
                  <a:gd name="T1" fmla="*/ 61 h 62"/>
                  <a:gd name="T2" fmla="*/ 44 w 71"/>
                  <a:gd name="T3" fmla="*/ 54 h 62"/>
                  <a:gd name="T4" fmla="*/ 30 w 71"/>
                  <a:gd name="T5" fmla="*/ 39 h 62"/>
                  <a:gd name="T6" fmla="*/ 39 w 71"/>
                  <a:gd name="T7" fmla="*/ 32 h 62"/>
                  <a:gd name="T8" fmla="*/ 41 w 71"/>
                  <a:gd name="T9" fmla="*/ 31 h 62"/>
                  <a:gd name="T10" fmla="*/ 42 w 71"/>
                  <a:gd name="T11" fmla="*/ 29 h 62"/>
                  <a:gd name="T12" fmla="*/ 44 w 71"/>
                  <a:gd name="T13" fmla="*/ 29 h 62"/>
                  <a:gd name="T14" fmla="*/ 45 w 71"/>
                  <a:gd name="T15" fmla="*/ 29 h 62"/>
                  <a:gd name="T16" fmla="*/ 47 w 71"/>
                  <a:gd name="T17" fmla="*/ 29 h 62"/>
                  <a:gd name="T18" fmla="*/ 48 w 71"/>
                  <a:gd name="T19" fmla="*/ 31 h 62"/>
                  <a:gd name="T20" fmla="*/ 49 w 71"/>
                  <a:gd name="T21" fmla="*/ 32 h 62"/>
                  <a:gd name="T22" fmla="*/ 51 w 71"/>
                  <a:gd name="T23" fmla="*/ 33 h 62"/>
                  <a:gd name="T24" fmla="*/ 55 w 71"/>
                  <a:gd name="T25" fmla="*/ 37 h 62"/>
                  <a:gd name="T26" fmla="*/ 56 w 71"/>
                  <a:gd name="T27" fmla="*/ 39 h 62"/>
                  <a:gd name="T28" fmla="*/ 58 w 71"/>
                  <a:gd name="T29" fmla="*/ 40 h 62"/>
                  <a:gd name="T30" fmla="*/ 59 w 71"/>
                  <a:gd name="T31" fmla="*/ 41 h 62"/>
                  <a:gd name="T32" fmla="*/ 61 w 71"/>
                  <a:gd name="T33" fmla="*/ 41 h 62"/>
                  <a:gd name="T34" fmla="*/ 70 w 71"/>
                  <a:gd name="T35" fmla="*/ 34 h 62"/>
                  <a:gd name="T36" fmla="*/ 69 w 71"/>
                  <a:gd name="T37" fmla="*/ 33 h 62"/>
                  <a:gd name="T38" fmla="*/ 68 w 71"/>
                  <a:gd name="T39" fmla="*/ 33 h 62"/>
                  <a:gd name="T40" fmla="*/ 67 w 71"/>
                  <a:gd name="T41" fmla="*/ 33 h 62"/>
                  <a:gd name="T42" fmla="*/ 66 w 71"/>
                  <a:gd name="T43" fmla="*/ 33 h 62"/>
                  <a:gd name="T44" fmla="*/ 66 w 71"/>
                  <a:gd name="T45" fmla="*/ 32 h 62"/>
                  <a:gd name="T46" fmla="*/ 64 w 71"/>
                  <a:gd name="T47" fmla="*/ 31 h 62"/>
                  <a:gd name="T48" fmla="*/ 63 w 71"/>
                  <a:gd name="T49" fmla="*/ 29 h 62"/>
                  <a:gd name="T50" fmla="*/ 59 w 71"/>
                  <a:gd name="T51" fmla="*/ 25 h 62"/>
                  <a:gd name="T52" fmla="*/ 56 w 71"/>
                  <a:gd name="T53" fmla="*/ 22 h 62"/>
                  <a:gd name="T54" fmla="*/ 54 w 71"/>
                  <a:gd name="T55" fmla="*/ 21 h 62"/>
                  <a:gd name="T56" fmla="*/ 53 w 71"/>
                  <a:gd name="T57" fmla="*/ 20 h 62"/>
                  <a:gd name="T58" fmla="*/ 51 w 71"/>
                  <a:gd name="T59" fmla="*/ 20 h 62"/>
                  <a:gd name="T60" fmla="*/ 49 w 71"/>
                  <a:gd name="T61" fmla="*/ 19 h 62"/>
                  <a:gd name="T62" fmla="*/ 48 w 71"/>
                  <a:gd name="T63" fmla="*/ 20 h 62"/>
                  <a:gd name="T64" fmla="*/ 46 w 71"/>
                  <a:gd name="T65" fmla="*/ 20 h 62"/>
                  <a:gd name="T66" fmla="*/ 47 w 71"/>
                  <a:gd name="T67" fmla="*/ 19 h 62"/>
                  <a:gd name="T68" fmla="*/ 47 w 71"/>
                  <a:gd name="T69" fmla="*/ 17 h 62"/>
                  <a:gd name="T70" fmla="*/ 48 w 71"/>
                  <a:gd name="T71" fmla="*/ 15 h 62"/>
                  <a:gd name="T72" fmla="*/ 48 w 71"/>
                  <a:gd name="T73" fmla="*/ 14 h 62"/>
                  <a:gd name="T74" fmla="*/ 47 w 71"/>
                  <a:gd name="T75" fmla="*/ 12 h 62"/>
                  <a:gd name="T76" fmla="*/ 47 w 71"/>
                  <a:gd name="T77" fmla="*/ 10 h 62"/>
                  <a:gd name="T78" fmla="*/ 46 w 71"/>
                  <a:gd name="T79" fmla="*/ 8 h 62"/>
                  <a:gd name="T80" fmla="*/ 44 w 71"/>
                  <a:gd name="T81" fmla="*/ 6 h 62"/>
                  <a:gd name="T82" fmla="*/ 41 w 71"/>
                  <a:gd name="T83" fmla="*/ 3 h 62"/>
                  <a:gd name="T84" fmla="*/ 40 w 71"/>
                  <a:gd name="T85" fmla="*/ 2 h 62"/>
                  <a:gd name="T86" fmla="*/ 39 w 71"/>
                  <a:gd name="T87" fmla="*/ 2 h 62"/>
                  <a:gd name="T88" fmla="*/ 38 w 71"/>
                  <a:gd name="T89" fmla="*/ 1 h 62"/>
                  <a:gd name="T90" fmla="*/ 36 w 71"/>
                  <a:gd name="T91" fmla="*/ 0 h 62"/>
                  <a:gd name="T92" fmla="*/ 35 w 71"/>
                  <a:gd name="T93" fmla="*/ 0 h 62"/>
                  <a:gd name="T94" fmla="*/ 33 w 71"/>
                  <a:gd name="T95" fmla="*/ 0 h 62"/>
                  <a:gd name="T96" fmla="*/ 31 w 71"/>
                  <a:gd name="T97" fmla="*/ 0 h 62"/>
                  <a:gd name="T98" fmla="*/ 27 w 71"/>
                  <a:gd name="T99" fmla="*/ 1 h 62"/>
                  <a:gd name="T100" fmla="*/ 24 w 71"/>
                  <a:gd name="T101" fmla="*/ 3 h 62"/>
                  <a:gd name="T102" fmla="*/ 22 w 71"/>
                  <a:gd name="T103" fmla="*/ 4 h 62"/>
                  <a:gd name="T104" fmla="*/ 20 w 71"/>
                  <a:gd name="T105" fmla="*/ 5 h 62"/>
                  <a:gd name="T106" fmla="*/ 0 w 71"/>
                  <a:gd name="T107" fmla="*/ 21 h 62"/>
                  <a:gd name="T108" fmla="*/ 35 w 71"/>
                  <a:gd name="T109" fmla="*/ 61 h 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62"/>
                  <a:gd name="T167" fmla="*/ 71 w 71"/>
                  <a:gd name="T168" fmla="*/ 62 h 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62">
                    <a:moveTo>
                      <a:pt x="35" y="61"/>
                    </a:moveTo>
                    <a:lnTo>
                      <a:pt x="44" y="54"/>
                    </a:lnTo>
                    <a:lnTo>
                      <a:pt x="30" y="39"/>
                    </a:lnTo>
                    <a:lnTo>
                      <a:pt x="39" y="32"/>
                    </a:lnTo>
                    <a:lnTo>
                      <a:pt x="41" y="31"/>
                    </a:lnTo>
                    <a:lnTo>
                      <a:pt x="42" y="29"/>
                    </a:lnTo>
                    <a:lnTo>
                      <a:pt x="44" y="29"/>
                    </a:lnTo>
                    <a:lnTo>
                      <a:pt x="45" y="29"/>
                    </a:lnTo>
                    <a:lnTo>
                      <a:pt x="47" y="29"/>
                    </a:lnTo>
                    <a:lnTo>
                      <a:pt x="48" y="31"/>
                    </a:lnTo>
                    <a:lnTo>
                      <a:pt x="49" y="32"/>
                    </a:lnTo>
                    <a:lnTo>
                      <a:pt x="51" y="33"/>
                    </a:lnTo>
                    <a:lnTo>
                      <a:pt x="55" y="37"/>
                    </a:lnTo>
                    <a:lnTo>
                      <a:pt x="56" y="39"/>
                    </a:lnTo>
                    <a:lnTo>
                      <a:pt x="58" y="40"/>
                    </a:lnTo>
                    <a:lnTo>
                      <a:pt x="59" y="41"/>
                    </a:lnTo>
                    <a:lnTo>
                      <a:pt x="61" y="41"/>
                    </a:lnTo>
                    <a:lnTo>
                      <a:pt x="70" y="34"/>
                    </a:lnTo>
                    <a:lnTo>
                      <a:pt x="69" y="33"/>
                    </a:lnTo>
                    <a:lnTo>
                      <a:pt x="68" y="33"/>
                    </a:lnTo>
                    <a:lnTo>
                      <a:pt x="67" y="33"/>
                    </a:lnTo>
                    <a:lnTo>
                      <a:pt x="66" y="33"/>
                    </a:lnTo>
                    <a:lnTo>
                      <a:pt x="66" y="32"/>
                    </a:lnTo>
                    <a:lnTo>
                      <a:pt x="64" y="31"/>
                    </a:lnTo>
                    <a:lnTo>
                      <a:pt x="63" y="29"/>
                    </a:lnTo>
                    <a:lnTo>
                      <a:pt x="59" y="25"/>
                    </a:lnTo>
                    <a:lnTo>
                      <a:pt x="56" y="22"/>
                    </a:lnTo>
                    <a:lnTo>
                      <a:pt x="54" y="21"/>
                    </a:lnTo>
                    <a:lnTo>
                      <a:pt x="53" y="20"/>
                    </a:lnTo>
                    <a:lnTo>
                      <a:pt x="51" y="20"/>
                    </a:lnTo>
                    <a:lnTo>
                      <a:pt x="49" y="19"/>
                    </a:lnTo>
                    <a:lnTo>
                      <a:pt x="48" y="20"/>
                    </a:lnTo>
                    <a:lnTo>
                      <a:pt x="46" y="20"/>
                    </a:lnTo>
                    <a:lnTo>
                      <a:pt x="47" y="19"/>
                    </a:lnTo>
                    <a:lnTo>
                      <a:pt x="47" y="17"/>
                    </a:lnTo>
                    <a:lnTo>
                      <a:pt x="48" y="15"/>
                    </a:lnTo>
                    <a:lnTo>
                      <a:pt x="48" y="14"/>
                    </a:lnTo>
                    <a:lnTo>
                      <a:pt x="47" y="12"/>
                    </a:lnTo>
                    <a:lnTo>
                      <a:pt x="47" y="10"/>
                    </a:lnTo>
                    <a:lnTo>
                      <a:pt x="46" y="8"/>
                    </a:lnTo>
                    <a:lnTo>
                      <a:pt x="44" y="6"/>
                    </a:lnTo>
                    <a:lnTo>
                      <a:pt x="41" y="3"/>
                    </a:lnTo>
                    <a:lnTo>
                      <a:pt x="40" y="2"/>
                    </a:lnTo>
                    <a:lnTo>
                      <a:pt x="39" y="2"/>
                    </a:lnTo>
                    <a:lnTo>
                      <a:pt x="38" y="1"/>
                    </a:lnTo>
                    <a:lnTo>
                      <a:pt x="36" y="0"/>
                    </a:lnTo>
                    <a:lnTo>
                      <a:pt x="35" y="0"/>
                    </a:lnTo>
                    <a:lnTo>
                      <a:pt x="33" y="0"/>
                    </a:lnTo>
                    <a:lnTo>
                      <a:pt x="31" y="0"/>
                    </a:lnTo>
                    <a:lnTo>
                      <a:pt x="27" y="1"/>
                    </a:lnTo>
                    <a:lnTo>
                      <a:pt x="24" y="3"/>
                    </a:lnTo>
                    <a:lnTo>
                      <a:pt x="22" y="4"/>
                    </a:lnTo>
                    <a:lnTo>
                      <a:pt x="20" y="5"/>
                    </a:lnTo>
                    <a:lnTo>
                      <a:pt x="0" y="21"/>
                    </a:lnTo>
                    <a:lnTo>
                      <a:pt x="35" y="61"/>
                    </a:lnTo>
                  </a:path>
                </a:pathLst>
              </a:custGeom>
              <a:noFill/>
              <a:ln w="12700" cap="rnd" cmpd="sng">
                <a:solidFill>
                  <a:srgbClr val="000000"/>
                </a:solidFill>
                <a:prstDash val="solid"/>
                <a:round/>
                <a:headEnd/>
                <a:tailEnd/>
              </a:ln>
            </p:spPr>
            <p:txBody>
              <a:bodyPr/>
              <a:lstStyle/>
              <a:p>
                <a:endParaRPr lang="en-US"/>
              </a:p>
            </p:txBody>
          </p:sp>
          <p:sp>
            <p:nvSpPr>
              <p:cNvPr id="79" name="Freeform 471"/>
              <p:cNvSpPr>
                <a:spLocks/>
              </p:cNvSpPr>
              <p:nvPr/>
            </p:nvSpPr>
            <p:spPr bwMode="auto">
              <a:xfrm>
                <a:off x="748" y="756"/>
                <a:ext cx="24" cy="21"/>
              </a:xfrm>
              <a:custGeom>
                <a:avLst/>
                <a:gdLst>
                  <a:gd name="T0" fmla="*/ 9 w 24"/>
                  <a:gd name="T1" fmla="*/ 20 h 21"/>
                  <a:gd name="T2" fmla="*/ 0 w 24"/>
                  <a:gd name="T3" fmla="*/ 10 h 21"/>
                  <a:gd name="T4" fmla="*/ 10 w 24"/>
                  <a:gd name="T5" fmla="*/ 2 h 21"/>
                  <a:gd name="T6" fmla="*/ 12 w 24"/>
                  <a:gd name="T7" fmla="*/ 1 h 21"/>
                  <a:gd name="T8" fmla="*/ 13 w 24"/>
                  <a:gd name="T9" fmla="*/ 0 h 21"/>
                  <a:gd name="T10" fmla="*/ 14 w 24"/>
                  <a:gd name="T11" fmla="*/ 0 h 21"/>
                  <a:gd name="T12" fmla="*/ 16 w 24"/>
                  <a:gd name="T13" fmla="*/ 0 h 21"/>
                  <a:gd name="T14" fmla="*/ 17 w 24"/>
                  <a:gd name="T15" fmla="*/ 0 h 21"/>
                  <a:gd name="T16" fmla="*/ 18 w 24"/>
                  <a:gd name="T17" fmla="*/ 1 h 21"/>
                  <a:gd name="T18" fmla="*/ 19 w 24"/>
                  <a:gd name="T19" fmla="*/ 1 h 21"/>
                  <a:gd name="T20" fmla="*/ 21 w 24"/>
                  <a:gd name="T21" fmla="*/ 3 h 21"/>
                  <a:gd name="T22" fmla="*/ 22 w 24"/>
                  <a:gd name="T23" fmla="*/ 4 h 21"/>
                  <a:gd name="T24" fmla="*/ 22 w 24"/>
                  <a:gd name="T25" fmla="*/ 5 h 21"/>
                  <a:gd name="T26" fmla="*/ 23 w 24"/>
                  <a:gd name="T27" fmla="*/ 7 h 21"/>
                  <a:gd name="T28" fmla="*/ 23 w 24"/>
                  <a:gd name="T29" fmla="*/ 8 h 21"/>
                  <a:gd name="T30" fmla="*/ 22 w 24"/>
                  <a:gd name="T31" fmla="*/ 8 h 21"/>
                  <a:gd name="T32" fmla="*/ 22 w 24"/>
                  <a:gd name="T33" fmla="*/ 10 h 21"/>
                  <a:gd name="T34" fmla="*/ 21 w 24"/>
                  <a:gd name="T35" fmla="*/ 12 h 21"/>
                  <a:gd name="T36" fmla="*/ 19 w 24"/>
                  <a:gd name="T37" fmla="*/ 13 h 21"/>
                  <a:gd name="T38" fmla="*/ 9 w 24"/>
                  <a:gd name="T39" fmla="*/ 2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1"/>
                  <a:gd name="T62" fmla="*/ 24 w 24"/>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1">
                    <a:moveTo>
                      <a:pt x="9" y="20"/>
                    </a:moveTo>
                    <a:lnTo>
                      <a:pt x="0" y="10"/>
                    </a:lnTo>
                    <a:lnTo>
                      <a:pt x="10" y="2"/>
                    </a:lnTo>
                    <a:lnTo>
                      <a:pt x="12" y="1"/>
                    </a:lnTo>
                    <a:lnTo>
                      <a:pt x="13" y="0"/>
                    </a:lnTo>
                    <a:lnTo>
                      <a:pt x="14" y="0"/>
                    </a:lnTo>
                    <a:lnTo>
                      <a:pt x="16" y="0"/>
                    </a:lnTo>
                    <a:lnTo>
                      <a:pt x="17" y="0"/>
                    </a:lnTo>
                    <a:lnTo>
                      <a:pt x="18" y="1"/>
                    </a:lnTo>
                    <a:lnTo>
                      <a:pt x="19" y="1"/>
                    </a:lnTo>
                    <a:lnTo>
                      <a:pt x="21" y="3"/>
                    </a:lnTo>
                    <a:lnTo>
                      <a:pt x="22" y="4"/>
                    </a:lnTo>
                    <a:lnTo>
                      <a:pt x="22" y="5"/>
                    </a:lnTo>
                    <a:lnTo>
                      <a:pt x="23" y="7"/>
                    </a:lnTo>
                    <a:lnTo>
                      <a:pt x="23" y="8"/>
                    </a:lnTo>
                    <a:lnTo>
                      <a:pt x="22" y="8"/>
                    </a:lnTo>
                    <a:lnTo>
                      <a:pt x="22" y="10"/>
                    </a:lnTo>
                    <a:lnTo>
                      <a:pt x="21" y="12"/>
                    </a:lnTo>
                    <a:lnTo>
                      <a:pt x="19" y="13"/>
                    </a:lnTo>
                    <a:lnTo>
                      <a:pt x="9" y="20"/>
                    </a:lnTo>
                  </a:path>
                </a:pathLst>
              </a:custGeom>
              <a:noFill/>
              <a:ln w="12700" cap="rnd" cmpd="sng">
                <a:solidFill>
                  <a:srgbClr val="000000"/>
                </a:solidFill>
                <a:prstDash val="solid"/>
                <a:round/>
                <a:headEnd/>
                <a:tailEnd/>
              </a:ln>
            </p:spPr>
            <p:txBody>
              <a:bodyPr/>
              <a:lstStyle/>
              <a:p>
                <a:endParaRPr lang="en-US"/>
              </a:p>
            </p:txBody>
          </p:sp>
          <p:sp>
            <p:nvSpPr>
              <p:cNvPr id="80" name="Freeform 472"/>
              <p:cNvSpPr>
                <a:spLocks/>
              </p:cNvSpPr>
              <p:nvPr/>
            </p:nvSpPr>
            <p:spPr bwMode="auto">
              <a:xfrm>
                <a:off x="780" y="704"/>
                <a:ext cx="58" cy="55"/>
              </a:xfrm>
              <a:custGeom>
                <a:avLst/>
                <a:gdLst>
                  <a:gd name="T0" fmla="*/ 43 w 58"/>
                  <a:gd name="T1" fmla="*/ 24 h 56"/>
                  <a:gd name="T2" fmla="*/ 46 w 58"/>
                  <a:gd name="T3" fmla="*/ 27 h 56"/>
                  <a:gd name="T4" fmla="*/ 46 w 58"/>
                  <a:gd name="T5" fmla="*/ 31 h 56"/>
                  <a:gd name="T6" fmla="*/ 46 w 58"/>
                  <a:gd name="T7" fmla="*/ 33 h 56"/>
                  <a:gd name="T8" fmla="*/ 44 w 58"/>
                  <a:gd name="T9" fmla="*/ 37 h 56"/>
                  <a:gd name="T10" fmla="*/ 40 w 58"/>
                  <a:gd name="T11" fmla="*/ 42 h 56"/>
                  <a:gd name="T12" fmla="*/ 37 w 58"/>
                  <a:gd name="T13" fmla="*/ 43 h 56"/>
                  <a:gd name="T14" fmla="*/ 34 w 58"/>
                  <a:gd name="T15" fmla="*/ 44 h 56"/>
                  <a:gd name="T16" fmla="*/ 29 w 58"/>
                  <a:gd name="T17" fmla="*/ 44 h 56"/>
                  <a:gd name="T18" fmla="*/ 26 w 58"/>
                  <a:gd name="T19" fmla="*/ 42 h 56"/>
                  <a:gd name="T20" fmla="*/ 23 w 58"/>
                  <a:gd name="T21" fmla="*/ 41 h 56"/>
                  <a:gd name="T22" fmla="*/ 19 w 58"/>
                  <a:gd name="T23" fmla="*/ 38 h 56"/>
                  <a:gd name="T24" fmla="*/ 16 w 58"/>
                  <a:gd name="T25" fmla="*/ 35 h 56"/>
                  <a:gd name="T26" fmla="*/ 12 w 58"/>
                  <a:gd name="T27" fmla="*/ 30 h 56"/>
                  <a:gd name="T28" fmla="*/ 11 w 58"/>
                  <a:gd name="T29" fmla="*/ 26 h 56"/>
                  <a:gd name="T30" fmla="*/ 11 w 58"/>
                  <a:gd name="T31" fmla="*/ 24 h 56"/>
                  <a:gd name="T32" fmla="*/ 12 w 58"/>
                  <a:gd name="T33" fmla="*/ 21 h 56"/>
                  <a:gd name="T34" fmla="*/ 13 w 58"/>
                  <a:gd name="T35" fmla="*/ 18 h 56"/>
                  <a:gd name="T36" fmla="*/ 17 w 58"/>
                  <a:gd name="T37" fmla="*/ 13 h 56"/>
                  <a:gd name="T38" fmla="*/ 20 w 58"/>
                  <a:gd name="T39" fmla="*/ 11 h 56"/>
                  <a:gd name="T40" fmla="*/ 23 w 58"/>
                  <a:gd name="T41" fmla="*/ 10 h 56"/>
                  <a:gd name="T42" fmla="*/ 26 w 58"/>
                  <a:gd name="T43" fmla="*/ 11 h 56"/>
                  <a:gd name="T44" fmla="*/ 28 w 58"/>
                  <a:gd name="T45" fmla="*/ 11 h 56"/>
                  <a:gd name="T46" fmla="*/ 37 w 58"/>
                  <a:gd name="T47" fmla="*/ 4 h 56"/>
                  <a:gd name="T48" fmla="*/ 33 w 58"/>
                  <a:gd name="T49" fmla="*/ 2 h 56"/>
                  <a:gd name="T50" fmla="*/ 29 w 58"/>
                  <a:gd name="T51" fmla="*/ 1 h 56"/>
                  <a:gd name="T52" fmla="*/ 26 w 58"/>
                  <a:gd name="T53" fmla="*/ 0 h 56"/>
                  <a:gd name="T54" fmla="*/ 22 w 58"/>
                  <a:gd name="T55" fmla="*/ 0 h 56"/>
                  <a:gd name="T56" fmla="*/ 18 w 58"/>
                  <a:gd name="T57" fmla="*/ 1 h 56"/>
                  <a:gd name="T58" fmla="*/ 14 w 58"/>
                  <a:gd name="T59" fmla="*/ 3 h 56"/>
                  <a:gd name="T60" fmla="*/ 9 w 58"/>
                  <a:gd name="T61" fmla="*/ 7 h 56"/>
                  <a:gd name="T62" fmla="*/ 5 w 58"/>
                  <a:gd name="T63" fmla="*/ 11 h 56"/>
                  <a:gd name="T64" fmla="*/ 2 w 58"/>
                  <a:gd name="T65" fmla="*/ 16 h 56"/>
                  <a:gd name="T66" fmla="*/ 0 w 58"/>
                  <a:gd name="T67" fmla="*/ 21 h 56"/>
                  <a:gd name="T68" fmla="*/ 0 w 58"/>
                  <a:gd name="T69" fmla="*/ 26 h 56"/>
                  <a:gd name="T70" fmla="*/ 0 w 58"/>
                  <a:gd name="T71" fmla="*/ 29 h 56"/>
                  <a:gd name="T72" fmla="*/ 1 w 58"/>
                  <a:gd name="T73" fmla="*/ 33 h 56"/>
                  <a:gd name="T74" fmla="*/ 4 w 58"/>
                  <a:gd name="T75" fmla="*/ 38 h 56"/>
                  <a:gd name="T76" fmla="*/ 7 w 58"/>
                  <a:gd name="T77" fmla="*/ 42 h 56"/>
                  <a:gd name="T78" fmla="*/ 12 w 58"/>
                  <a:gd name="T79" fmla="*/ 47 h 56"/>
                  <a:gd name="T80" fmla="*/ 17 w 58"/>
                  <a:gd name="T81" fmla="*/ 50 h 56"/>
                  <a:gd name="T82" fmla="*/ 22 w 58"/>
                  <a:gd name="T83" fmla="*/ 53 h 56"/>
                  <a:gd name="T84" fmla="*/ 27 w 58"/>
                  <a:gd name="T85" fmla="*/ 55 h 56"/>
                  <a:gd name="T86" fmla="*/ 29 w 58"/>
                  <a:gd name="T87" fmla="*/ 55 h 56"/>
                  <a:gd name="T88" fmla="*/ 34 w 58"/>
                  <a:gd name="T89" fmla="*/ 55 h 56"/>
                  <a:gd name="T90" fmla="*/ 39 w 58"/>
                  <a:gd name="T91" fmla="*/ 54 h 56"/>
                  <a:gd name="T92" fmla="*/ 43 w 58"/>
                  <a:gd name="T93" fmla="*/ 51 h 56"/>
                  <a:gd name="T94" fmla="*/ 48 w 58"/>
                  <a:gd name="T95" fmla="*/ 48 h 56"/>
                  <a:gd name="T96" fmla="*/ 53 w 58"/>
                  <a:gd name="T97" fmla="*/ 42 h 56"/>
                  <a:gd name="T98" fmla="*/ 55 w 58"/>
                  <a:gd name="T99" fmla="*/ 38 h 56"/>
                  <a:gd name="T100" fmla="*/ 56 w 58"/>
                  <a:gd name="T101" fmla="*/ 34 h 56"/>
                  <a:gd name="T102" fmla="*/ 57 w 58"/>
                  <a:gd name="T103" fmla="*/ 30 h 56"/>
                  <a:gd name="T104" fmla="*/ 56 w 58"/>
                  <a:gd name="T105" fmla="*/ 26 h 56"/>
                  <a:gd name="T106" fmla="*/ 55 w 58"/>
                  <a:gd name="T107" fmla="*/ 22 h 56"/>
                  <a:gd name="T108" fmla="*/ 52 w 58"/>
                  <a:gd name="T109" fmla="*/ 17 h 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
                  <a:gd name="T166" fmla="*/ 0 h 56"/>
                  <a:gd name="T167" fmla="*/ 58 w 58"/>
                  <a:gd name="T168" fmla="*/ 56 h 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 h="56">
                    <a:moveTo>
                      <a:pt x="51" y="16"/>
                    </a:moveTo>
                    <a:lnTo>
                      <a:pt x="43" y="24"/>
                    </a:lnTo>
                    <a:lnTo>
                      <a:pt x="44" y="25"/>
                    </a:lnTo>
                    <a:lnTo>
                      <a:pt x="46" y="27"/>
                    </a:lnTo>
                    <a:lnTo>
                      <a:pt x="46" y="30"/>
                    </a:lnTo>
                    <a:lnTo>
                      <a:pt x="46" y="31"/>
                    </a:lnTo>
                    <a:lnTo>
                      <a:pt x="46" y="33"/>
                    </a:lnTo>
                    <a:lnTo>
                      <a:pt x="45" y="35"/>
                    </a:lnTo>
                    <a:lnTo>
                      <a:pt x="44" y="37"/>
                    </a:lnTo>
                    <a:lnTo>
                      <a:pt x="43" y="39"/>
                    </a:lnTo>
                    <a:lnTo>
                      <a:pt x="40" y="42"/>
                    </a:lnTo>
                    <a:lnTo>
                      <a:pt x="39" y="42"/>
                    </a:lnTo>
                    <a:lnTo>
                      <a:pt x="37" y="43"/>
                    </a:lnTo>
                    <a:lnTo>
                      <a:pt x="36" y="44"/>
                    </a:lnTo>
                    <a:lnTo>
                      <a:pt x="34" y="44"/>
                    </a:lnTo>
                    <a:lnTo>
                      <a:pt x="32" y="44"/>
                    </a:lnTo>
                    <a:lnTo>
                      <a:pt x="29" y="44"/>
                    </a:lnTo>
                    <a:lnTo>
                      <a:pt x="28" y="43"/>
                    </a:lnTo>
                    <a:lnTo>
                      <a:pt x="26" y="42"/>
                    </a:lnTo>
                    <a:lnTo>
                      <a:pt x="24" y="42"/>
                    </a:lnTo>
                    <a:lnTo>
                      <a:pt x="23" y="41"/>
                    </a:lnTo>
                    <a:lnTo>
                      <a:pt x="20" y="40"/>
                    </a:lnTo>
                    <a:lnTo>
                      <a:pt x="19" y="38"/>
                    </a:lnTo>
                    <a:lnTo>
                      <a:pt x="18" y="37"/>
                    </a:lnTo>
                    <a:lnTo>
                      <a:pt x="16" y="35"/>
                    </a:lnTo>
                    <a:lnTo>
                      <a:pt x="13" y="32"/>
                    </a:lnTo>
                    <a:lnTo>
                      <a:pt x="12" y="30"/>
                    </a:lnTo>
                    <a:lnTo>
                      <a:pt x="12" y="28"/>
                    </a:lnTo>
                    <a:lnTo>
                      <a:pt x="11" y="26"/>
                    </a:lnTo>
                    <a:lnTo>
                      <a:pt x="11" y="25"/>
                    </a:lnTo>
                    <a:lnTo>
                      <a:pt x="11" y="24"/>
                    </a:lnTo>
                    <a:lnTo>
                      <a:pt x="11" y="22"/>
                    </a:lnTo>
                    <a:lnTo>
                      <a:pt x="12" y="21"/>
                    </a:lnTo>
                    <a:lnTo>
                      <a:pt x="12" y="19"/>
                    </a:lnTo>
                    <a:lnTo>
                      <a:pt x="13" y="18"/>
                    </a:lnTo>
                    <a:lnTo>
                      <a:pt x="15" y="15"/>
                    </a:lnTo>
                    <a:lnTo>
                      <a:pt x="17" y="13"/>
                    </a:lnTo>
                    <a:lnTo>
                      <a:pt x="18" y="12"/>
                    </a:lnTo>
                    <a:lnTo>
                      <a:pt x="20" y="11"/>
                    </a:lnTo>
                    <a:lnTo>
                      <a:pt x="22" y="11"/>
                    </a:lnTo>
                    <a:lnTo>
                      <a:pt x="23" y="10"/>
                    </a:lnTo>
                    <a:lnTo>
                      <a:pt x="24" y="10"/>
                    </a:lnTo>
                    <a:lnTo>
                      <a:pt x="26" y="11"/>
                    </a:lnTo>
                    <a:lnTo>
                      <a:pt x="27" y="11"/>
                    </a:lnTo>
                    <a:lnTo>
                      <a:pt x="28" y="11"/>
                    </a:lnTo>
                    <a:lnTo>
                      <a:pt x="29" y="12"/>
                    </a:lnTo>
                    <a:lnTo>
                      <a:pt x="37" y="4"/>
                    </a:lnTo>
                    <a:lnTo>
                      <a:pt x="35" y="3"/>
                    </a:lnTo>
                    <a:lnTo>
                      <a:pt x="33" y="2"/>
                    </a:lnTo>
                    <a:lnTo>
                      <a:pt x="31" y="1"/>
                    </a:lnTo>
                    <a:lnTo>
                      <a:pt x="29" y="1"/>
                    </a:lnTo>
                    <a:lnTo>
                      <a:pt x="28" y="0"/>
                    </a:lnTo>
                    <a:lnTo>
                      <a:pt x="26" y="0"/>
                    </a:lnTo>
                    <a:lnTo>
                      <a:pt x="24" y="0"/>
                    </a:lnTo>
                    <a:lnTo>
                      <a:pt x="22" y="0"/>
                    </a:lnTo>
                    <a:lnTo>
                      <a:pt x="20" y="0"/>
                    </a:lnTo>
                    <a:lnTo>
                      <a:pt x="18" y="1"/>
                    </a:lnTo>
                    <a:lnTo>
                      <a:pt x="16" y="2"/>
                    </a:lnTo>
                    <a:lnTo>
                      <a:pt x="14" y="3"/>
                    </a:lnTo>
                    <a:lnTo>
                      <a:pt x="11" y="5"/>
                    </a:lnTo>
                    <a:lnTo>
                      <a:pt x="9" y="7"/>
                    </a:lnTo>
                    <a:lnTo>
                      <a:pt x="7" y="9"/>
                    </a:lnTo>
                    <a:lnTo>
                      <a:pt x="5" y="11"/>
                    </a:lnTo>
                    <a:lnTo>
                      <a:pt x="4" y="14"/>
                    </a:lnTo>
                    <a:lnTo>
                      <a:pt x="2" y="16"/>
                    </a:lnTo>
                    <a:lnTo>
                      <a:pt x="1" y="18"/>
                    </a:lnTo>
                    <a:lnTo>
                      <a:pt x="0" y="21"/>
                    </a:lnTo>
                    <a:lnTo>
                      <a:pt x="0" y="23"/>
                    </a:lnTo>
                    <a:lnTo>
                      <a:pt x="0" y="26"/>
                    </a:lnTo>
                    <a:lnTo>
                      <a:pt x="0" y="28"/>
                    </a:lnTo>
                    <a:lnTo>
                      <a:pt x="0" y="29"/>
                    </a:lnTo>
                    <a:lnTo>
                      <a:pt x="0" y="31"/>
                    </a:lnTo>
                    <a:lnTo>
                      <a:pt x="1" y="33"/>
                    </a:lnTo>
                    <a:lnTo>
                      <a:pt x="2" y="35"/>
                    </a:lnTo>
                    <a:lnTo>
                      <a:pt x="4" y="38"/>
                    </a:lnTo>
                    <a:lnTo>
                      <a:pt x="5" y="40"/>
                    </a:lnTo>
                    <a:lnTo>
                      <a:pt x="7" y="42"/>
                    </a:lnTo>
                    <a:lnTo>
                      <a:pt x="9" y="44"/>
                    </a:lnTo>
                    <a:lnTo>
                      <a:pt x="12" y="47"/>
                    </a:lnTo>
                    <a:lnTo>
                      <a:pt x="14" y="48"/>
                    </a:lnTo>
                    <a:lnTo>
                      <a:pt x="17" y="50"/>
                    </a:lnTo>
                    <a:lnTo>
                      <a:pt x="19" y="52"/>
                    </a:lnTo>
                    <a:lnTo>
                      <a:pt x="22" y="53"/>
                    </a:lnTo>
                    <a:lnTo>
                      <a:pt x="25" y="54"/>
                    </a:lnTo>
                    <a:lnTo>
                      <a:pt x="27" y="55"/>
                    </a:lnTo>
                    <a:lnTo>
                      <a:pt x="28" y="55"/>
                    </a:lnTo>
                    <a:lnTo>
                      <a:pt x="29" y="55"/>
                    </a:lnTo>
                    <a:lnTo>
                      <a:pt x="32" y="55"/>
                    </a:lnTo>
                    <a:lnTo>
                      <a:pt x="34" y="55"/>
                    </a:lnTo>
                    <a:lnTo>
                      <a:pt x="36" y="54"/>
                    </a:lnTo>
                    <a:lnTo>
                      <a:pt x="39" y="54"/>
                    </a:lnTo>
                    <a:lnTo>
                      <a:pt x="41" y="53"/>
                    </a:lnTo>
                    <a:lnTo>
                      <a:pt x="43" y="51"/>
                    </a:lnTo>
                    <a:lnTo>
                      <a:pt x="46" y="50"/>
                    </a:lnTo>
                    <a:lnTo>
                      <a:pt x="48" y="48"/>
                    </a:lnTo>
                    <a:lnTo>
                      <a:pt x="50" y="46"/>
                    </a:lnTo>
                    <a:lnTo>
                      <a:pt x="53" y="42"/>
                    </a:lnTo>
                    <a:lnTo>
                      <a:pt x="54" y="40"/>
                    </a:lnTo>
                    <a:lnTo>
                      <a:pt x="55" y="38"/>
                    </a:lnTo>
                    <a:lnTo>
                      <a:pt x="56" y="36"/>
                    </a:lnTo>
                    <a:lnTo>
                      <a:pt x="56" y="34"/>
                    </a:lnTo>
                    <a:lnTo>
                      <a:pt x="57" y="32"/>
                    </a:lnTo>
                    <a:lnTo>
                      <a:pt x="57" y="30"/>
                    </a:lnTo>
                    <a:lnTo>
                      <a:pt x="57" y="28"/>
                    </a:lnTo>
                    <a:lnTo>
                      <a:pt x="56" y="26"/>
                    </a:lnTo>
                    <a:lnTo>
                      <a:pt x="56" y="24"/>
                    </a:lnTo>
                    <a:lnTo>
                      <a:pt x="55" y="22"/>
                    </a:lnTo>
                    <a:lnTo>
                      <a:pt x="53" y="19"/>
                    </a:lnTo>
                    <a:lnTo>
                      <a:pt x="52" y="17"/>
                    </a:lnTo>
                    <a:lnTo>
                      <a:pt x="51" y="16"/>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81" name="Freeform 473"/>
              <p:cNvSpPr>
                <a:spLocks/>
              </p:cNvSpPr>
              <p:nvPr/>
            </p:nvSpPr>
            <p:spPr bwMode="auto">
              <a:xfrm>
                <a:off x="807" y="660"/>
                <a:ext cx="69" cy="60"/>
              </a:xfrm>
              <a:custGeom>
                <a:avLst/>
                <a:gdLst>
                  <a:gd name="T0" fmla="*/ 46 w 69"/>
                  <a:gd name="T1" fmla="*/ 59 h 60"/>
                  <a:gd name="T2" fmla="*/ 68 w 69"/>
                  <a:gd name="T3" fmla="*/ 25 h 60"/>
                  <a:gd name="T4" fmla="*/ 59 w 69"/>
                  <a:gd name="T5" fmla="*/ 21 h 60"/>
                  <a:gd name="T6" fmla="*/ 44 w 69"/>
                  <a:gd name="T7" fmla="*/ 45 h 60"/>
                  <a:gd name="T8" fmla="*/ 32 w 69"/>
                  <a:gd name="T9" fmla="*/ 38 h 60"/>
                  <a:gd name="T10" fmla="*/ 45 w 69"/>
                  <a:gd name="T11" fmla="*/ 17 h 60"/>
                  <a:gd name="T12" fmla="*/ 37 w 69"/>
                  <a:gd name="T13" fmla="*/ 12 h 60"/>
                  <a:gd name="T14" fmla="*/ 24 w 69"/>
                  <a:gd name="T15" fmla="*/ 33 h 60"/>
                  <a:gd name="T16" fmla="*/ 14 w 69"/>
                  <a:gd name="T17" fmla="*/ 28 h 60"/>
                  <a:gd name="T18" fmla="*/ 28 w 69"/>
                  <a:gd name="T19" fmla="*/ 5 h 60"/>
                  <a:gd name="T20" fmla="*/ 20 w 69"/>
                  <a:gd name="T21" fmla="*/ 0 h 60"/>
                  <a:gd name="T22" fmla="*/ 0 w 69"/>
                  <a:gd name="T23" fmla="*/ 32 h 60"/>
                  <a:gd name="T24" fmla="*/ 46 w 69"/>
                  <a:gd name="T25" fmla="*/ 59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0"/>
                  <a:gd name="T41" fmla="*/ 69 w 69"/>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0">
                    <a:moveTo>
                      <a:pt x="46" y="59"/>
                    </a:moveTo>
                    <a:lnTo>
                      <a:pt x="68" y="25"/>
                    </a:lnTo>
                    <a:lnTo>
                      <a:pt x="59" y="21"/>
                    </a:lnTo>
                    <a:lnTo>
                      <a:pt x="44" y="45"/>
                    </a:lnTo>
                    <a:lnTo>
                      <a:pt x="32" y="38"/>
                    </a:lnTo>
                    <a:lnTo>
                      <a:pt x="45" y="17"/>
                    </a:lnTo>
                    <a:lnTo>
                      <a:pt x="37" y="12"/>
                    </a:lnTo>
                    <a:lnTo>
                      <a:pt x="24" y="33"/>
                    </a:lnTo>
                    <a:lnTo>
                      <a:pt x="14" y="28"/>
                    </a:lnTo>
                    <a:lnTo>
                      <a:pt x="28" y="5"/>
                    </a:lnTo>
                    <a:lnTo>
                      <a:pt x="20" y="0"/>
                    </a:lnTo>
                    <a:lnTo>
                      <a:pt x="0" y="32"/>
                    </a:lnTo>
                    <a:lnTo>
                      <a:pt x="46" y="59"/>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82" name="Freeform 474"/>
              <p:cNvSpPr>
                <a:spLocks/>
              </p:cNvSpPr>
              <p:nvPr/>
            </p:nvSpPr>
            <p:spPr bwMode="auto">
              <a:xfrm>
                <a:off x="206" y="373"/>
                <a:ext cx="59" cy="54"/>
              </a:xfrm>
              <a:custGeom>
                <a:avLst/>
                <a:gdLst>
                  <a:gd name="T0" fmla="*/ 20 w 59"/>
                  <a:gd name="T1" fmla="*/ 51 h 54"/>
                  <a:gd name="T2" fmla="*/ 26 w 59"/>
                  <a:gd name="T3" fmla="*/ 53 h 54"/>
                  <a:gd name="T4" fmla="*/ 31 w 59"/>
                  <a:gd name="T5" fmla="*/ 53 h 54"/>
                  <a:gd name="T6" fmla="*/ 37 w 59"/>
                  <a:gd name="T7" fmla="*/ 53 h 54"/>
                  <a:gd name="T8" fmla="*/ 41 w 59"/>
                  <a:gd name="T9" fmla="*/ 51 h 54"/>
                  <a:gd name="T10" fmla="*/ 46 w 59"/>
                  <a:gd name="T11" fmla="*/ 49 h 54"/>
                  <a:gd name="T12" fmla="*/ 50 w 59"/>
                  <a:gd name="T13" fmla="*/ 45 h 54"/>
                  <a:gd name="T14" fmla="*/ 53 w 59"/>
                  <a:gd name="T15" fmla="*/ 41 h 54"/>
                  <a:gd name="T16" fmla="*/ 56 w 59"/>
                  <a:gd name="T17" fmla="*/ 36 h 54"/>
                  <a:gd name="T18" fmla="*/ 57 w 59"/>
                  <a:gd name="T19" fmla="*/ 31 h 54"/>
                  <a:gd name="T20" fmla="*/ 58 w 59"/>
                  <a:gd name="T21" fmla="*/ 26 h 54"/>
                  <a:gd name="T22" fmla="*/ 57 w 59"/>
                  <a:gd name="T23" fmla="*/ 21 h 54"/>
                  <a:gd name="T24" fmla="*/ 56 w 59"/>
                  <a:gd name="T25" fmla="*/ 17 h 54"/>
                  <a:gd name="T26" fmla="*/ 53 w 59"/>
                  <a:gd name="T27" fmla="*/ 13 h 54"/>
                  <a:gd name="T28" fmla="*/ 25 w 59"/>
                  <a:gd name="T29" fmla="*/ 11 h 54"/>
                  <a:gd name="T30" fmla="*/ 28 w 59"/>
                  <a:gd name="T31" fmla="*/ 11 h 54"/>
                  <a:gd name="T32" fmla="*/ 32 w 59"/>
                  <a:gd name="T33" fmla="*/ 12 h 54"/>
                  <a:gd name="T34" fmla="*/ 40 w 59"/>
                  <a:gd name="T35" fmla="*/ 15 h 54"/>
                  <a:gd name="T36" fmla="*/ 43 w 59"/>
                  <a:gd name="T37" fmla="*/ 18 h 54"/>
                  <a:gd name="T38" fmla="*/ 45 w 59"/>
                  <a:gd name="T39" fmla="*/ 21 h 54"/>
                  <a:gd name="T40" fmla="*/ 46 w 59"/>
                  <a:gd name="T41" fmla="*/ 22 h 54"/>
                  <a:gd name="T42" fmla="*/ 48 w 59"/>
                  <a:gd name="T43" fmla="*/ 26 h 54"/>
                  <a:gd name="T44" fmla="*/ 47 w 59"/>
                  <a:gd name="T45" fmla="*/ 32 h 54"/>
                  <a:gd name="T46" fmla="*/ 46 w 59"/>
                  <a:gd name="T47" fmla="*/ 35 h 54"/>
                  <a:gd name="T48" fmla="*/ 44 w 59"/>
                  <a:gd name="T49" fmla="*/ 38 h 54"/>
                  <a:gd name="T50" fmla="*/ 41 w 59"/>
                  <a:gd name="T51" fmla="*/ 40 h 54"/>
                  <a:gd name="T52" fmla="*/ 38 w 59"/>
                  <a:gd name="T53" fmla="*/ 41 h 54"/>
                  <a:gd name="T54" fmla="*/ 35 w 59"/>
                  <a:gd name="T55" fmla="*/ 42 h 54"/>
                  <a:gd name="T56" fmla="*/ 32 w 59"/>
                  <a:gd name="T57" fmla="*/ 42 h 54"/>
                  <a:gd name="T58" fmla="*/ 28 w 59"/>
                  <a:gd name="T59" fmla="*/ 41 h 54"/>
                  <a:gd name="T60" fmla="*/ 22 w 59"/>
                  <a:gd name="T61" fmla="*/ 40 h 54"/>
                  <a:gd name="T62" fmla="*/ 19 w 59"/>
                  <a:gd name="T63" fmla="*/ 38 h 54"/>
                  <a:gd name="T64" fmla="*/ 15 w 59"/>
                  <a:gd name="T65" fmla="*/ 34 h 54"/>
                  <a:gd name="T66" fmla="*/ 12 w 59"/>
                  <a:gd name="T67" fmla="*/ 31 h 54"/>
                  <a:gd name="T68" fmla="*/ 11 w 59"/>
                  <a:gd name="T69" fmla="*/ 29 h 54"/>
                  <a:gd name="T70" fmla="*/ 11 w 59"/>
                  <a:gd name="T71" fmla="*/ 25 h 54"/>
                  <a:gd name="T72" fmla="*/ 12 w 59"/>
                  <a:gd name="T73" fmla="*/ 20 h 54"/>
                  <a:gd name="T74" fmla="*/ 13 w 59"/>
                  <a:gd name="T75" fmla="*/ 17 h 54"/>
                  <a:gd name="T76" fmla="*/ 15 w 59"/>
                  <a:gd name="T77" fmla="*/ 14 h 54"/>
                  <a:gd name="T78" fmla="*/ 18 w 59"/>
                  <a:gd name="T79" fmla="*/ 13 h 54"/>
                  <a:gd name="T80" fmla="*/ 20 w 59"/>
                  <a:gd name="T81" fmla="*/ 12 h 54"/>
                  <a:gd name="T82" fmla="*/ 23 w 59"/>
                  <a:gd name="T83" fmla="*/ 11 h 54"/>
                  <a:gd name="T84" fmla="*/ 51 w 59"/>
                  <a:gd name="T85" fmla="*/ 11 h 54"/>
                  <a:gd name="T86" fmla="*/ 49 w 59"/>
                  <a:gd name="T87" fmla="*/ 9 h 54"/>
                  <a:gd name="T88" fmla="*/ 44 w 59"/>
                  <a:gd name="T89" fmla="*/ 5 h 54"/>
                  <a:gd name="T90" fmla="*/ 35 w 59"/>
                  <a:gd name="T91" fmla="*/ 2 h 54"/>
                  <a:gd name="T92" fmla="*/ 29 w 59"/>
                  <a:gd name="T93" fmla="*/ 0 h 54"/>
                  <a:gd name="T94" fmla="*/ 24 w 59"/>
                  <a:gd name="T95" fmla="*/ 0 h 54"/>
                  <a:gd name="T96" fmla="*/ 19 w 59"/>
                  <a:gd name="T97" fmla="*/ 1 h 54"/>
                  <a:gd name="T98" fmla="*/ 14 w 59"/>
                  <a:gd name="T99" fmla="*/ 3 h 54"/>
                  <a:gd name="T100" fmla="*/ 10 w 59"/>
                  <a:gd name="T101" fmla="*/ 6 h 54"/>
                  <a:gd name="T102" fmla="*/ 6 w 59"/>
                  <a:gd name="T103" fmla="*/ 10 h 54"/>
                  <a:gd name="T104" fmla="*/ 4 w 59"/>
                  <a:gd name="T105" fmla="*/ 14 h 54"/>
                  <a:gd name="T106" fmla="*/ 1 w 59"/>
                  <a:gd name="T107" fmla="*/ 20 h 54"/>
                  <a:gd name="T108" fmla="*/ 0 w 59"/>
                  <a:gd name="T109" fmla="*/ 25 h 54"/>
                  <a:gd name="T110" fmla="*/ 0 w 59"/>
                  <a:gd name="T111" fmla="*/ 30 h 54"/>
                  <a:gd name="T112" fmla="*/ 1 w 59"/>
                  <a:gd name="T113" fmla="*/ 35 h 54"/>
                  <a:gd name="T114" fmla="*/ 4 w 59"/>
                  <a:gd name="T115" fmla="*/ 39 h 54"/>
                  <a:gd name="T116" fmla="*/ 7 w 59"/>
                  <a:gd name="T117" fmla="*/ 43 h 54"/>
                  <a:gd name="T118" fmla="*/ 12 w 59"/>
                  <a:gd name="T119" fmla="*/ 46 h 54"/>
                  <a:gd name="T120" fmla="*/ 16 w 59"/>
                  <a:gd name="T121" fmla="*/ 48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54"/>
                  <a:gd name="T185" fmla="*/ 59 w 59"/>
                  <a:gd name="T186" fmla="*/ 54 h 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54">
                    <a:moveTo>
                      <a:pt x="18" y="49"/>
                    </a:moveTo>
                    <a:lnTo>
                      <a:pt x="20" y="51"/>
                    </a:lnTo>
                    <a:lnTo>
                      <a:pt x="23" y="51"/>
                    </a:lnTo>
                    <a:lnTo>
                      <a:pt x="26" y="53"/>
                    </a:lnTo>
                    <a:lnTo>
                      <a:pt x="29" y="53"/>
                    </a:lnTo>
                    <a:lnTo>
                      <a:pt x="31" y="53"/>
                    </a:lnTo>
                    <a:lnTo>
                      <a:pt x="34" y="53"/>
                    </a:lnTo>
                    <a:lnTo>
                      <a:pt x="37" y="53"/>
                    </a:lnTo>
                    <a:lnTo>
                      <a:pt x="39" y="52"/>
                    </a:lnTo>
                    <a:lnTo>
                      <a:pt x="41" y="51"/>
                    </a:lnTo>
                    <a:lnTo>
                      <a:pt x="44" y="50"/>
                    </a:lnTo>
                    <a:lnTo>
                      <a:pt x="46" y="49"/>
                    </a:lnTo>
                    <a:lnTo>
                      <a:pt x="48" y="48"/>
                    </a:lnTo>
                    <a:lnTo>
                      <a:pt x="50" y="45"/>
                    </a:lnTo>
                    <a:lnTo>
                      <a:pt x="52" y="43"/>
                    </a:lnTo>
                    <a:lnTo>
                      <a:pt x="53" y="41"/>
                    </a:lnTo>
                    <a:lnTo>
                      <a:pt x="55" y="39"/>
                    </a:lnTo>
                    <a:lnTo>
                      <a:pt x="56" y="36"/>
                    </a:lnTo>
                    <a:lnTo>
                      <a:pt x="57" y="34"/>
                    </a:lnTo>
                    <a:lnTo>
                      <a:pt x="57" y="31"/>
                    </a:lnTo>
                    <a:lnTo>
                      <a:pt x="58" y="28"/>
                    </a:lnTo>
                    <a:lnTo>
                      <a:pt x="58" y="26"/>
                    </a:lnTo>
                    <a:lnTo>
                      <a:pt x="58" y="24"/>
                    </a:lnTo>
                    <a:lnTo>
                      <a:pt x="57" y="21"/>
                    </a:lnTo>
                    <a:lnTo>
                      <a:pt x="57" y="19"/>
                    </a:lnTo>
                    <a:lnTo>
                      <a:pt x="56" y="17"/>
                    </a:lnTo>
                    <a:lnTo>
                      <a:pt x="54" y="14"/>
                    </a:lnTo>
                    <a:lnTo>
                      <a:pt x="53" y="13"/>
                    </a:lnTo>
                    <a:lnTo>
                      <a:pt x="51" y="11"/>
                    </a:lnTo>
                    <a:lnTo>
                      <a:pt x="25" y="11"/>
                    </a:lnTo>
                    <a:lnTo>
                      <a:pt x="27" y="11"/>
                    </a:lnTo>
                    <a:lnTo>
                      <a:pt x="28" y="11"/>
                    </a:lnTo>
                    <a:lnTo>
                      <a:pt x="30" y="12"/>
                    </a:lnTo>
                    <a:lnTo>
                      <a:pt x="32" y="12"/>
                    </a:lnTo>
                    <a:lnTo>
                      <a:pt x="36" y="13"/>
                    </a:lnTo>
                    <a:lnTo>
                      <a:pt x="40" y="15"/>
                    </a:lnTo>
                    <a:lnTo>
                      <a:pt x="41" y="17"/>
                    </a:lnTo>
                    <a:lnTo>
                      <a:pt x="43" y="18"/>
                    </a:lnTo>
                    <a:lnTo>
                      <a:pt x="44" y="19"/>
                    </a:lnTo>
                    <a:lnTo>
                      <a:pt x="45" y="21"/>
                    </a:lnTo>
                    <a:lnTo>
                      <a:pt x="46" y="21"/>
                    </a:lnTo>
                    <a:lnTo>
                      <a:pt x="46" y="22"/>
                    </a:lnTo>
                    <a:lnTo>
                      <a:pt x="47" y="24"/>
                    </a:lnTo>
                    <a:lnTo>
                      <a:pt x="48" y="26"/>
                    </a:lnTo>
                    <a:lnTo>
                      <a:pt x="48" y="28"/>
                    </a:lnTo>
                    <a:lnTo>
                      <a:pt x="47" y="32"/>
                    </a:lnTo>
                    <a:lnTo>
                      <a:pt x="47" y="33"/>
                    </a:lnTo>
                    <a:lnTo>
                      <a:pt x="46" y="35"/>
                    </a:lnTo>
                    <a:lnTo>
                      <a:pt x="45" y="36"/>
                    </a:lnTo>
                    <a:lnTo>
                      <a:pt x="44" y="38"/>
                    </a:lnTo>
                    <a:lnTo>
                      <a:pt x="42" y="40"/>
                    </a:lnTo>
                    <a:lnTo>
                      <a:pt x="41" y="40"/>
                    </a:lnTo>
                    <a:lnTo>
                      <a:pt x="40" y="41"/>
                    </a:lnTo>
                    <a:lnTo>
                      <a:pt x="38" y="41"/>
                    </a:lnTo>
                    <a:lnTo>
                      <a:pt x="37" y="42"/>
                    </a:lnTo>
                    <a:lnTo>
                      <a:pt x="35" y="42"/>
                    </a:lnTo>
                    <a:lnTo>
                      <a:pt x="34" y="42"/>
                    </a:lnTo>
                    <a:lnTo>
                      <a:pt x="32" y="42"/>
                    </a:lnTo>
                    <a:lnTo>
                      <a:pt x="30" y="42"/>
                    </a:lnTo>
                    <a:lnTo>
                      <a:pt x="28" y="41"/>
                    </a:lnTo>
                    <a:lnTo>
                      <a:pt x="26" y="41"/>
                    </a:lnTo>
                    <a:lnTo>
                      <a:pt x="22" y="40"/>
                    </a:lnTo>
                    <a:lnTo>
                      <a:pt x="20" y="39"/>
                    </a:lnTo>
                    <a:lnTo>
                      <a:pt x="19" y="38"/>
                    </a:lnTo>
                    <a:lnTo>
                      <a:pt x="16" y="35"/>
                    </a:lnTo>
                    <a:lnTo>
                      <a:pt x="15" y="34"/>
                    </a:lnTo>
                    <a:lnTo>
                      <a:pt x="14" y="33"/>
                    </a:lnTo>
                    <a:lnTo>
                      <a:pt x="12" y="31"/>
                    </a:lnTo>
                    <a:lnTo>
                      <a:pt x="12" y="30"/>
                    </a:lnTo>
                    <a:lnTo>
                      <a:pt x="11" y="29"/>
                    </a:lnTo>
                    <a:lnTo>
                      <a:pt x="11" y="28"/>
                    </a:lnTo>
                    <a:lnTo>
                      <a:pt x="11" y="25"/>
                    </a:lnTo>
                    <a:lnTo>
                      <a:pt x="11" y="21"/>
                    </a:lnTo>
                    <a:lnTo>
                      <a:pt x="12" y="20"/>
                    </a:lnTo>
                    <a:lnTo>
                      <a:pt x="12" y="19"/>
                    </a:lnTo>
                    <a:lnTo>
                      <a:pt x="13" y="17"/>
                    </a:lnTo>
                    <a:lnTo>
                      <a:pt x="14" y="16"/>
                    </a:lnTo>
                    <a:lnTo>
                      <a:pt x="15" y="14"/>
                    </a:lnTo>
                    <a:lnTo>
                      <a:pt x="16" y="14"/>
                    </a:lnTo>
                    <a:lnTo>
                      <a:pt x="18" y="13"/>
                    </a:lnTo>
                    <a:lnTo>
                      <a:pt x="19" y="12"/>
                    </a:lnTo>
                    <a:lnTo>
                      <a:pt x="20" y="12"/>
                    </a:lnTo>
                    <a:lnTo>
                      <a:pt x="22" y="11"/>
                    </a:lnTo>
                    <a:lnTo>
                      <a:pt x="23" y="11"/>
                    </a:lnTo>
                    <a:lnTo>
                      <a:pt x="25" y="11"/>
                    </a:lnTo>
                    <a:lnTo>
                      <a:pt x="51" y="11"/>
                    </a:lnTo>
                    <a:lnTo>
                      <a:pt x="49" y="9"/>
                    </a:lnTo>
                    <a:lnTo>
                      <a:pt x="46" y="7"/>
                    </a:lnTo>
                    <a:lnTo>
                      <a:pt x="44" y="5"/>
                    </a:lnTo>
                    <a:lnTo>
                      <a:pt x="41" y="4"/>
                    </a:lnTo>
                    <a:lnTo>
                      <a:pt x="35" y="2"/>
                    </a:lnTo>
                    <a:lnTo>
                      <a:pt x="32" y="1"/>
                    </a:lnTo>
                    <a:lnTo>
                      <a:pt x="29" y="0"/>
                    </a:lnTo>
                    <a:lnTo>
                      <a:pt x="27" y="0"/>
                    </a:lnTo>
                    <a:lnTo>
                      <a:pt x="24" y="0"/>
                    </a:lnTo>
                    <a:lnTo>
                      <a:pt x="21" y="0"/>
                    </a:lnTo>
                    <a:lnTo>
                      <a:pt x="19" y="1"/>
                    </a:lnTo>
                    <a:lnTo>
                      <a:pt x="17" y="2"/>
                    </a:lnTo>
                    <a:lnTo>
                      <a:pt x="14" y="3"/>
                    </a:lnTo>
                    <a:lnTo>
                      <a:pt x="12" y="5"/>
                    </a:lnTo>
                    <a:lnTo>
                      <a:pt x="10" y="6"/>
                    </a:lnTo>
                    <a:lnTo>
                      <a:pt x="8" y="8"/>
                    </a:lnTo>
                    <a:lnTo>
                      <a:pt x="6" y="10"/>
                    </a:lnTo>
                    <a:lnTo>
                      <a:pt x="5" y="12"/>
                    </a:lnTo>
                    <a:lnTo>
                      <a:pt x="4" y="14"/>
                    </a:lnTo>
                    <a:lnTo>
                      <a:pt x="2" y="17"/>
                    </a:lnTo>
                    <a:lnTo>
                      <a:pt x="1" y="20"/>
                    </a:lnTo>
                    <a:lnTo>
                      <a:pt x="1" y="22"/>
                    </a:lnTo>
                    <a:lnTo>
                      <a:pt x="0" y="25"/>
                    </a:lnTo>
                    <a:lnTo>
                      <a:pt x="0" y="28"/>
                    </a:lnTo>
                    <a:lnTo>
                      <a:pt x="0" y="30"/>
                    </a:lnTo>
                    <a:lnTo>
                      <a:pt x="1" y="32"/>
                    </a:lnTo>
                    <a:lnTo>
                      <a:pt x="1" y="35"/>
                    </a:lnTo>
                    <a:lnTo>
                      <a:pt x="2" y="37"/>
                    </a:lnTo>
                    <a:lnTo>
                      <a:pt x="4" y="39"/>
                    </a:lnTo>
                    <a:lnTo>
                      <a:pt x="6" y="41"/>
                    </a:lnTo>
                    <a:lnTo>
                      <a:pt x="7" y="43"/>
                    </a:lnTo>
                    <a:lnTo>
                      <a:pt x="10" y="45"/>
                    </a:lnTo>
                    <a:lnTo>
                      <a:pt x="12" y="46"/>
                    </a:lnTo>
                    <a:lnTo>
                      <a:pt x="15" y="48"/>
                    </a:lnTo>
                    <a:lnTo>
                      <a:pt x="16" y="48"/>
                    </a:lnTo>
                    <a:lnTo>
                      <a:pt x="18" y="49"/>
                    </a:lnTo>
                  </a:path>
                </a:pathLst>
              </a:custGeom>
              <a:solidFill>
                <a:srgbClr val="000000"/>
              </a:solidFill>
              <a:ln w="9525" cap="rnd">
                <a:noFill/>
                <a:round/>
                <a:headEnd/>
                <a:tailEnd/>
              </a:ln>
            </p:spPr>
            <p:txBody>
              <a:bodyPr/>
              <a:lstStyle/>
              <a:p>
                <a:endParaRPr lang="en-US"/>
              </a:p>
            </p:txBody>
          </p:sp>
          <p:sp>
            <p:nvSpPr>
              <p:cNvPr id="83" name="Freeform 475"/>
              <p:cNvSpPr>
                <a:spLocks/>
              </p:cNvSpPr>
              <p:nvPr/>
            </p:nvSpPr>
            <p:spPr bwMode="auto">
              <a:xfrm>
                <a:off x="206" y="373"/>
                <a:ext cx="59" cy="54"/>
              </a:xfrm>
              <a:custGeom>
                <a:avLst/>
                <a:gdLst>
                  <a:gd name="T0" fmla="*/ 20 w 59"/>
                  <a:gd name="T1" fmla="*/ 51 h 54"/>
                  <a:gd name="T2" fmla="*/ 26 w 59"/>
                  <a:gd name="T3" fmla="*/ 53 h 54"/>
                  <a:gd name="T4" fmla="*/ 31 w 59"/>
                  <a:gd name="T5" fmla="*/ 53 h 54"/>
                  <a:gd name="T6" fmla="*/ 37 w 59"/>
                  <a:gd name="T7" fmla="*/ 53 h 54"/>
                  <a:gd name="T8" fmla="*/ 41 w 59"/>
                  <a:gd name="T9" fmla="*/ 51 h 54"/>
                  <a:gd name="T10" fmla="*/ 46 w 59"/>
                  <a:gd name="T11" fmla="*/ 49 h 54"/>
                  <a:gd name="T12" fmla="*/ 50 w 59"/>
                  <a:gd name="T13" fmla="*/ 45 h 54"/>
                  <a:gd name="T14" fmla="*/ 53 w 59"/>
                  <a:gd name="T15" fmla="*/ 41 h 54"/>
                  <a:gd name="T16" fmla="*/ 56 w 59"/>
                  <a:gd name="T17" fmla="*/ 36 h 54"/>
                  <a:gd name="T18" fmla="*/ 57 w 59"/>
                  <a:gd name="T19" fmla="*/ 31 h 54"/>
                  <a:gd name="T20" fmla="*/ 58 w 59"/>
                  <a:gd name="T21" fmla="*/ 26 h 54"/>
                  <a:gd name="T22" fmla="*/ 57 w 59"/>
                  <a:gd name="T23" fmla="*/ 21 h 54"/>
                  <a:gd name="T24" fmla="*/ 56 w 59"/>
                  <a:gd name="T25" fmla="*/ 17 h 54"/>
                  <a:gd name="T26" fmla="*/ 53 w 59"/>
                  <a:gd name="T27" fmla="*/ 13 h 54"/>
                  <a:gd name="T28" fmla="*/ 49 w 59"/>
                  <a:gd name="T29" fmla="*/ 9 h 54"/>
                  <a:gd name="T30" fmla="*/ 44 w 59"/>
                  <a:gd name="T31" fmla="*/ 5 h 54"/>
                  <a:gd name="T32" fmla="*/ 35 w 59"/>
                  <a:gd name="T33" fmla="*/ 2 h 54"/>
                  <a:gd name="T34" fmla="*/ 29 w 59"/>
                  <a:gd name="T35" fmla="*/ 0 h 54"/>
                  <a:gd name="T36" fmla="*/ 24 w 59"/>
                  <a:gd name="T37" fmla="*/ 0 h 54"/>
                  <a:gd name="T38" fmla="*/ 19 w 59"/>
                  <a:gd name="T39" fmla="*/ 1 h 54"/>
                  <a:gd name="T40" fmla="*/ 14 w 59"/>
                  <a:gd name="T41" fmla="*/ 3 h 54"/>
                  <a:gd name="T42" fmla="*/ 10 w 59"/>
                  <a:gd name="T43" fmla="*/ 6 h 54"/>
                  <a:gd name="T44" fmla="*/ 6 w 59"/>
                  <a:gd name="T45" fmla="*/ 10 h 54"/>
                  <a:gd name="T46" fmla="*/ 4 w 59"/>
                  <a:gd name="T47" fmla="*/ 14 h 54"/>
                  <a:gd name="T48" fmla="*/ 1 w 59"/>
                  <a:gd name="T49" fmla="*/ 20 h 54"/>
                  <a:gd name="T50" fmla="*/ 0 w 59"/>
                  <a:gd name="T51" fmla="*/ 25 h 54"/>
                  <a:gd name="T52" fmla="*/ 0 w 59"/>
                  <a:gd name="T53" fmla="*/ 30 h 54"/>
                  <a:gd name="T54" fmla="*/ 1 w 59"/>
                  <a:gd name="T55" fmla="*/ 35 h 54"/>
                  <a:gd name="T56" fmla="*/ 4 w 59"/>
                  <a:gd name="T57" fmla="*/ 39 h 54"/>
                  <a:gd name="T58" fmla="*/ 7 w 59"/>
                  <a:gd name="T59" fmla="*/ 43 h 54"/>
                  <a:gd name="T60" fmla="*/ 12 w 59"/>
                  <a:gd name="T61" fmla="*/ 46 h 54"/>
                  <a:gd name="T62" fmla="*/ 16 w 59"/>
                  <a:gd name="T63" fmla="*/ 4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54"/>
                  <a:gd name="T98" fmla="*/ 59 w 59"/>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54">
                    <a:moveTo>
                      <a:pt x="18" y="49"/>
                    </a:moveTo>
                    <a:lnTo>
                      <a:pt x="20" y="51"/>
                    </a:lnTo>
                    <a:lnTo>
                      <a:pt x="23" y="51"/>
                    </a:lnTo>
                    <a:lnTo>
                      <a:pt x="26" y="53"/>
                    </a:lnTo>
                    <a:lnTo>
                      <a:pt x="29" y="53"/>
                    </a:lnTo>
                    <a:lnTo>
                      <a:pt x="31" y="53"/>
                    </a:lnTo>
                    <a:lnTo>
                      <a:pt x="34" y="53"/>
                    </a:lnTo>
                    <a:lnTo>
                      <a:pt x="37" y="53"/>
                    </a:lnTo>
                    <a:lnTo>
                      <a:pt x="39" y="52"/>
                    </a:lnTo>
                    <a:lnTo>
                      <a:pt x="41" y="51"/>
                    </a:lnTo>
                    <a:lnTo>
                      <a:pt x="44" y="50"/>
                    </a:lnTo>
                    <a:lnTo>
                      <a:pt x="46" y="49"/>
                    </a:lnTo>
                    <a:lnTo>
                      <a:pt x="48" y="48"/>
                    </a:lnTo>
                    <a:lnTo>
                      <a:pt x="50" y="45"/>
                    </a:lnTo>
                    <a:lnTo>
                      <a:pt x="52" y="43"/>
                    </a:lnTo>
                    <a:lnTo>
                      <a:pt x="53" y="41"/>
                    </a:lnTo>
                    <a:lnTo>
                      <a:pt x="55" y="39"/>
                    </a:lnTo>
                    <a:lnTo>
                      <a:pt x="56" y="36"/>
                    </a:lnTo>
                    <a:lnTo>
                      <a:pt x="57" y="34"/>
                    </a:lnTo>
                    <a:lnTo>
                      <a:pt x="57" y="31"/>
                    </a:lnTo>
                    <a:lnTo>
                      <a:pt x="58" y="28"/>
                    </a:lnTo>
                    <a:lnTo>
                      <a:pt x="58" y="26"/>
                    </a:lnTo>
                    <a:lnTo>
                      <a:pt x="58" y="24"/>
                    </a:lnTo>
                    <a:lnTo>
                      <a:pt x="57" y="21"/>
                    </a:lnTo>
                    <a:lnTo>
                      <a:pt x="57" y="19"/>
                    </a:lnTo>
                    <a:lnTo>
                      <a:pt x="56" y="17"/>
                    </a:lnTo>
                    <a:lnTo>
                      <a:pt x="54" y="14"/>
                    </a:lnTo>
                    <a:lnTo>
                      <a:pt x="53" y="13"/>
                    </a:lnTo>
                    <a:lnTo>
                      <a:pt x="51" y="11"/>
                    </a:lnTo>
                    <a:lnTo>
                      <a:pt x="49" y="9"/>
                    </a:lnTo>
                    <a:lnTo>
                      <a:pt x="46" y="7"/>
                    </a:lnTo>
                    <a:lnTo>
                      <a:pt x="44" y="5"/>
                    </a:lnTo>
                    <a:lnTo>
                      <a:pt x="41" y="4"/>
                    </a:lnTo>
                    <a:lnTo>
                      <a:pt x="35" y="2"/>
                    </a:lnTo>
                    <a:lnTo>
                      <a:pt x="32" y="1"/>
                    </a:lnTo>
                    <a:lnTo>
                      <a:pt x="29" y="0"/>
                    </a:lnTo>
                    <a:lnTo>
                      <a:pt x="27" y="0"/>
                    </a:lnTo>
                    <a:lnTo>
                      <a:pt x="24" y="0"/>
                    </a:lnTo>
                    <a:lnTo>
                      <a:pt x="21" y="0"/>
                    </a:lnTo>
                    <a:lnTo>
                      <a:pt x="19" y="1"/>
                    </a:lnTo>
                    <a:lnTo>
                      <a:pt x="17" y="2"/>
                    </a:lnTo>
                    <a:lnTo>
                      <a:pt x="14" y="3"/>
                    </a:lnTo>
                    <a:lnTo>
                      <a:pt x="12" y="5"/>
                    </a:lnTo>
                    <a:lnTo>
                      <a:pt x="10" y="6"/>
                    </a:lnTo>
                    <a:lnTo>
                      <a:pt x="8" y="8"/>
                    </a:lnTo>
                    <a:lnTo>
                      <a:pt x="6" y="10"/>
                    </a:lnTo>
                    <a:lnTo>
                      <a:pt x="5" y="12"/>
                    </a:lnTo>
                    <a:lnTo>
                      <a:pt x="4" y="14"/>
                    </a:lnTo>
                    <a:lnTo>
                      <a:pt x="2" y="17"/>
                    </a:lnTo>
                    <a:lnTo>
                      <a:pt x="1" y="20"/>
                    </a:lnTo>
                    <a:lnTo>
                      <a:pt x="1" y="22"/>
                    </a:lnTo>
                    <a:lnTo>
                      <a:pt x="0" y="25"/>
                    </a:lnTo>
                    <a:lnTo>
                      <a:pt x="0" y="28"/>
                    </a:lnTo>
                    <a:lnTo>
                      <a:pt x="0" y="30"/>
                    </a:lnTo>
                    <a:lnTo>
                      <a:pt x="1" y="32"/>
                    </a:lnTo>
                    <a:lnTo>
                      <a:pt x="1" y="35"/>
                    </a:lnTo>
                    <a:lnTo>
                      <a:pt x="2" y="37"/>
                    </a:lnTo>
                    <a:lnTo>
                      <a:pt x="4" y="39"/>
                    </a:lnTo>
                    <a:lnTo>
                      <a:pt x="6" y="41"/>
                    </a:lnTo>
                    <a:lnTo>
                      <a:pt x="7" y="43"/>
                    </a:lnTo>
                    <a:lnTo>
                      <a:pt x="10" y="45"/>
                    </a:lnTo>
                    <a:lnTo>
                      <a:pt x="12" y="46"/>
                    </a:lnTo>
                    <a:lnTo>
                      <a:pt x="15" y="48"/>
                    </a:lnTo>
                    <a:lnTo>
                      <a:pt x="16" y="48"/>
                    </a:lnTo>
                    <a:lnTo>
                      <a:pt x="18" y="49"/>
                    </a:lnTo>
                  </a:path>
                </a:pathLst>
              </a:custGeom>
              <a:noFill/>
              <a:ln w="12700" cap="rnd" cmpd="sng">
                <a:solidFill>
                  <a:srgbClr val="000000"/>
                </a:solidFill>
                <a:prstDash val="solid"/>
                <a:round/>
                <a:headEnd/>
                <a:tailEnd/>
              </a:ln>
            </p:spPr>
            <p:txBody>
              <a:bodyPr/>
              <a:lstStyle/>
              <a:p>
                <a:endParaRPr lang="en-US"/>
              </a:p>
            </p:txBody>
          </p:sp>
          <p:sp>
            <p:nvSpPr>
              <p:cNvPr id="84" name="Freeform 476"/>
              <p:cNvSpPr>
                <a:spLocks/>
              </p:cNvSpPr>
              <p:nvPr/>
            </p:nvSpPr>
            <p:spPr bwMode="auto">
              <a:xfrm>
                <a:off x="216" y="383"/>
                <a:ext cx="39" cy="34"/>
              </a:xfrm>
              <a:custGeom>
                <a:avLst/>
                <a:gdLst>
                  <a:gd name="T0" fmla="*/ 12 w 38"/>
                  <a:gd name="T1" fmla="*/ 30 h 34"/>
                  <a:gd name="T2" fmla="*/ 10 w 38"/>
                  <a:gd name="T3" fmla="*/ 29 h 34"/>
                  <a:gd name="T4" fmla="*/ 9 w 38"/>
                  <a:gd name="T5" fmla="*/ 28 h 34"/>
                  <a:gd name="T6" fmla="*/ 6 w 38"/>
                  <a:gd name="T7" fmla="*/ 26 h 34"/>
                  <a:gd name="T8" fmla="*/ 4 w 38"/>
                  <a:gd name="T9" fmla="*/ 24 h 34"/>
                  <a:gd name="T10" fmla="*/ 3 w 38"/>
                  <a:gd name="T11" fmla="*/ 23 h 34"/>
                  <a:gd name="T12" fmla="*/ 2 w 38"/>
                  <a:gd name="T13" fmla="*/ 22 h 34"/>
                  <a:gd name="T14" fmla="*/ 1 w 38"/>
                  <a:gd name="T15" fmla="*/ 21 h 34"/>
                  <a:gd name="T16" fmla="*/ 1 w 38"/>
                  <a:gd name="T17" fmla="*/ 19 h 34"/>
                  <a:gd name="T18" fmla="*/ 0 w 38"/>
                  <a:gd name="T19" fmla="*/ 17 h 34"/>
                  <a:gd name="T20" fmla="*/ 0 w 38"/>
                  <a:gd name="T21" fmla="*/ 15 h 34"/>
                  <a:gd name="T22" fmla="*/ 1 w 38"/>
                  <a:gd name="T23" fmla="*/ 11 h 34"/>
                  <a:gd name="T24" fmla="*/ 1 w 38"/>
                  <a:gd name="T25" fmla="*/ 9 h 34"/>
                  <a:gd name="T26" fmla="*/ 2 w 38"/>
                  <a:gd name="T27" fmla="*/ 9 h 34"/>
                  <a:gd name="T28" fmla="*/ 2 w 38"/>
                  <a:gd name="T29" fmla="*/ 7 h 34"/>
                  <a:gd name="T30" fmla="*/ 3 w 38"/>
                  <a:gd name="T31" fmla="*/ 6 h 34"/>
                  <a:gd name="T32" fmla="*/ 4 w 38"/>
                  <a:gd name="T33" fmla="*/ 4 h 34"/>
                  <a:gd name="T34" fmla="*/ 6 w 38"/>
                  <a:gd name="T35" fmla="*/ 3 h 34"/>
                  <a:gd name="T36" fmla="*/ 7 w 38"/>
                  <a:gd name="T37" fmla="*/ 2 h 34"/>
                  <a:gd name="T38" fmla="*/ 9 w 38"/>
                  <a:gd name="T39" fmla="*/ 2 h 34"/>
                  <a:gd name="T40" fmla="*/ 10 w 38"/>
                  <a:gd name="T41" fmla="*/ 1 h 34"/>
                  <a:gd name="T42" fmla="*/ 11 w 38"/>
                  <a:gd name="T43" fmla="*/ 1 h 34"/>
                  <a:gd name="T44" fmla="*/ 12 w 38"/>
                  <a:gd name="T45" fmla="*/ 1 h 34"/>
                  <a:gd name="T46" fmla="*/ 14 w 38"/>
                  <a:gd name="T47" fmla="*/ 0 h 34"/>
                  <a:gd name="T48" fmla="*/ 16 w 38"/>
                  <a:gd name="T49" fmla="*/ 1 h 34"/>
                  <a:gd name="T50" fmla="*/ 18 w 38"/>
                  <a:gd name="T51" fmla="*/ 1 h 34"/>
                  <a:gd name="T52" fmla="*/ 19 w 38"/>
                  <a:gd name="T53" fmla="*/ 1 h 34"/>
                  <a:gd name="T54" fmla="*/ 21 w 38"/>
                  <a:gd name="T55" fmla="*/ 2 h 34"/>
                  <a:gd name="T56" fmla="*/ 25 w 38"/>
                  <a:gd name="T57" fmla="*/ 3 h 34"/>
                  <a:gd name="T58" fmla="*/ 29 w 38"/>
                  <a:gd name="T59" fmla="*/ 5 h 34"/>
                  <a:gd name="T60" fmla="*/ 30 w 38"/>
                  <a:gd name="T61" fmla="*/ 6 h 34"/>
                  <a:gd name="T62" fmla="*/ 32 w 38"/>
                  <a:gd name="T63" fmla="*/ 8 h 34"/>
                  <a:gd name="T64" fmla="*/ 33 w 38"/>
                  <a:gd name="T65" fmla="*/ 9 h 34"/>
                  <a:gd name="T66" fmla="*/ 34 w 38"/>
                  <a:gd name="T67" fmla="*/ 10 h 34"/>
                  <a:gd name="T68" fmla="*/ 35 w 38"/>
                  <a:gd name="T69" fmla="*/ 11 h 34"/>
                  <a:gd name="T70" fmla="*/ 36 w 38"/>
                  <a:gd name="T71" fmla="*/ 13 h 34"/>
                  <a:gd name="T72" fmla="*/ 36 w 38"/>
                  <a:gd name="T73" fmla="*/ 14 h 34"/>
                  <a:gd name="T74" fmla="*/ 37 w 38"/>
                  <a:gd name="T75" fmla="*/ 16 h 34"/>
                  <a:gd name="T76" fmla="*/ 37 w 38"/>
                  <a:gd name="T77" fmla="*/ 19 h 34"/>
                  <a:gd name="T78" fmla="*/ 36 w 38"/>
                  <a:gd name="T79" fmla="*/ 22 h 34"/>
                  <a:gd name="T80" fmla="*/ 36 w 38"/>
                  <a:gd name="T81" fmla="*/ 23 h 34"/>
                  <a:gd name="T82" fmla="*/ 35 w 38"/>
                  <a:gd name="T83" fmla="*/ 25 h 34"/>
                  <a:gd name="T84" fmla="*/ 35 w 38"/>
                  <a:gd name="T85" fmla="*/ 26 h 34"/>
                  <a:gd name="T86" fmla="*/ 33 w 38"/>
                  <a:gd name="T87" fmla="*/ 28 h 34"/>
                  <a:gd name="T88" fmla="*/ 31 w 38"/>
                  <a:gd name="T89" fmla="*/ 30 h 34"/>
                  <a:gd name="T90" fmla="*/ 30 w 38"/>
                  <a:gd name="T91" fmla="*/ 31 h 34"/>
                  <a:gd name="T92" fmla="*/ 29 w 38"/>
                  <a:gd name="T93" fmla="*/ 31 h 34"/>
                  <a:gd name="T94" fmla="*/ 27 w 38"/>
                  <a:gd name="T95" fmla="*/ 32 h 34"/>
                  <a:gd name="T96" fmla="*/ 26 w 38"/>
                  <a:gd name="T97" fmla="*/ 32 h 34"/>
                  <a:gd name="T98" fmla="*/ 25 w 38"/>
                  <a:gd name="T99" fmla="*/ 32 h 34"/>
                  <a:gd name="T100" fmla="*/ 23 w 38"/>
                  <a:gd name="T101" fmla="*/ 33 h 34"/>
                  <a:gd name="T102" fmla="*/ 21 w 38"/>
                  <a:gd name="T103" fmla="*/ 32 h 34"/>
                  <a:gd name="T104" fmla="*/ 19 w 38"/>
                  <a:gd name="T105" fmla="*/ 32 h 34"/>
                  <a:gd name="T106" fmla="*/ 18 w 38"/>
                  <a:gd name="T107" fmla="*/ 32 h 34"/>
                  <a:gd name="T108" fmla="*/ 16 w 38"/>
                  <a:gd name="T109" fmla="*/ 32 h 34"/>
                  <a:gd name="T110" fmla="*/ 12 w 38"/>
                  <a:gd name="T111" fmla="*/ 30 h 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
                  <a:gd name="T169" fmla="*/ 0 h 34"/>
                  <a:gd name="T170" fmla="*/ 38 w 38"/>
                  <a:gd name="T171" fmla="*/ 34 h 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 h="34">
                    <a:moveTo>
                      <a:pt x="12" y="30"/>
                    </a:moveTo>
                    <a:lnTo>
                      <a:pt x="10" y="29"/>
                    </a:lnTo>
                    <a:lnTo>
                      <a:pt x="9" y="28"/>
                    </a:lnTo>
                    <a:lnTo>
                      <a:pt x="6" y="26"/>
                    </a:lnTo>
                    <a:lnTo>
                      <a:pt x="4" y="24"/>
                    </a:lnTo>
                    <a:lnTo>
                      <a:pt x="3" y="23"/>
                    </a:lnTo>
                    <a:lnTo>
                      <a:pt x="2" y="22"/>
                    </a:lnTo>
                    <a:lnTo>
                      <a:pt x="1" y="21"/>
                    </a:lnTo>
                    <a:lnTo>
                      <a:pt x="1" y="19"/>
                    </a:lnTo>
                    <a:lnTo>
                      <a:pt x="0" y="17"/>
                    </a:lnTo>
                    <a:lnTo>
                      <a:pt x="0" y="15"/>
                    </a:lnTo>
                    <a:lnTo>
                      <a:pt x="1" y="11"/>
                    </a:lnTo>
                    <a:lnTo>
                      <a:pt x="1" y="9"/>
                    </a:lnTo>
                    <a:lnTo>
                      <a:pt x="2" y="9"/>
                    </a:lnTo>
                    <a:lnTo>
                      <a:pt x="2" y="7"/>
                    </a:lnTo>
                    <a:lnTo>
                      <a:pt x="3" y="6"/>
                    </a:lnTo>
                    <a:lnTo>
                      <a:pt x="4" y="4"/>
                    </a:lnTo>
                    <a:lnTo>
                      <a:pt x="6" y="3"/>
                    </a:lnTo>
                    <a:lnTo>
                      <a:pt x="7" y="2"/>
                    </a:lnTo>
                    <a:lnTo>
                      <a:pt x="9" y="2"/>
                    </a:lnTo>
                    <a:lnTo>
                      <a:pt x="10" y="1"/>
                    </a:lnTo>
                    <a:lnTo>
                      <a:pt x="11" y="1"/>
                    </a:lnTo>
                    <a:lnTo>
                      <a:pt x="12" y="1"/>
                    </a:lnTo>
                    <a:lnTo>
                      <a:pt x="14" y="0"/>
                    </a:lnTo>
                    <a:lnTo>
                      <a:pt x="16" y="1"/>
                    </a:lnTo>
                    <a:lnTo>
                      <a:pt x="18" y="1"/>
                    </a:lnTo>
                    <a:lnTo>
                      <a:pt x="19" y="1"/>
                    </a:lnTo>
                    <a:lnTo>
                      <a:pt x="21" y="2"/>
                    </a:lnTo>
                    <a:lnTo>
                      <a:pt x="25" y="3"/>
                    </a:lnTo>
                    <a:lnTo>
                      <a:pt x="29" y="5"/>
                    </a:lnTo>
                    <a:lnTo>
                      <a:pt x="30" y="6"/>
                    </a:lnTo>
                    <a:lnTo>
                      <a:pt x="32" y="8"/>
                    </a:lnTo>
                    <a:lnTo>
                      <a:pt x="33" y="9"/>
                    </a:lnTo>
                    <a:lnTo>
                      <a:pt x="34" y="10"/>
                    </a:lnTo>
                    <a:lnTo>
                      <a:pt x="35" y="11"/>
                    </a:lnTo>
                    <a:lnTo>
                      <a:pt x="36" y="13"/>
                    </a:lnTo>
                    <a:lnTo>
                      <a:pt x="36" y="14"/>
                    </a:lnTo>
                    <a:lnTo>
                      <a:pt x="37" y="16"/>
                    </a:lnTo>
                    <a:lnTo>
                      <a:pt x="37" y="19"/>
                    </a:lnTo>
                    <a:lnTo>
                      <a:pt x="36" y="22"/>
                    </a:lnTo>
                    <a:lnTo>
                      <a:pt x="36" y="23"/>
                    </a:lnTo>
                    <a:lnTo>
                      <a:pt x="35" y="25"/>
                    </a:lnTo>
                    <a:lnTo>
                      <a:pt x="35" y="26"/>
                    </a:lnTo>
                    <a:lnTo>
                      <a:pt x="33" y="28"/>
                    </a:lnTo>
                    <a:lnTo>
                      <a:pt x="31" y="30"/>
                    </a:lnTo>
                    <a:lnTo>
                      <a:pt x="30" y="31"/>
                    </a:lnTo>
                    <a:lnTo>
                      <a:pt x="29" y="31"/>
                    </a:lnTo>
                    <a:lnTo>
                      <a:pt x="27" y="32"/>
                    </a:lnTo>
                    <a:lnTo>
                      <a:pt x="26" y="32"/>
                    </a:lnTo>
                    <a:lnTo>
                      <a:pt x="25" y="32"/>
                    </a:lnTo>
                    <a:lnTo>
                      <a:pt x="23" y="33"/>
                    </a:lnTo>
                    <a:lnTo>
                      <a:pt x="21" y="32"/>
                    </a:lnTo>
                    <a:lnTo>
                      <a:pt x="19" y="32"/>
                    </a:lnTo>
                    <a:lnTo>
                      <a:pt x="18" y="32"/>
                    </a:lnTo>
                    <a:lnTo>
                      <a:pt x="16" y="32"/>
                    </a:lnTo>
                    <a:lnTo>
                      <a:pt x="12" y="30"/>
                    </a:lnTo>
                  </a:path>
                </a:pathLst>
              </a:custGeom>
              <a:noFill/>
              <a:ln w="12700" cap="rnd" cmpd="sng">
                <a:solidFill>
                  <a:srgbClr val="000000"/>
                </a:solidFill>
                <a:prstDash val="solid"/>
                <a:round/>
                <a:headEnd/>
                <a:tailEnd/>
              </a:ln>
            </p:spPr>
            <p:txBody>
              <a:bodyPr/>
              <a:lstStyle/>
              <a:p>
                <a:endParaRPr lang="en-US"/>
              </a:p>
            </p:txBody>
          </p:sp>
          <p:sp>
            <p:nvSpPr>
              <p:cNvPr id="85" name="Freeform 477"/>
              <p:cNvSpPr>
                <a:spLocks/>
              </p:cNvSpPr>
              <p:nvPr/>
            </p:nvSpPr>
            <p:spPr bwMode="auto">
              <a:xfrm>
                <a:off x="229" y="326"/>
                <a:ext cx="52" cy="55"/>
              </a:xfrm>
              <a:custGeom>
                <a:avLst/>
                <a:gdLst>
                  <a:gd name="T0" fmla="*/ 36 w 53"/>
                  <a:gd name="T1" fmla="*/ 37 h 57"/>
                  <a:gd name="T2" fmla="*/ 42 w 53"/>
                  <a:gd name="T3" fmla="*/ 26 h 57"/>
                  <a:gd name="T4" fmla="*/ 43 w 53"/>
                  <a:gd name="T5" fmla="*/ 24 h 57"/>
                  <a:gd name="T6" fmla="*/ 44 w 53"/>
                  <a:gd name="T7" fmla="*/ 23 h 57"/>
                  <a:gd name="T8" fmla="*/ 44 w 53"/>
                  <a:gd name="T9" fmla="*/ 21 h 57"/>
                  <a:gd name="T10" fmla="*/ 45 w 53"/>
                  <a:gd name="T11" fmla="*/ 19 h 57"/>
                  <a:gd name="T12" fmla="*/ 45 w 53"/>
                  <a:gd name="T13" fmla="*/ 18 h 57"/>
                  <a:gd name="T14" fmla="*/ 45 w 53"/>
                  <a:gd name="T15" fmla="*/ 16 h 57"/>
                  <a:gd name="T16" fmla="*/ 45 w 53"/>
                  <a:gd name="T17" fmla="*/ 15 h 57"/>
                  <a:gd name="T18" fmla="*/ 44 w 53"/>
                  <a:gd name="T19" fmla="*/ 14 h 57"/>
                  <a:gd name="T20" fmla="*/ 44 w 53"/>
                  <a:gd name="T21" fmla="*/ 12 h 57"/>
                  <a:gd name="T22" fmla="*/ 44 w 53"/>
                  <a:gd name="T23" fmla="*/ 11 h 57"/>
                  <a:gd name="T24" fmla="*/ 26 w 53"/>
                  <a:gd name="T25" fmla="*/ 11 h 57"/>
                  <a:gd name="T26" fmla="*/ 27 w 53"/>
                  <a:gd name="T27" fmla="*/ 11 h 57"/>
                  <a:gd name="T28" fmla="*/ 28 w 53"/>
                  <a:gd name="T29" fmla="*/ 12 h 57"/>
                  <a:gd name="T30" fmla="*/ 30 w 53"/>
                  <a:gd name="T31" fmla="*/ 12 h 57"/>
                  <a:gd name="T32" fmla="*/ 31 w 53"/>
                  <a:gd name="T33" fmla="*/ 14 h 57"/>
                  <a:gd name="T34" fmla="*/ 33 w 53"/>
                  <a:gd name="T35" fmla="*/ 15 h 57"/>
                  <a:gd name="T36" fmla="*/ 34 w 53"/>
                  <a:gd name="T37" fmla="*/ 16 h 57"/>
                  <a:gd name="T38" fmla="*/ 34 w 53"/>
                  <a:gd name="T39" fmla="*/ 17 h 57"/>
                  <a:gd name="T40" fmla="*/ 34 w 53"/>
                  <a:gd name="T41" fmla="*/ 18 h 57"/>
                  <a:gd name="T42" fmla="*/ 34 w 53"/>
                  <a:gd name="T43" fmla="*/ 19 h 57"/>
                  <a:gd name="T44" fmla="*/ 34 w 53"/>
                  <a:gd name="T45" fmla="*/ 20 h 57"/>
                  <a:gd name="T46" fmla="*/ 33 w 53"/>
                  <a:gd name="T47" fmla="*/ 22 h 57"/>
                  <a:gd name="T48" fmla="*/ 32 w 53"/>
                  <a:gd name="T49" fmla="*/ 24 h 57"/>
                  <a:gd name="T50" fmla="*/ 27 w 53"/>
                  <a:gd name="T51" fmla="*/ 32 h 57"/>
                  <a:gd name="T52" fmla="*/ 14 w 53"/>
                  <a:gd name="T53" fmla="*/ 25 h 57"/>
                  <a:gd name="T54" fmla="*/ 20 w 53"/>
                  <a:gd name="T55" fmla="*/ 16 h 57"/>
                  <a:gd name="T56" fmla="*/ 21 w 53"/>
                  <a:gd name="T57" fmla="*/ 14 h 57"/>
                  <a:gd name="T58" fmla="*/ 22 w 53"/>
                  <a:gd name="T59" fmla="*/ 12 h 57"/>
                  <a:gd name="T60" fmla="*/ 24 w 53"/>
                  <a:gd name="T61" fmla="*/ 12 h 57"/>
                  <a:gd name="T62" fmla="*/ 25 w 53"/>
                  <a:gd name="T63" fmla="*/ 11 h 57"/>
                  <a:gd name="T64" fmla="*/ 26 w 53"/>
                  <a:gd name="T65" fmla="*/ 11 h 57"/>
                  <a:gd name="T66" fmla="*/ 44 w 53"/>
                  <a:gd name="T67" fmla="*/ 11 h 57"/>
                  <a:gd name="T68" fmla="*/ 43 w 53"/>
                  <a:gd name="T69" fmla="*/ 11 h 57"/>
                  <a:gd name="T70" fmla="*/ 43 w 53"/>
                  <a:gd name="T71" fmla="*/ 9 h 57"/>
                  <a:gd name="T72" fmla="*/ 42 w 53"/>
                  <a:gd name="T73" fmla="*/ 8 h 57"/>
                  <a:gd name="T74" fmla="*/ 39 w 53"/>
                  <a:gd name="T75" fmla="*/ 5 h 57"/>
                  <a:gd name="T76" fmla="*/ 36 w 53"/>
                  <a:gd name="T77" fmla="*/ 3 h 57"/>
                  <a:gd name="T78" fmla="*/ 34 w 53"/>
                  <a:gd name="T79" fmla="*/ 3 h 57"/>
                  <a:gd name="T80" fmla="*/ 32 w 53"/>
                  <a:gd name="T81" fmla="*/ 2 h 57"/>
                  <a:gd name="T82" fmla="*/ 30 w 53"/>
                  <a:gd name="T83" fmla="*/ 1 h 57"/>
                  <a:gd name="T84" fmla="*/ 29 w 53"/>
                  <a:gd name="T85" fmla="*/ 1 h 57"/>
                  <a:gd name="T86" fmla="*/ 27 w 53"/>
                  <a:gd name="T87" fmla="*/ 0 h 57"/>
                  <a:gd name="T88" fmla="*/ 26 w 53"/>
                  <a:gd name="T89" fmla="*/ 0 h 57"/>
                  <a:gd name="T90" fmla="*/ 25 w 53"/>
                  <a:gd name="T91" fmla="*/ 0 h 57"/>
                  <a:gd name="T92" fmla="*/ 23 w 53"/>
                  <a:gd name="T93" fmla="*/ 1 h 57"/>
                  <a:gd name="T94" fmla="*/ 21 w 53"/>
                  <a:gd name="T95" fmla="*/ 1 h 57"/>
                  <a:gd name="T96" fmla="*/ 20 w 53"/>
                  <a:gd name="T97" fmla="*/ 2 h 57"/>
                  <a:gd name="T98" fmla="*/ 17 w 53"/>
                  <a:gd name="T99" fmla="*/ 3 h 57"/>
                  <a:gd name="T100" fmla="*/ 16 w 53"/>
                  <a:gd name="T101" fmla="*/ 5 h 57"/>
                  <a:gd name="T102" fmla="*/ 15 w 53"/>
                  <a:gd name="T103" fmla="*/ 6 h 57"/>
                  <a:gd name="T104" fmla="*/ 13 w 53"/>
                  <a:gd name="T105" fmla="*/ 7 h 57"/>
                  <a:gd name="T106" fmla="*/ 12 w 53"/>
                  <a:gd name="T107" fmla="*/ 9 h 57"/>
                  <a:gd name="T108" fmla="*/ 0 w 53"/>
                  <a:gd name="T109" fmla="*/ 29 h 57"/>
                  <a:gd name="T110" fmla="*/ 46 w 53"/>
                  <a:gd name="T111" fmla="*/ 56 h 57"/>
                  <a:gd name="T112" fmla="*/ 52 w 53"/>
                  <a:gd name="T113" fmla="*/ 47 h 57"/>
                  <a:gd name="T114" fmla="*/ 36 w 53"/>
                  <a:gd name="T115" fmla="*/ 37 h 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
                  <a:gd name="T175" fmla="*/ 0 h 57"/>
                  <a:gd name="T176" fmla="*/ 53 w 53"/>
                  <a:gd name="T177" fmla="*/ 57 h 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 h="57">
                    <a:moveTo>
                      <a:pt x="36" y="37"/>
                    </a:moveTo>
                    <a:lnTo>
                      <a:pt x="42" y="26"/>
                    </a:lnTo>
                    <a:lnTo>
                      <a:pt x="43" y="24"/>
                    </a:lnTo>
                    <a:lnTo>
                      <a:pt x="44" y="23"/>
                    </a:lnTo>
                    <a:lnTo>
                      <a:pt x="44" y="21"/>
                    </a:lnTo>
                    <a:lnTo>
                      <a:pt x="45" y="19"/>
                    </a:lnTo>
                    <a:lnTo>
                      <a:pt x="45" y="18"/>
                    </a:lnTo>
                    <a:lnTo>
                      <a:pt x="45" y="16"/>
                    </a:lnTo>
                    <a:lnTo>
                      <a:pt x="45" y="15"/>
                    </a:lnTo>
                    <a:lnTo>
                      <a:pt x="44" y="14"/>
                    </a:lnTo>
                    <a:lnTo>
                      <a:pt x="44" y="12"/>
                    </a:lnTo>
                    <a:lnTo>
                      <a:pt x="44" y="11"/>
                    </a:lnTo>
                    <a:lnTo>
                      <a:pt x="26" y="11"/>
                    </a:lnTo>
                    <a:lnTo>
                      <a:pt x="27" y="11"/>
                    </a:lnTo>
                    <a:lnTo>
                      <a:pt x="28" y="12"/>
                    </a:lnTo>
                    <a:lnTo>
                      <a:pt x="30" y="12"/>
                    </a:lnTo>
                    <a:lnTo>
                      <a:pt x="31" y="14"/>
                    </a:lnTo>
                    <a:lnTo>
                      <a:pt x="33" y="15"/>
                    </a:lnTo>
                    <a:lnTo>
                      <a:pt x="34" y="16"/>
                    </a:lnTo>
                    <a:lnTo>
                      <a:pt x="34" y="17"/>
                    </a:lnTo>
                    <a:lnTo>
                      <a:pt x="34" y="18"/>
                    </a:lnTo>
                    <a:lnTo>
                      <a:pt x="34" y="19"/>
                    </a:lnTo>
                    <a:lnTo>
                      <a:pt x="34" y="20"/>
                    </a:lnTo>
                    <a:lnTo>
                      <a:pt x="33" y="22"/>
                    </a:lnTo>
                    <a:lnTo>
                      <a:pt x="32" y="24"/>
                    </a:lnTo>
                    <a:lnTo>
                      <a:pt x="27" y="32"/>
                    </a:lnTo>
                    <a:lnTo>
                      <a:pt x="14" y="25"/>
                    </a:lnTo>
                    <a:lnTo>
                      <a:pt x="20" y="16"/>
                    </a:lnTo>
                    <a:lnTo>
                      <a:pt x="21" y="14"/>
                    </a:lnTo>
                    <a:lnTo>
                      <a:pt x="22" y="12"/>
                    </a:lnTo>
                    <a:lnTo>
                      <a:pt x="24" y="12"/>
                    </a:lnTo>
                    <a:lnTo>
                      <a:pt x="25" y="11"/>
                    </a:lnTo>
                    <a:lnTo>
                      <a:pt x="26" y="11"/>
                    </a:lnTo>
                    <a:lnTo>
                      <a:pt x="44" y="11"/>
                    </a:lnTo>
                    <a:lnTo>
                      <a:pt x="43" y="11"/>
                    </a:lnTo>
                    <a:lnTo>
                      <a:pt x="43" y="9"/>
                    </a:lnTo>
                    <a:lnTo>
                      <a:pt x="42" y="8"/>
                    </a:lnTo>
                    <a:lnTo>
                      <a:pt x="39" y="5"/>
                    </a:lnTo>
                    <a:lnTo>
                      <a:pt x="36" y="3"/>
                    </a:lnTo>
                    <a:lnTo>
                      <a:pt x="34" y="3"/>
                    </a:lnTo>
                    <a:lnTo>
                      <a:pt x="32" y="2"/>
                    </a:lnTo>
                    <a:lnTo>
                      <a:pt x="30" y="1"/>
                    </a:lnTo>
                    <a:lnTo>
                      <a:pt x="29" y="1"/>
                    </a:lnTo>
                    <a:lnTo>
                      <a:pt x="27" y="0"/>
                    </a:lnTo>
                    <a:lnTo>
                      <a:pt x="26" y="0"/>
                    </a:lnTo>
                    <a:lnTo>
                      <a:pt x="25" y="0"/>
                    </a:lnTo>
                    <a:lnTo>
                      <a:pt x="23" y="1"/>
                    </a:lnTo>
                    <a:lnTo>
                      <a:pt x="21" y="1"/>
                    </a:lnTo>
                    <a:lnTo>
                      <a:pt x="20" y="2"/>
                    </a:lnTo>
                    <a:lnTo>
                      <a:pt x="17" y="3"/>
                    </a:lnTo>
                    <a:lnTo>
                      <a:pt x="16" y="5"/>
                    </a:lnTo>
                    <a:lnTo>
                      <a:pt x="15" y="6"/>
                    </a:lnTo>
                    <a:lnTo>
                      <a:pt x="13" y="7"/>
                    </a:lnTo>
                    <a:lnTo>
                      <a:pt x="12" y="9"/>
                    </a:lnTo>
                    <a:lnTo>
                      <a:pt x="0" y="29"/>
                    </a:lnTo>
                    <a:lnTo>
                      <a:pt x="46" y="56"/>
                    </a:lnTo>
                    <a:lnTo>
                      <a:pt x="52" y="47"/>
                    </a:lnTo>
                    <a:lnTo>
                      <a:pt x="36" y="37"/>
                    </a:lnTo>
                  </a:path>
                </a:pathLst>
              </a:custGeom>
              <a:solidFill>
                <a:srgbClr val="000000"/>
              </a:solidFill>
              <a:ln w="9525" cap="rnd">
                <a:noFill/>
                <a:round/>
                <a:headEnd/>
                <a:tailEnd/>
              </a:ln>
            </p:spPr>
            <p:txBody>
              <a:bodyPr/>
              <a:lstStyle/>
              <a:p>
                <a:endParaRPr lang="en-US"/>
              </a:p>
            </p:txBody>
          </p:sp>
          <p:sp>
            <p:nvSpPr>
              <p:cNvPr id="86" name="Freeform 478"/>
              <p:cNvSpPr>
                <a:spLocks/>
              </p:cNvSpPr>
              <p:nvPr/>
            </p:nvSpPr>
            <p:spPr bwMode="auto">
              <a:xfrm>
                <a:off x="229" y="326"/>
                <a:ext cx="52" cy="55"/>
              </a:xfrm>
              <a:custGeom>
                <a:avLst/>
                <a:gdLst>
                  <a:gd name="T0" fmla="*/ 36 w 53"/>
                  <a:gd name="T1" fmla="*/ 37 h 57"/>
                  <a:gd name="T2" fmla="*/ 42 w 53"/>
                  <a:gd name="T3" fmla="*/ 26 h 57"/>
                  <a:gd name="T4" fmla="*/ 43 w 53"/>
                  <a:gd name="T5" fmla="*/ 24 h 57"/>
                  <a:gd name="T6" fmla="*/ 44 w 53"/>
                  <a:gd name="T7" fmla="*/ 23 h 57"/>
                  <a:gd name="T8" fmla="*/ 44 w 53"/>
                  <a:gd name="T9" fmla="*/ 21 h 57"/>
                  <a:gd name="T10" fmla="*/ 45 w 53"/>
                  <a:gd name="T11" fmla="*/ 19 h 57"/>
                  <a:gd name="T12" fmla="*/ 45 w 53"/>
                  <a:gd name="T13" fmla="*/ 18 h 57"/>
                  <a:gd name="T14" fmla="*/ 45 w 53"/>
                  <a:gd name="T15" fmla="*/ 16 h 57"/>
                  <a:gd name="T16" fmla="*/ 45 w 53"/>
                  <a:gd name="T17" fmla="*/ 15 h 57"/>
                  <a:gd name="T18" fmla="*/ 44 w 53"/>
                  <a:gd name="T19" fmla="*/ 14 h 57"/>
                  <a:gd name="T20" fmla="*/ 44 w 53"/>
                  <a:gd name="T21" fmla="*/ 12 h 57"/>
                  <a:gd name="T22" fmla="*/ 43 w 53"/>
                  <a:gd name="T23" fmla="*/ 11 h 57"/>
                  <a:gd name="T24" fmla="*/ 43 w 53"/>
                  <a:gd name="T25" fmla="*/ 9 h 57"/>
                  <a:gd name="T26" fmla="*/ 42 w 53"/>
                  <a:gd name="T27" fmla="*/ 8 h 57"/>
                  <a:gd name="T28" fmla="*/ 39 w 53"/>
                  <a:gd name="T29" fmla="*/ 5 h 57"/>
                  <a:gd name="T30" fmla="*/ 36 w 53"/>
                  <a:gd name="T31" fmla="*/ 3 h 57"/>
                  <a:gd name="T32" fmla="*/ 34 w 53"/>
                  <a:gd name="T33" fmla="*/ 3 h 57"/>
                  <a:gd name="T34" fmla="*/ 32 w 53"/>
                  <a:gd name="T35" fmla="*/ 2 h 57"/>
                  <a:gd name="T36" fmla="*/ 30 w 53"/>
                  <a:gd name="T37" fmla="*/ 1 h 57"/>
                  <a:gd name="T38" fmla="*/ 29 w 53"/>
                  <a:gd name="T39" fmla="*/ 1 h 57"/>
                  <a:gd name="T40" fmla="*/ 27 w 53"/>
                  <a:gd name="T41" fmla="*/ 0 h 57"/>
                  <a:gd name="T42" fmla="*/ 26 w 53"/>
                  <a:gd name="T43" fmla="*/ 0 h 57"/>
                  <a:gd name="T44" fmla="*/ 25 w 53"/>
                  <a:gd name="T45" fmla="*/ 0 h 57"/>
                  <a:gd name="T46" fmla="*/ 23 w 53"/>
                  <a:gd name="T47" fmla="*/ 1 h 57"/>
                  <a:gd name="T48" fmla="*/ 21 w 53"/>
                  <a:gd name="T49" fmla="*/ 1 h 57"/>
                  <a:gd name="T50" fmla="*/ 20 w 53"/>
                  <a:gd name="T51" fmla="*/ 2 h 57"/>
                  <a:gd name="T52" fmla="*/ 17 w 53"/>
                  <a:gd name="T53" fmla="*/ 3 h 57"/>
                  <a:gd name="T54" fmla="*/ 16 w 53"/>
                  <a:gd name="T55" fmla="*/ 5 h 57"/>
                  <a:gd name="T56" fmla="*/ 15 w 53"/>
                  <a:gd name="T57" fmla="*/ 6 h 57"/>
                  <a:gd name="T58" fmla="*/ 13 w 53"/>
                  <a:gd name="T59" fmla="*/ 7 h 57"/>
                  <a:gd name="T60" fmla="*/ 12 w 53"/>
                  <a:gd name="T61" fmla="*/ 9 h 57"/>
                  <a:gd name="T62" fmla="*/ 0 w 53"/>
                  <a:gd name="T63" fmla="*/ 29 h 57"/>
                  <a:gd name="T64" fmla="*/ 46 w 53"/>
                  <a:gd name="T65" fmla="*/ 56 h 57"/>
                  <a:gd name="T66" fmla="*/ 52 w 53"/>
                  <a:gd name="T67" fmla="*/ 47 h 57"/>
                  <a:gd name="T68" fmla="*/ 36 w 53"/>
                  <a:gd name="T69" fmla="*/ 37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57"/>
                  <a:gd name="T107" fmla="*/ 53 w 53"/>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57">
                    <a:moveTo>
                      <a:pt x="36" y="37"/>
                    </a:moveTo>
                    <a:lnTo>
                      <a:pt x="42" y="26"/>
                    </a:lnTo>
                    <a:lnTo>
                      <a:pt x="43" y="24"/>
                    </a:lnTo>
                    <a:lnTo>
                      <a:pt x="44" y="23"/>
                    </a:lnTo>
                    <a:lnTo>
                      <a:pt x="44" y="21"/>
                    </a:lnTo>
                    <a:lnTo>
                      <a:pt x="45" y="19"/>
                    </a:lnTo>
                    <a:lnTo>
                      <a:pt x="45" y="18"/>
                    </a:lnTo>
                    <a:lnTo>
                      <a:pt x="45" y="16"/>
                    </a:lnTo>
                    <a:lnTo>
                      <a:pt x="45" y="15"/>
                    </a:lnTo>
                    <a:lnTo>
                      <a:pt x="44" y="14"/>
                    </a:lnTo>
                    <a:lnTo>
                      <a:pt x="44" y="12"/>
                    </a:lnTo>
                    <a:lnTo>
                      <a:pt x="43" y="11"/>
                    </a:lnTo>
                    <a:lnTo>
                      <a:pt x="43" y="9"/>
                    </a:lnTo>
                    <a:lnTo>
                      <a:pt x="42" y="8"/>
                    </a:lnTo>
                    <a:lnTo>
                      <a:pt x="39" y="5"/>
                    </a:lnTo>
                    <a:lnTo>
                      <a:pt x="36" y="3"/>
                    </a:lnTo>
                    <a:lnTo>
                      <a:pt x="34" y="3"/>
                    </a:lnTo>
                    <a:lnTo>
                      <a:pt x="32" y="2"/>
                    </a:lnTo>
                    <a:lnTo>
                      <a:pt x="30" y="1"/>
                    </a:lnTo>
                    <a:lnTo>
                      <a:pt x="29" y="1"/>
                    </a:lnTo>
                    <a:lnTo>
                      <a:pt x="27" y="0"/>
                    </a:lnTo>
                    <a:lnTo>
                      <a:pt x="26" y="0"/>
                    </a:lnTo>
                    <a:lnTo>
                      <a:pt x="25" y="0"/>
                    </a:lnTo>
                    <a:lnTo>
                      <a:pt x="23" y="1"/>
                    </a:lnTo>
                    <a:lnTo>
                      <a:pt x="21" y="1"/>
                    </a:lnTo>
                    <a:lnTo>
                      <a:pt x="20" y="2"/>
                    </a:lnTo>
                    <a:lnTo>
                      <a:pt x="17" y="3"/>
                    </a:lnTo>
                    <a:lnTo>
                      <a:pt x="16" y="5"/>
                    </a:lnTo>
                    <a:lnTo>
                      <a:pt x="15" y="6"/>
                    </a:lnTo>
                    <a:lnTo>
                      <a:pt x="13" y="7"/>
                    </a:lnTo>
                    <a:lnTo>
                      <a:pt x="12" y="9"/>
                    </a:lnTo>
                    <a:lnTo>
                      <a:pt x="0" y="29"/>
                    </a:lnTo>
                    <a:lnTo>
                      <a:pt x="46" y="56"/>
                    </a:lnTo>
                    <a:lnTo>
                      <a:pt x="52" y="47"/>
                    </a:lnTo>
                    <a:lnTo>
                      <a:pt x="36" y="37"/>
                    </a:lnTo>
                  </a:path>
                </a:pathLst>
              </a:custGeom>
              <a:noFill/>
              <a:ln w="12700" cap="rnd" cmpd="sng">
                <a:solidFill>
                  <a:srgbClr val="000000"/>
                </a:solidFill>
                <a:prstDash val="solid"/>
                <a:round/>
                <a:headEnd/>
                <a:tailEnd/>
              </a:ln>
            </p:spPr>
            <p:txBody>
              <a:bodyPr/>
              <a:lstStyle/>
              <a:p>
                <a:endParaRPr lang="en-US"/>
              </a:p>
            </p:txBody>
          </p:sp>
          <p:sp>
            <p:nvSpPr>
              <p:cNvPr id="87" name="Freeform 479"/>
              <p:cNvSpPr>
                <a:spLocks/>
              </p:cNvSpPr>
              <p:nvPr/>
            </p:nvSpPr>
            <p:spPr bwMode="auto">
              <a:xfrm>
                <a:off x="242" y="337"/>
                <a:ext cx="22" cy="22"/>
              </a:xfrm>
              <a:custGeom>
                <a:avLst/>
                <a:gdLst>
                  <a:gd name="T0" fmla="*/ 13 w 22"/>
                  <a:gd name="T1" fmla="*/ 21 h 22"/>
                  <a:gd name="T2" fmla="*/ 0 w 22"/>
                  <a:gd name="T3" fmla="*/ 13 h 22"/>
                  <a:gd name="T4" fmla="*/ 6 w 22"/>
                  <a:gd name="T5" fmla="*/ 4 h 22"/>
                  <a:gd name="T6" fmla="*/ 7 w 22"/>
                  <a:gd name="T7" fmla="*/ 3 h 22"/>
                  <a:gd name="T8" fmla="*/ 8 w 22"/>
                  <a:gd name="T9" fmla="*/ 1 h 22"/>
                  <a:gd name="T10" fmla="*/ 10 w 22"/>
                  <a:gd name="T11" fmla="*/ 0 h 22"/>
                  <a:gd name="T12" fmla="*/ 10 w 22"/>
                  <a:gd name="T13" fmla="*/ 0 h 22"/>
                  <a:gd name="T14" fmla="*/ 12 w 22"/>
                  <a:gd name="T15" fmla="*/ 0 h 22"/>
                  <a:gd name="T16" fmla="*/ 13 w 22"/>
                  <a:gd name="T17" fmla="*/ 0 h 22"/>
                  <a:gd name="T18" fmla="*/ 15 w 22"/>
                  <a:gd name="T19" fmla="*/ 0 h 22"/>
                  <a:gd name="T20" fmla="*/ 17 w 22"/>
                  <a:gd name="T21" fmla="*/ 1 h 22"/>
                  <a:gd name="T22" fmla="*/ 18 w 22"/>
                  <a:gd name="T23" fmla="*/ 2 h 22"/>
                  <a:gd name="T24" fmla="*/ 19 w 22"/>
                  <a:gd name="T25" fmla="*/ 4 h 22"/>
                  <a:gd name="T26" fmla="*/ 20 w 22"/>
                  <a:gd name="T27" fmla="*/ 5 h 22"/>
                  <a:gd name="T28" fmla="*/ 20 w 22"/>
                  <a:gd name="T29" fmla="*/ 6 h 22"/>
                  <a:gd name="T30" fmla="*/ 21 w 22"/>
                  <a:gd name="T31" fmla="*/ 7 h 22"/>
                  <a:gd name="T32" fmla="*/ 21 w 22"/>
                  <a:gd name="T33" fmla="*/ 7 h 22"/>
                  <a:gd name="T34" fmla="*/ 20 w 22"/>
                  <a:gd name="T35" fmla="*/ 9 h 22"/>
                  <a:gd name="T36" fmla="*/ 20 w 22"/>
                  <a:gd name="T37" fmla="*/ 10 h 22"/>
                  <a:gd name="T38" fmla="*/ 19 w 22"/>
                  <a:gd name="T39" fmla="*/ 12 h 22"/>
                  <a:gd name="T40" fmla="*/ 13 w 22"/>
                  <a:gd name="T41" fmla="*/ 2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2"/>
                  <a:gd name="T65" fmla="*/ 22 w 22"/>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2">
                    <a:moveTo>
                      <a:pt x="13" y="21"/>
                    </a:moveTo>
                    <a:lnTo>
                      <a:pt x="0" y="13"/>
                    </a:lnTo>
                    <a:lnTo>
                      <a:pt x="6" y="4"/>
                    </a:lnTo>
                    <a:lnTo>
                      <a:pt x="7" y="3"/>
                    </a:lnTo>
                    <a:lnTo>
                      <a:pt x="8" y="1"/>
                    </a:lnTo>
                    <a:lnTo>
                      <a:pt x="10" y="0"/>
                    </a:lnTo>
                    <a:lnTo>
                      <a:pt x="12" y="0"/>
                    </a:lnTo>
                    <a:lnTo>
                      <a:pt x="13" y="0"/>
                    </a:lnTo>
                    <a:lnTo>
                      <a:pt x="15" y="0"/>
                    </a:lnTo>
                    <a:lnTo>
                      <a:pt x="17" y="1"/>
                    </a:lnTo>
                    <a:lnTo>
                      <a:pt x="18" y="2"/>
                    </a:lnTo>
                    <a:lnTo>
                      <a:pt x="19" y="4"/>
                    </a:lnTo>
                    <a:lnTo>
                      <a:pt x="20" y="5"/>
                    </a:lnTo>
                    <a:lnTo>
                      <a:pt x="20" y="6"/>
                    </a:lnTo>
                    <a:lnTo>
                      <a:pt x="21" y="7"/>
                    </a:lnTo>
                    <a:lnTo>
                      <a:pt x="20" y="9"/>
                    </a:lnTo>
                    <a:lnTo>
                      <a:pt x="20" y="10"/>
                    </a:lnTo>
                    <a:lnTo>
                      <a:pt x="19" y="12"/>
                    </a:lnTo>
                    <a:lnTo>
                      <a:pt x="13" y="21"/>
                    </a:lnTo>
                  </a:path>
                </a:pathLst>
              </a:custGeom>
              <a:noFill/>
              <a:ln w="12700" cap="rnd" cmpd="sng">
                <a:solidFill>
                  <a:srgbClr val="000000"/>
                </a:solidFill>
                <a:prstDash val="solid"/>
                <a:round/>
                <a:headEnd/>
                <a:tailEnd/>
              </a:ln>
            </p:spPr>
            <p:txBody>
              <a:bodyPr/>
              <a:lstStyle/>
              <a:p>
                <a:endParaRPr lang="en-US"/>
              </a:p>
            </p:txBody>
          </p:sp>
          <p:sp>
            <p:nvSpPr>
              <p:cNvPr id="88" name="Freeform 480"/>
              <p:cNvSpPr>
                <a:spLocks/>
              </p:cNvSpPr>
              <p:nvPr/>
            </p:nvSpPr>
            <p:spPr bwMode="auto">
              <a:xfrm>
                <a:off x="259" y="285"/>
                <a:ext cx="69" cy="65"/>
              </a:xfrm>
              <a:custGeom>
                <a:avLst/>
                <a:gdLst>
                  <a:gd name="T0" fmla="*/ 40 w 69"/>
                  <a:gd name="T1" fmla="*/ 63 h 64"/>
                  <a:gd name="T2" fmla="*/ 68 w 69"/>
                  <a:gd name="T3" fmla="*/ 34 h 64"/>
                  <a:gd name="T4" fmla="*/ 60 w 69"/>
                  <a:gd name="T5" fmla="*/ 28 h 64"/>
                  <a:gd name="T6" fmla="*/ 40 w 69"/>
                  <a:gd name="T7" fmla="*/ 49 h 64"/>
                  <a:gd name="T8" fmla="*/ 30 w 69"/>
                  <a:gd name="T9" fmla="*/ 39 h 64"/>
                  <a:gd name="T10" fmla="*/ 47 w 69"/>
                  <a:gd name="T11" fmla="*/ 21 h 64"/>
                  <a:gd name="T12" fmla="*/ 40 w 69"/>
                  <a:gd name="T13" fmla="*/ 15 h 64"/>
                  <a:gd name="T14" fmla="*/ 23 w 69"/>
                  <a:gd name="T15" fmla="*/ 33 h 64"/>
                  <a:gd name="T16" fmla="*/ 15 w 69"/>
                  <a:gd name="T17" fmla="*/ 27 h 64"/>
                  <a:gd name="T18" fmla="*/ 33 w 69"/>
                  <a:gd name="T19" fmla="*/ 6 h 64"/>
                  <a:gd name="T20" fmla="*/ 27 w 69"/>
                  <a:gd name="T21" fmla="*/ 0 h 64"/>
                  <a:gd name="T22" fmla="*/ 0 w 69"/>
                  <a:gd name="T23" fmla="*/ 29 h 64"/>
                  <a:gd name="T24" fmla="*/ 40 w 69"/>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4"/>
                  <a:gd name="T41" fmla="*/ 69 w 6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4">
                    <a:moveTo>
                      <a:pt x="40" y="63"/>
                    </a:moveTo>
                    <a:lnTo>
                      <a:pt x="68" y="34"/>
                    </a:lnTo>
                    <a:lnTo>
                      <a:pt x="60" y="28"/>
                    </a:lnTo>
                    <a:lnTo>
                      <a:pt x="40" y="49"/>
                    </a:lnTo>
                    <a:lnTo>
                      <a:pt x="30" y="39"/>
                    </a:lnTo>
                    <a:lnTo>
                      <a:pt x="47" y="21"/>
                    </a:lnTo>
                    <a:lnTo>
                      <a:pt x="40" y="15"/>
                    </a:lnTo>
                    <a:lnTo>
                      <a:pt x="23" y="33"/>
                    </a:lnTo>
                    <a:lnTo>
                      <a:pt x="15" y="27"/>
                    </a:lnTo>
                    <a:lnTo>
                      <a:pt x="33" y="6"/>
                    </a:lnTo>
                    <a:lnTo>
                      <a:pt x="27" y="0"/>
                    </a:lnTo>
                    <a:lnTo>
                      <a:pt x="0" y="29"/>
                    </a:lnTo>
                    <a:lnTo>
                      <a:pt x="40" y="6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89" name="Freeform 481"/>
              <p:cNvSpPr>
                <a:spLocks/>
              </p:cNvSpPr>
              <p:nvPr/>
            </p:nvSpPr>
            <p:spPr bwMode="auto">
              <a:xfrm>
                <a:off x="297" y="251"/>
                <a:ext cx="70" cy="63"/>
              </a:xfrm>
              <a:custGeom>
                <a:avLst/>
                <a:gdLst>
                  <a:gd name="T0" fmla="*/ 44 w 71"/>
                  <a:gd name="T1" fmla="*/ 54 h 63"/>
                  <a:gd name="T2" fmla="*/ 39 w 71"/>
                  <a:gd name="T3" fmla="*/ 32 h 63"/>
                  <a:gd name="T4" fmla="*/ 42 w 71"/>
                  <a:gd name="T5" fmla="*/ 29 h 63"/>
                  <a:gd name="T6" fmla="*/ 45 w 71"/>
                  <a:gd name="T7" fmla="*/ 29 h 63"/>
                  <a:gd name="T8" fmla="*/ 48 w 71"/>
                  <a:gd name="T9" fmla="*/ 30 h 63"/>
                  <a:gd name="T10" fmla="*/ 51 w 71"/>
                  <a:gd name="T11" fmla="*/ 33 h 63"/>
                  <a:gd name="T12" fmla="*/ 56 w 71"/>
                  <a:gd name="T13" fmla="*/ 38 h 63"/>
                  <a:gd name="T14" fmla="*/ 59 w 71"/>
                  <a:gd name="T15" fmla="*/ 40 h 63"/>
                  <a:gd name="T16" fmla="*/ 70 w 71"/>
                  <a:gd name="T17" fmla="*/ 33 h 63"/>
                  <a:gd name="T18" fmla="*/ 68 w 71"/>
                  <a:gd name="T19" fmla="*/ 31 h 63"/>
                  <a:gd name="T20" fmla="*/ 66 w 71"/>
                  <a:gd name="T21" fmla="*/ 31 h 63"/>
                  <a:gd name="T22" fmla="*/ 64 w 71"/>
                  <a:gd name="T23" fmla="*/ 30 h 63"/>
                  <a:gd name="T24" fmla="*/ 58 w 71"/>
                  <a:gd name="T25" fmla="*/ 24 h 63"/>
                  <a:gd name="T26" fmla="*/ 54 w 71"/>
                  <a:gd name="T27" fmla="*/ 21 h 63"/>
                  <a:gd name="T28" fmla="*/ 52 w 71"/>
                  <a:gd name="T29" fmla="*/ 20 h 63"/>
                  <a:gd name="T30" fmla="*/ 50 w 71"/>
                  <a:gd name="T31" fmla="*/ 19 h 63"/>
                  <a:gd name="T32" fmla="*/ 47 w 71"/>
                  <a:gd name="T33" fmla="*/ 19 h 63"/>
                  <a:gd name="T34" fmla="*/ 46 w 71"/>
                  <a:gd name="T35" fmla="*/ 18 h 63"/>
                  <a:gd name="T36" fmla="*/ 47 w 71"/>
                  <a:gd name="T37" fmla="*/ 14 h 63"/>
                  <a:gd name="T38" fmla="*/ 46 w 71"/>
                  <a:gd name="T39" fmla="*/ 11 h 63"/>
                  <a:gd name="T40" fmla="*/ 32 w 71"/>
                  <a:gd name="T41" fmla="*/ 11 h 63"/>
                  <a:gd name="T42" fmla="*/ 34 w 71"/>
                  <a:gd name="T43" fmla="*/ 13 h 63"/>
                  <a:gd name="T44" fmla="*/ 36 w 71"/>
                  <a:gd name="T45" fmla="*/ 15 h 63"/>
                  <a:gd name="T46" fmla="*/ 37 w 71"/>
                  <a:gd name="T47" fmla="*/ 18 h 63"/>
                  <a:gd name="T48" fmla="*/ 37 w 71"/>
                  <a:gd name="T49" fmla="*/ 20 h 63"/>
                  <a:gd name="T50" fmla="*/ 35 w 71"/>
                  <a:gd name="T51" fmla="*/ 23 h 63"/>
                  <a:gd name="T52" fmla="*/ 24 w 71"/>
                  <a:gd name="T53" fmla="*/ 33 h 63"/>
                  <a:gd name="T54" fmla="*/ 25 w 71"/>
                  <a:gd name="T55" fmla="*/ 13 h 63"/>
                  <a:gd name="T56" fmla="*/ 27 w 71"/>
                  <a:gd name="T57" fmla="*/ 11 h 63"/>
                  <a:gd name="T58" fmla="*/ 30 w 71"/>
                  <a:gd name="T59" fmla="*/ 11 h 63"/>
                  <a:gd name="T60" fmla="*/ 45 w 71"/>
                  <a:gd name="T61" fmla="*/ 9 h 63"/>
                  <a:gd name="T62" fmla="*/ 42 w 71"/>
                  <a:gd name="T63" fmla="*/ 5 h 63"/>
                  <a:gd name="T64" fmla="*/ 38 w 71"/>
                  <a:gd name="T65" fmla="*/ 2 h 63"/>
                  <a:gd name="T66" fmla="*/ 35 w 71"/>
                  <a:gd name="T67" fmla="*/ 0 h 63"/>
                  <a:gd name="T68" fmla="*/ 33 w 71"/>
                  <a:gd name="T69" fmla="*/ 0 h 63"/>
                  <a:gd name="T70" fmla="*/ 30 w 71"/>
                  <a:gd name="T71" fmla="*/ 0 h 63"/>
                  <a:gd name="T72" fmla="*/ 27 w 71"/>
                  <a:gd name="T73" fmla="*/ 0 h 63"/>
                  <a:gd name="T74" fmla="*/ 24 w 71"/>
                  <a:gd name="T75" fmla="*/ 2 h 63"/>
                  <a:gd name="T76" fmla="*/ 19 w 71"/>
                  <a:gd name="T77" fmla="*/ 6 h 63"/>
                  <a:gd name="T78" fmla="*/ 36 w 71"/>
                  <a:gd name="T79" fmla="*/ 62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63"/>
                  <a:gd name="T122" fmla="*/ 71 w 71"/>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63">
                    <a:moveTo>
                      <a:pt x="36" y="62"/>
                    </a:moveTo>
                    <a:lnTo>
                      <a:pt x="44" y="54"/>
                    </a:lnTo>
                    <a:lnTo>
                      <a:pt x="31" y="40"/>
                    </a:lnTo>
                    <a:lnTo>
                      <a:pt x="39" y="32"/>
                    </a:lnTo>
                    <a:lnTo>
                      <a:pt x="40" y="30"/>
                    </a:lnTo>
                    <a:lnTo>
                      <a:pt x="42" y="29"/>
                    </a:lnTo>
                    <a:lnTo>
                      <a:pt x="44" y="29"/>
                    </a:lnTo>
                    <a:lnTo>
                      <a:pt x="45" y="29"/>
                    </a:lnTo>
                    <a:lnTo>
                      <a:pt x="46" y="29"/>
                    </a:lnTo>
                    <a:lnTo>
                      <a:pt x="48" y="30"/>
                    </a:lnTo>
                    <a:lnTo>
                      <a:pt x="49" y="31"/>
                    </a:lnTo>
                    <a:lnTo>
                      <a:pt x="51" y="33"/>
                    </a:lnTo>
                    <a:lnTo>
                      <a:pt x="55" y="36"/>
                    </a:lnTo>
                    <a:lnTo>
                      <a:pt x="56" y="38"/>
                    </a:lnTo>
                    <a:lnTo>
                      <a:pt x="57" y="39"/>
                    </a:lnTo>
                    <a:lnTo>
                      <a:pt x="59" y="40"/>
                    </a:lnTo>
                    <a:lnTo>
                      <a:pt x="60" y="40"/>
                    </a:lnTo>
                    <a:lnTo>
                      <a:pt x="70" y="33"/>
                    </a:lnTo>
                    <a:lnTo>
                      <a:pt x="69" y="31"/>
                    </a:lnTo>
                    <a:lnTo>
                      <a:pt x="68" y="31"/>
                    </a:lnTo>
                    <a:lnTo>
                      <a:pt x="67" y="31"/>
                    </a:lnTo>
                    <a:lnTo>
                      <a:pt x="66" y="31"/>
                    </a:lnTo>
                    <a:lnTo>
                      <a:pt x="64" y="30"/>
                    </a:lnTo>
                    <a:lnTo>
                      <a:pt x="63" y="28"/>
                    </a:lnTo>
                    <a:lnTo>
                      <a:pt x="58" y="24"/>
                    </a:lnTo>
                    <a:lnTo>
                      <a:pt x="56" y="22"/>
                    </a:lnTo>
                    <a:lnTo>
                      <a:pt x="54" y="21"/>
                    </a:lnTo>
                    <a:lnTo>
                      <a:pt x="53" y="20"/>
                    </a:lnTo>
                    <a:lnTo>
                      <a:pt x="52" y="20"/>
                    </a:lnTo>
                    <a:lnTo>
                      <a:pt x="51" y="19"/>
                    </a:lnTo>
                    <a:lnTo>
                      <a:pt x="50" y="19"/>
                    </a:lnTo>
                    <a:lnTo>
                      <a:pt x="49" y="19"/>
                    </a:lnTo>
                    <a:lnTo>
                      <a:pt x="47" y="19"/>
                    </a:lnTo>
                    <a:lnTo>
                      <a:pt x="45" y="20"/>
                    </a:lnTo>
                    <a:lnTo>
                      <a:pt x="46" y="18"/>
                    </a:lnTo>
                    <a:lnTo>
                      <a:pt x="46" y="16"/>
                    </a:lnTo>
                    <a:lnTo>
                      <a:pt x="47" y="14"/>
                    </a:lnTo>
                    <a:lnTo>
                      <a:pt x="46" y="13"/>
                    </a:lnTo>
                    <a:lnTo>
                      <a:pt x="46" y="11"/>
                    </a:lnTo>
                    <a:lnTo>
                      <a:pt x="30" y="11"/>
                    </a:lnTo>
                    <a:lnTo>
                      <a:pt x="32" y="11"/>
                    </a:lnTo>
                    <a:lnTo>
                      <a:pt x="33" y="11"/>
                    </a:lnTo>
                    <a:lnTo>
                      <a:pt x="34" y="13"/>
                    </a:lnTo>
                    <a:lnTo>
                      <a:pt x="35" y="13"/>
                    </a:lnTo>
                    <a:lnTo>
                      <a:pt x="36" y="15"/>
                    </a:lnTo>
                    <a:lnTo>
                      <a:pt x="36" y="16"/>
                    </a:lnTo>
                    <a:lnTo>
                      <a:pt x="37" y="18"/>
                    </a:lnTo>
                    <a:lnTo>
                      <a:pt x="37" y="19"/>
                    </a:lnTo>
                    <a:lnTo>
                      <a:pt x="37" y="20"/>
                    </a:lnTo>
                    <a:lnTo>
                      <a:pt x="36" y="21"/>
                    </a:lnTo>
                    <a:lnTo>
                      <a:pt x="35" y="23"/>
                    </a:lnTo>
                    <a:lnTo>
                      <a:pt x="34" y="24"/>
                    </a:lnTo>
                    <a:lnTo>
                      <a:pt x="24" y="33"/>
                    </a:lnTo>
                    <a:lnTo>
                      <a:pt x="15" y="22"/>
                    </a:lnTo>
                    <a:lnTo>
                      <a:pt x="25" y="13"/>
                    </a:lnTo>
                    <a:lnTo>
                      <a:pt x="26" y="12"/>
                    </a:lnTo>
                    <a:lnTo>
                      <a:pt x="27" y="11"/>
                    </a:lnTo>
                    <a:lnTo>
                      <a:pt x="29" y="11"/>
                    </a:lnTo>
                    <a:lnTo>
                      <a:pt x="30" y="11"/>
                    </a:lnTo>
                    <a:lnTo>
                      <a:pt x="46" y="11"/>
                    </a:lnTo>
                    <a:lnTo>
                      <a:pt x="45" y="9"/>
                    </a:lnTo>
                    <a:lnTo>
                      <a:pt x="44" y="7"/>
                    </a:lnTo>
                    <a:lnTo>
                      <a:pt x="42" y="5"/>
                    </a:lnTo>
                    <a:lnTo>
                      <a:pt x="39" y="2"/>
                    </a:lnTo>
                    <a:lnTo>
                      <a:pt x="38" y="2"/>
                    </a:lnTo>
                    <a:lnTo>
                      <a:pt x="37" y="1"/>
                    </a:lnTo>
                    <a:lnTo>
                      <a:pt x="35" y="0"/>
                    </a:lnTo>
                    <a:lnTo>
                      <a:pt x="33" y="0"/>
                    </a:lnTo>
                    <a:lnTo>
                      <a:pt x="32" y="0"/>
                    </a:lnTo>
                    <a:lnTo>
                      <a:pt x="30" y="0"/>
                    </a:lnTo>
                    <a:lnTo>
                      <a:pt x="29" y="0"/>
                    </a:lnTo>
                    <a:lnTo>
                      <a:pt x="27" y="0"/>
                    </a:lnTo>
                    <a:lnTo>
                      <a:pt x="26" y="1"/>
                    </a:lnTo>
                    <a:lnTo>
                      <a:pt x="24" y="2"/>
                    </a:lnTo>
                    <a:lnTo>
                      <a:pt x="23" y="3"/>
                    </a:lnTo>
                    <a:lnTo>
                      <a:pt x="19" y="6"/>
                    </a:lnTo>
                    <a:lnTo>
                      <a:pt x="0" y="23"/>
                    </a:lnTo>
                    <a:lnTo>
                      <a:pt x="36" y="62"/>
                    </a:lnTo>
                  </a:path>
                </a:pathLst>
              </a:custGeom>
              <a:solidFill>
                <a:srgbClr val="000000"/>
              </a:solidFill>
              <a:ln w="9525" cap="rnd">
                <a:noFill/>
                <a:round/>
                <a:headEnd/>
                <a:tailEnd/>
              </a:ln>
            </p:spPr>
            <p:txBody>
              <a:bodyPr/>
              <a:lstStyle/>
              <a:p>
                <a:endParaRPr lang="en-US"/>
              </a:p>
            </p:txBody>
          </p:sp>
          <p:sp>
            <p:nvSpPr>
              <p:cNvPr id="90" name="Freeform 482"/>
              <p:cNvSpPr>
                <a:spLocks/>
              </p:cNvSpPr>
              <p:nvPr/>
            </p:nvSpPr>
            <p:spPr bwMode="auto">
              <a:xfrm>
                <a:off x="297" y="251"/>
                <a:ext cx="70" cy="63"/>
              </a:xfrm>
              <a:custGeom>
                <a:avLst/>
                <a:gdLst>
                  <a:gd name="T0" fmla="*/ 36 w 71"/>
                  <a:gd name="T1" fmla="*/ 62 h 63"/>
                  <a:gd name="T2" fmla="*/ 44 w 71"/>
                  <a:gd name="T3" fmla="*/ 54 h 63"/>
                  <a:gd name="T4" fmla="*/ 31 w 71"/>
                  <a:gd name="T5" fmla="*/ 40 h 63"/>
                  <a:gd name="T6" fmla="*/ 39 w 71"/>
                  <a:gd name="T7" fmla="*/ 32 h 63"/>
                  <a:gd name="T8" fmla="*/ 40 w 71"/>
                  <a:gd name="T9" fmla="*/ 30 h 63"/>
                  <a:gd name="T10" fmla="*/ 42 w 71"/>
                  <a:gd name="T11" fmla="*/ 29 h 63"/>
                  <a:gd name="T12" fmla="*/ 44 w 71"/>
                  <a:gd name="T13" fmla="*/ 29 h 63"/>
                  <a:gd name="T14" fmla="*/ 45 w 71"/>
                  <a:gd name="T15" fmla="*/ 29 h 63"/>
                  <a:gd name="T16" fmla="*/ 46 w 71"/>
                  <a:gd name="T17" fmla="*/ 29 h 63"/>
                  <a:gd name="T18" fmla="*/ 48 w 71"/>
                  <a:gd name="T19" fmla="*/ 30 h 63"/>
                  <a:gd name="T20" fmla="*/ 49 w 71"/>
                  <a:gd name="T21" fmla="*/ 31 h 63"/>
                  <a:gd name="T22" fmla="*/ 51 w 71"/>
                  <a:gd name="T23" fmla="*/ 33 h 63"/>
                  <a:gd name="T24" fmla="*/ 55 w 71"/>
                  <a:gd name="T25" fmla="*/ 36 h 63"/>
                  <a:gd name="T26" fmla="*/ 56 w 71"/>
                  <a:gd name="T27" fmla="*/ 38 h 63"/>
                  <a:gd name="T28" fmla="*/ 57 w 71"/>
                  <a:gd name="T29" fmla="*/ 39 h 63"/>
                  <a:gd name="T30" fmla="*/ 59 w 71"/>
                  <a:gd name="T31" fmla="*/ 40 h 63"/>
                  <a:gd name="T32" fmla="*/ 60 w 71"/>
                  <a:gd name="T33" fmla="*/ 40 h 63"/>
                  <a:gd name="T34" fmla="*/ 70 w 71"/>
                  <a:gd name="T35" fmla="*/ 33 h 63"/>
                  <a:gd name="T36" fmla="*/ 69 w 71"/>
                  <a:gd name="T37" fmla="*/ 31 h 63"/>
                  <a:gd name="T38" fmla="*/ 68 w 71"/>
                  <a:gd name="T39" fmla="*/ 31 h 63"/>
                  <a:gd name="T40" fmla="*/ 67 w 71"/>
                  <a:gd name="T41" fmla="*/ 31 h 63"/>
                  <a:gd name="T42" fmla="*/ 66 w 71"/>
                  <a:gd name="T43" fmla="*/ 31 h 63"/>
                  <a:gd name="T44" fmla="*/ 66 w 71"/>
                  <a:gd name="T45" fmla="*/ 31 h 63"/>
                  <a:gd name="T46" fmla="*/ 64 w 71"/>
                  <a:gd name="T47" fmla="*/ 30 h 63"/>
                  <a:gd name="T48" fmla="*/ 63 w 71"/>
                  <a:gd name="T49" fmla="*/ 28 h 63"/>
                  <a:gd name="T50" fmla="*/ 58 w 71"/>
                  <a:gd name="T51" fmla="*/ 24 h 63"/>
                  <a:gd name="T52" fmla="*/ 56 w 71"/>
                  <a:gd name="T53" fmla="*/ 22 h 63"/>
                  <a:gd name="T54" fmla="*/ 54 w 71"/>
                  <a:gd name="T55" fmla="*/ 21 h 63"/>
                  <a:gd name="T56" fmla="*/ 53 w 71"/>
                  <a:gd name="T57" fmla="*/ 20 h 63"/>
                  <a:gd name="T58" fmla="*/ 52 w 71"/>
                  <a:gd name="T59" fmla="*/ 20 h 63"/>
                  <a:gd name="T60" fmla="*/ 51 w 71"/>
                  <a:gd name="T61" fmla="*/ 19 h 63"/>
                  <a:gd name="T62" fmla="*/ 50 w 71"/>
                  <a:gd name="T63" fmla="*/ 19 h 63"/>
                  <a:gd name="T64" fmla="*/ 49 w 71"/>
                  <a:gd name="T65" fmla="*/ 19 h 63"/>
                  <a:gd name="T66" fmla="*/ 47 w 71"/>
                  <a:gd name="T67" fmla="*/ 19 h 63"/>
                  <a:gd name="T68" fmla="*/ 45 w 71"/>
                  <a:gd name="T69" fmla="*/ 20 h 63"/>
                  <a:gd name="T70" fmla="*/ 46 w 71"/>
                  <a:gd name="T71" fmla="*/ 18 h 63"/>
                  <a:gd name="T72" fmla="*/ 46 w 71"/>
                  <a:gd name="T73" fmla="*/ 16 h 63"/>
                  <a:gd name="T74" fmla="*/ 47 w 71"/>
                  <a:gd name="T75" fmla="*/ 14 h 63"/>
                  <a:gd name="T76" fmla="*/ 46 w 71"/>
                  <a:gd name="T77" fmla="*/ 13 h 63"/>
                  <a:gd name="T78" fmla="*/ 46 w 71"/>
                  <a:gd name="T79" fmla="*/ 11 h 63"/>
                  <a:gd name="T80" fmla="*/ 45 w 71"/>
                  <a:gd name="T81" fmla="*/ 9 h 63"/>
                  <a:gd name="T82" fmla="*/ 44 w 71"/>
                  <a:gd name="T83" fmla="*/ 7 h 63"/>
                  <a:gd name="T84" fmla="*/ 42 w 71"/>
                  <a:gd name="T85" fmla="*/ 5 h 63"/>
                  <a:gd name="T86" fmla="*/ 39 w 71"/>
                  <a:gd name="T87" fmla="*/ 2 h 63"/>
                  <a:gd name="T88" fmla="*/ 38 w 71"/>
                  <a:gd name="T89" fmla="*/ 2 h 63"/>
                  <a:gd name="T90" fmla="*/ 37 w 71"/>
                  <a:gd name="T91" fmla="*/ 1 h 63"/>
                  <a:gd name="T92" fmla="*/ 35 w 71"/>
                  <a:gd name="T93" fmla="*/ 0 h 63"/>
                  <a:gd name="T94" fmla="*/ 35 w 71"/>
                  <a:gd name="T95" fmla="*/ 0 h 63"/>
                  <a:gd name="T96" fmla="*/ 33 w 71"/>
                  <a:gd name="T97" fmla="*/ 0 h 63"/>
                  <a:gd name="T98" fmla="*/ 32 w 71"/>
                  <a:gd name="T99" fmla="*/ 0 h 63"/>
                  <a:gd name="T100" fmla="*/ 30 w 71"/>
                  <a:gd name="T101" fmla="*/ 0 h 63"/>
                  <a:gd name="T102" fmla="*/ 29 w 71"/>
                  <a:gd name="T103" fmla="*/ 0 h 63"/>
                  <a:gd name="T104" fmla="*/ 27 w 71"/>
                  <a:gd name="T105" fmla="*/ 0 h 63"/>
                  <a:gd name="T106" fmla="*/ 26 w 71"/>
                  <a:gd name="T107" fmla="*/ 1 h 63"/>
                  <a:gd name="T108" fmla="*/ 24 w 71"/>
                  <a:gd name="T109" fmla="*/ 2 h 63"/>
                  <a:gd name="T110" fmla="*/ 23 w 71"/>
                  <a:gd name="T111" fmla="*/ 3 h 63"/>
                  <a:gd name="T112" fmla="*/ 19 w 71"/>
                  <a:gd name="T113" fmla="*/ 6 h 63"/>
                  <a:gd name="T114" fmla="*/ 0 w 71"/>
                  <a:gd name="T115" fmla="*/ 23 h 63"/>
                  <a:gd name="T116" fmla="*/ 36 w 71"/>
                  <a:gd name="T117" fmla="*/ 62 h 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63"/>
                  <a:gd name="T179" fmla="*/ 71 w 71"/>
                  <a:gd name="T180" fmla="*/ 63 h 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63">
                    <a:moveTo>
                      <a:pt x="36" y="62"/>
                    </a:moveTo>
                    <a:lnTo>
                      <a:pt x="44" y="54"/>
                    </a:lnTo>
                    <a:lnTo>
                      <a:pt x="31" y="40"/>
                    </a:lnTo>
                    <a:lnTo>
                      <a:pt x="39" y="32"/>
                    </a:lnTo>
                    <a:lnTo>
                      <a:pt x="40" y="30"/>
                    </a:lnTo>
                    <a:lnTo>
                      <a:pt x="42" y="29"/>
                    </a:lnTo>
                    <a:lnTo>
                      <a:pt x="44" y="29"/>
                    </a:lnTo>
                    <a:lnTo>
                      <a:pt x="45" y="29"/>
                    </a:lnTo>
                    <a:lnTo>
                      <a:pt x="46" y="29"/>
                    </a:lnTo>
                    <a:lnTo>
                      <a:pt x="48" y="30"/>
                    </a:lnTo>
                    <a:lnTo>
                      <a:pt x="49" y="31"/>
                    </a:lnTo>
                    <a:lnTo>
                      <a:pt x="51" y="33"/>
                    </a:lnTo>
                    <a:lnTo>
                      <a:pt x="55" y="36"/>
                    </a:lnTo>
                    <a:lnTo>
                      <a:pt x="56" y="38"/>
                    </a:lnTo>
                    <a:lnTo>
                      <a:pt x="57" y="39"/>
                    </a:lnTo>
                    <a:lnTo>
                      <a:pt x="59" y="40"/>
                    </a:lnTo>
                    <a:lnTo>
                      <a:pt x="60" y="40"/>
                    </a:lnTo>
                    <a:lnTo>
                      <a:pt x="70" y="33"/>
                    </a:lnTo>
                    <a:lnTo>
                      <a:pt x="69" y="31"/>
                    </a:lnTo>
                    <a:lnTo>
                      <a:pt x="68" y="31"/>
                    </a:lnTo>
                    <a:lnTo>
                      <a:pt x="67" y="31"/>
                    </a:lnTo>
                    <a:lnTo>
                      <a:pt x="66" y="31"/>
                    </a:lnTo>
                    <a:lnTo>
                      <a:pt x="64" y="30"/>
                    </a:lnTo>
                    <a:lnTo>
                      <a:pt x="63" y="28"/>
                    </a:lnTo>
                    <a:lnTo>
                      <a:pt x="58" y="24"/>
                    </a:lnTo>
                    <a:lnTo>
                      <a:pt x="56" y="22"/>
                    </a:lnTo>
                    <a:lnTo>
                      <a:pt x="54" y="21"/>
                    </a:lnTo>
                    <a:lnTo>
                      <a:pt x="53" y="20"/>
                    </a:lnTo>
                    <a:lnTo>
                      <a:pt x="52" y="20"/>
                    </a:lnTo>
                    <a:lnTo>
                      <a:pt x="51" y="19"/>
                    </a:lnTo>
                    <a:lnTo>
                      <a:pt x="50" y="19"/>
                    </a:lnTo>
                    <a:lnTo>
                      <a:pt x="49" y="19"/>
                    </a:lnTo>
                    <a:lnTo>
                      <a:pt x="47" y="19"/>
                    </a:lnTo>
                    <a:lnTo>
                      <a:pt x="45" y="20"/>
                    </a:lnTo>
                    <a:lnTo>
                      <a:pt x="46" y="18"/>
                    </a:lnTo>
                    <a:lnTo>
                      <a:pt x="46" y="16"/>
                    </a:lnTo>
                    <a:lnTo>
                      <a:pt x="47" y="14"/>
                    </a:lnTo>
                    <a:lnTo>
                      <a:pt x="46" y="13"/>
                    </a:lnTo>
                    <a:lnTo>
                      <a:pt x="46" y="11"/>
                    </a:lnTo>
                    <a:lnTo>
                      <a:pt x="45" y="9"/>
                    </a:lnTo>
                    <a:lnTo>
                      <a:pt x="44" y="7"/>
                    </a:lnTo>
                    <a:lnTo>
                      <a:pt x="42" y="5"/>
                    </a:lnTo>
                    <a:lnTo>
                      <a:pt x="39" y="2"/>
                    </a:lnTo>
                    <a:lnTo>
                      <a:pt x="38" y="2"/>
                    </a:lnTo>
                    <a:lnTo>
                      <a:pt x="37" y="1"/>
                    </a:lnTo>
                    <a:lnTo>
                      <a:pt x="35" y="0"/>
                    </a:lnTo>
                    <a:lnTo>
                      <a:pt x="33" y="0"/>
                    </a:lnTo>
                    <a:lnTo>
                      <a:pt x="32" y="0"/>
                    </a:lnTo>
                    <a:lnTo>
                      <a:pt x="30" y="0"/>
                    </a:lnTo>
                    <a:lnTo>
                      <a:pt x="29" y="0"/>
                    </a:lnTo>
                    <a:lnTo>
                      <a:pt x="27" y="0"/>
                    </a:lnTo>
                    <a:lnTo>
                      <a:pt x="26" y="1"/>
                    </a:lnTo>
                    <a:lnTo>
                      <a:pt x="24" y="2"/>
                    </a:lnTo>
                    <a:lnTo>
                      <a:pt x="23" y="3"/>
                    </a:lnTo>
                    <a:lnTo>
                      <a:pt x="19" y="6"/>
                    </a:lnTo>
                    <a:lnTo>
                      <a:pt x="0" y="23"/>
                    </a:lnTo>
                    <a:lnTo>
                      <a:pt x="36" y="62"/>
                    </a:lnTo>
                  </a:path>
                </a:pathLst>
              </a:custGeom>
              <a:noFill/>
              <a:ln w="12700" cap="rnd" cmpd="sng">
                <a:solidFill>
                  <a:srgbClr val="000000"/>
                </a:solidFill>
                <a:prstDash val="solid"/>
                <a:round/>
                <a:headEnd/>
                <a:tailEnd/>
              </a:ln>
            </p:spPr>
            <p:txBody>
              <a:bodyPr/>
              <a:lstStyle/>
              <a:p>
                <a:endParaRPr lang="en-US"/>
              </a:p>
            </p:txBody>
          </p:sp>
          <p:sp>
            <p:nvSpPr>
              <p:cNvPr id="91" name="Freeform 483"/>
              <p:cNvSpPr>
                <a:spLocks/>
              </p:cNvSpPr>
              <p:nvPr/>
            </p:nvSpPr>
            <p:spPr bwMode="auto">
              <a:xfrm>
                <a:off x="312" y="261"/>
                <a:ext cx="24" cy="23"/>
              </a:xfrm>
              <a:custGeom>
                <a:avLst/>
                <a:gdLst>
                  <a:gd name="T0" fmla="*/ 10 w 24"/>
                  <a:gd name="T1" fmla="*/ 22 h 23"/>
                  <a:gd name="T2" fmla="*/ 0 w 24"/>
                  <a:gd name="T3" fmla="*/ 12 h 23"/>
                  <a:gd name="T4" fmla="*/ 10 w 24"/>
                  <a:gd name="T5" fmla="*/ 3 h 23"/>
                  <a:gd name="T6" fmla="*/ 11 w 24"/>
                  <a:gd name="T7" fmla="*/ 2 h 23"/>
                  <a:gd name="T8" fmla="*/ 13 w 24"/>
                  <a:gd name="T9" fmla="*/ 1 h 23"/>
                  <a:gd name="T10" fmla="*/ 14 w 24"/>
                  <a:gd name="T11" fmla="*/ 0 h 23"/>
                  <a:gd name="T12" fmla="*/ 16 w 24"/>
                  <a:gd name="T13" fmla="*/ 0 h 23"/>
                  <a:gd name="T14" fmla="*/ 17 w 24"/>
                  <a:gd name="T15" fmla="*/ 0 h 23"/>
                  <a:gd name="T16" fmla="*/ 18 w 24"/>
                  <a:gd name="T17" fmla="*/ 1 h 23"/>
                  <a:gd name="T18" fmla="*/ 20 w 24"/>
                  <a:gd name="T19" fmla="*/ 2 h 23"/>
                  <a:gd name="T20" fmla="*/ 21 w 24"/>
                  <a:gd name="T21" fmla="*/ 3 h 23"/>
                  <a:gd name="T22" fmla="*/ 22 w 24"/>
                  <a:gd name="T23" fmla="*/ 4 h 23"/>
                  <a:gd name="T24" fmla="*/ 23 w 24"/>
                  <a:gd name="T25" fmla="*/ 6 h 23"/>
                  <a:gd name="T26" fmla="*/ 23 w 24"/>
                  <a:gd name="T27" fmla="*/ 7 h 23"/>
                  <a:gd name="T28" fmla="*/ 23 w 24"/>
                  <a:gd name="T29" fmla="*/ 8 h 23"/>
                  <a:gd name="T30" fmla="*/ 23 w 24"/>
                  <a:gd name="T31" fmla="*/ 9 h 23"/>
                  <a:gd name="T32" fmla="*/ 22 w 24"/>
                  <a:gd name="T33" fmla="*/ 10 h 23"/>
                  <a:gd name="T34" fmla="*/ 21 w 24"/>
                  <a:gd name="T35" fmla="*/ 12 h 23"/>
                  <a:gd name="T36" fmla="*/ 20 w 24"/>
                  <a:gd name="T37" fmla="*/ 14 h 23"/>
                  <a:gd name="T38" fmla="*/ 10 w 24"/>
                  <a:gd name="T39" fmla="*/ 2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3"/>
                  <a:gd name="T62" fmla="*/ 24 w 2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3">
                    <a:moveTo>
                      <a:pt x="10" y="22"/>
                    </a:moveTo>
                    <a:lnTo>
                      <a:pt x="0" y="12"/>
                    </a:lnTo>
                    <a:lnTo>
                      <a:pt x="10" y="3"/>
                    </a:lnTo>
                    <a:lnTo>
                      <a:pt x="11" y="2"/>
                    </a:lnTo>
                    <a:lnTo>
                      <a:pt x="13" y="1"/>
                    </a:lnTo>
                    <a:lnTo>
                      <a:pt x="14" y="0"/>
                    </a:lnTo>
                    <a:lnTo>
                      <a:pt x="16" y="0"/>
                    </a:lnTo>
                    <a:lnTo>
                      <a:pt x="17" y="0"/>
                    </a:lnTo>
                    <a:lnTo>
                      <a:pt x="18" y="1"/>
                    </a:lnTo>
                    <a:lnTo>
                      <a:pt x="20" y="2"/>
                    </a:lnTo>
                    <a:lnTo>
                      <a:pt x="21" y="3"/>
                    </a:lnTo>
                    <a:lnTo>
                      <a:pt x="22" y="4"/>
                    </a:lnTo>
                    <a:lnTo>
                      <a:pt x="23" y="6"/>
                    </a:lnTo>
                    <a:lnTo>
                      <a:pt x="23" y="7"/>
                    </a:lnTo>
                    <a:lnTo>
                      <a:pt x="23" y="8"/>
                    </a:lnTo>
                    <a:lnTo>
                      <a:pt x="23" y="9"/>
                    </a:lnTo>
                    <a:lnTo>
                      <a:pt x="22" y="10"/>
                    </a:lnTo>
                    <a:lnTo>
                      <a:pt x="21" y="12"/>
                    </a:lnTo>
                    <a:lnTo>
                      <a:pt x="20" y="14"/>
                    </a:lnTo>
                    <a:lnTo>
                      <a:pt x="10" y="22"/>
                    </a:lnTo>
                  </a:path>
                </a:pathLst>
              </a:custGeom>
              <a:noFill/>
              <a:ln w="12700" cap="rnd" cmpd="sng">
                <a:solidFill>
                  <a:srgbClr val="000000"/>
                </a:solidFill>
                <a:prstDash val="solid"/>
                <a:round/>
                <a:headEnd/>
                <a:tailEnd/>
              </a:ln>
            </p:spPr>
            <p:txBody>
              <a:bodyPr/>
              <a:lstStyle/>
              <a:p>
                <a:endParaRPr lang="en-US"/>
              </a:p>
            </p:txBody>
          </p:sp>
          <p:sp>
            <p:nvSpPr>
              <p:cNvPr id="92" name="Freeform 484"/>
              <p:cNvSpPr>
                <a:spLocks/>
              </p:cNvSpPr>
              <p:nvPr/>
            </p:nvSpPr>
            <p:spPr bwMode="auto">
              <a:xfrm>
                <a:off x="364" y="219"/>
                <a:ext cx="56" cy="59"/>
              </a:xfrm>
              <a:custGeom>
                <a:avLst/>
                <a:gdLst>
                  <a:gd name="T0" fmla="*/ 0 w 55"/>
                  <a:gd name="T1" fmla="*/ 6 h 62"/>
                  <a:gd name="T2" fmla="*/ 9 w 55"/>
                  <a:gd name="T3" fmla="*/ 61 h 62"/>
                  <a:gd name="T4" fmla="*/ 19 w 55"/>
                  <a:gd name="T5" fmla="*/ 55 h 62"/>
                  <a:gd name="T6" fmla="*/ 17 w 55"/>
                  <a:gd name="T7" fmla="*/ 44 h 62"/>
                  <a:gd name="T8" fmla="*/ 35 w 55"/>
                  <a:gd name="T9" fmla="*/ 34 h 62"/>
                  <a:gd name="T10" fmla="*/ 44 w 55"/>
                  <a:gd name="T11" fmla="*/ 42 h 62"/>
                  <a:gd name="T12" fmla="*/ 54 w 55"/>
                  <a:gd name="T13" fmla="*/ 37 h 62"/>
                  <a:gd name="T14" fmla="*/ 20 w 55"/>
                  <a:gd name="T15" fmla="*/ 7 h 62"/>
                  <a:gd name="T16" fmla="*/ 11 w 55"/>
                  <a:gd name="T17" fmla="*/ 12 h 62"/>
                  <a:gd name="T18" fmla="*/ 28 w 55"/>
                  <a:gd name="T19" fmla="*/ 28 h 62"/>
                  <a:gd name="T20" fmla="*/ 15 w 55"/>
                  <a:gd name="T21" fmla="*/ 35 h 62"/>
                  <a:gd name="T22" fmla="*/ 11 w 55"/>
                  <a:gd name="T23" fmla="*/ 12 h 62"/>
                  <a:gd name="T24" fmla="*/ 20 w 55"/>
                  <a:gd name="T25" fmla="*/ 7 h 62"/>
                  <a:gd name="T26" fmla="*/ 11 w 55"/>
                  <a:gd name="T27" fmla="*/ 0 h 62"/>
                  <a:gd name="T28" fmla="*/ 0 w 55"/>
                  <a:gd name="T29" fmla="*/ 6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62"/>
                  <a:gd name="T47" fmla="*/ 55 w 55"/>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62">
                    <a:moveTo>
                      <a:pt x="0" y="6"/>
                    </a:moveTo>
                    <a:lnTo>
                      <a:pt x="9" y="61"/>
                    </a:lnTo>
                    <a:lnTo>
                      <a:pt x="19" y="55"/>
                    </a:lnTo>
                    <a:lnTo>
                      <a:pt x="17" y="44"/>
                    </a:lnTo>
                    <a:lnTo>
                      <a:pt x="35" y="34"/>
                    </a:lnTo>
                    <a:lnTo>
                      <a:pt x="44" y="42"/>
                    </a:lnTo>
                    <a:lnTo>
                      <a:pt x="54" y="37"/>
                    </a:lnTo>
                    <a:lnTo>
                      <a:pt x="20" y="7"/>
                    </a:lnTo>
                    <a:lnTo>
                      <a:pt x="11" y="12"/>
                    </a:lnTo>
                    <a:lnTo>
                      <a:pt x="28" y="28"/>
                    </a:lnTo>
                    <a:lnTo>
                      <a:pt x="15" y="35"/>
                    </a:lnTo>
                    <a:lnTo>
                      <a:pt x="11" y="12"/>
                    </a:lnTo>
                    <a:lnTo>
                      <a:pt x="20" y="7"/>
                    </a:lnTo>
                    <a:lnTo>
                      <a:pt x="11" y="0"/>
                    </a:lnTo>
                    <a:lnTo>
                      <a:pt x="0" y="6"/>
                    </a:lnTo>
                  </a:path>
                </a:pathLst>
              </a:custGeom>
              <a:solidFill>
                <a:srgbClr val="000000"/>
              </a:solidFill>
              <a:ln w="9525" cap="rnd">
                <a:noFill/>
                <a:round/>
                <a:headEnd/>
                <a:tailEnd/>
              </a:ln>
            </p:spPr>
            <p:txBody>
              <a:bodyPr/>
              <a:lstStyle/>
              <a:p>
                <a:endParaRPr lang="en-US"/>
              </a:p>
            </p:txBody>
          </p:sp>
          <p:sp>
            <p:nvSpPr>
              <p:cNvPr id="93" name="Freeform 485"/>
              <p:cNvSpPr>
                <a:spLocks/>
              </p:cNvSpPr>
              <p:nvPr/>
            </p:nvSpPr>
            <p:spPr bwMode="auto">
              <a:xfrm>
                <a:off x="364" y="219"/>
                <a:ext cx="56" cy="59"/>
              </a:xfrm>
              <a:custGeom>
                <a:avLst/>
                <a:gdLst>
                  <a:gd name="T0" fmla="*/ 0 w 55"/>
                  <a:gd name="T1" fmla="*/ 6 h 62"/>
                  <a:gd name="T2" fmla="*/ 9 w 55"/>
                  <a:gd name="T3" fmla="*/ 61 h 62"/>
                  <a:gd name="T4" fmla="*/ 19 w 55"/>
                  <a:gd name="T5" fmla="*/ 55 h 62"/>
                  <a:gd name="T6" fmla="*/ 17 w 55"/>
                  <a:gd name="T7" fmla="*/ 44 h 62"/>
                  <a:gd name="T8" fmla="*/ 35 w 55"/>
                  <a:gd name="T9" fmla="*/ 34 h 62"/>
                  <a:gd name="T10" fmla="*/ 44 w 55"/>
                  <a:gd name="T11" fmla="*/ 42 h 62"/>
                  <a:gd name="T12" fmla="*/ 54 w 55"/>
                  <a:gd name="T13" fmla="*/ 37 h 62"/>
                  <a:gd name="T14" fmla="*/ 11 w 55"/>
                  <a:gd name="T15" fmla="*/ 0 h 62"/>
                  <a:gd name="T16" fmla="*/ 0 w 55"/>
                  <a:gd name="T17" fmla="*/ 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62"/>
                  <a:gd name="T29" fmla="*/ 55 w 5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62">
                    <a:moveTo>
                      <a:pt x="0" y="6"/>
                    </a:moveTo>
                    <a:lnTo>
                      <a:pt x="9" y="61"/>
                    </a:lnTo>
                    <a:lnTo>
                      <a:pt x="19" y="55"/>
                    </a:lnTo>
                    <a:lnTo>
                      <a:pt x="17" y="44"/>
                    </a:lnTo>
                    <a:lnTo>
                      <a:pt x="35" y="34"/>
                    </a:lnTo>
                    <a:lnTo>
                      <a:pt x="44" y="42"/>
                    </a:lnTo>
                    <a:lnTo>
                      <a:pt x="54" y="37"/>
                    </a:lnTo>
                    <a:lnTo>
                      <a:pt x="11" y="0"/>
                    </a:lnTo>
                    <a:lnTo>
                      <a:pt x="0" y="6"/>
                    </a:lnTo>
                  </a:path>
                </a:pathLst>
              </a:custGeom>
              <a:noFill/>
              <a:ln w="12700" cap="rnd" cmpd="sng">
                <a:solidFill>
                  <a:srgbClr val="000000"/>
                </a:solidFill>
                <a:prstDash val="solid"/>
                <a:round/>
                <a:headEnd/>
                <a:tailEnd/>
              </a:ln>
            </p:spPr>
            <p:txBody>
              <a:bodyPr/>
              <a:lstStyle/>
              <a:p>
                <a:endParaRPr lang="en-US"/>
              </a:p>
            </p:txBody>
          </p:sp>
          <p:sp>
            <p:nvSpPr>
              <p:cNvPr id="94" name="Freeform 486"/>
              <p:cNvSpPr>
                <a:spLocks/>
              </p:cNvSpPr>
              <p:nvPr/>
            </p:nvSpPr>
            <p:spPr bwMode="auto">
              <a:xfrm>
                <a:off x="374" y="231"/>
                <a:ext cx="19" cy="27"/>
              </a:xfrm>
              <a:custGeom>
                <a:avLst/>
                <a:gdLst>
                  <a:gd name="T0" fmla="*/ 0 w 19"/>
                  <a:gd name="T1" fmla="*/ 0 h 24"/>
                  <a:gd name="T2" fmla="*/ 18 w 19"/>
                  <a:gd name="T3" fmla="*/ 16 h 24"/>
                  <a:gd name="T4" fmla="*/ 5 w 19"/>
                  <a:gd name="T5" fmla="*/ 23 h 24"/>
                  <a:gd name="T6" fmla="*/ 0 w 19"/>
                  <a:gd name="T7" fmla="*/ 0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0"/>
                    </a:moveTo>
                    <a:lnTo>
                      <a:pt x="18" y="16"/>
                    </a:lnTo>
                    <a:lnTo>
                      <a:pt x="5" y="23"/>
                    </a:lnTo>
                    <a:lnTo>
                      <a:pt x="0" y="0"/>
                    </a:lnTo>
                  </a:path>
                </a:pathLst>
              </a:custGeom>
              <a:noFill/>
              <a:ln w="12700" cap="rnd" cmpd="sng">
                <a:solidFill>
                  <a:srgbClr val="000000"/>
                </a:solidFill>
                <a:prstDash val="solid"/>
                <a:round/>
                <a:headEnd/>
                <a:tailEnd/>
              </a:ln>
            </p:spPr>
            <p:txBody>
              <a:bodyPr/>
              <a:lstStyle/>
              <a:p>
                <a:endParaRPr lang="en-US"/>
              </a:p>
            </p:txBody>
          </p:sp>
          <p:sp>
            <p:nvSpPr>
              <p:cNvPr id="95" name="Freeform 487"/>
              <p:cNvSpPr>
                <a:spLocks/>
              </p:cNvSpPr>
              <p:nvPr/>
            </p:nvSpPr>
            <p:spPr bwMode="auto">
              <a:xfrm>
                <a:off x="394" y="192"/>
                <a:ext cx="48" cy="60"/>
              </a:xfrm>
              <a:custGeom>
                <a:avLst/>
                <a:gdLst>
                  <a:gd name="T0" fmla="*/ 36 w 48"/>
                  <a:gd name="T1" fmla="*/ 59 h 60"/>
                  <a:gd name="T2" fmla="*/ 47 w 48"/>
                  <a:gd name="T3" fmla="*/ 55 h 60"/>
                  <a:gd name="T4" fmla="*/ 29 w 48"/>
                  <a:gd name="T5" fmla="*/ 15 h 60"/>
                  <a:gd name="T6" fmla="*/ 44 w 48"/>
                  <a:gd name="T7" fmla="*/ 9 h 60"/>
                  <a:gd name="T8" fmla="*/ 40 w 48"/>
                  <a:gd name="T9" fmla="*/ 0 h 60"/>
                  <a:gd name="T10" fmla="*/ 0 w 48"/>
                  <a:gd name="T11" fmla="*/ 17 h 60"/>
                  <a:gd name="T12" fmla="*/ 4 w 48"/>
                  <a:gd name="T13" fmla="*/ 25 h 60"/>
                  <a:gd name="T14" fmla="*/ 19 w 48"/>
                  <a:gd name="T15" fmla="*/ 19 h 60"/>
                  <a:gd name="T16" fmla="*/ 36 w 48"/>
                  <a:gd name="T17" fmla="*/ 59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60"/>
                  <a:gd name="T29" fmla="*/ 48 w 48"/>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60">
                    <a:moveTo>
                      <a:pt x="36" y="59"/>
                    </a:moveTo>
                    <a:lnTo>
                      <a:pt x="47" y="55"/>
                    </a:lnTo>
                    <a:lnTo>
                      <a:pt x="29" y="15"/>
                    </a:lnTo>
                    <a:lnTo>
                      <a:pt x="44" y="9"/>
                    </a:lnTo>
                    <a:lnTo>
                      <a:pt x="40" y="0"/>
                    </a:lnTo>
                    <a:lnTo>
                      <a:pt x="0" y="17"/>
                    </a:lnTo>
                    <a:lnTo>
                      <a:pt x="4" y="25"/>
                    </a:lnTo>
                    <a:lnTo>
                      <a:pt x="19" y="19"/>
                    </a:lnTo>
                    <a:lnTo>
                      <a:pt x="36" y="59"/>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96" name="Freeform 488"/>
              <p:cNvSpPr>
                <a:spLocks/>
              </p:cNvSpPr>
              <p:nvPr/>
            </p:nvSpPr>
            <p:spPr bwMode="auto">
              <a:xfrm>
                <a:off x="444" y="188"/>
                <a:ext cx="28" cy="54"/>
              </a:xfrm>
              <a:custGeom>
                <a:avLst/>
                <a:gdLst>
                  <a:gd name="T0" fmla="*/ 16 w 28"/>
                  <a:gd name="T1" fmla="*/ 54 h 55"/>
                  <a:gd name="T2" fmla="*/ 27 w 28"/>
                  <a:gd name="T3" fmla="*/ 51 h 55"/>
                  <a:gd name="T4" fmla="*/ 11 w 28"/>
                  <a:gd name="T5" fmla="*/ 0 h 55"/>
                  <a:gd name="T6" fmla="*/ 0 w 28"/>
                  <a:gd name="T7" fmla="*/ 3 h 55"/>
                  <a:gd name="T8" fmla="*/ 16 w 28"/>
                  <a:gd name="T9" fmla="*/ 54 h 55"/>
                  <a:gd name="T10" fmla="*/ 0 60000 65536"/>
                  <a:gd name="T11" fmla="*/ 0 60000 65536"/>
                  <a:gd name="T12" fmla="*/ 0 60000 65536"/>
                  <a:gd name="T13" fmla="*/ 0 60000 65536"/>
                  <a:gd name="T14" fmla="*/ 0 60000 65536"/>
                  <a:gd name="T15" fmla="*/ 0 w 28"/>
                  <a:gd name="T16" fmla="*/ 0 h 55"/>
                  <a:gd name="T17" fmla="*/ 28 w 28"/>
                  <a:gd name="T18" fmla="*/ 55 h 55"/>
                </a:gdLst>
                <a:ahLst/>
                <a:cxnLst>
                  <a:cxn ang="T10">
                    <a:pos x="T0" y="T1"/>
                  </a:cxn>
                  <a:cxn ang="T11">
                    <a:pos x="T2" y="T3"/>
                  </a:cxn>
                  <a:cxn ang="T12">
                    <a:pos x="T4" y="T5"/>
                  </a:cxn>
                  <a:cxn ang="T13">
                    <a:pos x="T6" y="T7"/>
                  </a:cxn>
                  <a:cxn ang="T14">
                    <a:pos x="T8" y="T9"/>
                  </a:cxn>
                </a:cxnLst>
                <a:rect l="T15" t="T16" r="T17" b="T18"/>
                <a:pathLst>
                  <a:path w="28" h="55">
                    <a:moveTo>
                      <a:pt x="16" y="54"/>
                    </a:moveTo>
                    <a:lnTo>
                      <a:pt x="27" y="51"/>
                    </a:lnTo>
                    <a:lnTo>
                      <a:pt x="11" y="0"/>
                    </a:lnTo>
                    <a:lnTo>
                      <a:pt x="0" y="3"/>
                    </a:lnTo>
                    <a:lnTo>
                      <a:pt x="16" y="5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97" name="Freeform 489"/>
              <p:cNvSpPr>
                <a:spLocks/>
              </p:cNvSpPr>
              <p:nvPr/>
            </p:nvSpPr>
            <p:spPr bwMode="auto">
              <a:xfrm>
                <a:off x="475" y="178"/>
                <a:ext cx="54" cy="58"/>
              </a:xfrm>
              <a:custGeom>
                <a:avLst/>
                <a:gdLst>
                  <a:gd name="T0" fmla="*/ 1 w 54"/>
                  <a:gd name="T1" fmla="*/ 35 h 57"/>
                  <a:gd name="T2" fmla="*/ 3 w 54"/>
                  <a:gd name="T3" fmla="*/ 41 h 57"/>
                  <a:gd name="T4" fmla="*/ 6 w 54"/>
                  <a:gd name="T5" fmla="*/ 45 h 57"/>
                  <a:gd name="T6" fmla="*/ 10 w 54"/>
                  <a:gd name="T7" fmla="*/ 50 h 57"/>
                  <a:gd name="T8" fmla="*/ 13 w 54"/>
                  <a:gd name="T9" fmla="*/ 52 h 57"/>
                  <a:gd name="T10" fmla="*/ 18 w 54"/>
                  <a:gd name="T11" fmla="*/ 54 h 57"/>
                  <a:gd name="T12" fmla="*/ 22 w 54"/>
                  <a:gd name="T13" fmla="*/ 56 h 57"/>
                  <a:gd name="T14" fmla="*/ 26 w 54"/>
                  <a:gd name="T15" fmla="*/ 56 h 57"/>
                  <a:gd name="T16" fmla="*/ 30 w 54"/>
                  <a:gd name="T17" fmla="*/ 56 h 57"/>
                  <a:gd name="T18" fmla="*/ 34 w 54"/>
                  <a:gd name="T19" fmla="*/ 54 h 57"/>
                  <a:gd name="T20" fmla="*/ 39 w 54"/>
                  <a:gd name="T21" fmla="*/ 52 h 57"/>
                  <a:gd name="T22" fmla="*/ 44 w 54"/>
                  <a:gd name="T23" fmla="*/ 50 h 57"/>
                  <a:gd name="T24" fmla="*/ 48 w 54"/>
                  <a:gd name="T25" fmla="*/ 46 h 57"/>
                  <a:gd name="T26" fmla="*/ 51 w 54"/>
                  <a:gd name="T27" fmla="*/ 42 h 57"/>
                  <a:gd name="T28" fmla="*/ 52 w 54"/>
                  <a:gd name="T29" fmla="*/ 38 h 57"/>
                  <a:gd name="T30" fmla="*/ 53 w 54"/>
                  <a:gd name="T31" fmla="*/ 32 h 57"/>
                  <a:gd name="T32" fmla="*/ 52 w 54"/>
                  <a:gd name="T33" fmla="*/ 26 h 57"/>
                  <a:gd name="T34" fmla="*/ 52 w 54"/>
                  <a:gd name="T35" fmla="*/ 20 h 57"/>
                  <a:gd name="T36" fmla="*/ 50 w 54"/>
                  <a:gd name="T37" fmla="*/ 15 h 57"/>
                  <a:gd name="T38" fmla="*/ 47 w 54"/>
                  <a:gd name="T39" fmla="*/ 10 h 57"/>
                  <a:gd name="T40" fmla="*/ 26 w 54"/>
                  <a:gd name="T41" fmla="*/ 10 h 57"/>
                  <a:gd name="T42" fmla="*/ 29 w 54"/>
                  <a:gd name="T43" fmla="*/ 10 h 57"/>
                  <a:gd name="T44" fmla="*/ 32 w 54"/>
                  <a:gd name="T45" fmla="*/ 11 h 57"/>
                  <a:gd name="T46" fmla="*/ 36 w 54"/>
                  <a:gd name="T47" fmla="*/ 14 h 57"/>
                  <a:gd name="T48" fmla="*/ 38 w 54"/>
                  <a:gd name="T49" fmla="*/ 16 h 57"/>
                  <a:gd name="T50" fmla="*/ 40 w 54"/>
                  <a:gd name="T51" fmla="*/ 21 h 57"/>
                  <a:gd name="T52" fmla="*/ 42 w 54"/>
                  <a:gd name="T53" fmla="*/ 29 h 57"/>
                  <a:gd name="T54" fmla="*/ 42 w 54"/>
                  <a:gd name="T55" fmla="*/ 33 h 57"/>
                  <a:gd name="T56" fmla="*/ 41 w 54"/>
                  <a:gd name="T57" fmla="*/ 36 h 57"/>
                  <a:gd name="T58" fmla="*/ 40 w 54"/>
                  <a:gd name="T59" fmla="*/ 39 h 57"/>
                  <a:gd name="T60" fmla="*/ 38 w 54"/>
                  <a:gd name="T61" fmla="*/ 42 h 57"/>
                  <a:gd name="T62" fmla="*/ 35 w 54"/>
                  <a:gd name="T63" fmla="*/ 44 h 57"/>
                  <a:gd name="T64" fmla="*/ 31 w 54"/>
                  <a:gd name="T65" fmla="*/ 45 h 57"/>
                  <a:gd name="T66" fmla="*/ 28 w 54"/>
                  <a:gd name="T67" fmla="*/ 46 h 57"/>
                  <a:gd name="T68" fmla="*/ 25 w 54"/>
                  <a:gd name="T69" fmla="*/ 46 h 57"/>
                  <a:gd name="T70" fmla="*/ 22 w 54"/>
                  <a:gd name="T71" fmla="*/ 45 h 57"/>
                  <a:gd name="T72" fmla="*/ 20 w 54"/>
                  <a:gd name="T73" fmla="*/ 44 h 57"/>
                  <a:gd name="T74" fmla="*/ 16 w 54"/>
                  <a:gd name="T75" fmla="*/ 42 h 57"/>
                  <a:gd name="T76" fmla="*/ 15 w 54"/>
                  <a:gd name="T77" fmla="*/ 39 h 57"/>
                  <a:gd name="T78" fmla="*/ 13 w 54"/>
                  <a:gd name="T79" fmla="*/ 36 h 57"/>
                  <a:gd name="T80" fmla="*/ 12 w 54"/>
                  <a:gd name="T81" fmla="*/ 30 h 57"/>
                  <a:gd name="T82" fmla="*/ 11 w 54"/>
                  <a:gd name="T83" fmla="*/ 26 h 57"/>
                  <a:gd name="T84" fmla="*/ 12 w 54"/>
                  <a:gd name="T85" fmla="*/ 21 h 57"/>
                  <a:gd name="T86" fmla="*/ 12 w 54"/>
                  <a:gd name="T87" fmla="*/ 18 h 57"/>
                  <a:gd name="T88" fmla="*/ 15 w 54"/>
                  <a:gd name="T89" fmla="*/ 14 h 57"/>
                  <a:gd name="T90" fmla="*/ 18 w 54"/>
                  <a:gd name="T91" fmla="*/ 12 h 57"/>
                  <a:gd name="T92" fmla="*/ 22 w 54"/>
                  <a:gd name="T93" fmla="*/ 10 h 57"/>
                  <a:gd name="T94" fmla="*/ 26 w 54"/>
                  <a:gd name="T95" fmla="*/ 10 h 57"/>
                  <a:gd name="T96" fmla="*/ 45 w 54"/>
                  <a:gd name="T97" fmla="*/ 8 h 57"/>
                  <a:gd name="T98" fmla="*/ 42 w 54"/>
                  <a:gd name="T99" fmla="*/ 5 h 57"/>
                  <a:gd name="T100" fmla="*/ 37 w 54"/>
                  <a:gd name="T101" fmla="*/ 2 h 57"/>
                  <a:gd name="T102" fmla="*/ 32 w 54"/>
                  <a:gd name="T103" fmla="*/ 0 h 57"/>
                  <a:gd name="T104" fmla="*/ 30 w 54"/>
                  <a:gd name="T105" fmla="*/ 0 h 57"/>
                  <a:gd name="T106" fmla="*/ 25 w 54"/>
                  <a:gd name="T107" fmla="*/ 0 h 57"/>
                  <a:gd name="T108" fmla="*/ 18 w 54"/>
                  <a:gd name="T109" fmla="*/ 1 h 57"/>
                  <a:gd name="T110" fmla="*/ 13 w 54"/>
                  <a:gd name="T111" fmla="*/ 3 h 57"/>
                  <a:gd name="T112" fmla="*/ 9 w 54"/>
                  <a:gd name="T113" fmla="*/ 6 h 57"/>
                  <a:gd name="T114" fmla="*/ 5 w 54"/>
                  <a:gd name="T115" fmla="*/ 9 h 57"/>
                  <a:gd name="T116" fmla="*/ 3 w 54"/>
                  <a:gd name="T117" fmla="*/ 13 h 57"/>
                  <a:gd name="T118" fmla="*/ 1 w 54"/>
                  <a:gd name="T119" fmla="*/ 19 h 57"/>
                  <a:gd name="T120" fmla="*/ 0 w 54"/>
                  <a:gd name="T121" fmla="*/ 23 h 57"/>
                  <a:gd name="T122" fmla="*/ 0 w 54"/>
                  <a:gd name="T123" fmla="*/ 29 h 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
                  <a:gd name="T187" fmla="*/ 0 h 57"/>
                  <a:gd name="T188" fmla="*/ 54 w 54"/>
                  <a:gd name="T189" fmla="*/ 57 h 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 h="57">
                    <a:moveTo>
                      <a:pt x="1" y="32"/>
                    </a:moveTo>
                    <a:lnTo>
                      <a:pt x="1" y="35"/>
                    </a:lnTo>
                    <a:lnTo>
                      <a:pt x="2" y="39"/>
                    </a:lnTo>
                    <a:lnTo>
                      <a:pt x="3" y="41"/>
                    </a:lnTo>
                    <a:lnTo>
                      <a:pt x="4" y="44"/>
                    </a:lnTo>
                    <a:lnTo>
                      <a:pt x="6" y="45"/>
                    </a:lnTo>
                    <a:lnTo>
                      <a:pt x="8" y="47"/>
                    </a:lnTo>
                    <a:lnTo>
                      <a:pt x="10" y="50"/>
                    </a:lnTo>
                    <a:lnTo>
                      <a:pt x="11" y="51"/>
                    </a:lnTo>
                    <a:lnTo>
                      <a:pt x="13" y="52"/>
                    </a:lnTo>
                    <a:lnTo>
                      <a:pt x="15" y="54"/>
                    </a:lnTo>
                    <a:lnTo>
                      <a:pt x="18" y="54"/>
                    </a:lnTo>
                    <a:lnTo>
                      <a:pt x="20" y="55"/>
                    </a:lnTo>
                    <a:lnTo>
                      <a:pt x="22" y="56"/>
                    </a:lnTo>
                    <a:lnTo>
                      <a:pt x="23" y="56"/>
                    </a:lnTo>
                    <a:lnTo>
                      <a:pt x="26" y="56"/>
                    </a:lnTo>
                    <a:lnTo>
                      <a:pt x="28" y="56"/>
                    </a:lnTo>
                    <a:lnTo>
                      <a:pt x="30" y="56"/>
                    </a:lnTo>
                    <a:lnTo>
                      <a:pt x="31" y="55"/>
                    </a:lnTo>
                    <a:lnTo>
                      <a:pt x="34" y="54"/>
                    </a:lnTo>
                    <a:lnTo>
                      <a:pt x="37" y="54"/>
                    </a:lnTo>
                    <a:lnTo>
                      <a:pt x="39" y="52"/>
                    </a:lnTo>
                    <a:lnTo>
                      <a:pt x="42" y="52"/>
                    </a:lnTo>
                    <a:lnTo>
                      <a:pt x="44" y="50"/>
                    </a:lnTo>
                    <a:lnTo>
                      <a:pt x="46" y="48"/>
                    </a:lnTo>
                    <a:lnTo>
                      <a:pt x="48" y="46"/>
                    </a:lnTo>
                    <a:lnTo>
                      <a:pt x="49" y="45"/>
                    </a:lnTo>
                    <a:lnTo>
                      <a:pt x="51" y="42"/>
                    </a:lnTo>
                    <a:lnTo>
                      <a:pt x="52" y="40"/>
                    </a:lnTo>
                    <a:lnTo>
                      <a:pt x="52" y="38"/>
                    </a:lnTo>
                    <a:lnTo>
                      <a:pt x="52" y="35"/>
                    </a:lnTo>
                    <a:lnTo>
                      <a:pt x="53" y="32"/>
                    </a:lnTo>
                    <a:lnTo>
                      <a:pt x="53" y="29"/>
                    </a:lnTo>
                    <a:lnTo>
                      <a:pt x="52" y="26"/>
                    </a:lnTo>
                    <a:lnTo>
                      <a:pt x="52" y="23"/>
                    </a:lnTo>
                    <a:lnTo>
                      <a:pt x="52" y="20"/>
                    </a:lnTo>
                    <a:lnTo>
                      <a:pt x="51" y="17"/>
                    </a:lnTo>
                    <a:lnTo>
                      <a:pt x="50" y="15"/>
                    </a:lnTo>
                    <a:lnTo>
                      <a:pt x="48" y="12"/>
                    </a:lnTo>
                    <a:lnTo>
                      <a:pt x="47" y="10"/>
                    </a:lnTo>
                    <a:lnTo>
                      <a:pt x="26" y="10"/>
                    </a:lnTo>
                    <a:lnTo>
                      <a:pt x="28" y="10"/>
                    </a:lnTo>
                    <a:lnTo>
                      <a:pt x="29" y="10"/>
                    </a:lnTo>
                    <a:lnTo>
                      <a:pt x="31" y="10"/>
                    </a:lnTo>
                    <a:lnTo>
                      <a:pt x="32" y="11"/>
                    </a:lnTo>
                    <a:lnTo>
                      <a:pt x="34" y="12"/>
                    </a:lnTo>
                    <a:lnTo>
                      <a:pt x="36" y="14"/>
                    </a:lnTo>
                    <a:lnTo>
                      <a:pt x="37" y="15"/>
                    </a:lnTo>
                    <a:lnTo>
                      <a:pt x="38" y="16"/>
                    </a:lnTo>
                    <a:lnTo>
                      <a:pt x="39" y="18"/>
                    </a:lnTo>
                    <a:lnTo>
                      <a:pt x="40" y="21"/>
                    </a:lnTo>
                    <a:lnTo>
                      <a:pt x="41" y="26"/>
                    </a:lnTo>
                    <a:lnTo>
                      <a:pt x="42" y="29"/>
                    </a:lnTo>
                    <a:lnTo>
                      <a:pt x="42" y="32"/>
                    </a:lnTo>
                    <a:lnTo>
                      <a:pt x="42" y="33"/>
                    </a:lnTo>
                    <a:lnTo>
                      <a:pt x="42" y="35"/>
                    </a:lnTo>
                    <a:lnTo>
                      <a:pt x="41" y="36"/>
                    </a:lnTo>
                    <a:lnTo>
                      <a:pt x="40" y="38"/>
                    </a:lnTo>
                    <a:lnTo>
                      <a:pt x="40" y="39"/>
                    </a:lnTo>
                    <a:lnTo>
                      <a:pt x="39" y="40"/>
                    </a:lnTo>
                    <a:lnTo>
                      <a:pt x="38" y="42"/>
                    </a:lnTo>
                    <a:lnTo>
                      <a:pt x="37" y="43"/>
                    </a:lnTo>
                    <a:lnTo>
                      <a:pt x="35" y="44"/>
                    </a:lnTo>
                    <a:lnTo>
                      <a:pt x="33" y="45"/>
                    </a:lnTo>
                    <a:lnTo>
                      <a:pt x="31" y="45"/>
                    </a:lnTo>
                    <a:lnTo>
                      <a:pt x="30" y="45"/>
                    </a:lnTo>
                    <a:lnTo>
                      <a:pt x="28" y="46"/>
                    </a:lnTo>
                    <a:lnTo>
                      <a:pt x="26" y="46"/>
                    </a:lnTo>
                    <a:lnTo>
                      <a:pt x="25" y="46"/>
                    </a:lnTo>
                    <a:lnTo>
                      <a:pt x="24" y="45"/>
                    </a:lnTo>
                    <a:lnTo>
                      <a:pt x="22" y="45"/>
                    </a:lnTo>
                    <a:lnTo>
                      <a:pt x="20" y="45"/>
                    </a:lnTo>
                    <a:lnTo>
                      <a:pt x="20" y="44"/>
                    </a:lnTo>
                    <a:lnTo>
                      <a:pt x="18" y="43"/>
                    </a:lnTo>
                    <a:lnTo>
                      <a:pt x="16" y="42"/>
                    </a:lnTo>
                    <a:lnTo>
                      <a:pt x="16" y="41"/>
                    </a:lnTo>
                    <a:lnTo>
                      <a:pt x="15" y="39"/>
                    </a:lnTo>
                    <a:lnTo>
                      <a:pt x="14" y="38"/>
                    </a:lnTo>
                    <a:lnTo>
                      <a:pt x="13" y="36"/>
                    </a:lnTo>
                    <a:lnTo>
                      <a:pt x="13" y="34"/>
                    </a:lnTo>
                    <a:lnTo>
                      <a:pt x="12" y="30"/>
                    </a:lnTo>
                    <a:lnTo>
                      <a:pt x="11" y="28"/>
                    </a:lnTo>
                    <a:lnTo>
                      <a:pt x="11" y="26"/>
                    </a:lnTo>
                    <a:lnTo>
                      <a:pt x="11" y="23"/>
                    </a:lnTo>
                    <a:lnTo>
                      <a:pt x="12" y="21"/>
                    </a:lnTo>
                    <a:lnTo>
                      <a:pt x="12" y="19"/>
                    </a:lnTo>
                    <a:lnTo>
                      <a:pt x="12" y="18"/>
                    </a:lnTo>
                    <a:lnTo>
                      <a:pt x="13" y="17"/>
                    </a:lnTo>
                    <a:lnTo>
                      <a:pt x="15" y="14"/>
                    </a:lnTo>
                    <a:lnTo>
                      <a:pt x="17" y="12"/>
                    </a:lnTo>
                    <a:lnTo>
                      <a:pt x="18" y="12"/>
                    </a:lnTo>
                    <a:lnTo>
                      <a:pt x="20" y="11"/>
                    </a:lnTo>
                    <a:lnTo>
                      <a:pt x="22" y="10"/>
                    </a:lnTo>
                    <a:lnTo>
                      <a:pt x="23" y="10"/>
                    </a:lnTo>
                    <a:lnTo>
                      <a:pt x="26" y="10"/>
                    </a:lnTo>
                    <a:lnTo>
                      <a:pt x="47" y="10"/>
                    </a:lnTo>
                    <a:lnTo>
                      <a:pt x="45" y="8"/>
                    </a:lnTo>
                    <a:lnTo>
                      <a:pt x="44" y="6"/>
                    </a:lnTo>
                    <a:lnTo>
                      <a:pt x="42" y="5"/>
                    </a:lnTo>
                    <a:lnTo>
                      <a:pt x="39" y="3"/>
                    </a:lnTo>
                    <a:lnTo>
                      <a:pt x="37" y="2"/>
                    </a:lnTo>
                    <a:lnTo>
                      <a:pt x="35" y="1"/>
                    </a:lnTo>
                    <a:lnTo>
                      <a:pt x="32" y="0"/>
                    </a:lnTo>
                    <a:lnTo>
                      <a:pt x="31" y="0"/>
                    </a:lnTo>
                    <a:lnTo>
                      <a:pt x="30" y="0"/>
                    </a:lnTo>
                    <a:lnTo>
                      <a:pt x="27" y="0"/>
                    </a:lnTo>
                    <a:lnTo>
                      <a:pt x="25" y="0"/>
                    </a:lnTo>
                    <a:lnTo>
                      <a:pt x="21" y="0"/>
                    </a:lnTo>
                    <a:lnTo>
                      <a:pt x="18" y="1"/>
                    </a:lnTo>
                    <a:lnTo>
                      <a:pt x="16" y="2"/>
                    </a:lnTo>
                    <a:lnTo>
                      <a:pt x="13" y="3"/>
                    </a:lnTo>
                    <a:lnTo>
                      <a:pt x="11" y="4"/>
                    </a:lnTo>
                    <a:lnTo>
                      <a:pt x="9" y="6"/>
                    </a:lnTo>
                    <a:lnTo>
                      <a:pt x="6" y="7"/>
                    </a:lnTo>
                    <a:lnTo>
                      <a:pt x="5" y="9"/>
                    </a:lnTo>
                    <a:lnTo>
                      <a:pt x="4" y="11"/>
                    </a:lnTo>
                    <a:lnTo>
                      <a:pt x="3" y="13"/>
                    </a:lnTo>
                    <a:lnTo>
                      <a:pt x="1" y="16"/>
                    </a:lnTo>
                    <a:lnTo>
                      <a:pt x="1" y="19"/>
                    </a:lnTo>
                    <a:lnTo>
                      <a:pt x="0" y="20"/>
                    </a:lnTo>
                    <a:lnTo>
                      <a:pt x="0" y="23"/>
                    </a:lnTo>
                    <a:lnTo>
                      <a:pt x="0" y="26"/>
                    </a:lnTo>
                    <a:lnTo>
                      <a:pt x="0" y="29"/>
                    </a:lnTo>
                    <a:lnTo>
                      <a:pt x="1" y="32"/>
                    </a:lnTo>
                  </a:path>
                </a:pathLst>
              </a:custGeom>
              <a:solidFill>
                <a:srgbClr val="000000"/>
              </a:solidFill>
              <a:ln w="9525" cap="rnd">
                <a:noFill/>
                <a:round/>
                <a:headEnd/>
                <a:tailEnd/>
              </a:ln>
            </p:spPr>
            <p:txBody>
              <a:bodyPr/>
              <a:lstStyle/>
              <a:p>
                <a:endParaRPr lang="en-US"/>
              </a:p>
            </p:txBody>
          </p:sp>
          <p:sp>
            <p:nvSpPr>
              <p:cNvPr id="98" name="Freeform 490"/>
              <p:cNvSpPr>
                <a:spLocks/>
              </p:cNvSpPr>
              <p:nvPr/>
            </p:nvSpPr>
            <p:spPr bwMode="auto">
              <a:xfrm>
                <a:off x="475" y="178"/>
                <a:ext cx="54" cy="58"/>
              </a:xfrm>
              <a:custGeom>
                <a:avLst/>
                <a:gdLst>
                  <a:gd name="T0" fmla="*/ 1 w 54"/>
                  <a:gd name="T1" fmla="*/ 35 h 57"/>
                  <a:gd name="T2" fmla="*/ 3 w 54"/>
                  <a:gd name="T3" fmla="*/ 41 h 57"/>
                  <a:gd name="T4" fmla="*/ 6 w 54"/>
                  <a:gd name="T5" fmla="*/ 45 h 57"/>
                  <a:gd name="T6" fmla="*/ 10 w 54"/>
                  <a:gd name="T7" fmla="*/ 50 h 57"/>
                  <a:gd name="T8" fmla="*/ 13 w 54"/>
                  <a:gd name="T9" fmla="*/ 52 h 57"/>
                  <a:gd name="T10" fmla="*/ 18 w 54"/>
                  <a:gd name="T11" fmla="*/ 54 h 57"/>
                  <a:gd name="T12" fmla="*/ 22 w 54"/>
                  <a:gd name="T13" fmla="*/ 56 h 57"/>
                  <a:gd name="T14" fmla="*/ 26 w 54"/>
                  <a:gd name="T15" fmla="*/ 56 h 57"/>
                  <a:gd name="T16" fmla="*/ 30 w 54"/>
                  <a:gd name="T17" fmla="*/ 56 h 57"/>
                  <a:gd name="T18" fmla="*/ 34 w 54"/>
                  <a:gd name="T19" fmla="*/ 54 h 57"/>
                  <a:gd name="T20" fmla="*/ 39 w 54"/>
                  <a:gd name="T21" fmla="*/ 52 h 57"/>
                  <a:gd name="T22" fmla="*/ 44 w 54"/>
                  <a:gd name="T23" fmla="*/ 50 h 57"/>
                  <a:gd name="T24" fmla="*/ 48 w 54"/>
                  <a:gd name="T25" fmla="*/ 46 h 57"/>
                  <a:gd name="T26" fmla="*/ 51 w 54"/>
                  <a:gd name="T27" fmla="*/ 42 h 57"/>
                  <a:gd name="T28" fmla="*/ 52 w 54"/>
                  <a:gd name="T29" fmla="*/ 38 h 57"/>
                  <a:gd name="T30" fmla="*/ 53 w 54"/>
                  <a:gd name="T31" fmla="*/ 32 h 57"/>
                  <a:gd name="T32" fmla="*/ 52 w 54"/>
                  <a:gd name="T33" fmla="*/ 26 h 57"/>
                  <a:gd name="T34" fmla="*/ 52 w 54"/>
                  <a:gd name="T35" fmla="*/ 20 h 57"/>
                  <a:gd name="T36" fmla="*/ 50 w 54"/>
                  <a:gd name="T37" fmla="*/ 15 h 57"/>
                  <a:gd name="T38" fmla="*/ 47 w 54"/>
                  <a:gd name="T39" fmla="*/ 10 h 57"/>
                  <a:gd name="T40" fmla="*/ 44 w 54"/>
                  <a:gd name="T41" fmla="*/ 6 h 57"/>
                  <a:gd name="T42" fmla="*/ 39 w 54"/>
                  <a:gd name="T43" fmla="*/ 3 h 57"/>
                  <a:gd name="T44" fmla="*/ 35 w 54"/>
                  <a:gd name="T45" fmla="*/ 1 h 57"/>
                  <a:gd name="T46" fmla="*/ 31 w 54"/>
                  <a:gd name="T47" fmla="*/ 0 h 57"/>
                  <a:gd name="T48" fmla="*/ 27 w 54"/>
                  <a:gd name="T49" fmla="*/ 0 h 57"/>
                  <a:gd name="T50" fmla="*/ 21 w 54"/>
                  <a:gd name="T51" fmla="*/ 0 h 57"/>
                  <a:gd name="T52" fmla="*/ 16 w 54"/>
                  <a:gd name="T53" fmla="*/ 2 h 57"/>
                  <a:gd name="T54" fmla="*/ 11 w 54"/>
                  <a:gd name="T55" fmla="*/ 4 h 57"/>
                  <a:gd name="T56" fmla="*/ 6 w 54"/>
                  <a:gd name="T57" fmla="*/ 7 h 57"/>
                  <a:gd name="T58" fmla="*/ 4 w 54"/>
                  <a:gd name="T59" fmla="*/ 11 h 57"/>
                  <a:gd name="T60" fmla="*/ 1 w 54"/>
                  <a:gd name="T61" fmla="*/ 16 h 57"/>
                  <a:gd name="T62" fmla="*/ 0 w 54"/>
                  <a:gd name="T63" fmla="*/ 20 h 57"/>
                  <a:gd name="T64" fmla="*/ 0 w 54"/>
                  <a:gd name="T65" fmla="*/ 26 h 57"/>
                  <a:gd name="T66" fmla="*/ 1 w 54"/>
                  <a:gd name="T67" fmla="*/ 32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57"/>
                  <a:gd name="T104" fmla="*/ 54 w 54"/>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57">
                    <a:moveTo>
                      <a:pt x="1" y="32"/>
                    </a:moveTo>
                    <a:lnTo>
                      <a:pt x="1" y="35"/>
                    </a:lnTo>
                    <a:lnTo>
                      <a:pt x="2" y="39"/>
                    </a:lnTo>
                    <a:lnTo>
                      <a:pt x="3" y="41"/>
                    </a:lnTo>
                    <a:lnTo>
                      <a:pt x="4" y="44"/>
                    </a:lnTo>
                    <a:lnTo>
                      <a:pt x="6" y="45"/>
                    </a:lnTo>
                    <a:lnTo>
                      <a:pt x="8" y="47"/>
                    </a:lnTo>
                    <a:lnTo>
                      <a:pt x="10" y="50"/>
                    </a:lnTo>
                    <a:lnTo>
                      <a:pt x="11" y="51"/>
                    </a:lnTo>
                    <a:lnTo>
                      <a:pt x="13" y="52"/>
                    </a:lnTo>
                    <a:lnTo>
                      <a:pt x="15" y="54"/>
                    </a:lnTo>
                    <a:lnTo>
                      <a:pt x="18" y="54"/>
                    </a:lnTo>
                    <a:lnTo>
                      <a:pt x="20" y="55"/>
                    </a:lnTo>
                    <a:lnTo>
                      <a:pt x="22" y="56"/>
                    </a:lnTo>
                    <a:lnTo>
                      <a:pt x="23" y="56"/>
                    </a:lnTo>
                    <a:lnTo>
                      <a:pt x="26" y="56"/>
                    </a:lnTo>
                    <a:lnTo>
                      <a:pt x="28" y="56"/>
                    </a:lnTo>
                    <a:lnTo>
                      <a:pt x="30" y="56"/>
                    </a:lnTo>
                    <a:lnTo>
                      <a:pt x="31" y="55"/>
                    </a:lnTo>
                    <a:lnTo>
                      <a:pt x="34" y="54"/>
                    </a:lnTo>
                    <a:lnTo>
                      <a:pt x="37" y="54"/>
                    </a:lnTo>
                    <a:lnTo>
                      <a:pt x="39" y="52"/>
                    </a:lnTo>
                    <a:lnTo>
                      <a:pt x="42" y="52"/>
                    </a:lnTo>
                    <a:lnTo>
                      <a:pt x="44" y="50"/>
                    </a:lnTo>
                    <a:lnTo>
                      <a:pt x="46" y="48"/>
                    </a:lnTo>
                    <a:lnTo>
                      <a:pt x="48" y="46"/>
                    </a:lnTo>
                    <a:lnTo>
                      <a:pt x="49" y="45"/>
                    </a:lnTo>
                    <a:lnTo>
                      <a:pt x="51" y="42"/>
                    </a:lnTo>
                    <a:lnTo>
                      <a:pt x="52" y="40"/>
                    </a:lnTo>
                    <a:lnTo>
                      <a:pt x="52" y="38"/>
                    </a:lnTo>
                    <a:lnTo>
                      <a:pt x="52" y="35"/>
                    </a:lnTo>
                    <a:lnTo>
                      <a:pt x="53" y="32"/>
                    </a:lnTo>
                    <a:lnTo>
                      <a:pt x="53" y="29"/>
                    </a:lnTo>
                    <a:lnTo>
                      <a:pt x="52" y="26"/>
                    </a:lnTo>
                    <a:lnTo>
                      <a:pt x="52" y="23"/>
                    </a:lnTo>
                    <a:lnTo>
                      <a:pt x="52" y="20"/>
                    </a:lnTo>
                    <a:lnTo>
                      <a:pt x="51" y="17"/>
                    </a:lnTo>
                    <a:lnTo>
                      <a:pt x="50" y="15"/>
                    </a:lnTo>
                    <a:lnTo>
                      <a:pt x="48" y="12"/>
                    </a:lnTo>
                    <a:lnTo>
                      <a:pt x="47" y="10"/>
                    </a:lnTo>
                    <a:lnTo>
                      <a:pt x="45" y="8"/>
                    </a:lnTo>
                    <a:lnTo>
                      <a:pt x="44" y="6"/>
                    </a:lnTo>
                    <a:lnTo>
                      <a:pt x="42" y="5"/>
                    </a:lnTo>
                    <a:lnTo>
                      <a:pt x="39" y="3"/>
                    </a:lnTo>
                    <a:lnTo>
                      <a:pt x="37" y="2"/>
                    </a:lnTo>
                    <a:lnTo>
                      <a:pt x="35" y="1"/>
                    </a:lnTo>
                    <a:lnTo>
                      <a:pt x="32" y="0"/>
                    </a:lnTo>
                    <a:lnTo>
                      <a:pt x="31" y="0"/>
                    </a:lnTo>
                    <a:lnTo>
                      <a:pt x="30" y="0"/>
                    </a:lnTo>
                    <a:lnTo>
                      <a:pt x="27" y="0"/>
                    </a:lnTo>
                    <a:lnTo>
                      <a:pt x="25" y="0"/>
                    </a:lnTo>
                    <a:lnTo>
                      <a:pt x="21" y="0"/>
                    </a:lnTo>
                    <a:lnTo>
                      <a:pt x="18" y="1"/>
                    </a:lnTo>
                    <a:lnTo>
                      <a:pt x="16" y="2"/>
                    </a:lnTo>
                    <a:lnTo>
                      <a:pt x="13" y="3"/>
                    </a:lnTo>
                    <a:lnTo>
                      <a:pt x="11" y="4"/>
                    </a:lnTo>
                    <a:lnTo>
                      <a:pt x="9" y="6"/>
                    </a:lnTo>
                    <a:lnTo>
                      <a:pt x="6" y="7"/>
                    </a:lnTo>
                    <a:lnTo>
                      <a:pt x="5" y="9"/>
                    </a:lnTo>
                    <a:lnTo>
                      <a:pt x="4" y="11"/>
                    </a:lnTo>
                    <a:lnTo>
                      <a:pt x="3" y="13"/>
                    </a:lnTo>
                    <a:lnTo>
                      <a:pt x="1" y="16"/>
                    </a:lnTo>
                    <a:lnTo>
                      <a:pt x="1" y="19"/>
                    </a:lnTo>
                    <a:lnTo>
                      <a:pt x="0" y="20"/>
                    </a:lnTo>
                    <a:lnTo>
                      <a:pt x="0" y="23"/>
                    </a:lnTo>
                    <a:lnTo>
                      <a:pt x="0" y="26"/>
                    </a:lnTo>
                    <a:lnTo>
                      <a:pt x="0" y="29"/>
                    </a:lnTo>
                    <a:lnTo>
                      <a:pt x="1" y="32"/>
                    </a:lnTo>
                  </a:path>
                </a:pathLst>
              </a:custGeom>
              <a:noFill/>
              <a:ln w="12700" cap="rnd" cmpd="sng">
                <a:solidFill>
                  <a:srgbClr val="000000"/>
                </a:solidFill>
                <a:prstDash val="solid"/>
                <a:round/>
                <a:headEnd/>
                <a:tailEnd/>
              </a:ln>
            </p:spPr>
            <p:txBody>
              <a:bodyPr/>
              <a:lstStyle/>
              <a:p>
                <a:endParaRPr lang="en-US"/>
              </a:p>
            </p:txBody>
          </p:sp>
          <p:sp>
            <p:nvSpPr>
              <p:cNvPr id="99" name="Freeform 491"/>
              <p:cNvSpPr>
                <a:spLocks/>
              </p:cNvSpPr>
              <p:nvPr/>
            </p:nvSpPr>
            <p:spPr bwMode="auto">
              <a:xfrm>
                <a:off x="485" y="188"/>
                <a:ext cx="34" cy="38"/>
              </a:xfrm>
              <a:custGeom>
                <a:avLst/>
                <a:gdLst>
                  <a:gd name="T0" fmla="*/ 0 w 32"/>
                  <a:gd name="T1" fmla="*/ 20 h 37"/>
                  <a:gd name="T2" fmla="*/ 0 w 32"/>
                  <a:gd name="T3" fmla="*/ 18 h 37"/>
                  <a:gd name="T4" fmla="*/ 0 w 32"/>
                  <a:gd name="T5" fmla="*/ 17 h 37"/>
                  <a:gd name="T6" fmla="*/ 0 w 32"/>
                  <a:gd name="T7" fmla="*/ 13 h 37"/>
                  <a:gd name="T8" fmla="*/ 0 w 32"/>
                  <a:gd name="T9" fmla="*/ 11 h 37"/>
                  <a:gd name="T10" fmla="*/ 1 w 32"/>
                  <a:gd name="T11" fmla="*/ 10 h 37"/>
                  <a:gd name="T12" fmla="*/ 1 w 32"/>
                  <a:gd name="T13" fmla="*/ 9 h 37"/>
                  <a:gd name="T14" fmla="*/ 2 w 32"/>
                  <a:gd name="T15" fmla="*/ 7 h 37"/>
                  <a:gd name="T16" fmla="*/ 4 w 32"/>
                  <a:gd name="T17" fmla="*/ 4 h 37"/>
                  <a:gd name="T18" fmla="*/ 6 w 32"/>
                  <a:gd name="T19" fmla="*/ 3 h 37"/>
                  <a:gd name="T20" fmla="*/ 7 w 32"/>
                  <a:gd name="T21" fmla="*/ 2 h 37"/>
                  <a:gd name="T22" fmla="*/ 8 w 32"/>
                  <a:gd name="T23" fmla="*/ 1 h 37"/>
                  <a:gd name="T24" fmla="*/ 10 w 32"/>
                  <a:gd name="T25" fmla="*/ 1 h 37"/>
                  <a:gd name="T26" fmla="*/ 12 w 32"/>
                  <a:gd name="T27" fmla="*/ 0 h 37"/>
                  <a:gd name="T28" fmla="*/ 15 w 32"/>
                  <a:gd name="T29" fmla="*/ 0 h 37"/>
                  <a:gd name="T30" fmla="*/ 17 w 32"/>
                  <a:gd name="T31" fmla="*/ 0 h 37"/>
                  <a:gd name="T32" fmla="*/ 18 w 32"/>
                  <a:gd name="T33" fmla="*/ 0 h 37"/>
                  <a:gd name="T34" fmla="*/ 20 w 32"/>
                  <a:gd name="T35" fmla="*/ 1 h 37"/>
                  <a:gd name="T36" fmla="*/ 22 w 32"/>
                  <a:gd name="T37" fmla="*/ 2 h 37"/>
                  <a:gd name="T38" fmla="*/ 24 w 32"/>
                  <a:gd name="T39" fmla="*/ 3 h 37"/>
                  <a:gd name="T40" fmla="*/ 25 w 32"/>
                  <a:gd name="T41" fmla="*/ 4 h 37"/>
                  <a:gd name="T42" fmla="*/ 26 w 32"/>
                  <a:gd name="T43" fmla="*/ 5 h 37"/>
                  <a:gd name="T44" fmla="*/ 27 w 32"/>
                  <a:gd name="T45" fmla="*/ 7 h 37"/>
                  <a:gd name="T46" fmla="*/ 28 w 32"/>
                  <a:gd name="T47" fmla="*/ 8 h 37"/>
                  <a:gd name="T48" fmla="*/ 30 w 32"/>
                  <a:gd name="T49" fmla="*/ 12 h 37"/>
                  <a:gd name="T50" fmla="*/ 30 w 32"/>
                  <a:gd name="T51" fmla="*/ 16 h 37"/>
                  <a:gd name="T52" fmla="*/ 31 w 32"/>
                  <a:gd name="T53" fmla="*/ 19 h 37"/>
                  <a:gd name="T54" fmla="*/ 31 w 32"/>
                  <a:gd name="T55" fmla="*/ 21 h 37"/>
                  <a:gd name="T56" fmla="*/ 31 w 32"/>
                  <a:gd name="T57" fmla="*/ 23 h 37"/>
                  <a:gd name="T58" fmla="*/ 31 w 32"/>
                  <a:gd name="T59" fmla="*/ 25 h 37"/>
                  <a:gd name="T60" fmla="*/ 30 w 32"/>
                  <a:gd name="T61" fmla="*/ 26 h 37"/>
                  <a:gd name="T62" fmla="*/ 30 w 32"/>
                  <a:gd name="T63" fmla="*/ 28 h 37"/>
                  <a:gd name="T64" fmla="*/ 29 w 32"/>
                  <a:gd name="T65" fmla="*/ 29 h 37"/>
                  <a:gd name="T66" fmla="*/ 28 w 32"/>
                  <a:gd name="T67" fmla="*/ 31 h 37"/>
                  <a:gd name="T68" fmla="*/ 27 w 32"/>
                  <a:gd name="T69" fmla="*/ 32 h 37"/>
                  <a:gd name="T70" fmla="*/ 26 w 32"/>
                  <a:gd name="T71" fmla="*/ 32 h 37"/>
                  <a:gd name="T72" fmla="*/ 25 w 32"/>
                  <a:gd name="T73" fmla="*/ 33 h 37"/>
                  <a:gd name="T74" fmla="*/ 22 w 32"/>
                  <a:gd name="T75" fmla="*/ 35 h 37"/>
                  <a:gd name="T76" fmla="*/ 20 w 32"/>
                  <a:gd name="T77" fmla="*/ 35 h 37"/>
                  <a:gd name="T78" fmla="*/ 19 w 32"/>
                  <a:gd name="T79" fmla="*/ 36 h 37"/>
                  <a:gd name="T80" fmla="*/ 17 w 32"/>
                  <a:gd name="T81" fmla="*/ 36 h 37"/>
                  <a:gd name="T82" fmla="*/ 15 w 32"/>
                  <a:gd name="T83" fmla="*/ 36 h 37"/>
                  <a:gd name="T84" fmla="*/ 14 w 32"/>
                  <a:gd name="T85" fmla="*/ 36 h 37"/>
                  <a:gd name="T86" fmla="*/ 12 w 32"/>
                  <a:gd name="T87" fmla="*/ 36 h 37"/>
                  <a:gd name="T88" fmla="*/ 11 w 32"/>
                  <a:gd name="T89" fmla="*/ 35 h 37"/>
                  <a:gd name="T90" fmla="*/ 9 w 32"/>
                  <a:gd name="T91" fmla="*/ 35 h 37"/>
                  <a:gd name="T92" fmla="*/ 8 w 32"/>
                  <a:gd name="T93" fmla="*/ 34 h 37"/>
                  <a:gd name="T94" fmla="*/ 7 w 32"/>
                  <a:gd name="T95" fmla="*/ 33 h 37"/>
                  <a:gd name="T96" fmla="*/ 6 w 32"/>
                  <a:gd name="T97" fmla="*/ 32 h 37"/>
                  <a:gd name="T98" fmla="*/ 5 w 32"/>
                  <a:gd name="T99" fmla="*/ 31 h 37"/>
                  <a:gd name="T100" fmla="*/ 4 w 32"/>
                  <a:gd name="T101" fmla="*/ 29 h 37"/>
                  <a:gd name="T102" fmla="*/ 3 w 32"/>
                  <a:gd name="T103" fmla="*/ 28 h 37"/>
                  <a:gd name="T104" fmla="*/ 2 w 32"/>
                  <a:gd name="T105" fmla="*/ 26 h 37"/>
                  <a:gd name="T106" fmla="*/ 2 w 32"/>
                  <a:gd name="T107" fmla="*/ 24 h 37"/>
                  <a:gd name="T108" fmla="*/ 0 w 32"/>
                  <a:gd name="T109" fmla="*/ 20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
                  <a:gd name="T166" fmla="*/ 0 h 37"/>
                  <a:gd name="T167" fmla="*/ 32 w 32"/>
                  <a:gd name="T168" fmla="*/ 37 h 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 h="37">
                    <a:moveTo>
                      <a:pt x="0" y="20"/>
                    </a:moveTo>
                    <a:lnTo>
                      <a:pt x="0" y="18"/>
                    </a:lnTo>
                    <a:lnTo>
                      <a:pt x="0" y="17"/>
                    </a:lnTo>
                    <a:lnTo>
                      <a:pt x="0" y="13"/>
                    </a:lnTo>
                    <a:lnTo>
                      <a:pt x="0" y="11"/>
                    </a:lnTo>
                    <a:lnTo>
                      <a:pt x="1" y="10"/>
                    </a:lnTo>
                    <a:lnTo>
                      <a:pt x="1" y="9"/>
                    </a:lnTo>
                    <a:lnTo>
                      <a:pt x="2" y="7"/>
                    </a:lnTo>
                    <a:lnTo>
                      <a:pt x="4" y="4"/>
                    </a:lnTo>
                    <a:lnTo>
                      <a:pt x="6" y="3"/>
                    </a:lnTo>
                    <a:lnTo>
                      <a:pt x="7" y="2"/>
                    </a:lnTo>
                    <a:lnTo>
                      <a:pt x="8" y="1"/>
                    </a:lnTo>
                    <a:lnTo>
                      <a:pt x="10" y="1"/>
                    </a:lnTo>
                    <a:lnTo>
                      <a:pt x="12" y="0"/>
                    </a:lnTo>
                    <a:lnTo>
                      <a:pt x="15" y="0"/>
                    </a:lnTo>
                    <a:lnTo>
                      <a:pt x="17" y="0"/>
                    </a:lnTo>
                    <a:lnTo>
                      <a:pt x="18" y="0"/>
                    </a:lnTo>
                    <a:lnTo>
                      <a:pt x="20" y="1"/>
                    </a:lnTo>
                    <a:lnTo>
                      <a:pt x="22" y="2"/>
                    </a:lnTo>
                    <a:lnTo>
                      <a:pt x="24" y="3"/>
                    </a:lnTo>
                    <a:lnTo>
                      <a:pt x="25" y="4"/>
                    </a:lnTo>
                    <a:lnTo>
                      <a:pt x="26" y="5"/>
                    </a:lnTo>
                    <a:lnTo>
                      <a:pt x="27" y="7"/>
                    </a:lnTo>
                    <a:lnTo>
                      <a:pt x="28" y="8"/>
                    </a:lnTo>
                    <a:lnTo>
                      <a:pt x="30" y="12"/>
                    </a:lnTo>
                    <a:lnTo>
                      <a:pt x="30" y="16"/>
                    </a:lnTo>
                    <a:lnTo>
                      <a:pt x="31" y="19"/>
                    </a:lnTo>
                    <a:lnTo>
                      <a:pt x="31" y="21"/>
                    </a:lnTo>
                    <a:lnTo>
                      <a:pt x="31" y="23"/>
                    </a:lnTo>
                    <a:lnTo>
                      <a:pt x="31" y="25"/>
                    </a:lnTo>
                    <a:lnTo>
                      <a:pt x="30" y="26"/>
                    </a:lnTo>
                    <a:lnTo>
                      <a:pt x="30" y="28"/>
                    </a:lnTo>
                    <a:lnTo>
                      <a:pt x="29" y="29"/>
                    </a:lnTo>
                    <a:lnTo>
                      <a:pt x="28" y="31"/>
                    </a:lnTo>
                    <a:lnTo>
                      <a:pt x="27" y="32"/>
                    </a:lnTo>
                    <a:lnTo>
                      <a:pt x="26" y="32"/>
                    </a:lnTo>
                    <a:lnTo>
                      <a:pt x="25" y="33"/>
                    </a:lnTo>
                    <a:lnTo>
                      <a:pt x="22" y="35"/>
                    </a:lnTo>
                    <a:lnTo>
                      <a:pt x="20" y="35"/>
                    </a:lnTo>
                    <a:lnTo>
                      <a:pt x="19" y="36"/>
                    </a:lnTo>
                    <a:lnTo>
                      <a:pt x="17" y="36"/>
                    </a:lnTo>
                    <a:lnTo>
                      <a:pt x="15" y="36"/>
                    </a:lnTo>
                    <a:lnTo>
                      <a:pt x="14" y="36"/>
                    </a:lnTo>
                    <a:lnTo>
                      <a:pt x="12" y="36"/>
                    </a:lnTo>
                    <a:lnTo>
                      <a:pt x="11" y="35"/>
                    </a:lnTo>
                    <a:lnTo>
                      <a:pt x="9" y="35"/>
                    </a:lnTo>
                    <a:lnTo>
                      <a:pt x="8" y="34"/>
                    </a:lnTo>
                    <a:lnTo>
                      <a:pt x="7" y="33"/>
                    </a:lnTo>
                    <a:lnTo>
                      <a:pt x="6" y="32"/>
                    </a:lnTo>
                    <a:lnTo>
                      <a:pt x="5" y="31"/>
                    </a:lnTo>
                    <a:lnTo>
                      <a:pt x="4" y="29"/>
                    </a:lnTo>
                    <a:lnTo>
                      <a:pt x="3" y="28"/>
                    </a:lnTo>
                    <a:lnTo>
                      <a:pt x="2" y="26"/>
                    </a:lnTo>
                    <a:lnTo>
                      <a:pt x="2" y="24"/>
                    </a:lnTo>
                    <a:lnTo>
                      <a:pt x="0" y="20"/>
                    </a:lnTo>
                  </a:path>
                </a:pathLst>
              </a:custGeom>
              <a:noFill/>
              <a:ln w="12700" cap="rnd" cmpd="sng">
                <a:solidFill>
                  <a:srgbClr val="000000"/>
                </a:solidFill>
                <a:prstDash val="solid"/>
                <a:round/>
                <a:headEnd/>
                <a:tailEnd/>
              </a:ln>
            </p:spPr>
            <p:txBody>
              <a:bodyPr/>
              <a:lstStyle/>
              <a:p>
                <a:endParaRPr lang="en-US"/>
              </a:p>
            </p:txBody>
          </p:sp>
          <p:sp>
            <p:nvSpPr>
              <p:cNvPr id="100" name="Freeform 492"/>
              <p:cNvSpPr>
                <a:spLocks/>
              </p:cNvSpPr>
              <p:nvPr/>
            </p:nvSpPr>
            <p:spPr bwMode="auto">
              <a:xfrm>
                <a:off x="537" y="179"/>
                <a:ext cx="47" cy="55"/>
              </a:xfrm>
              <a:custGeom>
                <a:avLst/>
                <a:gdLst>
                  <a:gd name="T0" fmla="*/ 0 w 47"/>
                  <a:gd name="T1" fmla="*/ 53 h 55"/>
                  <a:gd name="T2" fmla="*/ 11 w 47"/>
                  <a:gd name="T3" fmla="*/ 53 h 55"/>
                  <a:gd name="T4" fmla="*/ 12 w 47"/>
                  <a:gd name="T5" fmla="*/ 17 h 55"/>
                  <a:gd name="T6" fmla="*/ 33 w 47"/>
                  <a:gd name="T7" fmla="*/ 53 h 55"/>
                  <a:gd name="T8" fmla="*/ 44 w 47"/>
                  <a:gd name="T9" fmla="*/ 54 h 55"/>
                  <a:gd name="T10" fmla="*/ 46 w 47"/>
                  <a:gd name="T11" fmla="*/ 2 h 55"/>
                  <a:gd name="T12" fmla="*/ 35 w 47"/>
                  <a:gd name="T13" fmla="*/ 1 h 55"/>
                  <a:gd name="T14" fmla="*/ 34 w 47"/>
                  <a:gd name="T15" fmla="*/ 38 h 55"/>
                  <a:gd name="T16" fmla="*/ 14 w 47"/>
                  <a:gd name="T17" fmla="*/ 1 h 55"/>
                  <a:gd name="T18" fmla="*/ 2 w 47"/>
                  <a:gd name="T19" fmla="*/ 0 h 55"/>
                  <a:gd name="T20" fmla="*/ 0 w 47"/>
                  <a:gd name="T21" fmla="*/ 5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55"/>
                  <a:gd name="T35" fmla="*/ 47 w 4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55">
                    <a:moveTo>
                      <a:pt x="0" y="53"/>
                    </a:moveTo>
                    <a:lnTo>
                      <a:pt x="11" y="53"/>
                    </a:lnTo>
                    <a:lnTo>
                      <a:pt x="12" y="17"/>
                    </a:lnTo>
                    <a:lnTo>
                      <a:pt x="33" y="53"/>
                    </a:lnTo>
                    <a:lnTo>
                      <a:pt x="44" y="54"/>
                    </a:lnTo>
                    <a:lnTo>
                      <a:pt x="46" y="2"/>
                    </a:lnTo>
                    <a:lnTo>
                      <a:pt x="35" y="1"/>
                    </a:lnTo>
                    <a:lnTo>
                      <a:pt x="34" y="38"/>
                    </a:lnTo>
                    <a:lnTo>
                      <a:pt x="14" y="1"/>
                    </a:lnTo>
                    <a:lnTo>
                      <a:pt x="2" y="0"/>
                    </a:lnTo>
                    <a:lnTo>
                      <a:pt x="0" y="5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01" name="Freeform 493"/>
              <p:cNvSpPr>
                <a:spLocks/>
              </p:cNvSpPr>
              <p:nvPr/>
            </p:nvSpPr>
            <p:spPr bwMode="auto">
              <a:xfrm>
                <a:off x="592" y="181"/>
                <a:ext cx="47" cy="54"/>
              </a:xfrm>
              <a:custGeom>
                <a:avLst/>
                <a:gdLst>
                  <a:gd name="T0" fmla="*/ 0 w 47"/>
                  <a:gd name="T1" fmla="*/ 38 h 57"/>
                  <a:gd name="T2" fmla="*/ 1 w 47"/>
                  <a:gd name="T3" fmla="*/ 43 h 57"/>
                  <a:gd name="T4" fmla="*/ 3 w 47"/>
                  <a:gd name="T5" fmla="*/ 48 h 57"/>
                  <a:gd name="T6" fmla="*/ 8 w 47"/>
                  <a:gd name="T7" fmla="*/ 51 h 57"/>
                  <a:gd name="T8" fmla="*/ 16 w 47"/>
                  <a:gd name="T9" fmla="*/ 55 h 57"/>
                  <a:gd name="T10" fmla="*/ 23 w 47"/>
                  <a:gd name="T11" fmla="*/ 56 h 57"/>
                  <a:gd name="T12" fmla="*/ 32 w 47"/>
                  <a:gd name="T13" fmla="*/ 56 h 57"/>
                  <a:gd name="T14" fmla="*/ 36 w 47"/>
                  <a:gd name="T15" fmla="*/ 53 h 57"/>
                  <a:gd name="T16" fmla="*/ 40 w 47"/>
                  <a:gd name="T17" fmla="*/ 49 h 57"/>
                  <a:gd name="T18" fmla="*/ 43 w 47"/>
                  <a:gd name="T19" fmla="*/ 43 h 57"/>
                  <a:gd name="T20" fmla="*/ 43 w 47"/>
                  <a:gd name="T21" fmla="*/ 37 h 57"/>
                  <a:gd name="T22" fmla="*/ 41 w 47"/>
                  <a:gd name="T23" fmla="*/ 32 h 57"/>
                  <a:gd name="T24" fmla="*/ 36 w 47"/>
                  <a:gd name="T25" fmla="*/ 28 h 57"/>
                  <a:gd name="T26" fmla="*/ 22 w 47"/>
                  <a:gd name="T27" fmla="*/ 21 h 57"/>
                  <a:gd name="T28" fmla="*/ 17 w 47"/>
                  <a:gd name="T29" fmla="*/ 17 h 57"/>
                  <a:gd name="T30" fmla="*/ 16 w 47"/>
                  <a:gd name="T31" fmla="*/ 15 h 57"/>
                  <a:gd name="T32" fmla="*/ 17 w 47"/>
                  <a:gd name="T33" fmla="*/ 11 h 57"/>
                  <a:gd name="T34" fmla="*/ 21 w 47"/>
                  <a:gd name="T35" fmla="*/ 10 h 57"/>
                  <a:gd name="T36" fmla="*/ 26 w 47"/>
                  <a:gd name="T37" fmla="*/ 10 h 57"/>
                  <a:gd name="T38" fmla="*/ 32 w 47"/>
                  <a:gd name="T39" fmla="*/ 12 h 57"/>
                  <a:gd name="T40" fmla="*/ 35 w 47"/>
                  <a:gd name="T41" fmla="*/ 16 h 57"/>
                  <a:gd name="T42" fmla="*/ 46 w 47"/>
                  <a:gd name="T43" fmla="*/ 21 h 57"/>
                  <a:gd name="T44" fmla="*/ 46 w 47"/>
                  <a:gd name="T45" fmla="*/ 16 h 57"/>
                  <a:gd name="T46" fmla="*/ 44 w 47"/>
                  <a:gd name="T47" fmla="*/ 11 h 57"/>
                  <a:gd name="T48" fmla="*/ 42 w 47"/>
                  <a:gd name="T49" fmla="*/ 7 h 57"/>
                  <a:gd name="T50" fmla="*/ 37 w 47"/>
                  <a:gd name="T51" fmla="*/ 4 h 57"/>
                  <a:gd name="T52" fmla="*/ 31 w 47"/>
                  <a:gd name="T53" fmla="*/ 2 h 57"/>
                  <a:gd name="T54" fmla="*/ 22 w 47"/>
                  <a:gd name="T55" fmla="*/ 0 h 57"/>
                  <a:gd name="T56" fmla="*/ 13 w 47"/>
                  <a:gd name="T57" fmla="*/ 2 h 57"/>
                  <a:gd name="T58" fmla="*/ 10 w 47"/>
                  <a:gd name="T59" fmla="*/ 5 h 57"/>
                  <a:gd name="T60" fmla="*/ 7 w 47"/>
                  <a:gd name="T61" fmla="*/ 9 h 57"/>
                  <a:gd name="T62" fmla="*/ 5 w 47"/>
                  <a:gd name="T63" fmla="*/ 15 h 57"/>
                  <a:gd name="T64" fmla="*/ 6 w 47"/>
                  <a:gd name="T65" fmla="*/ 20 h 57"/>
                  <a:gd name="T66" fmla="*/ 8 w 47"/>
                  <a:gd name="T67" fmla="*/ 24 h 57"/>
                  <a:gd name="T68" fmla="*/ 14 w 47"/>
                  <a:gd name="T69" fmla="*/ 28 h 57"/>
                  <a:gd name="T70" fmla="*/ 25 w 47"/>
                  <a:gd name="T71" fmla="*/ 34 h 57"/>
                  <a:gd name="T72" fmla="*/ 31 w 47"/>
                  <a:gd name="T73" fmla="*/ 38 h 57"/>
                  <a:gd name="T74" fmla="*/ 32 w 47"/>
                  <a:gd name="T75" fmla="*/ 40 h 57"/>
                  <a:gd name="T76" fmla="*/ 32 w 47"/>
                  <a:gd name="T77" fmla="*/ 43 h 57"/>
                  <a:gd name="T78" fmla="*/ 29 w 47"/>
                  <a:gd name="T79" fmla="*/ 46 h 57"/>
                  <a:gd name="T80" fmla="*/ 23 w 47"/>
                  <a:gd name="T81" fmla="*/ 47 h 57"/>
                  <a:gd name="T82" fmla="*/ 17 w 47"/>
                  <a:gd name="T83" fmla="*/ 45 h 57"/>
                  <a:gd name="T84" fmla="*/ 13 w 47"/>
                  <a:gd name="T85" fmla="*/ 41 h 57"/>
                  <a:gd name="T86" fmla="*/ 11 w 47"/>
                  <a:gd name="T87" fmla="*/ 36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
                  <a:gd name="T133" fmla="*/ 0 h 57"/>
                  <a:gd name="T134" fmla="*/ 47 w 47"/>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 h="57">
                    <a:moveTo>
                      <a:pt x="0" y="34"/>
                    </a:moveTo>
                    <a:lnTo>
                      <a:pt x="0" y="35"/>
                    </a:lnTo>
                    <a:lnTo>
                      <a:pt x="0" y="38"/>
                    </a:lnTo>
                    <a:lnTo>
                      <a:pt x="0" y="39"/>
                    </a:lnTo>
                    <a:lnTo>
                      <a:pt x="0" y="41"/>
                    </a:lnTo>
                    <a:lnTo>
                      <a:pt x="1" y="43"/>
                    </a:lnTo>
                    <a:lnTo>
                      <a:pt x="1" y="44"/>
                    </a:lnTo>
                    <a:lnTo>
                      <a:pt x="3" y="46"/>
                    </a:lnTo>
                    <a:lnTo>
                      <a:pt x="3" y="48"/>
                    </a:lnTo>
                    <a:lnTo>
                      <a:pt x="5" y="49"/>
                    </a:lnTo>
                    <a:lnTo>
                      <a:pt x="6" y="50"/>
                    </a:lnTo>
                    <a:lnTo>
                      <a:pt x="8" y="51"/>
                    </a:lnTo>
                    <a:lnTo>
                      <a:pt x="10" y="53"/>
                    </a:lnTo>
                    <a:lnTo>
                      <a:pt x="14" y="54"/>
                    </a:lnTo>
                    <a:lnTo>
                      <a:pt x="16" y="55"/>
                    </a:lnTo>
                    <a:lnTo>
                      <a:pt x="18" y="56"/>
                    </a:lnTo>
                    <a:lnTo>
                      <a:pt x="21" y="56"/>
                    </a:lnTo>
                    <a:lnTo>
                      <a:pt x="23" y="56"/>
                    </a:lnTo>
                    <a:lnTo>
                      <a:pt x="27" y="56"/>
                    </a:lnTo>
                    <a:lnTo>
                      <a:pt x="29" y="56"/>
                    </a:lnTo>
                    <a:lnTo>
                      <a:pt x="32" y="56"/>
                    </a:lnTo>
                    <a:lnTo>
                      <a:pt x="33" y="55"/>
                    </a:lnTo>
                    <a:lnTo>
                      <a:pt x="35" y="54"/>
                    </a:lnTo>
                    <a:lnTo>
                      <a:pt x="36" y="53"/>
                    </a:lnTo>
                    <a:lnTo>
                      <a:pt x="38" y="52"/>
                    </a:lnTo>
                    <a:lnTo>
                      <a:pt x="39" y="51"/>
                    </a:lnTo>
                    <a:lnTo>
                      <a:pt x="40" y="49"/>
                    </a:lnTo>
                    <a:lnTo>
                      <a:pt x="41" y="48"/>
                    </a:lnTo>
                    <a:lnTo>
                      <a:pt x="42" y="46"/>
                    </a:lnTo>
                    <a:lnTo>
                      <a:pt x="43" y="43"/>
                    </a:lnTo>
                    <a:lnTo>
                      <a:pt x="44" y="41"/>
                    </a:lnTo>
                    <a:lnTo>
                      <a:pt x="44" y="39"/>
                    </a:lnTo>
                    <a:lnTo>
                      <a:pt x="43" y="37"/>
                    </a:lnTo>
                    <a:lnTo>
                      <a:pt x="43" y="35"/>
                    </a:lnTo>
                    <a:lnTo>
                      <a:pt x="42" y="34"/>
                    </a:lnTo>
                    <a:lnTo>
                      <a:pt x="41" y="32"/>
                    </a:lnTo>
                    <a:lnTo>
                      <a:pt x="40" y="31"/>
                    </a:lnTo>
                    <a:lnTo>
                      <a:pt x="39" y="29"/>
                    </a:lnTo>
                    <a:lnTo>
                      <a:pt x="36" y="28"/>
                    </a:lnTo>
                    <a:lnTo>
                      <a:pt x="34" y="27"/>
                    </a:lnTo>
                    <a:lnTo>
                      <a:pt x="27" y="24"/>
                    </a:lnTo>
                    <a:lnTo>
                      <a:pt x="22" y="21"/>
                    </a:lnTo>
                    <a:lnTo>
                      <a:pt x="18" y="19"/>
                    </a:lnTo>
                    <a:lnTo>
                      <a:pt x="17" y="18"/>
                    </a:lnTo>
                    <a:lnTo>
                      <a:pt x="17" y="17"/>
                    </a:lnTo>
                    <a:lnTo>
                      <a:pt x="16" y="16"/>
                    </a:lnTo>
                    <a:lnTo>
                      <a:pt x="16" y="15"/>
                    </a:lnTo>
                    <a:lnTo>
                      <a:pt x="16" y="14"/>
                    </a:lnTo>
                    <a:lnTo>
                      <a:pt x="17" y="12"/>
                    </a:lnTo>
                    <a:lnTo>
                      <a:pt x="17" y="11"/>
                    </a:lnTo>
                    <a:lnTo>
                      <a:pt x="18" y="11"/>
                    </a:lnTo>
                    <a:lnTo>
                      <a:pt x="19" y="10"/>
                    </a:lnTo>
                    <a:lnTo>
                      <a:pt x="21" y="10"/>
                    </a:lnTo>
                    <a:lnTo>
                      <a:pt x="22" y="9"/>
                    </a:lnTo>
                    <a:lnTo>
                      <a:pt x="24" y="9"/>
                    </a:lnTo>
                    <a:lnTo>
                      <a:pt x="26" y="10"/>
                    </a:lnTo>
                    <a:lnTo>
                      <a:pt x="29" y="10"/>
                    </a:lnTo>
                    <a:lnTo>
                      <a:pt x="30" y="11"/>
                    </a:lnTo>
                    <a:lnTo>
                      <a:pt x="32" y="12"/>
                    </a:lnTo>
                    <a:lnTo>
                      <a:pt x="34" y="12"/>
                    </a:lnTo>
                    <a:lnTo>
                      <a:pt x="34" y="14"/>
                    </a:lnTo>
                    <a:lnTo>
                      <a:pt x="35" y="16"/>
                    </a:lnTo>
                    <a:lnTo>
                      <a:pt x="35" y="17"/>
                    </a:lnTo>
                    <a:lnTo>
                      <a:pt x="35" y="19"/>
                    </a:lnTo>
                    <a:lnTo>
                      <a:pt x="46" y="21"/>
                    </a:lnTo>
                    <a:lnTo>
                      <a:pt x="46" y="20"/>
                    </a:lnTo>
                    <a:lnTo>
                      <a:pt x="46" y="17"/>
                    </a:lnTo>
                    <a:lnTo>
                      <a:pt x="46" y="16"/>
                    </a:lnTo>
                    <a:lnTo>
                      <a:pt x="46" y="14"/>
                    </a:lnTo>
                    <a:lnTo>
                      <a:pt x="45" y="12"/>
                    </a:lnTo>
                    <a:lnTo>
                      <a:pt x="44" y="11"/>
                    </a:lnTo>
                    <a:lnTo>
                      <a:pt x="44" y="10"/>
                    </a:lnTo>
                    <a:lnTo>
                      <a:pt x="43" y="8"/>
                    </a:lnTo>
                    <a:lnTo>
                      <a:pt x="42" y="7"/>
                    </a:lnTo>
                    <a:lnTo>
                      <a:pt x="40" y="6"/>
                    </a:lnTo>
                    <a:lnTo>
                      <a:pt x="39" y="5"/>
                    </a:lnTo>
                    <a:lnTo>
                      <a:pt x="37" y="4"/>
                    </a:lnTo>
                    <a:lnTo>
                      <a:pt x="35" y="3"/>
                    </a:lnTo>
                    <a:lnTo>
                      <a:pt x="34" y="2"/>
                    </a:lnTo>
                    <a:lnTo>
                      <a:pt x="31" y="2"/>
                    </a:lnTo>
                    <a:lnTo>
                      <a:pt x="29" y="1"/>
                    </a:lnTo>
                    <a:lnTo>
                      <a:pt x="24" y="1"/>
                    </a:lnTo>
                    <a:lnTo>
                      <a:pt x="22" y="0"/>
                    </a:lnTo>
                    <a:lnTo>
                      <a:pt x="20" y="1"/>
                    </a:lnTo>
                    <a:lnTo>
                      <a:pt x="17" y="1"/>
                    </a:lnTo>
                    <a:lnTo>
                      <a:pt x="13" y="2"/>
                    </a:lnTo>
                    <a:lnTo>
                      <a:pt x="12" y="3"/>
                    </a:lnTo>
                    <a:lnTo>
                      <a:pt x="11" y="4"/>
                    </a:lnTo>
                    <a:lnTo>
                      <a:pt x="10" y="5"/>
                    </a:lnTo>
                    <a:lnTo>
                      <a:pt x="8" y="6"/>
                    </a:lnTo>
                    <a:lnTo>
                      <a:pt x="8" y="7"/>
                    </a:lnTo>
                    <a:lnTo>
                      <a:pt x="7" y="9"/>
                    </a:lnTo>
                    <a:lnTo>
                      <a:pt x="6" y="12"/>
                    </a:lnTo>
                    <a:lnTo>
                      <a:pt x="5" y="14"/>
                    </a:lnTo>
                    <a:lnTo>
                      <a:pt x="5" y="15"/>
                    </a:lnTo>
                    <a:lnTo>
                      <a:pt x="5" y="16"/>
                    </a:lnTo>
                    <a:lnTo>
                      <a:pt x="5" y="18"/>
                    </a:lnTo>
                    <a:lnTo>
                      <a:pt x="6" y="20"/>
                    </a:lnTo>
                    <a:lnTo>
                      <a:pt x="6" y="21"/>
                    </a:lnTo>
                    <a:lnTo>
                      <a:pt x="7" y="23"/>
                    </a:lnTo>
                    <a:lnTo>
                      <a:pt x="8" y="24"/>
                    </a:lnTo>
                    <a:lnTo>
                      <a:pt x="9" y="26"/>
                    </a:lnTo>
                    <a:lnTo>
                      <a:pt x="12" y="27"/>
                    </a:lnTo>
                    <a:lnTo>
                      <a:pt x="14" y="28"/>
                    </a:lnTo>
                    <a:lnTo>
                      <a:pt x="17" y="30"/>
                    </a:lnTo>
                    <a:lnTo>
                      <a:pt x="20" y="31"/>
                    </a:lnTo>
                    <a:lnTo>
                      <a:pt x="25" y="34"/>
                    </a:lnTo>
                    <a:lnTo>
                      <a:pt x="28" y="35"/>
                    </a:lnTo>
                    <a:lnTo>
                      <a:pt x="29" y="36"/>
                    </a:lnTo>
                    <a:lnTo>
                      <a:pt x="31" y="38"/>
                    </a:lnTo>
                    <a:lnTo>
                      <a:pt x="32" y="39"/>
                    </a:lnTo>
                    <a:lnTo>
                      <a:pt x="32" y="40"/>
                    </a:lnTo>
                    <a:lnTo>
                      <a:pt x="32" y="41"/>
                    </a:lnTo>
                    <a:lnTo>
                      <a:pt x="32" y="42"/>
                    </a:lnTo>
                    <a:lnTo>
                      <a:pt x="32" y="43"/>
                    </a:lnTo>
                    <a:lnTo>
                      <a:pt x="31" y="44"/>
                    </a:lnTo>
                    <a:lnTo>
                      <a:pt x="30" y="46"/>
                    </a:lnTo>
                    <a:lnTo>
                      <a:pt x="29" y="46"/>
                    </a:lnTo>
                    <a:lnTo>
                      <a:pt x="27" y="47"/>
                    </a:lnTo>
                    <a:lnTo>
                      <a:pt x="25" y="47"/>
                    </a:lnTo>
                    <a:lnTo>
                      <a:pt x="23" y="47"/>
                    </a:lnTo>
                    <a:lnTo>
                      <a:pt x="22" y="46"/>
                    </a:lnTo>
                    <a:lnTo>
                      <a:pt x="18" y="46"/>
                    </a:lnTo>
                    <a:lnTo>
                      <a:pt x="17" y="45"/>
                    </a:lnTo>
                    <a:lnTo>
                      <a:pt x="15" y="44"/>
                    </a:lnTo>
                    <a:lnTo>
                      <a:pt x="13" y="43"/>
                    </a:lnTo>
                    <a:lnTo>
                      <a:pt x="13" y="41"/>
                    </a:lnTo>
                    <a:lnTo>
                      <a:pt x="12" y="39"/>
                    </a:lnTo>
                    <a:lnTo>
                      <a:pt x="11" y="38"/>
                    </a:lnTo>
                    <a:lnTo>
                      <a:pt x="11" y="36"/>
                    </a:lnTo>
                    <a:lnTo>
                      <a:pt x="0" y="3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02" name="Freeform 494"/>
              <p:cNvSpPr>
                <a:spLocks/>
              </p:cNvSpPr>
              <p:nvPr/>
            </p:nvSpPr>
            <p:spPr bwMode="auto">
              <a:xfrm>
                <a:off x="687" y="219"/>
                <a:ext cx="58" cy="63"/>
              </a:xfrm>
              <a:custGeom>
                <a:avLst/>
                <a:gdLst>
                  <a:gd name="T0" fmla="*/ 28 w 56"/>
                  <a:gd name="T1" fmla="*/ 58 h 63"/>
                  <a:gd name="T2" fmla="*/ 49 w 56"/>
                  <a:gd name="T3" fmla="*/ 38 h 63"/>
                  <a:gd name="T4" fmla="*/ 26 w 56"/>
                  <a:gd name="T5" fmla="*/ 34 h 63"/>
                  <a:gd name="T6" fmla="*/ 34 w 56"/>
                  <a:gd name="T7" fmla="*/ 42 h 63"/>
                  <a:gd name="T8" fmla="*/ 29 w 56"/>
                  <a:gd name="T9" fmla="*/ 44 h 63"/>
                  <a:gd name="T10" fmla="*/ 26 w 56"/>
                  <a:gd name="T11" fmla="*/ 45 h 63"/>
                  <a:gd name="T12" fmla="*/ 24 w 56"/>
                  <a:gd name="T13" fmla="*/ 45 h 63"/>
                  <a:gd name="T14" fmla="*/ 21 w 56"/>
                  <a:gd name="T15" fmla="*/ 44 h 63"/>
                  <a:gd name="T16" fmla="*/ 17 w 56"/>
                  <a:gd name="T17" fmla="*/ 42 h 63"/>
                  <a:gd name="T18" fmla="*/ 14 w 56"/>
                  <a:gd name="T19" fmla="*/ 40 h 63"/>
                  <a:gd name="T20" fmla="*/ 13 w 56"/>
                  <a:gd name="T21" fmla="*/ 37 h 63"/>
                  <a:gd name="T22" fmla="*/ 12 w 56"/>
                  <a:gd name="T23" fmla="*/ 33 h 63"/>
                  <a:gd name="T24" fmla="*/ 12 w 56"/>
                  <a:gd name="T25" fmla="*/ 29 h 63"/>
                  <a:gd name="T26" fmla="*/ 13 w 56"/>
                  <a:gd name="T27" fmla="*/ 25 h 63"/>
                  <a:gd name="T28" fmla="*/ 14 w 56"/>
                  <a:gd name="T29" fmla="*/ 22 h 63"/>
                  <a:gd name="T30" fmla="*/ 17 w 56"/>
                  <a:gd name="T31" fmla="*/ 18 h 63"/>
                  <a:gd name="T32" fmla="*/ 19 w 56"/>
                  <a:gd name="T33" fmla="*/ 15 h 63"/>
                  <a:gd name="T34" fmla="*/ 24 w 56"/>
                  <a:gd name="T35" fmla="*/ 12 h 63"/>
                  <a:gd name="T36" fmla="*/ 27 w 56"/>
                  <a:gd name="T37" fmla="*/ 11 h 63"/>
                  <a:gd name="T38" fmla="*/ 29 w 56"/>
                  <a:gd name="T39" fmla="*/ 10 h 63"/>
                  <a:gd name="T40" fmla="*/ 32 w 56"/>
                  <a:gd name="T41" fmla="*/ 10 h 63"/>
                  <a:gd name="T42" fmla="*/ 36 w 56"/>
                  <a:gd name="T43" fmla="*/ 11 h 63"/>
                  <a:gd name="T44" fmla="*/ 40 w 56"/>
                  <a:gd name="T45" fmla="*/ 14 h 63"/>
                  <a:gd name="T46" fmla="*/ 43 w 56"/>
                  <a:gd name="T47" fmla="*/ 17 h 63"/>
                  <a:gd name="T48" fmla="*/ 44 w 56"/>
                  <a:gd name="T49" fmla="*/ 20 h 63"/>
                  <a:gd name="T50" fmla="*/ 44 w 56"/>
                  <a:gd name="T51" fmla="*/ 24 h 63"/>
                  <a:gd name="T52" fmla="*/ 53 w 56"/>
                  <a:gd name="T53" fmla="*/ 32 h 63"/>
                  <a:gd name="T54" fmla="*/ 55 w 56"/>
                  <a:gd name="T55" fmla="*/ 28 h 63"/>
                  <a:gd name="T56" fmla="*/ 55 w 56"/>
                  <a:gd name="T57" fmla="*/ 25 h 63"/>
                  <a:gd name="T58" fmla="*/ 55 w 56"/>
                  <a:gd name="T59" fmla="*/ 21 h 63"/>
                  <a:gd name="T60" fmla="*/ 54 w 56"/>
                  <a:gd name="T61" fmla="*/ 17 h 63"/>
                  <a:gd name="T62" fmla="*/ 52 w 56"/>
                  <a:gd name="T63" fmla="*/ 14 h 63"/>
                  <a:gd name="T64" fmla="*/ 48 w 56"/>
                  <a:gd name="T65" fmla="*/ 8 h 63"/>
                  <a:gd name="T66" fmla="*/ 43 w 56"/>
                  <a:gd name="T67" fmla="*/ 4 h 63"/>
                  <a:gd name="T68" fmla="*/ 38 w 56"/>
                  <a:gd name="T69" fmla="*/ 2 h 63"/>
                  <a:gd name="T70" fmla="*/ 33 w 56"/>
                  <a:gd name="T71" fmla="*/ 0 h 63"/>
                  <a:gd name="T72" fmla="*/ 28 w 56"/>
                  <a:gd name="T73" fmla="*/ 0 h 63"/>
                  <a:gd name="T74" fmla="*/ 23 w 56"/>
                  <a:gd name="T75" fmla="*/ 0 h 63"/>
                  <a:gd name="T76" fmla="*/ 18 w 56"/>
                  <a:gd name="T77" fmla="*/ 2 h 63"/>
                  <a:gd name="T78" fmla="*/ 14 w 56"/>
                  <a:gd name="T79" fmla="*/ 5 h 63"/>
                  <a:gd name="T80" fmla="*/ 10 w 56"/>
                  <a:gd name="T81" fmla="*/ 9 h 63"/>
                  <a:gd name="T82" fmla="*/ 6 w 56"/>
                  <a:gd name="T83" fmla="*/ 14 h 63"/>
                  <a:gd name="T84" fmla="*/ 3 w 56"/>
                  <a:gd name="T85" fmla="*/ 20 h 63"/>
                  <a:gd name="T86" fmla="*/ 1 w 56"/>
                  <a:gd name="T87" fmla="*/ 25 h 63"/>
                  <a:gd name="T88" fmla="*/ 0 w 56"/>
                  <a:gd name="T89" fmla="*/ 30 h 63"/>
                  <a:gd name="T90" fmla="*/ 1 w 56"/>
                  <a:gd name="T91" fmla="*/ 34 h 63"/>
                  <a:gd name="T92" fmla="*/ 2 w 56"/>
                  <a:gd name="T93" fmla="*/ 39 h 63"/>
                  <a:gd name="T94" fmla="*/ 4 w 56"/>
                  <a:gd name="T95" fmla="*/ 43 h 63"/>
                  <a:gd name="T96" fmla="*/ 7 w 56"/>
                  <a:gd name="T97" fmla="*/ 47 h 63"/>
                  <a:gd name="T98" fmla="*/ 12 w 56"/>
                  <a:gd name="T99" fmla="*/ 50 h 63"/>
                  <a:gd name="T100" fmla="*/ 16 w 56"/>
                  <a:gd name="T101" fmla="*/ 52 h 63"/>
                  <a:gd name="T102" fmla="*/ 20 w 56"/>
                  <a:gd name="T103" fmla="*/ 54 h 63"/>
                  <a:gd name="T104" fmla="*/ 25 w 56"/>
                  <a:gd name="T105" fmla="*/ 54 h 63"/>
                  <a:gd name="T106" fmla="*/ 29 w 56"/>
                  <a:gd name="T107" fmla="*/ 52 h 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63"/>
                  <a:gd name="T164" fmla="*/ 56 w 56"/>
                  <a:gd name="T165" fmla="*/ 63 h 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63">
                    <a:moveTo>
                      <a:pt x="29" y="52"/>
                    </a:moveTo>
                    <a:lnTo>
                      <a:pt x="28" y="58"/>
                    </a:lnTo>
                    <a:lnTo>
                      <a:pt x="33" y="62"/>
                    </a:lnTo>
                    <a:lnTo>
                      <a:pt x="49" y="38"/>
                    </a:lnTo>
                    <a:lnTo>
                      <a:pt x="30" y="27"/>
                    </a:lnTo>
                    <a:lnTo>
                      <a:pt x="26" y="34"/>
                    </a:lnTo>
                    <a:lnTo>
                      <a:pt x="36" y="40"/>
                    </a:lnTo>
                    <a:lnTo>
                      <a:pt x="34" y="42"/>
                    </a:lnTo>
                    <a:lnTo>
                      <a:pt x="31" y="43"/>
                    </a:lnTo>
                    <a:lnTo>
                      <a:pt x="29" y="44"/>
                    </a:lnTo>
                    <a:lnTo>
                      <a:pt x="28" y="45"/>
                    </a:lnTo>
                    <a:lnTo>
                      <a:pt x="26" y="45"/>
                    </a:lnTo>
                    <a:lnTo>
                      <a:pt x="25" y="45"/>
                    </a:lnTo>
                    <a:lnTo>
                      <a:pt x="24" y="45"/>
                    </a:lnTo>
                    <a:lnTo>
                      <a:pt x="23" y="45"/>
                    </a:lnTo>
                    <a:lnTo>
                      <a:pt x="21" y="44"/>
                    </a:lnTo>
                    <a:lnTo>
                      <a:pt x="18" y="43"/>
                    </a:lnTo>
                    <a:lnTo>
                      <a:pt x="17" y="42"/>
                    </a:lnTo>
                    <a:lnTo>
                      <a:pt x="16" y="41"/>
                    </a:lnTo>
                    <a:lnTo>
                      <a:pt x="14" y="40"/>
                    </a:lnTo>
                    <a:lnTo>
                      <a:pt x="14" y="38"/>
                    </a:lnTo>
                    <a:lnTo>
                      <a:pt x="13" y="37"/>
                    </a:lnTo>
                    <a:lnTo>
                      <a:pt x="12" y="35"/>
                    </a:lnTo>
                    <a:lnTo>
                      <a:pt x="12" y="33"/>
                    </a:lnTo>
                    <a:lnTo>
                      <a:pt x="12" y="30"/>
                    </a:lnTo>
                    <a:lnTo>
                      <a:pt x="12" y="29"/>
                    </a:lnTo>
                    <a:lnTo>
                      <a:pt x="12" y="27"/>
                    </a:lnTo>
                    <a:lnTo>
                      <a:pt x="13" y="25"/>
                    </a:lnTo>
                    <a:lnTo>
                      <a:pt x="14" y="23"/>
                    </a:lnTo>
                    <a:lnTo>
                      <a:pt x="14" y="22"/>
                    </a:lnTo>
                    <a:lnTo>
                      <a:pt x="16" y="20"/>
                    </a:lnTo>
                    <a:lnTo>
                      <a:pt x="17" y="18"/>
                    </a:lnTo>
                    <a:lnTo>
                      <a:pt x="18" y="17"/>
                    </a:lnTo>
                    <a:lnTo>
                      <a:pt x="19" y="15"/>
                    </a:lnTo>
                    <a:lnTo>
                      <a:pt x="21" y="14"/>
                    </a:lnTo>
                    <a:lnTo>
                      <a:pt x="24" y="12"/>
                    </a:lnTo>
                    <a:lnTo>
                      <a:pt x="25" y="11"/>
                    </a:lnTo>
                    <a:lnTo>
                      <a:pt x="27" y="11"/>
                    </a:lnTo>
                    <a:lnTo>
                      <a:pt x="28" y="10"/>
                    </a:lnTo>
                    <a:lnTo>
                      <a:pt x="29" y="10"/>
                    </a:lnTo>
                    <a:lnTo>
                      <a:pt x="31" y="10"/>
                    </a:lnTo>
                    <a:lnTo>
                      <a:pt x="32" y="10"/>
                    </a:lnTo>
                    <a:lnTo>
                      <a:pt x="35" y="11"/>
                    </a:lnTo>
                    <a:lnTo>
                      <a:pt x="36" y="11"/>
                    </a:lnTo>
                    <a:lnTo>
                      <a:pt x="38" y="12"/>
                    </a:lnTo>
                    <a:lnTo>
                      <a:pt x="40" y="14"/>
                    </a:lnTo>
                    <a:lnTo>
                      <a:pt x="42" y="15"/>
                    </a:lnTo>
                    <a:lnTo>
                      <a:pt x="43" y="17"/>
                    </a:lnTo>
                    <a:lnTo>
                      <a:pt x="44" y="19"/>
                    </a:lnTo>
                    <a:lnTo>
                      <a:pt x="44" y="20"/>
                    </a:lnTo>
                    <a:lnTo>
                      <a:pt x="44" y="22"/>
                    </a:lnTo>
                    <a:lnTo>
                      <a:pt x="44" y="24"/>
                    </a:lnTo>
                    <a:lnTo>
                      <a:pt x="44" y="26"/>
                    </a:lnTo>
                    <a:lnTo>
                      <a:pt x="53" y="32"/>
                    </a:lnTo>
                    <a:lnTo>
                      <a:pt x="54" y="30"/>
                    </a:lnTo>
                    <a:lnTo>
                      <a:pt x="55" y="28"/>
                    </a:lnTo>
                    <a:lnTo>
                      <a:pt x="55" y="26"/>
                    </a:lnTo>
                    <a:lnTo>
                      <a:pt x="55" y="25"/>
                    </a:lnTo>
                    <a:lnTo>
                      <a:pt x="55" y="23"/>
                    </a:lnTo>
                    <a:lnTo>
                      <a:pt x="55" y="21"/>
                    </a:lnTo>
                    <a:lnTo>
                      <a:pt x="55" y="19"/>
                    </a:lnTo>
                    <a:lnTo>
                      <a:pt x="54" y="17"/>
                    </a:lnTo>
                    <a:lnTo>
                      <a:pt x="54" y="15"/>
                    </a:lnTo>
                    <a:lnTo>
                      <a:pt x="52" y="14"/>
                    </a:lnTo>
                    <a:lnTo>
                      <a:pt x="50" y="10"/>
                    </a:lnTo>
                    <a:lnTo>
                      <a:pt x="48" y="8"/>
                    </a:lnTo>
                    <a:lnTo>
                      <a:pt x="47" y="7"/>
                    </a:lnTo>
                    <a:lnTo>
                      <a:pt x="43" y="4"/>
                    </a:lnTo>
                    <a:lnTo>
                      <a:pt x="40" y="3"/>
                    </a:lnTo>
                    <a:lnTo>
                      <a:pt x="38" y="2"/>
                    </a:lnTo>
                    <a:lnTo>
                      <a:pt x="35" y="1"/>
                    </a:lnTo>
                    <a:lnTo>
                      <a:pt x="33" y="0"/>
                    </a:lnTo>
                    <a:lnTo>
                      <a:pt x="30" y="0"/>
                    </a:lnTo>
                    <a:lnTo>
                      <a:pt x="28" y="0"/>
                    </a:lnTo>
                    <a:lnTo>
                      <a:pt x="26" y="0"/>
                    </a:lnTo>
                    <a:lnTo>
                      <a:pt x="23" y="0"/>
                    </a:lnTo>
                    <a:lnTo>
                      <a:pt x="21" y="1"/>
                    </a:lnTo>
                    <a:lnTo>
                      <a:pt x="18" y="2"/>
                    </a:lnTo>
                    <a:lnTo>
                      <a:pt x="16" y="4"/>
                    </a:lnTo>
                    <a:lnTo>
                      <a:pt x="14" y="5"/>
                    </a:lnTo>
                    <a:lnTo>
                      <a:pt x="12" y="7"/>
                    </a:lnTo>
                    <a:lnTo>
                      <a:pt x="10" y="9"/>
                    </a:lnTo>
                    <a:lnTo>
                      <a:pt x="7" y="11"/>
                    </a:lnTo>
                    <a:lnTo>
                      <a:pt x="6" y="14"/>
                    </a:lnTo>
                    <a:lnTo>
                      <a:pt x="5" y="17"/>
                    </a:lnTo>
                    <a:lnTo>
                      <a:pt x="3" y="20"/>
                    </a:lnTo>
                    <a:lnTo>
                      <a:pt x="2" y="22"/>
                    </a:lnTo>
                    <a:lnTo>
                      <a:pt x="1" y="25"/>
                    </a:lnTo>
                    <a:lnTo>
                      <a:pt x="1" y="27"/>
                    </a:lnTo>
                    <a:lnTo>
                      <a:pt x="0" y="30"/>
                    </a:lnTo>
                    <a:lnTo>
                      <a:pt x="0" y="32"/>
                    </a:lnTo>
                    <a:lnTo>
                      <a:pt x="1" y="34"/>
                    </a:lnTo>
                    <a:lnTo>
                      <a:pt x="1" y="36"/>
                    </a:lnTo>
                    <a:lnTo>
                      <a:pt x="2" y="39"/>
                    </a:lnTo>
                    <a:lnTo>
                      <a:pt x="3" y="41"/>
                    </a:lnTo>
                    <a:lnTo>
                      <a:pt x="4" y="43"/>
                    </a:lnTo>
                    <a:lnTo>
                      <a:pt x="6" y="45"/>
                    </a:lnTo>
                    <a:lnTo>
                      <a:pt x="7" y="47"/>
                    </a:lnTo>
                    <a:lnTo>
                      <a:pt x="10" y="48"/>
                    </a:lnTo>
                    <a:lnTo>
                      <a:pt x="12" y="50"/>
                    </a:lnTo>
                    <a:lnTo>
                      <a:pt x="14" y="52"/>
                    </a:lnTo>
                    <a:lnTo>
                      <a:pt x="16" y="52"/>
                    </a:lnTo>
                    <a:lnTo>
                      <a:pt x="18" y="53"/>
                    </a:lnTo>
                    <a:lnTo>
                      <a:pt x="20" y="54"/>
                    </a:lnTo>
                    <a:lnTo>
                      <a:pt x="23" y="54"/>
                    </a:lnTo>
                    <a:lnTo>
                      <a:pt x="25" y="54"/>
                    </a:lnTo>
                    <a:lnTo>
                      <a:pt x="28" y="53"/>
                    </a:lnTo>
                    <a:lnTo>
                      <a:pt x="29" y="52"/>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03" name="Freeform 495"/>
              <p:cNvSpPr>
                <a:spLocks/>
              </p:cNvSpPr>
              <p:nvPr/>
            </p:nvSpPr>
            <p:spPr bwMode="auto">
              <a:xfrm>
                <a:off x="725" y="246"/>
                <a:ext cx="65" cy="70"/>
              </a:xfrm>
              <a:custGeom>
                <a:avLst/>
                <a:gdLst>
                  <a:gd name="T0" fmla="*/ 9 w 65"/>
                  <a:gd name="T1" fmla="*/ 47 h 70"/>
                  <a:gd name="T2" fmla="*/ 31 w 65"/>
                  <a:gd name="T3" fmla="*/ 39 h 70"/>
                  <a:gd name="T4" fmla="*/ 34 w 65"/>
                  <a:gd name="T5" fmla="*/ 42 h 70"/>
                  <a:gd name="T6" fmla="*/ 35 w 65"/>
                  <a:gd name="T7" fmla="*/ 44 h 70"/>
                  <a:gd name="T8" fmla="*/ 35 w 65"/>
                  <a:gd name="T9" fmla="*/ 45 h 70"/>
                  <a:gd name="T10" fmla="*/ 33 w 65"/>
                  <a:gd name="T11" fmla="*/ 48 h 70"/>
                  <a:gd name="T12" fmla="*/ 29 w 65"/>
                  <a:gd name="T13" fmla="*/ 55 h 70"/>
                  <a:gd name="T14" fmla="*/ 27 w 65"/>
                  <a:gd name="T15" fmla="*/ 58 h 70"/>
                  <a:gd name="T16" fmla="*/ 26 w 65"/>
                  <a:gd name="T17" fmla="*/ 61 h 70"/>
                  <a:gd name="T18" fmla="*/ 36 w 65"/>
                  <a:gd name="T19" fmla="*/ 68 h 70"/>
                  <a:gd name="T20" fmla="*/ 36 w 65"/>
                  <a:gd name="T21" fmla="*/ 66 h 70"/>
                  <a:gd name="T22" fmla="*/ 36 w 65"/>
                  <a:gd name="T23" fmla="*/ 65 h 70"/>
                  <a:gd name="T24" fmla="*/ 37 w 65"/>
                  <a:gd name="T25" fmla="*/ 63 h 70"/>
                  <a:gd name="T26" fmla="*/ 42 w 65"/>
                  <a:gd name="T27" fmla="*/ 57 h 70"/>
                  <a:gd name="T28" fmla="*/ 45 w 65"/>
                  <a:gd name="T29" fmla="*/ 53 h 70"/>
                  <a:gd name="T30" fmla="*/ 46 w 65"/>
                  <a:gd name="T31" fmla="*/ 49 h 70"/>
                  <a:gd name="T32" fmla="*/ 47 w 65"/>
                  <a:gd name="T33" fmla="*/ 48 h 70"/>
                  <a:gd name="T34" fmla="*/ 46 w 65"/>
                  <a:gd name="T35" fmla="*/ 47 h 70"/>
                  <a:gd name="T36" fmla="*/ 44 w 65"/>
                  <a:gd name="T37" fmla="*/ 43 h 70"/>
                  <a:gd name="T38" fmla="*/ 49 w 65"/>
                  <a:gd name="T39" fmla="*/ 44 h 70"/>
                  <a:gd name="T40" fmla="*/ 51 w 65"/>
                  <a:gd name="T41" fmla="*/ 44 h 70"/>
                  <a:gd name="T42" fmla="*/ 54 w 65"/>
                  <a:gd name="T43" fmla="*/ 43 h 70"/>
                  <a:gd name="T44" fmla="*/ 58 w 65"/>
                  <a:gd name="T45" fmla="*/ 40 h 70"/>
                  <a:gd name="T46" fmla="*/ 62 w 65"/>
                  <a:gd name="T47" fmla="*/ 35 h 70"/>
                  <a:gd name="T48" fmla="*/ 63 w 65"/>
                  <a:gd name="T49" fmla="*/ 33 h 70"/>
                  <a:gd name="T50" fmla="*/ 64 w 65"/>
                  <a:gd name="T51" fmla="*/ 30 h 70"/>
                  <a:gd name="T52" fmla="*/ 64 w 65"/>
                  <a:gd name="T53" fmla="*/ 27 h 70"/>
                  <a:gd name="T54" fmla="*/ 63 w 65"/>
                  <a:gd name="T55" fmla="*/ 25 h 70"/>
                  <a:gd name="T56" fmla="*/ 61 w 65"/>
                  <a:gd name="T57" fmla="*/ 22 h 70"/>
                  <a:gd name="T58" fmla="*/ 59 w 65"/>
                  <a:gd name="T59" fmla="*/ 19 h 70"/>
                  <a:gd name="T60" fmla="*/ 53 w 65"/>
                  <a:gd name="T61" fmla="*/ 14 h 70"/>
                  <a:gd name="T62" fmla="*/ 48 w 65"/>
                  <a:gd name="T63" fmla="*/ 23 h 70"/>
                  <a:gd name="T64" fmla="*/ 51 w 65"/>
                  <a:gd name="T65" fmla="*/ 25 h 70"/>
                  <a:gd name="T66" fmla="*/ 52 w 65"/>
                  <a:gd name="T67" fmla="*/ 27 h 70"/>
                  <a:gd name="T68" fmla="*/ 52 w 65"/>
                  <a:gd name="T69" fmla="*/ 30 h 70"/>
                  <a:gd name="T70" fmla="*/ 50 w 65"/>
                  <a:gd name="T71" fmla="*/ 33 h 70"/>
                  <a:gd name="T72" fmla="*/ 47 w 65"/>
                  <a:gd name="T73" fmla="*/ 34 h 70"/>
                  <a:gd name="T74" fmla="*/ 44 w 65"/>
                  <a:gd name="T75" fmla="*/ 35 h 70"/>
                  <a:gd name="T76" fmla="*/ 42 w 65"/>
                  <a:gd name="T77" fmla="*/ 34 h 70"/>
                  <a:gd name="T78" fmla="*/ 39 w 65"/>
                  <a:gd name="T79" fmla="*/ 33 h 70"/>
                  <a:gd name="T80" fmla="*/ 38 w 65"/>
                  <a:gd name="T81" fmla="*/ 14 h 70"/>
                  <a:gd name="T82" fmla="*/ 35 w 65"/>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0"/>
                  <a:gd name="T128" fmla="*/ 65 w 65"/>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0">
                    <a:moveTo>
                      <a:pt x="0" y="41"/>
                    </a:moveTo>
                    <a:lnTo>
                      <a:pt x="9" y="47"/>
                    </a:lnTo>
                    <a:lnTo>
                      <a:pt x="22" y="32"/>
                    </a:lnTo>
                    <a:lnTo>
                      <a:pt x="31" y="39"/>
                    </a:lnTo>
                    <a:lnTo>
                      <a:pt x="33" y="40"/>
                    </a:lnTo>
                    <a:lnTo>
                      <a:pt x="34" y="42"/>
                    </a:lnTo>
                    <a:lnTo>
                      <a:pt x="35" y="43"/>
                    </a:lnTo>
                    <a:lnTo>
                      <a:pt x="35" y="44"/>
                    </a:lnTo>
                    <a:lnTo>
                      <a:pt x="35" y="45"/>
                    </a:lnTo>
                    <a:lnTo>
                      <a:pt x="35" y="47"/>
                    </a:lnTo>
                    <a:lnTo>
                      <a:pt x="33" y="48"/>
                    </a:lnTo>
                    <a:lnTo>
                      <a:pt x="32" y="50"/>
                    </a:lnTo>
                    <a:lnTo>
                      <a:pt x="29" y="55"/>
                    </a:lnTo>
                    <a:lnTo>
                      <a:pt x="28" y="57"/>
                    </a:lnTo>
                    <a:lnTo>
                      <a:pt x="27" y="58"/>
                    </a:lnTo>
                    <a:lnTo>
                      <a:pt x="26" y="60"/>
                    </a:lnTo>
                    <a:lnTo>
                      <a:pt x="26" y="61"/>
                    </a:lnTo>
                    <a:lnTo>
                      <a:pt x="35" y="69"/>
                    </a:lnTo>
                    <a:lnTo>
                      <a:pt x="36" y="68"/>
                    </a:lnTo>
                    <a:lnTo>
                      <a:pt x="36" y="67"/>
                    </a:lnTo>
                    <a:lnTo>
                      <a:pt x="36" y="66"/>
                    </a:lnTo>
                    <a:lnTo>
                      <a:pt x="36" y="65"/>
                    </a:lnTo>
                    <a:lnTo>
                      <a:pt x="37" y="64"/>
                    </a:lnTo>
                    <a:lnTo>
                      <a:pt x="37" y="63"/>
                    </a:lnTo>
                    <a:lnTo>
                      <a:pt x="38" y="61"/>
                    </a:lnTo>
                    <a:lnTo>
                      <a:pt x="42" y="57"/>
                    </a:lnTo>
                    <a:lnTo>
                      <a:pt x="44" y="54"/>
                    </a:lnTo>
                    <a:lnTo>
                      <a:pt x="45" y="53"/>
                    </a:lnTo>
                    <a:lnTo>
                      <a:pt x="45" y="51"/>
                    </a:lnTo>
                    <a:lnTo>
                      <a:pt x="46" y="49"/>
                    </a:lnTo>
                    <a:lnTo>
                      <a:pt x="47" y="48"/>
                    </a:lnTo>
                    <a:lnTo>
                      <a:pt x="47" y="47"/>
                    </a:lnTo>
                    <a:lnTo>
                      <a:pt x="46" y="47"/>
                    </a:lnTo>
                    <a:lnTo>
                      <a:pt x="45" y="45"/>
                    </a:lnTo>
                    <a:lnTo>
                      <a:pt x="44" y="43"/>
                    </a:lnTo>
                    <a:lnTo>
                      <a:pt x="47" y="44"/>
                    </a:lnTo>
                    <a:lnTo>
                      <a:pt x="49" y="44"/>
                    </a:lnTo>
                    <a:lnTo>
                      <a:pt x="50" y="44"/>
                    </a:lnTo>
                    <a:lnTo>
                      <a:pt x="51" y="44"/>
                    </a:lnTo>
                    <a:lnTo>
                      <a:pt x="52" y="43"/>
                    </a:lnTo>
                    <a:lnTo>
                      <a:pt x="54" y="43"/>
                    </a:lnTo>
                    <a:lnTo>
                      <a:pt x="56" y="42"/>
                    </a:lnTo>
                    <a:lnTo>
                      <a:pt x="58" y="40"/>
                    </a:lnTo>
                    <a:lnTo>
                      <a:pt x="60" y="38"/>
                    </a:lnTo>
                    <a:lnTo>
                      <a:pt x="62" y="35"/>
                    </a:lnTo>
                    <a:lnTo>
                      <a:pt x="62" y="34"/>
                    </a:lnTo>
                    <a:lnTo>
                      <a:pt x="63" y="33"/>
                    </a:lnTo>
                    <a:lnTo>
                      <a:pt x="63" y="31"/>
                    </a:lnTo>
                    <a:lnTo>
                      <a:pt x="64" y="30"/>
                    </a:lnTo>
                    <a:lnTo>
                      <a:pt x="64" y="29"/>
                    </a:lnTo>
                    <a:lnTo>
                      <a:pt x="64" y="27"/>
                    </a:lnTo>
                    <a:lnTo>
                      <a:pt x="63" y="26"/>
                    </a:lnTo>
                    <a:lnTo>
                      <a:pt x="63" y="25"/>
                    </a:lnTo>
                    <a:lnTo>
                      <a:pt x="62" y="23"/>
                    </a:lnTo>
                    <a:lnTo>
                      <a:pt x="61" y="22"/>
                    </a:lnTo>
                    <a:lnTo>
                      <a:pt x="60" y="20"/>
                    </a:lnTo>
                    <a:lnTo>
                      <a:pt x="59" y="19"/>
                    </a:lnTo>
                    <a:lnTo>
                      <a:pt x="56" y="16"/>
                    </a:lnTo>
                    <a:lnTo>
                      <a:pt x="53" y="14"/>
                    </a:lnTo>
                    <a:lnTo>
                      <a:pt x="38" y="14"/>
                    </a:lnTo>
                    <a:lnTo>
                      <a:pt x="48" y="23"/>
                    </a:lnTo>
                    <a:lnTo>
                      <a:pt x="50" y="24"/>
                    </a:lnTo>
                    <a:lnTo>
                      <a:pt x="51" y="25"/>
                    </a:lnTo>
                    <a:lnTo>
                      <a:pt x="52" y="26"/>
                    </a:lnTo>
                    <a:lnTo>
                      <a:pt x="52" y="27"/>
                    </a:lnTo>
                    <a:lnTo>
                      <a:pt x="52" y="29"/>
                    </a:lnTo>
                    <a:lnTo>
                      <a:pt x="52" y="30"/>
                    </a:lnTo>
                    <a:lnTo>
                      <a:pt x="51" y="31"/>
                    </a:lnTo>
                    <a:lnTo>
                      <a:pt x="50" y="33"/>
                    </a:lnTo>
                    <a:lnTo>
                      <a:pt x="49" y="34"/>
                    </a:lnTo>
                    <a:lnTo>
                      <a:pt x="47" y="34"/>
                    </a:lnTo>
                    <a:lnTo>
                      <a:pt x="46" y="35"/>
                    </a:lnTo>
                    <a:lnTo>
                      <a:pt x="44" y="35"/>
                    </a:lnTo>
                    <a:lnTo>
                      <a:pt x="43" y="35"/>
                    </a:lnTo>
                    <a:lnTo>
                      <a:pt x="42" y="34"/>
                    </a:lnTo>
                    <a:lnTo>
                      <a:pt x="40" y="34"/>
                    </a:lnTo>
                    <a:lnTo>
                      <a:pt x="39" y="33"/>
                    </a:lnTo>
                    <a:lnTo>
                      <a:pt x="28" y="25"/>
                    </a:lnTo>
                    <a:lnTo>
                      <a:pt x="38" y="14"/>
                    </a:lnTo>
                    <a:lnTo>
                      <a:pt x="53" y="14"/>
                    </a:lnTo>
                    <a:lnTo>
                      <a:pt x="35" y="0"/>
                    </a:lnTo>
                    <a:lnTo>
                      <a:pt x="0" y="41"/>
                    </a:lnTo>
                  </a:path>
                </a:pathLst>
              </a:custGeom>
              <a:solidFill>
                <a:srgbClr val="000000"/>
              </a:solidFill>
              <a:ln w="9525" cap="rnd">
                <a:noFill/>
                <a:round/>
                <a:headEnd/>
                <a:tailEnd/>
              </a:ln>
            </p:spPr>
            <p:txBody>
              <a:bodyPr/>
              <a:lstStyle/>
              <a:p>
                <a:endParaRPr lang="en-US"/>
              </a:p>
            </p:txBody>
          </p:sp>
          <p:sp>
            <p:nvSpPr>
              <p:cNvPr id="104" name="Freeform 496"/>
              <p:cNvSpPr>
                <a:spLocks/>
              </p:cNvSpPr>
              <p:nvPr/>
            </p:nvSpPr>
            <p:spPr bwMode="auto">
              <a:xfrm>
                <a:off x="725" y="246"/>
                <a:ext cx="65" cy="70"/>
              </a:xfrm>
              <a:custGeom>
                <a:avLst/>
                <a:gdLst>
                  <a:gd name="T0" fmla="*/ 0 w 65"/>
                  <a:gd name="T1" fmla="*/ 41 h 70"/>
                  <a:gd name="T2" fmla="*/ 9 w 65"/>
                  <a:gd name="T3" fmla="*/ 47 h 70"/>
                  <a:gd name="T4" fmla="*/ 22 w 65"/>
                  <a:gd name="T5" fmla="*/ 32 h 70"/>
                  <a:gd name="T6" fmla="*/ 31 w 65"/>
                  <a:gd name="T7" fmla="*/ 39 h 70"/>
                  <a:gd name="T8" fmla="*/ 33 w 65"/>
                  <a:gd name="T9" fmla="*/ 40 h 70"/>
                  <a:gd name="T10" fmla="*/ 34 w 65"/>
                  <a:gd name="T11" fmla="*/ 42 h 70"/>
                  <a:gd name="T12" fmla="*/ 35 w 65"/>
                  <a:gd name="T13" fmla="*/ 43 h 70"/>
                  <a:gd name="T14" fmla="*/ 35 w 65"/>
                  <a:gd name="T15" fmla="*/ 44 h 70"/>
                  <a:gd name="T16" fmla="*/ 35 w 65"/>
                  <a:gd name="T17" fmla="*/ 45 h 70"/>
                  <a:gd name="T18" fmla="*/ 35 w 65"/>
                  <a:gd name="T19" fmla="*/ 45 h 70"/>
                  <a:gd name="T20" fmla="*/ 35 w 65"/>
                  <a:gd name="T21" fmla="*/ 47 h 70"/>
                  <a:gd name="T22" fmla="*/ 33 w 65"/>
                  <a:gd name="T23" fmla="*/ 48 h 70"/>
                  <a:gd name="T24" fmla="*/ 32 w 65"/>
                  <a:gd name="T25" fmla="*/ 50 h 70"/>
                  <a:gd name="T26" fmla="*/ 29 w 65"/>
                  <a:gd name="T27" fmla="*/ 55 h 70"/>
                  <a:gd name="T28" fmla="*/ 28 w 65"/>
                  <a:gd name="T29" fmla="*/ 57 h 70"/>
                  <a:gd name="T30" fmla="*/ 27 w 65"/>
                  <a:gd name="T31" fmla="*/ 58 h 70"/>
                  <a:gd name="T32" fmla="*/ 26 w 65"/>
                  <a:gd name="T33" fmla="*/ 60 h 70"/>
                  <a:gd name="T34" fmla="*/ 26 w 65"/>
                  <a:gd name="T35" fmla="*/ 61 h 70"/>
                  <a:gd name="T36" fmla="*/ 35 w 65"/>
                  <a:gd name="T37" fmla="*/ 69 h 70"/>
                  <a:gd name="T38" fmla="*/ 36 w 65"/>
                  <a:gd name="T39" fmla="*/ 68 h 70"/>
                  <a:gd name="T40" fmla="*/ 36 w 65"/>
                  <a:gd name="T41" fmla="*/ 67 h 70"/>
                  <a:gd name="T42" fmla="*/ 36 w 65"/>
                  <a:gd name="T43" fmla="*/ 66 h 70"/>
                  <a:gd name="T44" fmla="*/ 36 w 65"/>
                  <a:gd name="T45" fmla="*/ 65 h 70"/>
                  <a:gd name="T46" fmla="*/ 36 w 65"/>
                  <a:gd name="T47" fmla="*/ 65 h 70"/>
                  <a:gd name="T48" fmla="*/ 37 w 65"/>
                  <a:gd name="T49" fmla="*/ 64 h 70"/>
                  <a:gd name="T50" fmla="*/ 37 w 65"/>
                  <a:gd name="T51" fmla="*/ 63 h 70"/>
                  <a:gd name="T52" fmla="*/ 38 w 65"/>
                  <a:gd name="T53" fmla="*/ 61 h 70"/>
                  <a:gd name="T54" fmla="*/ 42 w 65"/>
                  <a:gd name="T55" fmla="*/ 57 h 70"/>
                  <a:gd name="T56" fmla="*/ 44 w 65"/>
                  <a:gd name="T57" fmla="*/ 54 h 70"/>
                  <a:gd name="T58" fmla="*/ 45 w 65"/>
                  <a:gd name="T59" fmla="*/ 53 h 70"/>
                  <a:gd name="T60" fmla="*/ 45 w 65"/>
                  <a:gd name="T61" fmla="*/ 51 h 70"/>
                  <a:gd name="T62" fmla="*/ 46 w 65"/>
                  <a:gd name="T63" fmla="*/ 49 h 70"/>
                  <a:gd name="T64" fmla="*/ 47 w 65"/>
                  <a:gd name="T65" fmla="*/ 48 h 70"/>
                  <a:gd name="T66" fmla="*/ 47 w 65"/>
                  <a:gd name="T67" fmla="*/ 48 h 70"/>
                  <a:gd name="T68" fmla="*/ 47 w 65"/>
                  <a:gd name="T69" fmla="*/ 47 h 70"/>
                  <a:gd name="T70" fmla="*/ 46 w 65"/>
                  <a:gd name="T71" fmla="*/ 47 h 70"/>
                  <a:gd name="T72" fmla="*/ 45 w 65"/>
                  <a:gd name="T73" fmla="*/ 45 h 70"/>
                  <a:gd name="T74" fmla="*/ 44 w 65"/>
                  <a:gd name="T75" fmla="*/ 43 h 70"/>
                  <a:gd name="T76" fmla="*/ 47 w 65"/>
                  <a:gd name="T77" fmla="*/ 44 h 70"/>
                  <a:gd name="T78" fmla="*/ 49 w 65"/>
                  <a:gd name="T79" fmla="*/ 44 h 70"/>
                  <a:gd name="T80" fmla="*/ 50 w 65"/>
                  <a:gd name="T81" fmla="*/ 44 h 70"/>
                  <a:gd name="T82" fmla="*/ 51 w 65"/>
                  <a:gd name="T83" fmla="*/ 44 h 70"/>
                  <a:gd name="T84" fmla="*/ 52 w 65"/>
                  <a:gd name="T85" fmla="*/ 43 h 70"/>
                  <a:gd name="T86" fmla="*/ 54 w 65"/>
                  <a:gd name="T87" fmla="*/ 43 h 70"/>
                  <a:gd name="T88" fmla="*/ 56 w 65"/>
                  <a:gd name="T89" fmla="*/ 42 h 70"/>
                  <a:gd name="T90" fmla="*/ 58 w 65"/>
                  <a:gd name="T91" fmla="*/ 40 h 70"/>
                  <a:gd name="T92" fmla="*/ 60 w 65"/>
                  <a:gd name="T93" fmla="*/ 38 h 70"/>
                  <a:gd name="T94" fmla="*/ 62 w 65"/>
                  <a:gd name="T95" fmla="*/ 35 h 70"/>
                  <a:gd name="T96" fmla="*/ 62 w 65"/>
                  <a:gd name="T97" fmla="*/ 34 h 70"/>
                  <a:gd name="T98" fmla="*/ 63 w 65"/>
                  <a:gd name="T99" fmla="*/ 33 h 70"/>
                  <a:gd name="T100" fmla="*/ 63 w 65"/>
                  <a:gd name="T101" fmla="*/ 31 h 70"/>
                  <a:gd name="T102" fmla="*/ 64 w 65"/>
                  <a:gd name="T103" fmla="*/ 30 h 70"/>
                  <a:gd name="T104" fmla="*/ 64 w 65"/>
                  <a:gd name="T105" fmla="*/ 29 h 70"/>
                  <a:gd name="T106" fmla="*/ 64 w 65"/>
                  <a:gd name="T107" fmla="*/ 27 h 70"/>
                  <a:gd name="T108" fmla="*/ 63 w 65"/>
                  <a:gd name="T109" fmla="*/ 26 h 70"/>
                  <a:gd name="T110" fmla="*/ 63 w 65"/>
                  <a:gd name="T111" fmla="*/ 25 h 70"/>
                  <a:gd name="T112" fmla="*/ 62 w 65"/>
                  <a:gd name="T113" fmla="*/ 23 h 70"/>
                  <a:gd name="T114" fmla="*/ 61 w 65"/>
                  <a:gd name="T115" fmla="*/ 22 h 70"/>
                  <a:gd name="T116" fmla="*/ 60 w 65"/>
                  <a:gd name="T117" fmla="*/ 20 h 70"/>
                  <a:gd name="T118" fmla="*/ 59 w 65"/>
                  <a:gd name="T119" fmla="*/ 19 h 70"/>
                  <a:gd name="T120" fmla="*/ 56 w 65"/>
                  <a:gd name="T121" fmla="*/ 16 h 70"/>
                  <a:gd name="T122" fmla="*/ 35 w 65"/>
                  <a:gd name="T123" fmla="*/ 0 h 70"/>
                  <a:gd name="T124" fmla="*/ 0 w 65"/>
                  <a:gd name="T125" fmla="*/ 41 h 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
                  <a:gd name="T190" fmla="*/ 0 h 70"/>
                  <a:gd name="T191" fmla="*/ 65 w 65"/>
                  <a:gd name="T192" fmla="*/ 70 h 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 h="70">
                    <a:moveTo>
                      <a:pt x="0" y="41"/>
                    </a:moveTo>
                    <a:lnTo>
                      <a:pt x="9" y="47"/>
                    </a:lnTo>
                    <a:lnTo>
                      <a:pt x="22" y="32"/>
                    </a:lnTo>
                    <a:lnTo>
                      <a:pt x="31" y="39"/>
                    </a:lnTo>
                    <a:lnTo>
                      <a:pt x="33" y="40"/>
                    </a:lnTo>
                    <a:lnTo>
                      <a:pt x="34" y="42"/>
                    </a:lnTo>
                    <a:lnTo>
                      <a:pt x="35" y="43"/>
                    </a:lnTo>
                    <a:lnTo>
                      <a:pt x="35" y="44"/>
                    </a:lnTo>
                    <a:lnTo>
                      <a:pt x="35" y="45"/>
                    </a:lnTo>
                    <a:lnTo>
                      <a:pt x="35" y="47"/>
                    </a:lnTo>
                    <a:lnTo>
                      <a:pt x="33" y="48"/>
                    </a:lnTo>
                    <a:lnTo>
                      <a:pt x="32" y="50"/>
                    </a:lnTo>
                    <a:lnTo>
                      <a:pt x="29" y="55"/>
                    </a:lnTo>
                    <a:lnTo>
                      <a:pt x="28" y="57"/>
                    </a:lnTo>
                    <a:lnTo>
                      <a:pt x="27" y="58"/>
                    </a:lnTo>
                    <a:lnTo>
                      <a:pt x="26" y="60"/>
                    </a:lnTo>
                    <a:lnTo>
                      <a:pt x="26" y="61"/>
                    </a:lnTo>
                    <a:lnTo>
                      <a:pt x="35" y="69"/>
                    </a:lnTo>
                    <a:lnTo>
                      <a:pt x="36" y="68"/>
                    </a:lnTo>
                    <a:lnTo>
                      <a:pt x="36" y="67"/>
                    </a:lnTo>
                    <a:lnTo>
                      <a:pt x="36" y="66"/>
                    </a:lnTo>
                    <a:lnTo>
                      <a:pt x="36" y="65"/>
                    </a:lnTo>
                    <a:lnTo>
                      <a:pt x="37" y="64"/>
                    </a:lnTo>
                    <a:lnTo>
                      <a:pt x="37" y="63"/>
                    </a:lnTo>
                    <a:lnTo>
                      <a:pt x="38" y="61"/>
                    </a:lnTo>
                    <a:lnTo>
                      <a:pt x="42" y="57"/>
                    </a:lnTo>
                    <a:lnTo>
                      <a:pt x="44" y="54"/>
                    </a:lnTo>
                    <a:lnTo>
                      <a:pt x="45" y="53"/>
                    </a:lnTo>
                    <a:lnTo>
                      <a:pt x="45" y="51"/>
                    </a:lnTo>
                    <a:lnTo>
                      <a:pt x="46" y="49"/>
                    </a:lnTo>
                    <a:lnTo>
                      <a:pt x="47" y="48"/>
                    </a:lnTo>
                    <a:lnTo>
                      <a:pt x="47" y="47"/>
                    </a:lnTo>
                    <a:lnTo>
                      <a:pt x="46" y="47"/>
                    </a:lnTo>
                    <a:lnTo>
                      <a:pt x="45" y="45"/>
                    </a:lnTo>
                    <a:lnTo>
                      <a:pt x="44" y="43"/>
                    </a:lnTo>
                    <a:lnTo>
                      <a:pt x="47" y="44"/>
                    </a:lnTo>
                    <a:lnTo>
                      <a:pt x="49" y="44"/>
                    </a:lnTo>
                    <a:lnTo>
                      <a:pt x="50" y="44"/>
                    </a:lnTo>
                    <a:lnTo>
                      <a:pt x="51" y="44"/>
                    </a:lnTo>
                    <a:lnTo>
                      <a:pt x="52" y="43"/>
                    </a:lnTo>
                    <a:lnTo>
                      <a:pt x="54" y="43"/>
                    </a:lnTo>
                    <a:lnTo>
                      <a:pt x="56" y="42"/>
                    </a:lnTo>
                    <a:lnTo>
                      <a:pt x="58" y="40"/>
                    </a:lnTo>
                    <a:lnTo>
                      <a:pt x="60" y="38"/>
                    </a:lnTo>
                    <a:lnTo>
                      <a:pt x="62" y="35"/>
                    </a:lnTo>
                    <a:lnTo>
                      <a:pt x="62" y="34"/>
                    </a:lnTo>
                    <a:lnTo>
                      <a:pt x="63" y="33"/>
                    </a:lnTo>
                    <a:lnTo>
                      <a:pt x="63" y="31"/>
                    </a:lnTo>
                    <a:lnTo>
                      <a:pt x="64" y="30"/>
                    </a:lnTo>
                    <a:lnTo>
                      <a:pt x="64" y="29"/>
                    </a:lnTo>
                    <a:lnTo>
                      <a:pt x="64" y="27"/>
                    </a:lnTo>
                    <a:lnTo>
                      <a:pt x="63" y="26"/>
                    </a:lnTo>
                    <a:lnTo>
                      <a:pt x="63" y="25"/>
                    </a:lnTo>
                    <a:lnTo>
                      <a:pt x="62" y="23"/>
                    </a:lnTo>
                    <a:lnTo>
                      <a:pt x="61" y="22"/>
                    </a:lnTo>
                    <a:lnTo>
                      <a:pt x="60" y="20"/>
                    </a:lnTo>
                    <a:lnTo>
                      <a:pt x="59" y="19"/>
                    </a:lnTo>
                    <a:lnTo>
                      <a:pt x="56" y="16"/>
                    </a:lnTo>
                    <a:lnTo>
                      <a:pt x="35" y="0"/>
                    </a:lnTo>
                    <a:lnTo>
                      <a:pt x="0" y="41"/>
                    </a:lnTo>
                  </a:path>
                </a:pathLst>
              </a:custGeom>
              <a:noFill/>
              <a:ln w="12700" cap="rnd" cmpd="sng">
                <a:solidFill>
                  <a:srgbClr val="000000"/>
                </a:solidFill>
                <a:prstDash val="solid"/>
                <a:round/>
                <a:headEnd/>
                <a:tailEnd/>
              </a:ln>
            </p:spPr>
            <p:txBody>
              <a:bodyPr/>
              <a:lstStyle/>
              <a:p>
                <a:endParaRPr lang="en-US"/>
              </a:p>
            </p:txBody>
          </p:sp>
          <p:sp>
            <p:nvSpPr>
              <p:cNvPr id="105" name="Freeform 497"/>
              <p:cNvSpPr>
                <a:spLocks/>
              </p:cNvSpPr>
              <p:nvPr/>
            </p:nvSpPr>
            <p:spPr bwMode="auto">
              <a:xfrm>
                <a:off x="754" y="261"/>
                <a:ext cx="24" cy="22"/>
              </a:xfrm>
              <a:custGeom>
                <a:avLst/>
                <a:gdLst>
                  <a:gd name="T0" fmla="*/ 0 w 24"/>
                  <a:gd name="T1" fmla="*/ 10 h 22"/>
                  <a:gd name="T2" fmla="*/ 9 w 24"/>
                  <a:gd name="T3" fmla="*/ 0 h 22"/>
                  <a:gd name="T4" fmla="*/ 19 w 24"/>
                  <a:gd name="T5" fmla="*/ 8 h 22"/>
                  <a:gd name="T6" fmla="*/ 21 w 24"/>
                  <a:gd name="T7" fmla="*/ 10 h 22"/>
                  <a:gd name="T8" fmla="*/ 22 w 24"/>
                  <a:gd name="T9" fmla="*/ 10 h 22"/>
                  <a:gd name="T10" fmla="*/ 23 w 24"/>
                  <a:gd name="T11" fmla="*/ 11 h 22"/>
                  <a:gd name="T12" fmla="*/ 23 w 24"/>
                  <a:gd name="T13" fmla="*/ 13 h 22"/>
                  <a:gd name="T14" fmla="*/ 23 w 24"/>
                  <a:gd name="T15" fmla="*/ 15 h 22"/>
                  <a:gd name="T16" fmla="*/ 23 w 24"/>
                  <a:gd name="T17" fmla="*/ 16 h 22"/>
                  <a:gd name="T18" fmla="*/ 22 w 24"/>
                  <a:gd name="T19" fmla="*/ 17 h 22"/>
                  <a:gd name="T20" fmla="*/ 21 w 24"/>
                  <a:gd name="T21" fmla="*/ 18 h 22"/>
                  <a:gd name="T22" fmla="*/ 20 w 24"/>
                  <a:gd name="T23" fmla="*/ 20 h 22"/>
                  <a:gd name="T24" fmla="*/ 18 w 24"/>
                  <a:gd name="T25" fmla="*/ 20 h 22"/>
                  <a:gd name="T26" fmla="*/ 17 w 24"/>
                  <a:gd name="T27" fmla="*/ 21 h 22"/>
                  <a:gd name="T28" fmla="*/ 16 w 24"/>
                  <a:gd name="T29" fmla="*/ 21 h 22"/>
                  <a:gd name="T30" fmla="*/ 14 w 24"/>
                  <a:gd name="T31" fmla="*/ 21 h 22"/>
                  <a:gd name="T32" fmla="*/ 13 w 24"/>
                  <a:gd name="T33" fmla="*/ 20 h 22"/>
                  <a:gd name="T34" fmla="*/ 11 w 24"/>
                  <a:gd name="T35" fmla="*/ 20 h 22"/>
                  <a:gd name="T36" fmla="*/ 11 w 24"/>
                  <a:gd name="T37" fmla="*/ 18 h 22"/>
                  <a:gd name="T38" fmla="*/ 0 w 24"/>
                  <a:gd name="T39" fmla="*/ 1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2"/>
                  <a:gd name="T62" fmla="*/ 24 w 24"/>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2">
                    <a:moveTo>
                      <a:pt x="0" y="10"/>
                    </a:moveTo>
                    <a:lnTo>
                      <a:pt x="9" y="0"/>
                    </a:lnTo>
                    <a:lnTo>
                      <a:pt x="19" y="8"/>
                    </a:lnTo>
                    <a:lnTo>
                      <a:pt x="21" y="10"/>
                    </a:lnTo>
                    <a:lnTo>
                      <a:pt x="22" y="10"/>
                    </a:lnTo>
                    <a:lnTo>
                      <a:pt x="23" y="11"/>
                    </a:lnTo>
                    <a:lnTo>
                      <a:pt x="23" y="13"/>
                    </a:lnTo>
                    <a:lnTo>
                      <a:pt x="23" y="15"/>
                    </a:lnTo>
                    <a:lnTo>
                      <a:pt x="23" y="16"/>
                    </a:lnTo>
                    <a:lnTo>
                      <a:pt x="22" y="17"/>
                    </a:lnTo>
                    <a:lnTo>
                      <a:pt x="21" y="18"/>
                    </a:lnTo>
                    <a:lnTo>
                      <a:pt x="20" y="20"/>
                    </a:lnTo>
                    <a:lnTo>
                      <a:pt x="18" y="20"/>
                    </a:lnTo>
                    <a:lnTo>
                      <a:pt x="17" y="21"/>
                    </a:lnTo>
                    <a:lnTo>
                      <a:pt x="16" y="21"/>
                    </a:lnTo>
                    <a:lnTo>
                      <a:pt x="14" y="21"/>
                    </a:lnTo>
                    <a:lnTo>
                      <a:pt x="13" y="20"/>
                    </a:lnTo>
                    <a:lnTo>
                      <a:pt x="11" y="20"/>
                    </a:lnTo>
                    <a:lnTo>
                      <a:pt x="11" y="18"/>
                    </a:lnTo>
                    <a:lnTo>
                      <a:pt x="0" y="10"/>
                    </a:lnTo>
                  </a:path>
                </a:pathLst>
              </a:custGeom>
              <a:noFill/>
              <a:ln w="12700" cap="rnd" cmpd="sng">
                <a:solidFill>
                  <a:srgbClr val="000000"/>
                </a:solidFill>
                <a:prstDash val="solid"/>
                <a:round/>
                <a:headEnd/>
                <a:tailEnd/>
              </a:ln>
            </p:spPr>
            <p:txBody>
              <a:bodyPr/>
              <a:lstStyle/>
              <a:p>
                <a:endParaRPr lang="en-US"/>
              </a:p>
            </p:txBody>
          </p:sp>
          <p:sp>
            <p:nvSpPr>
              <p:cNvPr id="106" name="Freeform 498"/>
              <p:cNvSpPr>
                <a:spLocks/>
              </p:cNvSpPr>
              <p:nvPr/>
            </p:nvSpPr>
            <p:spPr bwMode="auto">
              <a:xfrm>
                <a:off x="772" y="289"/>
                <a:ext cx="59" cy="54"/>
              </a:xfrm>
              <a:custGeom>
                <a:avLst/>
                <a:gdLst>
                  <a:gd name="T0" fmla="*/ 9 w 59"/>
                  <a:gd name="T1" fmla="*/ 10 h 56"/>
                  <a:gd name="T2" fmla="*/ 5 w 59"/>
                  <a:gd name="T3" fmla="*/ 14 h 56"/>
                  <a:gd name="T4" fmla="*/ 2 w 59"/>
                  <a:gd name="T5" fmla="*/ 19 h 56"/>
                  <a:gd name="T6" fmla="*/ 0 w 59"/>
                  <a:gd name="T7" fmla="*/ 24 h 56"/>
                  <a:gd name="T8" fmla="*/ 0 w 59"/>
                  <a:gd name="T9" fmla="*/ 29 h 56"/>
                  <a:gd name="T10" fmla="*/ 0 w 59"/>
                  <a:gd name="T11" fmla="*/ 34 h 56"/>
                  <a:gd name="T12" fmla="*/ 2 w 59"/>
                  <a:gd name="T13" fmla="*/ 38 h 56"/>
                  <a:gd name="T14" fmla="*/ 5 w 59"/>
                  <a:gd name="T15" fmla="*/ 43 h 56"/>
                  <a:gd name="T16" fmla="*/ 7 w 59"/>
                  <a:gd name="T17" fmla="*/ 45 h 56"/>
                  <a:gd name="T18" fmla="*/ 11 w 59"/>
                  <a:gd name="T19" fmla="*/ 49 h 56"/>
                  <a:gd name="T20" fmla="*/ 16 w 59"/>
                  <a:gd name="T21" fmla="*/ 52 h 56"/>
                  <a:gd name="T22" fmla="*/ 21 w 59"/>
                  <a:gd name="T23" fmla="*/ 54 h 56"/>
                  <a:gd name="T24" fmla="*/ 26 w 59"/>
                  <a:gd name="T25" fmla="*/ 55 h 56"/>
                  <a:gd name="T26" fmla="*/ 30 w 59"/>
                  <a:gd name="T27" fmla="*/ 54 h 56"/>
                  <a:gd name="T28" fmla="*/ 36 w 59"/>
                  <a:gd name="T29" fmla="*/ 53 h 56"/>
                  <a:gd name="T30" fmla="*/ 41 w 59"/>
                  <a:gd name="T31" fmla="*/ 51 h 56"/>
                  <a:gd name="T32" fmla="*/ 47 w 59"/>
                  <a:gd name="T33" fmla="*/ 47 h 56"/>
                  <a:gd name="T34" fmla="*/ 51 w 59"/>
                  <a:gd name="T35" fmla="*/ 43 h 56"/>
                  <a:gd name="T36" fmla="*/ 54 w 59"/>
                  <a:gd name="T37" fmla="*/ 38 h 56"/>
                  <a:gd name="T38" fmla="*/ 57 w 59"/>
                  <a:gd name="T39" fmla="*/ 33 h 56"/>
                  <a:gd name="T40" fmla="*/ 58 w 59"/>
                  <a:gd name="T41" fmla="*/ 29 h 56"/>
                  <a:gd name="T42" fmla="*/ 58 w 59"/>
                  <a:gd name="T43" fmla="*/ 26 h 56"/>
                  <a:gd name="T44" fmla="*/ 57 w 59"/>
                  <a:gd name="T45" fmla="*/ 21 h 56"/>
                  <a:gd name="T46" fmla="*/ 56 w 59"/>
                  <a:gd name="T47" fmla="*/ 16 h 56"/>
                  <a:gd name="T48" fmla="*/ 53 w 59"/>
                  <a:gd name="T49" fmla="*/ 11 h 56"/>
                  <a:gd name="T50" fmla="*/ 32 w 59"/>
                  <a:gd name="T51" fmla="*/ 10 h 56"/>
                  <a:gd name="T52" fmla="*/ 38 w 59"/>
                  <a:gd name="T53" fmla="*/ 11 h 56"/>
                  <a:gd name="T54" fmla="*/ 41 w 59"/>
                  <a:gd name="T55" fmla="*/ 13 h 56"/>
                  <a:gd name="T56" fmla="*/ 45 w 59"/>
                  <a:gd name="T57" fmla="*/ 18 h 56"/>
                  <a:gd name="T58" fmla="*/ 47 w 59"/>
                  <a:gd name="T59" fmla="*/ 22 h 56"/>
                  <a:gd name="T60" fmla="*/ 47 w 59"/>
                  <a:gd name="T61" fmla="*/ 25 h 56"/>
                  <a:gd name="T62" fmla="*/ 47 w 59"/>
                  <a:gd name="T63" fmla="*/ 29 h 56"/>
                  <a:gd name="T64" fmla="*/ 45 w 59"/>
                  <a:gd name="T65" fmla="*/ 31 h 56"/>
                  <a:gd name="T66" fmla="*/ 43 w 59"/>
                  <a:gd name="T67" fmla="*/ 34 h 56"/>
                  <a:gd name="T68" fmla="*/ 41 w 59"/>
                  <a:gd name="T69" fmla="*/ 37 h 56"/>
                  <a:gd name="T70" fmla="*/ 35 w 59"/>
                  <a:gd name="T71" fmla="*/ 41 h 56"/>
                  <a:gd name="T72" fmla="*/ 29 w 59"/>
                  <a:gd name="T73" fmla="*/ 44 h 56"/>
                  <a:gd name="T74" fmla="*/ 26 w 59"/>
                  <a:gd name="T75" fmla="*/ 44 h 56"/>
                  <a:gd name="T76" fmla="*/ 23 w 59"/>
                  <a:gd name="T77" fmla="*/ 44 h 56"/>
                  <a:gd name="T78" fmla="*/ 20 w 59"/>
                  <a:gd name="T79" fmla="*/ 43 h 56"/>
                  <a:gd name="T80" fmla="*/ 17 w 59"/>
                  <a:gd name="T81" fmla="*/ 42 h 56"/>
                  <a:gd name="T82" fmla="*/ 13 w 59"/>
                  <a:gd name="T83" fmla="*/ 38 h 56"/>
                  <a:gd name="T84" fmla="*/ 11 w 59"/>
                  <a:gd name="T85" fmla="*/ 34 h 56"/>
                  <a:gd name="T86" fmla="*/ 11 w 59"/>
                  <a:gd name="T87" fmla="*/ 28 h 56"/>
                  <a:gd name="T88" fmla="*/ 12 w 59"/>
                  <a:gd name="T89" fmla="*/ 25 h 56"/>
                  <a:gd name="T90" fmla="*/ 16 w 59"/>
                  <a:gd name="T91" fmla="*/ 19 h 56"/>
                  <a:gd name="T92" fmla="*/ 19 w 59"/>
                  <a:gd name="T93" fmla="*/ 16 h 56"/>
                  <a:gd name="T94" fmla="*/ 25 w 59"/>
                  <a:gd name="T95" fmla="*/ 13 h 56"/>
                  <a:gd name="T96" fmla="*/ 28 w 59"/>
                  <a:gd name="T97" fmla="*/ 11 h 56"/>
                  <a:gd name="T98" fmla="*/ 30 w 59"/>
                  <a:gd name="T99" fmla="*/ 10 h 56"/>
                  <a:gd name="T100" fmla="*/ 52 w 59"/>
                  <a:gd name="T101" fmla="*/ 10 h 56"/>
                  <a:gd name="T102" fmla="*/ 49 w 59"/>
                  <a:gd name="T103" fmla="*/ 7 h 56"/>
                  <a:gd name="T104" fmla="*/ 45 w 59"/>
                  <a:gd name="T105" fmla="*/ 4 h 56"/>
                  <a:gd name="T106" fmla="*/ 40 w 59"/>
                  <a:gd name="T107" fmla="*/ 1 h 56"/>
                  <a:gd name="T108" fmla="*/ 35 w 59"/>
                  <a:gd name="T109" fmla="*/ 0 h 56"/>
                  <a:gd name="T110" fmla="*/ 29 w 59"/>
                  <a:gd name="T111" fmla="*/ 0 h 56"/>
                  <a:gd name="T112" fmla="*/ 25 w 59"/>
                  <a:gd name="T113" fmla="*/ 1 h 56"/>
                  <a:gd name="T114" fmla="*/ 20 w 59"/>
                  <a:gd name="T115" fmla="*/ 2 h 56"/>
                  <a:gd name="T116" fmla="*/ 14 w 59"/>
                  <a:gd name="T117" fmla="*/ 6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56"/>
                  <a:gd name="T179" fmla="*/ 59 w 59"/>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56">
                    <a:moveTo>
                      <a:pt x="11" y="7"/>
                    </a:moveTo>
                    <a:lnTo>
                      <a:pt x="9" y="10"/>
                    </a:lnTo>
                    <a:lnTo>
                      <a:pt x="7" y="12"/>
                    </a:lnTo>
                    <a:lnTo>
                      <a:pt x="5" y="14"/>
                    </a:lnTo>
                    <a:lnTo>
                      <a:pt x="3" y="16"/>
                    </a:lnTo>
                    <a:lnTo>
                      <a:pt x="2" y="19"/>
                    </a:lnTo>
                    <a:lnTo>
                      <a:pt x="1" y="21"/>
                    </a:lnTo>
                    <a:lnTo>
                      <a:pt x="0" y="24"/>
                    </a:lnTo>
                    <a:lnTo>
                      <a:pt x="0" y="26"/>
                    </a:lnTo>
                    <a:lnTo>
                      <a:pt x="0" y="29"/>
                    </a:lnTo>
                    <a:lnTo>
                      <a:pt x="0" y="31"/>
                    </a:lnTo>
                    <a:lnTo>
                      <a:pt x="0" y="34"/>
                    </a:lnTo>
                    <a:lnTo>
                      <a:pt x="1" y="36"/>
                    </a:lnTo>
                    <a:lnTo>
                      <a:pt x="2" y="38"/>
                    </a:lnTo>
                    <a:lnTo>
                      <a:pt x="3" y="41"/>
                    </a:lnTo>
                    <a:lnTo>
                      <a:pt x="5" y="43"/>
                    </a:lnTo>
                    <a:lnTo>
                      <a:pt x="6" y="44"/>
                    </a:lnTo>
                    <a:lnTo>
                      <a:pt x="7" y="45"/>
                    </a:lnTo>
                    <a:lnTo>
                      <a:pt x="9" y="48"/>
                    </a:lnTo>
                    <a:lnTo>
                      <a:pt x="11" y="49"/>
                    </a:lnTo>
                    <a:lnTo>
                      <a:pt x="13" y="51"/>
                    </a:lnTo>
                    <a:lnTo>
                      <a:pt x="16" y="52"/>
                    </a:lnTo>
                    <a:lnTo>
                      <a:pt x="18" y="53"/>
                    </a:lnTo>
                    <a:lnTo>
                      <a:pt x="21" y="54"/>
                    </a:lnTo>
                    <a:lnTo>
                      <a:pt x="24" y="54"/>
                    </a:lnTo>
                    <a:lnTo>
                      <a:pt x="26" y="55"/>
                    </a:lnTo>
                    <a:lnTo>
                      <a:pt x="28" y="55"/>
                    </a:lnTo>
                    <a:lnTo>
                      <a:pt x="30" y="54"/>
                    </a:lnTo>
                    <a:lnTo>
                      <a:pt x="34" y="54"/>
                    </a:lnTo>
                    <a:lnTo>
                      <a:pt x="36" y="53"/>
                    </a:lnTo>
                    <a:lnTo>
                      <a:pt x="39" y="52"/>
                    </a:lnTo>
                    <a:lnTo>
                      <a:pt x="41" y="51"/>
                    </a:lnTo>
                    <a:lnTo>
                      <a:pt x="44" y="49"/>
                    </a:lnTo>
                    <a:lnTo>
                      <a:pt x="47" y="47"/>
                    </a:lnTo>
                    <a:lnTo>
                      <a:pt x="49" y="45"/>
                    </a:lnTo>
                    <a:lnTo>
                      <a:pt x="51" y="43"/>
                    </a:lnTo>
                    <a:lnTo>
                      <a:pt x="53" y="41"/>
                    </a:lnTo>
                    <a:lnTo>
                      <a:pt x="54" y="38"/>
                    </a:lnTo>
                    <a:lnTo>
                      <a:pt x="56" y="36"/>
                    </a:lnTo>
                    <a:lnTo>
                      <a:pt x="57" y="33"/>
                    </a:lnTo>
                    <a:lnTo>
                      <a:pt x="57" y="31"/>
                    </a:lnTo>
                    <a:lnTo>
                      <a:pt x="58" y="29"/>
                    </a:lnTo>
                    <a:lnTo>
                      <a:pt x="58" y="27"/>
                    </a:lnTo>
                    <a:lnTo>
                      <a:pt x="58" y="26"/>
                    </a:lnTo>
                    <a:lnTo>
                      <a:pt x="58" y="24"/>
                    </a:lnTo>
                    <a:lnTo>
                      <a:pt x="57" y="21"/>
                    </a:lnTo>
                    <a:lnTo>
                      <a:pt x="57" y="19"/>
                    </a:lnTo>
                    <a:lnTo>
                      <a:pt x="56" y="16"/>
                    </a:lnTo>
                    <a:lnTo>
                      <a:pt x="54" y="14"/>
                    </a:lnTo>
                    <a:lnTo>
                      <a:pt x="53" y="11"/>
                    </a:lnTo>
                    <a:lnTo>
                      <a:pt x="52" y="10"/>
                    </a:lnTo>
                    <a:lnTo>
                      <a:pt x="32" y="10"/>
                    </a:lnTo>
                    <a:lnTo>
                      <a:pt x="35" y="11"/>
                    </a:lnTo>
                    <a:lnTo>
                      <a:pt x="38" y="11"/>
                    </a:lnTo>
                    <a:lnTo>
                      <a:pt x="40" y="12"/>
                    </a:lnTo>
                    <a:lnTo>
                      <a:pt x="41" y="13"/>
                    </a:lnTo>
                    <a:lnTo>
                      <a:pt x="43" y="15"/>
                    </a:lnTo>
                    <a:lnTo>
                      <a:pt x="45" y="18"/>
                    </a:lnTo>
                    <a:lnTo>
                      <a:pt x="47" y="21"/>
                    </a:lnTo>
                    <a:lnTo>
                      <a:pt x="47" y="22"/>
                    </a:lnTo>
                    <a:lnTo>
                      <a:pt x="47" y="24"/>
                    </a:lnTo>
                    <a:lnTo>
                      <a:pt x="47" y="25"/>
                    </a:lnTo>
                    <a:lnTo>
                      <a:pt x="47" y="27"/>
                    </a:lnTo>
                    <a:lnTo>
                      <a:pt x="47" y="29"/>
                    </a:lnTo>
                    <a:lnTo>
                      <a:pt x="46" y="30"/>
                    </a:lnTo>
                    <a:lnTo>
                      <a:pt x="45" y="31"/>
                    </a:lnTo>
                    <a:lnTo>
                      <a:pt x="45" y="33"/>
                    </a:lnTo>
                    <a:lnTo>
                      <a:pt x="43" y="34"/>
                    </a:lnTo>
                    <a:lnTo>
                      <a:pt x="42" y="36"/>
                    </a:lnTo>
                    <a:lnTo>
                      <a:pt x="41" y="37"/>
                    </a:lnTo>
                    <a:lnTo>
                      <a:pt x="39" y="39"/>
                    </a:lnTo>
                    <a:lnTo>
                      <a:pt x="35" y="41"/>
                    </a:lnTo>
                    <a:lnTo>
                      <a:pt x="32" y="43"/>
                    </a:lnTo>
                    <a:lnTo>
                      <a:pt x="29" y="44"/>
                    </a:lnTo>
                    <a:lnTo>
                      <a:pt x="27" y="44"/>
                    </a:lnTo>
                    <a:lnTo>
                      <a:pt x="26" y="44"/>
                    </a:lnTo>
                    <a:lnTo>
                      <a:pt x="24" y="44"/>
                    </a:lnTo>
                    <a:lnTo>
                      <a:pt x="23" y="44"/>
                    </a:lnTo>
                    <a:lnTo>
                      <a:pt x="21" y="44"/>
                    </a:lnTo>
                    <a:lnTo>
                      <a:pt x="20" y="43"/>
                    </a:lnTo>
                    <a:lnTo>
                      <a:pt x="18" y="42"/>
                    </a:lnTo>
                    <a:lnTo>
                      <a:pt x="17" y="42"/>
                    </a:lnTo>
                    <a:lnTo>
                      <a:pt x="14" y="39"/>
                    </a:lnTo>
                    <a:lnTo>
                      <a:pt x="13" y="38"/>
                    </a:lnTo>
                    <a:lnTo>
                      <a:pt x="12" y="37"/>
                    </a:lnTo>
                    <a:lnTo>
                      <a:pt x="11" y="34"/>
                    </a:lnTo>
                    <a:lnTo>
                      <a:pt x="10" y="31"/>
                    </a:lnTo>
                    <a:lnTo>
                      <a:pt x="11" y="28"/>
                    </a:lnTo>
                    <a:lnTo>
                      <a:pt x="11" y="26"/>
                    </a:lnTo>
                    <a:lnTo>
                      <a:pt x="12" y="25"/>
                    </a:lnTo>
                    <a:lnTo>
                      <a:pt x="13" y="22"/>
                    </a:lnTo>
                    <a:lnTo>
                      <a:pt x="16" y="19"/>
                    </a:lnTo>
                    <a:lnTo>
                      <a:pt x="18" y="17"/>
                    </a:lnTo>
                    <a:lnTo>
                      <a:pt x="19" y="16"/>
                    </a:lnTo>
                    <a:lnTo>
                      <a:pt x="23" y="13"/>
                    </a:lnTo>
                    <a:lnTo>
                      <a:pt x="25" y="13"/>
                    </a:lnTo>
                    <a:lnTo>
                      <a:pt x="26" y="12"/>
                    </a:lnTo>
                    <a:lnTo>
                      <a:pt x="28" y="11"/>
                    </a:lnTo>
                    <a:lnTo>
                      <a:pt x="29" y="11"/>
                    </a:lnTo>
                    <a:lnTo>
                      <a:pt x="30" y="10"/>
                    </a:lnTo>
                    <a:lnTo>
                      <a:pt x="32" y="10"/>
                    </a:lnTo>
                    <a:lnTo>
                      <a:pt x="52" y="10"/>
                    </a:lnTo>
                    <a:lnTo>
                      <a:pt x="51" y="9"/>
                    </a:lnTo>
                    <a:lnTo>
                      <a:pt x="49" y="7"/>
                    </a:lnTo>
                    <a:lnTo>
                      <a:pt x="47" y="5"/>
                    </a:lnTo>
                    <a:lnTo>
                      <a:pt x="45" y="4"/>
                    </a:lnTo>
                    <a:lnTo>
                      <a:pt x="42" y="2"/>
                    </a:lnTo>
                    <a:lnTo>
                      <a:pt x="40" y="1"/>
                    </a:lnTo>
                    <a:lnTo>
                      <a:pt x="37" y="1"/>
                    </a:lnTo>
                    <a:lnTo>
                      <a:pt x="35" y="0"/>
                    </a:lnTo>
                    <a:lnTo>
                      <a:pt x="32" y="0"/>
                    </a:lnTo>
                    <a:lnTo>
                      <a:pt x="29" y="0"/>
                    </a:lnTo>
                    <a:lnTo>
                      <a:pt x="27" y="0"/>
                    </a:lnTo>
                    <a:lnTo>
                      <a:pt x="25" y="1"/>
                    </a:lnTo>
                    <a:lnTo>
                      <a:pt x="22" y="2"/>
                    </a:lnTo>
                    <a:lnTo>
                      <a:pt x="20" y="2"/>
                    </a:lnTo>
                    <a:lnTo>
                      <a:pt x="17" y="4"/>
                    </a:lnTo>
                    <a:lnTo>
                      <a:pt x="14" y="6"/>
                    </a:lnTo>
                    <a:lnTo>
                      <a:pt x="11" y="7"/>
                    </a:lnTo>
                  </a:path>
                </a:pathLst>
              </a:custGeom>
              <a:solidFill>
                <a:srgbClr val="000000"/>
              </a:solidFill>
              <a:ln w="9525" cap="rnd">
                <a:noFill/>
                <a:round/>
                <a:headEnd/>
                <a:tailEnd/>
              </a:ln>
            </p:spPr>
            <p:txBody>
              <a:bodyPr/>
              <a:lstStyle/>
              <a:p>
                <a:endParaRPr lang="en-US"/>
              </a:p>
            </p:txBody>
          </p:sp>
          <p:sp>
            <p:nvSpPr>
              <p:cNvPr id="107" name="Freeform 499"/>
              <p:cNvSpPr>
                <a:spLocks/>
              </p:cNvSpPr>
              <p:nvPr/>
            </p:nvSpPr>
            <p:spPr bwMode="auto">
              <a:xfrm>
                <a:off x="772" y="289"/>
                <a:ext cx="59" cy="54"/>
              </a:xfrm>
              <a:custGeom>
                <a:avLst/>
                <a:gdLst>
                  <a:gd name="T0" fmla="*/ 9 w 59"/>
                  <a:gd name="T1" fmla="*/ 10 h 56"/>
                  <a:gd name="T2" fmla="*/ 5 w 59"/>
                  <a:gd name="T3" fmla="*/ 14 h 56"/>
                  <a:gd name="T4" fmla="*/ 2 w 59"/>
                  <a:gd name="T5" fmla="*/ 19 h 56"/>
                  <a:gd name="T6" fmla="*/ 0 w 59"/>
                  <a:gd name="T7" fmla="*/ 24 h 56"/>
                  <a:gd name="T8" fmla="*/ 0 w 59"/>
                  <a:gd name="T9" fmla="*/ 29 h 56"/>
                  <a:gd name="T10" fmla="*/ 0 w 59"/>
                  <a:gd name="T11" fmla="*/ 34 h 56"/>
                  <a:gd name="T12" fmla="*/ 2 w 59"/>
                  <a:gd name="T13" fmla="*/ 38 h 56"/>
                  <a:gd name="T14" fmla="*/ 5 w 59"/>
                  <a:gd name="T15" fmla="*/ 43 h 56"/>
                  <a:gd name="T16" fmla="*/ 7 w 59"/>
                  <a:gd name="T17" fmla="*/ 45 h 56"/>
                  <a:gd name="T18" fmla="*/ 11 w 59"/>
                  <a:gd name="T19" fmla="*/ 49 h 56"/>
                  <a:gd name="T20" fmla="*/ 16 w 59"/>
                  <a:gd name="T21" fmla="*/ 52 h 56"/>
                  <a:gd name="T22" fmla="*/ 21 w 59"/>
                  <a:gd name="T23" fmla="*/ 54 h 56"/>
                  <a:gd name="T24" fmla="*/ 26 w 59"/>
                  <a:gd name="T25" fmla="*/ 55 h 56"/>
                  <a:gd name="T26" fmla="*/ 30 w 59"/>
                  <a:gd name="T27" fmla="*/ 54 h 56"/>
                  <a:gd name="T28" fmla="*/ 36 w 59"/>
                  <a:gd name="T29" fmla="*/ 53 h 56"/>
                  <a:gd name="T30" fmla="*/ 41 w 59"/>
                  <a:gd name="T31" fmla="*/ 51 h 56"/>
                  <a:gd name="T32" fmla="*/ 47 w 59"/>
                  <a:gd name="T33" fmla="*/ 47 h 56"/>
                  <a:gd name="T34" fmla="*/ 51 w 59"/>
                  <a:gd name="T35" fmla="*/ 43 h 56"/>
                  <a:gd name="T36" fmla="*/ 54 w 59"/>
                  <a:gd name="T37" fmla="*/ 38 h 56"/>
                  <a:gd name="T38" fmla="*/ 57 w 59"/>
                  <a:gd name="T39" fmla="*/ 33 h 56"/>
                  <a:gd name="T40" fmla="*/ 58 w 59"/>
                  <a:gd name="T41" fmla="*/ 29 h 56"/>
                  <a:gd name="T42" fmla="*/ 58 w 59"/>
                  <a:gd name="T43" fmla="*/ 26 h 56"/>
                  <a:gd name="T44" fmla="*/ 57 w 59"/>
                  <a:gd name="T45" fmla="*/ 21 h 56"/>
                  <a:gd name="T46" fmla="*/ 56 w 59"/>
                  <a:gd name="T47" fmla="*/ 16 h 56"/>
                  <a:gd name="T48" fmla="*/ 53 w 59"/>
                  <a:gd name="T49" fmla="*/ 11 h 56"/>
                  <a:gd name="T50" fmla="*/ 49 w 59"/>
                  <a:gd name="T51" fmla="*/ 7 h 56"/>
                  <a:gd name="T52" fmla="*/ 45 w 59"/>
                  <a:gd name="T53" fmla="*/ 4 h 56"/>
                  <a:gd name="T54" fmla="*/ 40 w 59"/>
                  <a:gd name="T55" fmla="*/ 1 h 56"/>
                  <a:gd name="T56" fmla="*/ 35 w 59"/>
                  <a:gd name="T57" fmla="*/ 0 h 56"/>
                  <a:gd name="T58" fmla="*/ 29 w 59"/>
                  <a:gd name="T59" fmla="*/ 0 h 56"/>
                  <a:gd name="T60" fmla="*/ 25 w 59"/>
                  <a:gd name="T61" fmla="*/ 1 h 56"/>
                  <a:gd name="T62" fmla="*/ 20 w 59"/>
                  <a:gd name="T63" fmla="*/ 2 h 56"/>
                  <a:gd name="T64" fmla="*/ 14 w 59"/>
                  <a:gd name="T65" fmla="*/ 6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6"/>
                  <a:gd name="T101" fmla="*/ 59 w 59"/>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6">
                    <a:moveTo>
                      <a:pt x="11" y="7"/>
                    </a:moveTo>
                    <a:lnTo>
                      <a:pt x="9" y="10"/>
                    </a:lnTo>
                    <a:lnTo>
                      <a:pt x="7" y="12"/>
                    </a:lnTo>
                    <a:lnTo>
                      <a:pt x="5" y="14"/>
                    </a:lnTo>
                    <a:lnTo>
                      <a:pt x="3" y="16"/>
                    </a:lnTo>
                    <a:lnTo>
                      <a:pt x="2" y="19"/>
                    </a:lnTo>
                    <a:lnTo>
                      <a:pt x="1" y="21"/>
                    </a:lnTo>
                    <a:lnTo>
                      <a:pt x="0" y="24"/>
                    </a:lnTo>
                    <a:lnTo>
                      <a:pt x="0" y="26"/>
                    </a:lnTo>
                    <a:lnTo>
                      <a:pt x="0" y="29"/>
                    </a:lnTo>
                    <a:lnTo>
                      <a:pt x="0" y="31"/>
                    </a:lnTo>
                    <a:lnTo>
                      <a:pt x="0" y="34"/>
                    </a:lnTo>
                    <a:lnTo>
                      <a:pt x="1" y="36"/>
                    </a:lnTo>
                    <a:lnTo>
                      <a:pt x="2" y="38"/>
                    </a:lnTo>
                    <a:lnTo>
                      <a:pt x="3" y="41"/>
                    </a:lnTo>
                    <a:lnTo>
                      <a:pt x="5" y="43"/>
                    </a:lnTo>
                    <a:lnTo>
                      <a:pt x="6" y="44"/>
                    </a:lnTo>
                    <a:lnTo>
                      <a:pt x="7" y="45"/>
                    </a:lnTo>
                    <a:lnTo>
                      <a:pt x="9" y="48"/>
                    </a:lnTo>
                    <a:lnTo>
                      <a:pt x="11" y="49"/>
                    </a:lnTo>
                    <a:lnTo>
                      <a:pt x="13" y="51"/>
                    </a:lnTo>
                    <a:lnTo>
                      <a:pt x="16" y="52"/>
                    </a:lnTo>
                    <a:lnTo>
                      <a:pt x="18" y="53"/>
                    </a:lnTo>
                    <a:lnTo>
                      <a:pt x="21" y="54"/>
                    </a:lnTo>
                    <a:lnTo>
                      <a:pt x="24" y="54"/>
                    </a:lnTo>
                    <a:lnTo>
                      <a:pt x="26" y="55"/>
                    </a:lnTo>
                    <a:lnTo>
                      <a:pt x="28" y="55"/>
                    </a:lnTo>
                    <a:lnTo>
                      <a:pt x="30" y="54"/>
                    </a:lnTo>
                    <a:lnTo>
                      <a:pt x="34" y="54"/>
                    </a:lnTo>
                    <a:lnTo>
                      <a:pt x="36" y="53"/>
                    </a:lnTo>
                    <a:lnTo>
                      <a:pt x="39" y="52"/>
                    </a:lnTo>
                    <a:lnTo>
                      <a:pt x="41" y="51"/>
                    </a:lnTo>
                    <a:lnTo>
                      <a:pt x="44" y="49"/>
                    </a:lnTo>
                    <a:lnTo>
                      <a:pt x="47" y="47"/>
                    </a:lnTo>
                    <a:lnTo>
                      <a:pt x="49" y="45"/>
                    </a:lnTo>
                    <a:lnTo>
                      <a:pt x="51" y="43"/>
                    </a:lnTo>
                    <a:lnTo>
                      <a:pt x="53" y="41"/>
                    </a:lnTo>
                    <a:lnTo>
                      <a:pt x="54" y="38"/>
                    </a:lnTo>
                    <a:lnTo>
                      <a:pt x="56" y="36"/>
                    </a:lnTo>
                    <a:lnTo>
                      <a:pt x="57" y="33"/>
                    </a:lnTo>
                    <a:lnTo>
                      <a:pt x="57" y="31"/>
                    </a:lnTo>
                    <a:lnTo>
                      <a:pt x="58" y="29"/>
                    </a:lnTo>
                    <a:lnTo>
                      <a:pt x="58" y="27"/>
                    </a:lnTo>
                    <a:lnTo>
                      <a:pt x="58" y="26"/>
                    </a:lnTo>
                    <a:lnTo>
                      <a:pt x="58" y="24"/>
                    </a:lnTo>
                    <a:lnTo>
                      <a:pt x="57" y="21"/>
                    </a:lnTo>
                    <a:lnTo>
                      <a:pt x="57" y="19"/>
                    </a:lnTo>
                    <a:lnTo>
                      <a:pt x="56" y="16"/>
                    </a:lnTo>
                    <a:lnTo>
                      <a:pt x="54" y="14"/>
                    </a:lnTo>
                    <a:lnTo>
                      <a:pt x="53" y="11"/>
                    </a:lnTo>
                    <a:lnTo>
                      <a:pt x="51" y="9"/>
                    </a:lnTo>
                    <a:lnTo>
                      <a:pt x="49" y="7"/>
                    </a:lnTo>
                    <a:lnTo>
                      <a:pt x="47" y="5"/>
                    </a:lnTo>
                    <a:lnTo>
                      <a:pt x="45" y="4"/>
                    </a:lnTo>
                    <a:lnTo>
                      <a:pt x="42" y="2"/>
                    </a:lnTo>
                    <a:lnTo>
                      <a:pt x="40" y="1"/>
                    </a:lnTo>
                    <a:lnTo>
                      <a:pt x="37" y="1"/>
                    </a:lnTo>
                    <a:lnTo>
                      <a:pt x="35" y="0"/>
                    </a:lnTo>
                    <a:lnTo>
                      <a:pt x="32" y="0"/>
                    </a:lnTo>
                    <a:lnTo>
                      <a:pt x="29" y="0"/>
                    </a:lnTo>
                    <a:lnTo>
                      <a:pt x="27" y="0"/>
                    </a:lnTo>
                    <a:lnTo>
                      <a:pt x="25" y="1"/>
                    </a:lnTo>
                    <a:lnTo>
                      <a:pt x="22" y="2"/>
                    </a:lnTo>
                    <a:lnTo>
                      <a:pt x="20" y="2"/>
                    </a:lnTo>
                    <a:lnTo>
                      <a:pt x="17" y="4"/>
                    </a:lnTo>
                    <a:lnTo>
                      <a:pt x="14" y="6"/>
                    </a:lnTo>
                    <a:lnTo>
                      <a:pt x="11" y="7"/>
                    </a:lnTo>
                  </a:path>
                </a:pathLst>
              </a:custGeom>
              <a:noFill/>
              <a:ln w="12700" cap="rnd" cmpd="sng">
                <a:solidFill>
                  <a:srgbClr val="000000"/>
                </a:solidFill>
                <a:prstDash val="solid"/>
                <a:round/>
                <a:headEnd/>
                <a:tailEnd/>
              </a:ln>
            </p:spPr>
            <p:txBody>
              <a:bodyPr/>
              <a:lstStyle/>
              <a:p>
                <a:endParaRPr lang="en-US"/>
              </a:p>
            </p:txBody>
          </p:sp>
          <p:sp>
            <p:nvSpPr>
              <p:cNvPr id="108" name="Freeform 500"/>
              <p:cNvSpPr>
                <a:spLocks/>
              </p:cNvSpPr>
              <p:nvPr/>
            </p:nvSpPr>
            <p:spPr bwMode="auto">
              <a:xfrm>
                <a:off x="783" y="299"/>
                <a:ext cx="36" cy="36"/>
              </a:xfrm>
              <a:custGeom>
                <a:avLst/>
                <a:gdLst>
                  <a:gd name="T0" fmla="*/ 9 w 37"/>
                  <a:gd name="T1" fmla="*/ 6 h 36"/>
                  <a:gd name="T2" fmla="*/ 12 w 37"/>
                  <a:gd name="T3" fmla="*/ 4 h 36"/>
                  <a:gd name="T4" fmla="*/ 14 w 37"/>
                  <a:gd name="T5" fmla="*/ 3 h 36"/>
                  <a:gd name="T6" fmla="*/ 15 w 37"/>
                  <a:gd name="T7" fmla="*/ 2 h 36"/>
                  <a:gd name="T8" fmla="*/ 17 w 37"/>
                  <a:gd name="T9" fmla="*/ 1 h 36"/>
                  <a:gd name="T10" fmla="*/ 18 w 37"/>
                  <a:gd name="T11" fmla="*/ 1 h 36"/>
                  <a:gd name="T12" fmla="*/ 20 w 37"/>
                  <a:gd name="T13" fmla="*/ 0 h 36"/>
                  <a:gd name="T14" fmla="*/ 21 w 37"/>
                  <a:gd name="T15" fmla="*/ 0 h 36"/>
                  <a:gd name="T16" fmla="*/ 24 w 37"/>
                  <a:gd name="T17" fmla="*/ 1 h 36"/>
                  <a:gd name="T18" fmla="*/ 28 w 37"/>
                  <a:gd name="T19" fmla="*/ 1 h 36"/>
                  <a:gd name="T20" fmla="*/ 29 w 37"/>
                  <a:gd name="T21" fmla="*/ 2 h 36"/>
                  <a:gd name="T22" fmla="*/ 30 w 37"/>
                  <a:gd name="T23" fmla="*/ 3 h 36"/>
                  <a:gd name="T24" fmla="*/ 32 w 37"/>
                  <a:gd name="T25" fmla="*/ 6 h 36"/>
                  <a:gd name="T26" fmla="*/ 34 w 37"/>
                  <a:gd name="T27" fmla="*/ 9 h 36"/>
                  <a:gd name="T28" fmla="*/ 36 w 37"/>
                  <a:gd name="T29" fmla="*/ 11 h 36"/>
                  <a:gd name="T30" fmla="*/ 36 w 37"/>
                  <a:gd name="T31" fmla="*/ 12 h 36"/>
                  <a:gd name="T32" fmla="*/ 36 w 37"/>
                  <a:gd name="T33" fmla="*/ 14 h 36"/>
                  <a:gd name="T34" fmla="*/ 36 w 37"/>
                  <a:gd name="T35" fmla="*/ 16 h 36"/>
                  <a:gd name="T36" fmla="*/ 36 w 37"/>
                  <a:gd name="T37" fmla="*/ 17 h 36"/>
                  <a:gd name="T38" fmla="*/ 36 w 37"/>
                  <a:gd name="T39" fmla="*/ 19 h 36"/>
                  <a:gd name="T40" fmla="*/ 35 w 37"/>
                  <a:gd name="T41" fmla="*/ 20 h 36"/>
                  <a:gd name="T42" fmla="*/ 34 w 37"/>
                  <a:gd name="T43" fmla="*/ 22 h 36"/>
                  <a:gd name="T44" fmla="*/ 33 w 37"/>
                  <a:gd name="T45" fmla="*/ 23 h 36"/>
                  <a:gd name="T46" fmla="*/ 32 w 37"/>
                  <a:gd name="T47" fmla="*/ 25 h 36"/>
                  <a:gd name="T48" fmla="*/ 31 w 37"/>
                  <a:gd name="T49" fmla="*/ 26 h 36"/>
                  <a:gd name="T50" fmla="*/ 30 w 37"/>
                  <a:gd name="T51" fmla="*/ 28 h 36"/>
                  <a:gd name="T52" fmla="*/ 28 w 37"/>
                  <a:gd name="T53" fmla="*/ 29 h 36"/>
                  <a:gd name="T54" fmla="*/ 24 w 37"/>
                  <a:gd name="T55" fmla="*/ 32 h 36"/>
                  <a:gd name="T56" fmla="*/ 21 w 37"/>
                  <a:gd name="T57" fmla="*/ 34 h 36"/>
                  <a:gd name="T58" fmla="*/ 18 w 37"/>
                  <a:gd name="T59" fmla="*/ 35 h 36"/>
                  <a:gd name="T60" fmla="*/ 17 w 37"/>
                  <a:gd name="T61" fmla="*/ 35 h 36"/>
                  <a:gd name="T62" fmla="*/ 15 w 37"/>
                  <a:gd name="T63" fmla="*/ 35 h 36"/>
                  <a:gd name="T64" fmla="*/ 14 w 37"/>
                  <a:gd name="T65" fmla="*/ 35 h 36"/>
                  <a:gd name="T66" fmla="*/ 12 w 37"/>
                  <a:gd name="T67" fmla="*/ 35 h 36"/>
                  <a:gd name="T68" fmla="*/ 11 w 37"/>
                  <a:gd name="T69" fmla="*/ 34 h 36"/>
                  <a:gd name="T70" fmla="*/ 9 w 37"/>
                  <a:gd name="T71" fmla="*/ 34 h 36"/>
                  <a:gd name="T72" fmla="*/ 8 w 37"/>
                  <a:gd name="T73" fmla="*/ 33 h 36"/>
                  <a:gd name="T74" fmla="*/ 6 w 37"/>
                  <a:gd name="T75" fmla="*/ 32 h 36"/>
                  <a:gd name="T76" fmla="*/ 4 w 37"/>
                  <a:gd name="T77" fmla="*/ 30 h 36"/>
                  <a:gd name="T78" fmla="*/ 3 w 37"/>
                  <a:gd name="T79" fmla="*/ 29 h 36"/>
                  <a:gd name="T80" fmla="*/ 2 w 37"/>
                  <a:gd name="T81" fmla="*/ 27 h 36"/>
                  <a:gd name="T82" fmla="*/ 0 w 37"/>
                  <a:gd name="T83" fmla="*/ 24 h 36"/>
                  <a:gd name="T84" fmla="*/ 0 w 37"/>
                  <a:gd name="T85" fmla="*/ 21 h 36"/>
                  <a:gd name="T86" fmla="*/ 0 w 37"/>
                  <a:gd name="T87" fmla="*/ 18 h 36"/>
                  <a:gd name="T88" fmla="*/ 0 w 37"/>
                  <a:gd name="T89" fmla="*/ 17 h 36"/>
                  <a:gd name="T90" fmla="*/ 1 w 37"/>
                  <a:gd name="T91" fmla="*/ 15 h 36"/>
                  <a:gd name="T92" fmla="*/ 4 w 37"/>
                  <a:gd name="T93" fmla="*/ 12 h 36"/>
                  <a:gd name="T94" fmla="*/ 6 w 37"/>
                  <a:gd name="T95" fmla="*/ 9 h 36"/>
                  <a:gd name="T96" fmla="*/ 7 w 37"/>
                  <a:gd name="T97" fmla="*/ 8 h 36"/>
                  <a:gd name="T98" fmla="*/ 9 w 37"/>
                  <a:gd name="T99" fmla="*/ 6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
                  <a:gd name="T151" fmla="*/ 0 h 36"/>
                  <a:gd name="T152" fmla="*/ 37 w 37"/>
                  <a:gd name="T153" fmla="*/ 36 h 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 h="36">
                    <a:moveTo>
                      <a:pt x="9" y="6"/>
                    </a:moveTo>
                    <a:lnTo>
                      <a:pt x="12" y="4"/>
                    </a:lnTo>
                    <a:lnTo>
                      <a:pt x="14" y="3"/>
                    </a:lnTo>
                    <a:lnTo>
                      <a:pt x="15" y="2"/>
                    </a:lnTo>
                    <a:lnTo>
                      <a:pt x="17" y="1"/>
                    </a:lnTo>
                    <a:lnTo>
                      <a:pt x="18" y="1"/>
                    </a:lnTo>
                    <a:lnTo>
                      <a:pt x="20" y="0"/>
                    </a:lnTo>
                    <a:lnTo>
                      <a:pt x="21" y="0"/>
                    </a:lnTo>
                    <a:lnTo>
                      <a:pt x="24" y="1"/>
                    </a:lnTo>
                    <a:lnTo>
                      <a:pt x="28" y="1"/>
                    </a:lnTo>
                    <a:lnTo>
                      <a:pt x="29" y="2"/>
                    </a:lnTo>
                    <a:lnTo>
                      <a:pt x="30" y="3"/>
                    </a:lnTo>
                    <a:lnTo>
                      <a:pt x="32" y="6"/>
                    </a:lnTo>
                    <a:lnTo>
                      <a:pt x="34" y="9"/>
                    </a:lnTo>
                    <a:lnTo>
                      <a:pt x="36" y="11"/>
                    </a:lnTo>
                    <a:lnTo>
                      <a:pt x="36" y="12"/>
                    </a:lnTo>
                    <a:lnTo>
                      <a:pt x="36" y="14"/>
                    </a:lnTo>
                    <a:lnTo>
                      <a:pt x="36" y="16"/>
                    </a:lnTo>
                    <a:lnTo>
                      <a:pt x="36" y="17"/>
                    </a:lnTo>
                    <a:lnTo>
                      <a:pt x="36" y="19"/>
                    </a:lnTo>
                    <a:lnTo>
                      <a:pt x="35" y="20"/>
                    </a:lnTo>
                    <a:lnTo>
                      <a:pt x="34" y="22"/>
                    </a:lnTo>
                    <a:lnTo>
                      <a:pt x="33" y="23"/>
                    </a:lnTo>
                    <a:lnTo>
                      <a:pt x="32" y="25"/>
                    </a:lnTo>
                    <a:lnTo>
                      <a:pt x="31" y="26"/>
                    </a:lnTo>
                    <a:lnTo>
                      <a:pt x="30" y="28"/>
                    </a:lnTo>
                    <a:lnTo>
                      <a:pt x="28" y="29"/>
                    </a:lnTo>
                    <a:lnTo>
                      <a:pt x="24" y="32"/>
                    </a:lnTo>
                    <a:lnTo>
                      <a:pt x="21" y="34"/>
                    </a:lnTo>
                    <a:lnTo>
                      <a:pt x="18" y="35"/>
                    </a:lnTo>
                    <a:lnTo>
                      <a:pt x="17" y="35"/>
                    </a:lnTo>
                    <a:lnTo>
                      <a:pt x="15" y="35"/>
                    </a:lnTo>
                    <a:lnTo>
                      <a:pt x="14" y="35"/>
                    </a:lnTo>
                    <a:lnTo>
                      <a:pt x="12" y="35"/>
                    </a:lnTo>
                    <a:lnTo>
                      <a:pt x="11" y="34"/>
                    </a:lnTo>
                    <a:lnTo>
                      <a:pt x="9" y="34"/>
                    </a:lnTo>
                    <a:lnTo>
                      <a:pt x="8" y="33"/>
                    </a:lnTo>
                    <a:lnTo>
                      <a:pt x="6" y="32"/>
                    </a:lnTo>
                    <a:lnTo>
                      <a:pt x="4" y="30"/>
                    </a:lnTo>
                    <a:lnTo>
                      <a:pt x="3" y="29"/>
                    </a:lnTo>
                    <a:lnTo>
                      <a:pt x="2" y="27"/>
                    </a:lnTo>
                    <a:lnTo>
                      <a:pt x="0" y="24"/>
                    </a:lnTo>
                    <a:lnTo>
                      <a:pt x="0" y="21"/>
                    </a:lnTo>
                    <a:lnTo>
                      <a:pt x="0" y="18"/>
                    </a:lnTo>
                    <a:lnTo>
                      <a:pt x="0" y="17"/>
                    </a:lnTo>
                    <a:lnTo>
                      <a:pt x="1" y="15"/>
                    </a:lnTo>
                    <a:lnTo>
                      <a:pt x="4" y="12"/>
                    </a:lnTo>
                    <a:lnTo>
                      <a:pt x="6" y="9"/>
                    </a:lnTo>
                    <a:lnTo>
                      <a:pt x="7" y="8"/>
                    </a:lnTo>
                    <a:lnTo>
                      <a:pt x="9" y="6"/>
                    </a:lnTo>
                  </a:path>
                </a:pathLst>
              </a:custGeom>
              <a:noFill/>
              <a:ln w="12700" cap="rnd" cmpd="sng">
                <a:solidFill>
                  <a:srgbClr val="000000"/>
                </a:solidFill>
                <a:prstDash val="solid"/>
                <a:round/>
                <a:headEnd/>
                <a:tailEnd/>
              </a:ln>
            </p:spPr>
            <p:txBody>
              <a:bodyPr/>
              <a:lstStyle/>
              <a:p>
                <a:endParaRPr lang="en-US"/>
              </a:p>
            </p:txBody>
          </p:sp>
          <p:sp>
            <p:nvSpPr>
              <p:cNvPr id="109" name="Freeform 501"/>
              <p:cNvSpPr>
                <a:spLocks/>
              </p:cNvSpPr>
              <p:nvPr/>
            </p:nvSpPr>
            <p:spPr bwMode="auto">
              <a:xfrm>
                <a:off x="807" y="327"/>
                <a:ext cx="64" cy="59"/>
              </a:xfrm>
              <a:custGeom>
                <a:avLst/>
                <a:gdLst>
                  <a:gd name="T0" fmla="*/ 41 w 64"/>
                  <a:gd name="T1" fmla="*/ 0 h 58"/>
                  <a:gd name="T2" fmla="*/ 11 w 64"/>
                  <a:gd name="T3" fmla="*/ 18 h 58"/>
                  <a:gd name="T4" fmla="*/ 9 w 64"/>
                  <a:gd name="T5" fmla="*/ 19 h 58"/>
                  <a:gd name="T6" fmla="*/ 7 w 64"/>
                  <a:gd name="T7" fmla="*/ 20 h 58"/>
                  <a:gd name="T8" fmla="*/ 5 w 64"/>
                  <a:gd name="T9" fmla="*/ 22 h 58"/>
                  <a:gd name="T10" fmla="*/ 4 w 64"/>
                  <a:gd name="T11" fmla="*/ 23 h 58"/>
                  <a:gd name="T12" fmla="*/ 3 w 64"/>
                  <a:gd name="T13" fmla="*/ 25 h 58"/>
                  <a:gd name="T14" fmla="*/ 2 w 64"/>
                  <a:gd name="T15" fmla="*/ 26 h 58"/>
                  <a:gd name="T16" fmla="*/ 1 w 64"/>
                  <a:gd name="T17" fmla="*/ 27 h 58"/>
                  <a:gd name="T18" fmla="*/ 0 w 64"/>
                  <a:gd name="T19" fmla="*/ 29 h 58"/>
                  <a:gd name="T20" fmla="*/ 0 w 64"/>
                  <a:gd name="T21" fmla="*/ 32 h 58"/>
                  <a:gd name="T22" fmla="*/ 0 w 64"/>
                  <a:gd name="T23" fmla="*/ 34 h 58"/>
                  <a:gd name="T24" fmla="*/ 0 w 64"/>
                  <a:gd name="T25" fmla="*/ 35 h 58"/>
                  <a:gd name="T26" fmla="*/ 0 w 64"/>
                  <a:gd name="T27" fmla="*/ 37 h 58"/>
                  <a:gd name="T28" fmla="*/ 1 w 64"/>
                  <a:gd name="T29" fmla="*/ 39 h 58"/>
                  <a:gd name="T30" fmla="*/ 2 w 64"/>
                  <a:gd name="T31" fmla="*/ 41 h 58"/>
                  <a:gd name="T32" fmla="*/ 3 w 64"/>
                  <a:gd name="T33" fmla="*/ 44 h 58"/>
                  <a:gd name="T34" fmla="*/ 4 w 64"/>
                  <a:gd name="T35" fmla="*/ 46 h 58"/>
                  <a:gd name="T36" fmla="*/ 5 w 64"/>
                  <a:gd name="T37" fmla="*/ 48 h 58"/>
                  <a:gd name="T38" fmla="*/ 7 w 64"/>
                  <a:gd name="T39" fmla="*/ 50 h 58"/>
                  <a:gd name="T40" fmla="*/ 9 w 64"/>
                  <a:gd name="T41" fmla="*/ 51 h 58"/>
                  <a:gd name="T42" fmla="*/ 10 w 64"/>
                  <a:gd name="T43" fmla="*/ 53 h 58"/>
                  <a:gd name="T44" fmla="*/ 12 w 64"/>
                  <a:gd name="T45" fmla="*/ 54 h 58"/>
                  <a:gd name="T46" fmla="*/ 14 w 64"/>
                  <a:gd name="T47" fmla="*/ 55 h 58"/>
                  <a:gd name="T48" fmla="*/ 17 w 64"/>
                  <a:gd name="T49" fmla="*/ 57 h 58"/>
                  <a:gd name="T50" fmla="*/ 19 w 64"/>
                  <a:gd name="T51" fmla="*/ 57 h 58"/>
                  <a:gd name="T52" fmla="*/ 21 w 64"/>
                  <a:gd name="T53" fmla="*/ 57 h 58"/>
                  <a:gd name="T54" fmla="*/ 22 w 64"/>
                  <a:gd name="T55" fmla="*/ 57 h 58"/>
                  <a:gd name="T56" fmla="*/ 25 w 64"/>
                  <a:gd name="T57" fmla="*/ 57 h 58"/>
                  <a:gd name="T58" fmla="*/ 27 w 64"/>
                  <a:gd name="T59" fmla="*/ 56 h 58"/>
                  <a:gd name="T60" fmla="*/ 29 w 64"/>
                  <a:gd name="T61" fmla="*/ 56 h 58"/>
                  <a:gd name="T62" fmla="*/ 31 w 64"/>
                  <a:gd name="T63" fmla="*/ 55 h 58"/>
                  <a:gd name="T64" fmla="*/ 33 w 64"/>
                  <a:gd name="T65" fmla="*/ 54 h 58"/>
                  <a:gd name="T66" fmla="*/ 63 w 64"/>
                  <a:gd name="T67" fmla="*/ 36 h 58"/>
                  <a:gd name="T68" fmla="*/ 58 w 64"/>
                  <a:gd name="T69" fmla="*/ 27 h 58"/>
                  <a:gd name="T70" fmla="*/ 29 w 64"/>
                  <a:gd name="T71" fmla="*/ 44 h 58"/>
                  <a:gd name="T72" fmla="*/ 26 w 64"/>
                  <a:gd name="T73" fmla="*/ 45 h 58"/>
                  <a:gd name="T74" fmla="*/ 24 w 64"/>
                  <a:gd name="T75" fmla="*/ 46 h 58"/>
                  <a:gd name="T76" fmla="*/ 21 w 64"/>
                  <a:gd name="T77" fmla="*/ 46 h 58"/>
                  <a:gd name="T78" fmla="*/ 21 w 64"/>
                  <a:gd name="T79" fmla="*/ 46 h 58"/>
                  <a:gd name="T80" fmla="*/ 19 w 64"/>
                  <a:gd name="T81" fmla="*/ 46 h 58"/>
                  <a:gd name="T82" fmla="*/ 19 w 64"/>
                  <a:gd name="T83" fmla="*/ 46 h 58"/>
                  <a:gd name="T84" fmla="*/ 17 w 64"/>
                  <a:gd name="T85" fmla="*/ 46 h 58"/>
                  <a:gd name="T86" fmla="*/ 17 w 64"/>
                  <a:gd name="T87" fmla="*/ 45 h 58"/>
                  <a:gd name="T88" fmla="*/ 16 w 64"/>
                  <a:gd name="T89" fmla="*/ 44 h 58"/>
                  <a:gd name="T90" fmla="*/ 14 w 64"/>
                  <a:gd name="T91" fmla="*/ 43 h 58"/>
                  <a:gd name="T92" fmla="*/ 12 w 64"/>
                  <a:gd name="T93" fmla="*/ 41 h 58"/>
                  <a:gd name="T94" fmla="*/ 12 w 64"/>
                  <a:gd name="T95" fmla="*/ 40 h 58"/>
                  <a:gd name="T96" fmla="*/ 12 w 64"/>
                  <a:gd name="T97" fmla="*/ 39 h 58"/>
                  <a:gd name="T98" fmla="*/ 11 w 64"/>
                  <a:gd name="T99" fmla="*/ 36 h 58"/>
                  <a:gd name="T100" fmla="*/ 11 w 64"/>
                  <a:gd name="T101" fmla="*/ 36 h 58"/>
                  <a:gd name="T102" fmla="*/ 11 w 64"/>
                  <a:gd name="T103" fmla="*/ 34 h 58"/>
                  <a:gd name="T104" fmla="*/ 11 w 64"/>
                  <a:gd name="T105" fmla="*/ 34 h 58"/>
                  <a:gd name="T106" fmla="*/ 11 w 64"/>
                  <a:gd name="T107" fmla="*/ 33 h 58"/>
                  <a:gd name="T108" fmla="*/ 12 w 64"/>
                  <a:gd name="T109" fmla="*/ 31 h 58"/>
                  <a:gd name="T110" fmla="*/ 14 w 64"/>
                  <a:gd name="T111" fmla="*/ 29 h 58"/>
                  <a:gd name="T112" fmla="*/ 16 w 64"/>
                  <a:gd name="T113" fmla="*/ 27 h 58"/>
                  <a:gd name="T114" fmla="*/ 18 w 64"/>
                  <a:gd name="T115" fmla="*/ 26 h 58"/>
                  <a:gd name="T116" fmla="*/ 47 w 64"/>
                  <a:gd name="T117" fmla="*/ 10 h 58"/>
                  <a:gd name="T118" fmla="*/ 41 w 64"/>
                  <a:gd name="T119" fmla="*/ 0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
                  <a:gd name="T181" fmla="*/ 0 h 58"/>
                  <a:gd name="T182" fmla="*/ 64 w 64"/>
                  <a:gd name="T183" fmla="*/ 58 h 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 h="58">
                    <a:moveTo>
                      <a:pt x="41" y="0"/>
                    </a:moveTo>
                    <a:lnTo>
                      <a:pt x="11" y="18"/>
                    </a:lnTo>
                    <a:lnTo>
                      <a:pt x="9" y="19"/>
                    </a:lnTo>
                    <a:lnTo>
                      <a:pt x="7" y="20"/>
                    </a:lnTo>
                    <a:lnTo>
                      <a:pt x="5" y="22"/>
                    </a:lnTo>
                    <a:lnTo>
                      <a:pt x="4" y="23"/>
                    </a:lnTo>
                    <a:lnTo>
                      <a:pt x="3" y="25"/>
                    </a:lnTo>
                    <a:lnTo>
                      <a:pt x="2" y="26"/>
                    </a:lnTo>
                    <a:lnTo>
                      <a:pt x="1" y="27"/>
                    </a:lnTo>
                    <a:lnTo>
                      <a:pt x="0" y="29"/>
                    </a:lnTo>
                    <a:lnTo>
                      <a:pt x="0" y="32"/>
                    </a:lnTo>
                    <a:lnTo>
                      <a:pt x="0" y="34"/>
                    </a:lnTo>
                    <a:lnTo>
                      <a:pt x="0" y="35"/>
                    </a:lnTo>
                    <a:lnTo>
                      <a:pt x="0" y="37"/>
                    </a:lnTo>
                    <a:lnTo>
                      <a:pt x="1" y="39"/>
                    </a:lnTo>
                    <a:lnTo>
                      <a:pt x="2" y="41"/>
                    </a:lnTo>
                    <a:lnTo>
                      <a:pt x="3" y="44"/>
                    </a:lnTo>
                    <a:lnTo>
                      <a:pt x="4" y="46"/>
                    </a:lnTo>
                    <a:lnTo>
                      <a:pt x="5" y="48"/>
                    </a:lnTo>
                    <a:lnTo>
                      <a:pt x="7" y="50"/>
                    </a:lnTo>
                    <a:lnTo>
                      <a:pt x="9" y="51"/>
                    </a:lnTo>
                    <a:lnTo>
                      <a:pt x="10" y="53"/>
                    </a:lnTo>
                    <a:lnTo>
                      <a:pt x="12" y="54"/>
                    </a:lnTo>
                    <a:lnTo>
                      <a:pt x="14" y="55"/>
                    </a:lnTo>
                    <a:lnTo>
                      <a:pt x="17" y="57"/>
                    </a:lnTo>
                    <a:lnTo>
                      <a:pt x="19" y="57"/>
                    </a:lnTo>
                    <a:lnTo>
                      <a:pt x="21" y="57"/>
                    </a:lnTo>
                    <a:lnTo>
                      <a:pt x="22" y="57"/>
                    </a:lnTo>
                    <a:lnTo>
                      <a:pt x="25" y="57"/>
                    </a:lnTo>
                    <a:lnTo>
                      <a:pt x="27" y="56"/>
                    </a:lnTo>
                    <a:lnTo>
                      <a:pt x="29" y="56"/>
                    </a:lnTo>
                    <a:lnTo>
                      <a:pt x="31" y="55"/>
                    </a:lnTo>
                    <a:lnTo>
                      <a:pt x="33" y="54"/>
                    </a:lnTo>
                    <a:lnTo>
                      <a:pt x="63" y="36"/>
                    </a:lnTo>
                    <a:lnTo>
                      <a:pt x="58" y="27"/>
                    </a:lnTo>
                    <a:lnTo>
                      <a:pt x="29" y="44"/>
                    </a:lnTo>
                    <a:lnTo>
                      <a:pt x="26" y="45"/>
                    </a:lnTo>
                    <a:lnTo>
                      <a:pt x="24" y="46"/>
                    </a:lnTo>
                    <a:lnTo>
                      <a:pt x="21" y="46"/>
                    </a:lnTo>
                    <a:lnTo>
                      <a:pt x="19" y="46"/>
                    </a:lnTo>
                    <a:lnTo>
                      <a:pt x="17" y="46"/>
                    </a:lnTo>
                    <a:lnTo>
                      <a:pt x="17" y="45"/>
                    </a:lnTo>
                    <a:lnTo>
                      <a:pt x="16" y="44"/>
                    </a:lnTo>
                    <a:lnTo>
                      <a:pt x="14" y="43"/>
                    </a:lnTo>
                    <a:lnTo>
                      <a:pt x="12" y="41"/>
                    </a:lnTo>
                    <a:lnTo>
                      <a:pt x="12" y="40"/>
                    </a:lnTo>
                    <a:lnTo>
                      <a:pt x="12" y="39"/>
                    </a:lnTo>
                    <a:lnTo>
                      <a:pt x="11" y="36"/>
                    </a:lnTo>
                    <a:lnTo>
                      <a:pt x="11" y="34"/>
                    </a:lnTo>
                    <a:lnTo>
                      <a:pt x="11" y="33"/>
                    </a:lnTo>
                    <a:lnTo>
                      <a:pt x="12" y="31"/>
                    </a:lnTo>
                    <a:lnTo>
                      <a:pt x="14" y="29"/>
                    </a:lnTo>
                    <a:lnTo>
                      <a:pt x="16" y="27"/>
                    </a:lnTo>
                    <a:lnTo>
                      <a:pt x="18" y="26"/>
                    </a:lnTo>
                    <a:lnTo>
                      <a:pt x="47" y="10"/>
                    </a:lnTo>
                    <a:lnTo>
                      <a:pt x="41"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10" name="Freeform 502"/>
              <p:cNvSpPr>
                <a:spLocks/>
              </p:cNvSpPr>
              <p:nvPr/>
            </p:nvSpPr>
            <p:spPr bwMode="auto">
              <a:xfrm>
                <a:off x="826" y="380"/>
                <a:ext cx="64" cy="47"/>
              </a:xfrm>
              <a:custGeom>
                <a:avLst/>
                <a:gdLst>
                  <a:gd name="T0" fmla="*/ 22 w 63"/>
                  <a:gd name="T1" fmla="*/ 23 h 47"/>
                  <a:gd name="T2" fmla="*/ 28 w 63"/>
                  <a:gd name="T3" fmla="*/ 36 h 47"/>
                  <a:gd name="T4" fmla="*/ 29 w 63"/>
                  <a:gd name="T5" fmla="*/ 39 h 47"/>
                  <a:gd name="T6" fmla="*/ 31 w 63"/>
                  <a:gd name="T7" fmla="*/ 41 h 47"/>
                  <a:gd name="T8" fmla="*/ 32 w 63"/>
                  <a:gd name="T9" fmla="*/ 42 h 47"/>
                  <a:gd name="T10" fmla="*/ 34 w 63"/>
                  <a:gd name="T11" fmla="*/ 44 h 47"/>
                  <a:gd name="T12" fmla="*/ 35 w 63"/>
                  <a:gd name="T13" fmla="*/ 44 h 47"/>
                  <a:gd name="T14" fmla="*/ 36 w 63"/>
                  <a:gd name="T15" fmla="*/ 45 h 47"/>
                  <a:gd name="T16" fmla="*/ 40 w 63"/>
                  <a:gd name="T17" fmla="*/ 46 h 47"/>
                  <a:gd name="T18" fmla="*/ 41 w 63"/>
                  <a:gd name="T19" fmla="*/ 46 h 47"/>
                  <a:gd name="T20" fmla="*/ 43 w 63"/>
                  <a:gd name="T21" fmla="*/ 46 h 47"/>
                  <a:gd name="T22" fmla="*/ 45 w 63"/>
                  <a:gd name="T23" fmla="*/ 46 h 47"/>
                  <a:gd name="T24" fmla="*/ 47 w 63"/>
                  <a:gd name="T25" fmla="*/ 45 h 47"/>
                  <a:gd name="T26" fmla="*/ 51 w 63"/>
                  <a:gd name="T27" fmla="*/ 44 h 47"/>
                  <a:gd name="T28" fmla="*/ 53 w 63"/>
                  <a:gd name="T29" fmla="*/ 43 h 47"/>
                  <a:gd name="T30" fmla="*/ 54 w 63"/>
                  <a:gd name="T31" fmla="*/ 42 h 47"/>
                  <a:gd name="T32" fmla="*/ 57 w 63"/>
                  <a:gd name="T33" fmla="*/ 40 h 47"/>
                  <a:gd name="T34" fmla="*/ 58 w 63"/>
                  <a:gd name="T35" fmla="*/ 39 h 47"/>
                  <a:gd name="T36" fmla="*/ 59 w 63"/>
                  <a:gd name="T37" fmla="*/ 37 h 47"/>
                  <a:gd name="T38" fmla="*/ 60 w 63"/>
                  <a:gd name="T39" fmla="*/ 36 h 47"/>
                  <a:gd name="T40" fmla="*/ 61 w 63"/>
                  <a:gd name="T41" fmla="*/ 35 h 47"/>
                  <a:gd name="T42" fmla="*/ 62 w 63"/>
                  <a:gd name="T43" fmla="*/ 32 h 47"/>
                  <a:gd name="T44" fmla="*/ 62 w 63"/>
                  <a:gd name="T45" fmla="*/ 31 h 47"/>
                  <a:gd name="T46" fmla="*/ 62 w 63"/>
                  <a:gd name="T47" fmla="*/ 29 h 47"/>
                  <a:gd name="T48" fmla="*/ 61 w 63"/>
                  <a:gd name="T49" fmla="*/ 27 h 47"/>
                  <a:gd name="T50" fmla="*/ 61 w 63"/>
                  <a:gd name="T51" fmla="*/ 26 h 47"/>
                  <a:gd name="T52" fmla="*/ 60 w 63"/>
                  <a:gd name="T53" fmla="*/ 24 h 47"/>
                  <a:gd name="T54" fmla="*/ 60 w 63"/>
                  <a:gd name="T55" fmla="*/ 21 h 47"/>
                  <a:gd name="T56" fmla="*/ 56 w 63"/>
                  <a:gd name="T57" fmla="*/ 14 h 47"/>
                  <a:gd name="T58" fmla="*/ 46 w 63"/>
                  <a:gd name="T59" fmla="*/ 14 h 47"/>
                  <a:gd name="T60" fmla="*/ 51 w 63"/>
                  <a:gd name="T61" fmla="*/ 24 h 47"/>
                  <a:gd name="T62" fmla="*/ 51 w 63"/>
                  <a:gd name="T63" fmla="*/ 26 h 47"/>
                  <a:gd name="T64" fmla="*/ 51 w 63"/>
                  <a:gd name="T65" fmla="*/ 27 h 47"/>
                  <a:gd name="T66" fmla="*/ 51 w 63"/>
                  <a:gd name="T67" fmla="*/ 29 h 47"/>
                  <a:gd name="T68" fmla="*/ 51 w 63"/>
                  <a:gd name="T69" fmla="*/ 30 h 47"/>
                  <a:gd name="T70" fmla="*/ 50 w 63"/>
                  <a:gd name="T71" fmla="*/ 31 h 47"/>
                  <a:gd name="T72" fmla="*/ 49 w 63"/>
                  <a:gd name="T73" fmla="*/ 32 h 47"/>
                  <a:gd name="T74" fmla="*/ 48 w 63"/>
                  <a:gd name="T75" fmla="*/ 33 h 47"/>
                  <a:gd name="T76" fmla="*/ 46 w 63"/>
                  <a:gd name="T77" fmla="*/ 34 h 47"/>
                  <a:gd name="T78" fmla="*/ 44 w 63"/>
                  <a:gd name="T79" fmla="*/ 34 h 47"/>
                  <a:gd name="T80" fmla="*/ 43 w 63"/>
                  <a:gd name="T81" fmla="*/ 35 h 47"/>
                  <a:gd name="T82" fmla="*/ 41 w 63"/>
                  <a:gd name="T83" fmla="*/ 35 h 47"/>
                  <a:gd name="T84" fmla="*/ 41 w 63"/>
                  <a:gd name="T85" fmla="*/ 35 h 47"/>
                  <a:gd name="T86" fmla="*/ 40 w 63"/>
                  <a:gd name="T87" fmla="*/ 34 h 47"/>
                  <a:gd name="T88" fmla="*/ 39 w 63"/>
                  <a:gd name="T89" fmla="*/ 34 h 47"/>
                  <a:gd name="T90" fmla="*/ 38 w 63"/>
                  <a:gd name="T91" fmla="*/ 33 h 47"/>
                  <a:gd name="T92" fmla="*/ 36 w 63"/>
                  <a:gd name="T93" fmla="*/ 31 h 47"/>
                  <a:gd name="T94" fmla="*/ 36 w 63"/>
                  <a:gd name="T95" fmla="*/ 29 h 47"/>
                  <a:gd name="T96" fmla="*/ 31 w 63"/>
                  <a:gd name="T97" fmla="*/ 20 h 47"/>
                  <a:gd name="T98" fmla="*/ 46 w 63"/>
                  <a:gd name="T99" fmla="*/ 14 h 47"/>
                  <a:gd name="T100" fmla="*/ 56 w 63"/>
                  <a:gd name="T101" fmla="*/ 14 h 47"/>
                  <a:gd name="T102" fmla="*/ 50 w 63"/>
                  <a:gd name="T103" fmla="*/ 0 h 47"/>
                  <a:gd name="T104" fmla="*/ 0 w 63"/>
                  <a:gd name="T105" fmla="*/ 21 h 47"/>
                  <a:gd name="T106" fmla="*/ 4 w 63"/>
                  <a:gd name="T107" fmla="*/ 31 h 47"/>
                  <a:gd name="T108" fmla="*/ 22 w 63"/>
                  <a:gd name="T109" fmla="*/ 23 h 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
                  <a:gd name="T166" fmla="*/ 0 h 47"/>
                  <a:gd name="T167" fmla="*/ 63 w 63"/>
                  <a:gd name="T168" fmla="*/ 47 h 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 h="47">
                    <a:moveTo>
                      <a:pt x="22" y="23"/>
                    </a:moveTo>
                    <a:lnTo>
                      <a:pt x="28" y="36"/>
                    </a:lnTo>
                    <a:lnTo>
                      <a:pt x="29" y="39"/>
                    </a:lnTo>
                    <a:lnTo>
                      <a:pt x="31" y="41"/>
                    </a:lnTo>
                    <a:lnTo>
                      <a:pt x="32" y="42"/>
                    </a:lnTo>
                    <a:lnTo>
                      <a:pt x="34" y="44"/>
                    </a:lnTo>
                    <a:lnTo>
                      <a:pt x="35" y="44"/>
                    </a:lnTo>
                    <a:lnTo>
                      <a:pt x="36" y="45"/>
                    </a:lnTo>
                    <a:lnTo>
                      <a:pt x="40" y="46"/>
                    </a:lnTo>
                    <a:lnTo>
                      <a:pt x="41" y="46"/>
                    </a:lnTo>
                    <a:lnTo>
                      <a:pt x="43" y="46"/>
                    </a:lnTo>
                    <a:lnTo>
                      <a:pt x="45" y="46"/>
                    </a:lnTo>
                    <a:lnTo>
                      <a:pt x="47" y="45"/>
                    </a:lnTo>
                    <a:lnTo>
                      <a:pt x="51" y="44"/>
                    </a:lnTo>
                    <a:lnTo>
                      <a:pt x="53" y="43"/>
                    </a:lnTo>
                    <a:lnTo>
                      <a:pt x="54" y="42"/>
                    </a:lnTo>
                    <a:lnTo>
                      <a:pt x="57" y="40"/>
                    </a:lnTo>
                    <a:lnTo>
                      <a:pt x="58" y="39"/>
                    </a:lnTo>
                    <a:lnTo>
                      <a:pt x="59" y="37"/>
                    </a:lnTo>
                    <a:lnTo>
                      <a:pt x="60" y="36"/>
                    </a:lnTo>
                    <a:lnTo>
                      <a:pt x="61" y="35"/>
                    </a:lnTo>
                    <a:lnTo>
                      <a:pt x="62" y="32"/>
                    </a:lnTo>
                    <a:lnTo>
                      <a:pt x="62" y="31"/>
                    </a:lnTo>
                    <a:lnTo>
                      <a:pt x="62" y="29"/>
                    </a:lnTo>
                    <a:lnTo>
                      <a:pt x="61" y="27"/>
                    </a:lnTo>
                    <a:lnTo>
                      <a:pt x="61" y="26"/>
                    </a:lnTo>
                    <a:lnTo>
                      <a:pt x="60" y="24"/>
                    </a:lnTo>
                    <a:lnTo>
                      <a:pt x="60" y="21"/>
                    </a:lnTo>
                    <a:lnTo>
                      <a:pt x="56" y="14"/>
                    </a:lnTo>
                    <a:lnTo>
                      <a:pt x="46" y="14"/>
                    </a:lnTo>
                    <a:lnTo>
                      <a:pt x="51" y="24"/>
                    </a:lnTo>
                    <a:lnTo>
                      <a:pt x="51" y="26"/>
                    </a:lnTo>
                    <a:lnTo>
                      <a:pt x="51" y="27"/>
                    </a:lnTo>
                    <a:lnTo>
                      <a:pt x="51" y="29"/>
                    </a:lnTo>
                    <a:lnTo>
                      <a:pt x="51" y="30"/>
                    </a:lnTo>
                    <a:lnTo>
                      <a:pt x="50" y="31"/>
                    </a:lnTo>
                    <a:lnTo>
                      <a:pt x="49" y="32"/>
                    </a:lnTo>
                    <a:lnTo>
                      <a:pt x="48" y="33"/>
                    </a:lnTo>
                    <a:lnTo>
                      <a:pt x="46" y="34"/>
                    </a:lnTo>
                    <a:lnTo>
                      <a:pt x="44" y="34"/>
                    </a:lnTo>
                    <a:lnTo>
                      <a:pt x="43" y="35"/>
                    </a:lnTo>
                    <a:lnTo>
                      <a:pt x="41" y="35"/>
                    </a:lnTo>
                    <a:lnTo>
                      <a:pt x="40" y="34"/>
                    </a:lnTo>
                    <a:lnTo>
                      <a:pt x="39" y="34"/>
                    </a:lnTo>
                    <a:lnTo>
                      <a:pt x="38" y="33"/>
                    </a:lnTo>
                    <a:lnTo>
                      <a:pt x="36" y="31"/>
                    </a:lnTo>
                    <a:lnTo>
                      <a:pt x="36" y="29"/>
                    </a:lnTo>
                    <a:lnTo>
                      <a:pt x="31" y="20"/>
                    </a:lnTo>
                    <a:lnTo>
                      <a:pt x="46" y="14"/>
                    </a:lnTo>
                    <a:lnTo>
                      <a:pt x="56" y="14"/>
                    </a:lnTo>
                    <a:lnTo>
                      <a:pt x="50" y="0"/>
                    </a:lnTo>
                    <a:lnTo>
                      <a:pt x="0" y="21"/>
                    </a:lnTo>
                    <a:lnTo>
                      <a:pt x="4" y="31"/>
                    </a:lnTo>
                    <a:lnTo>
                      <a:pt x="22" y="23"/>
                    </a:lnTo>
                  </a:path>
                </a:pathLst>
              </a:custGeom>
              <a:solidFill>
                <a:srgbClr val="000000"/>
              </a:solidFill>
              <a:ln w="9525" cap="rnd">
                <a:noFill/>
                <a:round/>
                <a:headEnd/>
                <a:tailEnd/>
              </a:ln>
            </p:spPr>
            <p:txBody>
              <a:bodyPr/>
              <a:lstStyle/>
              <a:p>
                <a:endParaRPr lang="en-US"/>
              </a:p>
            </p:txBody>
          </p:sp>
          <p:sp>
            <p:nvSpPr>
              <p:cNvPr id="111" name="Freeform 503"/>
              <p:cNvSpPr>
                <a:spLocks/>
              </p:cNvSpPr>
              <p:nvPr/>
            </p:nvSpPr>
            <p:spPr bwMode="auto">
              <a:xfrm>
                <a:off x="826" y="380"/>
                <a:ext cx="64" cy="47"/>
              </a:xfrm>
              <a:custGeom>
                <a:avLst/>
                <a:gdLst>
                  <a:gd name="T0" fmla="*/ 22 w 63"/>
                  <a:gd name="T1" fmla="*/ 23 h 47"/>
                  <a:gd name="T2" fmla="*/ 28 w 63"/>
                  <a:gd name="T3" fmla="*/ 36 h 47"/>
                  <a:gd name="T4" fmla="*/ 29 w 63"/>
                  <a:gd name="T5" fmla="*/ 39 h 47"/>
                  <a:gd name="T6" fmla="*/ 31 w 63"/>
                  <a:gd name="T7" fmla="*/ 41 h 47"/>
                  <a:gd name="T8" fmla="*/ 32 w 63"/>
                  <a:gd name="T9" fmla="*/ 42 h 47"/>
                  <a:gd name="T10" fmla="*/ 34 w 63"/>
                  <a:gd name="T11" fmla="*/ 44 h 47"/>
                  <a:gd name="T12" fmla="*/ 35 w 63"/>
                  <a:gd name="T13" fmla="*/ 44 h 47"/>
                  <a:gd name="T14" fmla="*/ 36 w 63"/>
                  <a:gd name="T15" fmla="*/ 45 h 47"/>
                  <a:gd name="T16" fmla="*/ 40 w 63"/>
                  <a:gd name="T17" fmla="*/ 46 h 47"/>
                  <a:gd name="T18" fmla="*/ 41 w 63"/>
                  <a:gd name="T19" fmla="*/ 46 h 47"/>
                  <a:gd name="T20" fmla="*/ 43 w 63"/>
                  <a:gd name="T21" fmla="*/ 46 h 47"/>
                  <a:gd name="T22" fmla="*/ 45 w 63"/>
                  <a:gd name="T23" fmla="*/ 46 h 47"/>
                  <a:gd name="T24" fmla="*/ 47 w 63"/>
                  <a:gd name="T25" fmla="*/ 45 h 47"/>
                  <a:gd name="T26" fmla="*/ 51 w 63"/>
                  <a:gd name="T27" fmla="*/ 44 h 47"/>
                  <a:gd name="T28" fmla="*/ 53 w 63"/>
                  <a:gd name="T29" fmla="*/ 43 h 47"/>
                  <a:gd name="T30" fmla="*/ 54 w 63"/>
                  <a:gd name="T31" fmla="*/ 42 h 47"/>
                  <a:gd name="T32" fmla="*/ 57 w 63"/>
                  <a:gd name="T33" fmla="*/ 40 h 47"/>
                  <a:gd name="T34" fmla="*/ 58 w 63"/>
                  <a:gd name="T35" fmla="*/ 39 h 47"/>
                  <a:gd name="T36" fmla="*/ 59 w 63"/>
                  <a:gd name="T37" fmla="*/ 37 h 47"/>
                  <a:gd name="T38" fmla="*/ 60 w 63"/>
                  <a:gd name="T39" fmla="*/ 36 h 47"/>
                  <a:gd name="T40" fmla="*/ 61 w 63"/>
                  <a:gd name="T41" fmla="*/ 35 h 47"/>
                  <a:gd name="T42" fmla="*/ 62 w 63"/>
                  <a:gd name="T43" fmla="*/ 32 h 47"/>
                  <a:gd name="T44" fmla="*/ 62 w 63"/>
                  <a:gd name="T45" fmla="*/ 31 h 47"/>
                  <a:gd name="T46" fmla="*/ 62 w 63"/>
                  <a:gd name="T47" fmla="*/ 29 h 47"/>
                  <a:gd name="T48" fmla="*/ 61 w 63"/>
                  <a:gd name="T49" fmla="*/ 27 h 47"/>
                  <a:gd name="T50" fmla="*/ 61 w 63"/>
                  <a:gd name="T51" fmla="*/ 26 h 47"/>
                  <a:gd name="T52" fmla="*/ 60 w 63"/>
                  <a:gd name="T53" fmla="*/ 24 h 47"/>
                  <a:gd name="T54" fmla="*/ 60 w 63"/>
                  <a:gd name="T55" fmla="*/ 21 h 47"/>
                  <a:gd name="T56" fmla="*/ 50 w 63"/>
                  <a:gd name="T57" fmla="*/ 0 h 47"/>
                  <a:gd name="T58" fmla="*/ 0 w 63"/>
                  <a:gd name="T59" fmla="*/ 21 h 47"/>
                  <a:gd name="T60" fmla="*/ 4 w 63"/>
                  <a:gd name="T61" fmla="*/ 31 h 47"/>
                  <a:gd name="T62" fmla="*/ 22 w 63"/>
                  <a:gd name="T63" fmla="*/ 23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47"/>
                  <a:gd name="T98" fmla="*/ 63 w 63"/>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47">
                    <a:moveTo>
                      <a:pt x="22" y="23"/>
                    </a:moveTo>
                    <a:lnTo>
                      <a:pt x="28" y="36"/>
                    </a:lnTo>
                    <a:lnTo>
                      <a:pt x="29" y="39"/>
                    </a:lnTo>
                    <a:lnTo>
                      <a:pt x="31" y="41"/>
                    </a:lnTo>
                    <a:lnTo>
                      <a:pt x="32" y="42"/>
                    </a:lnTo>
                    <a:lnTo>
                      <a:pt x="34" y="44"/>
                    </a:lnTo>
                    <a:lnTo>
                      <a:pt x="35" y="44"/>
                    </a:lnTo>
                    <a:lnTo>
                      <a:pt x="36" y="45"/>
                    </a:lnTo>
                    <a:lnTo>
                      <a:pt x="40" y="46"/>
                    </a:lnTo>
                    <a:lnTo>
                      <a:pt x="41" y="46"/>
                    </a:lnTo>
                    <a:lnTo>
                      <a:pt x="43" y="46"/>
                    </a:lnTo>
                    <a:lnTo>
                      <a:pt x="45" y="46"/>
                    </a:lnTo>
                    <a:lnTo>
                      <a:pt x="47" y="45"/>
                    </a:lnTo>
                    <a:lnTo>
                      <a:pt x="51" y="44"/>
                    </a:lnTo>
                    <a:lnTo>
                      <a:pt x="53" y="43"/>
                    </a:lnTo>
                    <a:lnTo>
                      <a:pt x="54" y="42"/>
                    </a:lnTo>
                    <a:lnTo>
                      <a:pt x="57" y="40"/>
                    </a:lnTo>
                    <a:lnTo>
                      <a:pt x="58" y="39"/>
                    </a:lnTo>
                    <a:lnTo>
                      <a:pt x="59" y="37"/>
                    </a:lnTo>
                    <a:lnTo>
                      <a:pt x="60" y="36"/>
                    </a:lnTo>
                    <a:lnTo>
                      <a:pt x="61" y="35"/>
                    </a:lnTo>
                    <a:lnTo>
                      <a:pt x="62" y="32"/>
                    </a:lnTo>
                    <a:lnTo>
                      <a:pt x="62" y="31"/>
                    </a:lnTo>
                    <a:lnTo>
                      <a:pt x="62" y="29"/>
                    </a:lnTo>
                    <a:lnTo>
                      <a:pt x="61" y="27"/>
                    </a:lnTo>
                    <a:lnTo>
                      <a:pt x="61" y="26"/>
                    </a:lnTo>
                    <a:lnTo>
                      <a:pt x="60" y="24"/>
                    </a:lnTo>
                    <a:lnTo>
                      <a:pt x="60" y="21"/>
                    </a:lnTo>
                    <a:lnTo>
                      <a:pt x="50" y="0"/>
                    </a:lnTo>
                    <a:lnTo>
                      <a:pt x="0" y="21"/>
                    </a:lnTo>
                    <a:lnTo>
                      <a:pt x="4" y="31"/>
                    </a:lnTo>
                    <a:lnTo>
                      <a:pt x="22" y="23"/>
                    </a:lnTo>
                  </a:path>
                </a:pathLst>
              </a:custGeom>
              <a:noFill/>
              <a:ln w="12700" cap="rnd" cmpd="sng">
                <a:solidFill>
                  <a:srgbClr val="000000"/>
                </a:solidFill>
                <a:prstDash val="solid"/>
                <a:round/>
                <a:headEnd/>
                <a:tailEnd/>
              </a:ln>
            </p:spPr>
            <p:txBody>
              <a:bodyPr/>
              <a:lstStyle/>
              <a:p>
                <a:endParaRPr lang="en-US"/>
              </a:p>
            </p:txBody>
          </p:sp>
          <p:sp>
            <p:nvSpPr>
              <p:cNvPr id="112" name="Freeform 504"/>
              <p:cNvSpPr>
                <a:spLocks/>
              </p:cNvSpPr>
              <p:nvPr/>
            </p:nvSpPr>
            <p:spPr bwMode="auto">
              <a:xfrm>
                <a:off x="858" y="394"/>
                <a:ext cx="19" cy="22"/>
              </a:xfrm>
              <a:custGeom>
                <a:avLst/>
                <a:gdLst>
                  <a:gd name="T0" fmla="*/ 0 w 20"/>
                  <a:gd name="T1" fmla="*/ 6 h 22"/>
                  <a:gd name="T2" fmla="*/ 14 w 20"/>
                  <a:gd name="T3" fmla="*/ 0 h 22"/>
                  <a:gd name="T4" fmla="*/ 18 w 20"/>
                  <a:gd name="T5" fmla="*/ 10 h 22"/>
                  <a:gd name="T6" fmla="*/ 19 w 20"/>
                  <a:gd name="T7" fmla="*/ 12 h 22"/>
                  <a:gd name="T8" fmla="*/ 19 w 20"/>
                  <a:gd name="T9" fmla="*/ 14 h 22"/>
                  <a:gd name="T10" fmla="*/ 19 w 20"/>
                  <a:gd name="T11" fmla="*/ 15 h 22"/>
                  <a:gd name="T12" fmla="*/ 19 w 20"/>
                  <a:gd name="T13" fmla="*/ 16 h 22"/>
                  <a:gd name="T14" fmla="*/ 18 w 20"/>
                  <a:gd name="T15" fmla="*/ 18 h 22"/>
                  <a:gd name="T16" fmla="*/ 17 w 20"/>
                  <a:gd name="T17" fmla="*/ 18 h 22"/>
                  <a:gd name="T18" fmla="*/ 16 w 20"/>
                  <a:gd name="T19" fmla="*/ 20 h 22"/>
                  <a:gd name="T20" fmla="*/ 14 w 20"/>
                  <a:gd name="T21" fmla="*/ 20 h 22"/>
                  <a:gd name="T22" fmla="*/ 12 w 20"/>
                  <a:gd name="T23" fmla="*/ 21 h 22"/>
                  <a:gd name="T24" fmla="*/ 11 w 20"/>
                  <a:gd name="T25" fmla="*/ 21 h 22"/>
                  <a:gd name="T26" fmla="*/ 9 w 20"/>
                  <a:gd name="T27" fmla="*/ 21 h 22"/>
                  <a:gd name="T28" fmla="*/ 9 w 20"/>
                  <a:gd name="T29" fmla="*/ 21 h 22"/>
                  <a:gd name="T30" fmla="*/ 8 w 20"/>
                  <a:gd name="T31" fmla="*/ 21 h 22"/>
                  <a:gd name="T32" fmla="*/ 7 w 20"/>
                  <a:gd name="T33" fmla="*/ 20 h 22"/>
                  <a:gd name="T34" fmla="*/ 6 w 20"/>
                  <a:gd name="T35" fmla="*/ 19 h 22"/>
                  <a:gd name="T36" fmla="*/ 5 w 20"/>
                  <a:gd name="T37" fmla="*/ 18 h 22"/>
                  <a:gd name="T38" fmla="*/ 4 w 20"/>
                  <a:gd name="T39" fmla="*/ 16 h 22"/>
                  <a:gd name="T40" fmla="*/ 0 w 20"/>
                  <a:gd name="T41" fmla="*/ 6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22"/>
                  <a:gd name="T65" fmla="*/ 20 w 20"/>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22">
                    <a:moveTo>
                      <a:pt x="0" y="6"/>
                    </a:moveTo>
                    <a:lnTo>
                      <a:pt x="14" y="0"/>
                    </a:lnTo>
                    <a:lnTo>
                      <a:pt x="18" y="10"/>
                    </a:lnTo>
                    <a:lnTo>
                      <a:pt x="19" y="12"/>
                    </a:lnTo>
                    <a:lnTo>
                      <a:pt x="19" y="14"/>
                    </a:lnTo>
                    <a:lnTo>
                      <a:pt x="19" y="15"/>
                    </a:lnTo>
                    <a:lnTo>
                      <a:pt x="19" y="16"/>
                    </a:lnTo>
                    <a:lnTo>
                      <a:pt x="18" y="18"/>
                    </a:lnTo>
                    <a:lnTo>
                      <a:pt x="17" y="18"/>
                    </a:lnTo>
                    <a:lnTo>
                      <a:pt x="16" y="20"/>
                    </a:lnTo>
                    <a:lnTo>
                      <a:pt x="14" y="20"/>
                    </a:lnTo>
                    <a:lnTo>
                      <a:pt x="12" y="21"/>
                    </a:lnTo>
                    <a:lnTo>
                      <a:pt x="11" y="21"/>
                    </a:lnTo>
                    <a:lnTo>
                      <a:pt x="9" y="21"/>
                    </a:lnTo>
                    <a:lnTo>
                      <a:pt x="8" y="21"/>
                    </a:lnTo>
                    <a:lnTo>
                      <a:pt x="7" y="20"/>
                    </a:lnTo>
                    <a:lnTo>
                      <a:pt x="6" y="19"/>
                    </a:lnTo>
                    <a:lnTo>
                      <a:pt x="5" y="18"/>
                    </a:lnTo>
                    <a:lnTo>
                      <a:pt x="4" y="16"/>
                    </a:lnTo>
                    <a:lnTo>
                      <a:pt x="0" y="6"/>
                    </a:lnTo>
                  </a:path>
                </a:pathLst>
              </a:custGeom>
              <a:noFill/>
              <a:ln w="12700" cap="rnd" cmpd="sng">
                <a:solidFill>
                  <a:srgbClr val="000000"/>
                </a:solidFill>
                <a:prstDash val="solid"/>
                <a:round/>
                <a:headEnd/>
                <a:tailEnd/>
              </a:ln>
            </p:spPr>
            <p:txBody>
              <a:bodyPr/>
              <a:lstStyle/>
              <a:p>
                <a:endParaRPr lang="en-US"/>
              </a:p>
            </p:txBody>
          </p:sp>
          <p:sp>
            <p:nvSpPr>
              <p:cNvPr id="113" name="Freeform 505"/>
              <p:cNvSpPr>
                <a:spLocks/>
              </p:cNvSpPr>
              <p:nvPr/>
            </p:nvSpPr>
            <p:spPr bwMode="auto">
              <a:xfrm>
                <a:off x="207" y="368"/>
                <a:ext cx="59" cy="54"/>
              </a:xfrm>
              <a:custGeom>
                <a:avLst/>
                <a:gdLst>
                  <a:gd name="T0" fmla="*/ 19 w 59"/>
                  <a:gd name="T1" fmla="*/ 50 h 54"/>
                  <a:gd name="T2" fmla="*/ 24 w 59"/>
                  <a:gd name="T3" fmla="*/ 52 h 54"/>
                  <a:gd name="T4" fmla="*/ 29 w 59"/>
                  <a:gd name="T5" fmla="*/ 53 h 54"/>
                  <a:gd name="T6" fmla="*/ 34 w 59"/>
                  <a:gd name="T7" fmla="*/ 53 h 54"/>
                  <a:gd name="T8" fmla="*/ 39 w 59"/>
                  <a:gd name="T9" fmla="*/ 52 h 54"/>
                  <a:gd name="T10" fmla="*/ 44 w 59"/>
                  <a:gd name="T11" fmla="*/ 50 h 54"/>
                  <a:gd name="T12" fmla="*/ 48 w 59"/>
                  <a:gd name="T13" fmla="*/ 47 h 54"/>
                  <a:gd name="T14" fmla="*/ 52 w 59"/>
                  <a:gd name="T15" fmla="*/ 43 h 54"/>
                  <a:gd name="T16" fmla="*/ 55 w 59"/>
                  <a:gd name="T17" fmla="*/ 39 h 54"/>
                  <a:gd name="T18" fmla="*/ 57 w 59"/>
                  <a:gd name="T19" fmla="*/ 34 h 54"/>
                  <a:gd name="T20" fmla="*/ 58 w 59"/>
                  <a:gd name="T21" fmla="*/ 28 h 54"/>
                  <a:gd name="T22" fmla="*/ 58 w 59"/>
                  <a:gd name="T23" fmla="*/ 24 h 54"/>
                  <a:gd name="T24" fmla="*/ 56 w 59"/>
                  <a:gd name="T25" fmla="*/ 19 h 54"/>
                  <a:gd name="T26" fmla="*/ 54 w 59"/>
                  <a:gd name="T27" fmla="*/ 14 h 54"/>
                  <a:gd name="T28" fmla="*/ 51 w 59"/>
                  <a:gd name="T29" fmla="*/ 11 h 54"/>
                  <a:gd name="T30" fmla="*/ 28 w 59"/>
                  <a:gd name="T31" fmla="*/ 11 h 54"/>
                  <a:gd name="T32" fmla="*/ 31 w 59"/>
                  <a:gd name="T33" fmla="*/ 12 h 54"/>
                  <a:gd name="T34" fmla="*/ 39 w 59"/>
                  <a:gd name="T35" fmla="*/ 16 h 54"/>
                  <a:gd name="T36" fmla="*/ 45 w 59"/>
                  <a:gd name="T37" fmla="*/ 21 h 54"/>
                  <a:gd name="T38" fmla="*/ 46 w 59"/>
                  <a:gd name="T39" fmla="*/ 23 h 54"/>
                  <a:gd name="T40" fmla="*/ 47 w 59"/>
                  <a:gd name="T41" fmla="*/ 26 h 54"/>
                  <a:gd name="T42" fmla="*/ 48 w 59"/>
                  <a:gd name="T43" fmla="*/ 28 h 54"/>
                  <a:gd name="T44" fmla="*/ 47 w 59"/>
                  <a:gd name="T45" fmla="*/ 32 h 54"/>
                  <a:gd name="T46" fmla="*/ 46 w 59"/>
                  <a:gd name="T47" fmla="*/ 35 h 54"/>
                  <a:gd name="T48" fmla="*/ 45 w 59"/>
                  <a:gd name="T49" fmla="*/ 38 h 54"/>
                  <a:gd name="T50" fmla="*/ 42 w 59"/>
                  <a:gd name="T51" fmla="*/ 40 h 54"/>
                  <a:gd name="T52" fmla="*/ 39 w 59"/>
                  <a:gd name="T53" fmla="*/ 41 h 54"/>
                  <a:gd name="T54" fmla="*/ 36 w 59"/>
                  <a:gd name="T55" fmla="*/ 42 h 54"/>
                  <a:gd name="T56" fmla="*/ 33 w 59"/>
                  <a:gd name="T57" fmla="*/ 42 h 54"/>
                  <a:gd name="T58" fmla="*/ 30 w 59"/>
                  <a:gd name="T59" fmla="*/ 42 h 54"/>
                  <a:gd name="T60" fmla="*/ 27 w 59"/>
                  <a:gd name="T61" fmla="*/ 41 h 54"/>
                  <a:gd name="T62" fmla="*/ 19 w 59"/>
                  <a:gd name="T63" fmla="*/ 38 h 54"/>
                  <a:gd name="T64" fmla="*/ 14 w 59"/>
                  <a:gd name="T65" fmla="*/ 34 h 54"/>
                  <a:gd name="T66" fmla="*/ 12 w 59"/>
                  <a:gd name="T67" fmla="*/ 32 h 54"/>
                  <a:gd name="T68" fmla="*/ 11 w 59"/>
                  <a:gd name="T69" fmla="*/ 29 h 54"/>
                  <a:gd name="T70" fmla="*/ 11 w 59"/>
                  <a:gd name="T71" fmla="*/ 26 h 54"/>
                  <a:gd name="T72" fmla="*/ 11 w 59"/>
                  <a:gd name="T73" fmla="*/ 23 h 54"/>
                  <a:gd name="T74" fmla="*/ 11 w 59"/>
                  <a:gd name="T75" fmla="*/ 21 h 54"/>
                  <a:gd name="T76" fmla="*/ 13 w 59"/>
                  <a:gd name="T77" fmla="*/ 17 h 54"/>
                  <a:gd name="T78" fmla="*/ 15 w 59"/>
                  <a:gd name="T79" fmla="*/ 15 h 54"/>
                  <a:gd name="T80" fmla="*/ 17 w 59"/>
                  <a:gd name="T81" fmla="*/ 13 h 54"/>
                  <a:gd name="T82" fmla="*/ 20 w 59"/>
                  <a:gd name="T83" fmla="*/ 12 h 54"/>
                  <a:gd name="T84" fmla="*/ 23 w 59"/>
                  <a:gd name="T85" fmla="*/ 11 h 54"/>
                  <a:gd name="T86" fmla="*/ 51 w 59"/>
                  <a:gd name="T87" fmla="*/ 11 h 54"/>
                  <a:gd name="T88" fmla="*/ 48 w 59"/>
                  <a:gd name="T89" fmla="*/ 9 h 54"/>
                  <a:gd name="T90" fmla="*/ 44 w 59"/>
                  <a:gd name="T91" fmla="*/ 5 h 54"/>
                  <a:gd name="T92" fmla="*/ 35 w 59"/>
                  <a:gd name="T93" fmla="*/ 2 h 54"/>
                  <a:gd name="T94" fmla="*/ 29 w 59"/>
                  <a:gd name="T95" fmla="*/ 0 h 54"/>
                  <a:gd name="T96" fmla="*/ 24 w 59"/>
                  <a:gd name="T97" fmla="*/ 0 h 54"/>
                  <a:gd name="T98" fmla="*/ 19 w 59"/>
                  <a:gd name="T99" fmla="*/ 1 h 54"/>
                  <a:gd name="T100" fmla="*/ 14 w 59"/>
                  <a:gd name="T101" fmla="*/ 3 h 54"/>
                  <a:gd name="T102" fmla="*/ 11 w 59"/>
                  <a:gd name="T103" fmla="*/ 6 h 54"/>
                  <a:gd name="T104" fmla="*/ 6 w 59"/>
                  <a:gd name="T105" fmla="*/ 9 h 54"/>
                  <a:gd name="T106" fmla="*/ 4 w 59"/>
                  <a:gd name="T107" fmla="*/ 14 h 54"/>
                  <a:gd name="T108" fmla="*/ 1 w 59"/>
                  <a:gd name="T109" fmla="*/ 20 h 54"/>
                  <a:gd name="T110" fmla="*/ 0 w 59"/>
                  <a:gd name="T111" fmla="*/ 25 h 54"/>
                  <a:gd name="T112" fmla="*/ 0 w 59"/>
                  <a:gd name="T113" fmla="*/ 29 h 54"/>
                  <a:gd name="T114" fmla="*/ 2 w 59"/>
                  <a:gd name="T115" fmla="*/ 34 h 54"/>
                  <a:gd name="T116" fmla="*/ 4 w 59"/>
                  <a:gd name="T117" fmla="*/ 39 h 54"/>
                  <a:gd name="T118" fmla="*/ 7 w 59"/>
                  <a:gd name="T119" fmla="*/ 43 h 54"/>
                  <a:gd name="T120" fmla="*/ 12 w 59"/>
                  <a:gd name="T121" fmla="*/ 46 h 54"/>
                  <a:gd name="T122" fmla="*/ 16 w 59"/>
                  <a:gd name="T123" fmla="*/ 49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4"/>
                  <a:gd name="T188" fmla="*/ 59 w 59"/>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4">
                    <a:moveTo>
                      <a:pt x="17" y="49"/>
                    </a:moveTo>
                    <a:lnTo>
                      <a:pt x="19" y="50"/>
                    </a:lnTo>
                    <a:lnTo>
                      <a:pt x="21" y="51"/>
                    </a:lnTo>
                    <a:lnTo>
                      <a:pt x="24" y="52"/>
                    </a:lnTo>
                    <a:lnTo>
                      <a:pt x="26" y="53"/>
                    </a:lnTo>
                    <a:lnTo>
                      <a:pt x="29" y="53"/>
                    </a:lnTo>
                    <a:lnTo>
                      <a:pt x="31" y="53"/>
                    </a:lnTo>
                    <a:lnTo>
                      <a:pt x="34" y="53"/>
                    </a:lnTo>
                    <a:lnTo>
                      <a:pt x="36" y="53"/>
                    </a:lnTo>
                    <a:lnTo>
                      <a:pt x="39" y="52"/>
                    </a:lnTo>
                    <a:lnTo>
                      <a:pt x="41" y="51"/>
                    </a:lnTo>
                    <a:lnTo>
                      <a:pt x="44" y="50"/>
                    </a:lnTo>
                    <a:lnTo>
                      <a:pt x="46" y="49"/>
                    </a:lnTo>
                    <a:lnTo>
                      <a:pt x="48" y="47"/>
                    </a:lnTo>
                    <a:lnTo>
                      <a:pt x="50" y="46"/>
                    </a:lnTo>
                    <a:lnTo>
                      <a:pt x="52" y="43"/>
                    </a:lnTo>
                    <a:lnTo>
                      <a:pt x="53" y="41"/>
                    </a:lnTo>
                    <a:lnTo>
                      <a:pt x="55" y="39"/>
                    </a:lnTo>
                    <a:lnTo>
                      <a:pt x="56" y="36"/>
                    </a:lnTo>
                    <a:lnTo>
                      <a:pt x="57" y="34"/>
                    </a:lnTo>
                    <a:lnTo>
                      <a:pt x="58" y="31"/>
                    </a:lnTo>
                    <a:lnTo>
                      <a:pt x="58" y="28"/>
                    </a:lnTo>
                    <a:lnTo>
                      <a:pt x="58" y="26"/>
                    </a:lnTo>
                    <a:lnTo>
                      <a:pt x="58" y="24"/>
                    </a:lnTo>
                    <a:lnTo>
                      <a:pt x="57" y="21"/>
                    </a:lnTo>
                    <a:lnTo>
                      <a:pt x="56" y="19"/>
                    </a:lnTo>
                    <a:lnTo>
                      <a:pt x="55" y="17"/>
                    </a:lnTo>
                    <a:lnTo>
                      <a:pt x="54" y="14"/>
                    </a:lnTo>
                    <a:lnTo>
                      <a:pt x="52" y="13"/>
                    </a:lnTo>
                    <a:lnTo>
                      <a:pt x="51" y="11"/>
                    </a:lnTo>
                    <a:lnTo>
                      <a:pt x="24" y="11"/>
                    </a:lnTo>
                    <a:lnTo>
                      <a:pt x="28" y="11"/>
                    </a:lnTo>
                    <a:lnTo>
                      <a:pt x="29" y="12"/>
                    </a:lnTo>
                    <a:lnTo>
                      <a:pt x="31" y="12"/>
                    </a:lnTo>
                    <a:lnTo>
                      <a:pt x="36" y="13"/>
                    </a:lnTo>
                    <a:lnTo>
                      <a:pt x="39" y="16"/>
                    </a:lnTo>
                    <a:lnTo>
                      <a:pt x="43" y="18"/>
                    </a:lnTo>
                    <a:lnTo>
                      <a:pt x="45" y="21"/>
                    </a:lnTo>
                    <a:lnTo>
                      <a:pt x="46" y="21"/>
                    </a:lnTo>
                    <a:lnTo>
                      <a:pt x="46" y="23"/>
                    </a:lnTo>
                    <a:lnTo>
                      <a:pt x="47" y="24"/>
                    </a:lnTo>
                    <a:lnTo>
                      <a:pt x="47" y="26"/>
                    </a:lnTo>
                    <a:lnTo>
                      <a:pt x="48" y="27"/>
                    </a:lnTo>
                    <a:lnTo>
                      <a:pt x="48" y="28"/>
                    </a:lnTo>
                    <a:lnTo>
                      <a:pt x="47" y="30"/>
                    </a:lnTo>
                    <a:lnTo>
                      <a:pt x="47" y="32"/>
                    </a:lnTo>
                    <a:lnTo>
                      <a:pt x="46" y="33"/>
                    </a:lnTo>
                    <a:lnTo>
                      <a:pt x="46" y="35"/>
                    </a:lnTo>
                    <a:lnTo>
                      <a:pt x="45" y="36"/>
                    </a:lnTo>
                    <a:lnTo>
                      <a:pt x="45" y="38"/>
                    </a:lnTo>
                    <a:lnTo>
                      <a:pt x="43" y="39"/>
                    </a:lnTo>
                    <a:lnTo>
                      <a:pt x="42" y="40"/>
                    </a:lnTo>
                    <a:lnTo>
                      <a:pt x="41" y="40"/>
                    </a:lnTo>
                    <a:lnTo>
                      <a:pt x="39" y="41"/>
                    </a:lnTo>
                    <a:lnTo>
                      <a:pt x="38" y="42"/>
                    </a:lnTo>
                    <a:lnTo>
                      <a:pt x="36" y="42"/>
                    </a:lnTo>
                    <a:lnTo>
                      <a:pt x="35" y="42"/>
                    </a:lnTo>
                    <a:lnTo>
                      <a:pt x="33" y="42"/>
                    </a:lnTo>
                    <a:lnTo>
                      <a:pt x="31" y="42"/>
                    </a:lnTo>
                    <a:lnTo>
                      <a:pt x="30" y="42"/>
                    </a:lnTo>
                    <a:lnTo>
                      <a:pt x="28" y="42"/>
                    </a:lnTo>
                    <a:lnTo>
                      <a:pt x="27" y="41"/>
                    </a:lnTo>
                    <a:lnTo>
                      <a:pt x="22" y="40"/>
                    </a:lnTo>
                    <a:lnTo>
                      <a:pt x="19" y="38"/>
                    </a:lnTo>
                    <a:lnTo>
                      <a:pt x="16" y="35"/>
                    </a:lnTo>
                    <a:lnTo>
                      <a:pt x="14" y="34"/>
                    </a:lnTo>
                    <a:lnTo>
                      <a:pt x="13" y="33"/>
                    </a:lnTo>
                    <a:lnTo>
                      <a:pt x="12" y="32"/>
                    </a:lnTo>
                    <a:lnTo>
                      <a:pt x="11" y="30"/>
                    </a:lnTo>
                    <a:lnTo>
                      <a:pt x="11" y="29"/>
                    </a:lnTo>
                    <a:lnTo>
                      <a:pt x="11" y="27"/>
                    </a:lnTo>
                    <a:lnTo>
                      <a:pt x="11" y="26"/>
                    </a:lnTo>
                    <a:lnTo>
                      <a:pt x="11" y="25"/>
                    </a:lnTo>
                    <a:lnTo>
                      <a:pt x="11" y="23"/>
                    </a:lnTo>
                    <a:lnTo>
                      <a:pt x="11" y="21"/>
                    </a:lnTo>
                    <a:lnTo>
                      <a:pt x="12" y="19"/>
                    </a:lnTo>
                    <a:lnTo>
                      <a:pt x="13" y="17"/>
                    </a:lnTo>
                    <a:lnTo>
                      <a:pt x="14" y="16"/>
                    </a:lnTo>
                    <a:lnTo>
                      <a:pt x="15" y="15"/>
                    </a:lnTo>
                    <a:lnTo>
                      <a:pt x="16" y="14"/>
                    </a:lnTo>
                    <a:lnTo>
                      <a:pt x="17" y="13"/>
                    </a:lnTo>
                    <a:lnTo>
                      <a:pt x="19" y="13"/>
                    </a:lnTo>
                    <a:lnTo>
                      <a:pt x="20" y="12"/>
                    </a:lnTo>
                    <a:lnTo>
                      <a:pt x="22" y="11"/>
                    </a:lnTo>
                    <a:lnTo>
                      <a:pt x="23" y="11"/>
                    </a:lnTo>
                    <a:lnTo>
                      <a:pt x="24" y="11"/>
                    </a:lnTo>
                    <a:lnTo>
                      <a:pt x="51" y="11"/>
                    </a:lnTo>
                    <a:lnTo>
                      <a:pt x="51" y="10"/>
                    </a:lnTo>
                    <a:lnTo>
                      <a:pt x="48" y="9"/>
                    </a:lnTo>
                    <a:lnTo>
                      <a:pt x="46" y="7"/>
                    </a:lnTo>
                    <a:lnTo>
                      <a:pt x="44" y="5"/>
                    </a:lnTo>
                    <a:lnTo>
                      <a:pt x="41" y="4"/>
                    </a:lnTo>
                    <a:lnTo>
                      <a:pt x="35" y="2"/>
                    </a:lnTo>
                    <a:lnTo>
                      <a:pt x="32" y="1"/>
                    </a:lnTo>
                    <a:lnTo>
                      <a:pt x="29" y="0"/>
                    </a:lnTo>
                    <a:lnTo>
                      <a:pt x="27" y="0"/>
                    </a:lnTo>
                    <a:lnTo>
                      <a:pt x="24" y="0"/>
                    </a:lnTo>
                    <a:lnTo>
                      <a:pt x="21" y="1"/>
                    </a:lnTo>
                    <a:lnTo>
                      <a:pt x="19" y="1"/>
                    </a:lnTo>
                    <a:lnTo>
                      <a:pt x="16" y="2"/>
                    </a:lnTo>
                    <a:lnTo>
                      <a:pt x="14" y="3"/>
                    </a:lnTo>
                    <a:lnTo>
                      <a:pt x="12" y="5"/>
                    </a:lnTo>
                    <a:lnTo>
                      <a:pt x="11" y="6"/>
                    </a:lnTo>
                    <a:lnTo>
                      <a:pt x="8" y="8"/>
                    </a:lnTo>
                    <a:lnTo>
                      <a:pt x="6" y="9"/>
                    </a:lnTo>
                    <a:lnTo>
                      <a:pt x="5" y="12"/>
                    </a:lnTo>
                    <a:lnTo>
                      <a:pt x="4" y="14"/>
                    </a:lnTo>
                    <a:lnTo>
                      <a:pt x="2" y="17"/>
                    </a:lnTo>
                    <a:lnTo>
                      <a:pt x="1" y="20"/>
                    </a:lnTo>
                    <a:lnTo>
                      <a:pt x="0" y="22"/>
                    </a:lnTo>
                    <a:lnTo>
                      <a:pt x="0" y="25"/>
                    </a:lnTo>
                    <a:lnTo>
                      <a:pt x="0" y="27"/>
                    </a:lnTo>
                    <a:lnTo>
                      <a:pt x="0" y="29"/>
                    </a:lnTo>
                    <a:lnTo>
                      <a:pt x="1" y="32"/>
                    </a:lnTo>
                    <a:lnTo>
                      <a:pt x="2" y="34"/>
                    </a:lnTo>
                    <a:lnTo>
                      <a:pt x="3" y="37"/>
                    </a:lnTo>
                    <a:lnTo>
                      <a:pt x="4" y="39"/>
                    </a:lnTo>
                    <a:lnTo>
                      <a:pt x="5" y="41"/>
                    </a:lnTo>
                    <a:lnTo>
                      <a:pt x="7" y="43"/>
                    </a:lnTo>
                    <a:lnTo>
                      <a:pt x="9" y="45"/>
                    </a:lnTo>
                    <a:lnTo>
                      <a:pt x="12" y="46"/>
                    </a:lnTo>
                    <a:lnTo>
                      <a:pt x="14" y="48"/>
                    </a:lnTo>
                    <a:lnTo>
                      <a:pt x="16" y="49"/>
                    </a:lnTo>
                    <a:lnTo>
                      <a:pt x="17" y="49"/>
                    </a:lnTo>
                  </a:path>
                </a:pathLst>
              </a:custGeom>
              <a:solidFill>
                <a:srgbClr val="FFFF00"/>
              </a:solidFill>
              <a:ln w="9525" cap="rnd">
                <a:noFill/>
                <a:round/>
                <a:headEnd/>
                <a:tailEnd/>
              </a:ln>
            </p:spPr>
            <p:txBody>
              <a:bodyPr/>
              <a:lstStyle/>
              <a:p>
                <a:endParaRPr lang="en-US"/>
              </a:p>
            </p:txBody>
          </p:sp>
          <p:sp>
            <p:nvSpPr>
              <p:cNvPr id="114" name="Freeform 506"/>
              <p:cNvSpPr>
                <a:spLocks/>
              </p:cNvSpPr>
              <p:nvPr/>
            </p:nvSpPr>
            <p:spPr bwMode="auto">
              <a:xfrm>
                <a:off x="207" y="368"/>
                <a:ext cx="59" cy="54"/>
              </a:xfrm>
              <a:custGeom>
                <a:avLst/>
                <a:gdLst>
                  <a:gd name="T0" fmla="*/ 19 w 59"/>
                  <a:gd name="T1" fmla="*/ 50 h 54"/>
                  <a:gd name="T2" fmla="*/ 24 w 59"/>
                  <a:gd name="T3" fmla="*/ 52 h 54"/>
                  <a:gd name="T4" fmla="*/ 29 w 59"/>
                  <a:gd name="T5" fmla="*/ 53 h 54"/>
                  <a:gd name="T6" fmla="*/ 34 w 59"/>
                  <a:gd name="T7" fmla="*/ 53 h 54"/>
                  <a:gd name="T8" fmla="*/ 39 w 59"/>
                  <a:gd name="T9" fmla="*/ 52 h 54"/>
                  <a:gd name="T10" fmla="*/ 44 w 59"/>
                  <a:gd name="T11" fmla="*/ 50 h 54"/>
                  <a:gd name="T12" fmla="*/ 48 w 59"/>
                  <a:gd name="T13" fmla="*/ 47 h 54"/>
                  <a:gd name="T14" fmla="*/ 52 w 59"/>
                  <a:gd name="T15" fmla="*/ 43 h 54"/>
                  <a:gd name="T16" fmla="*/ 55 w 59"/>
                  <a:gd name="T17" fmla="*/ 39 h 54"/>
                  <a:gd name="T18" fmla="*/ 57 w 59"/>
                  <a:gd name="T19" fmla="*/ 34 h 54"/>
                  <a:gd name="T20" fmla="*/ 58 w 59"/>
                  <a:gd name="T21" fmla="*/ 28 h 54"/>
                  <a:gd name="T22" fmla="*/ 58 w 59"/>
                  <a:gd name="T23" fmla="*/ 24 h 54"/>
                  <a:gd name="T24" fmla="*/ 56 w 59"/>
                  <a:gd name="T25" fmla="*/ 19 h 54"/>
                  <a:gd name="T26" fmla="*/ 54 w 59"/>
                  <a:gd name="T27" fmla="*/ 14 h 54"/>
                  <a:gd name="T28" fmla="*/ 51 w 59"/>
                  <a:gd name="T29" fmla="*/ 10 h 54"/>
                  <a:gd name="T30" fmla="*/ 46 w 59"/>
                  <a:gd name="T31" fmla="*/ 7 h 54"/>
                  <a:gd name="T32" fmla="*/ 41 w 59"/>
                  <a:gd name="T33" fmla="*/ 4 h 54"/>
                  <a:gd name="T34" fmla="*/ 32 w 59"/>
                  <a:gd name="T35" fmla="*/ 1 h 54"/>
                  <a:gd name="T36" fmla="*/ 27 w 59"/>
                  <a:gd name="T37" fmla="*/ 0 h 54"/>
                  <a:gd name="T38" fmla="*/ 21 w 59"/>
                  <a:gd name="T39" fmla="*/ 1 h 54"/>
                  <a:gd name="T40" fmla="*/ 16 w 59"/>
                  <a:gd name="T41" fmla="*/ 2 h 54"/>
                  <a:gd name="T42" fmla="*/ 12 w 59"/>
                  <a:gd name="T43" fmla="*/ 5 h 54"/>
                  <a:gd name="T44" fmla="*/ 8 w 59"/>
                  <a:gd name="T45" fmla="*/ 8 h 54"/>
                  <a:gd name="T46" fmla="*/ 5 w 59"/>
                  <a:gd name="T47" fmla="*/ 12 h 54"/>
                  <a:gd name="T48" fmla="*/ 2 w 59"/>
                  <a:gd name="T49" fmla="*/ 17 h 54"/>
                  <a:gd name="T50" fmla="*/ 0 w 59"/>
                  <a:gd name="T51" fmla="*/ 22 h 54"/>
                  <a:gd name="T52" fmla="*/ 0 w 59"/>
                  <a:gd name="T53" fmla="*/ 27 h 54"/>
                  <a:gd name="T54" fmla="*/ 1 w 59"/>
                  <a:gd name="T55" fmla="*/ 32 h 54"/>
                  <a:gd name="T56" fmla="*/ 3 w 59"/>
                  <a:gd name="T57" fmla="*/ 37 h 54"/>
                  <a:gd name="T58" fmla="*/ 5 w 59"/>
                  <a:gd name="T59" fmla="*/ 41 h 54"/>
                  <a:gd name="T60" fmla="*/ 9 w 59"/>
                  <a:gd name="T61" fmla="*/ 45 h 54"/>
                  <a:gd name="T62" fmla="*/ 14 w 59"/>
                  <a:gd name="T63" fmla="*/ 48 h 54"/>
                  <a:gd name="T64" fmla="*/ 17 w 59"/>
                  <a:gd name="T65" fmla="*/ 49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4"/>
                  <a:gd name="T101" fmla="*/ 59 w 59"/>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4">
                    <a:moveTo>
                      <a:pt x="17" y="49"/>
                    </a:moveTo>
                    <a:lnTo>
                      <a:pt x="19" y="50"/>
                    </a:lnTo>
                    <a:lnTo>
                      <a:pt x="21" y="51"/>
                    </a:lnTo>
                    <a:lnTo>
                      <a:pt x="24" y="52"/>
                    </a:lnTo>
                    <a:lnTo>
                      <a:pt x="26" y="53"/>
                    </a:lnTo>
                    <a:lnTo>
                      <a:pt x="29" y="53"/>
                    </a:lnTo>
                    <a:lnTo>
                      <a:pt x="31" y="53"/>
                    </a:lnTo>
                    <a:lnTo>
                      <a:pt x="34" y="53"/>
                    </a:lnTo>
                    <a:lnTo>
                      <a:pt x="36" y="53"/>
                    </a:lnTo>
                    <a:lnTo>
                      <a:pt x="39" y="52"/>
                    </a:lnTo>
                    <a:lnTo>
                      <a:pt x="41" y="51"/>
                    </a:lnTo>
                    <a:lnTo>
                      <a:pt x="44" y="50"/>
                    </a:lnTo>
                    <a:lnTo>
                      <a:pt x="46" y="49"/>
                    </a:lnTo>
                    <a:lnTo>
                      <a:pt x="48" y="47"/>
                    </a:lnTo>
                    <a:lnTo>
                      <a:pt x="50" y="46"/>
                    </a:lnTo>
                    <a:lnTo>
                      <a:pt x="52" y="43"/>
                    </a:lnTo>
                    <a:lnTo>
                      <a:pt x="53" y="41"/>
                    </a:lnTo>
                    <a:lnTo>
                      <a:pt x="55" y="39"/>
                    </a:lnTo>
                    <a:lnTo>
                      <a:pt x="56" y="36"/>
                    </a:lnTo>
                    <a:lnTo>
                      <a:pt x="57" y="34"/>
                    </a:lnTo>
                    <a:lnTo>
                      <a:pt x="58" y="31"/>
                    </a:lnTo>
                    <a:lnTo>
                      <a:pt x="58" y="28"/>
                    </a:lnTo>
                    <a:lnTo>
                      <a:pt x="58" y="26"/>
                    </a:lnTo>
                    <a:lnTo>
                      <a:pt x="58" y="24"/>
                    </a:lnTo>
                    <a:lnTo>
                      <a:pt x="57" y="21"/>
                    </a:lnTo>
                    <a:lnTo>
                      <a:pt x="56" y="19"/>
                    </a:lnTo>
                    <a:lnTo>
                      <a:pt x="55" y="17"/>
                    </a:lnTo>
                    <a:lnTo>
                      <a:pt x="54" y="14"/>
                    </a:lnTo>
                    <a:lnTo>
                      <a:pt x="52" y="13"/>
                    </a:lnTo>
                    <a:lnTo>
                      <a:pt x="51" y="10"/>
                    </a:lnTo>
                    <a:lnTo>
                      <a:pt x="48" y="9"/>
                    </a:lnTo>
                    <a:lnTo>
                      <a:pt x="46" y="7"/>
                    </a:lnTo>
                    <a:lnTo>
                      <a:pt x="44" y="5"/>
                    </a:lnTo>
                    <a:lnTo>
                      <a:pt x="41" y="4"/>
                    </a:lnTo>
                    <a:lnTo>
                      <a:pt x="35" y="2"/>
                    </a:lnTo>
                    <a:lnTo>
                      <a:pt x="32" y="1"/>
                    </a:lnTo>
                    <a:lnTo>
                      <a:pt x="29" y="0"/>
                    </a:lnTo>
                    <a:lnTo>
                      <a:pt x="27" y="0"/>
                    </a:lnTo>
                    <a:lnTo>
                      <a:pt x="24" y="0"/>
                    </a:lnTo>
                    <a:lnTo>
                      <a:pt x="21" y="1"/>
                    </a:lnTo>
                    <a:lnTo>
                      <a:pt x="19" y="1"/>
                    </a:lnTo>
                    <a:lnTo>
                      <a:pt x="16" y="2"/>
                    </a:lnTo>
                    <a:lnTo>
                      <a:pt x="14" y="3"/>
                    </a:lnTo>
                    <a:lnTo>
                      <a:pt x="12" y="5"/>
                    </a:lnTo>
                    <a:lnTo>
                      <a:pt x="11" y="6"/>
                    </a:lnTo>
                    <a:lnTo>
                      <a:pt x="8" y="8"/>
                    </a:lnTo>
                    <a:lnTo>
                      <a:pt x="6" y="9"/>
                    </a:lnTo>
                    <a:lnTo>
                      <a:pt x="5" y="12"/>
                    </a:lnTo>
                    <a:lnTo>
                      <a:pt x="4" y="14"/>
                    </a:lnTo>
                    <a:lnTo>
                      <a:pt x="2" y="17"/>
                    </a:lnTo>
                    <a:lnTo>
                      <a:pt x="1" y="20"/>
                    </a:lnTo>
                    <a:lnTo>
                      <a:pt x="0" y="22"/>
                    </a:lnTo>
                    <a:lnTo>
                      <a:pt x="0" y="25"/>
                    </a:lnTo>
                    <a:lnTo>
                      <a:pt x="0" y="27"/>
                    </a:lnTo>
                    <a:lnTo>
                      <a:pt x="0" y="29"/>
                    </a:lnTo>
                    <a:lnTo>
                      <a:pt x="1" y="32"/>
                    </a:lnTo>
                    <a:lnTo>
                      <a:pt x="2" y="34"/>
                    </a:lnTo>
                    <a:lnTo>
                      <a:pt x="3" y="37"/>
                    </a:lnTo>
                    <a:lnTo>
                      <a:pt x="4" y="39"/>
                    </a:lnTo>
                    <a:lnTo>
                      <a:pt x="5" y="41"/>
                    </a:lnTo>
                    <a:lnTo>
                      <a:pt x="7" y="43"/>
                    </a:lnTo>
                    <a:lnTo>
                      <a:pt x="9" y="45"/>
                    </a:lnTo>
                    <a:lnTo>
                      <a:pt x="12" y="46"/>
                    </a:lnTo>
                    <a:lnTo>
                      <a:pt x="14" y="48"/>
                    </a:lnTo>
                    <a:lnTo>
                      <a:pt x="16" y="49"/>
                    </a:lnTo>
                    <a:lnTo>
                      <a:pt x="17" y="49"/>
                    </a:lnTo>
                  </a:path>
                </a:pathLst>
              </a:custGeom>
              <a:noFill/>
              <a:ln w="12700" cap="rnd" cmpd="sng">
                <a:solidFill>
                  <a:srgbClr val="000000"/>
                </a:solidFill>
                <a:prstDash val="solid"/>
                <a:round/>
                <a:headEnd/>
                <a:tailEnd/>
              </a:ln>
            </p:spPr>
            <p:txBody>
              <a:bodyPr/>
              <a:lstStyle/>
              <a:p>
                <a:endParaRPr lang="en-US"/>
              </a:p>
            </p:txBody>
          </p:sp>
          <p:sp>
            <p:nvSpPr>
              <p:cNvPr id="115" name="Freeform 507"/>
              <p:cNvSpPr>
                <a:spLocks/>
              </p:cNvSpPr>
              <p:nvPr/>
            </p:nvSpPr>
            <p:spPr bwMode="auto">
              <a:xfrm>
                <a:off x="216" y="378"/>
                <a:ext cx="39" cy="34"/>
              </a:xfrm>
              <a:custGeom>
                <a:avLst/>
                <a:gdLst>
                  <a:gd name="T0" fmla="*/ 12 w 38"/>
                  <a:gd name="T1" fmla="*/ 30 h 34"/>
                  <a:gd name="T2" fmla="*/ 8 w 38"/>
                  <a:gd name="T3" fmla="*/ 28 h 34"/>
                  <a:gd name="T4" fmla="*/ 5 w 38"/>
                  <a:gd name="T5" fmla="*/ 26 h 34"/>
                  <a:gd name="T6" fmla="*/ 4 w 38"/>
                  <a:gd name="T7" fmla="*/ 24 h 34"/>
                  <a:gd name="T8" fmla="*/ 3 w 38"/>
                  <a:gd name="T9" fmla="*/ 23 h 34"/>
                  <a:gd name="T10" fmla="*/ 1 w 38"/>
                  <a:gd name="T11" fmla="*/ 22 h 34"/>
                  <a:gd name="T12" fmla="*/ 1 w 38"/>
                  <a:gd name="T13" fmla="*/ 20 h 34"/>
                  <a:gd name="T14" fmla="*/ 0 w 38"/>
                  <a:gd name="T15" fmla="*/ 19 h 34"/>
                  <a:gd name="T16" fmla="*/ 0 w 38"/>
                  <a:gd name="T17" fmla="*/ 17 h 34"/>
                  <a:gd name="T18" fmla="*/ 0 w 38"/>
                  <a:gd name="T19" fmla="*/ 16 h 34"/>
                  <a:gd name="T20" fmla="*/ 0 w 38"/>
                  <a:gd name="T21" fmla="*/ 14 h 34"/>
                  <a:gd name="T22" fmla="*/ 0 w 38"/>
                  <a:gd name="T23" fmla="*/ 13 h 34"/>
                  <a:gd name="T24" fmla="*/ 0 w 38"/>
                  <a:gd name="T25" fmla="*/ 11 h 34"/>
                  <a:gd name="T26" fmla="*/ 1 w 38"/>
                  <a:gd name="T27" fmla="*/ 10 h 34"/>
                  <a:gd name="T28" fmla="*/ 1 w 38"/>
                  <a:gd name="T29" fmla="*/ 8 h 34"/>
                  <a:gd name="T30" fmla="*/ 2 w 38"/>
                  <a:gd name="T31" fmla="*/ 7 h 34"/>
                  <a:gd name="T32" fmla="*/ 3 w 38"/>
                  <a:gd name="T33" fmla="*/ 6 h 34"/>
                  <a:gd name="T34" fmla="*/ 4 w 38"/>
                  <a:gd name="T35" fmla="*/ 4 h 34"/>
                  <a:gd name="T36" fmla="*/ 6 w 38"/>
                  <a:gd name="T37" fmla="*/ 3 h 34"/>
                  <a:gd name="T38" fmla="*/ 7 w 38"/>
                  <a:gd name="T39" fmla="*/ 3 h 34"/>
                  <a:gd name="T40" fmla="*/ 8 w 38"/>
                  <a:gd name="T41" fmla="*/ 2 h 34"/>
                  <a:gd name="T42" fmla="*/ 9 w 38"/>
                  <a:gd name="T43" fmla="*/ 1 h 34"/>
                  <a:gd name="T44" fmla="*/ 11 w 38"/>
                  <a:gd name="T45" fmla="*/ 0 h 34"/>
                  <a:gd name="T46" fmla="*/ 13 w 38"/>
                  <a:gd name="T47" fmla="*/ 0 h 34"/>
                  <a:gd name="T48" fmla="*/ 14 w 38"/>
                  <a:gd name="T49" fmla="*/ 0 h 34"/>
                  <a:gd name="T50" fmla="*/ 18 w 38"/>
                  <a:gd name="T51" fmla="*/ 0 h 34"/>
                  <a:gd name="T52" fmla="*/ 19 w 38"/>
                  <a:gd name="T53" fmla="*/ 1 h 34"/>
                  <a:gd name="T54" fmla="*/ 21 w 38"/>
                  <a:gd name="T55" fmla="*/ 2 h 34"/>
                  <a:gd name="T56" fmla="*/ 25 w 38"/>
                  <a:gd name="T57" fmla="*/ 3 h 34"/>
                  <a:gd name="T58" fmla="*/ 29 w 38"/>
                  <a:gd name="T59" fmla="*/ 6 h 34"/>
                  <a:gd name="T60" fmla="*/ 32 w 38"/>
                  <a:gd name="T61" fmla="*/ 7 h 34"/>
                  <a:gd name="T62" fmla="*/ 34 w 38"/>
                  <a:gd name="T63" fmla="*/ 10 h 34"/>
                  <a:gd name="T64" fmla="*/ 35 w 38"/>
                  <a:gd name="T65" fmla="*/ 11 h 34"/>
                  <a:gd name="T66" fmla="*/ 36 w 38"/>
                  <a:gd name="T67" fmla="*/ 13 h 34"/>
                  <a:gd name="T68" fmla="*/ 37 w 38"/>
                  <a:gd name="T69" fmla="*/ 14 h 34"/>
                  <a:gd name="T70" fmla="*/ 37 w 38"/>
                  <a:gd name="T71" fmla="*/ 15 h 34"/>
                  <a:gd name="T72" fmla="*/ 37 w 38"/>
                  <a:gd name="T73" fmla="*/ 17 h 34"/>
                  <a:gd name="T74" fmla="*/ 37 w 38"/>
                  <a:gd name="T75" fmla="*/ 19 h 34"/>
                  <a:gd name="T76" fmla="*/ 37 w 38"/>
                  <a:gd name="T77" fmla="*/ 20 h 34"/>
                  <a:gd name="T78" fmla="*/ 37 w 38"/>
                  <a:gd name="T79" fmla="*/ 22 h 34"/>
                  <a:gd name="T80" fmla="*/ 36 w 38"/>
                  <a:gd name="T81" fmla="*/ 23 h 34"/>
                  <a:gd name="T82" fmla="*/ 35 w 38"/>
                  <a:gd name="T83" fmla="*/ 25 h 34"/>
                  <a:gd name="T84" fmla="*/ 35 w 38"/>
                  <a:gd name="T85" fmla="*/ 26 h 34"/>
                  <a:gd name="T86" fmla="*/ 34 w 38"/>
                  <a:gd name="T87" fmla="*/ 27 h 34"/>
                  <a:gd name="T88" fmla="*/ 32 w 38"/>
                  <a:gd name="T89" fmla="*/ 29 h 34"/>
                  <a:gd name="T90" fmla="*/ 32 w 38"/>
                  <a:gd name="T91" fmla="*/ 30 h 34"/>
                  <a:gd name="T92" fmla="*/ 30 w 38"/>
                  <a:gd name="T93" fmla="*/ 31 h 34"/>
                  <a:gd name="T94" fmla="*/ 29 w 38"/>
                  <a:gd name="T95" fmla="*/ 31 h 34"/>
                  <a:gd name="T96" fmla="*/ 27 w 38"/>
                  <a:gd name="T97" fmla="*/ 32 h 34"/>
                  <a:gd name="T98" fmla="*/ 26 w 38"/>
                  <a:gd name="T99" fmla="*/ 32 h 34"/>
                  <a:gd name="T100" fmla="*/ 24 w 38"/>
                  <a:gd name="T101" fmla="*/ 33 h 34"/>
                  <a:gd name="T102" fmla="*/ 23 w 38"/>
                  <a:gd name="T103" fmla="*/ 33 h 34"/>
                  <a:gd name="T104" fmla="*/ 21 w 38"/>
                  <a:gd name="T105" fmla="*/ 33 h 34"/>
                  <a:gd name="T106" fmla="*/ 19 w 38"/>
                  <a:gd name="T107" fmla="*/ 32 h 34"/>
                  <a:gd name="T108" fmla="*/ 18 w 38"/>
                  <a:gd name="T109" fmla="*/ 32 h 34"/>
                  <a:gd name="T110" fmla="*/ 16 w 38"/>
                  <a:gd name="T111" fmla="*/ 31 h 34"/>
                  <a:gd name="T112" fmla="*/ 12 w 38"/>
                  <a:gd name="T113" fmla="*/ 30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
                  <a:gd name="T172" fmla="*/ 0 h 34"/>
                  <a:gd name="T173" fmla="*/ 38 w 38"/>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 h="34">
                    <a:moveTo>
                      <a:pt x="12" y="30"/>
                    </a:moveTo>
                    <a:lnTo>
                      <a:pt x="8" y="28"/>
                    </a:lnTo>
                    <a:lnTo>
                      <a:pt x="5" y="26"/>
                    </a:lnTo>
                    <a:lnTo>
                      <a:pt x="4" y="24"/>
                    </a:lnTo>
                    <a:lnTo>
                      <a:pt x="3" y="23"/>
                    </a:lnTo>
                    <a:lnTo>
                      <a:pt x="1" y="22"/>
                    </a:lnTo>
                    <a:lnTo>
                      <a:pt x="1" y="20"/>
                    </a:lnTo>
                    <a:lnTo>
                      <a:pt x="0" y="19"/>
                    </a:lnTo>
                    <a:lnTo>
                      <a:pt x="0" y="17"/>
                    </a:lnTo>
                    <a:lnTo>
                      <a:pt x="0" y="16"/>
                    </a:lnTo>
                    <a:lnTo>
                      <a:pt x="0" y="14"/>
                    </a:lnTo>
                    <a:lnTo>
                      <a:pt x="0" y="13"/>
                    </a:lnTo>
                    <a:lnTo>
                      <a:pt x="0" y="11"/>
                    </a:lnTo>
                    <a:lnTo>
                      <a:pt x="1" y="10"/>
                    </a:lnTo>
                    <a:lnTo>
                      <a:pt x="1" y="8"/>
                    </a:lnTo>
                    <a:lnTo>
                      <a:pt x="2" y="7"/>
                    </a:lnTo>
                    <a:lnTo>
                      <a:pt x="3" y="6"/>
                    </a:lnTo>
                    <a:lnTo>
                      <a:pt x="4" y="4"/>
                    </a:lnTo>
                    <a:lnTo>
                      <a:pt x="6" y="3"/>
                    </a:lnTo>
                    <a:lnTo>
                      <a:pt x="7" y="3"/>
                    </a:lnTo>
                    <a:lnTo>
                      <a:pt x="8" y="2"/>
                    </a:lnTo>
                    <a:lnTo>
                      <a:pt x="9" y="1"/>
                    </a:lnTo>
                    <a:lnTo>
                      <a:pt x="11" y="0"/>
                    </a:lnTo>
                    <a:lnTo>
                      <a:pt x="13" y="0"/>
                    </a:lnTo>
                    <a:lnTo>
                      <a:pt x="14" y="0"/>
                    </a:lnTo>
                    <a:lnTo>
                      <a:pt x="18" y="0"/>
                    </a:lnTo>
                    <a:lnTo>
                      <a:pt x="19" y="1"/>
                    </a:lnTo>
                    <a:lnTo>
                      <a:pt x="21" y="2"/>
                    </a:lnTo>
                    <a:lnTo>
                      <a:pt x="25" y="3"/>
                    </a:lnTo>
                    <a:lnTo>
                      <a:pt x="29" y="6"/>
                    </a:lnTo>
                    <a:lnTo>
                      <a:pt x="32" y="7"/>
                    </a:lnTo>
                    <a:lnTo>
                      <a:pt x="34" y="10"/>
                    </a:lnTo>
                    <a:lnTo>
                      <a:pt x="35" y="11"/>
                    </a:lnTo>
                    <a:lnTo>
                      <a:pt x="36" y="13"/>
                    </a:lnTo>
                    <a:lnTo>
                      <a:pt x="37" y="14"/>
                    </a:lnTo>
                    <a:lnTo>
                      <a:pt x="37" y="15"/>
                    </a:lnTo>
                    <a:lnTo>
                      <a:pt x="37" y="17"/>
                    </a:lnTo>
                    <a:lnTo>
                      <a:pt x="37" y="19"/>
                    </a:lnTo>
                    <a:lnTo>
                      <a:pt x="37" y="20"/>
                    </a:lnTo>
                    <a:lnTo>
                      <a:pt x="37" y="22"/>
                    </a:lnTo>
                    <a:lnTo>
                      <a:pt x="36" y="23"/>
                    </a:lnTo>
                    <a:lnTo>
                      <a:pt x="35" y="25"/>
                    </a:lnTo>
                    <a:lnTo>
                      <a:pt x="35" y="26"/>
                    </a:lnTo>
                    <a:lnTo>
                      <a:pt x="34" y="27"/>
                    </a:lnTo>
                    <a:lnTo>
                      <a:pt x="32" y="29"/>
                    </a:lnTo>
                    <a:lnTo>
                      <a:pt x="32" y="30"/>
                    </a:lnTo>
                    <a:lnTo>
                      <a:pt x="30" y="31"/>
                    </a:lnTo>
                    <a:lnTo>
                      <a:pt x="29" y="31"/>
                    </a:lnTo>
                    <a:lnTo>
                      <a:pt x="27" y="32"/>
                    </a:lnTo>
                    <a:lnTo>
                      <a:pt x="26" y="32"/>
                    </a:lnTo>
                    <a:lnTo>
                      <a:pt x="24" y="33"/>
                    </a:lnTo>
                    <a:lnTo>
                      <a:pt x="23" y="33"/>
                    </a:lnTo>
                    <a:lnTo>
                      <a:pt x="21" y="33"/>
                    </a:lnTo>
                    <a:lnTo>
                      <a:pt x="19" y="32"/>
                    </a:lnTo>
                    <a:lnTo>
                      <a:pt x="18" y="32"/>
                    </a:lnTo>
                    <a:lnTo>
                      <a:pt x="16" y="31"/>
                    </a:lnTo>
                    <a:lnTo>
                      <a:pt x="12" y="30"/>
                    </a:lnTo>
                  </a:path>
                </a:pathLst>
              </a:custGeom>
              <a:noFill/>
              <a:ln w="12700" cap="rnd" cmpd="sng">
                <a:solidFill>
                  <a:srgbClr val="000000"/>
                </a:solidFill>
                <a:prstDash val="solid"/>
                <a:round/>
                <a:headEnd/>
                <a:tailEnd/>
              </a:ln>
            </p:spPr>
            <p:txBody>
              <a:bodyPr/>
              <a:lstStyle/>
              <a:p>
                <a:endParaRPr lang="en-US"/>
              </a:p>
            </p:txBody>
          </p:sp>
          <p:sp>
            <p:nvSpPr>
              <p:cNvPr id="116" name="Freeform 508"/>
              <p:cNvSpPr>
                <a:spLocks/>
              </p:cNvSpPr>
              <p:nvPr/>
            </p:nvSpPr>
            <p:spPr bwMode="auto">
              <a:xfrm>
                <a:off x="229" y="321"/>
                <a:ext cx="52" cy="55"/>
              </a:xfrm>
              <a:custGeom>
                <a:avLst/>
                <a:gdLst>
                  <a:gd name="T0" fmla="*/ 36 w 53"/>
                  <a:gd name="T1" fmla="*/ 37 h 57"/>
                  <a:gd name="T2" fmla="*/ 43 w 53"/>
                  <a:gd name="T3" fmla="*/ 26 h 57"/>
                  <a:gd name="T4" fmla="*/ 44 w 53"/>
                  <a:gd name="T5" fmla="*/ 23 h 57"/>
                  <a:gd name="T6" fmla="*/ 45 w 53"/>
                  <a:gd name="T7" fmla="*/ 21 h 57"/>
                  <a:gd name="T8" fmla="*/ 46 w 53"/>
                  <a:gd name="T9" fmla="*/ 19 h 57"/>
                  <a:gd name="T10" fmla="*/ 46 w 53"/>
                  <a:gd name="T11" fmla="*/ 18 h 57"/>
                  <a:gd name="T12" fmla="*/ 46 w 53"/>
                  <a:gd name="T13" fmla="*/ 16 h 57"/>
                  <a:gd name="T14" fmla="*/ 45 w 53"/>
                  <a:gd name="T15" fmla="*/ 13 h 57"/>
                  <a:gd name="T16" fmla="*/ 44 w 53"/>
                  <a:gd name="T17" fmla="*/ 12 h 57"/>
                  <a:gd name="T18" fmla="*/ 44 w 53"/>
                  <a:gd name="T19" fmla="*/ 11 h 57"/>
                  <a:gd name="T20" fmla="*/ 26 w 53"/>
                  <a:gd name="T21" fmla="*/ 11 h 57"/>
                  <a:gd name="T22" fmla="*/ 27 w 53"/>
                  <a:gd name="T23" fmla="*/ 11 h 57"/>
                  <a:gd name="T24" fmla="*/ 29 w 53"/>
                  <a:gd name="T25" fmla="*/ 12 h 57"/>
                  <a:gd name="T26" fmla="*/ 30 w 53"/>
                  <a:gd name="T27" fmla="*/ 12 h 57"/>
                  <a:gd name="T28" fmla="*/ 32 w 53"/>
                  <a:gd name="T29" fmla="*/ 14 h 57"/>
                  <a:gd name="T30" fmla="*/ 33 w 53"/>
                  <a:gd name="T31" fmla="*/ 15 h 57"/>
                  <a:gd name="T32" fmla="*/ 34 w 53"/>
                  <a:gd name="T33" fmla="*/ 16 h 57"/>
                  <a:gd name="T34" fmla="*/ 34 w 53"/>
                  <a:gd name="T35" fmla="*/ 17 h 57"/>
                  <a:gd name="T36" fmla="*/ 34 w 53"/>
                  <a:gd name="T37" fmla="*/ 18 h 57"/>
                  <a:gd name="T38" fmla="*/ 34 w 53"/>
                  <a:gd name="T39" fmla="*/ 19 h 57"/>
                  <a:gd name="T40" fmla="*/ 34 w 53"/>
                  <a:gd name="T41" fmla="*/ 19 h 57"/>
                  <a:gd name="T42" fmla="*/ 34 w 53"/>
                  <a:gd name="T43" fmla="*/ 21 h 57"/>
                  <a:gd name="T44" fmla="*/ 34 w 53"/>
                  <a:gd name="T45" fmla="*/ 22 h 57"/>
                  <a:gd name="T46" fmla="*/ 32 w 53"/>
                  <a:gd name="T47" fmla="*/ 23 h 57"/>
                  <a:gd name="T48" fmla="*/ 27 w 53"/>
                  <a:gd name="T49" fmla="*/ 32 h 57"/>
                  <a:gd name="T50" fmla="*/ 14 w 53"/>
                  <a:gd name="T51" fmla="*/ 25 h 57"/>
                  <a:gd name="T52" fmla="*/ 20 w 53"/>
                  <a:gd name="T53" fmla="*/ 15 h 57"/>
                  <a:gd name="T54" fmla="*/ 21 w 53"/>
                  <a:gd name="T55" fmla="*/ 14 h 57"/>
                  <a:gd name="T56" fmla="*/ 22 w 53"/>
                  <a:gd name="T57" fmla="*/ 12 h 57"/>
                  <a:gd name="T58" fmla="*/ 24 w 53"/>
                  <a:gd name="T59" fmla="*/ 12 h 57"/>
                  <a:gd name="T60" fmla="*/ 25 w 53"/>
                  <a:gd name="T61" fmla="*/ 11 h 57"/>
                  <a:gd name="T62" fmla="*/ 26 w 53"/>
                  <a:gd name="T63" fmla="*/ 11 h 57"/>
                  <a:gd name="T64" fmla="*/ 44 w 53"/>
                  <a:gd name="T65" fmla="*/ 11 h 57"/>
                  <a:gd name="T66" fmla="*/ 44 w 53"/>
                  <a:gd name="T67" fmla="*/ 11 h 57"/>
                  <a:gd name="T68" fmla="*/ 43 w 53"/>
                  <a:gd name="T69" fmla="*/ 9 h 57"/>
                  <a:gd name="T70" fmla="*/ 42 w 53"/>
                  <a:gd name="T71" fmla="*/ 8 h 57"/>
                  <a:gd name="T72" fmla="*/ 39 w 53"/>
                  <a:gd name="T73" fmla="*/ 5 h 57"/>
                  <a:gd name="T74" fmla="*/ 36 w 53"/>
                  <a:gd name="T75" fmla="*/ 3 h 57"/>
                  <a:gd name="T76" fmla="*/ 34 w 53"/>
                  <a:gd name="T77" fmla="*/ 2 h 57"/>
                  <a:gd name="T78" fmla="*/ 32 w 53"/>
                  <a:gd name="T79" fmla="*/ 1 h 57"/>
                  <a:gd name="T80" fmla="*/ 31 w 53"/>
                  <a:gd name="T81" fmla="*/ 1 h 57"/>
                  <a:gd name="T82" fmla="*/ 29 w 53"/>
                  <a:gd name="T83" fmla="*/ 0 h 57"/>
                  <a:gd name="T84" fmla="*/ 27 w 53"/>
                  <a:gd name="T85" fmla="*/ 0 h 57"/>
                  <a:gd name="T86" fmla="*/ 26 w 53"/>
                  <a:gd name="T87" fmla="*/ 0 h 57"/>
                  <a:gd name="T88" fmla="*/ 25 w 53"/>
                  <a:gd name="T89" fmla="*/ 0 h 57"/>
                  <a:gd name="T90" fmla="*/ 23 w 53"/>
                  <a:gd name="T91" fmla="*/ 0 h 57"/>
                  <a:gd name="T92" fmla="*/ 21 w 53"/>
                  <a:gd name="T93" fmla="*/ 1 h 57"/>
                  <a:gd name="T94" fmla="*/ 20 w 53"/>
                  <a:gd name="T95" fmla="*/ 1 h 57"/>
                  <a:gd name="T96" fmla="*/ 17 w 53"/>
                  <a:gd name="T97" fmla="*/ 3 h 57"/>
                  <a:gd name="T98" fmla="*/ 16 w 53"/>
                  <a:gd name="T99" fmla="*/ 5 h 57"/>
                  <a:gd name="T100" fmla="*/ 15 w 53"/>
                  <a:gd name="T101" fmla="*/ 6 h 57"/>
                  <a:gd name="T102" fmla="*/ 13 w 53"/>
                  <a:gd name="T103" fmla="*/ 7 h 57"/>
                  <a:gd name="T104" fmla="*/ 12 w 53"/>
                  <a:gd name="T105" fmla="*/ 9 h 57"/>
                  <a:gd name="T106" fmla="*/ 0 w 53"/>
                  <a:gd name="T107" fmla="*/ 29 h 57"/>
                  <a:gd name="T108" fmla="*/ 47 w 53"/>
                  <a:gd name="T109" fmla="*/ 56 h 57"/>
                  <a:gd name="T110" fmla="*/ 52 w 53"/>
                  <a:gd name="T111" fmla="*/ 47 h 57"/>
                  <a:gd name="T112" fmla="*/ 36 w 53"/>
                  <a:gd name="T113" fmla="*/ 37 h 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
                  <a:gd name="T172" fmla="*/ 0 h 57"/>
                  <a:gd name="T173" fmla="*/ 53 w 53"/>
                  <a:gd name="T174" fmla="*/ 57 h 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 h="57">
                    <a:moveTo>
                      <a:pt x="36" y="37"/>
                    </a:moveTo>
                    <a:lnTo>
                      <a:pt x="43" y="26"/>
                    </a:lnTo>
                    <a:lnTo>
                      <a:pt x="44" y="23"/>
                    </a:lnTo>
                    <a:lnTo>
                      <a:pt x="45" y="21"/>
                    </a:lnTo>
                    <a:lnTo>
                      <a:pt x="46" y="19"/>
                    </a:lnTo>
                    <a:lnTo>
                      <a:pt x="46" y="18"/>
                    </a:lnTo>
                    <a:lnTo>
                      <a:pt x="46" y="16"/>
                    </a:lnTo>
                    <a:lnTo>
                      <a:pt x="45" y="13"/>
                    </a:lnTo>
                    <a:lnTo>
                      <a:pt x="44" y="12"/>
                    </a:lnTo>
                    <a:lnTo>
                      <a:pt x="44" y="11"/>
                    </a:lnTo>
                    <a:lnTo>
                      <a:pt x="26" y="11"/>
                    </a:lnTo>
                    <a:lnTo>
                      <a:pt x="27" y="11"/>
                    </a:lnTo>
                    <a:lnTo>
                      <a:pt x="29" y="12"/>
                    </a:lnTo>
                    <a:lnTo>
                      <a:pt x="30" y="12"/>
                    </a:lnTo>
                    <a:lnTo>
                      <a:pt x="32" y="14"/>
                    </a:lnTo>
                    <a:lnTo>
                      <a:pt x="33" y="15"/>
                    </a:lnTo>
                    <a:lnTo>
                      <a:pt x="34" y="16"/>
                    </a:lnTo>
                    <a:lnTo>
                      <a:pt x="34" y="17"/>
                    </a:lnTo>
                    <a:lnTo>
                      <a:pt x="34" y="18"/>
                    </a:lnTo>
                    <a:lnTo>
                      <a:pt x="34" y="19"/>
                    </a:lnTo>
                    <a:lnTo>
                      <a:pt x="34" y="21"/>
                    </a:lnTo>
                    <a:lnTo>
                      <a:pt x="34" y="22"/>
                    </a:lnTo>
                    <a:lnTo>
                      <a:pt x="32" y="23"/>
                    </a:lnTo>
                    <a:lnTo>
                      <a:pt x="27" y="32"/>
                    </a:lnTo>
                    <a:lnTo>
                      <a:pt x="14" y="25"/>
                    </a:lnTo>
                    <a:lnTo>
                      <a:pt x="20" y="15"/>
                    </a:lnTo>
                    <a:lnTo>
                      <a:pt x="21" y="14"/>
                    </a:lnTo>
                    <a:lnTo>
                      <a:pt x="22" y="12"/>
                    </a:lnTo>
                    <a:lnTo>
                      <a:pt x="24" y="12"/>
                    </a:lnTo>
                    <a:lnTo>
                      <a:pt x="25" y="11"/>
                    </a:lnTo>
                    <a:lnTo>
                      <a:pt x="26" y="11"/>
                    </a:lnTo>
                    <a:lnTo>
                      <a:pt x="44" y="11"/>
                    </a:lnTo>
                    <a:lnTo>
                      <a:pt x="43" y="9"/>
                    </a:lnTo>
                    <a:lnTo>
                      <a:pt x="42" y="8"/>
                    </a:lnTo>
                    <a:lnTo>
                      <a:pt x="39" y="5"/>
                    </a:lnTo>
                    <a:lnTo>
                      <a:pt x="36" y="3"/>
                    </a:lnTo>
                    <a:lnTo>
                      <a:pt x="34" y="2"/>
                    </a:lnTo>
                    <a:lnTo>
                      <a:pt x="32" y="1"/>
                    </a:lnTo>
                    <a:lnTo>
                      <a:pt x="31" y="1"/>
                    </a:lnTo>
                    <a:lnTo>
                      <a:pt x="29" y="0"/>
                    </a:lnTo>
                    <a:lnTo>
                      <a:pt x="27" y="0"/>
                    </a:lnTo>
                    <a:lnTo>
                      <a:pt x="26" y="0"/>
                    </a:lnTo>
                    <a:lnTo>
                      <a:pt x="25" y="0"/>
                    </a:lnTo>
                    <a:lnTo>
                      <a:pt x="23" y="0"/>
                    </a:lnTo>
                    <a:lnTo>
                      <a:pt x="21" y="1"/>
                    </a:lnTo>
                    <a:lnTo>
                      <a:pt x="20" y="1"/>
                    </a:lnTo>
                    <a:lnTo>
                      <a:pt x="17" y="3"/>
                    </a:lnTo>
                    <a:lnTo>
                      <a:pt x="16" y="5"/>
                    </a:lnTo>
                    <a:lnTo>
                      <a:pt x="15" y="6"/>
                    </a:lnTo>
                    <a:lnTo>
                      <a:pt x="13" y="7"/>
                    </a:lnTo>
                    <a:lnTo>
                      <a:pt x="12" y="9"/>
                    </a:lnTo>
                    <a:lnTo>
                      <a:pt x="0" y="29"/>
                    </a:lnTo>
                    <a:lnTo>
                      <a:pt x="47" y="56"/>
                    </a:lnTo>
                    <a:lnTo>
                      <a:pt x="52" y="47"/>
                    </a:lnTo>
                    <a:lnTo>
                      <a:pt x="36" y="37"/>
                    </a:lnTo>
                  </a:path>
                </a:pathLst>
              </a:custGeom>
              <a:solidFill>
                <a:srgbClr val="FFFF00"/>
              </a:solidFill>
              <a:ln w="9525" cap="rnd">
                <a:noFill/>
                <a:round/>
                <a:headEnd/>
                <a:tailEnd/>
              </a:ln>
            </p:spPr>
            <p:txBody>
              <a:bodyPr/>
              <a:lstStyle/>
              <a:p>
                <a:endParaRPr lang="en-US"/>
              </a:p>
            </p:txBody>
          </p:sp>
          <p:sp>
            <p:nvSpPr>
              <p:cNvPr id="117" name="Freeform 509"/>
              <p:cNvSpPr>
                <a:spLocks/>
              </p:cNvSpPr>
              <p:nvPr/>
            </p:nvSpPr>
            <p:spPr bwMode="auto">
              <a:xfrm>
                <a:off x="229" y="321"/>
                <a:ext cx="52" cy="55"/>
              </a:xfrm>
              <a:custGeom>
                <a:avLst/>
                <a:gdLst>
                  <a:gd name="T0" fmla="*/ 36 w 53"/>
                  <a:gd name="T1" fmla="*/ 37 h 57"/>
                  <a:gd name="T2" fmla="*/ 43 w 53"/>
                  <a:gd name="T3" fmla="*/ 26 h 57"/>
                  <a:gd name="T4" fmla="*/ 44 w 53"/>
                  <a:gd name="T5" fmla="*/ 23 h 57"/>
                  <a:gd name="T6" fmla="*/ 45 w 53"/>
                  <a:gd name="T7" fmla="*/ 21 h 57"/>
                  <a:gd name="T8" fmla="*/ 46 w 53"/>
                  <a:gd name="T9" fmla="*/ 19 h 57"/>
                  <a:gd name="T10" fmla="*/ 46 w 53"/>
                  <a:gd name="T11" fmla="*/ 18 h 57"/>
                  <a:gd name="T12" fmla="*/ 46 w 53"/>
                  <a:gd name="T13" fmla="*/ 16 h 57"/>
                  <a:gd name="T14" fmla="*/ 45 w 53"/>
                  <a:gd name="T15" fmla="*/ 13 h 57"/>
                  <a:gd name="T16" fmla="*/ 44 w 53"/>
                  <a:gd name="T17" fmla="*/ 12 h 57"/>
                  <a:gd name="T18" fmla="*/ 44 w 53"/>
                  <a:gd name="T19" fmla="*/ 11 h 57"/>
                  <a:gd name="T20" fmla="*/ 43 w 53"/>
                  <a:gd name="T21" fmla="*/ 9 h 57"/>
                  <a:gd name="T22" fmla="*/ 42 w 53"/>
                  <a:gd name="T23" fmla="*/ 8 h 57"/>
                  <a:gd name="T24" fmla="*/ 39 w 53"/>
                  <a:gd name="T25" fmla="*/ 5 h 57"/>
                  <a:gd name="T26" fmla="*/ 36 w 53"/>
                  <a:gd name="T27" fmla="*/ 3 h 57"/>
                  <a:gd name="T28" fmla="*/ 34 w 53"/>
                  <a:gd name="T29" fmla="*/ 2 h 57"/>
                  <a:gd name="T30" fmla="*/ 32 w 53"/>
                  <a:gd name="T31" fmla="*/ 1 h 57"/>
                  <a:gd name="T32" fmla="*/ 31 w 53"/>
                  <a:gd name="T33" fmla="*/ 1 h 57"/>
                  <a:gd name="T34" fmla="*/ 29 w 53"/>
                  <a:gd name="T35" fmla="*/ 0 h 57"/>
                  <a:gd name="T36" fmla="*/ 27 w 53"/>
                  <a:gd name="T37" fmla="*/ 0 h 57"/>
                  <a:gd name="T38" fmla="*/ 26 w 53"/>
                  <a:gd name="T39" fmla="*/ 0 h 57"/>
                  <a:gd name="T40" fmla="*/ 25 w 53"/>
                  <a:gd name="T41" fmla="*/ 0 h 57"/>
                  <a:gd name="T42" fmla="*/ 23 w 53"/>
                  <a:gd name="T43" fmla="*/ 0 h 57"/>
                  <a:gd name="T44" fmla="*/ 21 w 53"/>
                  <a:gd name="T45" fmla="*/ 1 h 57"/>
                  <a:gd name="T46" fmla="*/ 20 w 53"/>
                  <a:gd name="T47" fmla="*/ 1 h 57"/>
                  <a:gd name="T48" fmla="*/ 17 w 53"/>
                  <a:gd name="T49" fmla="*/ 3 h 57"/>
                  <a:gd name="T50" fmla="*/ 16 w 53"/>
                  <a:gd name="T51" fmla="*/ 5 h 57"/>
                  <a:gd name="T52" fmla="*/ 15 w 53"/>
                  <a:gd name="T53" fmla="*/ 6 h 57"/>
                  <a:gd name="T54" fmla="*/ 13 w 53"/>
                  <a:gd name="T55" fmla="*/ 7 h 57"/>
                  <a:gd name="T56" fmla="*/ 12 w 53"/>
                  <a:gd name="T57" fmla="*/ 9 h 57"/>
                  <a:gd name="T58" fmla="*/ 0 w 53"/>
                  <a:gd name="T59" fmla="*/ 29 h 57"/>
                  <a:gd name="T60" fmla="*/ 47 w 53"/>
                  <a:gd name="T61" fmla="*/ 56 h 57"/>
                  <a:gd name="T62" fmla="*/ 52 w 53"/>
                  <a:gd name="T63" fmla="*/ 47 h 57"/>
                  <a:gd name="T64" fmla="*/ 36 w 53"/>
                  <a:gd name="T65" fmla="*/ 3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57"/>
                  <a:gd name="T101" fmla="*/ 53 w 53"/>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57">
                    <a:moveTo>
                      <a:pt x="36" y="37"/>
                    </a:moveTo>
                    <a:lnTo>
                      <a:pt x="43" y="26"/>
                    </a:lnTo>
                    <a:lnTo>
                      <a:pt x="44" y="23"/>
                    </a:lnTo>
                    <a:lnTo>
                      <a:pt x="45" y="21"/>
                    </a:lnTo>
                    <a:lnTo>
                      <a:pt x="46" y="19"/>
                    </a:lnTo>
                    <a:lnTo>
                      <a:pt x="46" y="18"/>
                    </a:lnTo>
                    <a:lnTo>
                      <a:pt x="46" y="16"/>
                    </a:lnTo>
                    <a:lnTo>
                      <a:pt x="45" y="13"/>
                    </a:lnTo>
                    <a:lnTo>
                      <a:pt x="44" y="12"/>
                    </a:lnTo>
                    <a:lnTo>
                      <a:pt x="44" y="11"/>
                    </a:lnTo>
                    <a:lnTo>
                      <a:pt x="43" y="9"/>
                    </a:lnTo>
                    <a:lnTo>
                      <a:pt x="42" y="8"/>
                    </a:lnTo>
                    <a:lnTo>
                      <a:pt x="39" y="5"/>
                    </a:lnTo>
                    <a:lnTo>
                      <a:pt x="36" y="3"/>
                    </a:lnTo>
                    <a:lnTo>
                      <a:pt x="34" y="2"/>
                    </a:lnTo>
                    <a:lnTo>
                      <a:pt x="32" y="1"/>
                    </a:lnTo>
                    <a:lnTo>
                      <a:pt x="31" y="1"/>
                    </a:lnTo>
                    <a:lnTo>
                      <a:pt x="29" y="0"/>
                    </a:lnTo>
                    <a:lnTo>
                      <a:pt x="27" y="0"/>
                    </a:lnTo>
                    <a:lnTo>
                      <a:pt x="26" y="0"/>
                    </a:lnTo>
                    <a:lnTo>
                      <a:pt x="25" y="0"/>
                    </a:lnTo>
                    <a:lnTo>
                      <a:pt x="23" y="0"/>
                    </a:lnTo>
                    <a:lnTo>
                      <a:pt x="21" y="1"/>
                    </a:lnTo>
                    <a:lnTo>
                      <a:pt x="20" y="1"/>
                    </a:lnTo>
                    <a:lnTo>
                      <a:pt x="17" y="3"/>
                    </a:lnTo>
                    <a:lnTo>
                      <a:pt x="16" y="5"/>
                    </a:lnTo>
                    <a:lnTo>
                      <a:pt x="15" y="6"/>
                    </a:lnTo>
                    <a:lnTo>
                      <a:pt x="13" y="7"/>
                    </a:lnTo>
                    <a:lnTo>
                      <a:pt x="12" y="9"/>
                    </a:lnTo>
                    <a:lnTo>
                      <a:pt x="0" y="29"/>
                    </a:lnTo>
                    <a:lnTo>
                      <a:pt x="47" y="56"/>
                    </a:lnTo>
                    <a:lnTo>
                      <a:pt x="52" y="47"/>
                    </a:lnTo>
                    <a:lnTo>
                      <a:pt x="36" y="37"/>
                    </a:lnTo>
                  </a:path>
                </a:pathLst>
              </a:custGeom>
              <a:noFill/>
              <a:ln w="12700" cap="rnd" cmpd="sng">
                <a:solidFill>
                  <a:srgbClr val="000000"/>
                </a:solidFill>
                <a:prstDash val="solid"/>
                <a:round/>
                <a:headEnd/>
                <a:tailEnd/>
              </a:ln>
            </p:spPr>
            <p:txBody>
              <a:bodyPr/>
              <a:lstStyle/>
              <a:p>
                <a:endParaRPr lang="en-US"/>
              </a:p>
            </p:txBody>
          </p:sp>
          <p:sp>
            <p:nvSpPr>
              <p:cNvPr id="118" name="Freeform 510"/>
              <p:cNvSpPr>
                <a:spLocks/>
              </p:cNvSpPr>
              <p:nvPr/>
            </p:nvSpPr>
            <p:spPr bwMode="auto">
              <a:xfrm>
                <a:off x="242" y="332"/>
                <a:ext cx="22" cy="22"/>
              </a:xfrm>
              <a:custGeom>
                <a:avLst/>
                <a:gdLst>
                  <a:gd name="T0" fmla="*/ 14 w 22"/>
                  <a:gd name="T1" fmla="*/ 20 h 21"/>
                  <a:gd name="T2" fmla="*/ 0 w 22"/>
                  <a:gd name="T3" fmla="*/ 13 h 21"/>
                  <a:gd name="T4" fmla="*/ 6 w 22"/>
                  <a:gd name="T5" fmla="*/ 4 h 21"/>
                  <a:gd name="T6" fmla="*/ 7 w 22"/>
                  <a:gd name="T7" fmla="*/ 3 h 21"/>
                  <a:gd name="T8" fmla="*/ 8 w 22"/>
                  <a:gd name="T9" fmla="*/ 1 h 21"/>
                  <a:gd name="T10" fmla="*/ 10 w 22"/>
                  <a:gd name="T11" fmla="*/ 1 h 21"/>
                  <a:gd name="T12" fmla="*/ 10 w 22"/>
                  <a:gd name="T13" fmla="*/ 0 h 21"/>
                  <a:gd name="T14" fmla="*/ 12 w 22"/>
                  <a:gd name="T15" fmla="*/ 0 h 21"/>
                  <a:gd name="T16" fmla="*/ 13 w 22"/>
                  <a:gd name="T17" fmla="*/ 0 h 21"/>
                  <a:gd name="T18" fmla="*/ 15 w 22"/>
                  <a:gd name="T19" fmla="*/ 1 h 21"/>
                  <a:gd name="T20" fmla="*/ 17 w 22"/>
                  <a:gd name="T21" fmla="*/ 1 h 21"/>
                  <a:gd name="T22" fmla="*/ 18 w 22"/>
                  <a:gd name="T23" fmla="*/ 3 h 21"/>
                  <a:gd name="T24" fmla="*/ 19 w 22"/>
                  <a:gd name="T25" fmla="*/ 4 h 21"/>
                  <a:gd name="T26" fmla="*/ 20 w 22"/>
                  <a:gd name="T27" fmla="*/ 5 h 21"/>
                  <a:gd name="T28" fmla="*/ 21 w 22"/>
                  <a:gd name="T29" fmla="*/ 6 h 21"/>
                  <a:gd name="T30" fmla="*/ 21 w 22"/>
                  <a:gd name="T31" fmla="*/ 6 h 21"/>
                  <a:gd name="T32" fmla="*/ 21 w 22"/>
                  <a:gd name="T33" fmla="*/ 7 h 21"/>
                  <a:gd name="T34" fmla="*/ 20 w 22"/>
                  <a:gd name="T35" fmla="*/ 9 h 21"/>
                  <a:gd name="T36" fmla="*/ 20 w 22"/>
                  <a:gd name="T37" fmla="*/ 9 h 21"/>
                  <a:gd name="T38" fmla="*/ 20 w 22"/>
                  <a:gd name="T39" fmla="*/ 10 h 21"/>
                  <a:gd name="T40" fmla="*/ 19 w 22"/>
                  <a:gd name="T41" fmla="*/ 12 h 21"/>
                  <a:gd name="T42" fmla="*/ 14 w 22"/>
                  <a:gd name="T43" fmla="*/ 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1"/>
                  <a:gd name="T68" fmla="*/ 22 w 22"/>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1">
                    <a:moveTo>
                      <a:pt x="14" y="20"/>
                    </a:moveTo>
                    <a:lnTo>
                      <a:pt x="0" y="13"/>
                    </a:lnTo>
                    <a:lnTo>
                      <a:pt x="6" y="4"/>
                    </a:lnTo>
                    <a:lnTo>
                      <a:pt x="7" y="3"/>
                    </a:lnTo>
                    <a:lnTo>
                      <a:pt x="8" y="1"/>
                    </a:lnTo>
                    <a:lnTo>
                      <a:pt x="10" y="1"/>
                    </a:lnTo>
                    <a:lnTo>
                      <a:pt x="10" y="0"/>
                    </a:lnTo>
                    <a:lnTo>
                      <a:pt x="12" y="0"/>
                    </a:lnTo>
                    <a:lnTo>
                      <a:pt x="13" y="0"/>
                    </a:lnTo>
                    <a:lnTo>
                      <a:pt x="15" y="1"/>
                    </a:lnTo>
                    <a:lnTo>
                      <a:pt x="17" y="1"/>
                    </a:lnTo>
                    <a:lnTo>
                      <a:pt x="18" y="3"/>
                    </a:lnTo>
                    <a:lnTo>
                      <a:pt x="19" y="4"/>
                    </a:lnTo>
                    <a:lnTo>
                      <a:pt x="20" y="5"/>
                    </a:lnTo>
                    <a:lnTo>
                      <a:pt x="21" y="6"/>
                    </a:lnTo>
                    <a:lnTo>
                      <a:pt x="21" y="7"/>
                    </a:lnTo>
                    <a:lnTo>
                      <a:pt x="20" y="9"/>
                    </a:lnTo>
                    <a:lnTo>
                      <a:pt x="20" y="10"/>
                    </a:lnTo>
                    <a:lnTo>
                      <a:pt x="19" y="12"/>
                    </a:lnTo>
                    <a:lnTo>
                      <a:pt x="14" y="20"/>
                    </a:lnTo>
                  </a:path>
                </a:pathLst>
              </a:custGeom>
              <a:noFill/>
              <a:ln w="12700" cap="rnd" cmpd="sng">
                <a:solidFill>
                  <a:srgbClr val="000000"/>
                </a:solidFill>
                <a:prstDash val="solid"/>
                <a:round/>
                <a:headEnd/>
                <a:tailEnd/>
              </a:ln>
            </p:spPr>
            <p:txBody>
              <a:bodyPr/>
              <a:lstStyle/>
              <a:p>
                <a:endParaRPr lang="en-US"/>
              </a:p>
            </p:txBody>
          </p:sp>
          <p:sp>
            <p:nvSpPr>
              <p:cNvPr id="119" name="Freeform 511"/>
              <p:cNvSpPr>
                <a:spLocks/>
              </p:cNvSpPr>
              <p:nvPr/>
            </p:nvSpPr>
            <p:spPr bwMode="auto">
              <a:xfrm>
                <a:off x="260" y="278"/>
                <a:ext cx="69" cy="65"/>
              </a:xfrm>
              <a:custGeom>
                <a:avLst/>
                <a:gdLst>
                  <a:gd name="T0" fmla="*/ 40 w 69"/>
                  <a:gd name="T1" fmla="*/ 63 h 64"/>
                  <a:gd name="T2" fmla="*/ 68 w 69"/>
                  <a:gd name="T3" fmla="*/ 34 h 64"/>
                  <a:gd name="T4" fmla="*/ 61 w 69"/>
                  <a:gd name="T5" fmla="*/ 27 h 64"/>
                  <a:gd name="T6" fmla="*/ 40 w 69"/>
                  <a:gd name="T7" fmla="*/ 48 h 64"/>
                  <a:gd name="T8" fmla="*/ 30 w 69"/>
                  <a:gd name="T9" fmla="*/ 39 h 64"/>
                  <a:gd name="T10" fmla="*/ 47 w 69"/>
                  <a:gd name="T11" fmla="*/ 21 h 64"/>
                  <a:gd name="T12" fmla="*/ 40 w 69"/>
                  <a:gd name="T13" fmla="*/ 15 h 64"/>
                  <a:gd name="T14" fmla="*/ 23 w 69"/>
                  <a:gd name="T15" fmla="*/ 34 h 64"/>
                  <a:gd name="T16" fmla="*/ 15 w 69"/>
                  <a:gd name="T17" fmla="*/ 26 h 64"/>
                  <a:gd name="T18" fmla="*/ 34 w 69"/>
                  <a:gd name="T19" fmla="*/ 6 h 64"/>
                  <a:gd name="T20" fmla="*/ 27 w 69"/>
                  <a:gd name="T21" fmla="*/ 0 h 64"/>
                  <a:gd name="T22" fmla="*/ 0 w 69"/>
                  <a:gd name="T23" fmla="*/ 28 h 64"/>
                  <a:gd name="T24" fmla="*/ 40 w 69"/>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4"/>
                  <a:gd name="T41" fmla="*/ 69 w 6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4">
                    <a:moveTo>
                      <a:pt x="40" y="63"/>
                    </a:moveTo>
                    <a:lnTo>
                      <a:pt x="68" y="34"/>
                    </a:lnTo>
                    <a:lnTo>
                      <a:pt x="61" y="27"/>
                    </a:lnTo>
                    <a:lnTo>
                      <a:pt x="40" y="48"/>
                    </a:lnTo>
                    <a:lnTo>
                      <a:pt x="30" y="39"/>
                    </a:lnTo>
                    <a:lnTo>
                      <a:pt x="47" y="21"/>
                    </a:lnTo>
                    <a:lnTo>
                      <a:pt x="40" y="15"/>
                    </a:lnTo>
                    <a:lnTo>
                      <a:pt x="23" y="34"/>
                    </a:lnTo>
                    <a:lnTo>
                      <a:pt x="15" y="26"/>
                    </a:lnTo>
                    <a:lnTo>
                      <a:pt x="34" y="6"/>
                    </a:lnTo>
                    <a:lnTo>
                      <a:pt x="27" y="0"/>
                    </a:lnTo>
                    <a:lnTo>
                      <a:pt x="0" y="28"/>
                    </a:lnTo>
                    <a:lnTo>
                      <a:pt x="40" y="6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20" name="Freeform 512"/>
              <p:cNvSpPr>
                <a:spLocks/>
              </p:cNvSpPr>
              <p:nvPr/>
            </p:nvSpPr>
            <p:spPr bwMode="auto">
              <a:xfrm>
                <a:off x="297" y="245"/>
                <a:ext cx="70" cy="63"/>
              </a:xfrm>
              <a:custGeom>
                <a:avLst/>
                <a:gdLst>
                  <a:gd name="T0" fmla="*/ 45 w 71"/>
                  <a:gd name="T1" fmla="*/ 55 h 63"/>
                  <a:gd name="T2" fmla="*/ 39 w 71"/>
                  <a:gd name="T3" fmla="*/ 32 h 63"/>
                  <a:gd name="T4" fmla="*/ 42 w 71"/>
                  <a:gd name="T5" fmla="*/ 29 h 63"/>
                  <a:gd name="T6" fmla="*/ 45 w 71"/>
                  <a:gd name="T7" fmla="*/ 29 h 63"/>
                  <a:gd name="T8" fmla="*/ 48 w 71"/>
                  <a:gd name="T9" fmla="*/ 30 h 63"/>
                  <a:gd name="T10" fmla="*/ 51 w 71"/>
                  <a:gd name="T11" fmla="*/ 33 h 63"/>
                  <a:gd name="T12" fmla="*/ 58 w 71"/>
                  <a:gd name="T13" fmla="*/ 39 h 63"/>
                  <a:gd name="T14" fmla="*/ 61 w 71"/>
                  <a:gd name="T15" fmla="*/ 41 h 63"/>
                  <a:gd name="T16" fmla="*/ 69 w 71"/>
                  <a:gd name="T17" fmla="*/ 32 h 63"/>
                  <a:gd name="T18" fmla="*/ 68 w 71"/>
                  <a:gd name="T19" fmla="*/ 32 h 63"/>
                  <a:gd name="T20" fmla="*/ 64 w 71"/>
                  <a:gd name="T21" fmla="*/ 30 h 63"/>
                  <a:gd name="T22" fmla="*/ 58 w 71"/>
                  <a:gd name="T23" fmla="*/ 24 h 63"/>
                  <a:gd name="T24" fmla="*/ 53 w 71"/>
                  <a:gd name="T25" fmla="*/ 20 h 63"/>
                  <a:gd name="T26" fmla="*/ 50 w 71"/>
                  <a:gd name="T27" fmla="*/ 19 h 63"/>
                  <a:gd name="T28" fmla="*/ 47 w 71"/>
                  <a:gd name="T29" fmla="*/ 19 h 63"/>
                  <a:gd name="T30" fmla="*/ 46 w 71"/>
                  <a:gd name="T31" fmla="*/ 18 h 63"/>
                  <a:gd name="T32" fmla="*/ 47 w 71"/>
                  <a:gd name="T33" fmla="*/ 15 h 63"/>
                  <a:gd name="T34" fmla="*/ 46 w 71"/>
                  <a:gd name="T35" fmla="*/ 11 h 63"/>
                  <a:gd name="T36" fmla="*/ 32 w 71"/>
                  <a:gd name="T37" fmla="*/ 11 h 63"/>
                  <a:gd name="T38" fmla="*/ 34 w 71"/>
                  <a:gd name="T39" fmla="*/ 13 h 63"/>
                  <a:gd name="T40" fmla="*/ 36 w 71"/>
                  <a:gd name="T41" fmla="*/ 15 h 63"/>
                  <a:gd name="T42" fmla="*/ 37 w 71"/>
                  <a:gd name="T43" fmla="*/ 17 h 63"/>
                  <a:gd name="T44" fmla="*/ 37 w 71"/>
                  <a:gd name="T45" fmla="*/ 20 h 63"/>
                  <a:gd name="T46" fmla="*/ 35 w 71"/>
                  <a:gd name="T47" fmla="*/ 23 h 63"/>
                  <a:gd name="T48" fmla="*/ 25 w 71"/>
                  <a:gd name="T49" fmla="*/ 33 h 63"/>
                  <a:gd name="T50" fmla="*/ 25 w 71"/>
                  <a:gd name="T51" fmla="*/ 14 h 63"/>
                  <a:gd name="T52" fmla="*/ 28 w 71"/>
                  <a:gd name="T53" fmla="*/ 12 h 63"/>
                  <a:gd name="T54" fmla="*/ 30 w 71"/>
                  <a:gd name="T55" fmla="*/ 11 h 63"/>
                  <a:gd name="T56" fmla="*/ 46 w 71"/>
                  <a:gd name="T57" fmla="*/ 9 h 63"/>
                  <a:gd name="T58" fmla="*/ 43 w 71"/>
                  <a:gd name="T59" fmla="*/ 6 h 63"/>
                  <a:gd name="T60" fmla="*/ 39 w 71"/>
                  <a:gd name="T61" fmla="*/ 2 h 63"/>
                  <a:gd name="T62" fmla="*/ 36 w 71"/>
                  <a:gd name="T63" fmla="*/ 1 h 63"/>
                  <a:gd name="T64" fmla="*/ 34 w 71"/>
                  <a:gd name="T65" fmla="*/ 0 h 63"/>
                  <a:gd name="T66" fmla="*/ 30 w 71"/>
                  <a:gd name="T67" fmla="*/ 0 h 63"/>
                  <a:gd name="T68" fmla="*/ 27 w 71"/>
                  <a:gd name="T69" fmla="*/ 1 h 63"/>
                  <a:gd name="T70" fmla="*/ 25 w 71"/>
                  <a:gd name="T71" fmla="*/ 2 h 63"/>
                  <a:gd name="T72" fmla="*/ 20 w 71"/>
                  <a:gd name="T73" fmla="*/ 6 h 63"/>
                  <a:gd name="T74" fmla="*/ 37 w 71"/>
                  <a:gd name="T75" fmla="*/ 62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63"/>
                  <a:gd name="T116" fmla="*/ 71 w 71"/>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63">
                    <a:moveTo>
                      <a:pt x="37" y="62"/>
                    </a:moveTo>
                    <a:lnTo>
                      <a:pt x="45" y="55"/>
                    </a:lnTo>
                    <a:lnTo>
                      <a:pt x="31" y="40"/>
                    </a:lnTo>
                    <a:lnTo>
                      <a:pt x="39" y="32"/>
                    </a:lnTo>
                    <a:lnTo>
                      <a:pt x="41" y="31"/>
                    </a:lnTo>
                    <a:lnTo>
                      <a:pt x="42" y="29"/>
                    </a:lnTo>
                    <a:lnTo>
                      <a:pt x="44" y="29"/>
                    </a:lnTo>
                    <a:lnTo>
                      <a:pt x="45" y="29"/>
                    </a:lnTo>
                    <a:lnTo>
                      <a:pt x="47" y="29"/>
                    </a:lnTo>
                    <a:lnTo>
                      <a:pt x="48" y="30"/>
                    </a:lnTo>
                    <a:lnTo>
                      <a:pt x="49" y="31"/>
                    </a:lnTo>
                    <a:lnTo>
                      <a:pt x="51" y="33"/>
                    </a:lnTo>
                    <a:lnTo>
                      <a:pt x="55" y="37"/>
                    </a:lnTo>
                    <a:lnTo>
                      <a:pt x="58" y="39"/>
                    </a:lnTo>
                    <a:lnTo>
                      <a:pt x="59" y="40"/>
                    </a:lnTo>
                    <a:lnTo>
                      <a:pt x="61" y="41"/>
                    </a:lnTo>
                    <a:lnTo>
                      <a:pt x="70" y="33"/>
                    </a:lnTo>
                    <a:lnTo>
                      <a:pt x="69" y="32"/>
                    </a:lnTo>
                    <a:lnTo>
                      <a:pt x="68" y="32"/>
                    </a:lnTo>
                    <a:lnTo>
                      <a:pt x="66" y="31"/>
                    </a:lnTo>
                    <a:lnTo>
                      <a:pt x="64" y="30"/>
                    </a:lnTo>
                    <a:lnTo>
                      <a:pt x="63" y="29"/>
                    </a:lnTo>
                    <a:lnTo>
                      <a:pt x="58" y="24"/>
                    </a:lnTo>
                    <a:lnTo>
                      <a:pt x="55" y="21"/>
                    </a:lnTo>
                    <a:lnTo>
                      <a:pt x="53" y="20"/>
                    </a:lnTo>
                    <a:lnTo>
                      <a:pt x="52" y="19"/>
                    </a:lnTo>
                    <a:lnTo>
                      <a:pt x="50" y="19"/>
                    </a:lnTo>
                    <a:lnTo>
                      <a:pt x="49" y="19"/>
                    </a:lnTo>
                    <a:lnTo>
                      <a:pt x="47" y="19"/>
                    </a:lnTo>
                    <a:lnTo>
                      <a:pt x="46" y="20"/>
                    </a:lnTo>
                    <a:lnTo>
                      <a:pt x="46" y="18"/>
                    </a:lnTo>
                    <a:lnTo>
                      <a:pt x="47" y="16"/>
                    </a:lnTo>
                    <a:lnTo>
                      <a:pt x="47" y="15"/>
                    </a:lnTo>
                    <a:lnTo>
                      <a:pt x="47" y="13"/>
                    </a:lnTo>
                    <a:lnTo>
                      <a:pt x="46" y="11"/>
                    </a:lnTo>
                    <a:lnTo>
                      <a:pt x="30" y="11"/>
                    </a:lnTo>
                    <a:lnTo>
                      <a:pt x="32" y="11"/>
                    </a:lnTo>
                    <a:lnTo>
                      <a:pt x="33" y="12"/>
                    </a:lnTo>
                    <a:lnTo>
                      <a:pt x="34" y="13"/>
                    </a:lnTo>
                    <a:lnTo>
                      <a:pt x="35" y="14"/>
                    </a:lnTo>
                    <a:lnTo>
                      <a:pt x="36" y="15"/>
                    </a:lnTo>
                    <a:lnTo>
                      <a:pt x="37" y="16"/>
                    </a:lnTo>
                    <a:lnTo>
                      <a:pt x="37" y="17"/>
                    </a:lnTo>
                    <a:lnTo>
                      <a:pt x="37" y="19"/>
                    </a:lnTo>
                    <a:lnTo>
                      <a:pt x="37" y="20"/>
                    </a:lnTo>
                    <a:lnTo>
                      <a:pt x="36" y="22"/>
                    </a:lnTo>
                    <a:lnTo>
                      <a:pt x="35" y="23"/>
                    </a:lnTo>
                    <a:lnTo>
                      <a:pt x="34" y="24"/>
                    </a:lnTo>
                    <a:lnTo>
                      <a:pt x="25" y="33"/>
                    </a:lnTo>
                    <a:lnTo>
                      <a:pt x="15" y="22"/>
                    </a:lnTo>
                    <a:lnTo>
                      <a:pt x="25" y="14"/>
                    </a:lnTo>
                    <a:lnTo>
                      <a:pt x="27" y="12"/>
                    </a:lnTo>
                    <a:lnTo>
                      <a:pt x="28" y="12"/>
                    </a:lnTo>
                    <a:lnTo>
                      <a:pt x="29" y="11"/>
                    </a:lnTo>
                    <a:lnTo>
                      <a:pt x="30" y="11"/>
                    </a:lnTo>
                    <a:lnTo>
                      <a:pt x="46" y="11"/>
                    </a:lnTo>
                    <a:lnTo>
                      <a:pt x="46" y="9"/>
                    </a:lnTo>
                    <a:lnTo>
                      <a:pt x="44" y="7"/>
                    </a:lnTo>
                    <a:lnTo>
                      <a:pt x="43" y="6"/>
                    </a:lnTo>
                    <a:lnTo>
                      <a:pt x="40" y="3"/>
                    </a:lnTo>
                    <a:lnTo>
                      <a:pt x="39" y="2"/>
                    </a:lnTo>
                    <a:lnTo>
                      <a:pt x="37" y="1"/>
                    </a:lnTo>
                    <a:lnTo>
                      <a:pt x="36" y="1"/>
                    </a:lnTo>
                    <a:lnTo>
                      <a:pt x="35" y="1"/>
                    </a:lnTo>
                    <a:lnTo>
                      <a:pt x="34" y="0"/>
                    </a:lnTo>
                    <a:lnTo>
                      <a:pt x="32" y="0"/>
                    </a:lnTo>
                    <a:lnTo>
                      <a:pt x="30" y="0"/>
                    </a:lnTo>
                    <a:lnTo>
                      <a:pt x="29" y="1"/>
                    </a:lnTo>
                    <a:lnTo>
                      <a:pt x="27" y="1"/>
                    </a:lnTo>
                    <a:lnTo>
                      <a:pt x="26" y="1"/>
                    </a:lnTo>
                    <a:lnTo>
                      <a:pt x="25" y="2"/>
                    </a:lnTo>
                    <a:lnTo>
                      <a:pt x="23" y="3"/>
                    </a:lnTo>
                    <a:lnTo>
                      <a:pt x="20" y="6"/>
                    </a:lnTo>
                    <a:lnTo>
                      <a:pt x="0" y="23"/>
                    </a:lnTo>
                    <a:lnTo>
                      <a:pt x="37" y="62"/>
                    </a:lnTo>
                  </a:path>
                </a:pathLst>
              </a:custGeom>
              <a:solidFill>
                <a:srgbClr val="FFFF00"/>
              </a:solidFill>
              <a:ln w="9525" cap="rnd">
                <a:noFill/>
                <a:round/>
                <a:headEnd/>
                <a:tailEnd/>
              </a:ln>
            </p:spPr>
            <p:txBody>
              <a:bodyPr/>
              <a:lstStyle/>
              <a:p>
                <a:endParaRPr lang="en-US"/>
              </a:p>
            </p:txBody>
          </p:sp>
          <p:sp>
            <p:nvSpPr>
              <p:cNvPr id="121" name="Freeform 513"/>
              <p:cNvSpPr>
                <a:spLocks/>
              </p:cNvSpPr>
              <p:nvPr/>
            </p:nvSpPr>
            <p:spPr bwMode="auto">
              <a:xfrm>
                <a:off x="297" y="245"/>
                <a:ext cx="70" cy="63"/>
              </a:xfrm>
              <a:custGeom>
                <a:avLst/>
                <a:gdLst>
                  <a:gd name="T0" fmla="*/ 37 w 71"/>
                  <a:gd name="T1" fmla="*/ 62 h 63"/>
                  <a:gd name="T2" fmla="*/ 45 w 71"/>
                  <a:gd name="T3" fmla="*/ 55 h 63"/>
                  <a:gd name="T4" fmla="*/ 31 w 71"/>
                  <a:gd name="T5" fmla="*/ 40 h 63"/>
                  <a:gd name="T6" fmla="*/ 39 w 71"/>
                  <a:gd name="T7" fmla="*/ 32 h 63"/>
                  <a:gd name="T8" fmla="*/ 41 w 71"/>
                  <a:gd name="T9" fmla="*/ 31 h 63"/>
                  <a:gd name="T10" fmla="*/ 42 w 71"/>
                  <a:gd name="T11" fmla="*/ 29 h 63"/>
                  <a:gd name="T12" fmla="*/ 44 w 71"/>
                  <a:gd name="T13" fmla="*/ 29 h 63"/>
                  <a:gd name="T14" fmla="*/ 45 w 71"/>
                  <a:gd name="T15" fmla="*/ 29 h 63"/>
                  <a:gd name="T16" fmla="*/ 47 w 71"/>
                  <a:gd name="T17" fmla="*/ 29 h 63"/>
                  <a:gd name="T18" fmla="*/ 48 w 71"/>
                  <a:gd name="T19" fmla="*/ 30 h 63"/>
                  <a:gd name="T20" fmla="*/ 49 w 71"/>
                  <a:gd name="T21" fmla="*/ 31 h 63"/>
                  <a:gd name="T22" fmla="*/ 51 w 71"/>
                  <a:gd name="T23" fmla="*/ 33 h 63"/>
                  <a:gd name="T24" fmla="*/ 55 w 71"/>
                  <a:gd name="T25" fmla="*/ 37 h 63"/>
                  <a:gd name="T26" fmla="*/ 58 w 71"/>
                  <a:gd name="T27" fmla="*/ 39 h 63"/>
                  <a:gd name="T28" fmla="*/ 59 w 71"/>
                  <a:gd name="T29" fmla="*/ 40 h 63"/>
                  <a:gd name="T30" fmla="*/ 61 w 71"/>
                  <a:gd name="T31" fmla="*/ 41 h 63"/>
                  <a:gd name="T32" fmla="*/ 70 w 71"/>
                  <a:gd name="T33" fmla="*/ 33 h 63"/>
                  <a:gd name="T34" fmla="*/ 69 w 71"/>
                  <a:gd name="T35" fmla="*/ 32 h 63"/>
                  <a:gd name="T36" fmla="*/ 68 w 71"/>
                  <a:gd name="T37" fmla="*/ 32 h 63"/>
                  <a:gd name="T38" fmla="*/ 68 w 71"/>
                  <a:gd name="T39" fmla="*/ 32 h 63"/>
                  <a:gd name="T40" fmla="*/ 66 w 71"/>
                  <a:gd name="T41" fmla="*/ 31 h 63"/>
                  <a:gd name="T42" fmla="*/ 64 w 71"/>
                  <a:gd name="T43" fmla="*/ 30 h 63"/>
                  <a:gd name="T44" fmla="*/ 63 w 71"/>
                  <a:gd name="T45" fmla="*/ 29 h 63"/>
                  <a:gd name="T46" fmla="*/ 58 w 71"/>
                  <a:gd name="T47" fmla="*/ 24 h 63"/>
                  <a:gd name="T48" fmla="*/ 55 w 71"/>
                  <a:gd name="T49" fmla="*/ 21 h 63"/>
                  <a:gd name="T50" fmla="*/ 53 w 71"/>
                  <a:gd name="T51" fmla="*/ 20 h 63"/>
                  <a:gd name="T52" fmla="*/ 52 w 71"/>
                  <a:gd name="T53" fmla="*/ 19 h 63"/>
                  <a:gd name="T54" fmla="*/ 50 w 71"/>
                  <a:gd name="T55" fmla="*/ 19 h 63"/>
                  <a:gd name="T56" fmla="*/ 49 w 71"/>
                  <a:gd name="T57" fmla="*/ 19 h 63"/>
                  <a:gd name="T58" fmla="*/ 47 w 71"/>
                  <a:gd name="T59" fmla="*/ 19 h 63"/>
                  <a:gd name="T60" fmla="*/ 46 w 71"/>
                  <a:gd name="T61" fmla="*/ 20 h 63"/>
                  <a:gd name="T62" fmla="*/ 46 w 71"/>
                  <a:gd name="T63" fmla="*/ 18 h 63"/>
                  <a:gd name="T64" fmla="*/ 47 w 71"/>
                  <a:gd name="T65" fmla="*/ 16 h 63"/>
                  <a:gd name="T66" fmla="*/ 47 w 71"/>
                  <a:gd name="T67" fmla="*/ 15 h 63"/>
                  <a:gd name="T68" fmla="*/ 47 w 71"/>
                  <a:gd name="T69" fmla="*/ 13 h 63"/>
                  <a:gd name="T70" fmla="*/ 46 w 71"/>
                  <a:gd name="T71" fmla="*/ 11 h 63"/>
                  <a:gd name="T72" fmla="*/ 46 w 71"/>
                  <a:gd name="T73" fmla="*/ 9 h 63"/>
                  <a:gd name="T74" fmla="*/ 44 w 71"/>
                  <a:gd name="T75" fmla="*/ 7 h 63"/>
                  <a:gd name="T76" fmla="*/ 43 w 71"/>
                  <a:gd name="T77" fmla="*/ 6 h 63"/>
                  <a:gd name="T78" fmla="*/ 40 w 71"/>
                  <a:gd name="T79" fmla="*/ 3 h 63"/>
                  <a:gd name="T80" fmla="*/ 39 w 71"/>
                  <a:gd name="T81" fmla="*/ 2 h 63"/>
                  <a:gd name="T82" fmla="*/ 37 w 71"/>
                  <a:gd name="T83" fmla="*/ 1 h 63"/>
                  <a:gd name="T84" fmla="*/ 36 w 71"/>
                  <a:gd name="T85" fmla="*/ 1 h 63"/>
                  <a:gd name="T86" fmla="*/ 35 w 71"/>
                  <a:gd name="T87" fmla="*/ 1 h 63"/>
                  <a:gd name="T88" fmla="*/ 34 w 71"/>
                  <a:gd name="T89" fmla="*/ 0 h 63"/>
                  <a:gd name="T90" fmla="*/ 32 w 71"/>
                  <a:gd name="T91" fmla="*/ 0 h 63"/>
                  <a:gd name="T92" fmla="*/ 30 w 71"/>
                  <a:gd name="T93" fmla="*/ 0 h 63"/>
                  <a:gd name="T94" fmla="*/ 29 w 71"/>
                  <a:gd name="T95" fmla="*/ 1 h 63"/>
                  <a:gd name="T96" fmla="*/ 27 w 71"/>
                  <a:gd name="T97" fmla="*/ 1 h 63"/>
                  <a:gd name="T98" fmla="*/ 26 w 71"/>
                  <a:gd name="T99" fmla="*/ 1 h 63"/>
                  <a:gd name="T100" fmla="*/ 25 w 71"/>
                  <a:gd name="T101" fmla="*/ 2 h 63"/>
                  <a:gd name="T102" fmla="*/ 23 w 71"/>
                  <a:gd name="T103" fmla="*/ 3 h 63"/>
                  <a:gd name="T104" fmla="*/ 20 w 71"/>
                  <a:gd name="T105" fmla="*/ 6 h 63"/>
                  <a:gd name="T106" fmla="*/ 0 w 71"/>
                  <a:gd name="T107" fmla="*/ 23 h 63"/>
                  <a:gd name="T108" fmla="*/ 37 w 71"/>
                  <a:gd name="T109" fmla="*/ 62 h 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
                  <a:gd name="T166" fmla="*/ 0 h 63"/>
                  <a:gd name="T167" fmla="*/ 71 w 71"/>
                  <a:gd name="T168" fmla="*/ 63 h 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 h="63">
                    <a:moveTo>
                      <a:pt x="37" y="62"/>
                    </a:moveTo>
                    <a:lnTo>
                      <a:pt x="45" y="55"/>
                    </a:lnTo>
                    <a:lnTo>
                      <a:pt x="31" y="40"/>
                    </a:lnTo>
                    <a:lnTo>
                      <a:pt x="39" y="32"/>
                    </a:lnTo>
                    <a:lnTo>
                      <a:pt x="41" y="31"/>
                    </a:lnTo>
                    <a:lnTo>
                      <a:pt x="42" y="29"/>
                    </a:lnTo>
                    <a:lnTo>
                      <a:pt x="44" y="29"/>
                    </a:lnTo>
                    <a:lnTo>
                      <a:pt x="45" y="29"/>
                    </a:lnTo>
                    <a:lnTo>
                      <a:pt x="47" y="29"/>
                    </a:lnTo>
                    <a:lnTo>
                      <a:pt x="48" y="30"/>
                    </a:lnTo>
                    <a:lnTo>
                      <a:pt x="49" y="31"/>
                    </a:lnTo>
                    <a:lnTo>
                      <a:pt x="51" y="33"/>
                    </a:lnTo>
                    <a:lnTo>
                      <a:pt x="55" y="37"/>
                    </a:lnTo>
                    <a:lnTo>
                      <a:pt x="58" y="39"/>
                    </a:lnTo>
                    <a:lnTo>
                      <a:pt x="59" y="40"/>
                    </a:lnTo>
                    <a:lnTo>
                      <a:pt x="61" y="41"/>
                    </a:lnTo>
                    <a:lnTo>
                      <a:pt x="70" y="33"/>
                    </a:lnTo>
                    <a:lnTo>
                      <a:pt x="69" y="32"/>
                    </a:lnTo>
                    <a:lnTo>
                      <a:pt x="68" y="32"/>
                    </a:lnTo>
                    <a:lnTo>
                      <a:pt x="66" y="31"/>
                    </a:lnTo>
                    <a:lnTo>
                      <a:pt x="64" y="30"/>
                    </a:lnTo>
                    <a:lnTo>
                      <a:pt x="63" y="29"/>
                    </a:lnTo>
                    <a:lnTo>
                      <a:pt x="58" y="24"/>
                    </a:lnTo>
                    <a:lnTo>
                      <a:pt x="55" y="21"/>
                    </a:lnTo>
                    <a:lnTo>
                      <a:pt x="53" y="20"/>
                    </a:lnTo>
                    <a:lnTo>
                      <a:pt x="52" y="19"/>
                    </a:lnTo>
                    <a:lnTo>
                      <a:pt x="50" y="19"/>
                    </a:lnTo>
                    <a:lnTo>
                      <a:pt x="49" y="19"/>
                    </a:lnTo>
                    <a:lnTo>
                      <a:pt x="47" y="19"/>
                    </a:lnTo>
                    <a:lnTo>
                      <a:pt x="46" y="20"/>
                    </a:lnTo>
                    <a:lnTo>
                      <a:pt x="46" y="18"/>
                    </a:lnTo>
                    <a:lnTo>
                      <a:pt x="47" y="16"/>
                    </a:lnTo>
                    <a:lnTo>
                      <a:pt x="47" y="15"/>
                    </a:lnTo>
                    <a:lnTo>
                      <a:pt x="47" y="13"/>
                    </a:lnTo>
                    <a:lnTo>
                      <a:pt x="46" y="11"/>
                    </a:lnTo>
                    <a:lnTo>
                      <a:pt x="46" y="9"/>
                    </a:lnTo>
                    <a:lnTo>
                      <a:pt x="44" y="7"/>
                    </a:lnTo>
                    <a:lnTo>
                      <a:pt x="43" y="6"/>
                    </a:lnTo>
                    <a:lnTo>
                      <a:pt x="40" y="3"/>
                    </a:lnTo>
                    <a:lnTo>
                      <a:pt x="39" y="2"/>
                    </a:lnTo>
                    <a:lnTo>
                      <a:pt x="37" y="1"/>
                    </a:lnTo>
                    <a:lnTo>
                      <a:pt x="36" y="1"/>
                    </a:lnTo>
                    <a:lnTo>
                      <a:pt x="35" y="1"/>
                    </a:lnTo>
                    <a:lnTo>
                      <a:pt x="34" y="0"/>
                    </a:lnTo>
                    <a:lnTo>
                      <a:pt x="32" y="0"/>
                    </a:lnTo>
                    <a:lnTo>
                      <a:pt x="30" y="0"/>
                    </a:lnTo>
                    <a:lnTo>
                      <a:pt x="29" y="1"/>
                    </a:lnTo>
                    <a:lnTo>
                      <a:pt x="27" y="1"/>
                    </a:lnTo>
                    <a:lnTo>
                      <a:pt x="26" y="1"/>
                    </a:lnTo>
                    <a:lnTo>
                      <a:pt x="25" y="2"/>
                    </a:lnTo>
                    <a:lnTo>
                      <a:pt x="23" y="3"/>
                    </a:lnTo>
                    <a:lnTo>
                      <a:pt x="20" y="6"/>
                    </a:lnTo>
                    <a:lnTo>
                      <a:pt x="0" y="23"/>
                    </a:lnTo>
                    <a:lnTo>
                      <a:pt x="37" y="62"/>
                    </a:lnTo>
                  </a:path>
                </a:pathLst>
              </a:custGeom>
              <a:noFill/>
              <a:ln w="12700" cap="rnd" cmpd="sng">
                <a:solidFill>
                  <a:srgbClr val="000000"/>
                </a:solidFill>
                <a:prstDash val="solid"/>
                <a:round/>
                <a:headEnd/>
                <a:tailEnd/>
              </a:ln>
            </p:spPr>
            <p:txBody>
              <a:bodyPr/>
              <a:lstStyle/>
              <a:p>
                <a:endParaRPr lang="en-US"/>
              </a:p>
            </p:txBody>
          </p:sp>
          <p:sp>
            <p:nvSpPr>
              <p:cNvPr id="122" name="Freeform 514"/>
              <p:cNvSpPr>
                <a:spLocks/>
              </p:cNvSpPr>
              <p:nvPr/>
            </p:nvSpPr>
            <p:spPr bwMode="auto">
              <a:xfrm>
                <a:off x="313" y="258"/>
                <a:ext cx="24" cy="21"/>
              </a:xfrm>
              <a:custGeom>
                <a:avLst/>
                <a:gdLst>
                  <a:gd name="T0" fmla="*/ 10 w 24"/>
                  <a:gd name="T1" fmla="*/ 21 h 22"/>
                  <a:gd name="T2" fmla="*/ 0 w 24"/>
                  <a:gd name="T3" fmla="*/ 11 h 22"/>
                  <a:gd name="T4" fmla="*/ 10 w 24"/>
                  <a:gd name="T5" fmla="*/ 2 h 22"/>
                  <a:gd name="T6" fmla="*/ 12 w 24"/>
                  <a:gd name="T7" fmla="*/ 1 h 22"/>
                  <a:gd name="T8" fmla="*/ 13 w 24"/>
                  <a:gd name="T9" fmla="*/ 0 h 22"/>
                  <a:gd name="T10" fmla="*/ 14 w 24"/>
                  <a:gd name="T11" fmla="*/ 0 h 22"/>
                  <a:gd name="T12" fmla="*/ 15 w 24"/>
                  <a:gd name="T13" fmla="*/ 0 h 22"/>
                  <a:gd name="T14" fmla="*/ 17 w 24"/>
                  <a:gd name="T15" fmla="*/ 0 h 22"/>
                  <a:gd name="T16" fmla="*/ 18 w 24"/>
                  <a:gd name="T17" fmla="*/ 0 h 22"/>
                  <a:gd name="T18" fmla="*/ 19 w 24"/>
                  <a:gd name="T19" fmla="*/ 1 h 22"/>
                  <a:gd name="T20" fmla="*/ 21 w 24"/>
                  <a:gd name="T21" fmla="*/ 2 h 22"/>
                  <a:gd name="T22" fmla="*/ 22 w 24"/>
                  <a:gd name="T23" fmla="*/ 4 h 22"/>
                  <a:gd name="T24" fmla="*/ 22 w 24"/>
                  <a:gd name="T25" fmla="*/ 5 h 22"/>
                  <a:gd name="T26" fmla="*/ 23 w 24"/>
                  <a:gd name="T27" fmla="*/ 6 h 22"/>
                  <a:gd name="T28" fmla="*/ 23 w 24"/>
                  <a:gd name="T29" fmla="*/ 7 h 22"/>
                  <a:gd name="T30" fmla="*/ 22 w 24"/>
                  <a:gd name="T31" fmla="*/ 9 h 22"/>
                  <a:gd name="T32" fmla="*/ 22 w 24"/>
                  <a:gd name="T33" fmla="*/ 10 h 22"/>
                  <a:gd name="T34" fmla="*/ 21 w 24"/>
                  <a:gd name="T35" fmla="*/ 11 h 22"/>
                  <a:gd name="T36" fmla="*/ 19 w 24"/>
                  <a:gd name="T37" fmla="*/ 12 h 22"/>
                  <a:gd name="T38" fmla="*/ 10 w 24"/>
                  <a:gd name="T39" fmla="*/ 21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2"/>
                  <a:gd name="T62" fmla="*/ 24 w 24"/>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2">
                    <a:moveTo>
                      <a:pt x="10" y="21"/>
                    </a:moveTo>
                    <a:lnTo>
                      <a:pt x="0" y="11"/>
                    </a:lnTo>
                    <a:lnTo>
                      <a:pt x="10" y="2"/>
                    </a:lnTo>
                    <a:lnTo>
                      <a:pt x="12" y="1"/>
                    </a:lnTo>
                    <a:lnTo>
                      <a:pt x="13" y="0"/>
                    </a:lnTo>
                    <a:lnTo>
                      <a:pt x="14" y="0"/>
                    </a:lnTo>
                    <a:lnTo>
                      <a:pt x="15" y="0"/>
                    </a:lnTo>
                    <a:lnTo>
                      <a:pt x="17" y="0"/>
                    </a:lnTo>
                    <a:lnTo>
                      <a:pt x="18" y="0"/>
                    </a:lnTo>
                    <a:lnTo>
                      <a:pt x="19" y="1"/>
                    </a:lnTo>
                    <a:lnTo>
                      <a:pt x="21" y="2"/>
                    </a:lnTo>
                    <a:lnTo>
                      <a:pt x="22" y="4"/>
                    </a:lnTo>
                    <a:lnTo>
                      <a:pt x="22" y="5"/>
                    </a:lnTo>
                    <a:lnTo>
                      <a:pt x="23" y="6"/>
                    </a:lnTo>
                    <a:lnTo>
                      <a:pt x="23" y="7"/>
                    </a:lnTo>
                    <a:lnTo>
                      <a:pt x="22" y="9"/>
                    </a:lnTo>
                    <a:lnTo>
                      <a:pt x="22" y="10"/>
                    </a:lnTo>
                    <a:lnTo>
                      <a:pt x="21" y="11"/>
                    </a:lnTo>
                    <a:lnTo>
                      <a:pt x="19" y="12"/>
                    </a:lnTo>
                    <a:lnTo>
                      <a:pt x="10" y="21"/>
                    </a:lnTo>
                  </a:path>
                </a:pathLst>
              </a:custGeom>
              <a:noFill/>
              <a:ln w="12700" cap="rnd" cmpd="sng">
                <a:solidFill>
                  <a:srgbClr val="000000"/>
                </a:solidFill>
                <a:prstDash val="solid"/>
                <a:round/>
                <a:headEnd/>
                <a:tailEnd/>
              </a:ln>
            </p:spPr>
            <p:txBody>
              <a:bodyPr/>
              <a:lstStyle/>
              <a:p>
                <a:endParaRPr lang="en-US"/>
              </a:p>
            </p:txBody>
          </p:sp>
          <p:sp>
            <p:nvSpPr>
              <p:cNvPr id="123" name="Freeform 515"/>
              <p:cNvSpPr>
                <a:spLocks/>
              </p:cNvSpPr>
              <p:nvPr/>
            </p:nvSpPr>
            <p:spPr bwMode="auto">
              <a:xfrm>
                <a:off x="364" y="215"/>
                <a:ext cx="56" cy="61"/>
              </a:xfrm>
              <a:custGeom>
                <a:avLst/>
                <a:gdLst>
                  <a:gd name="T0" fmla="*/ 0 w 55"/>
                  <a:gd name="T1" fmla="*/ 6 h 62"/>
                  <a:gd name="T2" fmla="*/ 9 w 55"/>
                  <a:gd name="T3" fmla="*/ 61 h 62"/>
                  <a:gd name="T4" fmla="*/ 19 w 55"/>
                  <a:gd name="T5" fmla="*/ 55 h 62"/>
                  <a:gd name="T6" fmla="*/ 17 w 55"/>
                  <a:gd name="T7" fmla="*/ 44 h 62"/>
                  <a:gd name="T8" fmla="*/ 36 w 55"/>
                  <a:gd name="T9" fmla="*/ 34 h 62"/>
                  <a:gd name="T10" fmla="*/ 44 w 55"/>
                  <a:gd name="T11" fmla="*/ 42 h 62"/>
                  <a:gd name="T12" fmla="*/ 54 w 55"/>
                  <a:gd name="T13" fmla="*/ 37 h 62"/>
                  <a:gd name="T14" fmla="*/ 20 w 55"/>
                  <a:gd name="T15" fmla="*/ 7 h 62"/>
                  <a:gd name="T16" fmla="*/ 11 w 55"/>
                  <a:gd name="T17" fmla="*/ 12 h 62"/>
                  <a:gd name="T18" fmla="*/ 29 w 55"/>
                  <a:gd name="T19" fmla="*/ 28 h 62"/>
                  <a:gd name="T20" fmla="*/ 15 w 55"/>
                  <a:gd name="T21" fmla="*/ 35 h 62"/>
                  <a:gd name="T22" fmla="*/ 11 w 55"/>
                  <a:gd name="T23" fmla="*/ 12 h 62"/>
                  <a:gd name="T24" fmla="*/ 20 w 55"/>
                  <a:gd name="T25" fmla="*/ 7 h 62"/>
                  <a:gd name="T26" fmla="*/ 12 w 55"/>
                  <a:gd name="T27" fmla="*/ 0 h 62"/>
                  <a:gd name="T28" fmla="*/ 0 w 55"/>
                  <a:gd name="T29" fmla="*/ 6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62"/>
                  <a:gd name="T47" fmla="*/ 55 w 55"/>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62">
                    <a:moveTo>
                      <a:pt x="0" y="6"/>
                    </a:moveTo>
                    <a:lnTo>
                      <a:pt x="9" y="61"/>
                    </a:lnTo>
                    <a:lnTo>
                      <a:pt x="19" y="55"/>
                    </a:lnTo>
                    <a:lnTo>
                      <a:pt x="17" y="44"/>
                    </a:lnTo>
                    <a:lnTo>
                      <a:pt x="36" y="34"/>
                    </a:lnTo>
                    <a:lnTo>
                      <a:pt x="44" y="42"/>
                    </a:lnTo>
                    <a:lnTo>
                      <a:pt x="54" y="37"/>
                    </a:lnTo>
                    <a:lnTo>
                      <a:pt x="20" y="7"/>
                    </a:lnTo>
                    <a:lnTo>
                      <a:pt x="11" y="12"/>
                    </a:lnTo>
                    <a:lnTo>
                      <a:pt x="29" y="28"/>
                    </a:lnTo>
                    <a:lnTo>
                      <a:pt x="15" y="35"/>
                    </a:lnTo>
                    <a:lnTo>
                      <a:pt x="11" y="12"/>
                    </a:lnTo>
                    <a:lnTo>
                      <a:pt x="20" y="7"/>
                    </a:lnTo>
                    <a:lnTo>
                      <a:pt x="12" y="0"/>
                    </a:lnTo>
                    <a:lnTo>
                      <a:pt x="0" y="6"/>
                    </a:lnTo>
                  </a:path>
                </a:pathLst>
              </a:custGeom>
              <a:solidFill>
                <a:srgbClr val="FFFF00"/>
              </a:solidFill>
              <a:ln w="9525" cap="rnd">
                <a:noFill/>
                <a:round/>
                <a:headEnd/>
                <a:tailEnd/>
              </a:ln>
            </p:spPr>
            <p:txBody>
              <a:bodyPr/>
              <a:lstStyle/>
              <a:p>
                <a:endParaRPr lang="en-US"/>
              </a:p>
            </p:txBody>
          </p:sp>
          <p:sp>
            <p:nvSpPr>
              <p:cNvPr id="124" name="Freeform 516"/>
              <p:cNvSpPr>
                <a:spLocks/>
              </p:cNvSpPr>
              <p:nvPr/>
            </p:nvSpPr>
            <p:spPr bwMode="auto">
              <a:xfrm>
                <a:off x="364" y="215"/>
                <a:ext cx="56" cy="61"/>
              </a:xfrm>
              <a:custGeom>
                <a:avLst/>
                <a:gdLst>
                  <a:gd name="T0" fmla="*/ 0 w 55"/>
                  <a:gd name="T1" fmla="*/ 6 h 62"/>
                  <a:gd name="T2" fmla="*/ 9 w 55"/>
                  <a:gd name="T3" fmla="*/ 61 h 62"/>
                  <a:gd name="T4" fmla="*/ 19 w 55"/>
                  <a:gd name="T5" fmla="*/ 55 h 62"/>
                  <a:gd name="T6" fmla="*/ 17 w 55"/>
                  <a:gd name="T7" fmla="*/ 44 h 62"/>
                  <a:gd name="T8" fmla="*/ 36 w 55"/>
                  <a:gd name="T9" fmla="*/ 34 h 62"/>
                  <a:gd name="T10" fmla="*/ 44 w 55"/>
                  <a:gd name="T11" fmla="*/ 42 h 62"/>
                  <a:gd name="T12" fmla="*/ 54 w 55"/>
                  <a:gd name="T13" fmla="*/ 37 h 62"/>
                  <a:gd name="T14" fmla="*/ 12 w 55"/>
                  <a:gd name="T15" fmla="*/ 0 h 62"/>
                  <a:gd name="T16" fmla="*/ 0 w 55"/>
                  <a:gd name="T17" fmla="*/ 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62"/>
                  <a:gd name="T29" fmla="*/ 55 w 5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62">
                    <a:moveTo>
                      <a:pt x="0" y="6"/>
                    </a:moveTo>
                    <a:lnTo>
                      <a:pt x="9" y="61"/>
                    </a:lnTo>
                    <a:lnTo>
                      <a:pt x="19" y="55"/>
                    </a:lnTo>
                    <a:lnTo>
                      <a:pt x="17" y="44"/>
                    </a:lnTo>
                    <a:lnTo>
                      <a:pt x="36" y="34"/>
                    </a:lnTo>
                    <a:lnTo>
                      <a:pt x="44" y="42"/>
                    </a:lnTo>
                    <a:lnTo>
                      <a:pt x="54" y="37"/>
                    </a:lnTo>
                    <a:lnTo>
                      <a:pt x="12" y="0"/>
                    </a:lnTo>
                    <a:lnTo>
                      <a:pt x="0" y="6"/>
                    </a:lnTo>
                  </a:path>
                </a:pathLst>
              </a:custGeom>
              <a:noFill/>
              <a:ln w="12700" cap="rnd" cmpd="sng">
                <a:solidFill>
                  <a:srgbClr val="000000"/>
                </a:solidFill>
                <a:prstDash val="solid"/>
                <a:round/>
                <a:headEnd/>
                <a:tailEnd/>
              </a:ln>
            </p:spPr>
            <p:txBody>
              <a:bodyPr/>
              <a:lstStyle/>
              <a:p>
                <a:endParaRPr lang="en-US"/>
              </a:p>
            </p:txBody>
          </p:sp>
          <p:sp>
            <p:nvSpPr>
              <p:cNvPr id="125" name="Freeform 517"/>
              <p:cNvSpPr>
                <a:spLocks/>
              </p:cNvSpPr>
              <p:nvPr/>
            </p:nvSpPr>
            <p:spPr bwMode="auto">
              <a:xfrm>
                <a:off x="375" y="226"/>
                <a:ext cx="19" cy="27"/>
              </a:xfrm>
              <a:custGeom>
                <a:avLst/>
                <a:gdLst>
                  <a:gd name="T0" fmla="*/ 0 w 19"/>
                  <a:gd name="T1" fmla="*/ 0 h 24"/>
                  <a:gd name="T2" fmla="*/ 18 w 19"/>
                  <a:gd name="T3" fmla="*/ 16 h 24"/>
                  <a:gd name="T4" fmla="*/ 4 w 19"/>
                  <a:gd name="T5" fmla="*/ 23 h 24"/>
                  <a:gd name="T6" fmla="*/ 0 w 19"/>
                  <a:gd name="T7" fmla="*/ 0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0"/>
                    </a:moveTo>
                    <a:lnTo>
                      <a:pt x="18" y="16"/>
                    </a:lnTo>
                    <a:lnTo>
                      <a:pt x="4" y="23"/>
                    </a:lnTo>
                    <a:lnTo>
                      <a:pt x="0" y="0"/>
                    </a:lnTo>
                  </a:path>
                </a:pathLst>
              </a:custGeom>
              <a:noFill/>
              <a:ln w="12700" cap="rnd" cmpd="sng">
                <a:solidFill>
                  <a:srgbClr val="000000"/>
                </a:solidFill>
                <a:prstDash val="solid"/>
                <a:round/>
                <a:headEnd/>
                <a:tailEnd/>
              </a:ln>
            </p:spPr>
            <p:txBody>
              <a:bodyPr/>
              <a:lstStyle/>
              <a:p>
                <a:endParaRPr lang="en-US"/>
              </a:p>
            </p:txBody>
          </p:sp>
          <p:sp>
            <p:nvSpPr>
              <p:cNvPr id="126" name="Freeform 518"/>
              <p:cNvSpPr>
                <a:spLocks/>
              </p:cNvSpPr>
              <p:nvPr/>
            </p:nvSpPr>
            <p:spPr bwMode="auto">
              <a:xfrm>
                <a:off x="395" y="188"/>
                <a:ext cx="47" cy="59"/>
              </a:xfrm>
              <a:custGeom>
                <a:avLst/>
                <a:gdLst>
                  <a:gd name="T0" fmla="*/ 37 w 48"/>
                  <a:gd name="T1" fmla="*/ 58 h 59"/>
                  <a:gd name="T2" fmla="*/ 47 w 48"/>
                  <a:gd name="T3" fmla="*/ 54 h 59"/>
                  <a:gd name="T4" fmla="*/ 29 w 48"/>
                  <a:gd name="T5" fmla="*/ 15 h 59"/>
                  <a:gd name="T6" fmla="*/ 43 w 48"/>
                  <a:gd name="T7" fmla="*/ 9 h 59"/>
                  <a:gd name="T8" fmla="*/ 40 w 48"/>
                  <a:gd name="T9" fmla="*/ 0 h 59"/>
                  <a:gd name="T10" fmla="*/ 0 w 48"/>
                  <a:gd name="T11" fmla="*/ 17 h 59"/>
                  <a:gd name="T12" fmla="*/ 3 w 48"/>
                  <a:gd name="T13" fmla="*/ 25 h 59"/>
                  <a:gd name="T14" fmla="*/ 19 w 48"/>
                  <a:gd name="T15" fmla="*/ 19 h 59"/>
                  <a:gd name="T16" fmla="*/ 37 w 48"/>
                  <a:gd name="T17" fmla="*/ 5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9"/>
                  <a:gd name="T29" fmla="*/ 48 w 4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9">
                    <a:moveTo>
                      <a:pt x="37" y="58"/>
                    </a:moveTo>
                    <a:lnTo>
                      <a:pt x="47" y="54"/>
                    </a:lnTo>
                    <a:lnTo>
                      <a:pt x="29" y="15"/>
                    </a:lnTo>
                    <a:lnTo>
                      <a:pt x="43" y="9"/>
                    </a:lnTo>
                    <a:lnTo>
                      <a:pt x="40" y="0"/>
                    </a:lnTo>
                    <a:lnTo>
                      <a:pt x="0" y="17"/>
                    </a:lnTo>
                    <a:lnTo>
                      <a:pt x="3" y="25"/>
                    </a:lnTo>
                    <a:lnTo>
                      <a:pt x="19" y="19"/>
                    </a:lnTo>
                    <a:lnTo>
                      <a:pt x="37" y="58"/>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27" name="Freeform 519"/>
              <p:cNvSpPr>
                <a:spLocks/>
              </p:cNvSpPr>
              <p:nvPr/>
            </p:nvSpPr>
            <p:spPr bwMode="auto">
              <a:xfrm>
                <a:off x="445" y="181"/>
                <a:ext cx="27" cy="54"/>
              </a:xfrm>
              <a:custGeom>
                <a:avLst/>
                <a:gdLst>
                  <a:gd name="T0" fmla="*/ 15 w 27"/>
                  <a:gd name="T1" fmla="*/ 54 h 55"/>
                  <a:gd name="T2" fmla="*/ 26 w 27"/>
                  <a:gd name="T3" fmla="*/ 50 h 55"/>
                  <a:gd name="T4" fmla="*/ 11 w 27"/>
                  <a:gd name="T5" fmla="*/ 0 h 55"/>
                  <a:gd name="T6" fmla="*/ 0 w 27"/>
                  <a:gd name="T7" fmla="*/ 3 h 55"/>
                  <a:gd name="T8" fmla="*/ 15 w 27"/>
                  <a:gd name="T9" fmla="*/ 54 h 55"/>
                  <a:gd name="T10" fmla="*/ 0 60000 65536"/>
                  <a:gd name="T11" fmla="*/ 0 60000 65536"/>
                  <a:gd name="T12" fmla="*/ 0 60000 65536"/>
                  <a:gd name="T13" fmla="*/ 0 60000 65536"/>
                  <a:gd name="T14" fmla="*/ 0 60000 65536"/>
                  <a:gd name="T15" fmla="*/ 0 w 27"/>
                  <a:gd name="T16" fmla="*/ 0 h 55"/>
                  <a:gd name="T17" fmla="*/ 27 w 27"/>
                  <a:gd name="T18" fmla="*/ 55 h 55"/>
                </a:gdLst>
                <a:ahLst/>
                <a:cxnLst>
                  <a:cxn ang="T10">
                    <a:pos x="T0" y="T1"/>
                  </a:cxn>
                  <a:cxn ang="T11">
                    <a:pos x="T2" y="T3"/>
                  </a:cxn>
                  <a:cxn ang="T12">
                    <a:pos x="T4" y="T5"/>
                  </a:cxn>
                  <a:cxn ang="T13">
                    <a:pos x="T6" y="T7"/>
                  </a:cxn>
                  <a:cxn ang="T14">
                    <a:pos x="T8" y="T9"/>
                  </a:cxn>
                </a:cxnLst>
                <a:rect l="T15" t="T16" r="T17" b="T18"/>
                <a:pathLst>
                  <a:path w="27" h="55">
                    <a:moveTo>
                      <a:pt x="15" y="54"/>
                    </a:moveTo>
                    <a:lnTo>
                      <a:pt x="26" y="50"/>
                    </a:lnTo>
                    <a:lnTo>
                      <a:pt x="11" y="0"/>
                    </a:lnTo>
                    <a:lnTo>
                      <a:pt x="0" y="3"/>
                    </a:lnTo>
                    <a:lnTo>
                      <a:pt x="15" y="54"/>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28" name="Freeform 520"/>
              <p:cNvSpPr>
                <a:spLocks/>
              </p:cNvSpPr>
              <p:nvPr/>
            </p:nvSpPr>
            <p:spPr bwMode="auto">
              <a:xfrm>
                <a:off x="475" y="173"/>
                <a:ext cx="54" cy="58"/>
              </a:xfrm>
              <a:custGeom>
                <a:avLst/>
                <a:gdLst>
                  <a:gd name="T0" fmla="*/ 1 w 55"/>
                  <a:gd name="T1" fmla="*/ 36 h 57"/>
                  <a:gd name="T2" fmla="*/ 3 w 55"/>
                  <a:gd name="T3" fmla="*/ 41 h 57"/>
                  <a:gd name="T4" fmla="*/ 6 w 55"/>
                  <a:gd name="T5" fmla="*/ 46 h 57"/>
                  <a:gd name="T6" fmla="*/ 9 w 55"/>
                  <a:gd name="T7" fmla="*/ 50 h 57"/>
                  <a:gd name="T8" fmla="*/ 13 w 55"/>
                  <a:gd name="T9" fmla="*/ 53 h 57"/>
                  <a:gd name="T10" fmla="*/ 18 w 55"/>
                  <a:gd name="T11" fmla="*/ 55 h 57"/>
                  <a:gd name="T12" fmla="*/ 23 w 55"/>
                  <a:gd name="T13" fmla="*/ 56 h 57"/>
                  <a:gd name="T14" fmla="*/ 29 w 55"/>
                  <a:gd name="T15" fmla="*/ 56 h 57"/>
                  <a:gd name="T16" fmla="*/ 32 w 55"/>
                  <a:gd name="T17" fmla="*/ 55 h 57"/>
                  <a:gd name="T18" fmla="*/ 38 w 55"/>
                  <a:gd name="T19" fmla="*/ 54 h 57"/>
                  <a:gd name="T20" fmla="*/ 43 w 55"/>
                  <a:gd name="T21" fmla="*/ 52 h 57"/>
                  <a:gd name="T22" fmla="*/ 47 w 55"/>
                  <a:gd name="T23" fmla="*/ 48 h 57"/>
                  <a:gd name="T24" fmla="*/ 50 w 55"/>
                  <a:gd name="T25" fmla="*/ 45 h 57"/>
                  <a:gd name="T26" fmla="*/ 52 w 55"/>
                  <a:gd name="T27" fmla="*/ 40 h 57"/>
                  <a:gd name="T28" fmla="*/ 54 w 55"/>
                  <a:gd name="T29" fmla="*/ 35 h 57"/>
                  <a:gd name="T30" fmla="*/ 54 w 55"/>
                  <a:gd name="T31" fmla="*/ 29 h 57"/>
                  <a:gd name="T32" fmla="*/ 53 w 55"/>
                  <a:gd name="T33" fmla="*/ 23 h 57"/>
                  <a:gd name="T34" fmla="*/ 52 w 55"/>
                  <a:gd name="T35" fmla="*/ 17 h 57"/>
                  <a:gd name="T36" fmla="*/ 49 w 55"/>
                  <a:gd name="T37" fmla="*/ 12 h 57"/>
                  <a:gd name="T38" fmla="*/ 48 w 55"/>
                  <a:gd name="T39" fmla="*/ 10 h 57"/>
                  <a:gd name="T40" fmla="*/ 28 w 55"/>
                  <a:gd name="T41" fmla="*/ 10 h 57"/>
                  <a:gd name="T42" fmla="*/ 31 w 55"/>
                  <a:gd name="T43" fmla="*/ 11 h 57"/>
                  <a:gd name="T44" fmla="*/ 34 w 55"/>
                  <a:gd name="T45" fmla="*/ 12 h 57"/>
                  <a:gd name="T46" fmla="*/ 38 w 55"/>
                  <a:gd name="T47" fmla="*/ 15 h 57"/>
                  <a:gd name="T48" fmla="*/ 42 w 55"/>
                  <a:gd name="T49" fmla="*/ 21 h 57"/>
                  <a:gd name="T50" fmla="*/ 43 w 55"/>
                  <a:gd name="T51" fmla="*/ 28 h 57"/>
                  <a:gd name="T52" fmla="*/ 43 w 55"/>
                  <a:gd name="T53" fmla="*/ 31 h 57"/>
                  <a:gd name="T54" fmla="*/ 42 w 55"/>
                  <a:gd name="T55" fmla="*/ 35 h 57"/>
                  <a:gd name="T56" fmla="*/ 42 w 55"/>
                  <a:gd name="T57" fmla="*/ 38 h 57"/>
                  <a:gd name="T58" fmla="*/ 38 w 55"/>
                  <a:gd name="T59" fmla="*/ 42 h 57"/>
                  <a:gd name="T60" fmla="*/ 35 w 55"/>
                  <a:gd name="T61" fmla="*/ 44 h 57"/>
                  <a:gd name="T62" fmla="*/ 32 w 55"/>
                  <a:gd name="T63" fmla="*/ 46 h 57"/>
                  <a:gd name="T64" fmla="*/ 28 w 55"/>
                  <a:gd name="T65" fmla="*/ 46 h 57"/>
                  <a:gd name="T66" fmla="*/ 25 w 55"/>
                  <a:gd name="T67" fmla="*/ 46 h 57"/>
                  <a:gd name="T68" fmla="*/ 21 w 55"/>
                  <a:gd name="T69" fmla="*/ 45 h 57"/>
                  <a:gd name="T70" fmla="*/ 17 w 55"/>
                  <a:gd name="T71" fmla="*/ 42 h 57"/>
                  <a:gd name="T72" fmla="*/ 15 w 55"/>
                  <a:gd name="T73" fmla="*/ 38 h 57"/>
                  <a:gd name="T74" fmla="*/ 12 w 55"/>
                  <a:gd name="T75" fmla="*/ 31 h 57"/>
                  <a:gd name="T76" fmla="*/ 11 w 55"/>
                  <a:gd name="T77" fmla="*/ 27 h 57"/>
                  <a:gd name="T78" fmla="*/ 12 w 55"/>
                  <a:gd name="T79" fmla="*/ 21 h 57"/>
                  <a:gd name="T80" fmla="*/ 13 w 55"/>
                  <a:gd name="T81" fmla="*/ 18 h 57"/>
                  <a:gd name="T82" fmla="*/ 15 w 55"/>
                  <a:gd name="T83" fmla="*/ 14 h 57"/>
                  <a:gd name="T84" fmla="*/ 18 w 55"/>
                  <a:gd name="T85" fmla="*/ 12 h 57"/>
                  <a:gd name="T86" fmla="*/ 23 w 55"/>
                  <a:gd name="T87" fmla="*/ 10 h 57"/>
                  <a:gd name="T88" fmla="*/ 48 w 55"/>
                  <a:gd name="T89" fmla="*/ 10 h 57"/>
                  <a:gd name="T90" fmla="*/ 45 w 55"/>
                  <a:gd name="T91" fmla="*/ 6 h 57"/>
                  <a:gd name="T92" fmla="*/ 40 w 55"/>
                  <a:gd name="T93" fmla="*/ 4 h 57"/>
                  <a:gd name="T94" fmla="*/ 35 w 55"/>
                  <a:gd name="T95" fmla="*/ 1 h 57"/>
                  <a:gd name="T96" fmla="*/ 32 w 55"/>
                  <a:gd name="T97" fmla="*/ 0 h 57"/>
                  <a:gd name="T98" fmla="*/ 27 w 55"/>
                  <a:gd name="T99" fmla="*/ 0 h 57"/>
                  <a:gd name="T100" fmla="*/ 22 w 55"/>
                  <a:gd name="T101" fmla="*/ 1 h 57"/>
                  <a:gd name="T102" fmla="*/ 16 w 55"/>
                  <a:gd name="T103" fmla="*/ 2 h 57"/>
                  <a:gd name="T104" fmla="*/ 11 w 55"/>
                  <a:gd name="T105" fmla="*/ 5 h 57"/>
                  <a:gd name="T106" fmla="*/ 7 w 55"/>
                  <a:gd name="T107" fmla="*/ 8 h 57"/>
                  <a:gd name="T108" fmla="*/ 4 w 55"/>
                  <a:gd name="T109" fmla="*/ 12 h 57"/>
                  <a:gd name="T110" fmla="*/ 1 w 55"/>
                  <a:gd name="T111" fmla="*/ 16 h 57"/>
                  <a:gd name="T112" fmla="*/ 0 w 55"/>
                  <a:gd name="T113" fmla="*/ 21 h 57"/>
                  <a:gd name="T114" fmla="*/ 0 w 55"/>
                  <a:gd name="T115" fmla="*/ 27 h 57"/>
                  <a:gd name="T116" fmla="*/ 1 w 55"/>
                  <a:gd name="T117" fmla="*/ 33 h 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57"/>
                  <a:gd name="T179" fmla="*/ 55 w 55"/>
                  <a:gd name="T180" fmla="*/ 57 h 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57">
                    <a:moveTo>
                      <a:pt x="1" y="33"/>
                    </a:moveTo>
                    <a:lnTo>
                      <a:pt x="1" y="36"/>
                    </a:lnTo>
                    <a:lnTo>
                      <a:pt x="2" y="39"/>
                    </a:lnTo>
                    <a:lnTo>
                      <a:pt x="3" y="41"/>
                    </a:lnTo>
                    <a:lnTo>
                      <a:pt x="5" y="44"/>
                    </a:lnTo>
                    <a:lnTo>
                      <a:pt x="6" y="46"/>
                    </a:lnTo>
                    <a:lnTo>
                      <a:pt x="7" y="48"/>
                    </a:lnTo>
                    <a:lnTo>
                      <a:pt x="9" y="50"/>
                    </a:lnTo>
                    <a:lnTo>
                      <a:pt x="11" y="51"/>
                    </a:lnTo>
                    <a:lnTo>
                      <a:pt x="13" y="53"/>
                    </a:lnTo>
                    <a:lnTo>
                      <a:pt x="16" y="54"/>
                    </a:lnTo>
                    <a:lnTo>
                      <a:pt x="18" y="55"/>
                    </a:lnTo>
                    <a:lnTo>
                      <a:pt x="21" y="55"/>
                    </a:lnTo>
                    <a:lnTo>
                      <a:pt x="23" y="56"/>
                    </a:lnTo>
                    <a:lnTo>
                      <a:pt x="27" y="56"/>
                    </a:lnTo>
                    <a:lnTo>
                      <a:pt x="29" y="56"/>
                    </a:lnTo>
                    <a:lnTo>
                      <a:pt x="30" y="56"/>
                    </a:lnTo>
                    <a:lnTo>
                      <a:pt x="32" y="55"/>
                    </a:lnTo>
                    <a:lnTo>
                      <a:pt x="35" y="55"/>
                    </a:lnTo>
                    <a:lnTo>
                      <a:pt x="38" y="54"/>
                    </a:lnTo>
                    <a:lnTo>
                      <a:pt x="40" y="53"/>
                    </a:lnTo>
                    <a:lnTo>
                      <a:pt x="43" y="52"/>
                    </a:lnTo>
                    <a:lnTo>
                      <a:pt x="45" y="50"/>
                    </a:lnTo>
                    <a:lnTo>
                      <a:pt x="47" y="48"/>
                    </a:lnTo>
                    <a:lnTo>
                      <a:pt x="49" y="47"/>
                    </a:lnTo>
                    <a:lnTo>
                      <a:pt x="50" y="45"/>
                    </a:lnTo>
                    <a:lnTo>
                      <a:pt x="51" y="42"/>
                    </a:lnTo>
                    <a:lnTo>
                      <a:pt x="52" y="40"/>
                    </a:lnTo>
                    <a:lnTo>
                      <a:pt x="53" y="38"/>
                    </a:lnTo>
                    <a:lnTo>
                      <a:pt x="54" y="35"/>
                    </a:lnTo>
                    <a:lnTo>
                      <a:pt x="54" y="32"/>
                    </a:lnTo>
                    <a:lnTo>
                      <a:pt x="54" y="29"/>
                    </a:lnTo>
                    <a:lnTo>
                      <a:pt x="54" y="27"/>
                    </a:lnTo>
                    <a:lnTo>
                      <a:pt x="53" y="23"/>
                    </a:lnTo>
                    <a:lnTo>
                      <a:pt x="53" y="21"/>
                    </a:lnTo>
                    <a:lnTo>
                      <a:pt x="52" y="17"/>
                    </a:lnTo>
                    <a:lnTo>
                      <a:pt x="51" y="15"/>
                    </a:lnTo>
                    <a:lnTo>
                      <a:pt x="49" y="12"/>
                    </a:lnTo>
                    <a:lnTo>
                      <a:pt x="48" y="10"/>
                    </a:lnTo>
                    <a:lnTo>
                      <a:pt x="27" y="10"/>
                    </a:lnTo>
                    <a:lnTo>
                      <a:pt x="28" y="10"/>
                    </a:lnTo>
                    <a:lnTo>
                      <a:pt x="30" y="10"/>
                    </a:lnTo>
                    <a:lnTo>
                      <a:pt x="31" y="11"/>
                    </a:lnTo>
                    <a:lnTo>
                      <a:pt x="33" y="11"/>
                    </a:lnTo>
                    <a:lnTo>
                      <a:pt x="34" y="12"/>
                    </a:lnTo>
                    <a:lnTo>
                      <a:pt x="35" y="12"/>
                    </a:lnTo>
                    <a:lnTo>
                      <a:pt x="38" y="15"/>
                    </a:lnTo>
                    <a:lnTo>
                      <a:pt x="40" y="18"/>
                    </a:lnTo>
                    <a:lnTo>
                      <a:pt x="42" y="21"/>
                    </a:lnTo>
                    <a:lnTo>
                      <a:pt x="42" y="26"/>
                    </a:lnTo>
                    <a:lnTo>
                      <a:pt x="43" y="28"/>
                    </a:lnTo>
                    <a:lnTo>
                      <a:pt x="43" y="29"/>
                    </a:lnTo>
                    <a:lnTo>
                      <a:pt x="43" y="31"/>
                    </a:lnTo>
                    <a:lnTo>
                      <a:pt x="43" y="33"/>
                    </a:lnTo>
                    <a:lnTo>
                      <a:pt x="42" y="35"/>
                    </a:lnTo>
                    <a:lnTo>
                      <a:pt x="42" y="37"/>
                    </a:lnTo>
                    <a:lnTo>
                      <a:pt x="42" y="38"/>
                    </a:lnTo>
                    <a:lnTo>
                      <a:pt x="40" y="39"/>
                    </a:lnTo>
                    <a:lnTo>
                      <a:pt x="38" y="42"/>
                    </a:lnTo>
                    <a:lnTo>
                      <a:pt x="36" y="44"/>
                    </a:lnTo>
                    <a:lnTo>
                      <a:pt x="35" y="44"/>
                    </a:lnTo>
                    <a:lnTo>
                      <a:pt x="33" y="45"/>
                    </a:lnTo>
                    <a:lnTo>
                      <a:pt x="32" y="46"/>
                    </a:lnTo>
                    <a:lnTo>
                      <a:pt x="30" y="46"/>
                    </a:lnTo>
                    <a:lnTo>
                      <a:pt x="28" y="46"/>
                    </a:lnTo>
                    <a:lnTo>
                      <a:pt x="27" y="46"/>
                    </a:lnTo>
                    <a:lnTo>
                      <a:pt x="25" y="46"/>
                    </a:lnTo>
                    <a:lnTo>
                      <a:pt x="24" y="46"/>
                    </a:lnTo>
                    <a:lnTo>
                      <a:pt x="21" y="45"/>
                    </a:lnTo>
                    <a:lnTo>
                      <a:pt x="18" y="43"/>
                    </a:lnTo>
                    <a:lnTo>
                      <a:pt x="17" y="42"/>
                    </a:lnTo>
                    <a:lnTo>
                      <a:pt x="16" y="41"/>
                    </a:lnTo>
                    <a:lnTo>
                      <a:pt x="15" y="38"/>
                    </a:lnTo>
                    <a:lnTo>
                      <a:pt x="13" y="35"/>
                    </a:lnTo>
                    <a:lnTo>
                      <a:pt x="12" y="31"/>
                    </a:lnTo>
                    <a:lnTo>
                      <a:pt x="11" y="28"/>
                    </a:lnTo>
                    <a:lnTo>
                      <a:pt x="11" y="27"/>
                    </a:lnTo>
                    <a:lnTo>
                      <a:pt x="11" y="23"/>
                    </a:lnTo>
                    <a:lnTo>
                      <a:pt x="12" y="21"/>
                    </a:lnTo>
                    <a:lnTo>
                      <a:pt x="12" y="20"/>
                    </a:lnTo>
                    <a:lnTo>
                      <a:pt x="13" y="18"/>
                    </a:lnTo>
                    <a:lnTo>
                      <a:pt x="13" y="17"/>
                    </a:lnTo>
                    <a:lnTo>
                      <a:pt x="15" y="14"/>
                    </a:lnTo>
                    <a:lnTo>
                      <a:pt x="16" y="13"/>
                    </a:lnTo>
                    <a:lnTo>
                      <a:pt x="18" y="12"/>
                    </a:lnTo>
                    <a:lnTo>
                      <a:pt x="20" y="11"/>
                    </a:lnTo>
                    <a:lnTo>
                      <a:pt x="23" y="10"/>
                    </a:lnTo>
                    <a:lnTo>
                      <a:pt x="27" y="10"/>
                    </a:lnTo>
                    <a:lnTo>
                      <a:pt x="48" y="10"/>
                    </a:lnTo>
                    <a:lnTo>
                      <a:pt x="47" y="8"/>
                    </a:lnTo>
                    <a:lnTo>
                      <a:pt x="45" y="6"/>
                    </a:lnTo>
                    <a:lnTo>
                      <a:pt x="43" y="5"/>
                    </a:lnTo>
                    <a:lnTo>
                      <a:pt x="40" y="4"/>
                    </a:lnTo>
                    <a:lnTo>
                      <a:pt x="38" y="2"/>
                    </a:lnTo>
                    <a:lnTo>
                      <a:pt x="35" y="1"/>
                    </a:lnTo>
                    <a:lnTo>
                      <a:pt x="33" y="1"/>
                    </a:lnTo>
                    <a:lnTo>
                      <a:pt x="32" y="0"/>
                    </a:lnTo>
                    <a:lnTo>
                      <a:pt x="30" y="0"/>
                    </a:lnTo>
                    <a:lnTo>
                      <a:pt x="27" y="0"/>
                    </a:lnTo>
                    <a:lnTo>
                      <a:pt x="25" y="0"/>
                    </a:lnTo>
                    <a:lnTo>
                      <a:pt x="22" y="1"/>
                    </a:lnTo>
                    <a:lnTo>
                      <a:pt x="19" y="1"/>
                    </a:lnTo>
                    <a:lnTo>
                      <a:pt x="16" y="2"/>
                    </a:lnTo>
                    <a:lnTo>
                      <a:pt x="13" y="3"/>
                    </a:lnTo>
                    <a:lnTo>
                      <a:pt x="11" y="5"/>
                    </a:lnTo>
                    <a:lnTo>
                      <a:pt x="9" y="6"/>
                    </a:lnTo>
                    <a:lnTo>
                      <a:pt x="7" y="8"/>
                    </a:lnTo>
                    <a:lnTo>
                      <a:pt x="5" y="9"/>
                    </a:lnTo>
                    <a:lnTo>
                      <a:pt x="4" y="12"/>
                    </a:lnTo>
                    <a:lnTo>
                      <a:pt x="3" y="14"/>
                    </a:lnTo>
                    <a:lnTo>
                      <a:pt x="1" y="16"/>
                    </a:lnTo>
                    <a:lnTo>
                      <a:pt x="1" y="18"/>
                    </a:lnTo>
                    <a:lnTo>
                      <a:pt x="0" y="21"/>
                    </a:lnTo>
                    <a:lnTo>
                      <a:pt x="0" y="23"/>
                    </a:lnTo>
                    <a:lnTo>
                      <a:pt x="0" y="27"/>
                    </a:lnTo>
                    <a:lnTo>
                      <a:pt x="0" y="29"/>
                    </a:lnTo>
                    <a:lnTo>
                      <a:pt x="1" y="33"/>
                    </a:lnTo>
                  </a:path>
                </a:pathLst>
              </a:custGeom>
              <a:solidFill>
                <a:srgbClr val="FFFF00"/>
              </a:solidFill>
              <a:ln w="9525" cap="rnd">
                <a:noFill/>
                <a:round/>
                <a:headEnd/>
                <a:tailEnd/>
              </a:ln>
            </p:spPr>
            <p:txBody>
              <a:bodyPr/>
              <a:lstStyle/>
              <a:p>
                <a:endParaRPr lang="en-US"/>
              </a:p>
            </p:txBody>
          </p:sp>
          <p:sp>
            <p:nvSpPr>
              <p:cNvPr id="129" name="Freeform 521"/>
              <p:cNvSpPr>
                <a:spLocks/>
              </p:cNvSpPr>
              <p:nvPr/>
            </p:nvSpPr>
            <p:spPr bwMode="auto">
              <a:xfrm>
                <a:off x="475" y="173"/>
                <a:ext cx="54" cy="58"/>
              </a:xfrm>
              <a:custGeom>
                <a:avLst/>
                <a:gdLst>
                  <a:gd name="T0" fmla="*/ 1 w 55"/>
                  <a:gd name="T1" fmla="*/ 36 h 57"/>
                  <a:gd name="T2" fmla="*/ 3 w 55"/>
                  <a:gd name="T3" fmla="*/ 41 h 57"/>
                  <a:gd name="T4" fmla="*/ 6 w 55"/>
                  <a:gd name="T5" fmla="*/ 46 h 57"/>
                  <a:gd name="T6" fmla="*/ 9 w 55"/>
                  <a:gd name="T7" fmla="*/ 50 h 57"/>
                  <a:gd name="T8" fmla="*/ 13 w 55"/>
                  <a:gd name="T9" fmla="*/ 53 h 57"/>
                  <a:gd name="T10" fmla="*/ 18 w 55"/>
                  <a:gd name="T11" fmla="*/ 55 h 57"/>
                  <a:gd name="T12" fmla="*/ 23 w 55"/>
                  <a:gd name="T13" fmla="*/ 56 h 57"/>
                  <a:gd name="T14" fmla="*/ 29 w 55"/>
                  <a:gd name="T15" fmla="*/ 56 h 57"/>
                  <a:gd name="T16" fmla="*/ 32 w 55"/>
                  <a:gd name="T17" fmla="*/ 55 h 57"/>
                  <a:gd name="T18" fmla="*/ 38 w 55"/>
                  <a:gd name="T19" fmla="*/ 54 h 57"/>
                  <a:gd name="T20" fmla="*/ 43 w 55"/>
                  <a:gd name="T21" fmla="*/ 52 h 57"/>
                  <a:gd name="T22" fmla="*/ 47 w 55"/>
                  <a:gd name="T23" fmla="*/ 48 h 57"/>
                  <a:gd name="T24" fmla="*/ 50 w 55"/>
                  <a:gd name="T25" fmla="*/ 45 h 57"/>
                  <a:gd name="T26" fmla="*/ 52 w 55"/>
                  <a:gd name="T27" fmla="*/ 40 h 57"/>
                  <a:gd name="T28" fmla="*/ 54 w 55"/>
                  <a:gd name="T29" fmla="*/ 35 h 57"/>
                  <a:gd name="T30" fmla="*/ 54 w 55"/>
                  <a:gd name="T31" fmla="*/ 29 h 57"/>
                  <a:gd name="T32" fmla="*/ 53 w 55"/>
                  <a:gd name="T33" fmla="*/ 23 h 57"/>
                  <a:gd name="T34" fmla="*/ 52 w 55"/>
                  <a:gd name="T35" fmla="*/ 17 h 57"/>
                  <a:gd name="T36" fmla="*/ 49 w 55"/>
                  <a:gd name="T37" fmla="*/ 12 h 57"/>
                  <a:gd name="T38" fmla="*/ 47 w 55"/>
                  <a:gd name="T39" fmla="*/ 8 h 57"/>
                  <a:gd name="T40" fmla="*/ 43 w 55"/>
                  <a:gd name="T41" fmla="*/ 5 h 57"/>
                  <a:gd name="T42" fmla="*/ 38 w 55"/>
                  <a:gd name="T43" fmla="*/ 2 h 57"/>
                  <a:gd name="T44" fmla="*/ 33 w 55"/>
                  <a:gd name="T45" fmla="*/ 1 h 57"/>
                  <a:gd name="T46" fmla="*/ 30 w 55"/>
                  <a:gd name="T47" fmla="*/ 0 h 57"/>
                  <a:gd name="T48" fmla="*/ 25 w 55"/>
                  <a:gd name="T49" fmla="*/ 0 h 57"/>
                  <a:gd name="T50" fmla="*/ 19 w 55"/>
                  <a:gd name="T51" fmla="*/ 1 h 57"/>
                  <a:gd name="T52" fmla="*/ 13 w 55"/>
                  <a:gd name="T53" fmla="*/ 3 h 57"/>
                  <a:gd name="T54" fmla="*/ 9 w 55"/>
                  <a:gd name="T55" fmla="*/ 6 h 57"/>
                  <a:gd name="T56" fmla="*/ 5 w 55"/>
                  <a:gd name="T57" fmla="*/ 9 h 57"/>
                  <a:gd name="T58" fmla="*/ 3 w 55"/>
                  <a:gd name="T59" fmla="*/ 14 h 57"/>
                  <a:gd name="T60" fmla="*/ 1 w 55"/>
                  <a:gd name="T61" fmla="*/ 18 h 57"/>
                  <a:gd name="T62" fmla="*/ 0 w 55"/>
                  <a:gd name="T63" fmla="*/ 23 h 57"/>
                  <a:gd name="T64" fmla="*/ 0 w 55"/>
                  <a:gd name="T65" fmla="*/ 29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7"/>
                  <a:gd name="T101" fmla="*/ 55 w 55"/>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7">
                    <a:moveTo>
                      <a:pt x="1" y="33"/>
                    </a:moveTo>
                    <a:lnTo>
                      <a:pt x="1" y="36"/>
                    </a:lnTo>
                    <a:lnTo>
                      <a:pt x="2" y="39"/>
                    </a:lnTo>
                    <a:lnTo>
                      <a:pt x="3" y="41"/>
                    </a:lnTo>
                    <a:lnTo>
                      <a:pt x="5" y="44"/>
                    </a:lnTo>
                    <a:lnTo>
                      <a:pt x="6" y="46"/>
                    </a:lnTo>
                    <a:lnTo>
                      <a:pt x="7" y="48"/>
                    </a:lnTo>
                    <a:lnTo>
                      <a:pt x="9" y="50"/>
                    </a:lnTo>
                    <a:lnTo>
                      <a:pt x="11" y="51"/>
                    </a:lnTo>
                    <a:lnTo>
                      <a:pt x="13" y="53"/>
                    </a:lnTo>
                    <a:lnTo>
                      <a:pt x="16" y="54"/>
                    </a:lnTo>
                    <a:lnTo>
                      <a:pt x="18" y="55"/>
                    </a:lnTo>
                    <a:lnTo>
                      <a:pt x="21" y="55"/>
                    </a:lnTo>
                    <a:lnTo>
                      <a:pt x="23" y="56"/>
                    </a:lnTo>
                    <a:lnTo>
                      <a:pt x="27" y="56"/>
                    </a:lnTo>
                    <a:lnTo>
                      <a:pt x="29" y="56"/>
                    </a:lnTo>
                    <a:lnTo>
                      <a:pt x="30" y="56"/>
                    </a:lnTo>
                    <a:lnTo>
                      <a:pt x="32" y="55"/>
                    </a:lnTo>
                    <a:lnTo>
                      <a:pt x="35" y="55"/>
                    </a:lnTo>
                    <a:lnTo>
                      <a:pt x="38" y="54"/>
                    </a:lnTo>
                    <a:lnTo>
                      <a:pt x="40" y="53"/>
                    </a:lnTo>
                    <a:lnTo>
                      <a:pt x="43" y="52"/>
                    </a:lnTo>
                    <a:lnTo>
                      <a:pt x="45" y="50"/>
                    </a:lnTo>
                    <a:lnTo>
                      <a:pt x="47" y="48"/>
                    </a:lnTo>
                    <a:lnTo>
                      <a:pt x="49" y="47"/>
                    </a:lnTo>
                    <a:lnTo>
                      <a:pt x="50" y="45"/>
                    </a:lnTo>
                    <a:lnTo>
                      <a:pt x="51" y="42"/>
                    </a:lnTo>
                    <a:lnTo>
                      <a:pt x="52" y="40"/>
                    </a:lnTo>
                    <a:lnTo>
                      <a:pt x="53" y="38"/>
                    </a:lnTo>
                    <a:lnTo>
                      <a:pt x="54" y="35"/>
                    </a:lnTo>
                    <a:lnTo>
                      <a:pt x="54" y="32"/>
                    </a:lnTo>
                    <a:lnTo>
                      <a:pt x="54" y="29"/>
                    </a:lnTo>
                    <a:lnTo>
                      <a:pt x="54" y="27"/>
                    </a:lnTo>
                    <a:lnTo>
                      <a:pt x="53" y="23"/>
                    </a:lnTo>
                    <a:lnTo>
                      <a:pt x="53" y="21"/>
                    </a:lnTo>
                    <a:lnTo>
                      <a:pt x="52" y="17"/>
                    </a:lnTo>
                    <a:lnTo>
                      <a:pt x="51" y="15"/>
                    </a:lnTo>
                    <a:lnTo>
                      <a:pt x="49" y="12"/>
                    </a:lnTo>
                    <a:lnTo>
                      <a:pt x="48" y="10"/>
                    </a:lnTo>
                    <a:lnTo>
                      <a:pt x="47" y="8"/>
                    </a:lnTo>
                    <a:lnTo>
                      <a:pt x="45" y="6"/>
                    </a:lnTo>
                    <a:lnTo>
                      <a:pt x="43" y="5"/>
                    </a:lnTo>
                    <a:lnTo>
                      <a:pt x="40" y="4"/>
                    </a:lnTo>
                    <a:lnTo>
                      <a:pt x="38" y="2"/>
                    </a:lnTo>
                    <a:lnTo>
                      <a:pt x="35" y="1"/>
                    </a:lnTo>
                    <a:lnTo>
                      <a:pt x="33" y="1"/>
                    </a:lnTo>
                    <a:lnTo>
                      <a:pt x="32" y="0"/>
                    </a:lnTo>
                    <a:lnTo>
                      <a:pt x="30" y="0"/>
                    </a:lnTo>
                    <a:lnTo>
                      <a:pt x="27" y="0"/>
                    </a:lnTo>
                    <a:lnTo>
                      <a:pt x="25" y="0"/>
                    </a:lnTo>
                    <a:lnTo>
                      <a:pt x="22" y="1"/>
                    </a:lnTo>
                    <a:lnTo>
                      <a:pt x="19" y="1"/>
                    </a:lnTo>
                    <a:lnTo>
                      <a:pt x="16" y="2"/>
                    </a:lnTo>
                    <a:lnTo>
                      <a:pt x="13" y="3"/>
                    </a:lnTo>
                    <a:lnTo>
                      <a:pt x="11" y="5"/>
                    </a:lnTo>
                    <a:lnTo>
                      <a:pt x="9" y="6"/>
                    </a:lnTo>
                    <a:lnTo>
                      <a:pt x="7" y="8"/>
                    </a:lnTo>
                    <a:lnTo>
                      <a:pt x="5" y="9"/>
                    </a:lnTo>
                    <a:lnTo>
                      <a:pt x="4" y="12"/>
                    </a:lnTo>
                    <a:lnTo>
                      <a:pt x="3" y="14"/>
                    </a:lnTo>
                    <a:lnTo>
                      <a:pt x="1" y="16"/>
                    </a:lnTo>
                    <a:lnTo>
                      <a:pt x="1" y="18"/>
                    </a:lnTo>
                    <a:lnTo>
                      <a:pt x="0" y="21"/>
                    </a:lnTo>
                    <a:lnTo>
                      <a:pt x="0" y="23"/>
                    </a:lnTo>
                    <a:lnTo>
                      <a:pt x="0" y="27"/>
                    </a:lnTo>
                    <a:lnTo>
                      <a:pt x="0" y="29"/>
                    </a:lnTo>
                    <a:lnTo>
                      <a:pt x="1" y="33"/>
                    </a:lnTo>
                  </a:path>
                </a:pathLst>
              </a:custGeom>
              <a:noFill/>
              <a:ln w="12700" cap="rnd" cmpd="sng">
                <a:solidFill>
                  <a:srgbClr val="000000"/>
                </a:solidFill>
                <a:prstDash val="solid"/>
                <a:round/>
                <a:headEnd/>
                <a:tailEnd/>
              </a:ln>
            </p:spPr>
            <p:txBody>
              <a:bodyPr/>
              <a:lstStyle/>
              <a:p>
                <a:endParaRPr lang="en-US"/>
              </a:p>
            </p:txBody>
          </p:sp>
          <p:sp>
            <p:nvSpPr>
              <p:cNvPr id="130" name="Freeform 522"/>
              <p:cNvSpPr>
                <a:spLocks/>
              </p:cNvSpPr>
              <p:nvPr/>
            </p:nvSpPr>
            <p:spPr bwMode="auto">
              <a:xfrm>
                <a:off x="486" y="183"/>
                <a:ext cx="33" cy="37"/>
              </a:xfrm>
              <a:custGeom>
                <a:avLst/>
                <a:gdLst>
                  <a:gd name="T0" fmla="*/ 1 w 32"/>
                  <a:gd name="T1" fmla="*/ 20 h 37"/>
                  <a:gd name="T2" fmla="*/ 0 w 32"/>
                  <a:gd name="T3" fmla="*/ 18 h 37"/>
                  <a:gd name="T4" fmla="*/ 0 w 32"/>
                  <a:gd name="T5" fmla="*/ 17 h 37"/>
                  <a:gd name="T6" fmla="*/ 0 w 32"/>
                  <a:gd name="T7" fmla="*/ 13 h 37"/>
                  <a:gd name="T8" fmla="*/ 1 w 32"/>
                  <a:gd name="T9" fmla="*/ 11 h 37"/>
                  <a:gd name="T10" fmla="*/ 1 w 32"/>
                  <a:gd name="T11" fmla="*/ 10 h 37"/>
                  <a:gd name="T12" fmla="*/ 2 w 32"/>
                  <a:gd name="T13" fmla="*/ 8 h 37"/>
                  <a:gd name="T14" fmla="*/ 2 w 32"/>
                  <a:gd name="T15" fmla="*/ 7 h 37"/>
                  <a:gd name="T16" fmla="*/ 4 w 32"/>
                  <a:gd name="T17" fmla="*/ 4 h 37"/>
                  <a:gd name="T18" fmla="*/ 6 w 32"/>
                  <a:gd name="T19" fmla="*/ 4 h 37"/>
                  <a:gd name="T20" fmla="*/ 6 w 32"/>
                  <a:gd name="T21" fmla="*/ 3 h 37"/>
                  <a:gd name="T22" fmla="*/ 9 w 32"/>
                  <a:gd name="T23" fmla="*/ 1 h 37"/>
                  <a:gd name="T24" fmla="*/ 12 w 32"/>
                  <a:gd name="T25" fmla="*/ 0 h 37"/>
                  <a:gd name="T26" fmla="*/ 16 w 32"/>
                  <a:gd name="T27" fmla="*/ 0 h 37"/>
                  <a:gd name="T28" fmla="*/ 17 w 32"/>
                  <a:gd name="T29" fmla="*/ 0 h 37"/>
                  <a:gd name="T30" fmla="*/ 19 w 32"/>
                  <a:gd name="T31" fmla="*/ 0 h 37"/>
                  <a:gd name="T32" fmla="*/ 20 w 32"/>
                  <a:gd name="T33" fmla="*/ 1 h 37"/>
                  <a:gd name="T34" fmla="*/ 22 w 32"/>
                  <a:gd name="T35" fmla="*/ 1 h 37"/>
                  <a:gd name="T36" fmla="*/ 23 w 32"/>
                  <a:gd name="T37" fmla="*/ 2 h 37"/>
                  <a:gd name="T38" fmla="*/ 24 w 32"/>
                  <a:gd name="T39" fmla="*/ 3 h 37"/>
                  <a:gd name="T40" fmla="*/ 26 w 32"/>
                  <a:gd name="T41" fmla="*/ 5 h 37"/>
                  <a:gd name="T42" fmla="*/ 28 w 32"/>
                  <a:gd name="T43" fmla="*/ 8 h 37"/>
                  <a:gd name="T44" fmla="*/ 30 w 32"/>
                  <a:gd name="T45" fmla="*/ 12 h 37"/>
                  <a:gd name="T46" fmla="*/ 31 w 32"/>
                  <a:gd name="T47" fmla="*/ 16 h 37"/>
                  <a:gd name="T48" fmla="*/ 31 w 32"/>
                  <a:gd name="T49" fmla="*/ 18 h 37"/>
                  <a:gd name="T50" fmla="*/ 31 w 32"/>
                  <a:gd name="T51" fmla="*/ 19 h 37"/>
                  <a:gd name="T52" fmla="*/ 31 w 32"/>
                  <a:gd name="T53" fmla="*/ 21 h 37"/>
                  <a:gd name="T54" fmla="*/ 31 w 32"/>
                  <a:gd name="T55" fmla="*/ 23 h 37"/>
                  <a:gd name="T56" fmla="*/ 31 w 32"/>
                  <a:gd name="T57" fmla="*/ 25 h 37"/>
                  <a:gd name="T58" fmla="*/ 31 w 32"/>
                  <a:gd name="T59" fmla="*/ 26 h 37"/>
                  <a:gd name="T60" fmla="*/ 30 w 32"/>
                  <a:gd name="T61" fmla="*/ 27 h 37"/>
                  <a:gd name="T62" fmla="*/ 29 w 32"/>
                  <a:gd name="T63" fmla="*/ 29 h 37"/>
                  <a:gd name="T64" fmla="*/ 27 w 32"/>
                  <a:gd name="T65" fmla="*/ 32 h 37"/>
                  <a:gd name="T66" fmla="*/ 25 w 32"/>
                  <a:gd name="T67" fmla="*/ 33 h 37"/>
                  <a:gd name="T68" fmla="*/ 24 w 32"/>
                  <a:gd name="T69" fmla="*/ 34 h 37"/>
                  <a:gd name="T70" fmla="*/ 23 w 32"/>
                  <a:gd name="T71" fmla="*/ 35 h 37"/>
                  <a:gd name="T72" fmla="*/ 21 w 32"/>
                  <a:gd name="T73" fmla="*/ 35 h 37"/>
                  <a:gd name="T74" fmla="*/ 19 w 32"/>
                  <a:gd name="T75" fmla="*/ 36 h 37"/>
                  <a:gd name="T76" fmla="*/ 17 w 32"/>
                  <a:gd name="T77" fmla="*/ 36 h 37"/>
                  <a:gd name="T78" fmla="*/ 16 w 32"/>
                  <a:gd name="T79" fmla="*/ 36 h 37"/>
                  <a:gd name="T80" fmla="*/ 14 w 32"/>
                  <a:gd name="T81" fmla="*/ 36 h 37"/>
                  <a:gd name="T82" fmla="*/ 12 w 32"/>
                  <a:gd name="T83" fmla="*/ 36 h 37"/>
                  <a:gd name="T84" fmla="*/ 9 w 32"/>
                  <a:gd name="T85" fmla="*/ 34 h 37"/>
                  <a:gd name="T86" fmla="*/ 7 w 32"/>
                  <a:gd name="T87" fmla="*/ 33 h 37"/>
                  <a:gd name="T88" fmla="*/ 6 w 32"/>
                  <a:gd name="T89" fmla="*/ 32 h 37"/>
                  <a:gd name="T90" fmla="*/ 6 w 32"/>
                  <a:gd name="T91" fmla="*/ 31 h 37"/>
                  <a:gd name="T92" fmla="*/ 4 w 32"/>
                  <a:gd name="T93" fmla="*/ 28 h 37"/>
                  <a:gd name="T94" fmla="*/ 2 w 32"/>
                  <a:gd name="T95" fmla="*/ 24 h 37"/>
                  <a:gd name="T96" fmla="*/ 1 w 32"/>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
                  <a:gd name="T148" fmla="*/ 0 h 37"/>
                  <a:gd name="T149" fmla="*/ 32 w 32"/>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 h="37">
                    <a:moveTo>
                      <a:pt x="1" y="20"/>
                    </a:moveTo>
                    <a:lnTo>
                      <a:pt x="0" y="18"/>
                    </a:lnTo>
                    <a:lnTo>
                      <a:pt x="0" y="17"/>
                    </a:lnTo>
                    <a:lnTo>
                      <a:pt x="0" y="13"/>
                    </a:lnTo>
                    <a:lnTo>
                      <a:pt x="1" y="11"/>
                    </a:lnTo>
                    <a:lnTo>
                      <a:pt x="1" y="10"/>
                    </a:lnTo>
                    <a:lnTo>
                      <a:pt x="2" y="8"/>
                    </a:lnTo>
                    <a:lnTo>
                      <a:pt x="2" y="7"/>
                    </a:lnTo>
                    <a:lnTo>
                      <a:pt x="4" y="4"/>
                    </a:lnTo>
                    <a:lnTo>
                      <a:pt x="6" y="4"/>
                    </a:lnTo>
                    <a:lnTo>
                      <a:pt x="6" y="3"/>
                    </a:lnTo>
                    <a:lnTo>
                      <a:pt x="9" y="1"/>
                    </a:lnTo>
                    <a:lnTo>
                      <a:pt x="12" y="0"/>
                    </a:lnTo>
                    <a:lnTo>
                      <a:pt x="16" y="0"/>
                    </a:lnTo>
                    <a:lnTo>
                      <a:pt x="17" y="0"/>
                    </a:lnTo>
                    <a:lnTo>
                      <a:pt x="19" y="0"/>
                    </a:lnTo>
                    <a:lnTo>
                      <a:pt x="20" y="1"/>
                    </a:lnTo>
                    <a:lnTo>
                      <a:pt x="22" y="1"/>
                    </a:lnTo>
                    <a:lnTo>
                      <a:pt x="23" y="2"/>
                    </a:lnTo>
                    <a:lnTo>
                      <a:pt x="24" y="3"/>
                    </a:lnTo>
                    <a:lnTo>
                      <a:pt x="26" y="5"/>
                    </a:lnTo>
                    <a:lnTo>
                      <a:pt x="28" y="8"/>
                    </a:lnTo>
                    <a:lnTo>
                      <a:pt x="30" y="12"/>
                    </a:lnTo>
                    <a:lnTo>
                      <a:pt x="31" y="16"/>
                    </a:lnTo>
                    <a:lnTo>
                      <a:pt x="31" y="18"/>
                    </a:lnTo>
                    <a:lnTo>
                      <a:pt x="31" y="19"/>
                    </a:lnTo>
                    <a:lnTo>
                      <a:pt x="31" y="21"/>
                    </a:lnTo>
                    <a:lnTo>
                      <a:pt x="31" y="23"/>
                    </a:lnTo>
                    <a:lnTo>
                      <a:pt x="31" y="25"/>
                    </a:lnTo>
                    <a:lnTo>
                      <a:pt x="31" y="26"/>
                    </a:lnTo>
                    <a:lnTo>
                      <a:pt x="30" y="27"/>
                    </a:lnTo>
                    <a:lnTo>
                      <a:pt x="29" y="29"/>
                    </a:lnTo>
                    <a:lnTo>
                      <a:pt x="27" y="32"/>
                    </a:lnTo>
                    <a:lnTo>
                      <a:pt x="25" y="33"/>
                    </a:lnTo>
                    <a:lnTo>
                      <a:pt x="24" y="34"/>
                    </a:lnTo>
                    <a:lnTo>
                      <a:pt x="23" y="35"/>
                    </a:lnTo>
                    <a:lnTo>
                      <a:pt x="21" y="35"/>
                    </a:lnTo>
                    <a:lnTo>
                      <a:pt x="19" y="36"/>
                    </a:lnTo>
                    <a:lnTo>
                      <a:pt x="17" y="36"/>
                    </a:lnTo>
                    <a:lnTo>
                      <a:pt x="16" y="36"/>
                    </a:lnTo>
                    <a:lnTo>
                      <a:pt x="14" y="36"/>
                    </a:lnTo>
                    <a:lnTo>
                      <a:pt x="12" y="36"/>
                    </a:lnTo>
                    <a:lnTo>
                      <a:pt x="9" y="34"/>
                    </a:lnTo>
                    <a:lnTo>
                      <a:pt x="7" y="33"/>
                    </a:lnTo>
                    <a:lnTo>
                      <a:pt x="6" y="32"/>
                    </a:lnTo>
                    <a:lnTo>
                      <a:pt x="6" y="31"/>
                    </a:lnTo>
                    <a:lnTo>
                      <a:pt x="4" y="28"/>
                    </a:lnTo>
                    <a:lnTo>
                      <a:pt x="2" y="24"/>
                    </a:lnTo>
                    <a:lnTo>
                      <a:pt x="1" y="20"/>
                    </a:lnTo>
                  </a:path>
                </a:pathLst>
              </a:custGeom>
              <a:noFill/>
              <a:ln w="12700" cap="rnd" cmpd="sng">
                <a:solidFill>
                  <a:srgbClr val="000000"/>
                </a:solidFill>
                <a:prstDash val="solid"/>
                <a:round/>
                <a:headEnd/>
                <a:tailEnd/>
              </a:ln>
            </p:spPr>
            <p:txBody>
              <a:bodyPr/>
              <a:lstStyle/>
              <a:p>
                <a:endParaRPr lang="en-US"/>
              </a:p>
            </p:txBody>
          </p:sp>
          <p:sp>
            <p:nvSpPr>
              <p:cNvPr id="131" name="Freeform 523"/>
              <p:cNvSpPr>
                <a:spLocks/>
              </p:cNvSpPr>
              <p:nvPr/>
            </p:nvSpPr>
            <p:spPr bwMode="auto">
              <a:xfrm>
                <a:off x="537" y="173"/>
                <a:ext cx="48" cy="55"/>
              </a:xfrm>
              <a:custGeom>
                <a:avLst/>
                <a:gdLst>
                  <a:gd name="T0" fmla="*/ 0 w 48"/>
                  <a:gd name="T1" fmla="*/ 53 h 55"/>
                  <a:gd name="T2" fmla="*/ 11 w 48"/>
                  <a:gd name="T3" fmla="*/ 53 h 55"/>
                  <a:gd name="T4" fmla="*/ 12 w 48"/>
                  <a:gd name="T5" fmla="*/ 17 h 55"/>
                  <a:gd name="T6" fmla="*/ 34 w 48"/>
                  <a:gd name="T7" fmla="*/ 54 h 55"/>
                  <a:gd name="T8" fmla="*/ 46 w 48"/>
                  <a:gd name="T9" fmla="*/ 54 h 55"/>
                  <a:gd name="T10" fmla="*/ 47 w 48"/>
                  <a:gd name="T11" fmla="*/ 1 h 55"/>
                  <a:gd name="T12" fmla="*/ 36 w 48"/>
                  <a:gd name="T13" fmla="*/ 1 h 55"/>
                  <a:gd name="T14" fmla="*/ 35 w 48"/>
                  <a:gd name="T15" fmla="*/ 37 h 55"/>
                  <a:gd name="T16" fmla="*/ 14 w 48"/>
                  <a:gd name="T17" fmla="*/ 0 h 55"/>
                  <a:gd name="T18" fmla="*/ 2 w 48"/>
                  <a:gd name="T19" fmla="*/ 0 h 55"/>
                  <a:gd name="T20" fmla="*/ 0 w 48"/>
                  <a:gd name="T21" fmla="*/ 5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5"/>
                  <a:gd name="T35" fmla="*/ 48 w 48"/>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5">
                    <a:moveTo>
                      <a:pt x="0" y="53"/>
                    </a:moveTo>
                    <a:lnTo>
                      <a:pt x="11" y="53"/>
                    </a:lnTo>
                    <a:lnTo>
                      <a:pt x="12" y="17"/>
                    </a:lnTo>
                    <a:lnTo>
                      <a:pt x="34" y="54"/>
                    </a:lnTo>
                    <a:lnTo>
                      <a:pt x="46" y="54"/>
                    </a:lnTo>
                    <a:lnTo>
                      <a:pt x="47" y="1"/>
                    </a:lnTo>
                    <a:lnTo>
                      <a:pt x="36" y="1"/>
                    </a:lnTo>
                    <a:lnTo>
                      <a:pt x="35" y="37"/>
                    </a:lnTo>
                    <a:lnTo>
                      <a:pt x="14" y="0"/>
                    </a:lnTo>
                    <a:lnTo>
                      <a:pt x="2" y="0"/>
                    </a:lnTo>
                    <a:lnTo>
                      <a:pt x="0" y="5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32" name="Freeform 524"/>
              <p:cNvSpPr>
                <a:spLocks/>
              </p:cNvSpPr>
              <p:nvPr/>
            </p:nvSpPr>
            <p:spPr bwMode="auto">
              <a:xfrm>
                <a:off x="592" y="177"/>
                <a:ext cx="47" cy="56"/>
              </a:xfrm>
              <a:custGeom>
                <a:avLst/>
                <a:gdLst>
                  <a:gd name="T0" fmla="*/ 0 w 47"/>
                  <a:gd name="T1" fmla="*/ 37 h 56"/>
                  <a:gd name="T2" fmla="*/ 2 w 47"/>
                  <a:gd name="T3" fmla="*/ 43 h 56"/>
                  <a:gd name="T4" fmla="*/ 5 w 47"/>
                  <a:gd name="T5" fmla="*/ 48 h 56"/>
                  <a:gd name="T6" fmla="*/ 10 w 47"/>
                  <a:gd name="T7" fmla="*/ 52 h 56"/>
                  <a:gd name="T8" fmla="*/ 16 w 47"/>
                  <a:gd name="T9" fmla="*/ 54 h 56"/>
                  <a:gd name="T10" fmla="*/ 23 w 47"/>
                  <a:gd name="T11" fmla="*/ 55 h 56"/>
                  <a:gd name="T12" fmla="*/ 31 w 47"/>
                  <a:gd name="T13" fmla="*/ 55 h 56"/>
                  <a:gd name="T14" fmla="*/ 36 w 47"/>
                  <a:gd name="T15" fmla="*/ 52 h 56"/>
                  <a:gd name="T16" fmla="*/ 42 w 47"/>
                  <a:gd name="T17" fmla="*/ 45 h 56"/>
                  <a:gd name="T18" fmla="*/ 43 w 47"/>
                  <a:gd name="T19" fmla="*/ 40 h 56"/>
                  <a:gd name="T20" fmla="*/ 43 w 47"/>
                  <a:gd name="T21" fmla="*/ 37 h 56"/>
                  <a:gd name="T22" fmla="*/ 41 w 47"/>
                  <a:gd name="T23" fmla="*/ 32 h 56"/>
                  <a:gd name="T24" fmla="*/ 37 w 47"/>
                  <a:gd name="T25" fmla="*/ 27 h 56"/>
                  <a:gd name="T26" fmla="*/ 22 w 47"/>
                  <a:gd name="T27" fmla="*/ 21 h 56"/>
                  <a:gd name="T28" fmla="*/ 17 w 47"/>
                  <a:gd name="T29" fmla="*/ 18 h 56"/>
                  <a:gd name="T30" fmla="*/ 16 w 47"/>
                  <a:gd name="T31" fmla="*/ 15 h 56"/>
                  <a:gd name="T32" fmla="*/ 17 w 47"/>
                  <a:gd name="T33" fmla="*/ 12 h 56"/>
                  <a:gd name="T34" fmla="*/ 20 w 47"/>
                  <a:gd name="T35" fmla="*/ 9 h 56"/>
                  <a:gd name="T36" fmla="*/ 24 w 47"/>
                  <a:gd name="T37" fmla="*/ 8 h 56"/>
                  <a:gd name="T38" fmla="*/ 30 w 47"/>
                  <a:gd name="T39" fmla="*/ 10 h 56"/>
                  <a:gd name="T40" fmla="*/ 34 w 47"/>
                  <a:gd name="T41" fmla="*/ 14 h 56"/>
                  <a:gd name="T42" fmla="*/ 35 w 47"/>
                  <a:gd name="T43" fmla="*/ 19 h 56"/>
                  <a:gd name="T44" fmla="*/ 46 w 47"/>
                  <a:gd name="T45" fmla="*/ 15 h 56"/>
                  <a:gd name="T46" fmla="*/ 44 w 47"/>
                  <a:gd name="T47" fmla="*/ 10 h 56"/>
                  <a:gd name="T48" fmla="*/ 40 w 47"/>
                  <a:gd name="T49" fmla="*/ 6 h 56"/>
                  <a:gd name="T50" fmla="*/ 35 w 47"/>
                  <a:gd name="T51" fmla="*/ 2 h 56"/>
                  <a:gd name="T52" fmla="*/ 29 w 47"/>
                  <a:gd name="T53" fmla="*/ 0 h 56"/>
                  <a:gd name="T54" fmla="*/ 23 w 47"/>
                  <a:gd name="T55" fmla="*/ 0 h 56"/>
                  <a:gd name="T56" fmla="*/ 13 w 47"/>
                  <a:gd name="T57" fmla="*/ 1 h 56"/>
                  <a:gd name="T58" fmla="*/ 9 w 47"/>
                  <a:gd name="T59" fmla="*/ 4 h 56"/>
                  <a:gd name="T60" fmla="*/ 7 w 47"/>
                  <a:gd name="T61" fmla="*/ 8 h 56"/>
                  <a:gd name="T62" fmla="*/ 5 w 47"/>
                  <a:gd name="T63" fmla="*/ 14 h 56"/>
                  <a:gd name="T64" fmla="*/ 6 w 47"/>
                  <a:gd name="T65" fmla="*/ 19 h 56"/>
                  <a:gd name="T66" fmla="*/ 8 w 47"/>
                  <a:gd name="T67" fmla="*/ 24 h 56"/>
                  <a:gd name="T68" fmla="*/ 14 w 47"/>
                  <a:gd name="T69" fmla="*/ 28 h 56"/>
                  <a:gd name="T70" fmla="*/ 25 w 47"/>
                  <a:gd name="T71" fmla="*/ 33 h 56"/>
                  <a:gd name="T72" fmla="*/ 31 w 47"/>
                  <a:gd name="T73" fmla="*/ 37 h 56"/>
                  <a:gd name="T74" fmla="*/ 32 w 47"/>
                  <a:gd name="T75" fmla="*/ 39 h 56"/>
                  <a:gd name="T76" fmla="*/ 31 w 47"/>
                  <a:gd name="T77" fmla="*/ 43 h 56"/>
                  <a:gd name="T78" fmla="*/ 28 w 47"/>
                  <a:gd name="T79" fmla="*/ 45 h 56"/>
                  <a:gd name="T80" fmla="*/ 23 w 47"/>
                  <a:gd name="T81" fmla="*/ 46 h 56"/>
                  <a:gd name="T82" fmla="*/ 17 w 47"/>
                  <a:gd name="T83" fmla="*/ 44 h 56"/>
                  <a:gd name="T84" fmla="*/ 13 w 47"/>
                  <a:gd name="T85" fmla="*/ 41 h 56"/>
                  <a:gd name="T86" fmla="*/ 11 w 47"/>
                  <a:gd name="T87" fmla="*/ 3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
                  <a:gd name="T133" fmla="*/ 0 h 56"/>
                  <a:gd name="T134" fmla="*/ 47 w 47"/>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 h="56">
                    <a:moveTo>
                      <a:pt x="0" y="33"/>
                    </a:moveTo>
                    <a:lnTo>
                      <a:pt x="0" y="35"/>
                    </a:lnTo>
                    <a:lnTo>
                      <a:pt x="0" y="37"/>
                    </a:lnTo>
                    <a:lnTo>
                      <a:pt x="0" y="40"/>
                    </a:lnTo>
                    <a:lnTo>
                      <a:pt x="1" y="42"/>
                    </a:lnTo>
                    <a:lnTo>
                      <a:pt x="2" y="43"/>
                    </a:lnTo>
                    <a:lnTo>
                      <a:pt x="2" y="45"/>
                    </a:lnTo>
                    <a:lnTo>
                      <a:pt x="3" y="47"/>
                    </a:lnTo>
                    <a:lnTo>
                      <a:pt x="5" y="48"/>
                    </a:lnTo>
                    <a:lnTo>
                      <a:pt x="6" y="49"/>
                    </a:lnTo>
                    <a:lnTo>
                      <a:pt x="8" y="50"/>
                    </a:lnTo>
                    <a:lnTo>
                      <a:pt x="10" y="52"/>
                    </a:lnTo>
                    <a:lnTo>
                      <a:pt x="12" y="52"/>
                    </a:lnTo>
                    <a:lnTo>
                      <a:pt x="14" y="53"/>
                    </a:lnTo>
                    <a:lnTo>
                      <a:pt x="16" y="54"/>
                    </a:lnTo>
                    <a:lnTo>
                      <a:pt x="18" y="55"/>
                    </a:lnTo>
                    <a:lnTo>
                      <a:pt x="21" y="55"/>
                    </a:lnTo>
                    <a:lnTo>
                      <a:pt x="23" y="55"/>
                    </a:lnTo>
                    <a:lnTo>
                      <a:pt x="27" y="55"/>
                    </a:lnTo>
                    <a:lnTo>
                      <a:pt x="29" y="55"/>
                    </a:lnTo>
                    <a:lnTo>
                      <a:pt x="31" y="55"/>
                    </a:lnTo>
                    <a:lnTo>
                      <a:pt x="33" y="54"/>
                    </a:lnTo>
                    <a:lnTo>
                      <a:pt x="35" y="53"/>
                    </a:lnTo>
                    <a:lnTo>
                      <a:pt x="36" y="52"/>
                    </a:lnTo>
                    <a:lnTo>
                      <a:pt x="38" y="52"/>
                    </a:lnTo>
                    <a:lnTo>
                      <a:pt x="40" y="48"/>
                    </a:lnTo>
                    <a:lnTo>
                      <a:pt x="42" y="45"/>
                    </a:lnTo>
                    <a:lnTo>
                      <a:pt x="42" y="43"/>
                    </a:lnTo>
                    <a:lnTo>
                      <a:pt x="43" y="42"/>
                    </a:lnTo>
                    <a:lnTo>
                      <a:pt x="43" y="40"/>
                    </a:lnTo>
                    <a:lnTo>
                      <a:pt x="44" y="39"/>
                    </a:lnTo>
                    <a:lnTo>
                      <a:pt x="44" y="38"/>
                    </a:lnTo>
                    <a:lnTo>
                      <a:pt x="43" y="37"/>
                    </a:lnTo>
                    <a:lnTo>
                      <a:pt x="42" y="35"/>
                    </a:lnTo>
                    <a:lnTo>
                      <a:pt x="42" y="33"/>
                    </a:lnTo>
                    <a:lnTo>
                      <a:pt x="41" y="32"/>
                    </a:lnTo>
                    <a:lnTo>
                      <a:pt x="40" y="30"/>
                    </a:lnTo>
                    <a:lnTo>
                      <a:pt x="39" y="29"/>
                    </a:lnTo>
                    <a:lnTo>
                      <a:pt x="37" y="27"/>
                    </a:lnTo>
                    <a:lnTo>
                      <a:pt x="34" y="26"/>
                    </a:lnTo>
                    <a:lnTo>
                      <a:pt x="27" y="23"/>
                    </a:lnTo>
                    <a:lnTo>
                      <a:pt x="22" y="21"/>
                    </a:lnTo>
                    <a:lnTo>
                      <a:pt x="20" y="19"/>
                    </a:lnTo>
                    <a:lnTo>
                      <a:pt x="18" y="19"/>
                    </a:lnTo>
                    <a:lnTo>
                      <a:pt x="17" y="18"/>
                    </a:lnTo>
                    <a:lnTo>
                      <a:pt x="17" y="17"/>
                    </a:lnTo>
                    <a:lnTo>
                      <a:pt x="16" y="16"/>
                    </a:lnTo>
                    <a:lnTo>
                      <a:pt x="16" y="15"/>
                    </a:lnTo>
                    <a:lnTo>
                      <a:pt x="16" y="14"/>
                    </a:lnTo>
                    <a:lnTo>
                      <a:pt x="16" y="13"/>
                    </a:lnTo>
                    <a:lnTo>
                      <a:pt x="17" y="12"/>
                    </a:lnTo>
                    <a:lnTo>
                      <a:pt x="18" y="11"/>
                    </a:lnTo>
                    <a:lnTo>
                      <a:pt x="18" y="10"/>
                    </a:lnTo>
                    <a:lnTo>
                      <a:pt x="20" y="9"/>
                    </a:lnTo>
                    <a:lnTo>
                      <a:pt x="21" y="9"/>
                    </a:lnTo>
                    <a:lnTo>
                      <a:pt x="23" y="8"/>
                    </a:lnTo>
                    <a:lnTo>
                      <a:pt x="24" y="8"/>
                    </a:lnTo>
                    <a:lnTo>
                      <a:pt x="26" y="9"/>
                    </a:lnTo>
                    <a:lnTo>
                      <a:pt x="28" y="9"/>
                    </a:lnTo>
                    <a:lnTo>
                      <a:pt x="30" y="10"/>
                    </a:lnTo>
                    <a:lnTo>
                      <a:pt x="32" y="11"/>
                    </a:lnTo>
                    <a:lnTo>
                      <a:pt x="33" y="13"/>
                    </a:lnTo>
                    <a:lnTo>
                      <a:pt x="34" y="14"/>
                    </a:lnTo>
                    <a:lnTo>
                      <a:pt x="35" y="15"/>
                    </a:lnTo>
                    <a:lnTo>
                      <a:pt x="35" y="17"/>
                    </a:lnTo>
                    <a:lnTo>
                      <a:pt x="35" y="19"/>
                    </a:lnTo>
                    <a:lnTo>
                      <a:pt x="46" y="21"/>
                    </a:lnTo>
                    <a:lnTo>
                      <a:pt x="46" y="17"/>
                    </a:lnTo>
                    <a:lnTo>
                      <a:pt x="46" y="15"/>
                    </a:lnTo>
                    <a:lnTo>
                      <a:pt x="46" y="14"/>
                    </a:lnTo>
                    <a:lnTo>
                      <a:pt x="45" y="12"/>
                    </a:lnTo>
                    <a:lnTo>
                      <a:pt x="44" y="10"/>
                    </a:lnTo>
                    <a:lnTo>
                      <a:pt x="44" y="9"/>
                    </a:lnTo>
                    <a:lnTo>
                      <a:pt x="42" y="8"/>
                    </a:lnTo>
                    <a:lnTo>
                      <a:pt x="40" y="6"/>
                    </a:lnTo>
                    <a:lnTo>
                      <a:pt x="39" y="4"/>
                    </a:lnTo>
                    <a:lnTo>
                      <a:pt x="37" y="3"/>
                    </a:lnTo>
                    <a:lnTo>
                      <a:pt x="35" y="2"/>
                    </a:lnTo>
                    <a:lnTo>
                      <a:pt x="33" y="2"/>
                    </a:lnTo>
                    <a:lnTo>
                      <a:pt x="31" y="1"/>
                    </a:lnTo>
                    <a:lnTo>
                      <a:pt x="29" y="0"/>
                    </a:lnTo>
                    <a:lnTo>
                      <a:pt x="26" y="0"/>
                    </a:lnTo>
                    <a:lnTo>
                      <a:pt x="24" y="0"/>
                    </a:lnTo>
                    <a:lnTo>
                      <a:pt x="23" y="0"/>
                    </a:lnTo>
                    <a:lnTo>
                      <a:pt x="20" y="0"/>
                    </a:lnTo>
                    <a:lnTo>
                      <a:pt x="17" y="0"/>
                    </a:lnTo>
                    <a:lnTo>
                      <a:pt x="13" y="1"/>
                    </a:lnTo>
                    <a:lnTo>
                      <a:pt x="12" y="2"/>
                    </a:lnTo>
                    <a:lnTo>
                      <a:pt x="10" y="3"/>
                    </a:lnTo>
                    <a:lnTo>
                      <a:pt x="9" y="4"/>
                    </a:lnTo>
                    <a:lnTo>
                      <a:pt x="8" y="6"/>
                    </a:lnTo>
                    <a:lnTo>
                      <a:pt x="7" y="7"/>
                    </a:lnTo>
                    <a:lnTo>
                      <a:pt x="7" y="8"/>
                    </a:lnTo>
                    <a:lnTo>
                      <a:pt x="6" y="10"/>
                    </a:lnTo>
                    <a:lnTo>
                      <a:pt x="6" y="12"/>
                    </a:lnTo>
                    <a:lnTo>
                      <a:pt x="5" y="14"/>
                    </a:lnTo>
                    <a:lnTo>
                      <a:pt x="5" y="16"/>
                    </a:lnTo>
                    <a:lnTo>
                      <a:pt x="5" y="18"/>
                    </a:lnTo>
                    <a:lnTo>
                      <a:pt x="6" y="19"/>
                    </a:lnTo>
                    <a:lnTo>
                      <a:pt x="6" y="21"/>
                    </a:lnTo>
                    <a:lnTo>
                      <a:pt x="7" y="22"/>
                    </a:lnTo>
                    <a:lnTo>
                      <a:pt x="8" y="24"/>
                    </a:lnTo>
                    <a:lnTo>
                      <a:pt x="9" y="25"/>
                    </a:lnTo>
                    <a:lnTo>
                      <a:pt x="11" y="26"/>
                    </a:lnTo>
                    <a:lnTo>
                      <a:pt x="14" y="28"/>
                    </a:lnTo>
                    <a:lnTo>
                      <a:pt x="17" y="29"/>
                    </a:lnTo>
                    <a:lnTo>
                      <a:pt x="20" y="30"/>
                    </a:lnTo>
                    <a:lnTo>
                      <a:pt x="25" y="33"/>
                    </a:lnTo>
                    <a:lnTo>
                      <a:pt x="27" y="34"/>
                    </a:lnTo>
                    <a:lnTo>
                      <a:pt x="29" y="36"/>
                    </a:lnTo>
                    <a:lnTo>
                      <a:pt x="31" y="37"/>
                    </a:lnTo>
                    <a:lnTo>
                      <a:pt x="32" y="38"/>
                    </a:lnTo>
                    <a:lnTo>
                      <a:pt x="32" y="39"/>
                    </a:lnTo>
                    <a:lnTo>
                      <a:pt x="32" y="40"/>
                    </a:lnTo>
                    <a:lnTo>
                      <a:pt x="32" y="41"/>
                    </a:lnTo>
                    <a:lnTo>
                      <a:pt x="31" y="43"/>
                    </a:lnTo>
                    <a:lnTo>
                      <a:pt x="30" y="43"/>
                    </a:lnTo>
                    <a:lnTo>
                      <a:pt x="29" y="45"/>
                    </a:lnTo>
                    <a:lnTo>
                      <a:pt x="28" y="45"/>
                    </a:lnTo>
                    <a:lnTo>
                      <a:pt x="27" y="46"/>
                    </a:lnTo>
                    <a:lnTo>
                      <a:pt x="25" y="46"/>
                    </a:lnTo>
                    <a:lnTo>
                      <a:pt x="23" y="46"/>
                    </a:lnTo>
                    <a:lnTo>
                      <a:pt x="22" y="45"/>
                    </a:lnTo>
                    <a:lnTo>
                      <a:pt x="19" y="45"/>
                    </a:lnTo>
                    <a:lnTo>
                      <a:pt x="17" y="44"/>
                    </a:lnTo>
                    <a:lnTo>
                      <a:pt x="15" y="43"/>
                    </a:lnTo>
                    <a:lnTo>
                      <a:pt x="13" y="42"/>
                    </a:lnTo>
                    <a:lnTo>
                      <a:pt x="13" y="41"/>
                    </a:lnTo>
                    <a:lnTo>
                      <a:pt x="12" y="40"/>
                    </a:lnTo>
                    <a:lnTo>
                      <a:pt x="12" y="39"/>
                    </a:lnTo>
                    <a:lnTo>
                      <a:pt x="11" y="37"/>
                    </a:lnTo>
                    <a:lnTo>
                      <a:pt x="11" y="35"/>
                    </a:lnTo>
                    <a:lnTo>
                      <a:pt x="0" y="33"/>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33" name="Freeform 525"/>
              <p:cNvSpPr>
                <a:spLocks/>
              </p:cNvSpPr>
              <p:nvPr/>
            </p:nvSpPr>
            <p:spPr bwMode="auto">
              <a:xfrm>
                <a:off x="687" y="215"/>
                <a:ext cx="58" cy="64"/>
              </a:xfrm>
              <a:custGeom>
                <a:avLst/>
                <a:gdLst>
                  <a:gd name="T0" fmla="*/ 27 w 56"/>
                  <a:gd name="T1" fmla="*/ 58 h 63"/>
                  <a:gd name="T2" fmla="*/ 49 w 56"/>
                  <a:gd name="T3" fmla="*/ 38 h 63"/>
                  <a:gd name="T4" fmla="*/ 25 w 56"/>
                  <a:gd name="T5" fmla="*/ 33 h 63"/>
                  <a:gd name="T6" fmla="*/ 33 w 56"/>
                  <a:gd name="T7" fmla="*/ 42 h 63"/>
                  <a:gd name="T8" fmla="*/ 29 w 56"/>
                  <a:gd name="T9" fmla="*/ 44 h 63"/>
                  <a:gd name="T10" fmla="*/ 26 w 56"/>
                  <a:gd name="T11" fmla="*/ 45 h 63"/>
                  <a:gd name="T12" fmla="*/ 22 w 56"/>
                  <a:gd name="T13" fmla="*/ 45 h 63"/>
                  <a:gd name="T14" fmla="*/ 18 w 56"/>
                  <a:gd name="T15" fmla="*/ 43 h 63"/>
                  <a:gd name="T16" fmla="*/ 15 w 56"/>
                  <a:gd name="T17" fmla="*/ 40 h 63"/>
                  <a:gd name="T18" fmla="*/ 13 w 56"/>
                  <a:gd name="T19" fmla="*/ 38 h 63"/>
                  <a:gd name="T20" fmla="*/ 12 w 56"/>
                  <a:gd name="T21" fmla="*/ 36 h 63"/>
                  <a:gd name="T22" fmla="*/ 11 w 56"/>
                  <a:gd name="T23" fmla="*/ 30 h 63"/>
                  <a:gd name="T24" fmla="*/ 12 w 56"/>
                  <a:gd name="T25" fmla="*/ 27 h 63"/>
                  <a:gd name="T26" fmla="*/ 13 w 56"/>
                  <a:gd name="T27" fmla="*/ 24 h 63"/>
                  <a:gd name="T28" fmla="*/ 15 w 56"/>
                  <a:gd name="T29" fmla="*/ 20 h 63"/>
                  <a:gd name="T30" fmla="*/ 18 w 56"/>
                  <a:gd name="T31" fmla="*/ 16 h 63"/>
                  <a:gd name="T32" fmla="*/ 20 w 56"/>
                  <a:gd name="T33" fmla="*/ 14 h 63"/>
                  <a:gd name="T34" fmla="*/ 24 w 56"/>
                  <a:gd name="T35" fmla="*/ 12 h 63"/>
                  <a:gd name="T36" fmla="*/ 27 w 56"/>
                  <a:gd name="T37" fmla="*/ 10 h 63"/>
                  <a:gd name="T38" fmla="*/ 30 w 56"/>
                  <a:gd name="T39" fmla="*/ 10 h 63"/>
                  <a:gd name="T40" fmla="*/ 35 w 56"/>
                  <a:gd name="T41" fmla="*/ 11 h 63"/>
                  <a:gd name="T42" fmla="*/ 37 w 56"/>
                  <a:gd name="T43" fmla="*/ 12 h 63"/>
                  <a:gd name="T44" fmla="*/ 41 w 56"/>
                  <a:gd name="T45" fmla="*/ 15 h 63"/>
                  <a:gd name="T46" fmla="*/ 43 w 56"/>
                  <a:gd name="T47" fmla="*/ 18 h 63"/>
                  <a:gd name="T48" fmla="*/ 44 w 56"/>
                  <a:gd name="T49" fmla="*/ 22 h 63"/>
                  <a:gd name="T50" fmla="*/ 43 w 56"/>
                  <a:gd name="T51" fmla="*/ 26 h 63"/>
                  <a:gd name="T52" fmla="*/ 53 w 56"/>
                  <a:gd name="T53" fmla="*/ 30 h 63"/>
                  <a:gd name="T54" fmla="*/ 54 w 56"/>
                  <a:gd name="T55" fmla="*/ 26 h 63"/>
                  <a:gd name="T56" fmla="*/ 55 w 56"/>
                  <a:gd name="T57" fmla="*/ 23 h 63"/>
                  <a:gd name="T58" fmla="*/ 54 w 56"/>
                  <a:gd name="T59" fmla="*/ 19 h 63"/>
                  <a:gd name="T60" fmla="*/ 52 w 56"/>
                  <a:gd name="T61" fmla="*/ 13 h 63"/>
                  <a:gd name="T62" fmla="*/ 50 w 56"/>
                  <a:gd name="T63" fmla="*/ 10 h 63"/>
                  <a:gd name="T64" fmla="*/ 44 w 56"/>
                  <a:gd name="T65" fmla="*/ 5 h 63"/>
                  <a:gd name="T66" fmla="*/ 40 w 56"/>
                  <a:gd name="T67" fmla="*/ 3 h 63"/>
                  <a:gd name="T68" fmla="*/ 35 w 56"/>
                  <a:gd name="T69" fmla="*/ 1 h 63"/>
                  <a:gd name="T70" fmla="*/ 30 w 56"/>
                  <a:gd name="T71" fmla="*/ 0 h 63"/>
                  <a:gd name="T72" fmla="*/ 25 w 56"/>
                  <a:gd name="T73" fmla="*/ 0 h 63"/>
                  <a:gd name="T74" fmla="*/ 20 w 56"/>
                  <a:gd name="T75" fmla="*/ 1 h 63"/>
                  <a:gd name="T76" fmla="*/ 16 w 56"/>
                  <a:gd name="T77" fmla="*/ 4 h 63"/>
                  <a:gd name="T78" fmla="*/ 12 w 56"/>
                  <a:gd name="T79" fmla="*/ 7 h 63"/>
                  <a:gd name="T80" fmla="*/ 8 w 56"/>
                  <a:gd name="T81" fmla="*/ 11 h 63"/>
                  <a:gd name="T82" fmla="*/ 4 w 56"/>
                  <a:gd name="T83" fmla="*/ 16 h 63"/>
                  <a:gd name="T84" fmla="*/ 1 w 56"/>
                  <a:gd name="T85" fmla="*/ 22 h 63"/>
                  <a:gd name="T86" fmla="*/ 0 w 56"/>
                  <a:gd name="T87" fmla="*/ 27 h 63"/>
                  <a:gd name="T88" fmla="*/ 0 w 56"/>
                  <a:gd name="T89" fmla="*/ 31 h 63"/>
                  <a:gd name="T90" fmla="*/ 1 w 56"/>
                  <a:gd name="T91" fmla="*/ 37 h 63"/>
                  <a:gd name="T92" fmla="*/ 2 w 56"/>
                  <a:gd name="T93" fmla="*/ 41 h 63"/>
                  <a:gd name="T94" fmla="*/ 6 w 56"/>
                  <a:gd name="T95" fmla="*/ 45 h 63"/>
                  <a:gd name="T96" fmla="*/ 10 w 56"/>
                  <a:gd name="T97" fmla="*/ 48 h 63"/>
                  <a:gd name="T98" fmla="*/ 14 w 56"/>
                  <a:gd name="T99" fmla="*/ 52 h 63"/>
                  <a:gd name="T100" fmla="*/ 18 w 56"/>
                  <a:gd name="T101" fmla="*/ 53 h 63"/>
                  <a:gd name="T102" fmla="*/ 22 w 56"/>
                  <a:gd name="T103" fmla="*/ 53 h 63"/>
                  <a:gd name="T104" fmla="*/ 27 w 56"/>
                  <a:gd name="T105" fmla="*/ 53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63"/>
                  <a:gd name="T161" fmla="*/ 56 w 56"/>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63">
                    <a:moveTo>
                      <a:pt x="29" y="52"/>
                    </a:moveTo>
                    <a:lnTo>
                      <a:pt x="27" y="58"/>
                    </a:lnTo>
                    <a:lnTo>
                      <a:pt x="33" y="62"/>
                    </a:lnTo>
                    <a:lnTo>
                      <a:pt x="49" y="38"/>
                    </a:lnTo>
                    <a:lnTo>
                      <a:pt x="30" y="27"/>
                    </a:lnTo>
                    <a:lnTo>
                      <a:pt x="25" y="33"/>
                    </a:lnTo>
                    <a:lnTo>
                      <a:pt x="35" y="40"/>
                    </a:lnTo>
                    <a:lnTo>
                      <a:pt x="33" y="42"/>
                    </a:lnTo>
                    <a:lnTo>
                      <a:pt x="31" y="43"/>
                    </a:lnTo>
                    <a:lnTo>
                      <a:pt x="29" y="44"/>
                    </a:lnTo>
                    <a:lnTo>
                      <a:pt x="27" y="45"/>
                    </a:lnTo>
                    <a:lnTo>
                      <a:pt x="26" y="45"/>
                    </a:lnTo>
                    <a:lnTo>
                      <a:pt x="25" y="45"/>
                    </a:lnTo>
                    <a:lnTo>
                      <a:pt x="22" y="45"/>
                    </a:lnTo>
                    <a:lnTo>
                      <a:pt x="20" y="44"/>
                    </a:lnTo>
                    <a:lnTo>
                      <a:pt x="18" y="43"/>
                    </a:lnTo>
                    <a:lnTo>
                      <a:pt x="16" y="42"/>
                    </a:lnTo>
                    <a:lnTo>
                      <a:pt x="15" y="40"/>
                    </a:lnTo>
                    <a:lnTo>
                      <a:pt x="14" y="39"/>
                    </a:lnTo>
                    <a:lnTo>
                      <a:pt x="13" y="38"/>
                    </a:lnTo>
                    <a:lnTo>
                      <a:pt x="13" y="37"/>
                    </a:lnTo>
                    <a:lnTo>
                      <a:pt x="12" y="36"/>
                    </a:lnTo>
                    <a:lnTo>
                      <a:pt x="11" y="33"/>
                    </a:lnTo>
                    <a:lnTo>
                      <a:pt x="11" y="30"/>
                    </a:lnTo>
                    <a:lnTo>
                      <a:pt x="12" y="29"/>
                    </a:lnTo>
                    <a:lnTo>
                      <a:pt x="12" y="27"/>
                    </a:lnTo>
                    <a:lnTo>
                      <a:pt x="13" y="25"/>
                    </a:lnTo>
                    <a:lnTo>
                      <a:pt x="13" y="24"/>
                    </a:lnTo>
                    <a:lnTo>
                      <a:pt x="14" y="22"/>
                    </a:lnTo>
                    <a:lnTo>
                      <a:pt x="15" y="20"/>
                    </a:lnTo>
                    <a:lnTo>
                      <a:pt x="17" y="18"/>
                    </a:lnTo>
                    <a:lnTo>
                      <a:pt x="18" y="16"/>
                    </a:lnTo>
                    <a:lnTo>
                      <a:pt x="19" y="15"/>
                    </a:lnTo>
                    <a:lnTo>
                      <a:pt x="20" y="14"/>
                    </a:lnTo>
                    <a:lnTo>
                      <a:pt x="22" y="13"/>
                    </a:lnTo>
                    <a:lnTo>
                      <a:pt x="24" y="12"/>
                    </a:lnTo>
                    <a:lnTo>
                      <a:pt x="26" y="11"/>
                    </a:lnTo>
                    <a:lnTo>
                      <a:pt x="27" y="10"/>
                    </a:lnTo>
                    <a:lnTo>
                      <a:pt x="29" y="10"/>
                    </a:lnTo>
                    <a:lnTo>
                      <a:pt x="30" y="10"/>
                    </a:lnTo>
                    <a:lnTo>
                      <a:pt x="32" y="10"/>
                    </a:lnTo>
                    <a:lnTo>
                      <a:pt x="35" y="11"/>
                    </a:lnTo>
                    <a:lnTo>
                      <a:pt x="36" y="11"/>
                    </a:lnTo>
                    <a:lnTo>
                      <a:pt x="37" y="12"/>
                    </a:lnTo>
                    <a:lnTo>
                      <a:pt x="39" y="13"/>
                    </a:lnTo>
                    <a:lnTo>
                      <a:pt x="41" y="15"/>
                    </a:lnTo>
                    <a:lnTo>
                      <a:pt x="42" y="16"/>
                    </a:lnTo>
                    <a:lnTo>
                      <a:pt x="43" y="18"/>
                    </a:lnTo>
                    <a:lnTo>
                      <a:pt x="44" y="20"/>
                    </a:lnTo>
                    <a:lnTo>
                      <a:pt x="44" y="22"/>
                    </a:lnTo>
                    <a:lnTo>
                      <a:pt x="44" y="24"/>
                    </a:lnTo>
                    <a:lnTo>
                      <a:pt x="43" y="26"/>
                    </a:lnTo>
                    <a:lnTo>
                      <a:pt x="53" y="31"/>
                    </a:lnTo>
                    <a:lnTo>
                      <a:pt x="53" y="30"/>
                    </a:lnTo>
                    <a:lnTo>
                      <a:pt x="54" y="28"/>
                    </a:lnTo>
                    <a:lnTo>
                      <a:pt x="54" y="26"/>
                    </a:lnTo>
                    <a:lnTo>
                      <a:pt x="55" y="25"/>
                    </a:lnTo>
                    <a:lnTo>
                      <a:pt x="55" y="23"/>
                    </a:lnTo>
                    <a:lnTo>
                      <a:pt x="54" y="21"/>
                    </a:lnTo>
                    <a:lnTo>
                      <a:pt x="54" y="19"/>
                    </a:lnTo>
                    <a:lnTo>
                      <a:pt x="54" y="17"/>
                    </a:lnTo>
                    <a:lnTo>
                      <a:pt x="52" y="13"/>
                    </a:lnTo>
                    <a:lnTo>
                      <a:pt x="51" y="12"/>
                    </a:lnTo>
                    <a:lnTo>
                      <a:pt x="50" y="10"/>
                    </a:lnTo>
                    <a:lnTo>
                      <a:pt x="46" y="7"/>
                    </a:lnTo>
                    <a:lnTo>
                      <a:pt x="44" y="5"/>
                    </a:lnTo>
                    <a:lnTo>
                      <a:pt x="42" y="4"/>
                    </a:lnTo>
                    <a:lnTo>
                      <a:pt x="40" y="3"/>
                    </a:lnTo>
                    <a:lnTo>
                      <a:pt x="37" y="2"/>
                    </a:lnTo>
                    <a:lnTo>
                      <a:pt x="35" y="1"/>
                    </a:lnTo>
                    <a:lnTo>
                      <a:pt x="32" y="0"/>
                    </a:lnTo>
                    <a:lnTo>
                      <a:pt x="30" y="0"/>
                    </a:lnTo>
                    <a:lnTo>
                      <a:pt x="27" y="0"/>
                    </a:lnTo>
                    <a:lnTo>
                      <a:pt x="25" y="0"/>
                    </a:lnTo>
                    <a:lnTo>
                      <a:pt x="22" y="1"/>
                    </a:lnTo>
                    <a:lnTo>
                      <a:pt x="20" y="1"/>
                    </a:lnTo>
                    <a:lnTo>
                      <a:pt x="18" y="3"/>
                    </a:lnTo>
                    <a:lnTo>
                      <a:pt x="16" y="4"/>
                    </a:lnTo>
                    <a:lnTo>
                      <a:pt x="14" y="5"/>
                    </a:lnTo>
                    <a:lnTo>
                      <a:pt x="12" y="7"/>
                    </a:lnTo>
                    <a:lnTo>
                      <a:pt x="10" y="9"/>
                    </a:lnTo>
                    <a:lnTo>
                      <a:pt x="8" y="11"/>
                    </a:lnTo>
                    <a:lnTo>
                      <a:pt x="6" y="14"/>
                    </a:lnTo>
                    <a:lnTo>
                      <a:pt x="4" y="16"/>
                    </a:lnTo>
                    <a:lnTo>
                      <a:pt x="2" y="19"/>
                    </a:lnTo>
                    <a:lnTo>
                      <a:pt x="1" y="22"/>
                    </a:lnTo>
                    <a:lnTo>
                      <a:pt x="1" y="25"/>
                    </a:lnTo>
                    <a:lnTo>
                      <a:pt x="0" y="27"/>
                    </a:lnTo>
                    <a:lnTo>
                      <a:pt x="0" y="30"/>
                    </a:lnTo>
                    <a:lnTo>
                      <a:pt x="0" y="31"/>
                    </a:lnTo>
                    <a:lnTo>
                      <a:pt x="0" y="34"/>
                    </a:lnTo>
                    <a:lnTo>
                      <a:pt x="1" y="37"/>
                    </a:lnTo>
                    <a:lnTo>
                      <a:pt x="1" y="38"/>
                    </a:lnTo>
                    <a:lnTo>
                      <a:pt x="2" y="41"/>
                    </a:lnTo>
                    <a:lnTo>
                      <a:pt x="4" y="43"/>
                    </a:lnTo>
                    <a:lnTo>
                      <a:pt x="6" y="45"/>
                    </a:lnTo>
                    <a:lnTo>
                      <a:pt x="8" y="47"/>
                    </a:lnTo>
                    <a:lnTo>
                      <a:pt x="10" y="48"/>
                    </a:lnTo>
                    <a:lnTo>
                      <a:pt x="12" y="50"/>
                    </a:lnTo>
                    <a:lnTo>
                      <a:pt x="14" y="52"/>
                    </a:lnTo>
                    <a:lnTo>
                      <a:pt x="16" y="52"/>
                    </a:lnTo>
                    <a:lnTo>
                      <a:pt x="18" y="53"/>
                    </a:lnTo>
                    <a:lnTo>
                      <a:pt x="20" y="53"/>
                    </a:lnTo>
                    <a:lnTo>
                      <a:pt x="22" y="53"/>
                    </a:lnTo>
                    <a:lnTo>
                      <a:pt x="25" y="53"/>
                    </a:lnTo>
                    <a:lnTo>
                      <a:pt x="27" y="53"/>
                    </a:lnTo>
                    <a:lnTo>
                      <a:pt x="29" y="52"/>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34" name="Freeform 526"/>
              <p:cNvSpPr>
                <a:spLocks/>
              </p:cNvSpPr>
              <p:nvPr/>
            </p:nvSpPr>
            <p:spPr bwMode="auto">
              <a:xfrm>
                <a:off x="726" y="242"/>
                <a:ext cx="64" cy="70"/>
              </a:xfrm>
              <a:custGeom>
                <a:avLst/>
                <a:gdLst>
                  <a:gd name="T0" fmla="*/ 9 w 64"/>
                  <a:gd name="T1" fmla="*/ 47 h 69"/>
                  <a:gd name="T2" fmla="*/ 31 w 64"/>
                  <a:gd name="T3" fmla="*/ 39 h 69"/>
                  <a:gd name="T4" fmla="*/ 33 w 64"/>
                  <a:gd name="T5" fmla="*/ 41 h 69"/>
                  <a:gd name="T6" fmla="*/ 34 w 64"/>
                  <a:gd name="T7" fmla="*/ 43 h 69"/>
                  <a:gd name="T8" fmla="*/ 34 w 64"/>
                  <a:gd name="T9" fmla="*/ 46 h 69"/>
                  <a:gd name="T10" fmla="*/ 33 w 64"/>
                  <a:gd name="T11" fmla="*/ 48 h 69"/>
                  <a:gd name="T12" fmla="*/ 29 w 64"/>
                  <a:gd name="T13" fmla="*/ 55 h 69"/>
                  <a:gd name="T14" fmla="*/ 27 w 64"/>
                  <a:gd name="T15" fmla="*/ 58 h 69"/>
                  <a:gd name="T16" fmla="*/ 25 w 64"/>
                  <a:gd name="T17" fmla="*/ 61 h 69"/>
                  <a:gd name="T18" fmla="*/ 36 w 64"/>
                  <a:gd name="T19" fmla="*/ 67 h 69"/>
                  <a:gd name="T20" fmla="*/ 35 w 64"/>
                  <a:gd name="T21" fmla="*/ 65 h 69"/>
                  <a:gd name="T22" fmla="*/ 36 w 64"/>
                  <a:gd name="T23" fmla="*/ 64 h 69"/>
                  <a:gd name="T24" fmla="*/ 38 w 64"/>
                  <a:gd name="T25" fmla="*/ 61 h 69"/>
                  <a:gd name="T26" fmla="*/ 44 w 64"/>
                  <a:gd name="T27" fmla="*/ 53 h 69"/>
                  <a:gd name="T28" fmla="*/ 46 w 64"/>
                  <a:gd name="T29" fmla="*/ 49 h 69"/>
                  <a:gd name="T30" fmla="*/ 46 w 64"/>
                  <a:gd name="T31" fmla="*/ 48 h 69"/>
                  <a:gd name="T32" fmla="*/ 46 w 64"/>
                  <a:gd name="T33" fmla="*/ 47 h 69"/>
                  <a:gd name="T34" fmla="*/ 44 w 64"/>
                  <a:gd name="T35" fmla="*/ 43 h 69"/>
                  <a:gd name="T36" fmla="*/ 46 w 64"/>
                  <a:gd name="T37" fmla="*/ 43 h 69"/>
                  <a:gd name="T38" fmla="*/ 50 w 64"/>
                  <a:gd name="T39" fmla="*/ 44 h 69"/>
                  <a:gd name="T40" fmla="*/ 53 w 64"/>
                  <a:gd name="T41" fmla="*/ 43 h 69"/>
                  <a:gd name="T42" fmla="*/ 55 w 64"/>
                  <a:gd name="T43" fmla="*/ 42 h 69"/>
                  <a:gd name="T44" fmla="*/ 59 w 64"/>
                  <a:gd name="T45" fmla="*/ 38 h 69"/>
                  <a:gd name="T46" fmla="*/ 62 w 64"/>
                  <a:gd name="T47" fmla="*/ 33 h 69"/>
                  <a:gd name="T48" fmla="*/ 62 w 64"/>
                  <a:gd name="T49" fmla="*/ 31 h 69"/>
                  <a:gd name="T50" fmla="*/ 63 w 64"/>
                  <a:gd name="T51" fmla="*/ 28 h 69"/>
                  <a:gd name="T52" fmla="*/ 62 w 64"/>
                  <a:gd name="T53" fmla="*/ 26 h 69"/>
                  <a:gd name="T54" fmla="*/ 61 w 64"/>
                  <a:gd name="T55" fmla="*/ 23 h 69"/>
                  <a:gd name="T56" fmla="*/ 58 w 64"/>
                  <a:gd name="T57" fmla="*/ 19 h 69"/>
                  <a:gd name="T58" fmla="*/ 52 w 64"/>
                  <a:gd name="T59" fmla="*/ 14 h 69"/>
                  <a:gd name="T60" fmla="*/ 48 w 64"/>
                  <a:gd name="T61" fmla="*/ 22 h 69"/>
                  <a:gd name="T62" fmla="*/ 50 w 64"/>
                  <a:gd name="T63" fmla="*/ 25 h 69"/>
                  <a:gd name="T64" fmla="*/ 51 w 64"/>
                  <a:gd name="T65" fmla="*/ 27 h 69"/>
                  <a:gd name="T66" fmla="*/ 51 w 64"/>
                  <a:gd name="T67" fmla="*/ 30 h 69"/>
                  <a:gd name="T68" fmla="*/ 49 w 64"/>
                  <a:gd name="T69" fmla="*/ 32 h 69"/>
                  <a:gd name="T70" fmla="*/ 47 w 64"/>
                  <a:gd name="T71" fmla="*/ 34 h 69"/>
                  <a:gd name="T72" fmla="*/ 44 w 64"/>
                  <a:gd name="T73" fmla="*/ 35 h 69"/>
                  <a:gd name="T74" fmla="*/ 41 w 64"/>
                  <a:gd name="T75" fmla="*/ 35 h 69"/>
                  <a:gd name="T76" fmla="*/ 38 w 64"/>
                  <a:gd name="T77" fmla="*/ 33 h 69"/>
                  <a:gd name="T78" fmla="*/ 37 w 64"/>
                  <a:gd name="T79" fmla="*/ 14 h 69"/>
                  <a:gd name="T80" fmla="*/ 34 w 64"/>
                  <a:gd name="T81" fmla="*/ 0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69"/>
                  <a:gd name="T125" fmla="*/ 64 w 64"/>
                  <a:gd name="T126" fmla="*/ 69 h 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69">
                    <a:moveTo>
                      <a:pt x="0" y="41"/>
                    </a:moveTo>
                    <a:lnTo>
                      <a:pt x="9" y="47"/>
                    </a:lnTo>
                    <a:lnTo>
                      <a:pt x="22" y="32"/>
                    </a:lnTo>
                    <a:lnTo>
                      <a:pt x="31" y="39"/>
                    </a:lnTo>
                    <a:lnTo>
                      <a:pt x="33" y="40"/>
                    </a:lnTo>
                    <a:lnTo>
                      <a:pt x="33" y="41"/>
                    </a:lnTo>
                    <a:lnTo>
                      <a:pt x="34" y="42"/>
                    </a:lnTo>
                    <a:lnTo>
                      <a:pt x="34" y="43"/>
                    </a:lnTo>
                    <a:lnTo>
                      <a:pt x="35" y="44"/>
                    </a:lnTo>
                    <a:lnTo>
                      <a:pt x="34" y="46"/>
                    </a:lnTo>
                    <a:lnTo>
                      <a:pt x="34" y="47"/>
                    </a:lnTo>
                    <a:lnTo>
                      <a:pt x="33" y="48"/>
                    </a:lnTo>
                    <a:lnTo>
                      <a:pt x="32" y="50"/>
                    </a:lnTo>
                    <a:lnTo>
                      <a:pt x="29" y="55"/>
                    </a:lnTo>
                    <a:lnTo>
                      <a:pt x="28" y="56"/>
                    </a:lnTo>
                    <a:lnTo>
                      <a:pt x="27" y="58"/>
                    </a:lnTo>
                    <a:lnTo>
                      <a:pt x="26" y="59"/>
                    </a:lnTo>
                    <a:lnTo>
                      <a:pt x="25" y="61"/>
                    </a:lnTo>
                    <a:lnTo>
                      <a:pt x="34" y="68"/>
                    </a:lnTo>
                    <a:lnTo>
                      <a:pt x="36" y="67"/>
                    </a:lnTo>
                    <a:lnTo>
                      <a:pt x="35" y="66"/>
                    </a:lnTo>
                    <a:lnTo>
                      <a:pt x="35" y="65"/>
                    </a:lnTo>
                    <a:lnTo>
                      <a:pt x="36" y="64"/>
                    </a:lnTo>
                    <a:lnTo>
                      <a:pt x="36" y="63"/>
                    </a:lnTo>
                    <a:lnTo>
                      <a:pt x="38" y="61"/>
                    </a:lnTo>
                    <a:lnTo>
                      <a:pt x="42" y="56"/>
                    </a:lnTo>
                    <a:lnTo>
                      <a:pt x="44" y="53"/>
                    </a:lnTo>
                    <a:lnTo>
                      <a:pt x="45" y="51"/>
                    </a:lnTo>
                    <a:lnTo>
                      <a:pt x="46" y="49"/>
                    </a:lnTo>
                    <a:lnTo>
                      <a:pt x="46" y="48"/>
                    </a:lnTo>
                    <a:lnTo>
                      <a:pt x="46" y="47"/>
                    </a:lnTo>
                    <a:lnTo>
                      <a:pt x="45" y="45"/>
                    </a:lnTo>
                    <a:lnTo>
                      <a:pt x="44" y="43"/>
                    </a:lnTo>
                    <a:lnTo>
                      <a:pt x="45" y="43"/>
                    </a:lnTo>
                    <a:lnTo>
                      <a:pt x="46" y="43"/>
                    </a:lnTo>
                    <a:lnTo>
                      <a:pt x="48" y="44"/>
                    </a:lnTo>
                    <a:lnTo>
                      <a:pt x="50" y="44"/>
                    </a:lnTo>
                    <a:lnTo>
                      <a:pt x="52" y="43"/>
                    </a:lnTo>
                    <a:lnTo>
                      <a:pt x="53" y="43"/>
                    </a:lnTo>
                    <a:lnTo>
                      <a:pt x="55" y="42"/>
                    </a:lnTo>
                    <a:lnTo>
                      <a:pt x="57" y="40"/>
                    </a:lnTo>
                    <a:lnTo>
                      <a:pt x="59" y="38"/>
                    </a:lnTo>
                    <a:lnTo>
                      <a:pt x="61" y="35"/>
                    </a:lnTo>
                    <a:lnTo>
                      <a:pt x="62" y="33"/>
                    </a:lnTo>
                    <a:lnTo>
                      <a:pt x="62" y="31"/>
                    </a:lnTo>
                    <a:lnTo>
                      <a:pt x="63" y="30"/>
                    </a:lnTo>
                    <a:lnTo>
                      <a:pt x="63" y="28"/>
                    </a:lnTo>
                    <a:lnTo>
                      <a:pt x="63" y="27"/>
                    </a:lnTo>
                    <a:lnTo>
                      <a:pt x="62" y="26"/>
                    </a:lnTo>
                    <a:lnTo>
                      <a:pt x="62" y="24"/>
                    </a:lnTo>
                    <a:lnTo>
                      <a:pt x="61" y="23"/>
                    </a:lnTo>
                    <a:lnTo>
                      <a:pt x="61" y="22"/>
                    </a:lnTo>
                    <a:lnTo>
                      <a:pt x="58" y="19"/>
                    </a:lnTo>
                    <a:lnTo>
                      <a:pt x="55" y="16"/>
                    </a:lnTo>
                    <a:lnTo>
                      <a:pt x="52" y="14"/>
                    </a:lnTo>
                    <a:lnTo>
                      <a:pt x="37" y="14"/>
                    </a:lnTo>
                    <a:lnTo>
                      <a:pt x="48" y="22"/>
                    </a:lnTo>
                    <a:lnTo>
                      <a:pt x="49" y="23"/>
                    </a:lnTo>
                    <a:lnTo>
                      <a:pt x="50" y="25"/>
                    </a:lnTo>
                    <a:lnTo>
                      <a:pt x="51" y="26"/>
                    </a:lnTo>
                    <a:lnTo>
                      <a:pt x="51" y="27"/>
                    </a:lnTo>
                    <a:lnTo>
                      <a:pt x="51" y="28"/>
                    </a:lnTo>
                    <a:lnTo>
                      <a:pt x="51" y="30"/>
                    </a:lnTo>
                    <a:lnTo>
                      <a:pt x="50" y="31"/>
                    </a:lnTo>
                    <a:lnTo>
                      <a:pt x="49" y="32"/>
                    </a:lnTo>
                    <a:lnTo>
                      <a:pt x="48" y="33"/>
                    </a:lnTo>
                    <a:lnTo>
                      <a:pt x="47" y="34"/>
                    </a:lnTo>
                    <a:lnTo>
                      <a:pt x="46" y="35"/>
                    </a:lnTo>
                    <a:lnTo>
                      <a:pt x="44" y="35"/>
                    </a:lnTo>
                    <a:lnTo>
                      <a:pt x="43" y="35"/>
                    </a:lnTo>
                    <a:lnTo>
                      <a:pt x="41" y="35"/>
                    </a:lnTo>
                    <a:lnTo>
                      <a:pt x="40" y="33"/>
                    </a:lnTo>
                    <a:lnTo>
                      <a:pt x="38" y="33"/>
                    </a:lnTo>
                    <a:lnTo>
                      <a:pt x="28" y="25"/>
                    </a:lnTo>
                    <a:lnTo>
                      <a:pt x="37" y="14"/>
                    </a:lnTo>
                    <a:lnTo>
                      <a:pt x="52" y="14"/>
                    </a:lnTo>
                    <a:lnTo>
                      <a:pt x="34" y="0"/>
                    </a:lnTo>
                    <a:lnTo>
                      <a:pt x="0" y="41"/>
                    </a:lnTo>
                  </a:path>
                </a:pathLst>
              </a:custGeom>
              <a:solidFill>
                <a:srgbClr val="FFFF00"/>
              </a:solidFill>
              <a:ln w="9525" cap="rnd">
                <a:noFill/>
                <a:round/>
                <a:headEnd/>
                <a:tailEnd/>
              </a:ln>
            </p:spPr>
            <p:txBody>
              <a:bodyPr/>
              <a:lstStyle/>
              <a:p>
                <a:endParaRPr lang="en-US"/>
              </a:p>
            </p:txBody>
          </p:sp>
          <p:sp>
            <p:nvSpPr>
              <p:cNvPr id="135" name="Freeform 527"/>
              <p:cNvSpPr>
                <a:spLocks/>
              </p:cNvSpPr>
              <p:nvPr/>
            </p:nvSpPr>
            <p:spPr bwMode="auto">
              <a:xfrm>
                <a:off x="726" y="242"/>
                <a:ext cx="64" cy="70"/>
              </a:xfrm>
              <a:custGeom>
                <a:avLst/>
                <a:gdLst>
                  <a:gd name="T0" fmla="*/ 0 w 64"/>
                  <a:gd name="T1" fmla="*/ 41 h 69"/>
                  <a:gd name="T2" fmla="*/ 9 w 64"/>
                  <a:gd name="T3" fmla="*/ 47 h 69"/>
                  <a:gd name="T4" fmla="*/ 22 w 64"/>
                  <a:gd name="T5" fmla="*/ 32 h 69"/>
                  <a:gd name="T6" fmla="*/ 31 w 64"/>
                  <a:gd name="T7" fmla="*/ 39 h 69"/>
                  <a:gd name="T8" fmla="*/ 33 w 64"/>
                  <a:gd name="T9" fmla="*/ 40 h 69"/>
                  <a:gd name="T10" fmla="*/ 33 w 64"/>
                  <a:gd name="T11" fmla="*/ 41 h 69"/>
                  <a:gd name="T12" fmla="*/ 34 w 64"/>
                  <a:gd name="T13" fmla="*/ 42 h 69"/>
                  <a:gd name="T14" fmla="*/ 34 w 64"/>
                  <a:gd name="T15" fmla="*/ 43 h 69"/>
                  <a:gd name="T16" fmla="*/ 35 w 64"/>
                  <a:gd name="T17" fmla="*/ 44 h 69"/>
                  <a:gd name="T18" fmla="*/ 34 w 64"/>
                  <a:gd name="T19" fmla="*/ 46 h 69"/>
                  <a:gd name="T20" fmla="*/ 34 w 64"/>
                  <a:gd name="T21" fmla="*/ 47 h 69"/>
                  <a:gd name="T22" fmla="*/ 33 w 64"/>
                  <a:gd name="T23" fmla="*/ 48 h 69"/>
                  <a:gd name="T24" fmla="*/ 32 w 64"/>
                  <a:gd name="T25" fmla="*/ 50 h 69"/>
                  <a:gd name="T26" fmla="*/ 29 w 64"/>
                  <a:gd name="T27" fmla="*/ 55 h 69"/>
                  <a:gd name="T28" fmla="*/ 28 w 64"/>
                  <a:gd name="T29" fmla="*/ 56 h 69"/>
                  <a:gd name="T30" fmla="*/ 27 w 64"/>
                  <a:gd name="T31" fmla="*/ 58 h 69"/>
                  <a:gd name="T32" fmla="*/ 26 w 64"/>
                  <a:gd name="T33" fmla="*/ 59 h 69"/>
                  <a:gd name="T34" fmla="*/ 25 w 64"/>
                  <a:gd name="T35" fmla="*/ 61 h 69"/>
                  <a:gd name="T36" fmla="*/ 34 w 64"/>
                  <a:gd name="T37" fmla="*/ 68 h 69"/>
                  <a:gd name="T38" fmla="*/ 36 w 64"/>
                  <a:gd name="T39" fmla="*/ 67 h 69"/>
                  <a:gd name="T40" fmla="*/ 35 w 64"/>
                  <a:gd name="T41" fmla="*/ 66 h 69"/>
                  <a:gd name="T42" fmla="*/ 35 w 64"/>
                  <a:gd name="T43" fmla="*/ 65 h 69"/>
                  <a:gd name="T44" fmla="*/ 35 w 64"/>
                  <a:gd name="T45" fmla="*/ 65 h 69"/>
                  <a:gd name="T46" fmla="*/ 36 w 64"/>
                  <a:gd name="T47" fmla="*/ 64 h 69"/>
                  <a:gd name="T48" fmla="*/ 36 w 64"/>
                  <a:gd name="T49" fmla="*/ 63 h 69"/>
                  <a:gd name="T50" fmla="*/ 38 w 64"/>
                  <a:gd name="T51" fmla="*/ 61 h 69"/>
                  <a:gd name="T52" fmla="*/ 42 w 64"/>
                  <a:gd name="T53" fmla="*/ 56 h 69"/>
                  <a:gd name="T54" fmla="*/ 44 w 64"/>
                  <a:gd name="T55" fmla="*/ 53 h 69"/>
                  <a:gd name="T56" fmla="*/ 45 w 64"/>
                  <a:gd name="T57" fmla="*/ 51 h 69"/>
                  <a:gd name="T58" fmla="*/ 46 w 64"/>
                  <a:gd name="T59" fmla="*/ 49 h 69"/>
                  <a:gd name="T60" fmla="*/ 46 w 64"/>
                  <a:gd name="T61" fmla="*/ 48 h 69"/>
                  <a:gd name="T62" fmla="*/ 46 w 64"/>
                  <a:gd name="T63" fmla="*/ 48 h 69"/>
                  <a:gd name="T64" fmla="*/ 46 w 64"/>
                  <a:gd name="T65" fmla="*/ 47 h 69"/>
                  <a:gd name="T66" fmla="*/ 46 w 64"/>
                  <a:gd name="T67" fmla="*/ 47 h 69"/>
                  <a:gd name="T68" fmla="*/ 45 w 64"/>
                  <a:gd name="T69" fmla="*/ 45 h 69"/>
                  <a:gd name="T70" fmla="*/ 44 w 64"/>
                  <a:gd name="T71" fmla="*/ 43 h 69"/>
                  <a:gd name="T72" fmla="*/ 45 w 64"/>
                  <a:gd name="T73" fmla="*/ 43 h 69"/>
                  <a:gd name="T74" fmla="*/ 46 w 64"/>
                  <a:gd name="T75" fmla="*/ 43 h 69"/>
                  <a:gd name="T76" fmla="*/ 48 w 64"/>
                  <a:gd name="T77" fmla="*/ 44 h 69"/>
                  <a:gd name="T78" fmla="*/ 50 w 64"/>
                  <a:gd name="T79" fmla="*/ 44 h 69"/>
                  <a:gd name="T80" fmla="*/ 52 w 64"/>
                  <a:gd name="T81" fmla="*/ 43 h 69"/>
                  <a:gd name="T82" fmla="*/ 53 w 64"/>
                  <a:gd name="T83" fmla="*/ 43 h 69"/>
                  <a:gd name="T84" fmla="*/ 55 w 64"/>
                  <a:gd name="T85" fmla="*/ 42 h 69"/>
                  <a:gd name="T86" fmla="*/ 55 w 64"/>
                  <a:gd name="T87" fmla="*/ 42 h 69"/>
                  <a:gd name="T88" fmla="*/ 57 w 64"/>
                  <a:gd name="T89" fmla="*/ 40 h 69"/>
                  <a:gd name="T90" fmla="*/ 59 w 64"/>
                  <a:gd name="T91" fmla="*/ 38 h 69"/>
                  <a:gd name="T92" fmla="*/ 61 w 64"/>
                  <a:gd name="T93" fmla="*/ 35 h 69"/>
                  <a:gd name="T94" fmla="*/ 62 w 64"/>
                  <a:gd name="T95" fmla="*/ 33 h 69"/>
                  <a:gd name="T96" fmla="*/ 62 w 64"/>
                  <a:gd name="T97" fmla="*/ 33 h 69"/>
                  <a:gd name="T98" fmla="*/ 62 w 64"/>
                  <a:gd name="T99" fmla="*/ 31 h 69"/>
                  <a:gd name="T100" fmla="*/ 63 w 64"/>
                  <a:gd name="T101" fmla="*/ 30 h 69"/>
                  <a:gd name="T102" fmla="*/ 63 w 64"/>
                  <a:gd name="T103" fmla="*/ 28 h 69"/>
                  <a:gd name="T104" fmla="*/ 63 w 64"/>
                  <a:gd name="T105" fmla="*/ 27 h 69"/>
                  <a:gd name="T106" fmla="*/ 62 w 64"/>
                  <a:gd name="T107" fmla="*/ 26 h 69"/>
                  <a:gd name="T108" fmla="*/ 62 w 64"/>
                  <a:gd name="T109" fmla="*/ 24 h 69"/>
                  <a:gd name="T110" fmla="*/ 61 w 64"/>
                  <a:gd name="T111" fmla="*/ 23 h 69"/>
                  <a:gd name="T112" fmla="*/ 61 w 64"/>
                  <a:gd name="T113" fmla="*/ 22 h 69"/>
                  <a:gd name="T114" fmla="*/ 58 w 64"/>
                  <a:gd name="T115" fmla="*/ 19 h 69"/>
                  <a:gd name="T116" fmla="*/ 55 w 64"/>
                  <a:gd name="T117" fmla="*/ 16 h 69"/>
                  <a:gd name="T118" fmla="*/ 34 w 64"/>
                  <a:gd name="T119" fmla="*/ 0 h 69"/>
                  <a:gd name="T120" fmla="*/ 0 w 64"/>
                  <a:gd name="T121" fmla="*/ 41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69"/>
                  <a:gd name="T185" fmla="*/ 64 w 6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69">
                    <a:moveTo>
                      <a:pt x="0" y="41"/>
                    </a:moveTo>
                    <a:lnTo>
                      <a:pt x="9" y="47"/>
                    </a:lnTo>
                    <a:lnTo>
                      <a:pt x="22" y="32"/>
                    </a:lnTo>
                    <a:lnTo>
                      <a:pt x="31" y="39"/>
                    </a:lnTo>
                    <a:lnTo>
                      <a:pt x="33" y="40"/>
                    </a:lnTo>
                    <a:lnTo>
                      <a:pt x="33" y="41"/>
                    </a:lnTo>
                    <a:lnTo>
                      <a:pt x="34" y="42"/>
                    </a:lnTo>
                    <a:lnTo>
                      <a:pt x="34" y="43"/>
                    </a:lnTo>
                    <a:lnTo>
                      <a:pt x="35" y="44"/>
                    </a:lnTo>
                    <a:lnTo>
                      <a:pt x="34" y="46"/>
                    </a:lnTo>
                    <a:lnTo>
                      <a:pt x="34" y="47"/>
                    </a:lnTo>
                    <a:lnTo>
                      <a:pt x="33" y="48"/>
                    </a:lnTo>
                    <a:lnTo>
                      <a:pt x="32" y="50"/>
                    </a:lnTo>
                    <a:lnTo>
                      <a:pt x="29" y="55"/>
                    </a:lnTo>
                    <a:lnTo>
                      <a:pt x="28" y="56"/>
                    </a:lnTo>
                    <a:lnTo>
                      <a:pt x="27" y="58"/>
                    </a:lnTo>
                    <a:lnTo>
                      <a:pt x="26" y="59"/>
                    </a:lnTo>
                    <a:lnTo>
                      <a:pt x="25" y="61"/>
                    </a:lnTo>
                    <a:lnTo>
                      <a:pt x="34" y="68"/>
                    </a:lnTo>
                    <a:lnTo>
                      <a:pt x="36" y="67"/>
                    </a:lnTo>
                    <a:lnTo>
                      <a:pt x="35" y="66"/>
                    </a:lnTo>
                    <a:lnTo>
                      <a:pt x="35" y="65"/>
                    </a:lnTo>
                    <a:lnTo>
                      <a:pt x="36" y="64"/>
                    </a:lnTo>
                    <a:lnTo>
                      <a:pt x="36" y="63"/>
                    </a:lnTo>
                    <a:lnTo>
                      <a:pt x="38" y="61"/>
                    </a:lnTo>
                    <a:lnTo>
                      <a:pt x="42" y="56"/>
                    </a:lnTo>
                    <a:lnTo>
                      <a:pt x="44" y="53"/>
                    </a:lnTo>
                    <a:lnTo>
                      <a:pt x="45" y="51"/>
                    </a:lnTo>
                    <a:lnTo>
                      <a:pt x="46" y="49"/>
                    </a:lnTo>
                    <a:lnTo>
                      <a:pt x="46" y="48"/>
                    </a:lnTo>
                    <a:lnTo>
                      <a:pt x="46" y="47"/>
                    </a:lnTo>
                    <a:lnTo>
                      <a:pt x="45" y="45"/>
                    </a:lnTo>
                    <a:lnTo>
                      <a:pt x="44" y="43"/>
                    </a:lnTo>
                    <a:lnTo>
                      <a:pt x="45" y="43"/>
                    </a:lnTo>
                    <a:lnTo>
                      <a:pt x="46" y="43"/>
                    </a:lnTo>
                    <a:lnTo>
                      <a:pt x="48" y="44"/>
                    </a:lnTo>
                    <a:lnTo>
                      <a:pt x="50" y="44"/>
                    </a:lnTo>
                    <a:lnTo>
                      <a:pt x="52" y="43"/>
                    </a:lnTo>
                    <a:lnTo>
                      <a:pt x="53" y="43"/>
                    </a:lnTo>
                    <a:lnTo>
                      <a:pt x="55" y="42"/>
                    </a:lnTo>
                    <a:lnTo>
                      <a:pt x="57" y="40"/>
                    </a:lnTo>
                    <a:lnTo>
                      <a:pt x="59" y="38"/>
                    </a:lnTo>
                    <a:lnTo>
                      <a:pt x="61" y="35"/>
                    </a:lnTo>
                    <a:lnTo>
                      <a:pt x="62" y="33"/>
                    </a:lnTo>
                    <a:lnTo>
                      <a:pt x="62" y="31"/>
                    </a:lnTo>
                    <a:lnTo>
                      <a:pt x="63" y="30"/>
                    </a:lnTo>
                    <a:lnTo>
                      <a:pt x="63" y="28"/>
                    </a:lnTo>
                    <a:lnTo>
                      <a:pt x="63" y="27"/>
                    </a:lnTo>
                    <a:lnTo>
                      <a:pt x="62" y="26"/>
                    </a:lnTo>
                    <a:lnTo>
                      <a:pt x="62" y="24"/>
                    </a:lnTo>
                    <a:lnTo>
                      <a:pt x="61" y="23"/>
                    </a:lnTo>
                    <a:lnTo>
                      <a:pt x="61" y="22"/>
                    </a:lnTo>
                    <a:lnTo>
                      <a:pt x="58" y="19"/>
                    </a:lnTo>
                    <a:lnTo>
                      <a:pt x="55" y="16"/>
                    </a:lnTo>
                    <a:lnTo>
                      <a:pt x="34" y="0"/>
                    </a:lnTo>
                    <a:lnTo>
                      <a:pt x="0" y="41"/>
                    </a:lnTo>
                  </a:path>
                </a:pathLst>
              </a:custGeom>
              <a:noFill/>
              <a:ln w="12700" cap="rnd" cmpd="sng">
                <a:solidFill>
                  <a:srgbClr val="000000"/>
                </a:solidFill>
                <a:prstDash val="solid"/>
                <a:round/>
                <a:headEnd/>
                <a:tailEnd/>
              </a:ln>
            </p:spPr>
            <p:txBody>
              <a:bodyPr/>
              <a:lstStyle/>
              <a:p>
                <a:endParaRPr lang="en-US"/>
              </a:p>
            </p:txBody>
          </p:sp>
          <p:sp>
            <p:nvSpPr>
              <p:cNvPr id="136" name="Freeform 528"/>
              <p:cNvSpPr>
                <a:spLocks/>
              </p:cNvSpPr>
              <p:nvPr/>
            </p:nvSpPr>
            <p:spPr bwMode="auto">
              <a:xfrm>
                <a:off x="754" y="255"/>
                <a:ext cx="24" cy="22"/>
              </a:xfrm>
              <a:custGeom>
                <a:avLst/>
                <a:gdLst>
                  <a:gd name="T0" fmla="*/ 0 w 24"/>
                  <a:gd name="T1" fmla="*/ 10 h 22"/>
                  <a:gd name="T2" fmla="*/ 10 w 24"/>
                  <a:gd name="T3" fmla="*/ 0 h 22"/>
                  <a:gd name="T4" fmla="*/ 20 w 24"/>
                  <a:gd name="T5" fmla="*/ 8 h 22"/>
                  <a:gd name="T6" fmla="*/ 21 w 24"/>
                  <a:gd name="T7" fmla="*/ 10 h 22"/>
                  <a:gd name="T8" fmla="*/ 22 w 24"/>
                  <a:gd name="T9" fmla="*/ 10 h 22"/>
                  <a:gd name="T10" fmla="*/ 23 w 24"/>
                  <a:gd name="T11" fmla="*/ 12 h 22"/>
                  <a:gd name="T12" fmla="*/ 23 w 24"/>
                  <a:gd name="T13" fmla="*/ 13 h 22"/>
                  <a:gd name="T14" fmla="*/ 23 w 24"/>
                  <a:gd name="T15" fmla="*/ 14 h 22"/>
                  <a:gd name="T16" fmla="*/ 23 w 24"/>
                  <a:gd name="T17" fmla="*/ 16 h 22"/>
                  <a:gd name="T18" fmla="*/ 22 w 24"/>
                  <a:gd name="T19" fmla="*/ 17 h 22"/>
                  <a:gd name="T20" fmla="*/ 21 w 24"/>
                  <a:gd name="T21" fmla="*/ 18 h 22"/>
                  <a:gd name="T22" fmla="*/ 20 w 24"/>
                  <a:gd name="T23" fmla="*/ 19 h 22"/>
                  <a:gd name="T24" fmla="*/ 19 w 24"/>
                  <a:gd name="T25" fmla="*/ 20 h 22"/>
                  <a:gd name="T26" fmla="*/ 18 w 24"/>
                  <a:gd name="T27" fmla="*/ 21 h 22"/>
                  <a:gd name="T28" fmla="*/ 16 w 24"/>
                  <a:gd name="T29" fmla="*/ 21 h 22"/>
                  <a:gd name="T30" fmla="*/ 15 w 24"/>
                  <a:gd name="T31" fmla="*/ 21 h 22"/>
                  <a:gd name="T32" fmla="*/ 13 w 24"/>
                  <a:gd name="T33" fmla="*/ 21 h 22"/>
                  <a:gd name="T34" fmla="*/ 12 w 24"/>
                  <a:gd name="T35" fmla="*/ 19 h 22"/>
                  <a:gd name="T36" fmla="*/ 11 w 24"/>
                  <a:gd name="T37" fmla="*/ 19 h 22"/>
                  <a:gd name="T38" fmla="*/ 0 w 24"/>
                  <a:gd name="T39" fmla="*/ 1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2"/>
                  <a:gd name="T62" fmla="*/ 24 w 24"/>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2">
                    <a:moveTo>
                      <a:pt x="0" y="10"/>
                    </a:moveTo>
                    <a:lnTo>
                      <a:pt x="10" y="0"/>
                    </a:lnTo>
                    <a:lnTo>
                      <a:pt x="20" y="8"/>
                    </a:lnTo>
                    <a:lnTo>
                      <a:pt x="21" y="10"/>
                    </a:lnTo>
                    <a:lnTo>
                      <a:pt x="22" y="10"/>
                    </a:lnTo>
                    <a:lnTo>
                      <a:pt x="23" y="12"/>
                    </a:lnTo>
                    <a:lnTo>
                      <a:pt x="23" y="13"/>
                    </a:lnTo>
                    <a:lnTo>
                      <a:pt x="23" y="14"/>
                    </a:lnTo>
                    <a:lnTo>
                      <a:pt x="23" y="16"/>
                    </a:lnTo>
                    <a:lnTo>
                      <a:pt x="22" y="17"/>
                    </a:lnTo>
                    <a:lnTo>
                      <a:pt x="21" y="18"/>
                    </a:lnTo>
                    <a:lnTo>
                      <a:pt x="20" y="19"/>
                    </a:lnTo>
                    <a:lnTo>
                      <a:pt x="19" y="20"/>
                    </a:lnTo>
                    <a:lnTo>
                      <a:pt x="18" y="21"/>
                    </a:lnTo>
                    <a:lnTo>
                      <a:pt x="16" y="21"/>
                    </a:lnTo>
                    <a:lnTo>
                      <a:pt x="15" y="21"/>
                    </a:lnTo>
                    <a:lnTo>
                      <a:pt x="13" y="21"/>
                    </a:lnTo>
                    <a:lnTo>
                      <a:pt x="12" y="19"/>
                    </a:lnTo>
                    <a:lnTo>
                      <a:pt x="11" y="19"/>
                    </a:lnTo>
                    <a:lnTo>
                      <a:pt x="0" y="10"/>
                    </a:lnTo>
                  </a:path>
                </a:pathLst>
              </a:custGeom>
              <a:noFill/>
              <a:ln w="12700" cap="rnd" cmpd="sng">
                <a:solidFill>
                  <a:srgbClr val="000000"/>
                </a:solidFill>
                <a:prstDash val="solid"/>
                <a:round/>
                <a:headEnd/>
                <a:tailEnd/>
              </a:ln>
            </p:spPr>
            <p:txBody>
              <a:bodyPr/>
              <a:lstStyle/>
              <a:p>
                <a:endParaRPr lang="en-US"/>
              </a:p>
            </p:txBody>
          </p:sp>
          <p:sp>
            <p:nvSpPr>
              <p:cNvPr id="137" name="Freeform 529"/>
              <p:cNvSpPr>
                <a:spLocks/>
              </p:cNvSpPr>
              <p:nvPr/>
            </p:nvSpPr>
            <p:spPr bwMode="auto">
              <a:xfrm>
                <a:off x="772" y="285"/>
                <a:ext cx="59" cy="55"/>
              </a:xfrm>
              <a:custGeom>
                <a:avLst/>
                <a:gdLst>
                  <a:gd name="T0" fmla="*/ 10 w 59"/>
                  <a:gd name="T1" fmla="*/ 10 h 56"/>
                  <a:gd name="T2" fmla="*/ 5 w 59"/>
                  <a:gd name="T3" fmla="*/ 15 h 56"/>
                  <a:gd name="T4" fmla="*/ 2 w 59"/>
                  <a:gd name="T5" fmla="*/ 19 h 56"/>
                  <a:gd name="T6" fmla="*/ 1 w 59"/>
                  <a:gd name="T7" fmla="*/ 24 h 56"/>
                  <a:gd name="T8" fmla="*/ 0 w 59"/>
                  <a:gd name="T9" fmla="*/ 29 h 56"/>
                  <a:gd name="T10" fmla="*/ 1 w 59"/>
                  <a:gd name="T11" fmla="*/ 34 h 56"/>
                  <a:gd name="T12" fmla="*/ 2 w 59"/>
                  <a:gd name="T13" fmla="*/ 38 h 56"/>
                  <a:gd name="T14" fmla="*/ 5 w 59"/>
                  <a:gd name="T15" fmla="*/ 44 h 56"/>
                  <a:gd name="T16" fmla="*/ 9 w 59"/>
                  <a:gd name="T17" fmla="*/ 48 h 56"/>
                  <a:gd name="T18" fmla="*/ 14 w 59"/>
                  <a:gd name="T19" fmla="*/ 51 h 56"/>
                  <a:gd name="T20" fmla="*/ 18 w 59"/>
                  <a:gd name="T21" fmla="*/ 54 h 56"/>
                  <a:gd name="T22" fmla="*/ 23 w 59"/>
                  <a:gd name="T23" fmla="*/ 55 h 56"/>
                  <a:gd name="T24" fmla="*/ 28 w 59"/>
                  <a:gd name="T25" fmla="*/ 55 h 56"/>
                  <a:gd name="T26" fmla="*/ 33 w 59"/>
                  <a:gd name="T27" fmla="*/ 54 h 56"/>
                  <a:gd name="T28" fmla="*/ 39 w 59"/>
                  <a:gd name="T29" fmla="*/ 52 h 56"/>
                  <a:gd name="T30" fmla="*/ 44 w 59"/>
                  <a:gd name="T31" fmla="*/ 49 h 56"/>
                  <a:gd name="T32" fmla="*/ 49 w 59"/>
                  <a:gd name="T33" fmla="*/ 45 h 56"/>
                  <a:gd name="T34" fmla="*/ 53 w 59"/>
                  <a:gd name="T35" fmla="*/ 41 h 56"/>
                  <a:gd name="T36" fmla="*/ 55 w 59"/>
                  <a:gd name="T37" fmla="*/ 36 h 56"/>
                  <a:gd name="T38" fmla="*/ 57 w 59"/>
                  <a:gd name="T39" fmla="*/ 31 h 56"/>
                  <a:gd name="T40" fmla="*/ 58 w 59"/>
                  <a:gd name="T41" fmla="*/ 27 h 56"/>
                  <a:gd name="T42" fmla="*/ 57 w 59"/>
                  <a:gd name="T43" fmla="*/ 22 h 56"/>
                  <a:gd name="T44" fmla="*/ 56 w 59"/>
                  <a:gd name="T45" fmla="*/ 17 h 56"/>
                  <a:gd name="T46" fmla="*/ 53 w 59"/>
                  <a:gd name="T47" fmla="*/ 12 h 56"/>
                  <a:gd name="T48" fmla="*/ 32 w 59"/>
                  <a:gd name="T49" fmla="*/ 10 h 56"/>
                  <a:gd name="T50" fmla="*/ 35 w 59"/>
                  <a:gd name="T51" fmla="*/ 11 h 56"/>
                  <a:gd name="T52" fmla="*/ 38 w 59"/>
                  <a:gd name="T53" fmla="*/ 12 h 56"/>
                  <a:gd name="T54" fmla="*/ 41 w 59"/>
                  <a:gd name="T55" fmla="*/ 13 h 56"/>
                  <a:gd name="T56" fmla="*/ 45 w 59"/>
                  <a:gd name="T57" fmla="*/ 19 h 56"/>
                  <a:gd name="T58" fmla="*/ 47 w 59"/>
                  <a:gd name="T59" fmla="*/ 24 h 56"/>
                  <a:gd name="T60" fmla="*/ 47 w 59"/>
                  <a:gd name="T61" fmla="*/ 27 h 56"/>
                  <a:gd name="T62" fmla="*/ 46 w 59"/>
                  <a:gd name="T63" fmla="*/ 30 h 56"/>
                  <a:gd name="T64" fmla="*/ 44 w 59"/>
                  <a:gd name="T65" fmla="*/ 33 h 56"/>
                  <a:gd name="T66" fmla="*/ 42 w 59"/>
                  <a:gd name="T67" fmla="*/ 36 h 56"/>
                  <a:gd name="T68" fmla="*/ 39 w 59"/>
                  <a:gd name="T69" fmla="*/ 39 h 56"/>
                  <a:gd name="T70" fmla="*/ 35 w 59"/>
                  <a:gd name="T71" fmla="*/ 42 h 56"/>
                  <a:gd name="T72" fmla="*/ 32 w 59"/>
                  <a:gd name="T73" fmla="*/ 44 h 56"/>
                  <a:gd name="T74" fmla="*/ 29 w 59"/>
                  <a:gd name="T75" fmla="*/ 44 h 56"/>
                  <a:gd name="T76" fmla="*/ 25 w 59"/>
                  <a:gd name="T77" fmla="*/ 45 h 56"/>
                  <a:gd name="T78" fmla="*/ 23 w 59"/>
                  <a:gd name="T79" fmla="*/ 44 h 56"/>
                  <a:gd name="T80" fmla="*/ 20 w 59"/>
                  <a:gd name="T81" fmla="*/ 44 h 56"/>
                  <a:gd name="T82" fmla="*/ 17 w 59"/>
                  <a:gd name="T83" fmla="*/ 42 h 56"/>
                  <a:gd name="T84" fmla="*/ 14 w 59"/>
                  <a:gd name="T85" fmla="*/ 38 h 56"/>
                  <a:gd name="T86" fmla="*/ 12 w 59"/>
                  <a:gd name="T87" fmla="*/ 35 h 56"/>
                  <a:gd name="T88" fmla="*/ 11 w 59"/>
                  <a:gd name="T89" fmla="*/ 32 h 56"/>
                  <a:gd name="T90" fmla="*/ 11 w 59"/>
                  <a:gd name="T91" fmla="*/ 30 h 56"/>
                  <a:gd name="T92" fmla="*/ 12 w 59"/>
                  <a:gd name="T93" fmla="*/ 27 h 56"/>
                  <a:gd name="T94" fmla="*/ 13 w 59"/>
                  <a:gd name="T95" fmla="*/ 24 h 56"/>
                  <a:gd name="T96" fmla="*/ 16 w 59"/>
                  <a:gd name="T97" fmla="*/ 19 h 56"/>
                  <a:gd name="T98" fmla="*/ 21 w 59"/>
                  <a:gd name="T99" fmla="*/ 15 h 56"/>
                  <a:gd name="T100" fmla="*/ 26 w 59"/>
                  <a:gd name="T101" fmla="*/ 12 h 56"/>
                  <a:gd name="T102" fmla="*/ 29 w 59"/>
                  <a:gd name="T103" fmla="*/ 11 h 56"/>
                  <a:gd name="T104" fmla="*/ 51 w 59"/>
                  <a:gd name="T105" fmla="*/ 10 h 56"/>
                  <a:gd name="T106" fmla="*/ 49 w 59"/>
                  <a:gd name="T107" fmla="*/ 7 h 56"/>
                  <a:gd name="T108" fmla="*/ 44 w 59"/>
                  <a:gd name="T109" fmla="*/ 4 h 56"/>
                  <a:gd name="T110" fmla="*/ 40 w 59"/>
                  <a:gd name="T111" fmla="*/ 2 h 56"/>
                  <a:gd name="T112" fmla="*/ 35 w 59"/>
                  <a:gd name="T113" fmla="*/ 0 h 56"/>
                  <a:gd name="T114" fmla="*/ 30 w 59"/>
                  <a:gd name="T115" fmla="*/ 0 h 56"/>
                  <a:gd name="T116" fmla="*/ 26 w 59"/>
                  <a:gd name="T117" fmla="*/ 1 h 56"/>
                  <a:gd name="T118" fmla="*/ 22 w 59"/>
                  <a:gd name="T119" fmla="*/ 2 h 56"/>
                  <a:gd name="T120" fmla="*/ 17 w 59"/>
                  <a:gd name="T121" fmla="*/ 4 h 56"/>
                  <a:gd name="T122" fmla="*/ 12 w 59"/>
                  <a:gd name="T123" fmla="*/ 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56"/>
                  <a:gd name="T188" fmla="*/ 59 w 59"/>
                  <a:gd name="T189" fmla="*/ 56 h 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56">
                    <a:moveTo>
                      <a:pt x="12" y="7"/>
                    </a:moveTo>
                    <a:lnTo>
                      <a:pt x="10" y="10"/>
                    </a:lnTo>
                    <a:lnTo>
                      <a:pt x="7" y="12"/>
                    </a:lnTo>
                    <a:lnTo>
                      <a:pt x="5" y="15"/>
                    </a:lnTo>
                    <a:lnTo>
                      <a:pt x="4" y="17"/>
                    </a:lnTo>
                    <a:lnTo>
                      <a:pt x="2" y="19"/>
                    </a:lnTo>
                    <a:lnTo>
                      <a:pt x="1" y="22"/>
                    </a:lnTo>
                    <a:lnTo>
                      <a:pt x="1" y="24"/>
                    </a:lnTo>
                    <a:lnTo>
                      <a:pt x="1" y="27"/>
                    </a:lnTo>
                    <a:lnTo>
                      <a:pt x="0" y="29"/>
                    </a:lnTo>
                    <a:lnTo>
                      <a:pt x="0" y="31"/>
                    </a:lnTo>
                    <a:lnTo>
                      <a:pt x="1" y="34"/>
                    </a:lnTo>
                    <a:lnTo>
                      <a:pt x="1" y="36"/>
                    </a:lnTo>
                    <a:lnTo>
                      <a:pt x="2" y="38"/>
                    </a:lnTo>
                    <a:lnTo>
                      <a:pt x="3" y="41"/>
                    </a:lnTo>
                    <a:lnTo>
                      <a:pt x="5" y="44"/>
                    </a:lnTo>
                    <a:lnTo>
                      <a:pt x="7" y="46"/>
                    </a:lnTo>
                    <a:lnTo>
                      <a:pt x="9" y="48"/>
                    </a:lnTo>
                    <a:lnTo>
                      <a:pt x="11" y="50"/>
                    </a:lnTo>
                    <a:lnTo>
                      <a:pt x="14" y="51"/>
                    </a:lnTo>
                    <a:lnTo>
                      <a:pt x="16" y="52"/>
                    </a:lnTo>
                    <a:lnTo>
                      <a:pt x="18" y="54"/>
                    </a:lnTo>
                    <a:lnTo>
                      <a:pt x="20" y="54"/>
                    </a:lnTo>
                    <a:lnTo>
                      <a:pt x="23" y="55"/>
                    </a:lnTo>
                    <a:lnTo>
                      <a:pt x="25" y="55"/>
                    </a:lnTo>
                    <a:lnTo>
                      <a:pt x="28" y="55"/>
                    </a:lnTo>
                    <a:lnTo>
                      <a:pt x="31" y="55"/>
                    </a:lnTo>
                    <a:lnTo>
                      <a:pt x="33" y="54"/>
                    </a:lnTo>
                    <a:lnTo>
                      <a:pt x="36" y="54"/>
                    </a:lnTo>
                    <a:lnTo>
                      <a:pt x="39" y="52"/>
                    </a:lnTo>
                    <a:lnTo>
                      <a:pt x="41" y="51"/>
                    </a:lnTo>
                    <a:lnTo>
                      <a:pt x="44" y="49"/>
                    </a:lnTo>
                    <a:lnTo>
                      <a:pt x="46" y="47"/>
                    </a:lnTo>
                    <a:lnTo>
                      <a:pt x="49" y="45"/>
                    </a:lnTo>
                    <a:lnTo>
                      <a:pt x="51" y="43"/>
                    </a:lnTo>
                    <a:lnTo>
                      <a:pt x="53" y="41"/>
                    </a:lnTo>
                    <a:lnTo>
                      <a:pt x="54" y="38"/>
                    </a:lnTo>
                    <a:lnTo>
                      <a:pt x="55" y="36"/>
                    </a:lnTo>
                    <a:lnTo>
                      <a:pt x="56" y="34"/>
                    </a:lnTo>
                    <a:lnTo>
                      <a:pt x="57" y="31"/>
                    </a:lnTo>
                    <a:lnTo>
                      <a:pt x="58" y="29"/>
                    </a:lnTo>
                    <a:lnTo>
                      <a:pt x="58" y="27"/>
                    </a:lnTo>
                    <a:lnTo>
                      <a:pt x="58" y="24"/>
                    </a:lnTo>
                    <a:lnTo>
                      <a:pt x="57" y="22"/>
                    </a:lnTo>
                    <a:lnTo>
                      <a:pt x="56" y="19"/>
                    </a:lnTo>
                    <a:lnTo>
                      <a:pt x="56" y="17"/>
                    </a:lnTo>
                    <a:lnTo>
                      <a:pt x="54" y="14"/>
                    </a:lnTo>
                    <a:lnTo>
                      <a:pt x="53" y="12"/>
                    </a:lnTo>
                    <a:lnTo>
                      <a:pt x="51" y="10"/>
                    </a:lnTo>
                    <a:lnTo>
                      <a:pt x="32" y="10"/>
                    </a:lnTo>
                    <a:lnTo>
                      <a:pt x="34" y="10"/>
                    </a:lnTo>
                    <a:lnTo>
                      <a:pt x="35" y="11"/>
                    </a:lnTo>
                    <a:lnTo>
                      <a:pt x="37" y="11"/>
                    </a:lnTo>
                    <a:lnTo>
                      <a:pt x="38" y="12"/>
                    </a:lnTo>
                    <a:lnTo>
                      <a:pt x="40" y="12"/>
                    </a:lnTo>
                    <a:lnTo>
                      <a:pt x="41" y="13"/>
                    </a:lnTo>
                    <a:lnTo>
                      <a:pt x="43" y="15"/>
                    </a:lnTo>
                    <a:lnTo>
                      <a:pt x="45" y="19"/>
                    </a:lnTo>
                    <a:lnTo>
                      <a:pt x="46" y="21"/>
                    </a:lnTo>
                    <a:lnTo>
                      <a:pt x="47" y="24"/>
                    </a:lnTo>
                    <a:lnTo>
                      <a:pt x="47" y="26"/>
                    </a:lnTo>
                    <a:lnTo>
                      <a:pt x="47" y="27"/>
                    </a:lnTo>
                    <a:lnTo>
                      <a:pt x="46" y="28"/>
                    </a:lnTo>
                    <a:lnTo>
                      <a:pt x="46" y="30"/>
                    </a:lnTo>
                    <a:lnTo>
                      <a:pt x="45" y="31"/>
                    </a:lnTo>
                    <a:lnTo>
                      <a:pt x="44" y="33"/>
                    </a:lnTo>
                    <a:lnTo>
                      <a:pt x="43" y="34"/>
                    </a:lnTo>
                    <a:lnTo>
                      <a:pt x="42" y="36"/>
                    </a:lnTo>
                    <a:lnTo>
                      <a:pt x="40" y="37"/>
                    </a:lnTo>
                    <a:lnTo>
                      <a:pt x="39" y="39"/>
                    </a:lnTo>
                    <a:lnTo>
                      <a:pt x="37" y="40"/>
                    </a:lnTo>
                    <a:lnTo>
                      <a:pt x="35" y="42"/>
                    </a:lnTo>
                    <a:lnTo>
                      <a:pt x="34" y="43"/>
                    </a:lnTo>
                    <a:lnTo>
                      <a:pt x="32" y="44"/>
                    </a:lnTo>
                    <a:lnTo>
                      <a:pt x="30" y="44"/>
                    </a:lnTo>
                    <a:lnTo>
                      <a:pt x="29" y="44"/>
                    </a:lnTo>
                    <a:lnTo>
                      <a:pt x="27" y="45"/>
                    </a:lnTo>
                    <a:lnTo>
                      <a:pt x="25" y="45"/>
                    </a:lnTo>
                    <a:lnTo>
                      <a:pt x="24" y="45"/>
                    </a:lnTo>
                    <a:lnTo>
                      <a:pt x="23" y="44"/>
                    </a:lnTo>
                    <a:lnTo>
                      <a:pt x="21" y="44"/>
                    </a:lnTo>
                    <a:lnTo>
                      <a:pt x="20" y="44"/>
                    </a:lnTo>
                    <a:lnTo>
                      <a:pt x="19" y="43"/>
                    </a:lnTo>
                    <a:lnTo>
                      <a:pt x="17" y="42"/>
                    </a:lnTo>
                    <a:lnTo>
                      <a:pt x="15" y="39"/>
                    </a:lnTo>
                    <a:lnTo>
                      <a:pt x="14" y="38"/>
                    </a:lnTo>
                    <a:lnTo>
                      <a:pt x="13" y="37"/>
                    </a:lnTo>
                    <a:lnTo>
                      <a:pt x="12" y="35"/>
                    </a:lnTo>
                    <a:lnTo>
                      <a:pt x="12" y="34"/>
                    </a:lnTo>
                    <a:lnTo>
                      <a:pt x="11" y="32"/>
                    </a:lnTo>
                    <a:lnTo>
                      <a:pt x="11" y="31"/>
                    </a:lnTo>
                    <a:lnTo>
                      <a:pt x="11" y="30"/>
                    </a:lnTo>
                    <a:lnTo>
                      <a:pt x="11" y="28"/>
                    </a:lnTo>
                    <a:lnTo>
                      <a:pt x="12" y="27"/>
                    </a:lnTo>
                    <a:lnTo>
                      <a:pt x="12" y="25"/>
                    </a:lnTo>
                    <a:lnTo>
                      <a:pt x="13" y="24"/>
                    </a:lnTo>
                    <a:lnTo>
                      <a:pt x="14" y="22"/>
                    </a:lnTo>
                    <a:lnTo>
                      <a:pt x="16" y="19"/>
                    </a:lnTo>
                    <a:lnTo>
                      <a:pt x="19" y="16"/>
                    </a:lnTo>
                    <a:lnTo>
                      <a:pt x="21" y="15"/>
                    </a:lnTo>
                    <a:lnTo>
                      <a:pt x="23" y="14"/>
                    </a:lnTo>
                    <a:lnTo>
                      <a:pt x="26" y="12"/>
                    </a:lnTo>
                    <a:lnTo>
                      <a:pt x="28" y="11"/>
                    </a:lnTo>
                    <a:lnTo>
                      <a:pt x="29" y="11"/>
                    </a:lnTo>
                    <a:lnTo>
                      <a:pt x="32" y="10"/>
                    </a:lnTo>
                    <a:lnTo>
                      <a:pt x="51" y="10"/>
                    </a:lnTo>
                    <a:lnTo>
                      <a:pt x="51" y="9"/>
                    </a:lnTo>
                    <a:lnTo>
                      <a:pt x="49" y="7"/>
                    </a:lnTo>
                    <a:lnTo>
                      <a:pt x="46" y="6"/>
                    </a:lnTo>
                    <a:lnTo>
                      <a:pt x="44" y="4"/>
                    </a:lnTo>
                    <a:lnTo>
                      <a:pt x="42" y="2"/>
                    </a:lnTo>
                    <a:lnTo>
                      <a:pt x="40" y="2"/>
                    </a:lnTo>
                    <a:lnTo>
                      <a:pt x="37" y="1"/>
                    </a:lnTo>
                    <a:lnTo>
                      <a:pt x="35" y="0"/>
                    </a:lnTo>
                    <a:lnTo>
                      <a:pt x="32" y="0"/>
                    </a:lnTo>
                    <a:lnTo>
                      <a:pt x="30" y="0"/>
                    </a:lnTo>
                    <a:lnTo>
                      <a:pt x="27" y="0"/>
                    </a:lnTo>
                    <a:lnTo>
                      <a:pt x="26" y="1"/>
                    </a:lnTo>
                    <a:lnTo>
                      <a:pt x="25" y="1"/>
                    </a:lnTo>
                    <a:lnTo>
                      <a:pt x="22" y="2"/>
                    </a:lnTo>
                    <a:lnTo>
                      <a:pt x="20" y="2"/>
                    </a:lnTo>
                    <a:lnTo>
                      <a:pt x="17" y="4"/>
                    </a:lnTo>
                    <a:lnTo>
                      <a:pt x="14" y="6"/>
                    </a:lnTo>
                    <a:lnTo>
                      <a:pt x="12" y="7"/>
                    </a:lnTo>
                  </a:path>
                </a:pathLst>
              </a:custGeom>
              <a:solidFill>
                <a:srgbClr val="FFFF00"/>
              </a:solidFill>
              <a:ln w="9525" cap="rnd">
                <a:noFill/>
                <a:round/>
                <a:headEnd/>
                <a:tailEnd/>
              </a:ln>
            </p:spPr>
            <p:txBody>
              <a:bodyPr/>
              <a:lstStyle/>
              <a:p>
                <a:endParaRPr lang="en-US"/>
              </a:p>
            </p:txBody>
          </p:sp>
          <p:sp>
            <p:nvSpPr>
              <p:cNvPr id="138" name="Freeform 530"/>
              <p:cNvSpPr>
                <a:spLocks/>
              </p:cNvSpPr>
              <p:nvPr/>
            </p:nvSpPr>
            <p:spPr bwMode="auto">
              <a:xfrm>
                <a:off x="772" y="285"/>
                <a:ext cx="59" cy="55"/>
              </a:xfrm>
              <a:custGeom>
                <a:avLst/>
                <a:gdLst>
                  <a:gd name="T0" fmla="*/ 10 w 59"/>
                  <a:gd name="T1" fmla="*/ 10 h 56"/>
                  <a:gd name="T2" fmla="*/ 5 w 59"/>
                  <a:gd name="T3" fmla="*/ 15 h 56"/>
                  <a:gd name="T4" fmla="*/ 2 w 59"/>
                  <a:gd name="T5" fmla="*/ 19 h 56"/>
                  <a:gd name="T6" fmla="*/ 1 w 59"/>
                  <a:gd name="T7" fmla="*/ 24 h 56"/>
                  <a:gd name="T8" fmla="*/ 0 w 59"/>
                  <a:gd name="T9" fmla="*/ 29 h 56"/>
                  <a:gd name="T10" fmla="*/ 1 w 59"/>
                  <a:gd name="T11" fmla="*/ 34 h 56"/>
                  <a:gd name="T12" fmla="*/ 2 w 59"/>
                  <a:gd name="T13" fmla="*/ 38 h 56"/>
                  <a:gd name="T14" fmla="*/ 5 w 59"/>
                  <a:gd name="T15" fmla="*/ 44 h 56"/>
                  <a:gd name="T16" fmla="*/ 9 w 59"/>
                  <a:gd name="T17" fmla="*/ 48 h 56"/>
                  <a:gd name="T18" fmla="*/ 14 w 59"/>
                  <a:gd name="T19" fmla="*/ 51 h 56"/>
                  <a:gd name="T20" fmla="*/ 18 w 59"/>
                  <a:gd name="T21" fmla="*/ 54 h 56"/>
                  <a:gd name="T22" fmla="*/ 23 w 59"/>
                  <a:gd name="T23" fmla="*/ 55 h 56"/>
                  <a:gd name="T24" fmla="*/ 28 w 59"/>
                  <a:gd name="T25" fmla="*/ 55 h 56"/>
                  <a:gd name="T26" fmla="*/ 33 w 59"/>
                  <a:gd name="T27" fmla="*/ 54 h 56"/>
                  <a:gd name="T28" fmla="*/ 39 w 59"/>
                  <a:gd name="T29" fmla="*/ 52 h 56"/>
                  <a:gd name="T30" fmla="*/ 44 w 59"/>
                  <a:gd name="T31" fmla="*/ 49 h 56"/>
                  <a:gd name="T32" fmla="*/ 49 w 59"/>
                  <a:gd name="T33" fmla="*/ 45 h 56"/>
                  <a:gd name="T34" fmla="*/ 53 w 59"/>
                  <a:gd name="T35" fmla="*/ 41 h 56"/>
                  <a:gd name="T36" fmla="*/ 55 w 59"/>
                  <a:gd name="T37" fmla="*/ 36 h 56"/>
                  <a:gd name="T38" fmla="*/ 57 w 59"/>
                  <a:gd name="T39" fmla="*/ 31 h 56"/>
                  <a:gd name="T40" fmla="*/ 58 w 59"/>
                  <a:gd name="T41" fmla="*/ 27 h 56"/>
                  <a:gd name="T42" fmla="*/ 57 w 59"/>
                  <a:gd name="T43" fmla="*/ 22 h 56"/>
                  <a:gd name="T44" fmla="*/ 56 w 59"/>
                  <a:gd name="T45" fmla="*/ 17 h 56"/>
                  <a:gd name="T46" fmla="*/ 53 w 59"/>
                  <a:gd name="T47" fmla="*/ 12 h 56"/>
                  <a:gd name="T48" fmla="*/ 49 w 59"/>
                  <a:gd name="T49" fmla="*/ 7 h 56"/>
                  <a:gd name="T50" fmla="*/ 44 w 59"/>
                  <a:gd name="T51" fmla="*/ 4 h 56"/>
                  <a:gd name="T52" fmla="*/ 40 w 59"/>
                  <a:gd name="T53" fmla="*/ 2 h 56"/>
                  <a:gd name="T54" fmla="*/ 35 w 59"/>
                  <a:gd name="T55" fmla="*/ 0 h 56"/>
                  <a:gd name="T56" fmla="*/ 30 w 59"/>
                  <a:gd name="T57" fmla="*/ 0 h 56"/>
                  <a:gd name="T58" fmla="*/ 26 w 59"/>
                  <a:gd name="T59" fmla="*/ 1 h 56"/>
                  <a:gd name="T60" fmla="*/ 22 w 59"/>
                  <a:gd name="T61" fmla="*/ 2 h 56"/>
                  <a:gd name="T62" fmla="*/ 17 w 59"/>
                  <a:gd name="T63" fmla="*/ 4 h 56"/>
                  <a:gd name="T64" fmla="*/ 12 w 59"/>
                  <a:gd name="T65" fmla="*/ 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6"/>
                  <a:gd name="T101" fmla="*/ 59 w 59"/>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6">
                    <a:moveTo>
                      <a:pt x="12" y="7"/>
                    </a:moveTo>
                    <a:lnTo>
                      <a:pt x="10" y="10"/>
                    </a:lnTo>
                    <a:lnTo>
                      <a:pt x="7" y="12"/>
                    </a:lnTo>
                    <a:lnTo>
                      <a:pt x="5" y="15"/>
                    </a:lnTo>
                    <a:lnTo>
                      <a:pt x="4" y="17"/>
                    </a:lnTo>
                    <a:lnTo>
                      <a:pt x="2" y="19"/>
                    </a:lnTo>
                    <a:lnTo>
                      <a:pt x="1" y="22"/>
                    </a:lnTo>
                    <a:lnTo>
                      <a:pt x="1" y="24"/>
                    </a:lnTo>
                    <a:lnTo>
                      <a:pt x="1" y="27"/>
                    </a:lnTo>
                    <a:lnTo>
                      <a:pt x="0" y="29"/>
                    </a:lnTo>
                    <a:lnTo>
                      <a:pt x="0" y="31"/>
                    </a:lnTo>
                    <a:lnTo>
                      <a:pt x="1" y="34"/>
                    </a:lnTo>
                    <a:lnTo>
                      <a:pt x="1" y="36"/>
                    </a:lnTo>
                    <a:lnTo>
                      <a:pt x="2" y="38"/>
                    </a:lnTo>
                    <a:lnTo>
                      <a:pt x="3" y="41"/>
                    </a:lnTo>
                    <a:lnTo>
                      <a:pt x="5" y="44"/>
                    </a:lnTo>
                    <a:lnTo>
                      <a:pt x="7" y="46"/>
                    </a:lnTo>
                    <a:lnTo>
                      <a:pt x="9" y="48"/>
                    </a:lnTo>
                    <a:lnTo>
                      <a:pt x="11" y="50"/>
                    </a:lnTo>
                    <a:lnTo>
                      <a:pt x="14" y="51"/>
                    </a:lnTo>
                    <a:lnTo>
                      <a:pt x="16" y="52"/>
                    </a:lnTo>
                    <a:lnTo>
                      <a:pt x="18" y="54"/>
                    </a:lnTo>
                    <a:lnTo>
                      <a:pt x="20" y="54"/>
                    </a:lnTo>
                    <a:lnTo>
                      <a:pt x="23" y="55"/>
                    </a:lnTo>
                    <a:lnTo>
                      <a:pt x="25" y="55"/>
                    </a:lnTo>
                    <a:lnTo>
                      <a:pt x="28" y="55"/>
                    </a:lnTo>
                    <a:lnTo>
                      <a:pt x="31" y="55"/>
                    </a:lnTo>
                    <a:lnTo>
                      <a:pt x="33" y="54"/>
                    </a:lnTo>
                    <a:lnTo>
                      <a:pt x="36" y="54"/>
                    </a:lnTo>
                    <a:lnTo>
                      <a:pt x="39" y="52"/>
                    </a:lnTo>
                    <a:lnTo>
                      <a:pt x="41" y="51"/>
                    </a:lnTo>
                    <a:lnTo>
                      <a:pt x="44" y="49"/>
                    </a:lnTo>
                    <a:lnTo>
                      <a:pt x="46" y="47"/>
                    </a:lnTo>
                    <a:lnTo>
                      <a:pt x="49" y="45"/>
                    </a:lnTo>
                    <a:lnTo>
                      <a:pt x="51" y="43"/>
                    </a:lnTo>
                    <a:lnTo>
                      <a:pt x="53" y="41"/>
                    </a:lnTo>
                    <a:lnTo>
                      <a:pt x="54" y="38"/>
                    </a:lnTo>
                    <a:lnTo>
                      <a:pt x="55" y="36"/>
                    </a:lnTo>
                    <a:lnTo>
                      <a:pt x="56" y="34"/>
                    </a:lnTo>
                    <a:lnTo>
                      <a:pt x="57" y="31"/>
                    </a:lnTo>
                    <a:lnTo>
                      <a:pt x="58" y="29"/>
                    </a:lnTo>
                    <a:lnTo>
                      <a:pt x="58" y="27"/>
                    </a:lnTo>
                    <a:lnTo>
                      <a:pt x="58" y="24"/>
                    </a:lnTo>
                    <a:lnTo>
                      <a:pt x="57" y="22"/>
                    </a:lnTo>
                    <a:lnTo>
                      <a:pt x="56" y="19"/>
                    </a:lnTo>
                    <a:lnTo>
                      <a:pt x="56" y="17"/>
                    </a:lnTo>
                    <a:lnTo>
                      <a:pt x="54" y="14"/>
                    </a:lnTo>
                    <a:lnTo>
                      <a:pt x="53" y="12"/>
                    </a:lnTo>
                    <a:lnTo>
                      <a:pt x="51" y="9"/>
                    </a:lnTo>
                    <a:lnTo>
                      <a:pt x="49" y="7"/>
                    </a:lnTo>
                    <a:lnTo>
                      <a:pt x="46" y="6"/>
                    </a:lnTo>
                    <a:lnTo>
                      <a:pt x="44" y="4"/>
                    </a:lnTo>
                    <a:lnTo>
                      <a:pt x="42" y="2"/>
                    </a:lnTo>
                    <a:lnTo>
                      <a:pt x="40" y="2"/>
                    </a:lnTo>
                    <a:lnTo>
                      <a:pt x="37" y="1"/>
                    </a:lnTo>
                    <a:lnTo>
                      <a:pt x="35" y="0"/>
                    </a:lnTo>
                    <a:lnTo>
                      <a:pt x="32" y="0"/>
                    </a:lnTo>
                    <a:lnTo>
                      <a:pt x="30" y="0"/>
                    </a:lnTo>
                    <a:lnTo>
                      <a:pt x="27" y="0"/>
                    </a:lnTo>
                    <a:lnTo>
                      <a:pt x="26" y="1"/>
                    </a:lnTo>
                    <a:lnTo>
                      <a:pt x="25" y="1"/>
                    </a:lnTo>
                    <a:lnTo>
                      <a:pt x="22" y="2"/>
                    </a:lnTo>
                    <a:lnTo>
                      <a:pt x="20" y="2"/>
                    </a:lnTo>
                    <a:lnTo>
                      <a:pt x="17" y="4"/>
                    </a:lnTo>
                    <a:lnTo>
                      <a:pt x="14" y="6"/>
                    </a:lnTo>
                    <a:lnTo>
                      <a:pt x="12" y="7"/>
                    </a:lnTo>
                  </a:path>
                </a:pathLst>
              </a:custGeom>
              <a:noFill/>
              <a:ln w="12700" cap="rnd" cmpd="sng">
                <a:solidFill>
                  <a:srgbClr val="000000"/>
                </a:solidFill>
                <a:prstDash val="solid"/>
                <a:round/>
                <a:headEnd/>
                <a:tailEnd/>
              </a:ln>
            </p:spPr>
            <p:txBody>
              <a:bodyPr/>
              <a:lstStyle/>
              <a:p>
                <a:endParaRPr lang="en-US"/>
              </a:p>
            </p:txBody>
          </p:sp>
          <p:sp>
            <p:nvSpPr>
              <p:cNvPr id="139" name="Freeform 531"/>
              <p:cNvSpPr>
                <a:spLocks/>
              </p:cNvSpPr>
              <p:nvPr/>
            </p:nvSpPr>
            <p:spPr bwMode="auto">
              <a:xfrm>
                <a:off x="783" y="294"/>
                <a:ext cx="36" cy="36"/>
              </a:xfrm>
              <a:custGeom>
                <a:avLst/>
                <a:gdLst>
                  <a:gd name="T0" fmla="*/ 9 w 37"/>
                  <a:gd name="T1" fmla="*/ 6 h 36"/>
                  <a:gd name="T2" fmla="*/ 11 w 37"/>
                  <a:gd name="T3" fmla="*/ 5 h 36"/>
                  <a:gd name="T4" fmla="*/ 12 w 37"/>
                  <a:gd name="T5" fmla="*/ 4 h 36"/>
                  <a:gd name="T6" fmla="*/ 16 w 37"/>
                  <a:gd name="T7" fmla="*/ 2 h 36"/>
                  <a:gd name="T8" fmla="*/ 18 w 37"/>
                  <a:gd name="T9" fmla="*/ 1 h 36"/>
                  <a:gd name="T10" fmla="*/ 18 w 37"/>
                  <a:gd name="T11" fmla="*/ 1 h 36"/>
                  <a:gd name="T12" fmla="*/ 22 w 37"/>
                  <a:gd name="T13" fmla="*/ 0 h 36"/>
                  <a:gd name="T14" fmla="*/ 23 w 37"/>
                  <a:gd name="T15" fmla="*/ 0 h 36"/>
                  <a:gd name="T16" fmla="*/ 24 w 37"/>
                  <a:gd name="T17" fmla="*/ 1 h 36"/>
                  <a:gd name="T18" fmla="*/ 26 w 37"/>
                  <a:gd name="T19" fmla="*/ 1 h 36"/>
                  <a:gd name="T20" fmla="*/ 28 w 37"/>
                  <a:gd name="T21" fmla="*/ 2 h 36"/>
                  <a:gd name="T22" fmla="*/ 29 w 37"/>
                  <a:gd name="T23" fmla="*/ 3 h 36"/>
                  <a:gd name="T24" fmla="*/ 30 w 37"/>
                  <a:gd name="T25" fmla="*/ 3 h 36"/>
                  <a:gd name="T26" fmla="*/ 33 w 37"/>
                  <a:gd name="T27" fmla="*/ 6 h 36"/>
                  <a:gd name="T28" fmla="*/ 35 w 37"/>
                  <a:gd name="T29" fmla="*/ 9 h 36"/>
                  <a:gd name="T30" fmla="*/ 36 w 37"/>
                  <a:gd name="T31" fmla="*/ 11 h 36"/>
                  <a:gd name="T32" fmla="*/ 36 w 37"/>
                  <a:gd name="T33" fmla="*/ 14 h 36"/>
                  <a:gd name="T34" fmla="*/ 36 w 37"/>
                  <a:gd name="T35" fmla="*/ 15 h 36"/>
                  <a:gd name="T36" fmla="*/ 36 w 37"/>
                  <a:gd name="T37" fmla="*/ 17 h 36"/>
                  <a:gd name="T38" fmla="*/ 36 w 37"/>
                  <a:gd name="T39" fmla="*/ 19 h 36"/>
                  <a:gd name="T40" fmla="*/ 35 w 37"/>
                  <a:gd name="T41" fmla="*/ 20 h 36"/>
                  <a:gd name="T42" fmla="*/ 35 w 37"/>
                  <a:gd name="T43" fmla="*/ 22 h 36"/>
                  <a:gd name="T44" fmla="*/ 34 w 37"/>
                  <a:gd name="T45" fmla="*/ 23 h 36"/>
                  <a:gd name="T46" fmla="*/ 33 w 37"/>
                  <a:gd name="T47" fmla="*/ 25 h 36"/>
                  <a:gd name="T48" fmla="*/ 31 w 37"/>
                  <a:gd name="T49" fmla="*/ 26 h 36"/>
                  <a:gd name="T50" fmla="*/ 30 w 37"/>
                  <a:gd name="T51" fmla="*/ 28 h 36"/>
                  <a:gd name="T52" fmla="*/ 28 w 37"/>
                  <a:gd name="T53" fmla="*/ 29 h 36"/>
                  <a:gd name="T54" fmla="*/ 26 w 37"/>
                  <a:gd name="T55" fmla="*/ 31 h 36"/>
                  <a:gd name="T56" fmla="*/ 24 w 37"/>
                  <a:gd name="T57" fmla="*/ 32 h 36"/>
                  <a:gd name="T58" fmla="*/ 23 w 37"/>
                  <a:gd name="T59" fmla="*/ 33 h 36"/>
                  <a:gd name="T60" fmla="*/ 21 w 37"/>
                  <a:gd name="T61" fmla="*/ 34 h 36"/>
                  <a:gd name="T62" fmla="*/ 19 w 37"/>
                  <a:gd name="T63" fmla="*/ 34 h 36"/>
                  <a:gd name="T64" fmla="*/ 18 w 37"/>
                  <a:gd name="T65" fmla="*/ 35 h 36"/>
                  <a:gd name="T66" fmla="*/ 17 w 37"/>
                  <a:gd name="T67" fmla="*/ 35 h 36"/>
                  <a:gd name="T68" fmla="*/ 15 w 37"/>
                  <a:gd name="T69" fmla="*/ 35 h 36"/>
                  <a:gd name="T70" fmla="*/ 14 w 37"/>
                  <a:gd name="T71" fmla="*/ 35 h 36"/>
                  <a:gd name="T72" fmla="*/ 12 w 37"/>
                  <a:gd name="T73" fmla="*/ 35 h 36"/>
                  <a:gd name="T74" fmla="*/ 11 w 37"/>
                  <a:gd name="T75" fmla="*/ 34 h 36"/>
                  <a:gd name="T76" fmla="*/ 9 w 37"/>
                  <a:gd name="T77" fmla="*/ 34 h 36"/>
                  <a:gd name="T78" fmla="*/ 8 w 37"/>
                  <a:gd name="T79" fmla="*/ 33 h 36"/>
                  <a:gd name="T80" fmla="*/ 6 w 37"/>
                  <a:gd name="T81" fmla="*/ 32 h 36"/>
                  <a:gd name="T82" fmla="*/ 4 w 37"/>
                  <a:gd name="T83" fmla="*/ 30 h 36"/>
                  <a:gd name="T84" fmla="*/ 3 w 37"/>
                  <a:gd name="T85" fmla="*/ 29 h 36"/>
                  <a:gd name="T86" fmla="*/ 2 w 37"/>
                  <a:gd name="T87" fmla="*/ 27 h 36"/>
                  <a:gd name="T88" fmla="*/ 1 w 37"/>
                  <a:gd name="T89" fmla="*/ 25 h 36"/>
                  <a:gd name="T90" fmla="*/ 1 w 37"/>
                  <a:gd name="T91" fmla="*/ 24 h 36"/>
                  <a:gd name="T92" fmla="*/ 0 w 37"/>
                  <a:gd name="T93" fmla="*/ 23 h 36"/>
                  <a:gd name="T94" fmla="*/ 0 w 37"/>
                  <a:gd name="T95" fmla="*/ 21 h 36"/>
                  <a:gd name="T96" fmla="*/ 0 w 37"/>
                  <a:gd name="T97" fmla="*/ 20 h 36"/>
                  <a:gd name="T98" fmla="*/ 0 w 37"/>
                  <a:gd name="T99" fmla="*/ 19 h 36"/>
                  <a:gd name="T100" fmla="*/ 1 w 37"/>
                  <a:gd name="T101" fmla="*/ 17 h 36"/>
                  <a:gd name="T102" fmla="*/ 1 w 37"/>
                  <a:gd name="T103" fmla="*/ 15 h 36"/>
                  <a:gd name="T104" fmla="*/ 2 w 37"/>
                  <a:gd name="T105" fmla="*/ 14 h 36"/>
                  <a:gd name="T106" fmla="*/ 4 w 37"/>
                  <a:gd name="T107" fmla="*/ 12 h 36"/>
                  <a:gd name="T108" fmla="*/ 6 w 37"/>
                  <a:gd name="T109" fmla="*/ 9 h 36"/>
                  <a:gd name="T110" fmla="*/ 9 w 37"/>
                  <a:gd name="T111" fmla="*/ 6 h 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
                  <a:gd name="T169" fmla="*/ 0 h 36"/>
                  <a:gd name="T170" fmla="*/ 37 w 37"/>
                  <a:gd name="T171" fmla="*/ 36 h 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 h="36">
                    <a:moveTo>
                      <a:pt x="9" y="6"/>
                    </a:moveTo>
                    <a:lnTo>
                      <a:pt x="11" y="5"/>
                    </a:lnTo>
                    <a:lnTo>
                      <a:pt x="12" y="4"/>
                    </a:lnTo>
                    <a:lnTo>
                      <a:pt x="16" y="2"/>
                    </a:lnTo>
                    <a:lnTo>
                      <a:pt x="18" y="1"/>
                    </a:lnTo>
                    <a:lnTo>
                      <a:pt x="22" y="0"/>
                    </a:lnTo>
                    <a:lnTo>
                      <a:pt x="23" y="0"/>
                    </a:lnTo>
                    <a:lnTo>
                      <a:pt x="24" y="1"/>
                    </a:lnTo>
                    <a:lnTo>
                      <a:pt x="26" y="1"/>
                    </a:lnTo>
                    <a:lnTo>
                      <a:pt x="28" y="2"/>
                    </a:lnTo>
                    <a:lnTo>
                      <a:pt x="29" y="3"/>
                    </a:lnTo>
                    <a:lnTo>
                      <a:pt x="30" y="3"/>
                    </a:lnTo>
                    <a:lnTo>
                      <a:pt x="33" y="6"/>
                    </a:lnTo>
                    <a:lnTo>
                      <a:pt x="35" y="9"/>
                    </a:lnTo>
                    <a:lnTo>
                      <a:pt x="36" y="11"/>
                    </a:lnTo>
                    <a:lnTo>
                      <a:pt x="36" y="14"/>
                    </a:lnTo>
                    <a:lnTo>
                      <a:pt x="36" y="15"/>
                    </a:lnTo>
                    <a:lnTo>
                      <a:pt x="36" y="17"/>
                    </a:lnTo>
                    <a:lnTo>
                      <a:pt x="36" y="19"/>
                    </a:lnTo>
                    <a:lnTo>
                      <a:pt x="35" y="20"/>
                    </a:lnTo>
                    <a:lnTo>
                      <a:pt x="35" y="22"/>
                    </a:lnTo>
                    <a:lnTo>
                      <a:pt x="34" y="23"/>
                    </a:lnTo>
                    <a:lnTo>
                      <a:pt x="33" y="25"/>
                    </a:lnTo>
                    <a:lnTo>
                      <a:pt x="31" y="26"/>
                    </a:lnTo>
                    <a:lnTo>
                      <a:pt x="30" y="28"/>
                    </a:lnTo>
                    <a:lnTo>
                      <a:pt x="28" y="29"/>
                    </a:lnTo>
                    <a:lnTo>
                      <a:pt x="26" y="31"/>
                    </a:lnTo>
                    <a:lnTo>
                      <a:pt x="24" y="32"/>
                    </a:lnTo>
                    <a:lnTo>
                      <a:pt x="23" y="33"/>
                    </a:lnTo>
                    <a:lnTo>
                      <a:pt x="21" y="34"/>
                    </a:lnTo>
                    <a:lnTo>
                      <a:pt x="19" y="34"/>
                    </a:lnTo>
                    <a:lnTo>
                      <a:pt x="18" y="35"/>
                    </a:lnTo>
                    <a:lnTo>
                      <a:pt x="17" y="35"/>
                    </a:lnTo>
                    <a:lnTo>
                      <a:pt x="15" y="35"/>
                    </a:lnTo>
                    <a:lnTo>
                      <a:pt x="14" y="35"/>
                    </a:lnTo>
                    <a:lnTo>
                      <a:pt x="12" y="35"/>
                    </a:lnTo>
                    <a:lnTo>
                      <a:pt x="11" y="34"/>
                    </a:lnTo>
                    <a:lnTo>
                      <a:pt x="9" y="34"/>
                    </a:lnTo>
                    <a:lnTo>
                      <a:pt x="8" y="33"/>
                    </a:lnTo>
                    <a:lnTo>
                      <a:pt x="6" y="32"/>
                    </a:lnTo>
                    <a:lnTo>
                      <a:pt x="4" y="30"/>
                    </a:lnTo>
                    <a:lnTo>
                      <a:pt x="3" y="29"/>
                    </a:lnTo>
                    <a:lnTo>
                      <a:pt x="2" y="27"/>
                    </a:lnTo>
                    <a:lnTo>
                      <a:pt x="1" y="25"/>
                    </a:lnTo>
                    <a:lnTo>
                      <a:pt x="1" y="24"/>
                    </a:lnTo>
                    <a:lnTo>
                      <a:pt x="0" y="23"/>
                    </a:lnTo>
                    <a:lnTo>
                      <a:pt x="0" y="21"/>
                    </a:lnTo>
                    <a:lnTo>
                      <a:pt x="0" y="20"/>
                    </a:lnTo>
                    <a:lnTo>
                      <a:pt x="0" y="19"/>
                    </a:lnTo>
                    <a:lnTo>
                      <a:pt x="1" y="17"/>
                    </a:lnTo>
                    <a:lnTo>
                      <a:pt x="1" y="15"/>
                    </a:lnTo>
                    <a:lnTo>
                      <a:pt x="2" y="14"/>
                    </a:lnTo>
                    <a:lnTo>
                      <a:pt x="4" y="12"/>
                    </a:lnTo>
                    <a:lnTo>
                      <a:pt x="6" y="9"/>
                    </a:lnTo>
                    <a:lnTo>
                      <a:pt x="9" y="6"/>
                    </a:lnTo>
                  </a:path>
                </a:pathLst>
              </a:custGeom>
              <a:noFill/>
              <a:ln w="12700" cap="rnd" cmpd="sng">
                <a:solidFill>
                  <a:srgbClr val="000000"/>
                </a:solidFill>
                <a:prstDash val="solid"/>
                <a:round/>
                <a:headEnd/>
                <a:tailEnd/>
              </a:ln>
            </p:spPr>
            <p:txBody>
              <a:bodyPr/>
              <a:lstStyle/>
              <a:p>
                <a:endParaRPr lang="en-US"/>
              </a:p>
            </p:txBody>
          </p:sp>
          <p:sp>
            <p:nvSpPr>
              <p:cNvPr id="140" name="Freeform 532"/>
              <p:cNvSpPr>
                <a:spLocks/>
              </p:cNvSpPr>
              <p:nvPr/>
            </p:nvSpPr>
            <p:spPr bwMode="auto">
              <a:xfrm>
                <a:off x="827" y="375"/>
                <a:ext cx="63" cy="47"/>
              </a:xfrm>
              <a:custGeom>
                <a:avLst/>
                <a:gdLst>
                  <a:gd name="T0" fmla="*/ 22 w 62"/>
                  <a:gd name="T1" fmla="*/ 24 h 47"/>
                  <a:gd name="T2" fmla="*/ 27 w 62"/>
                  <a:gd name="T3" fmla="*/ 36 h 47"/>
                  <a:gd name="T4" fmla="*/ 28 w 62"/>
                  <a:gd name="T5" fmla="*/ 37 h 47"/>
                  <a:gd name="T6" fmla="*/ 29 w 62"/>
                  <a:gd name="T7" fmla="*/ 39 h 47"/>
                  <a:gd name="T8" fmla="*/ 31 w 62"/>
                  <a:gd name="T9" fmla="*/ 41 h 47"/>
                  <a:gd name="T10" fmla="*/ 32 w 62"/>
                  <a:gd name="T11" fmla="*/ 42 h 47"/>
                  <a:gd name="T12" fmla="*/ 33 w 62"/>
                  <a:gd name="T13" fmla="*/ 44 h 47"/>
                  <a:gd name="T14" fmla="*/ 35 w 62"/>
                  <a:gd name="T15" fmla="*/ 44 h 47"/>
                  <a:gd name="T16" fmla="*/ 36 w 62"/>
                  <a:gd name="T17" fmla="*/ 45 h 47"/>
                  <a:gd name="T18" fmla="*/ 38 w 62"/>
                  <a:gd name="T19" fmla="*/ 45 h 47"/>
                  <a:gd name="T20" fmla="*/ 39 w 62"/>
                  <a:gd name="T21" fmla="*/ 46 h 47"/>
                  <a:gd name="T22" fmla="*/ 40 w 62"/>
                  <a:gd name="T23" fmla="*/ 46 h 47"/>
                  <a:gd name="T24" fmla="*/ 42 w 62"/>
                  <a:gd name="T25" fmla="*/ 46 h 47"/>
                  <a:gd name="T26" fmla="*/ 44 w 62"/>
                  <a:gd name="T27" fmla="*/ 45 h 47"/>
                  <a:gd name="T28" fmla="*/ 46 w 62"/>
                  <a:gd name="T29" fmla="*/ 45 h 47"/>
                  <a:gd name="T30" fmla="*/ 47 w 62"/>
                  <a:gd name="T31" fmla="*/ 45 h 47"/>
                  <a:gd name="T32" fmla="*/ 49 w 62"/>
                  <a:gd name="T33" fmla="*/ 44 h 47"/>
                  <a:gd name="T34" fmla="*/ 53 w 62"/>
                  <a:gd name="T35" fmla="*/ 42 h 47"/>
                  <a:gd name="T36" fmla="*/ 56 w 62"/>
                  <a:gd name="T37" fmla="*/ 40 h 47"/>
                  <a:gd name="T38" fmla="*/ 57 w 62"/>
                  <a:gd name="T39" fmla="*/ 39 h 47"/>
                  <a:gd name="T40" fmla="*/ 58 w 62"/>
                  <a:gd name="T41" fmla="*/ 38 h 47"/>
                  <a:gd name="T42" fmla="*/ 59 w 62"/>
                  <a:gd name="T43" fmla="*/ 36 h 47"/>
                  <a:gd name="T44" fmla="*/ 60 w 62"/>
                  <a:gd name="T45" fmla="*/ 35 h 47"/>
                  <a:gd name="T46" fmla="*/ 61 w 62"/>
                  <a:gd name="T47" fmla="*/ 33 h 47"/>
                  <a:gd name="T48" fmla="*/ 61 w 62"/>
                  <a:gd name="T49" fmla="*/ 32 h 47"/>
                  <a:gd name="T50" fmla="*/ 61 w 62"/>
                  <a:gd name="T51" fmla="*/ 31 h 47"/>
                  <a:gd name="T52" fmla="*/ 61 w 62"/>
                  <a:gd name="T53" fmla="*/ 29 h 47"/>
                  <a:gd name="T54" fmla="*/ 61 w 62"/>
                  <a:gd name="T55" fmla="*/ 27 h 47"/>
                  <a:gd name="T56" fmla="*/ 60 w 62"/>
                  <a:gd name="T57" fmla="*/ 26 h 47"/>
                  <a:gd name="T58" fmla="*/ 60 w 62"/>
                  <a:gd name="T59" fmla="*/ 24 h 47"/>
                  <a:gd name="T60" fmla="*/ 59 w 62"/>
                  <a:gd name="T61" fmla="*/ 21 h 47"/>
                  <a:gd name="T62" fmla="*/ 55 w 62"/>
                  <a:gd name="T63" fmla="*/ 13 h 47"/>
                  <a:gd name="T64" fmla="*/ 45 w 62"/>
                  <a:gd name="T65" fmla="*/ 13 h 47"/>
                  <a:gd name="T66" fmla="*/ 49 w 62"/>
                  <a:gd name="T67" fmla="*/ 24 h 47"/>
                  <a:gd name="T68" fmla="*/ 50 w 62"/>
                  <a:gd name="T69" fmla="*/ 26 h 47"/>
                  <a:gd name="T70" fmla="*/ 50 w 62"/>
                  <a:gd name="T71" fmla="*/ 27 h 47"/>
                  <a:gd name="T72" fmla="*/ 50 w 62"/>
                  <a:gd name="T73" fmla="*/ 29 h 47"/>
                  <a:gd name="T74" fmla="*/ 50 w 62"/>
                  <a:gd name="T75" fmla="*/ 30 h 47"/>
                  <a:gd name="T76" fmla="*/ 49 w 62"/>
                  <a:gd name="T77" fmla="*/ 31 h 47"/>
                  <a:gd name="T78" fmla="*/ 49 w 62"/>
                  <a:gd name="T79" fmla="*/ 32 h 47"/>
                  <a:gd name="T80" fmla="*/ 47 w 62"/>
                  <a:gd name="T81" fmla="*/ 33 h 47"/>
                  <a:gd name="T82" fmla="*/ 46 w 62"/>
                  <a:gd name="T83" fmla="*/ 34 h 47"/>
                  <a:gd name="T84" fmla="*/ 45 w 62"/>
                  <a:gd name="T85" fmla="*/ 34 h 47"/>
                  <a:gd name="T86" fmla="*/ 44 w 62"/>
                  <a:gd name="T87" fmla="*/ 34 h 47"/>
                  <a:gd name="T88" fmla="*/ 43 w 62"/>
                  <a:gd name="T89" fmla="*/ 34 h 47"/>
                  <a:gd name="T90" fmla="*/ 42 w 62"/>
                  <a:gd name="T91" fmla="*/ 35 h 47"/>
                  <a:gd name="T92" fmla="*/ 40 w 62"/>
                  <a:gd name="T93" fmla="*/ 35 h 47"/>
                  <a:gd name="T94" fmla="*/ 39 w 62"/>
                  <a:gd name="T95" fmla="*/ 34 h 47"/>
                  <a:gd name="T96" fmla="*/ 38 w 62"/>
                  <a:gd name="T97" fmla="*/ 34 h 47"/>
                  <a:gd name="T98" fmla="*/ 37 w 62"/>
                  <a:gd name="T99" fmla="*/ 32 h 47"/>
                  <a:gd name="T100" fmla="*/ 36 w 62"/>
                  <a:gd name="T101" fmla="*/ 31 h 47"/>
                  <a:gd name="T102" fmla="*/ 35 w 62"/>
                  <a:gd name="T103" fmla="*/ 29 h 47"/>
                  <a:gd name="T104" fmla="*/ 30 w 62"/>
                  <a:gd name="T105" fmla="*/ 19 h 47"/>
                  <a:gd name="T106" fmla="*/ 45 w 62"/>
                  <a:gd name="T107" fmla="*/ 13 h 47"/>
                  <a:gd name="T108" fmla="*/ 55 w 62"/>
                  <a:gd name="T109" fmla="*/ 13 h 47"/>
                  <a:gd name="T110" fmla="*/ 49 w 62"/>
                  <a:gd name="T111" fmla="*/ 0 h 47"/>
                  <a:gd name="T112" fmla="*/ 0 w 62"/>
                  <a:gd name="T113" fmla="*/ 20 h 47"/>
                  <a:gd name="T114" fmla="*/ 4 w 62"/>
                  <a:gd name="T115" fmla="*/ 31 h 47"/>
                  <a:gd name="T116" fmla="*/ 22 w 62"/>
                  <a:gd name="T117" fmla="*/ 24 h 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47"/>
                  <a:gd name="T179" fmla="*/ 62 w 62"/>
                  <a:gd name="T180" fmla="*/ 47 h 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47">
                    <a:moveTo>
                      <a:pt x="22" y="24"/>
                    </a:moveTo>
                    <a:lnTo>
                      <a:pt x="27" y="36"/>
                    </a:lnTo>
                    <a:lnTo>
                      <a:pt x="28" y="37"/>
                    </a:lnTo>
                    <a:lnTo>
                      <a:pt x="29" y="39"/>
                    </a:lnTo>
                    <a:lnTo>
                      <a:pt x="31" y="41"/>
                    </a:lnTo>
                    <a:lnTo>
                      <a:pt x="32" y="42"/>
                    </a:lnTo>
                    <a:lnTo>
                      <a:pt x="33" y="44"/>
                    </a:lnTo>
                    <a:lnTo>
                      <a:pt x="35" y="44"/>
                    </a:lnTo>
                    <a:lnTo>
                      <a:pt x="36" y="45"/>
                    </a:lnTo>
                    <a:lnTo>
                      <a:pt x="38" y="45"/>
                    </a:lnTo>
                    <a:lnTo>
                      <a:pt x="39" y="46"/>
                    </a:lnTo>
                    <a:lnTo>
                      <a:pt x="40" y="46"/>
                    </a:lnTo>
                    <a:lnTo>
                      <a:pt x="42" y="46"/>
                    </a:lnTo>
                    <a:lnTo>
                      <a:pt x="44" y="45"/>
                    </a:lnTo>
                    <a:lnTo>
                      <a:pt x="46" y="45"/>
                    </a:lnTo>
                    <a:lnTo>
                      <a:pt x="47" y="45"/>
                    </a:lnTo>
                    <a:lnTo>
                      <a:pt x="49" y="44"/>
                    </a:lnTo>
                    <a:lnTo>
                      <a:pt x="53" y="42"/>
                    </a:lnTo>
                    <a:lnTo>
                      <a:pt x="56" y="40"/>
                    </a:lnTo>
                    <a:lnTo>
                      <a:pt x="57" y="39"/>
                    </a:lnTo>
                    <a:lnTo>
                      <a:pt x="58" y="38"/>
                    </a:lnTo>
                    <a:lnTo>
                      <a:pt x="59" y="36"/>
                    </a:lnTo>
                    <a:lnTo>
                      <a:pt x="60" y="35"/>
                    </a:lnTo>
                    <a:lnTo>
                      <a:pt x="61" y="33"/>
                    </a:lnTo>
                    <a:lnTo>
                      <a:pt x="61" y="32"/>
                    </a:lnTo>
                    <a:lnTo>
                      <a:pt x="61" y="31"/>
                    </a:lnTo>
                    <a:lnTo>
                      <a:pt x="61" y="29"/>
                    </a:lnTo>
                    <a:lnTo>
                      <a:pt x="61" y="27"/>
                    </a:lnTo>
                    <a:lnTo>
                      <a:pt x="60" y="26"/>
                    </a:lnTo>
                    <a:lnTo>
                      <a:pt x="60" y="24"/>
                    </a:lnTo>
                    <a:lnTo>
                      <a:pt x="59" y="21"/>
                    </a:lnTo>
                    <a:lnTo>
                      <a:pt x="55" y="13"/>
                    </a:lnTo>
                    <a:lnTo>
                      <a:pt x="45" y="13"/>
                    </a:lnTo>
                    <a:lnTo>
                      <a:pt x="49" y="24"/>
                    </a:lnTo>
                    <a:lnTo>
                      <a:pt x="50" y="26"/>
                    </a:lnTo>
                    <a:lnTo>
                      <a:pt x="50" y="27"/>
                    </a:lnTo>
                    <a:lnTo>
                      <a:pt x="50" y="29"/>
                    </a:lnTo>
                    <a:lnTo>
                      <a:pt x="50" y="30"/>
                    </a:lnTo>
                    <a:lnTo>
                      <a:pt x="49" y="31"/>
                    </a:lnTo>
                    <a:lnTo>
                      <a:pt x="49" y="32"/>
                    </a:lnTo>
                    <a:lnTo>
                      <a:pt x="47" y="33"/>
                    </a:lnTo>
                    <a:lnTo>
                      <a:pt x="46" y="34"/>
                    </a:lnTo>
                    <a:lnTo>
                      <a:pt x="45" y="34"/>
                    </a:lnTo>
                    <a:lnTo>
                      <a:pt x="44" y="34"/>
                    </a:lnTo>
                    <a:lnTo>
                      <a:pt x="43" y="34"/>
                    </a:lnTo>
                    <a:lnTo>
                      <a:pt x="42" y="35"/>
                    </a:lnTo>
                    <a:lnTo>
                      <a:pt x="40" y="35"/>
                    </a:lnTo>
                    <a:lnTo>
                      <a:pt x="39" y="34"/>
                    </a:lnTo>
                    <a:lnTo>
                      <a:pt x="38" y="34"/>
                    </a:lnTo>
                    <a:lnTo>
                      <a:pt x="37" y="32"/>
                    </a:lnTo>
                    <a:lnTo>
                      <a:pt x="36" y="31"/>
                    </a:lnTo>
                    <a:lnTo>
                      <a:pt x="35" y="29"/>
                    </a:lnTo>
                    <a:lnTo>
                      <a:pt x="30" y="19"/>
                    </a:lnTo>
                    <a:lnTo>
                      <a:pt x="45" y="13"/>
                    </a:lnTo>
                    <a:lnTo>
                      <a:pt x="55" y="13"/>
                    </a:lnTo>
                    <a:lnTo>
                      <a:pt x="49" y="0"/>
                    </a:lnTo>
                    <a:lnTo>
                      <a:pt x="0" y="20"/>
                    </a:lnTo>
                    <a:lnTo>
                      <a:pt x="4" y="31"/>
                    </a:lnTo>
                    <a:lnTo>
                      <a:pt x="22" y="24"/>
                    </a:lnTo>
                  </a:path>
                </a:pathLst>
              </a:custGeom>
              <a:solidFill>
                <a:srgbClr val="FFFF00"/>
              </a:solidFill>
              <a:ln w="9525" cap="rnd">
                <a:noFill/>
                <a:round/>
                <a:headEnd/>
                <a:tailEnd/>
              </a:ln>
            </p:spPr>
            <p:txBody>
              <a:bodyPr/>
              <a:lstStyle/>
              <a:p>
                <a:endParaRPr lang="en-US"/>
              </a:p>
            </p:txBody>
          </p:sp>
          <p:sp>
            <p:nvSpPr>
              <p:cNvPr id="141" name="Freeform 533"/>
              <p:cNvSpPr>
                <a:spLocks/>
              </p:cNvSpPr>
              <p:nvPr/>
            </p:nvSpPr>
            <p:spPr bwMode="auto">
              <a:xfrm>
                <a:off x="827" y="375"/>
                <a:ext cx="63" cy="47"/>
              </a:xfrm>
              <a:custGeom>
                <a:avLst/>
                <a:gdLst>
                  <a:gd name="T0" fmla="*/ 22 w 62"/>
                  <a:gd name="T1" fmla="*/ 24 h 47"/>
                  <a:gd name="T2" fmla="*/ 27 w 62"/>
                  <a:gd name="T3" fmla="*/ 36 h 47"/>
                  <a:gd name="T4" fmla="*/ 28 w 62"/>
                  <a:gd name="T5" fmla="*/ 37 h 47"/>
                  <a:gd name="T6" fmla="*/ 29 w 62"/>
                  <a:gd name="T7" fmla="*/ 39 h 47"/>
                  <a:gd name="T8" fmla="*/ 31 w 62"/>
                  <a:gd name="T9" fmla="*/ 41 h 47"/>
                  <a:gd name="T10" fmla="*/ 32 w 62"/>
                  <a:gd name="T11" fmla="*/ 42 h 47"/>
                  <a:gd name="T12" fmla="*/ 33 w 62"/>
                  <a:gd name="T13" fmla="*/ 44 h 47"/>
                  <a:gd name="T14" fmla="*/ 35 w 62"/>
                  <a:gd name="T15" fmla="*/ 44 h 47"/>
                  <a:gd name="T16" fmla="*/ 36 w 62"/>
                  <a:gd name="T17" fmla="*/ 45 h 47"/>
                  <a:gd name="T18" fmla="*/ 38 w 62"/>
                  <a:gd name="T19" fmla="*/ 45 h 47"/>
                  <a:gd name="T20" fmla="*/ 39 w 62"/>
                  <a:gd name="T21" fmla="*/ 46 h 47"/>
                  <a:gd name="T22" fmla="*/ 40 w 62"/>
                  <a:gd name="T23" fmla="*/ 46 h 47"/>
                  <a:gd name="T24" fmla="*/ 42 w 62"/>
                  <a:gd name="T25" fmla="*/ 46 h 47"/>
                  <a:gd name="T26" fmla="*/ 44 w 62"/>
                  <a:gd name="T27" fmla="*/ 45 h 47"/>
                  <a:gd name="T28" fmla="*/ 46 w 62"/>
                  <a:gd name="T29" fmla="*/ 45 h 47"/>
                  <a:gd name="T30" fmla="*/ 47 w 62"/>
                  <a:gd name="T31" fmla="*/ 45 h 47"/>
                  <a:gd name="T32" fmla="*/ 49 w 62"/>
                  <a:gd name="T33" fmla="*/ 44 h 47"/>
                  <a:gd name="T34" fmla="*/ 53 w 62"/>
                  <a:gd name="T35" fmla="*/ 42 h 47"/>
                  <a:gd name="T36" fmla="*/ 56 w 62"/>
                  <a:gd name="T37" fmla="*/ 40 h 47"/>
                  <a:gd name="T38" fmla="*/ 57 w 62"/>
                  <a:gd name="T39" fmla="*/ 39 h 47"/>
                  <a:gd name="T40" fmla="*/ 58 w 62"/>
                  <a:gd name="T41" fmla="*/ 38 h 47"/>
                  <a:gd name="T42" fmla="*/ 59 w 62"/>
                  <a:gd name="T43" fmla="*/ 36 h 47"/>
                  <a:gd name="T44" fmla="*/ 60 w 62"/>
                  <a:gd name="T45" fmla="*/ 35 h 47"/>
                  <a:gd name="T46" fmla="*/ 61 w 62"/>
                  <a:gd name="T47" fmla="*/ 33 h 47"/>
                  <a:gd name="T48" fmla="*/ 61 w 62"/>
                  <a:gd name="T49" fmla="*/ 32 h 47"/>
                  <a:gd name="T50" fmla="*/ 61 w 62"/>
                  <a:gd name="T51" fmla="*/ 31 h 47"/>
                  <a:gd name="T52" fmla="*/ 61 w 62"/>
                  <a:gd name="T53" fmla="*/ 29 h 47"/>
                  <a:gd name="T54" fmla="*/ 61 w 62"/>
                  <a:gd name="T55" fmla="*/ 27 h 47"/>
                  <a:gd name="T56" fmla="*/ 60 w 62"/>
                  <a:gd name="T57" fmla="*/ 26 h 47"/>
                  <a:gd name="T58" fmla="*/ 60 w 62"/>
                  <a:gd name="T59" fmla="*/ 24 h 47"/>
                  <a:gd name="T60" fmla="*/ 59 w 62"/>
                  <a:gd name="T61" fmla="*/ 21 h 47"/>
                  <a:gd name="T62" fmla="*/ 49 w 62"/>
                  <a:gd name="T63" fmla="*/ 0 h 47"/>
                  <a:gd name="T64" fmla="*/ 0 w 62"/>
                  <a:gd name="T65" fmla="*/ 20 h 47"/>
                  <a:gd name="T66" fmla="*/ 4 w 62"/>
                  <a:gd name="T67" fmla="*/ 31 h 47"/>
                  <a:gd name="T68" fmla="*/ 22 w 62"/>
                  <a:gd name="T69" fmla="*/ 24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47"/>
                  <a:gd name="T107" fmla="*/ 62 w 62"/>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47">
                    <a:moveTo>
                      <a:pt x="22" y="24"/>
                    </a:moveTo>
                    <a:lnTo>
                      <a:pt x="27" y="36"/>
                    </a:lnTo>
                    <a:lnTo>
                      <a:pt x="28" y="37"/>
                    </a:lnTo>
                    <a:lnTo>
                      <a:pt x="29" y="39"/>
                    </a:lnTo>
                    <a:lnTo>
                      <a:pt x="31" y="41"/>
                    </a:lnTo>
                    <a:lnTo>
                      <a:pt x="32" y="42"/>
                    </a:lnTo>
                    <a:lnTo>
                      <a:pt x="33" y="44"/>
                    </a:lnTo>
                    <a:lnTo>
                      <a:pt x="35" y="44"/>
                    </a:lnTo>
                    <a:lnTo>
                      <a:pt x="36" y="45"/>
                    </a:lnTo>
                    <a:lnTo>
                      <a:pt x="38" y="45"/>
                    </a:lnTo>
                    <a:lnTo>
                      <a:pt x="39" y="46"/>
                    </a:lnTo>
                    <a:lnTo>
                      <a:pt x="40" y="46"/>
                    </a:lnTo>
                    <a:lnTo>
                      <a:pt x="42" y="46"/>
                    </a:lnTo>
                    <a:lnTo>
                      <a:pt x="44" y="45"/>
                    </a:lnTo>
                    <a:lnTo>
                      <a:pt x="46" y="45"/>
                    </a:lnTo>
                    <a:lnTo>
                      <a:pt x="47" y="45"/>
                    </a:lnTo>
                    <a:lnTo>
                      <a:pt x="49" y="44"/>
                    </a:lnTo>
                    <a:lnTo>
                      <a:pt x="53" y="42"/>
                    </a:lnTo>
                    <a:lnTo>
                      <a:pt x="56" y="40"/>
                    </a:lnTo>
                    <a:lnTo>
                      <a:pt x="57" y="39"/>
                    </a:lnTo>
                    <a:lnTo>
                      <a:pt x="58" y="38"/>
                    </a:lnTo>
                    <a:lnTo>
                      <a:pt x="59" y="36"/>
                    </a:lnTo>
                    <a:lnTo>
                      <a:pt x="60" y="35"/>
                    </a:lnTo>
                    <a:lnTo>
                      <a:pt x="61" y="33"/>
                    </a:lnTo>
                    <a:lnTo>
                      <a:pt x="61" y="32"/>
                    </a:lnTo>
                    <a:lnTo>
                      <a:pt x="61" y="31"/>
                    </a:lnTo>
                    <a:lnTo>
                      <a:pt x="61" y="29"/>
                    </a:lnTo>
                    <a:lnTo>
                      <a:pt x="61" y="27"/>
                    </a:lnTo>
                    <a:lnTo>
                      <a:pt x="60" y="26"/>
                    </a:lnTo>
                    <a:lnTo>
                      <a:pt x="60" y="24"/>
                    </a:lnTo>
                    <a:lnTo>
                      <a:pt x="59" y="21"/>
                    </a:lnTo>
                    <a:lnTo>
                      <a:pt x="49" y="0"/>
                    </a:lnTo>
                    <a:lnTo>
                      <a:pt x="0" y="20"/>
                    </a:lnTo>
                    <a:lnTo>
                      <a:pt x="4" y="31"/>
                    </a:lnTo>
                    <a:lnTo>
                      <a:pt x="22" y="24"/>
                    </a:lnTo>
                  </a:path>
                </a:pathLst>
              </a:custGeom>
              <a:noFill/>
              <a:ln w="12700" cap="rnd" cmpd="sng">
                <a:solidFill>
                  <a:srgbClr val="000000"/>
                </a:solidFill>
                <a:prstDash val="solid"/>
                <a:round/>
                <a:headEnd/>
                <a:tailEnd/>
              </a:ln>
            </p:spPr>
            <p:txBody>
              <a:bodyPr/>
              <a:lstStyle/>
              <a:p>
                <a:endParaRPr lang="en-US"/>
              </a:p>
            </p:txBody>
          </p:sp>
          <p:sp>
            <p:nvSpPr>
              <p:cNvPr id="142" name="Freeform 534"/>
              <p:cNvSpPr>
                <a:spLocks/>
              </p:cNvSpPr>
              <p:nvPr/>
            </p:nvSpPr>
            <p:spPr bwMode="auto">
              <a:xfrm>
                <a:off x="858" y="389"/>
                <a:ext cx="21" cy="21"/>
              </a:xfrm>
              <a:custGeom>
                <a:avLst/>
                <a:gdLst>
                  <a:gd name="T0" fmla="*/ 0 w 21"/>
                  <a:gd name="T1" fmla="*/ 6 h 21"/>
                  <a:gd name="T2" fmla="*/ 15 w 21"/>
                  <a:gd name="T3" fmla="*/ 0 h 21"/>
                  <a:gd name="T4" fmla="*/ 19 w 21"/>
                  <a:gd name="T5" fmla="*/ 10 h 21"/>
                  <a:gd name="T6" fmla="*/ 20 w 21"/>
                  <a:gd name="T7" fmla="*/ 12 h 21"/>
                  <a:gd name="T8" fmla="*/ 20 w 21"/>
                  <a:gd name="T9" fmla="*/ 13 h 21"/>
                  <a:gd name="T10" fmla="*/ 20 w 21"/>
                  <a:gd name="T11" fmla="*/ 14 h 21"/>
                  <a:gd name="T12" fmla="*/ 20 w 21"/>
                  <a:gd name="T13" fmla="*/ 15 h 21"/>
                  <a:gd name="T14" fmla="*/ 19 w 21"/>
                  <a:gd name="T15" fmla="*/ 17 h 21"/>
                  <a:gd name="T16" fmla="*/ 18 w 21"/>
                  <a:gd name="T17" fmla="*/ 18 h 21"/>
                  <a:gd name="T18" fmla="*/ 17 w 21"/>
                  <a:gd name="T19" fmla="*/ 18 h 21"/>
                  <a:gd name="T20" fmla="*/ 15 w 21"/>
                  <a:gd name="T21" fmla="*/ 19 h 21"/>
                  <a:gd name="T22" fmla="*/ 14 w 21"/>
                  <a:gd name="T23" fmla="*/ 19 h 21"/>
                  <a:gd name="T24" fmla="*/ 13 w 21"/>
                  <a:gd name="T25" fmla="*/ 20 h 21"/>
                  <a:gd name="T26" fmla="*/ 12 w 21"/>
                  <a:gd name="T27" fmla="*/ 20 h 21"/>
                  <a:gd name="T28" fmla="*/ 11 w 21"/>
                  <a:gd name="T29" fmla="*/ 20 h 21"/>
                  <a:gd name="T30" fmla="*/ 10 w 21"/>
                  <a:gd name="T31" fmla="*/ 20 h 21"/>
                  <a:gd name="T32" fmla="*/ 9 w 21"/>
                  <a:gd name="T33" fmla="*/ 20 h 21"/>
                  <a:gd name="T34" fmla="*/ 8 w 21"/>
                  <a:gd name="T35" fmla="*/ 19 h 21"/>
                  <a:gd name="T36" fmla="*/ 6 w 21"/>
                  <a:gd name="T37" fmla="*/ 18 h 21"/>
                  <a:gd name="T38" fmla="*/ 5 w 21"/>
                  <a:gd name="T39" fmla="*/ 17 h 21"/>
                  <a:gd name="T40" fmla="*/ 5 w 21"/>
                  <a:gd name="T41" fmla="*/ 15 h 21"/>
                  <a:gd name="T42" fmla="*/ 0 w 21"/>
                  <a:gd name="T43" fmla="*/ 6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1"/>
                  <a:gd name="T68" fmla="*/ 21 w 21"/>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1">
                    <a:moveTo>
                      <a:pt x="0" y="6"/>
                    </a:moveTo>
                    <a:lnTo>
                      <a:pt x="15" y="0"/>
                    </a:lnTo>
                    <a:lnTo>
                      <a:pt x="19" y="10"/>
                    </a:lnTo>
                    <a:lnTo>
                      <a:pt x="20" y="12"/>
                    </a:lnTo>
                    <a:lnTo>
                      <a:pt x="20" y="13"/>
                    </a:lnTo>
                    <a:lnTo>
                      <a:pt x="20" y="14"/>
                    </a:lnTo>
                    <a:lnTo>
                      <a:pt x="20" y="15"/>
                    </a:lnTo>
                    <a:lnTo>
                      <a:pt x="19" y="17"/>
                    </a:lnTo>
                    <a:lnTo>
                      <a:pt x="18" y="18"/>
                    </a:lnTo>
                    <a:lnTo>
                      <a:pt x="17" y="18"/>
                    </a:lnTo>
                    <a:lnTo>
                      <a:pt x="15" y="19"/>
                    </a:lnTo>
                    <a:lnTo>
                      <a:pt x="14" y="19"/>
                    </a:lnTo>
                    <a:lnTo>
                      <a:pt x="13" y="20"/>
                    </a:lnTo>
                    <a:lnTo>
                      <a:pt x="12" y="20"/>
                    </a:lnTo>
                    <a:lnTo>
                      <a:pt x="11" y="20"/>
                    </a:lnTo>
                    <a:lnTo>
                      <a:pt x="10" y="20"/>
                    </a:lnTo>
                    <a:lnTo>
                      <a:pt x="9" y="20"/>
                    </a:lnTo>
                    <a:lnTo>
                      <a:pt x="8" y="19"/>
                    </a:lnTo>
                    <a:lnTo>
                      <a:pt x="6" y="18"/>
                    </a:lnTo>
                    <a:lnTo>
                      <a:pt x="5" y="17"/>
                    </a:lnTo>
                    <a:lnTo>
                      <a:pt x="5" y="15"/>
                    </a:lnTo>
                    <a:lnTo>
                      <a:pt x="0" y="6"/>
                    </a:lnTo>
                  </a:path>
                </a:pathLst>
              </a:custGeom>
              <a:noFill/>
              <a:ln w="12700" cap="rnd" cmpd="sng">
                <a:solidFill>
                  <a:srgbClr val="000000"/>
                </a:solidFill>
                <a:prstDash val="solid"/>
                <a:round/>
                <a:headEnd/>
                <a:tailEnd/>
              </a:ln>
            </p:spPr>
            <p:txBody>
              <a:bodyPr/>
              <a:lstStyle/>
              <a:p>
                <a:endParaRPr lang="en-US"/>
              </a:p>
            </p:txBody>
          </p:sp>
          <p:sp>
            <p:nvSpPr>
              <p:cNvPr id="143" name="Freeform 535"/>
              <p:cNvSpPr>
                <a:spLocks/>
              </p:cNvSpPr>
              <p:nvPr/>
            </p:nvSpPr>
            <p:spPr bwMode="auto">
              <a:xfrm>
                <a:off x="807" y="323"/>
                <a:ext cx="64" cy="59"/>
              </a:xfrm>
              <a:custGeom>
                <a:avLst/>
                <a:gdLst>
                  <a:gd name="T0" fmla="*/ 41 w 65"/>
                  <a:gd name="T1" fmla="*/ 0 h 58"/>
                  <a:gd name="T2" fmla="*/ 11 w 65"/>
                  <a:gd name="T3" fmla="*/ 18 h 58"/>
                  <a:gd name="T4" fmla="*/ 9 w 65"/>
                  <a:gd name="T5" fmla="*/ 19 h 58"/>
                  <a:gd name="T6" fmla="*/ 7 w 65"/>
                  <a:gd name="T7" fmla="*/ 20 h 58"/>
                  <a:gd name="T8" fmla="*/ 5 w 65"/>
                  <a:gd name="T9" fmla="*/ 22 h 58"/>
                  <a:gd name="T10" fmla="*/ 4 w 65"/>
                  <a:gd name="T11" fmla="*/ 23 h 58"/>
                  <a:gd name="T12" fmla="*/ 3 w 65"/>
                  <a:gd name="T13" fmla="*/ 25 h 58"/>
                  <a:gd name="T14" fmla="*/ 2 w 65"/>
                  <a:gd name="T15" fmla="*/ 26 h 58"/>
                  <a:gd name="T16" fmla="*/ 1 w 65"/>
                  <a:gd name="T17" fmla="*/ 28 h 58"/>
                  <a:gd name="T18" fmla="*/ 1 w 65"/>
                  <a:gd name="T19" fmla="*/ 29 h 58"/>
                  <a:gd name="T20" fmla="*/ 0 w 65"/>
                  <a:gd name="T21" fmla="*/ 31 h 58"/>
                  <a:gd name="T22" fmla="*/ 0 w 65"/>
                  <a:gd name="T23" fmla="*/ 33 h 58"/>
                  <a:gd name="T24" fmla="*/ 0 w 65"/>
                  <a:gd name="T25" fmla="*/ 35 h 58"/>
                  <a:gd name="T26" fmla="*/ 1 w 65"/>
                  <a:gd name="T27" fmla="*/ 37 h 58"/>
                  <a:gd name="T28" fmla="*/ 1 w 65"/>
                  <a:gd name="T29" fmla="*/ 39 h 58"/>
                  <a:gd name="T30" fmla="*/ 2 w 65"/>
                  <a:gd name="T31" fmla="*/ 41 h 58"/>
                  <a:gd name="T32" fmla="*/ 3 w 65"/>
                  <a:gd name="T33" fmla="*/ 44 h 58"/>
                  <a:gd name="T34" fmla="*/ 4 w 65"/>
                  <a:gd name="T35" fmla="*/ 46 h 58"/>
                  <a:gd name="T36" fmla="*/ 6 w 65"/>
                  <a:gd name="T37" fmla="*/ 48 h 58"/>
                  <a:gd name="T38" fmla="*/ 7 w 65"/>
                  <a:gd name="T39" fmla="*/ 50 h 58"/>
                  <a:gd name="T40" fmla="*/ 8 w 65"/>
                  <a:gd name="T41" fmla="*/ 51 h 58"/>
                  <a:gd name="T42" fmla="*/ 10 w 65"/>
                  <a:gd name="T43" fmla="*/ 53 h 58"/>
                  <a:gd name="T44" fmla="*/ 12 w 65"/>
                  <a:gd name="T45" fmla="*/ 54 h 58"/>
                  <a:gd name="T46" fmla="*/ 13 w 65"/>
                  <a:gd name="T47" fmla="*/ 55 h 58"/>
                  <a:gd name="T48" fmla="*/ 15 w 65"/>
                  <a:gd name="T49" fmla="*/ 56 h 58"/>
                  <a:gd name="T50" fmla="*/ 17 w 65"/>
                  <a:gd name="T51" fmla="*/ 56 h 58"/>
                  <a:gd name="T52" fmla="*/ 19 w 65"/>
                  <a:gd name="T53" fmla="*/ 57 h 58"/>
                  <a:gd name="T54" fmla="*/ 21 w 65"/>
                  <a:gd name="T55" fmla="*/ 57 h 58"/>
                  <a:gd name="T56" fmla="*/ 23 w 65"/>
                  <a:gd name="T57" fmla="*/ 57 h 58"/>
                  <a:gd name="T58" fmla="*/ 24 w 65"/>
                  <a:gd name="T59" fmla="*/ 57 h 58"/>
                  <a:gd name="T60" fmla="*/ 27 w 65"/>
                  <a:gd name="T61" fmla="*/ 56 h 58"/>
                  <a:gd name="T62" fmla="*/ 29 w 65"/>
                  <a:gd name="T63" fmla="*/ 56 h 58"/>
                  <a:gd name="T64" fmla="*/ 31 w 65"/>
                  <a:gd name="T65" fmla="*/ 55 h 58"/>
                  <a:gd name="T66" fmla="*/ 33 w 65"/>
                  <a:gd name="T67" fmla="*/ 53 h 58"/>
                  <a:gd name="T68" fmla="*/ 64 w 65"/>
                  <a:gd name="T69" fmla="*/ 36 h 58"/>
                  <a:gd name="T70" fmla="*/ 58 w 65"/>
                  <a:gd name="T71" fmla="*/ 27 h 58"/>
                  <a:gd name="T72" fmla="*/ 28 w 65"/>
                  <a:gd name="T73" fmla="*/ 44 h 58"/>
                  <a:gd name="T74" fmla="*/ 26 w 65"/>
                  <a:gd name="T75" fmla="*/ 45 h 58"/>
                  <a:gd name="T76" fmla="*/ 24 w 65"/>
                  <a:gd name="T77" fmla="*/ 46 h 58"/>
                  <a:gd name="T78" fmla="*/ 23 w 65"/>
                  <a:gd name="T79" fmla="*/ 46 h 58"/>
                  <a:gd name="T80" fmla="*/ 22 w 65"/>
                  <a:gd name="T81" fmla="*/ 46 h 58"/>
                  <a:gd name="T82" fmla="*/ 20 w 65"/>
                  <a:gd name="T83" fmla="*/ 46 h 58"/>
                  <a:gd name="T84" fmla="*/ 19 w 65"/>
                  <a:gd name="T85" fmla="*/ 46 h 58"/>
                  <a:gd name="T86" fmla="*/ 17 w 65"/>
                  <a:gd name="T87" fmla="*/ 45 h 58"/>
                  <a:gd name="T88" fmla="*/ 17 w 65"/>
                  <a:gd name="T89" fmla="*/ 45 h 58"/>
                  <a:gd name="T90" fmla="*/ 16 w 65"/>
                  <a:gd name="T91" fmla="*/ 45 h 58"/>
                  <a:gd name="T92" fmla="*/ 14 w 65"/>
                  <a:gd name="T93" fmla="*/ 43 h 58"/>
                  <a:gd name="T94" fmla="*/ 12 w 65"/>
                  <a:gd name="T95" fmla="*/ 41 h 58"/>
                  <a:gd name="T96" fmla="*/ 12 w 65"/>
                  <a:gd name="T97" fmla="*/ 39 h 58"/>
                  <a:gd name="T98" fmla="*/ 11 w 65"/>
                  <a:gd name="T99" fmla="*/ 39 h 58"/>
                  <a:gd name="T100" fmla="*/ 11 w 65"/>
                  <a:gd name="T101" fmla="*/ 36 h 58"/>
                  <a:gd name="T102" fmla="*/ 11 w 65"/>
                  <a:gd name="T103" fmla="*/ 35 h 58"/>
                  <a:gd name="T104" fmla="*/ 11 w 65"/>
                  <a:gd name="T105" fmla="*/ 34 h 58"/>
                  <a:gd name="T106" fmla="*/ 11 w 65"/>
                  <a:gd name="T107" fmla="*/ 33 h 58"/>
                  <a:gd name="T108" fmla="*/ 11 w 65"/>
                  <a:gd name="T109" fmla="*/ 32 h 58"/>
                  <a:gd name="T110" fmla="*/ 12 w 65"/>
                  <a:gd name="T111" fmla="*/ 31 h 58"/>
                  <a:gd name="T112" fmla="*/ 14 w 65"/>
                  <a:gd name="T113" fmla="*/ 29 h 58"/>
                  <a:gd name="T114" fmla="*/ 16 w 65"/>
                  <a:gd name="T115" fmla="*/ 27 h 58"/>
                  <a:gd name="T116" fmla="*/ 17 w 65"/>
                  <a:gd name="T117" fmla="*/ 26 h 58"/>
                  <a:gd name="T118" fmla="*/ 47 w 65"/>
                  <a:gd name="T119" fmla="*/ 10 h 58"/>
                  <a:gd name="T120" fmla="*/ 41 w 65"/>
                  <a:gd name="T121" fmla="*/ 0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
                  <a:gd name="T184" fmla="*/ 0 h 58"/>
                  <a:gd name="T185" fmla="*/ 65 w 65"/>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 h="58">
                    <a:moveTo>
                      <a:pt x="41" y="0"/>
                    </a:moveTo>
                    <a:lnTo>
                      <a:pt x="11" y="18"/>
                    </a:lnTo>
                    <a:lnTo>
                      <a:pt x="9" y="19"/>
                    </a:lnTo>
                    <a:lnTo>
                      <a:pt x="7" y="20"/>
                    </a:lnTo>
                    <a:lnTo>
                      <a:pt x="5" y="22"/>
                    </a:lnTo>
                    <a:lnTo>
                      <a:pt x="4" y="23"/>
                    </a:lnTo>
                    <a:lnTo>
                      <a:pt x="3" y="25"/>
                    </a:lnTo>
                    <a:lnTo>
                      <a:pt x="2" y="26"/>
                    </a:lnTo>
                    <a:lnTo>
                      <a:pt x="1" y="28"/>
                    </a:lnTo>
                    <a:lnTo>
                      <a:pt x="1" y="29"/>
                    </a:lnTo>
                    <a:lnTo>
                      <a:pt x="0" y="31"/>
                    </a:lnTo>
                    <a:lnTo>
                      <a:pt x="0" y="33"/>
                    </a:lnTo>
                    <a:lnTo>
                      <a:pt x="0" y="35"/>
                    </a:lnTo>
                    <a:lnTo>
                      <a:pt x="1" y="37"/>
                    </a:lnTo>
                    <a:lnTo>
                      <a:pt x="1" y="39"/>
                    </a:lnTo>
                    <a:lnTo>
                      <a:pt x="2" y="41"/>
                    </a:lnTo>
                    <a:lnTo>
                      <a:pt x="3" y="44"/>
                    </a:lnTo>
                    <a:lnTo>
                      <a:pt x="4" y="46"/>
                    </a:lnTo>
                    <a:lnTo>
                      <a:pt x="6" y="48"/>
                    </a:lnTo>
                    <a:lnTo>
                      <a:pt x="7" y="50"/>
                    </a:lnTo>
                    <a:lnTo>
                      <a:pt x="8" y="51"/>
                    </a:lnTo>
                    <a:lnTo>
                      <a:pt x="10" y="53"/>
                    </a:lnTo>
                    <a:lnTo>
                      <a:pt x="12" y="54"/>
                    </a:lnTo>
                    <a:lnTo>
                      <a:pt x="13" y="55"/>
                    </a:lnTo>
                    <a:lnTo>
                      <a:pt x="15" y="56"/>
                    </a:lnTo>
                    <a:lnTo>
                      <a:pt x="17" y="56"/>
                    </a:lnTo>
                    <a:lnTo>
                      <a:pt x="19" y="57"/>
                    </a:lnTo>
                    <a:lnTo>
                      <a:pt x="21" y="57"/>
                    </a:lnTo>
                    <a:lnTo>
                      <a:pt x="23" y="57"/>
                    </a:lnTo>
                    <a:lnTo>
                      <a:pt x="24" y="57"/>
                    </a:lnTo>
                    <a:lnTo>
                      <a:pt x="27" y="56"/>
                    </a:lnTo>
                    <a:lnTo>
                      <a:pt x="29" y="56"/>
                    </a:lnTo>
                    <a:lnTo>
                      <a:pt x="31" y="55"/>
                    </a:lnTo>
                    <a:lnTo>
                      <a:pt x="33" y="53"/>
                    </a:lnTo>
                    <a:lnTo>
                      <a:pt x="64" y="36"/>
                    </a:lnTo>
                    <a:lnTo>
                      <a:pt x="58" y="27"/>
                    </a:lnTo>
                    <a:lnTo>
                      <a:pt x="28" y="44"/>
                    </a:lnTo>
                    <a:lnTo>
                      <a:pt x="26" y="45"/>
                    </a:lnTo>
                    <a:lnTo>
                      <a:pt x="24" y="46"/>
                    </a:lnTo>
                    <a:lnTo>
                      <a:pt x="23" y="46"/>
                    </a:lnTo>
                    <a:lnTo>
                      <a:pt x="22" y="46"/>
                    </a:lnTo>
                    <a:lnTo>
                      <a:pt x="20" y="46"/>
                    </a:lnTo>
                    <a:lnTo>
                      <a:pt x="19" y="46"/>
                    </a:lnTo>
                    <a:lnTo>
                      <a:pt x="17" y="45"/>
                    </a:lnTo>
                    <a:lnTo>
                      <a:pt x="16" y="45"/>
                    </a:lnTo>
                    <a:lnTo>
                      <a:pt x="14" y="43"/>
                    </a:lnTo>
                    <a:lnTo>
                      <a:pt x="12" y="41"/>
                    </a:lnTo>
                    <a:lnTo>
                      <a:pt x="12" y="39"/>
                    </a:lnTo>
                    <a:lnTo>
                      <a:pt x="11" y="39"/>
                    </a:lnTo>
                    <a:lnTo>
                      <a:pt x="11" y="36"/>
                    </a:lnTo>
                    <a:lnTo>
                      <a:pt x="11" y="35"/>
                    </a:lnTo>
                    <a:lnTo>
                      <a:pt x="11" y="34"/>
                    </a:lnTo>
                    <a:lnTo>
                      <a:pt x="11" y="33"/>
                    </a:lnTo>
                    <a:lnTo>
                      <a:pt x="11" y="32"/>
                    </a:lnTo>
                    <a:lnTo>
                      <a:pt x="12" y="31"/>
                    </a:lnTo>
                    <a:lnTo>
                      <a:pt x="14" y="29"/>
                    </a:lnTo>
                    <a:lnTo>
                      <a:pt x="16" y="27"/>
                    </a:lnTo>
                    <a:lnTo>
                      <a:pt x="17" y="26"/>
                    </a:lnTo>
                    <a:lnTo>
                      <a:pt x="47" y="10"/>
                    </a:lnTo>
                    <a:lnTo>
                      <a:pt x="41"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44" name="Freeform 536"/>
              <p:cNvSpPr>
                <a:spLocks/>
              </p:cNvSpPr>
              <p:nvPr/>
            </p:nvSpPr>
            <p:spPr bwMode="auto">
              <a:xfrm>
                <a:off x="284" y="280"/>
                <a:ext cx="528" cy="501"/>
              </a:xfrm>
              <a:custGeom>
                <a:avLst/>
                <a:gdLst>
                  <a:gd name="T0" fmla="*/ 172 w 528"/>
                  <a:gd name="T1" fmla="*/ 0 h 499"/>
                  <a:gd name="T2" fmla="*/ 32 w 528"/>
                  <a:gd name="T3" fmla="*/ 113 h 499"/>
                  <a:gd name="T4" fmla="*/ 0 w 528"/>
                  <a:gd name="T5" fmla="*/ 286 h 499"/>
                  <a:gd name="T6" fmla="*/ 92 w 528"/>
                  <a:gd name="T7" fmla="*/ 438 h 499"/>
                  <a:gd name="T8" fmla="*/ 264 w 528"/>
                  <a:gd name="T9" fmla="*/ 498 h 499"/>
                  <a:gd name="T10" fmla="*/ 435 w 528"/>
                  <a:gd name="T11" fmla="*/ 438 h 499"/>
                  <a:gd name="T12" fmla="*/ 527 w 528"/>
                  <a:gd name="T13" fmla="*/ 286 h 499"/>
                  <a:gd name="T14" fmla="*/ 495 w 528"/>
                  <a:gd name="T15" fmla="*/ 113 h 499"/>
                  <a:gd name="T16" fmla="*/ 355 w 528"/>
                  <a:gd name="T17" fmla="*/ 0 h 499"/>
                  <a:gd name="T18" fmla="*/ 172 w 528"/>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8"/>
                  <a:gd name="T31" fmla="*/ 0 h 499"/>
                  <a:gd name="T32" fmla="*/ 528 w 528"/>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8" h="499">
                    <a:moveTo>
                      <a:pt x="172" y="0"/>
                    </a:moveTo>
                    <a:lnTo>
                      <a:pt x="32" y="113"/>
                    </a:lnTo>
                    <a:lnTo>
                      <a:pt x="0" y="286"/>
                    </a:lnTo>
                    <a:lnTo>
                      <a:pt x="92" y="438"/>
                    </a:lnTo>
                    <a:lnTo>
                      <a:pt x="264" y="498"/>
                    </a:lnTo>
                    <a:lnTo>
                      <a:pt x="435" y="438"/>
                    </a:lnTo>
                    <a:lnTo>
                      <a:pt x="527" y="286"/>
                    </a:lnTo>
                    <a:lnTo>
                      <a:pt x="495" y="113"/>
                    </a:lnTo>
                    <a:lnTo>
                      <a:pt x="355" y="0"/>
                    </a:lnTo>
                    <a:lnTo>
                      <a:pt x="172" y="0"/>
                    </a:lnTo>
                  </a:path>
                </a:pathLst>
              </a:custGeom>
              <a:solidFill>
                <a:srgbClr val="808000"/>
              </a:solidFill>
              <a:ln w="12700" cap="rnd" cmpd="sng">
                <a:solidFill>
                  <a:srgbClr val="000000"/>
                </a:solidFill>
                <a:prstDash val="solid"/>
                <a:round/>
                <a:headEnd/>
                <a:tailEnd/>
              </a:ln>
            </p:spPr>
            <p:txBody>
              <a:bodyPr/>
              <a:lstStyle/>
              <a:p>
                <a:endParaRPr lang="en-US"/>
              </a:p>
            </p:txBody>
          </p:sp>
          <p:sp>
            <p:nvSpPr>
              <p:cNvPr id="145" name="Freeform 537"/>
              <p:cNvSpPr>
                <a:spLocks/>
              </p:cNvSpPr>
              <p:nvPr/>
            </p:nvSpPr>
            <p:spPr bwMode="auto">
              <a:xfrm>
                <a:off x="320" y="281"/>
                <a:ext cx="459" cy="249"/>
              </a:xfrm>
              <a:custGeom>
                <a:avLst/>
                <a:gdLst>
                  <a:gd name="T0" fmla="*/ 137 w 459"/>
                  <a:gd name="T1" fmla="*/ 0 h 249"/>
                  <a:gd name="T2" fmla="*/ 175 w 459"/>
                  <a:gd name="T3" fmla="*/ 114 h 249"/>
                  <a:gd name="T4" fmla="*/ 0 w 459"/>
                  <a:gd name="T5" fmla="*/ 114 h 249"/>
                  <a:gd name="T6" fmla="*/ 227 w 459"/>
                  <a:gd name="T7" fmla="*/ 248 h 249"/>
                  <a:gd name="T8" fmla="*/ 458 w 459"/>
                  <a:gd name="T9" fmla="*/ 114 h 249"/>
                  <a:gd name="T10" fmla="*/ 277 w 459"/>
                  <a:gd name="T11" fmla="*/ 114 h 249"/>
                  <a:gd name="T12" fmla="*/ 318 w 459"/>
                  <a:gd name="T13" fmla="*/ 0 h 249"/>
                  <a:gd name="T14" fmla="*/ 137 w 459"/>
                  <a:gd name="T15" fmla="*/ 0 h 249"/>
                  <a:gd name="T16" fmla="*/ 0 60000 65536"/>
                  <a:gd name="T17" fmla="*/ 0 60000 65536"/>
                  <a:gd name="T18" fmla="*/ 0 60000 65536"/>
                  <a:gd name="T19" fmla="*/ 0 60000 65536"/>
                  <a:gd name="T20" fmla="*/ 0 60000 65536"/>
                  <a:gd name="T21" fmla="*/ 0 60000 65536"/>
                  <a:gd name="T22" fmla="*/ 0 60000 65536"/>
                  <a:gd name="T23" fmla="*/ 0 60000 65536"/>
                  <a:gd name="T24" fmla="*/ 0 w 459"/>
                  <a:gd name="T25" fmla="*/ 0 h 249"/>
                  <a:gd name="T26" fmla="*/ 459 w 459"/>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9" h="249">
                    <a:moveTo>
                      <a:pt x="137" y="0"/>
                    </a:moveTo>
                    <a:lnTo>
                      <a:pt x="175" y="114"/>
                    </a:lnTo>
                    <a:lnTo>
                      <a:pt x="0" y="114"/>
                    </a:lnTo>
                    <a:lnTo>
                      <a:pt x="227" y="248"/>
                    </a:lnTo>
                    <a:lnTo>
                      <a:pt x="458" y="114"/>
                    </a:lnTo>
                    <a:lnTo>
                      <a:pt x="277" y="114"/>
                    </a:lnTo>
                    <a:lnTo>
                      <a:pt x="318" y="0"/>
                    </a:lnTo>
                    <a:lnTo>
                      <a:pt x="137"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46" name="Freeform 538"/>
              <p:cNvSpPr>
                <a:spLocks/>
              </p:cNvSpPr>
              <p:nvPr/>
            </p:nvSpPr>
            <p:spPr bwMode="auto">
              <a:xfrm>
                <a:off x="287" y="394"/>
                <a:ext cx="261" cy="385"/>
              </a:xfrm>
              <a:custGeom>
                <a:avLst/>
                <a:gdLst>
                  <a:gd name="T0" fmla="*/ 0 w 262"/>
                  <a:gd name="T1" fmla="*/ 172 h 385"/>
                  <a:gd name="T2" fmla="*/ 121 w 262"/>
                  <a:gd name="T3" fmla="*/ 147 h 385"/>
                  <a:gd name="T4" fmla="*/ 34 w 262"/>
                  <a:gd name="T5" fmla="*/ 0 h 385"/>
                  <a:gd name="T6" fmla="*/ 261 w 262"/>
                  <a:gd name="T7" fmla="*/ 135 h 385"/>
                  <a:gd name="T8" fmla="*/ 261 w 262"/>
                  <a:gd name="T9" fmla="*/ 384 h 385"/>
                  <a:gd name="T10" fmla="*/ 171 w 262"/>
                  <a:gd name="T11" fmla="*/ 232 h 385"/>
                  <a:gd name="T12" fmla="*/ 89 w 262"/>
                  <a:gd name="T13" fmla="*/ 323 h 385"/>
                  <a:gd name="T14" fmla="*/ 0 w 262"/>
                  <a:gd name="T15" fmla="*/ 172 h 385"/>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385"/>
                  <a:gd name="T26" fmla="*/ 262 w 262"/>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385">
                    <a:moveTo>
                      <a:pt x="0" y="172"/>
                    </a:moveTo>
                    <a:lnTo>
                      <a:pt x="121" y="147"/>
                    </a:lnTo>
                    <a:lnTo>
                      <a:pt x="34" y="0"/>
                    </a:lnTo>
                    <a:lnTo>
                      <a:pt x="261" y="135"/>
                    </a:lnTo>
                    <a:lnTo>
                      <a:pt x="261" y="384"/>
                    </a:lnTo>
                    <a:lnTo>
                      <a:pt x="171" y="232"/>
                    </a:lnTo>
                    <a:lnTo>
                      <a:pt x="89" y="323"/>
                    </a:lnTo>
                    <a:lnTo>
                      <a:pt x="0" y="172"/>
                    </a:lnTo>
                  </a:path>
                </a:pathLst>
              </a:custGeom>
              <a:solidFill>
                <a:srgbClr val="803B00"/>
              </a:solidFill>
              <a:ln w="12700" cap="rnd" cmpd="sng">
                <a:solidFill>
                  <a:srgbClr val="000000"/>
                </a:solidFill>
                <a:prstDash val="solid"/>
                <a:round/>
                <a:headEnd/>
                <a:tailEnd/>
              </a:ln>
            </p:spPr>
            <p:txBody>
              <a:bodyPr/>
              <a:lstStyle/>
              <a:p>
                <a:endParaRPr lang="en-US"/>
              </a:p>
            </p:txBody>
          </p:sp>
          <p:sp>
            <p:nvSpPr>
              <p:cNvPr id="147" name="Freeform 539"/>
              <p:cNvSpPr>
                <a:spLocks/>
              </p:cNvSpPr>
              <p:nvPr/>
            </p:nvSpPr>
            <p:spPr bwMode="auto">
              <a:xfrm>
                <a:off x="546" y="394"/>
                <a:ext cx="265" cy="385"/>
              </a:xfrm>
              <a:custGeom>
                <a:avLst/>
                <a:gdLst>
                  <a:gd name="T0" fmla="*/ 264 w 265"/>
                  <a:gd name="T1" fmla="*/ 170 h 385"/>
                  <a:gd name="T2" fmla="*/ 141 w 265"/>
                  <a:gd name="T3" fmla="*/ 147 h 385"/>
                  <a:gd name="T4" fmla="*/ 232 w 265"/>
                  <a:gd name="T5" fmla="*/ 0 h 385"/>
                  <a:gd name="T6" fmla="*/ 0 w 265"/>
                  <a:gd name="T7" fmla="*/ 135 h 385"/>
                  <a:gd name="T8" fmla="*/ 0 w 265"/>
                  <a:gd name="T9" fmla="*/ 384 h 385"/>
                  <a:gd name="T10" fmla="*/ 90 w 265"/>
                  <a:gd name="T11" fmla="*/ 232 h 385"/>
                  <a:gd name="T12" fmla="*/ 174 w 265"/>
                  <a:gd name="T13" fmla="*/ 321 h 385"/>
                  <a:gd name="T14" fmla="*/ 264 w 265"/>
                  <a:gd name="T15" fmla="*/ 170 h 385"/>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385"/>
                  <a:gd name="T26" fmla="*/ 265 w 265"/>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385">
                    <a:moveTo>
                      <a:pt x="264" y="170"/>
                    </a:moveTo>
                    <a:lnTo>
                      <a:pt x="141" y="147"/>
                    </a:lnTo>
                    <a:lnTo>
                      <a:pt x="232" y="0"/>
                    </a:lnTo>
                    <a:lnTo>
                      <a:pt x="0" y="135"/>
                    </a:lnTo>
                    <a:lnTo>
                      <a:pt x="0" y="384"/>
                    </a:lnTo>
                    <a:lnTo>
                      <a:pt x="90" y="232"/>
                    </a:lnTo>
                    <a:lnTo>
                      <a:pt x="174" y="321"/>
                    </a:lnTo>
                    <a:lnTo>
                      <a:pt x="264" y="170"/>
                    </a:lnTo>
                  </a:path>
                </a:pathLst>
              </a:custGeom>
              <a:solidFill>
                <a:srgbClr val="803B00"/>
              </a:solidFill>
              <a:ln w="12700" cap="rnd" cmpd="sng">
                <a:solidFill>
                  <a:srgbClr val="000000"/>
                </a:solidFill>
                <a:prstDash val="solid"/>
                <a:round/>
                <a:headEnd/>
                <a:tailEnd/>
              </a:ln>
            </p:spPr>
            <p:txBody>
              <a:bodyPr/>
              <a:lstStyle/>
              <a:p>
                <a:endParaRPr lang="en-US"/>
              </a:p>
            </p:txBody>
          </p:sp>
          <p:sp>
            <p:nvSpPr>
              <p:cNvPr id="148" name="Freeform 540"/>
              <p:cNvSpPr>
                <a:spLocks/>
              </p:cNvSpPr>
              <p:nvPr/>
            </p:nvSpPr>
            <p:spPr bwMode="auto">
              <a:xfrm>
                <a:off x="358" y="281"/>
                <a:ext cx="383" cy="237"/>
              </a:xfrm>
              <a:custGeom>
                <a:avLst/>
                <a:gdLst>
                  <a:gd name="T0" fmla="*/ 114 w 383"/>
                  <a:gd name="T1" fmla="*/ 0 h 237"/>
                  <a:gd name="T2" fmla="*/ 152 w 383"/>
                  <a:gd name="T3" fmla="*/ 123 h 237"/>
                  <a:gd name="T4" fmla="*/ 0 w 383"/>
                  <a:gd name="T5" fmla="*/ 123 h 237"/>
                  <a:gd name="T6" fmla="*/ 189 w 383"/>
                  <a:gd name="T7" fmla="*/ 236 h 237"/>
                  <a:gd name="T8" fmla="*/ 382 w 383"/>
                  <a:gd name="T9" fmla="*/ 123 h 237"/>
                  <a:gd name="T10" fmla="*/ 223 w 383"/>
                  <a:gd name="T11" fmla="*/ 123 h 237"/>
                  <a:gd name="T12" fmla="*/ 267 w 383"/>
                  <a:gd name="T13" fmla="*/ 0 h 237"/>
                  <a:gd name="T14" fmla="*/ 114 w 383"/>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383"/>
                  <a:gd name="T25" fmla="*/ 0 h 237"/>
                  <a:gd name="T26" fmla="*/ 383 w 383"/>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3" h="237">
                    <a:moveTo>
                      <a:pt x="114" y="0"/>
                    </a:moveTo>
                    <a:lnTo>
                      <a:pt x="152" y="123"/>
                    </a:lnTo>
                    <a:lnTo>
                      <a:pt x="0" y="123"/>
                    </a:lnTo>
                    <a:lnTo>
                      <a:pt x="189" y="236"/>
                    </a:lnTo>
                    <a:lnTo>
                      <a:pt x="382" y="123"/>
                    </a:lnTo>
                    <a:lnTo>
                      <a:pt x="223" y="123"/>
                    </a:lnTo>
                    <a:lnTo>
                      <a:pt x="267" y="0"/>
                    </a:lnTo>
                    <a:lnTo>
                      <a:pt x="114" y="0"/>
                    </a:lnTo>
                  </a:path>
                </a:pathLst>
              </a:custGeom>
              <a:solidFill>
                <a:srgbClr val="FFFF00"/>
              </a:solidFill>
              <a:ln w="12700" cap="rnd" cmpd="sng">
                <a:solidFill>
                  <a:srgbClr val="000000"/>
                </a:solidFill>
                <a:prstDash val="solid"/>
                <a:round/>
                <a:headEnd/>
                <a:tailEnd/>
              </a:ln>
            </p:spPr>
            <p:txBody>
              <a:bodyPr/>
              <a:lstStyle/>
              <a:p>
                <a:endParaRPr lang="en-US"/>
              </a:p>
            </p:txBody>
          </p:sp>
          <p:sp>
            <p:nvSpPr>
              <p:cNvPr id="149" name="Freeform 541"/>
              <p:cNvSpPr>
                <a:spLocks/>
              </p:cNvSpPr>
              <p:nvPr/>
            </p:nvSpPr>
            <p:spPr bwMode="auto">
              <a:xfrm>
                <a:off x="291" y="427"/>
                <a:ext cx="244" cy="311"/>
              </a:xfrm>
              <a:custGeom>
                <a:avLst/>
                <a:gdLst>
                  <a:gd name="T0" fmla="*/ 78 w 245"/>
                  <a:gd name="T1" fmla="*/ 281 h 311"/>
                  <a:gd name="T2" fmla="*/ 168 w 245"/>
                  <a:gd name="T3" fmla="*/ 182 h 311"/>
                  <a:gd name="T4" fmla="*/ 244 w 245"/>
                  <a:gd name="T5" fmla="*/ 310 h 311"/>
                  <a:gd name="T6" fmla="*/ 244 w 245"/>
                  <a:gd name="T7" fmla="*/ 105 h 311"/>
                  <a:gd name="T8" fmla="*/ 63 w 245"/>
                  <a:gd name="T9" fmla="*/ 0 h 311"/>
                  <a:gd name="T10" fmla="*/ 134 w 245"/>
                  <a:gd name="T11" fmla="*/ 122 h 311"/>
                  <a:gd name="T12" fmla="*/ 0 w 245"/>
                  <a:gd name="T13" fmla="*/ 148 h 311"/>
                  <a:gd name="T14" fmla="*/ 78 w 245"/>
                  <a:gd name="T15" fmla="*/ 281 h 311"/>
                  <a:gd name="T16" fmla="*/ 0 60000 65536"/>
                  <a:gd name="T17" fmla="*/ 0 60000 65536"/>
                  <a:gd name="T18" fmla="*/ 0 60000 65536"/>
                  <a:gd name="T19" fmla="*/ 0 60000 65536"/>
                  <a:gd name="T20" fmla="*/ 0 60000 65536"/>
                  <a:gd name="T21" fmla="*/ 0 60000 65536"/>
                  <a:gd name="T22" fmla="*/ 0 60000 65536"/>
                  <a:gd name="T23" fmla="*/ 0 60000 65536"/>
                  <a:gd name="T24" fmla="*/ 0 w 245"/>
                  <a:gd name="T25" fmla="*/ 0 h 311"/>
                  <a:gd name="T26" fmla="*/ 245 w 245"/>
                  <a:gd name="T27" fmla="*/ 311 h 3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 h="311">
                    <a:moveTo>
                      <a:pt x="78" y="281"/>
                    </a:moveTo>
                    <a:lnTo>
                      <a:pt x="168" y="182"/>
                    </a:lnTo>
                    <a:lnTo>
                      <a:pt x="244" y="310"/>
                    </a:lnTo>
                    <a:lnTo>
                      <a:pt x="244" y="105"/>
                    </a:lnTo>
                    <a:lnTo>
                      <a:pt x="63" y="0"/>
                    </a:lnTo>
                    <a:lnTo>
                      <a:pt x="134" y="122"/>
                    </a:lnTo>
                    <a:lnTo>
                      <a:pt x="0" y="148"/>
                    </a:lnTo>
                    <a:lnTo>
                      <a:pt x="78" y="281"/>
                    </a:lnTo>
                  </a:path>
                </a:pathLst>
              </a:custGeom>
              <a:solidFill>
                <a:srgbClr val="0080FF"/>
              </a:solidFill>
              <a:ln w="12700" cap="rnd" cmpd="sng">
                <a:solidFill>
                  <a:srgbClr val="000000"/>
                </a:solidFill>
                <a:prstDash val="solid"/>
                <a:round/>
                <a:headEnd/>
                <a:tailEnd/>
              </a:ln>
            </p:spPr>
            <p:txBody>
              <a:bodyPr/>
              <a:lstStyle/>
              <a:p>
                <a:endParaRPr lang="en-US"/>
              </a:p>
            </p:txBody>
          </p:sp>
          <p:sp>
            <p:nvSpPr>
              <p:cNvPr id="150" name="Freeform 542"/>
              <p:cNvSpPr>
                <a:spLocks/>
              </p:cNvSpPr>
              <p:nvPr/>
            </p:nvSpPr>
            <p:spPr bwMode="auto">
              <a:xfrm>
                <a:off x="558" y="427"/>
                <a:ext cx="247" cy="311"/>
              </a:xfrm>
              <a:custGeom>
                <a:avLst/>
                <a:gdLst>
                  <a:gd name="T0" fmla="*/ 167 w 246"/>
                  <a:gd name="T1" fmla="*/ 280 h 310"/>
                  <a:gd name="T2" fmla="*/ 77 w 246"/>
                  <a:gd name="T3" fmla="*/ 182 h 310"/>
                  <a:gd name="T4" fmla="*/ 0 w 246"/>
                  <a:gd name="T5" fmla="*/ 309 h 310"/>
                  <a:gd name="T6" fmla="*/ 0 w 246"/>
                  <a:gd name="T7" fmla="*/ 105 h 310"/>
                  <a:gd name="T8" fmla="*/ 182 w 246"/>
                  <a:gd name="T9" fmla="*/ 0 h 310"/>
                  <a:gd name="T10" fmla="*/ 111 w 246"/>
                  <a:gd name="T11" fmla="*/ 122 h 310"/>
                  <a:gd name="T12" fmla="*/ 245 w 246"/>
                  <a:gd name="T13" fmla="*/ 147 h 310"/>
                  <a:gd name="T14" fmla="*/ 167 w 246"/>
                  <a:gd name="T15" fmla="*/ 280 h 310"/>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310"/>
                  <a:gd name="T26" fmla="*/ 246 w 246"/>
                  <a:gd name="T27" fmla="*/ 310 h 3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310">
                    <a:moveTo>
                      <a:pt x="167" y="280"/>
                    </a:moveTo>
                    <a:lnTo>
                      <a:pt x="77" y="182"/>
                    </a:lnTo>
                    <a:lnTo>
                      <a:pt x="0" y="309"/>
                    </a:lnTo>
                    <a:lnTo>
                      <a:pt x="0" y="105"/>
                    </a:lnTo>
                    <a:lnTo>
                      <a:pt x="182" y="0"/>
                    </a:lnTo>
                    <a:lnTo>
                      <a:pt x="111" y="122"/>
                    </a:lnTo>
                    <a:lnTo>
                      <a:pt x="245" y="147"/>
                    </a:lnTo>
                    <a:lnTo>
                      <a:pt x="167" y="280"/>
                    </a:lnTo>
                  </a:path>
                </a:pathLst>
              </a:custGeom>
              <a:solidFill>
                <a:srgbClr val="FF0000"/>
              </a:solidFill>
              <a:ln w="12700" cap="rnd" cmpd="sng">
                <a:solidFill>
                  <a:srgbClr val="000000"/>
                </a:solidFill>
                <a:prstDash val="solid"/>
                <a:round/>
                <a:headEnd/>
                <a:tailEnd/>
              </a:ln>
            </p:spPr>
            <p:txBody>
              <a:bodyPr/>
              <a:lstStyle/>
              <a:p>
                <a:endParaRPr lang="en-US"/>
              </a:p>
            </p:txBody>
          </p:sp>
          <p:sp>
            <p:nvSpPr>
              <p:cNvPr id="151" name="Freeform 543"/>
              <p:cNvSpPr>
                <a:spLocks/>
              </p:cNvSpPr>
              <p:nvPr/>
            </p:nvSpPr>
            <p:spPr bwMode="auto">
              <a:xfrm>
                <a:off x="287" y="381"/>
                <a:ext cx="30" cy="48"/>
              </a:xfrm>
              <a:custGeom>
                <a:avLst/>
                <a:gdLst>
                  <a:gd name="T0" fmla="*/ 0 w 31"/>
                  <a:gd name="T1" fmla="*/ 42 h 47"/>
                  <a:gd name="T2" fmla="*/ 24 w 31"/>
                  <a:gd name="T3" fmla="*/ 46 h 47"/>
                  <a:gd name="T4" fmla="*/ 30 w 31"/>
                  <a:gd name="T5" fmla="*/ 11 h 47"/>
                  <a:gd name="T6" fmla="*/ 8 w 31"/>
                  <a:gd name="T7" fmla="*/ 0 h 47"/>
                  <a:gd name="T8" fmla="*/ 7 w 31"/>
                  <a:gd name="T9" fmla="*/ 2 h 47"/>
                  <a:gd name="T10" fmla="*/ 0 w 31"/>
                  <a:gd name="T11" fmla="*/ 42 h 47"/>
                  <a:gd name="T12" fmla="*/ 0 60000 65536"/>
                  <a:gd name="T13" fmla="*/ 0 60000 65536"/>
                  <a:gd name="T14" fmla="*/ 0 60000 65536"/>
                  <a:gd name="T15" fmla="*/ 0 60000 65536"/>
                  <a:gd name="T16" fmla="*/ 0 60000 65536"/>
                  <a:gd name="T17" fmla="*/ 0 60000 65536"/>
                  <a:gd name="T18" fmla="*/ 0 w 31"/>
                  <a:gd name="T19" fmla="*/ 0 h 47"/>
                  <a:gd name="T20" fmla="*/ 31 w 3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1" h="47">
                    <a:moveTo>
                      <a:pt x="0" y="42"/>
                    </a:moveTo>
                    <a:lnTo>
                      <a:pt x="24" y="46"/>
                    </a:lnTo>
                    <a:lnTo>
                      <a:pt x="30" y="11"/>
                    </a:lnTo>
                    <a:lnTo>
                      <a:pt x="8" y="0"/>
                    </a:lnTo>
                    <a:lnTo>
                      <a:pt x="7" y="2"/>
                    </a:lnTo>
                    <a:lnTo>
                      <a:pt x="0" y="42"/>
                    </a:lnTo>
                  </a:path>
                </a:pathLst>
              </a:custGeom>
              <a:solidFill>
                <a:srgbClr val="FF7F00"/>
              </a:solidFill>
              <a:ln w="9525" cap="rnd">
                <a:noFill/>
                <a:round/>
                <a:headEnd/>
                <a:tailEnd/>
              </a:ln>
            </p:spPr>
            <p:txBody>
              <a:bodyPr/>
              <a:lstStyle/>
              <a:p>
                <a:endParaRPr lang="en-US"/>
              </a:p>
            </p:txBody>
          </p:sp>
          <p:sp>
            <p:nvSpPr>
              <p:cNvPr id="152" name="Freeform 544"/>
              <p:cNvSpPr>
                <a:spLocks/>
              </p:cNvSpPr>
              <p:nvPr/>
            </p:nvSpPr>
            <p:spPr bwMode="auto">
              <a:xfrm>
                <a:off x="276" y="422"/>
                <a:ext cx="35" cy="59"/>
              </a:xfrm>
              <a:custGeom>
                <a:avLst/>
                <a:gdLst>
                  <a:gd name="T0" fmla="*/ 0 w 35"/>
                  <a:gd name="T1" fmla="*/ 58 h 59"/>
                  <a:gd name="T2" fmla="*/ 25 w 35"/>
                  <a:gd name="T3" fmla="*/ 58 h 59"/>
                  <a:gd name="T4" fmla="*/ 34 w 35"/>
                  <a:gd name="T5" fmla="*/ 7 h 59"/>
                  <a:gd name="T6" fmla="*/ 10 w 35"/>
                  <a:gd name="T7" fmla="*/ 2 h 59"/>
                  <a:gd name="T8" fmla="*/ 10 w 35"/>
                  <a:gd name="T9" fmla="*/ 0 h 59"/>
                  <a:gd name="T10" fmla="*/ 0 w 35"/>
                  <a:gd name="T11" fmla="*/ 58 h 59"/>
                  <a:gd name="T12" fmla="*/ 0 60000 65536"/>
                  <a:gd name="T13" fmla="*/ 0 60000 65536"/>
                  <a:gd name="T14" fmla="*/ 0 60000 65536"/>
                  <a:gd name="T15" fmla="*/ 0 60000 65536"/>
                  <a:gd name="T16" fmla="*/ 0 60000 65536"/>
                  <a:gd name="T17" fmla="*/ 0 60000 65536"/>
                  <a:gd name="T18" fmla="*/ 0 w 35"/>
                  <a:gd name="T19" fmla="*/ 0 h 59"/>
                  <a:gd name="T20" fmla="*/ 35 w 3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5" h="59">
                    <a:moveTo>
                      <a:pt x="0" y="58"/>
                    </a:moveTo>
                    <a:lnTo>
                      <a:pt x="25" y="58"/>
                    </a:lnTo>
                    <a:lnTo>
                      <a:pt x="34" y="7"/>
                    </a:lnTo>
                    <a:lnTo>
                      <a:pt x="10" y="2"/>
                    </a:lnTo>
                    <a:lnTo>
                      <a:pt x="10" y="0"/>
                    </a:lnTo>
                    <a:lnTo>
                      <a:pt x="0" y="58"/>
                    </a:lnTo>
                  </a:path>
                </a:pathLst>
              </a:custGeom>
              <a:solidFill>
                <a:srgbClr val="FFFF00"/>
              </a:solidFill>
              <a:ln w="9525" cap="rnd">
                <a:noFill/>
                <a:round/>
                <a:headEnd/>
                <a:tailEnd/>
              </a:ln>
            </p:spPr>
            <p:txBody>
              <a:bodyPr/>
              <a:lstStyle/>
              <a:p>
                <a:endParaRPr lang="en-US"/>
              </a:p>
            </p:txBody>
          </p:sp>
          <p:sp>
            <p:nvSpPr>
              <p:cNvPr id="153" name="Freeform 545"/>
              <p:cNvSpPr>
                <a:spLocks/>
              </p:cNvSpPr>
              <p:nvPr/>
            </p:nvSpPr>
            <p:spPr bwMode="auto">
              <a:xfrm>
                <a:off x="259" y="507"/>
                <a:ext cx="37" cy="64"/>
              </a:xfrm>
              <a:custGeom>
                <a:avLst/>
                <a:gdLst>
                  <a:gd name="T0" fmla="*/ 12 w 37"/>
                  <a:gd name="T1" fmla="*/ 0 h 64"/>
                  <a:gd name="T2" fmla="*/ 36 w 37"/>
                  <a:gd name="T3" fmla="*/ 1 h 64"/>
                  <a:gd name="T4" fmla="*/ 25 w 37"/>
                  <a:gd name="T5" fmla="*/ 58 h 64"/>
                  <a:gd name="T6" fmla="*/ 0 w 37"/>
                  <a:gd name="T7" fmla="*/ 63 h 64"/>
                  <a:gd name="T8" fmla="*/ 12 w 37"/>
                  <a:gd name="T9" fmla="*/ 0 h 64"/>
                  <a:gd name="T10" fmla="*/ 0 60000 65536"/>
                  <a:gd name="T11" fmla="*/ 0 60000 65536"/>
                  <a:gd name="T12" fmla="*/ 0 60000 65536"/>
                  <a:gd name="T13" fmla="*/ 0 60000 65536"/>
                  <a:gd name="T14" fmla="*/ 0 60000 65536"/>
                  <a:gd name="T15" fmla="*/ 0 w 37"/>
                  <a:gd name="T16" fmla="*/ 0 h 64"/>
                  <a:gd name="T17" fmla="*/ 37 w 37"/>
                  <a:gd name="T18" fmla="*/ 64 h 64"/>
                </a:gdLst>
                <a:ahLst/>
                <a:cxnLst>
                  <a:cxn ang="T10">
                    <a:pos x="T0" y="T1"/>
                  </a:cxn>
                  <a:cxn ang="T11">
                    <a:pos x="T2" y="T3"/>
                  </a:cxn>
                  <a:cxn ang="T12">
                    <a:pos x="T4" y="T5"/>
                  </a:cxn>
                  <a:cxn ang="T13">
                    <a:pos x="T6" y="T7"/>
                  </a:cxn>
                  <a:cxn ang="T14">
                    <a:pos x="T8" y="T9"/>
                  </a:cxn>
                </a:cxnLst>
                <a:rect l="T15" t="T16" r="T17" b="T18"/>
                <a:pathLst>
                  <a:path w="37" h="64">
                    <a:moveTo>
                      <a:pt x="12" y="0"/>
                    </a:moveTo>
                    <a:lnTo>
                      <a:pt x="36" y="1"/>
                    </a:lnTo>
                    <a:lnTo>
                      <a:pt x="25" y="58"/>
                    </a:lnTo>
                    <a:lnTo>
                      <a:pt x="0" y="63"/>
                    </a:lnTo>
                    <a:lnTo>
                      <a:pt x="12" y="0"/>
                    </a:lnTo>
                  </a:path>
                </a:pathLst>
              </a:custGeom>
              <a:solidFill>
                <a:srgbClr val="FF7F00"/>
              </a:solidFill>
              <a:ln w="9525" cap="rnd">
                <a:noFill/>
                <a:round/>
                <a:headEnd/>
                <a:tailEnd/>
              </a:ln>
            </p:spPr>
            <p:txBody>
              <a:bodyPr/>
              <a:lstStyle/>
              <a:p>
                <a:endParaRPr lang="en-US"/>
              </a:p>
            </p:txBody>
          </p:sp>
          <p:sp>
            <p:nvSpPr>
              <p:cNvPr id="154" name="Freeform 546"/>
              <p:cNvSpPr>
                <a:spLocks/>
              </p:cNvSpPr>
              <p:nvPr/>
            </p:nvSpPr>
            <p:spPr bwMode="auto">
              <a:xfrm>
                <a:off x="272" y="474"/>
                <a:ext cx="31" cy="32"/>
              </a:xfrm>
              <a:custGeom>
                <a:avLst/>
                <a:gdLst>
                  <a:gd name="T0" fmla="*/ 5 w 31"/>
                  <a:gd name="T1" fmla="*/ 2 h 31"/>
                  <a:gd name="T2" fmla="*/ 8 w 31"/>
                  <a:gd name="T3" fmla="*/ 10 h 31"/>
                  <a:gd name="T4" fmla="*/ 10 w 31"/>
                  <a:gd name="T5" fmla="*/ 13 h 31"/>
                  <a:gd name="T6" fmla="*/ 12 w 31"/>
                  <a:gd name="T7" fmla="*/ 14 h 31"/>
                  <a:gd name="T8" fmla="*/ 15 w 31"/>
                  <a:gd name="T9" fmla="*/ 15 h 31"/>
                  <a:gd name="T10" fmla="*/ 19 w 31"/>
                  <a:gd name="T11" fmla="*/ 13 h 31"/>
                  <a:gd name="T12" fmla="*/ 22 w 31"/>
                  <a:gd name="T13" fmla="*/ 12 h 31"/>
                  <a:gd name="T14" fmla="*/ 25 w 31"/>
                  <a:gd name="T15" fmla="*/ 8 h 31"/>
                  <a:gd name="T16" fmla="*/ 30 w 31"/>
                  <a:gd name="T17" fmla="*/ 0 h 31"/>
                  <a:gd name="T18" fmla="*/ 26 w 31"/>
                  <a:gd name="T19" fmla="*/ 27 h 31"/>
                  <a:gd name="T20" fmla="*/ 15 w 31"/>
                  <a:gd name="T21" fmla="*/ 30 h 31"/>
                  <a:gd name="T22" fmla="*/ 0 w 31"/>
                  <a:gd name="T23" fmla="*/ 28 h 31"/>
                  <a:gd name="T24" fmla="*/ 5 w 31"/>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31"/>
                  <a:gd name="T41" fmla="*/ 31 w 3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31">
                    <a:moveTo>
                      <a:pt x="5" y="2"/>
                    </a:moveTo>
                    <a:lnTo>
                      <a:pt x="8" y="10"/>
                    </a:lnTo>
                    <a:lnTo>
                      <a:pt x="10" y="13"/>
                    </a:lnTo>
                    <a:lnTo>
                      <a:pt x="12" y="14"/>
                    </a:lnTo>
                    <a:lnTo>
                      <a:pt x="15" y="15"/>
                    </a:lnTo>
                    <a:lnTo>
                      <a:pt x="19" y="13"/>
                    </a:lnTo>
                    <a:lnTo>
                      <a:pt x="22" y="12"/>
                    </a:lnTo>
                    <a:lnTo>
                      <a:pt x="25" y="8"/>
                    </a:lnTo>
                    <a:lnTo>
                      <a:pt x="30" y="0"/>
                    </a:lnTo>
                    <a:lnTo>
                      <a:pt x="26" y="27"/>
                    </a:lnTo>
                    <a:lnTo>
                      <a:pt x="15" y="30"/>
                    </a:lnTo>
                    <a:lnTo>
                      <a:pt x="0" y="28"/>
                    </a:lnTo>
                    <a:lnTo>
                      <a:pt x="5" y="2"/>
                    </a:lnTo>
                  </a:path>
                </a:pathLst>
              </a:custGeom>
              <a:solidFill>
                <a:srgbClr val="FFFFFF"/>
              </a:solidFill>
              <a:ln w="9525" cap="rnd">
                <a:noFill/>
                <a:round/>
                <a:headEnd/>
                <a:tailEnd/>
              </a:ln>
            </p:spPr>
            <p:txBody>
              <a:bodyPr/>
              <a:lstStyle/>
              <a:p>
                <a:endParaRPr lang="en-US"/>
              </a:p>
            </p:txBody>
          </p:sp>
          <p:sp>
            <p:nvSpPr>
              <p:cNvPr id="155" name="Freeform 547"/>
              <p:cNvSpPr>
                <a:spLocks/>
              </p:cNvSpPr>
              <p:nvPr/>
            </p:nvSpPr>
            <p:spPr bwMode="auto">
              <a:xfrm>
                <a:off x="267" y="481"/>
                <a:ext cx="34" cy="47"/>
              </a:xfrm>
              <a:custGeom>
                <a:avLst/>
                <a:gdLst>
                  <a:gd name="T0" fmla="*/ 8 w 34"/>
                  <a:gd name="T1" fmla="*/ 1 h 47"/>
                  <a:gd name="T2" fmla="*/ 9 w 34"/>
                  <a:gd name="T3" fmla="*/ 12 h 47"/>
                  <a:gd name="T4" fmla="*/ 9 w 34"/>
                  <a:gd name="T5" fmla="*/ 16 h 47"/>
                  <a:gd name="T6" fmla="*/ 10 w 34"/>
                  <a:gd name="T7" fmla="*/ 17 h 47"/>
                  <a:gd name="T8" fmla="*/ 11 w 34"/>
                  <a:gd name="T9" fmla="*/ 19 h 47"/>
                  <a:gd name="T10" fmla="*/ 14 w 34"/>
                  <a:gd name="T11" fmla="*/ 20 h 47"/>
                  <a:gd name="T12" fmla="*/ 20 w 34"/>
                  <a:gd name="T13" fmla="*/ 20 h 47"/>
                  <a:gd name="T14" fmla="*/ 24 w 34"/>
                  <a:gd name="T15" fmla="*/ 19 h 47"/>
                  <a:gd name="T16" fmla="*/ 26 w 34"/>
                  <a:gd name="T17" fmla="*/ 17 h 47"/>
                  <a:gd name="T18" fmla="*/ 33 w 34"/>
                  <a:gd name="T19" fmla="*/ 0 h 47"/>
                  <a:gd name="T20" fmla="*/ 25 w 34"/>
                  <a:gd name="T21" fmla="*/ 46 h 47"/>
                  <a:gd name="T22" fmla="*/ 25 w 34"/>
                  <a:gd name="T23" fmla="*/ 36 h 47"/>
                  <a:gd name="T24" fmla="*/ 23 w 34"/>
                  <a:gd name="T25" fmla="*/ 33 h 47"/>
                  <a:gd name="T26" fmla="*/ 20 w 34"/>
                  <a:gd name="T27" fmla="*/ 31 h 47"/>
                  <a:gd name="T28" fmla="*/ 15 w 34"/>
                  <a:gd name="T29" fmla="*/ 31 h 47"/>
                  <a:gd name="T30" fmla="*/ 9 w 34"/>
                  <a:gd name="T31" fmla="*/ 31 h 47"/>
                  <a:gd name="T32" fmla="*/ 5 w 34"/>
                  <a:gd name="T33" fmla="*/ 34 h 47"/>
                  <a:gd name="T34" fmla="*/ 4 w 34"/>
                  <a:gd name="T35" fmla="*/ 36 h 47"/>
                  <a:gd name="T36" fmla="*/ 0 w 34"/>
                  <a:gd name="T37" fmla="*/ 45 h 47"/>
                  <a:gd name="T38" fmla="*/ 8 w 34"/>
                  <a:gd name="T39" fmla="*/ 1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47"/>
                  <a:gd name="T62" fmla="*/ 34 w 34"/>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47">
                    <a:moveTo>
                      <a:pt x="8" y="1"/>
                    </a:moveTo>
                    <a:lnTo>
                      <a:pt x="9" y="12"/>
                    </a:lnTo>
                    <a:lnTo>
                      <a:pt x="9" y="16"/>
                    </a:lnTo>
                    <a:lnTo>
                      <a:pt x="10" y="17"/>
                    </a:lnTo>
                    <a:lnTo>
                      <a:pt x="11" y="19"/>
                    </a:lnTo>
                    <a:lnTo>
                      <a:pt x="14" y="20"/>
                    </a:lnTo>
                    <a:lnTo>
                      <a:pt x="20" y="20"/>
                    </a:lnTo>
                    <a:lnTo>
                      <a:pt x="24" y="19"/>
                    </a:lnTo>
                    <a:lnTo>
                      <a:pt x="26" y="17"/>
                    </a:lnTo>
                    <a:lnTo>
                      <a:pt x="33" y="0"/>
                    </a:lnTo>
                    <a:lnTo>
                      <a:pt x="25" y="46"/>
                    </a:lnTo>
                    <a:lnTo>
                      <a:pt x="25" y="36"/>
                    </a:lnTo>
                    <a:lnTo>
                      <a:pt x="23" y="33"/>
                    </a:lnTo>
                    <a:lnTo>
                      <a:pt x="20" y="31"/>
                    </a:lnTo>
                    <a:lnTo>
                      <a:pt x="15" y="31"/>
                    </a:lnTo>
                    <a:lnTo>
                      <a:pt x="9" y="31"/>
                    </a:lnTo>
                    <a:lnTo>
                      <a:pt x="5" y="34"/>
                    </a:lnTo>
                    <a:lnTo>
                      <a:pt x="4" y="36"/>
                    </a:lnTo>
                    <a:lnTo>
                      <a:pt x="0" y="45"/>
                    </a:lnTo>
                    <a:lnTo>
                      <a:pt x="8" y="1"/>
                    </a:lnTo>
                  </a:path>
                </a:pathLst>
              </a:custGeom>
              <a:solidFill>
                <a:srgbClr val="000000"/>
              </a:solidFill>
              <a:ln w="9525" cap="rnd">
                <a:noFill/>
                <a:round/>
                <a:headEnd/>
                <a:tailEnd/>
              </a:ln>
            </p:spPr>
            <p:txBody>
              <a:bodyPr/>
              <a:lstStyle/>
              <a:p>
                <a:endParaRPr lang="en-US"/>
              </a:p>
            </p:txBody>
          </p:sp>
          <p:sp>
            <p:nvSpPr>
              <p:cNvPr id="156" name="Freeform 548"/>
              <p:cNvSpPr>
                <a:spLocks/>
              </p:cNvSpPr>
              <p:nvPr/>
            </p:nvSpPr>
            <p:spPr bwMode="auto">
              <a:xfrm>
                <a:off x="287" y="381"/>
                <a:ext cx="30" cy="41"/>
              </a:xfrm>
              <a:custGeom>
                <a:avLst/>
                <a:gdLst>
                  <a:gd name="T0" fmla="*/ 6 w 30"/>
                  <a:gd name="T1" fmla="*/ 0 h 41"/>
                  <a:gd name="T2" fmla="*/ 29 w 30"/>
                  <a:gd name="T3" fmla="*/ 13 h 41"/>
                  <a:gd name="T4" fmla="*/ 24 w 30"/>
                  <a:gd name="T5" fmla="*/ 40 h 41"/>
                  <a:gd name="T6" fmla="*/ 24 w 30"/>
                  <a:gd name="T7" fmla="*/ 23 h 41"/>
                  <a:gd name="T8" fmla="*/ 21 w 30"/>
                  <a:gd name="T9" fmla="*/ 17 h 41"/>
                  <a:gd name="T10" fmla="*/ 16 w 30"/>
                  <a:gd name="T11" fmla="*/ 14 h 41"/>
                  <a:gd name="T12" fmla="*/ 13 w 30"/>
                  <a:gd name="T13" fmla="*/ 15 h 41"/>
                  <a:gd name="T14" fmla="*/ 7 w 30"/>
                  <a:gd name="T15" fmla="*/ 18 h 41"/>
                  <a:gd name="T16" fmla="*/ 3 w 30"/>
                  <a:gd name="T17" fmla="*/ 25 h 41"/>
                  <a:gd name="T18" fmla="*/ 0 w 30"/>
                  <a:gd name="T19" fmla="*/ 35 h 41"/>
                  <a:gd name="T20" fmla="*/ 6 w 3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1"/>
                  <a:gd name="T35" fmla="*/ 30 w 3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1">
                    <a:moveTo>
                      <a:pt x="6" y="0"/>
                    </a:moveTo>
                    <a:lnTo>
                      <a:pt x="29" y="13"/>
                    </a:lnTo>
                    <a:lnTo>
                      <a:pt x="24" y="40"/>
                    </a:lnTo>
                    <a:lnTo>
                      <a:pt x="24" y="23"/>
                    </a:lnTo>
                    <a:lnTo>
                      <a:pt x="21" y="17"/>
                    </a:lnTo>
                    <a:lnTo>
                      <a:pt x="16" y="14"/>
                    </a:lnTo>
                    <a:lnTo>
                      <a:pt x="13" y="15"/>
                    </a:lnTo>
                    <a:lnTo>
                      <a:pt x="7" y="18"/>
                    </a:lnTo>
                    <a:lnTo>
                      <a:pt x="3" y="25"/>
                    </a:lnTo>
                    <a:lnTo>
                      <a:pt x="0" y="35"/>
                    </a:lnTo>
                    <a:lnTo>
                      <a:pt x="6" y="0"/>
                    </a:lnTo>
                  </a:path>
                </a:pathLst>
              </a:custGeom>
              <a:solidFill>
                <a:srgbClr val="401F00"/>
              </a:solidFill>
              <a:ln w="9525" cap="rnd">
                <a:noFill/>
                <a:round/>
                <a:headEnd/>
                <a:tailEnd/>
              </a:ln>
            </p:spPr>
            <p:txBody>
              <a:bodyPr/>
              <a:lstStyle/>
              <a:p>
                <a:endParaRPr lang="en-US"/>
              </a:p>
            </p:txBody>
          </p:sp>
          <p:sp>
            <p:nvSpPr>
              <p:cNvPr id="157" name="Freeform 549"/>
              <p:cNvSpPr>
                <a:spLocks/>
              </p:cNvSpPr>
              <p:nvPr/>
            </p:nvSpPr>
            <p:spPr bwMode="auto">
              <a:xfrm>
                <a:off x="259" y="381"/>
                <a:ext cx="58" cy="189"/>
              </a:xfrm>
              <a:custGeom>
                <a:avLst/>
                <a:gdLst>
                  <a:gd name="T0" fmla="*/ 0 w 58"/>
                  <a:gd name="T1" fmla="*/ 190 h 191"/>
                  <a:gd name="T2" fmla="*/ 34 w 58"/>
                  <a:gd name="T3" fmla="*/ 0 h 191"/>
                  <a:gd name="T4" fmla="*/ 57 w 58"/>
                  <a:gd name="T5" fmla="*/ 12 h 191"/>
                  <a:gd name="T6" fmla="*/ 26 w 58"/>
                  <a:gd name="T7" fmla="*/ 184 h 191"/>
                  <a:gd name="T8" fmla="*/ 0 w 58"/>
                  <a:gd name="T9" fmla="*/ 190 h 191"/>
                  <a:gd name="T10" fmla="*/ 0 60000 65536"/>
                  <a:gd name="T11" fmla="*/ 0 60000 65536"/>
                  <a:gd name="T12" fmla="*/ 0 60000 65536"/>
                  <a:gd name="T13" fmla="*/ 0 60000 65536"/>
                  <a:gd name="T14" fmla="*/ 0 60000 65536"/>
                  <a:gd name="T15" fmla="*/ 0 w 58"/>
                  <a:gd name="T16" fmla="*/ 0 h 191"/>
                  <a:gd name="T17" fmla="*/ 58 w 58"/>
                  <a:gd name="T18" fmla="*/ 191 h 191"/>
                </a:gdLst>
                <a:ahLst/>
                <a:cxnLst>
                  <a:cxn ang="T10">
                    <a:pos x="T0" y="T1"/>
                  </a:cxn>
                  <a:cxn ang="T11">
                    <a:pos x="T2" y="T3"/>
                  </a:cxn>
                  <a:cxn ang="T12">
                    <a:pos x="T4" y="T5"/>
                  </a:cxn>
                  <a:cxn ang="T13">
                    <a:pos x="T6" y="T7"/>
                  </a:cxn>
                  <a:cxn ang="T14">
                    <a:pos x="T8" y="T9"/>
                  </a:cxn>
                </a:cxnLst>
                <a:rect l="T15" t="T16" r="T17" b="T18"/>
                <a:pathLst>
                  <a:path w="58" h="191">
                    <a:moveTo>
                      <a:pt x="0" y="190"/>
                    </a:moveTo>
                    <a:lnTo>
                      <a:pt x="34" y="0"/>
                    </a:lnTo>
                    <a:lnTo>
                      <a:pt x="57" y="12"/>
                    </a:lnTo>
                    <a:lnTo>
                      <a:pt x="26" y="184"/>
                    </a:lnTo>
                    <a:lnTo>
                      <a:pt x="0" y="190"/>
                    </a:lnTo>
                  </a:path>
                </a:pathLst>
              </a:custGeom>
              <a:noFill/>
              <a:ln w="12700" cap="rnd" cmpd="sng">
                <a:solidFill>
                  <a:srgbClr val="000000"/>
                </a:solidFill>
                <a:prstDash val="solid"/>
                <a:round/>
                <a:headEnd/>
                <a:tailEnd/>
              </a:ln>
            </p:spPr>
            <p:txBody>
              <a:bodyPr/>
              <a:lstStyle/>
              <a:p>
                <a:endParaRPr lang="en-US"/>
              </a:p>
            </p:txBody>
          </p:sp>
          <p:sp>
            <p:nvSpPr>
              <p:cNvPr id="158" name="Freeform 550"/>
              <p:cNvSpPr>
                <a:spLocks/>
              </p:cNvSpPr>
              <p:nvPr/>
            </p:nvSpPr>
            <p:spPr bwMode="auto">
              <a:xfrm>
                <a:off x="780" y="381"/>
                <a:ext cx="34" cy="48"/>
              </a:xfrm>
              <a:custGeom>
                <a:avLst/>
                <a:gdLst>
                  <a:gd name="T0" fmla="*/ 31 w 32"/>
                  <a:gd name="T1" fmla="*/ 42 h 47"/>
                  <a:gd name="T2" fmla="*/ 6 w 32"/>
                  <a:gd name="T3" fmla="*/ 46 h 47"/>
                  <a:gd name="T4" fmla="*/ 0 w 32"/>
                  <a:gd name="T5" fmla="*/ 11 h 47"/>
                  <a:gd name="T6" fmla="*/ 24 w 32"/>
                  <a:gd name="T7" fmla="*/ 0 h 47"/>
                  <a:gd name="T8" fmla="*/ 24 w 32"/>
                  <a:gd name="T9" fmla="*/ 2 h 47"/>
                  <a:gd name="T10" fmla="*/ 31 w 32"/>
                  <a:gd name="T11" fmla="*/ 42 h 47"/>
                  <a:gd name="T12" fmla="*/ 0 60000 65536"/>
                  <a:gd name="T13" fmla="*/ 0 60000 65536"/>
                  <a:gd name="T14" fmla="*/ 0 60000 65536"/>
                  <a:gd name="T15" fmla="*/ 0 60000 65536"/>
                  <a:gd name="T16" fmla="*/ 0 60000 65536"/>
                  <a:gd name="T17" fmla="*/ 0 60000 65536"/>
                  <a:gd name="T18" fmla="*/ 0 w 32"/>
                  <a:gd name="T19" fmla="*/ 0 h 47"/>
                  <a:gd name="T20" fmla="*/ 32 w 32"/>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2" h="47">
                    <a:moveTo>
                      <a:pt x="31" y="42"/>
                    </a:moveTo>
                    <a:lnTo>
                      <a:pt x="6" y="46"/>
                    </a:lnTo>
                    <a:lnTo>
                      <a:pt x="0" y="11"/>
                    </a:lnTo>
                    <a:lnTo>
                      <a:pt x="24" y="0"/>
                    </a:lnTo>
                    <a:lnTo>
                      <a:pt x="24" y="2"/>
                    </a:lnTo>
                    <a:lnTo>
                      <a:pt x="31" y="42"/>
                    </a:lnTo>
                  </a:path>
                </a:pathLst>
              </a:custGeom>
              <a:solidFill>
                <a:srgbClr val="FF7F00"/>
              </a:solidFill>
              <a:ln w="9525" cap="rnd">
                <a:noFill/>
                <a:round/>
                <a:headEnd/>
                <a:tailEnd/>
              </a:ln>
            </p:spPr>
            <p:txBody>
              <a:bodyPr/>
              <a:lstStyle/>
              <a:p>
                <a:endParaRPr lang="en-US"/>
              </a:p>
            </p:txBody>
          </p:sp>
          <p:sp>
            <p:nvSpPr>
              <p:cNvPr id="159" name="Freeform 551"/>
              <p:cNvSpPr>
                <a:spLocks/>
              </p:cNvSpPr>
              <p:nvPr/>
            </p:nvSpPr>
            <p:spPr bwMode="auto">
              <a:xfrm>
                <a:off x="786" y="422"/>
                <a:ext cx="35" cy="59"/>
              </a:xfrm>
              <a:custGeom>
                <a:avLst/>
                <a:gdLst>
                  <a:gd name="T0" fmla="*/ 34 w 35"/>
                  <a:gd name="T1" fmla="*/ 58 h 59"/>
                  <a:gd name="T2" fmla="*/ 10 w 35"/>
                  <a:gd name="T3" fmla="*/ 58 h 59"/>
                  <a:gd name="T4" fmla="*/ 0 w 35"/>
                  <a:gd name="T5" fmla="*/ 6 h 59"/>
                  <a:gd name="T6" fmla="*/ 23 w 35"/>
                  <a:gd name="T7" fmla="*/ 2 h 59"/>
                  <a:gd name="T8" fmla="*/ 23 w 35"/>
                  <a:gd name="T9" fmla="*/ 0 h 59"/>
                  <a:gd name="T10" fmla="*/ 34 w 35"/>
                  <a:gd name="T11" fmla="*/ 58 h 59"/>
                  <a:gd name="T12" fmla="*/ 0 60000 65536"/>
                  <a:gd name="T13" fmla="*/ 0 60000 65536"/>
                  <a:gd name="T14" fmla="*/ 0 60000 65536"/>
                  <a:gd name="T15" fmla="*/ 0 60000 65536"/>
                  <a:gd name="T16" fmla="*/ 0 60000 65536"/>
                  <a:gd name="T17" fmla="*/ 0 60000 65536"/>
                  <a:gd name="T18" fmla="*/ 0 w 35"/>
                  <a:gd name="T19" fmla="*/ 0 h 59"/>
                  <a:gd name="T20" fmla="*/ 35 w 3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5" h="59">
                    <a:moveTo>
                      <a:pt x="34" y="58"/>
                    </a:moveTo>
                    <a:lnTo>
                      <a:pt x="10" y="58"/>
                    </a:lnTo>
                    <a:lnTo>
                      <a:pt x="0" y="6"/>
                    </a:lnTo>
                    <a:lnTo>
                      <a:pt x="23" y="2"/>
                    </a:lnTo>
                    <a:lnTo>
                      <a:pt x="23" y="0"/>
                    </a:lnTo>
                    <a:lnTo>
                      <a:pt x="34" y="58"/>
                    </a:lnTo>
                  </a:path>
                </a:pathLst>
              </a:custGeom>
              <a:solidFill>
                <a:srgbClr val="FFFF00"/>
              </a:solidFill>
              <a:ln w="9525" cap="rnd">
                <a:noFill/>
                <a:round/>
                <a:headEnd/>
                <a:tailEnd/>
              </a:ln>
            </p:spPr>
            <p:txBody>
              <a:bodyPr/>
              <a:lstStyle/>
              <a:p>
                <a:endParaRPr lang="en-US"/>
              </a:p>
            </p:txBody>
          </p:sp>
          <p:sp>
            <p:nvSpPr>
              <p:cNvPr id="160" name="Freeform 552"/>
              <p:cNvSpPr>
                <a:spLocks/>
              </p:cNvSpPr>
              <p:nvPr/>
            </p:nvSpPr>
            <p:spPr bwMode="auto">
              <a:xfrm>
                <a:off x="801" y="507"/>
                <a:ext cx="36" cy="64"/>
              </a:xfrm>
              <a:custGeom>
                <a:avLst/>
                <a:gdLst>
                  <a:gd name="T0" fmla="*/ 24 w 37"/>
                  <a:gd name="T1" fmla="*/ 0 h 64"/>
                  <a:gd name="T2" fmla="*/ 0 w 37"/>
                  <a:gd name="T3" fmla="*/ 1 h 64"/>
                  <a:gd name="T4" fmla="*/ 11 w 37"/>
                  <a:gd name="T5" fmla="*/ 58 h 64"/>
                  <a:gd name="T6" fmla="*/ 36 w 37"/>
                  <a:gd name="T7" fmla="*/ 63 h 64"/>
                  <a:gd name="T8" fmla="*/ 24 w 37"/>
                  <a:gd name="T9" fmla="*/ 0 h 64"/>
                  <a:gd name="T10" fmla="*/ 0 60000 65536"/>
                  <a:gd name="T11" fmla="*/ 0 60000 65536"/>
                  <a:gd name="T12" fmla="*/ 0 60000 65536"/>
                  <a:gd name="T13" fmla="*/ 0 60000 65536"/>
                  <a:gd name="T14" fmla="*/ 0 60000 65536"/>
                  <a:gd name="T15" fmla="*/ 0 w 37"/>
                  <a:gd name="T16" fmla="*/ 0 h 64"/>
                  <a:gd name="T17" fmla="*/ 37 w 37"/>
                  <a:gd name="T18" fmla="*/ 64 h 64"/>
                </a:gdLst>
                <a:ahLst/>
                <a:cxnLst>
                  <a:cxn ang="T10">
                    <a:pos x="T0" y="T1"/>
                  </a:cxn>
                  <a:cxn ang="T11">
                    <a:pos x="T2" y="T3"/>
                  </a:cxn>
                  <a:cxn ang="T12">
                    <a:pos x="T4" y="T5"/>
                  </a:cxn>
                  <a:cxn ang="T13">
                    <a:pos x="T6" y="T7"/>
                  </a:cxn>
                  <a:cxn ang="T14">
                    <a:pos x="T8" y="T9"/>
                  </a:cxn>
                </a:cxnLst>
                <a:rect l="T15" t="T16" r="T17" b="T18"/>
                <a:pathLst>
                  <a:path w="37" h="64">
                    <a:moveTo>
                      <a:pt x="24" y="0"/>
                    </a:moveTo>
                    <a:lnTo>
                      <a:pt x="0" y="1"/>
                    </a:lnTo>
                    <a:lnTo>
                      <a:pt x="11" y="58"/>
                    </a:lnTo>
                    <a:lnTo>
                      <a:pt x="36" y="63"/>
                    </a:lnTo>
                    <a:lnTo>
                      <a:pt x="24" y="0"/>
                    </a:lnTo>
                  </a:path>
                </a:pathLst>
              </a:custGeom>
              <a:solidFill>
                <a:srgbClr val="FF7F00"/>
              </a:solidFill>
              <a:ln w="9525" cap="rnd">
                <a:noFill/>
                <a:round/>
                <a:headEnd/>
                <a:tailEnd/>
              </a:ln>
            </p:spPr>
            <p:txBody>
              <a:bodyPr/>
              <a:lstStyle/>
              <a:p>
                <a:endParaRPr lang="en-US"/>
              </a:p>
            </p:txBody>
          </p:sp>
          <p:sp>
            <p:nvSpPr>
              <p:cNvPr id="161" name="Freeform 553"/>
              <p:cNvSpPr>
                <a:spLocks/>
              </p:cNvSpPr>
              <p:nvPr/>
            </p:nvSpPr>
            <p:spPr bwMode="auto">
              <a:xfrm>
                <a:off x="794" y="474"/>
                <a:ext cx="30" cy="32"/>
              </a:xfrm>
              <a:custGeom>
                <a:avLst/>
                <a:gdLst>
                  <a:gd name="T0" fmla="*/ 25 w 30"/>
                  <a:gd name="T1" fmla="*/ 2 h 31"/>
                  <a:gd name="T2" fmla="*/ 21 w 30"/>
                  <a:gd name="T3" fmla="*/ 10 h 31"/>
                  <a:gd name="T4" fmla="*/ 20 w 30"/>
                  <a:gd name="T5" fmla="*/ 13 h 31"/>
                  <a:gd name="T6" fmla="*/ 18 w 30"/>
                  <a:gd name="T7" fmla="*/ 14 h 31"/>
                  <a:gd name="T8" fmla="*/ 15 w 30"/>
                  <a:gd name="T9" fmla="*/ 15 h 31"/>
                  <a:gd name="T10" fmla="*/ 11 w 30"/>
                  <a:gd name="T11" fmla="*/ 13 h 31"/>
                  <a:gd name="T12" fmla="*/ 8 w 30"/>
                  <a:gd name="T13" fmla="*/ 12 h 31"/>
                  <a:gd name="T14" fmla="*/ 5 w 30"/>
                  <a:gd name="T15" fmla="*/ 8 h 31"/>
                  <a:gd name="T16" fmla="*/ 0 w 30"/>
                  <a:gd name="T17" fmla="*/ 0 h 31"/>
                  <a:gd name="T18" fmla="*/ 5 w 30"/>
                  <a:gd name="T19" fmla="*/ 27 h 31"/>
                  <a:gd name="T20" fmla="*/ 15 w 30"/>
                  <a:gd name="T21" fmla="*/ 30 h 31"/>
                  <a:gd name="T22" fmla="*/ 29 w 30"/>
                  <a:gd name="T23" fmla="*/ 28 h 31"/>
                  <a:gd name="T24" fmla="*/ 25 w 30"/>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1"/>
                  <a:gd name="T41" fmla="*/ 30 w 3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1">
                    <a:moveTo>
                      <a:pt x="25" y="2"/>
                    </a:moveTo>
                    <a:lnTo>
                      <a:pt x="21" y="10"/>
                    </a:lnTo>
                    <a:lnTo>
                      <a:pt x="20" y="13"/>
                    </a:lnTo>
                    <a:lnTo>
                      <a:pt x="18" y="14"/>
                    </a:lnTo>
                    <a:lnTo>
                      <a:pt x="15" y="15"/>
                    </a:lnTo>
                    <a:lnTo>
                      <a:pt x="11" y="13"/>
                    </a:lnTo>
                    <a:lnTo>
                      <a:pt x="8" y="12"/>
                    </a:lnTo>
                    <a:lnTo>
                      <a:pt x="5" y="8"/>
                    </a:lnTo>
                    <a:lnTo>
                      <a:pt x="0" y="0"/>
                    </a:lnTo>
                    <a:lnTo>
                      <a:pt x="5" y="27"/>
                    </a:lnTo>
                    <a:lnTo>
                      <a:pt x="15" y="30"/>
                    </a:lnTo>
                    <a:lnTo>
                      <a:pt x="29" y="28"/>
                    </a:lnTo>
                    <a:lnTo>
                      <a:pt x="25" y="2"/>
                    </a:lnTo>
                  </a:path>
                </a:pathLst>
              </a:custGeom>
              <a:solidFill>
                <a:srgbClr val="FFFFFF"/>
              </a:solidFill>
              <a:ln w="9525" cap="rnd">
                <a:noFill/>
                <a:round/>
                <a:headEnd/>
                <a:tailEnd/>
              </a:ln>
            </p:spPr>
            <p:txBody>
              <a:bodyPr/>
              <a:lstStyle/>
              <a:p>
                <a:endParaRPr lang="en-US"/>
              </a:p>
            </p:txBody>
          </p:sp>
          <p:sp>
            <p:nvSpPr>
              <p:cNvPr id="162" name="Freeform 554"/>
              <p:cNvSpPr>
                <a:spLocks/>
              </p:cNvSpPr>
              <p:nvPr/>
            </p:nvSpPr>
            <p:spPr bwMode="auto">
              <a:xfrm>
                <a:off x="794" y="481"/>
                <a:ext cx="35" cy="47"/>
              </a:xfrm>
              <a:custGeom>
                <a:avLst/>
                <a:gdLst>
                  <a:gd name="T0" fmla="*/ 25 w 35"/>
                  <a:gd name="T1" fmla="*/ 1 h 47"/>
                  <a:gd name="T2" fmla="*/ 25 w 35"/>
                  <a:gd name="T3" fmla="*/ 13 h 47"/>
                  <a:gd name="T4" fmla="*/ 25 w 35"/>
                  <a:gd name="T5" fmla="*/ 16 h 47"/>
                  <a:gd name="T6" fmla="*/ 24 w 35"/>
                  <a:gd name="T7" fmla="*/ 17 h 47"/>
                  <a:gd name="T8" fmla="*/ 23 w 35"/>
                  <a:gd name="T9" fmla="*/ 19 h 47"/>
                  <a:gd name="T10" fmla="*/ 20 w 35"/>
                  <a:gd name="T11" fmla="*/ 20 h 47"/>
                  <a:gd name="T12" fmla="*/ 14 w 35"/>
                  <a:gd name="T13" fmla="*/ 20 h 47"/>
                  <a:gd name="T14" fmla="*/ 10 w 35"/>
                  <a:gd name="T15" fmla="*/ 19 h 47"/>
                  <a:gd name="T16" fmla="*/ 8 w 35"/>
                  <a:gd name="T17" fmla="*/ 17 h 47"/>
                  <a:gd name="T18" fmla="*/ 0 w 35"/>
                  <a:gd name="T19" fmla="*/ 0 h 47"/>
                  <a:gd name="T20" fmla="*/ 9 w 35"/>
                  <a:gd name="T21" fmla="*/ 46 h 47"/>
                  <a:gd name="T22" fmla="*/ 9 w 35"/>
                  <a:gd name="T23" fmla="*/ 37 h 47"/>
                  <a:gd name="T24" fmla="*/ 11 w 35"/>
                  <a:gd name="T25" fmla="*/ 33 h 47"/>
                  <a:gd name="T26" fmla="*/ 14 w 35"/>
                  <a:gd name="T27" fmla="*/ 31 h 47"/>
                  <a:gd name="T28" fmla="*/ 19 w 35"/>
                  <a:gd name="T29" fmla="*/ 31 h 47"/>
                  <a:gd name="T30" fmla="*/ 25 w 35"/>
                  <a:gd name="T31" fmla="*/ 31 h 47"/>
                  <a:gd name="T32" fmla="*/ 29 w 35"/>
                  <a:gd name="T33" fmla="*/ 34 h 47"/>
                  <a:gd name="T34" fmla="*/ 31 w 35"/>
                  <a:gd name="T35" fmla="*/ 36 h 47"/>
                  <a:gd name="T36" fmla="*/ 34 w 35"/>
                  <a:gd name="T37" fmla="*/ 45 h 47"/>
                  <a:gd name="T38" fmla="*/ 25 w 35"/>
                  <a:gd name="T39" fmla="*/ 1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7"/>
                  <a:gd name="T62" fmla="*/ 35 w 3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47">
                    <a:moveTo>
                      <a:pt x="25" y="1"/>
                    </a:moveTo>
                    <a:lnTo>
                      <a:pt x="25" y="13"/>
                    </a:lnTo>
                    <a:lnTo>
                      <a:pt x="25" y="16"/>
                    </a:lnTo>
                    <a:lnTo>
                      <a:pt x="24" y="17"/>
                    </a:lnTo>
                    <a:lnTo>
                      <a:pt x="23" y="19"/>
                    </a:lnTo>
                    <a:lnTo>
                      <a:pt x="20" y="20"/>
                    </a:lnTo>
                    <a:lnTo>
                      <a:pt x="14" y="20"/>
                    </a:lnTo>
                    <a:lnTo>
                      <a:pt x="10" y="19"/>
                    </a:lnTo>
                    <a:lnTo>
                      <a:pt x="8" y="17"/>
                    </a:lnTo>
                    <a:lnTo>
                      <a:pt x="0" y="0"/>
                    </a:lnTo>
                    <a:lnTo>
                      <a:pt x="9" y="46"/>
                    </a:lnTo>
                    <a:lnTo>
                      <a:pt x="9" y="37"/>
                    </a:lnTo>
                    <a:lnTo>
                      <a:pt x="11" y="33"/>
                    </a:lnTo>
                    <a:lnTo>
                      <a:pt x="14" y="31"/>
                    </a:lnTo>
                    <a:lnTo>
                      <a:pt x="19" y="31"/>
                    </a:lnTo>
                    <a:lnTo>
                      <a:pt x="25" y="31"/>
                    </a:lnTo>
                    <a:lnTo>
                      <a:pt x="29" y="34"/>
                    </a:lnTo>
                    <a:lnTo>
                      <a:pt x="31" y="36"/>
                    </a:lnTo>
                    <a:lnTo>
                      <a:pt x="34" y="45"/>
                    </a:lnTo>
                    <a:lnTo>
                      <a:pt x="25" y="1"/>
                    </a:lnTo>
                  </a:path>
                </a:pathLst>
              </a:custGeom>
              <a:solidFill>
                <a:srgbClr val="000000"/>
              </a:solidFill>
              <a:ln w="9525" cap="rnd">
                <a:noFill/>
                <a:round/>
                <a:headEnd/>
                <a:tailEnd/>
              </a:ln>
            </p:spPr>
            <p:txBody>
              <a:bodyPr/>
              <a:lstStyle/>
              <a:p>
                <a:endParaRPr lang="en-US"/>
              </a:p>
            </p:txBody>
          </p:sp>
          <p:sp>
            <p:nvSpPr>
              <p:cNvPr id="163" name="Freeform 555"/>
              <p:cNvSpPr>
                <a:spLocks/>
              </p:cNvSpPr>
              <p:nvPr/>
            </p:nvSpPr>
            <p:spPr bwMode="auto">
              <a:xfrm>
                <a:off x="781" y="381"/>
                <a:ext cx="29" cy="41"/>
              </a:xfrm>
              <a:custGeom>
                <a:avLst/>
                <a:gdLst>
                  <a:gd name="T0" fmla="*/ 22 w 29"/>
                  <a:gd name="T1" fmla="*/ 0 h 41"/>
                  <a:gd name="T2" fmla="*/ 0 w 29"/>
                  <a:gd name="T3" fmla="*/ 13 h 41"/>
                  <a:gd name="T4" fmla="*/ 5 w 29"/>
                  <a:gd name="T5" fmla="*/ 40 h 41"/>
                  <a:gd name="T6" fmla="*/ 5 w 29"/>
                  <a:gd name="T7" fmla="*/ 23 h 41"/>
                  <a:gd name="T8" fmla="*/ 7 w 29"/>
                  <a:gd name="T9" fmla="*/ 17 h 41"/>
                  <a:gd name="T10" fmla="*/ 12 w 29"/>
                  <a:gd name="T11" fmla="*/ 14 h 41"/>
                  <a:gd name="T12" fmla="*/ 16 w 29"/>
                  <a:gd name="T13" fmla="*/ 15 h 41"/>
                  <a:gd name="T14" fmla="*/ 21 w 29"/>
                  <a:gd name="T15" fmla="*/ 18 h 41"/>
                  <a:gd name="T16" fmla="*/ 26 w 29"/>
                  <a:gd name="T17" fmla="*/ 25 h 41"/>
                  <a:gd name="T18" fmla="*/ 28 w 29"/>
                  <a:gd name="T19" fmla="*/ 35 h 41"/>
                  <a:gd name="T20" fmla="*/ 22 w 29"/>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1"/>
                  <a:gd name="T35" fmla="*/ 29 w 2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1">
                    <a:moveTo>
                      <a:pt x="22" y="0"/>
                    </a:moveTo>
                    <a:lnTo>
                      <a:pt x="0" y="13"/>
                    </a:lnTo>
                    <a:lnTo>
                      <a:pt x="5" y="40"/>
                    </a:lnTo>
                    <a:lnTo>
                      <a:pt x="5" y="23"/>
                    </a:lnTo>
                    <a:lnTo>
                      <a:pt x="7" y="17"/>
                    </a:lnTo>
                    <a:lnTo>
                      <a:pt x="12" y="14"/>
                    </a:lnTo>
                    <a:lnTo>
                      <a:pt x="16" y="15"/>
                    </a:lnTo>
                    <a:lnTo>
                      <a:pt x="21" y="18"/>
                    </a:lnTo>
                    <a:lnTo>
                      <a:pt x="26" y="25"/>
                    </a:lnTo>
                    <a:lnTo>
                      <a:pt x="28" y="35"/>
                    </a:lnTo>
                    <a:lnTo>
                      <a:pt x="22" y="0"/>
                    </a:lnTo>
                  </a:path>
                </a:pathLst>
              </a:custGeom>
              <a:solidFill>
                <a:srgbClr val="401F00"/>
              </a:solidFill>
              <a:ln w="9525" cap="rnd">
                <a:noFill/>
                <a:round/>
                <a:headEnd/>
                <a:tailEnd/>
              </a:ln>
            </p:spPr>
            <p:txBody>
              <a:bodyPr/>
              <a:lstStyle/>
              <a:p>
                <a:endParaRPr lang="en-US"/>
              </a:p>
            </p:txBody>
          </p:sp>
          <p:sp>
            <p:nvSpPr>
              <p:cNvPr id="164" name="Freeform 556"/>
              <p:cNvSpPr>
                <a:spLocks/>
              </p:cNvSpPr>
              <p:nvPr/>
            </p:nvSpPr>
            <p:spPr bwMode="auto">
              <a:xfrm>
                <a:off x="780" y="381"/>
                <a:ext cx="58" cy="189"/>
              </a:xfrm>
              <a:custGeom>
                <a:avLst/>
                <a:gdLst>
                  <a:gd name="T0" fmla="*/ 57 w 58"/>
                  <a:gd name="T1" fmla="*/ 190 h 191"/>
                  <a:gd name="T2" fmla="*/ 23 w 58"/>
                  <a:gd name="T3" fmla="*/ 0 h 191"/>
                  <a:gd name="T4" fmla="*/ 0 w 58"/>
                  <a:gd name="T5" fmla="*/ 12 h 191"/>
                  <a:gd name="T6" fmla="*/ 31 w 58"/>
                  <a:gd name="T7" fmla="*/ 184 h 191"/>
                  <a:gd name="T8" fmla="*/ 57 w 58"/>
                  <a:gd name="T9" fmla="*/ 190 h 191"/>
                  <a:gd name="T10" fmla="*/ 0 60000 65536"/>
                  <a:gd name="T11" fmla="*/ 0 60000 65536"/>
                  <a:gd name="T12" fmla="*/ 0 60000 65536"/>
                  <a:gd name="T13" fmla="*/ 0 60000 65536"/>
                  <a:gd name="T14" fmla="*/ 0 60000 65536"/>
                  <a:gd name="T15" fmla="*/ 0 w 58"/>
                  <a:gd name="T16" fmla="*/ 0 h 191"/>
                  <a:gd name="T17" fmla="*/ 58 w 58"/>
                  <a:gd name="T18" fmla="*/ 191 h 191"/>
                </a:gdLst>
                <a:ahLst/>
                <a:cxnLst>
                  <a:cxn ang="T10">
                    <a:pos x="T0" y="T1"/>
                  </a:cxn>
                  <a:cxn ang="T11">
                    <a:pos x="T2" y="T3"/>
                  </a:cxn>
                  <a:cxn ang="T12">
                    <a:pos x="T4" y="T5"/>
                  </a:cxn>
                  <a:cxn ang="T13">
                    <a:pos x="T6" y="T7"/>
                  </a:cxn>
                  <a:cxn ang="T14">
                    <a:pos x="T8" y="T9"/>
                  </a:cxn>
                </a:cxnLst>
                <a:rect l="T15" t="T16" r="T17" b="T18"/>
                <a:pathLst>
                  <a:path w="58" h="191">
                    <a:moveTo>
                      <a:pt x="57" y="190"/>
                    </a:moveTo>
                    <a:lnTo>
                      <a:pt x="23" y="0"/>
                    </a:lnTo>
                    <a:lnTo>
                      <a:pt x="0" y="12"/>
                    </a:lnTo>
                    <a:lnTo>
                      <a:pt x="31" y="184"/>
                    </a:lnTo>
                    <a:lnTo>
                      <a:pt x="57" y="190"/>
                    </a:lnTo>
                  </a:path>
                </a:pathLst>
              </a:custGeom>
              <a:noFill/>
              <a:ln w="12700" cap="rnd" cmpd="sng">
                <a:solidFill>
                  <a:srgbClr val="000000"/>
                </a:solidFill>
                <a:prstDash val="solid"/>
                <a:round/>
                <a:headEnd/>
                <a:tailEnd/>
              </a:ln>
            </p:spPr>
            <p:txBody>
              <a:bodyPr/>
              <a:lstStyle/>
              <a:p>
                <a:endParaRPr lang="en-US"/>
              </a:p>
            </p:txBody>
          </p:sp>
          <p:sp>
            <p:nvSpPr>
              <p:cNvPr id="165" name="Freeform 557"/>
              <p:cNvSpPr>
                <a:spLocks/>
              </p:cNvSpPr>
              <p:nvPr/>
            </p:nvSpPr>
            <p:spPr bwMode="auto">
              <a:xfrm>
                <a:off x="260" y="566"/>
                <a:ext cx="51" cy="53"/>
              </a:xfrm>
              <a:custGeom>
                <a:avLst/>
                <a:gdLst>
                  <a:gd name="T0" fmla="*/ 28 w 51"/>
                  <a:gd name="T1" fmla="*/ 51 h 52"/>
                  <a:gd name="T2" fmla="*/ 50 w 51"/>
                  <a:gd name="T3" fmla="*/ 43 h 52"/>
                  <a:gd name="T4" fmla="*/ 25 w 51"/>
                  <a:gd name="T5" fmla="*/ 0 h 52"/>
                  <a:gd name="T6" fmla="*/ 0 w 51"/>
                  <a:gd name="T7" fmla="*/ 5 h 52"/>
                  <a:gd name="T8" fmla="*/ 0 w 51"/>
                  <a:gd name="T9" fmla="*/ 6 h 52"/>
                  <a:gd name="T10" fmla="*/ 28 w 51"/>
                  <a:gd name="T11" fmla="*/ 51 h 52"/>
                  <a:gd name="T12" fmla="*/ 0 60000 65536"/>
                  <a:gd name="T13" fmla="*/ 0 60000 65536"/>
                  <a:gd name="T14" fmla="*/ 0 60000 65536"/>
                  <a:gd name="T15" fmla="*/ 0 60000 65536"/>
                  <a:gd name="T16" fmla="*/ 0 60000 65536"/>
                  <a:gd name="T17" fmla="*/ 0 60000 65536"/>
                  <a:gd name="T18" fmla="*/ 0 w 51"/>
                  <a:gd name="T19" fmla="*/ 0 h 52"/>
                  <a:gd name="T20" fmla="*/ 51 w 5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1" h="52">
                    <a:moveTo>
                      <a:pt x="28" y="51"/>
                    </a:moveTo>
                    <a:lnTo>
                      <a:pt x="50" y="43"/>
                    </a:lnTo>
                    <a:lnTo>
                      <a:pt x="25" y="0"/>
                    </a:lnTo>
                    <a:lnTo>
                      <a:pt x="0" y="5"/>
                    </a:lnTo>
                    <a:lnTo>
                      <a:pt x="0" y="6"/>
                    </a:lnTo>
                    <a:lnTo>
                      <a:pt x="28" y="51"/>
                    </a:lnTo>
                  </a:path>
                </a:pathLst>
              </a:custGeom>
              <a:solidFill>
                <a:srgbClr val="FF7F00"/>
              </a:solidFill>
              <a:ln w="9525" cap="rnd">
                <a:noFill/>
                <a:round/>
                <a:headEnd/>
                <a:tailEnd/>
              </a:ln>
            </p:spPr>
            <p:txBody>
              <a:bodyPr/>
              <a:lstStyle/>
              <a:p>
                <a:endParaRPr lang="en-US"/>
              </a:p>
            </p:txBody>
          </p:sp>
          <p:sp>
            <p:nvSpPr>
              <p:cNvPr id="166" name="Freeform 558"/>
              <p:cNvSpPr>
                <a:spLocks/>
              </p:cNvSpPr>
              <p:nvPr/>
            </p:nvSpPr>
            <p:spPr bwMode="auto">
              <a:xfrm>
                <a:off x="288" y="607"/>
                <a:ext cx="87" cy="125"/>
              </a:xfrm>
              <a:custGeom>
                <a:avLst/>
                <a:gdLst>
                  <a:gd name="T0" fmla="*/ 0 w 87"/>
                  <a:gd name="T1" fmla="*/ 9 h 125"/>
                  <a:gd name="T2" fmla="*/ 20 w 87"/>
                  <a:gd name="T3" fmla="*/ 0 h 125"/>
                  <a:gd name="T4" fmla="*/ 86 w 87"/>
                  <a:gd name="T5" fmla="*/ 110 h 125"/>
                  <a:gd name="T6" fmla="*/ 67 w 87"/>
                  <a:gd name="T7" fmla="*/ 124 h 125"/>
                  <a:gd name="T8" fmla="*/ 0 w 87"/>
                  <a:gd name="T9" fmla="*/ 9 h 125"/>
                  <a:gd name="T10" fmla="*/ 0 60000 65536"/>
                  <a:gd name="T11" fmla="*/ 0 60000 65536"/>
                  <a:gd name="T12" fmla="*/ 0 60000 65536"/>
                  <a:gd name="T13" fmla="*/ 0 60000 65536"/>
                  <a:gd name="T14" fmla="*/ 0 60000 65536"/>
                  <a:gd name="T15" fmla="*/ 0 w 87"/>
                  <a:gd name="T16" fmla="*/ 0 h 125"/>
                  <a:gd name="T17" fmla="*/ 87 w 87"/>
                  <a:gd name="T18" fmla="*/ 125 h 125"/>
                </a:gdLst>
                <a:ahLst/>
                <a:cxnLst>
                  <a:cxn ang="T10">
                    <a:pos x="T0" y="T1"/>
                  </a:cxn>
                  <a:cxn ang="T11">
                    <a:pos x="T2" y="T3"/>
                  </a:cxn>
                  <a:cxn ang="T12">
                    <a:pos x="T4" y="T5"/>
                  </a:cxn>
                  <a:cxn ang="T13">
                    <a:pos x="T6" y="T7"/>
                  </a:cxn>
                  <a:cxn ang="T14">
                    <a:pos x="T8" y="T9"/>
                  </a:cxn>
                </a:cxnLst>
                <a:rect l="T15" t="T16" r="T17" b="T18"/>
                <a:pathLst>
                  <a:path w="87" h="125">
                    <a:moveTo>
                      <a:pt x="0" y="9"/>
                    </a:moveTo>
                    <a:lnTo>
                      <a:pt x="20" y="0"/>
                    </a:lnTo>
                    <a:lnTo>
                      <a:pt x="86" y="110"/>
                    </a:lnTo>
                    <a:lnTo>
                      <a:pt x="67" y="124"/>
                    </a:lnTo>
                    <a:lnTo>
                      <a:pt x="0" y="9"/>
                    </a:lnTo>
                  </a:path>
                </a:pathLst>
              </a:custGeom>
              <a:solidFill>
                <a:srgbClr val="FFFF00"/>
              </a:solidFill>
              <a:ln w="9525" cap="rnd">
                <a:noFill/>
                <a:round/>
                <a:headEnd/>
                <a:tailEnd/>
              </a:ln>
            </p:spPr>
            <p:txBody>
              <a:bodyPr/>
              <a:lstStyle/>
              <a:p>
                <a:endParaRPr lang="en-US"/>
              </a:p>
            </p:txBody>
          </p:sp>
          <p:sp>
            <p:nvSpPr>
              <p:cNvPr id="167" name="Freeform 559"/>
              <p:cNvSpPr>
                <a:spLocks/>
              </p:cNvSpPr>
              <p:nvPr/>
            </p:nvSpPr>
            <p:spPr bwMode="auto">
              <a:xfrm>
                <a:off x="340" y="690"/>
                <a:ext cx="31" cy="37"/>
              </a:xfrm>
              <a:custGeom>
                <a:avLst/>
                <a:gdLst>
                  <a:gd name="T0" fmla="*/ 26 w 31"/>
                  <a:gd name="T1" fmla="*/ 34 h 36"/>
                  <a:gd name="T2" fmla="*/ 25 w 31"/>
                  <a:gd name="T3" fmla="*/ 34 h 36"/>
                  <a:gd name="T4" fmla="*/ 24 w 31"/>
                  <a:gd name="T5" fmla="*/ 34 h 36"/>
                  <a:gd name="T6" fmla="*/ 22 w 31"/>
                  <a:gd name="T7" fmla="*/ 35 h 36"/>
                  <a:gd name="T8" fmla="*/ 21 w 31"/>
                  <a:gd name="T9" fmla="*/ 34 h 36"/>
                  <a:gd name="T10" fmla="*/ 18 w 31"/>
                  <a:gd name="T11" fmla="*/ 34 h 36"/>
                  <a:gd name="T12" fmla="*/ 17 w 31"/>
                  <a:gd name="T13" fmla="*/ 34 h 36"/>
                  <a:gd name="T14" fmla="*/ 15 w 31"/>
                  <a:gd name="T15" fmla="*/ 33 h 36"/>
                  <a:gd name="T16" fmla="*/ 12 w 31"/>
                  <a:gd name="T17" fmla="*/ 31 h 36"/>
                  <a:gd name="T18" fmla="*/ 10 w 31"/>
                  <a:gd name="T19" fmla="*/ 29 h 36"/>
                  <a:gd name="T20" fmla="*/ 7 w 31"/>
                  <a:gd name="T21" fmla="*/ 26 h 36"/>
                  <a:gd name="T22" fmla="*/ 5 w 31"/>
                  <a:gd name="T23" fmla="*/ 22 h 36"/>
                  <a:gd name="T24" fmla="*/ 4 w 31"/>
                  <a:gd name="T25" fmla="*/ 21 h 36"/>
                  <a:gd name="T26" fmla="*/ 3 w 31"/>
                  <a:gd name="T27" fmla="*/ 19 h 36"/>
                  <a:gd name="T28" fmla="*/ 1 w 31"/>
                  <a:gd name="T29" fmla="*/ 16 h 36"/>
                  <a:gd name="T30" fmla="*/ 1 w 31"/>
                  <a:gd name="T31" fmla="*/ 14 h 36"/>
                  <a:gd name="T32" fmla="*/ 0 w 31"/>
                  <a:gd name="T33" fmla="*/ 12 h 36"/>
                  <a:gd name="T34" fmla="*/ 0 w 31"/>
                  <a:gd name="T35" fmla="*/ 11 h 36"/>
                  <a:gd name="T36" fmla="*/ 0 w 31"/>
                  <a:gd name="T37" fmla="*/ 9 h 36"/>
                  <a:gd name="T38" fmla="*/ 0 w 31"/>
                  <a:gd name="T39" fmla="*/ 8 h 36"/>
                  <a:gd name="T40" fmla="*/ 0 w 31"/>
                  <a:gd name="T41" fmla="*/ 7 h 36"/>
                  <a:gd name="T42" fmla="*/ 1 w 31"/>
                  <a:gd name="T43" fmla="*/ 6 h 36"/>
                  <a:gd name="T44" fmla="*/ 1 w 31"/>
                  <a:gd name="T45" fmla="*/ 4 h 36"/>
                  <a:gd name="T46" fmla="*/ 2 w 31"/>
                  <a:gd name="T47" fmla="*/ 3 h 36"/>
                  <a:gd name="T48" fmla="*/ 2 w 31"/>
                  <a:gd name="T49" fmla="*/ 3 h 36"/>
                  <a:gd name="T50" fmla="*/ 3 w 31"/>
                  <a:gd name="T51" fmla="*/ 2 h 36"/>
                  <a:gd name="T52" fmla="*/ 4 w 31"/>
                  <a:gd name="T53" fmla="*/ 1 h 36"/>
                  <a:gd name="T54" fmla="*/ 5 w 31"/>
                  <a:gd name="T55" fmla="*/ 1 h 36"/>
                  <a:gd name="T56" fmla="*/ 6 w 31"/>
                  <a:gd name="T57" fmla="*/ 1 h 36"/>
                  <a:gd name="T58" fmla="*/ 7 w 31"/>
                  <a:gd name="T59" fmla="*/ 0 h 36"/>
                  <a:gd name="T60" fmla="*/ 9 w 31"/>
                  <a:gd name="T61" fmla="*/ 1 h 36"/>
                  <a:gd name="T62" fmla="*/ 10 w 31"/>
                  <a:gd name="T63" fmla="*/ 1 h 36"/>
                  <a:gd name="T64" fmla="*/ 12 w 31"/>
                  <a:gd name="T65" fmla="*/ 1 h 36"/>
                  <a:gd name="T66" fmla="*/ 13 w 31"/>
                  <a:gd name="T67" fmla="*/ 2 h 36"/>
                  <a:gd name="T68" fmla="*/ 15 w 31"/>
                  <a:gd name="T69" fmla="*/ 3 h 36"/>
                  <a:gd name="T70" fmla="*/ 17 w 31"/>
                  <a:gd name="T71" fmla="*/ 4 h 36"/>
                  <a:gd name="T72" fmla="*/ 20 w 31"/>
                  <a:gd name="T73" fmla="*/ 7 h 36"/>
                  <a:gd name="T74" fmla="*/ 23 w 31"/>
                  <a:gd name="T75" fmla="*/ 9 h 36"/>
                  <a:gd name="T76" fmla="*/ 25 w 31"/>
                  <a:gd name="T77" fmla="*/ 13 h 36"/>
                  <a:gd name="T78" fmla="*/ 27 w 31"/>
                  <a:gd name="T79" fmla="*/ 16 h 36"/>
                  <a:gd name="T80" fmla="*/ 29 w 31"/>
                  <a:gd name="T81" fmla="*/ 20 h 36"/>
                  <a:gd name="T82" fmla="*/ 30 w 31"/>
                  <a:gd name="T83" fmla="*/ 23 h 36"/>
                  <a:gd name="T84" fmla="*/ 30 w 31"/>
                  <a:gd name="T85" fmla="*/ 24 h 36"/>
                  <a:gd name="T86" fmla="*/ 30 w 31"/>
                  <a:gd name="T87" fmla="*/ 26 h 36"/>
                  <a:gd name="T88" fmla="*/ 30 w 31"/>
                  <a:gd name="T89" fmla="*/ 27 h 36"/>
                  <a:gd name="T90" fmla="*/ 30 w 31"/>
                  <a:gd name="T91" fmla="*/ 29 h 36"/>
                  <a:gd name="T92" fmla="*/ 29 w 31"/>
                  <a:gd name="T93" fmla="*/ 31 h 36"/>
                  <a:gd name="T94" fmla="*/ 29 w 31"/>
                  <a:gd name="T95" fmla="*/ 32 h 36"/>
                  <a:gd name="T96" fmla="*/ 28 w 31"/>
                  <a:gd name="T97" fmla="*/ 33 h 36"/>
                  <a:gd name="T98" fmla="*/ 27 w 31"/>
                  <a:gd name="T99" fmla="*/ 34 h 36"/>
                  <a:gd name="T100" fmla="*/ 26 w 31"/>
                  <a:gd name="T101" fmla="*/ 34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
                  <a:gd name="T154" fmla="*/ 0 h 36"/>
                  <a:gd name="T155" fmla="*/ 31 w 31"/>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 h="36">
                    <a:moveTo>
                      <a:pt x="26" y="34"/>
                    </a:moveTo>
                    <a:lnTo>
                      <a:pt x="25" y="34"/>
                    </a:lnTo>
                    <a:lnTo>
                      <a:pt x="24" y="34"/>
                    </a:lnTo>
                    <a:lnTo>
                      <a:pt x="22" y="35"/>
                    </a:lnTo>
                    <a:lnTo>
                      <a:pt x="21" y="34"/>
                    </a:lnTo>
                    <a:lnTo>
                      <a:pt x="18" y="34"/>
                    </a:lnTo>
                    <a:lnTo>
                      <a:pt x="17" y="34"/>
                    </a:lnTo>
                    <a:lnTo>
                      <a:pt x="15" y="33"/>
                    </a:lnTo>
                    <a:lnTo>
                      <a:pt x="12" y="31"/>
                    </a:lnTo>
                    <a:lnTo>
                      <a:pt x="10" y="29"/>
                    </a:lnTo>
                    <a:lnTo>
                      <a:pt x="7" y="26"/>
                    </a:lnTo>
                    <a:lnTo>
                      <a:pt x="5" y="22"/>
                    </a:lnTo>
                    <a:lnTo>
                      <a:pt x="4" y="21"/>
                    </a:lnTo>
                    <a:lnTo>
                      <a:pt x="3" y="19"/>
                    </a:lnTo>
                    <a:lnTo>
                      <a:pt x="1" y="16"/>
                    </a:lnTo>
                    <a:lnTo>
                      <a:pt x="1" y="14"/>
                    </a:lnTo>
                    <a:lnTo>
                      <a:pt x="0" y="12"/>
                    </a:lnTo>
                    <a:lnTo>
                      <a:pt x="0" y="11"/>
                    </a:lnTo>
                    <a:lnTo>
                      <a:pt x="0" y="9"/>
                    </a:lnTo>
                    <a:lnTo>
                      <a:pt x="0" y="8"/>
                    </a:lnTo>
                    <a:lnTo>
                      <a:pt x="0" y="7"/>
                    </a:lnTo>
                    <a:lnTo>
                      <a:pt x="1" y="6"/>
                    </a:lnTo>
                    <a:lnTo>
                      <a:pt x="1" y="4"/>
                    </a:lnTo>
                    <a:lnTo>
                      <a:pt x="2" y="3"/>
                    </a:lnTo>
                    <a:lnTo>
                      <a:pt x="3" y="2"/>
                    </a:lnTo>
                    <a:lnTo>
                      <a:pt x="4" y="1"/>
                    </a:lnTo>
                    <a:lnTo>
                      <a:pt x="5" y="1"/>
                    </a:lnTo>
                    <a:lnTo>
                      <a:pt x="6" y="1"/>
                    </a:lnTo>
                    <a:lnTo>
                      <a:pt x="7" y="0"/>
                    </a:lnTo>
                    <a:lnTo>
                      <a:pt x="9" y="1"/>
                    </a:lnTo>
                    <a:lnTo>
                      <a:pt x="10" y="1"/>
                    </a:lnTo>
                    <a:lnTo>
                      <a:pt x="12" y="1"/>
                    </a:lnTo>
                    <a:lnTo>
                      <a:pt x="13" y="2"/>
                    </a:lnTo>
                    <a:lnTo>
                      <a:pt x="15" y="3"/>
                    </a:lnTo>
                    <a:lnTo>
                      <a:pt x="17" y="4"/>
                    </a:lnTo>
                    <a:lnTo>
                      <a:pt x="20" y="7"/>
                    </a:lnTo>
                    <a:lnTo>
                      <a:pt x="23" y="9"/>
                    </a:lnTo>
                    <a:lnTo>
                      <a:pt x="25" y="13"/>
                    </a:lnTo>
                    <a:lnTo>
                      <a:pt x="27" y="16"/>
                    </a:lnTo>
                    <a:lnTo>
                      <a:pt x="29" y="20"/>
                    </a:lnTo>
                    <a:lnTo>
                      <a:pt x="30" y="23"/>
                    </a:lnTo>
                    <a:lnTo>
                      <a:pt x="30" y="24"/>
                    </a:lnTo>
                    <a:lnTo>
                      <a:pt x="30" y="26"/>
                    </a:lnTo>
                    <a:lnTo>
                      <a:pt x="30" y="27"/>
                    </a:lnTo>
                    <a:lnTo>
                      <a:pt x="30" y="29"/>
                    </a:lnTo>
                    <a:lnTo>
                      <a:pt x="29" y="31"/>
                    </a:lnTo>
                    <a:lnTo>
                      <a:pt x="29" y="32"/>
                    </a:lnTo>
                    <a:lnTo>
                      <a:pt x="28" y="33"/>
                    </a:lnTo>
                    <a:lnTo>
                      <a:pt x="27" y="34"/>
                    </a:lnTo>
                    <a:lnTo>
                      <a:pt x="26" y="34"/>
                    </a:lnTo>
                  </a:path>
                </a:pathLst>
              </a:custGeom>
              <a:solidFill>
                <a:srgbClr val="FFFFFF"/>
              </a:solidFill>
              <a:ln w="9525" cap="rnd">
                <a:noFill/>
                <a:round/>
                <a:headEnd/>
                <a:tailEnd/>
              </a:ln>
            </p:spPr>
            <p:txBody>
              <a:bodyPr/>
              <a:lstStyle/>
              <a:p>
                <a:endParaRPr lang="en-US"/>
              </a:p>
            </p:txBody>
          </p:sp>
          <p:sp>
            <p:nvSpPr>
              <p:cNvPr id="168" name="Freeform 560"/>
              <p:cNvSpPr>
                <a:spLocks/>
              </p:cNvSpPr>
              <p:nvPr/>
            </p:nvSpPr>
            <p:spPr bwMode="auto">
              <a:xfrm>
                <a:off x="341" y="696"/>
                <a:ext cx="36" cy="44"/>
              </a:xfrm>
              <a:custGeom>
                <a:avLst/>
                <a:gdLst>
                  <a:gd name="T0" fmla="*/ 18 w 36"/>
                  <a:gd name="T1" fmla="*/ 43 h 44"/>
                  <a:gd name="T2" fmla="*/ 35 w 36"/>
                  <a:gd name="T3" fmla="*/ 24 h 44"/>
                  <a:gd name="T4" fmla="*/ 21 w 36"/>
                  <a:gd name="T5" fmla="*/ 0 h 44"/>
                  <a:gd name="T6" fmla="*/ 26 w 36"/>
                  <a:gd name="T7" fmla="*/ 15 h 44"/>
                  <a:gd name="T8" fmla="*/ 26 w 36"/>
                  <a:gd name="T9" fmla="*/ 22 h 44"/>
                  <a:gd name="T10" fmla="*/ 22 w 36"/>
                  <a:gd name="T11" fmla="*/ 26 h 44"/>
                  <a:gd name="T12" fmla="*/ 19 w 36"/>
                  <a:gd name="T13" fmla="*/ 27 h 44"/>
                  <a:gd name="T14" fmla="*/ 13 w 36"/>
                  <a:gd name="T15" fmla="*/ 26 h 44"/>
                  <a:gd name="T16" fmla="*/ 5 w 36"/>
                  <a:gd name="T17" fmla="*/ 20 h 44"/>
                  <a:gd name="T18" fmla="*/ 0 w 36"/>
                  <a:gd name="T19" fmla="*/ 13 h 44"/>
                  <a:gd name="T20" fmla="*/ 18 w 36"/>
                  <a:gd name="T21" fmla="*/ 43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4"/>
                  <a:gd name="T35" fmla="*/ 36 w 3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4">
                    <a:moveTo>
                      <a:pt x="18" y="43"/>
                    </a:moveTo>
                    <a:lnTo>
                      <a:pt x="35" y="24"/>
                    </a:lnTo>
                    <a:lnTo>
                      <a:pt x="21" y="0"/>
                    </a:lnTo>
                    <a:lnTo>
                      <a:pt x="26" y="15"/>
                    </a:lnTo>
                    <a:lnTo>
                      <a:pt x="26" y="22"/>
                    </a:lnTo>
                    <a:lnTo>
                      <a:pt x="22" y="26"/>
                    </a:lnTo>
                    <a:lnTo>
                      <a:pt x="19" y="27"/>
                    </a:lnTo>
                    <a:lnTo>
                      <a:pt x="13" y="26"/>
                    </a:lnTo>
                    <a:lnTo>
                      <a:pt x="5" y="20"/>
                    </a:lnTo>
                    <a:lnTo>
                      <a:pt x="0" y="13"/>
                    </a:lnTo>
                    <a:lnTo>
                      <a:pt x="18" y="43"/>
                    </a:lnTo>
                  </a:path>
                </a:pathLst>
              </a:custGeom>
              <a:solidFill>
                <a:srgbClr val="401F00"/>
              </a:solidFill>
              <a:ln w="9525" cap="rnd">
                <a:noFill/>
                <a:round/>
                <a:headEnd/>
                <a:tailEnd/>
              </a:ln>
            </p:spPr>
            <p:txBody>
              <a:bodyPr/>
              <a:lstStyle/>
              <a:p>
                <a:endParaRPr lang="en-US"/>
              </a:p>
            </p:txBody>
          </p:sp>
          <p:sp>
            <p:nvSpPr>
              <p:cNvPr id="169" name="Freeform 561"/>
              <p:cNvSpPr>
                <a:spLocks/>
              </p:cNvSpPr>
              <p:nvPr/>
            </p:nvSpPr>
            <p:spPr bwMode="auto">
              <a:xfrm>
                <a:off x="260" y="566"/>
                <a:ext cx="118" cy="172"/>
              </a:xfrm>
              <a:custGeom>
                <a:avLst/>
                <a:gdLst>
                  <a:gd name="T0" fmla="*/ 0 w 118"/>
                  <a:gd name="T1" fmla="*/ 5 h 172"/>
                  <a:gd name="T2" fmla="*/ 100 w 118"/>
                  <a:gd name="T3" fmla="*/ 171 h 172"/>
                  <a:gd name="T4" fmla="*/ 117 w 118"/>
                  <a:gd name="T5" fmla="*/ 153 h 172"/>
                  <a:gd name="T6" fmla="*/ 26 w 118"/>
                  <a:gd name="T7" fmla="*/ 0 h 172"/>
                  <a:gd name="T8" fmla="*/ 0 w 118"/>
                  <a:gd name="T9" fmla="*/ 5 h 172"/>
                  <a:gd name="T10" fmla="*/ 0 60000 65536"/>
                  <a:gd name="T11" fmla="*/ 0 60000 65536"/>
                  <a:gd name="T12" fmla="*/ 0 60000 65536"/>
                  <a:gd name="T13" fmla="*/ 0 60000 65536"/>
                  <a:gd name="T14" fmla="*/ 0 60000 65536"/>
                  <a:gd name="T15" fmla="*/ 0 w 118"/>
                  <a:gd name="T16" fmla="*/ 0 h 172"/>
                  <a:gd name="T17" fmla="*/ 118 w 118"/>
                  <a:gd name="T18" fmla="*/ 172 h 172"/>
                </a:gdLst>
                <a:ahLst/>
                <a:cxnLst>
                  <a:cxn ang="T10">
                    <a:pos x="T0" y="T1"/>
                  </a:cxn>
                  <a:cxn ang="T11">
                    <a:pos x="T2" y="T3"/>
                  </a:cxn>
                  <a:cxn ang="T12">
                    <a:pos x="T4" y="T5"/>
                  </a:cxn>
                  <a:cxn ang="T13">
                    <a:pos x="T6" y="T7"/>
                  </a:cxn>
                  <a:cxn ang="T14">
                    <a:pos x="T8" y="T9"/>
                  </a:cxn>
                </a:cxnLst>
                <a:rect l="T15" t="T16" r="T17" b="T18"/>
                <a:pathLst>
                  <a:path w="118" h="172">
                    <a:moveTo>
                      <a:pt x="0" y="5"/>
                    </a:moveTo>
                    <a:lnTo>
                      <a:pt x="100" y="171"/>
                    </a:lnTo>
                    <a:lnTo>
                      <a:pt x="117" y="153"/>
                    </a:lnTo>
                    <a:lnTo>
                      <a:pt x="26" y="0"/>
                    </a:lnTo>
                    <a:lnTo>
                      <a:pt x="0" y="5"/>
                    </a:lnTo>
                  </a:path>
                </a:pathLst>
              </a:custGeom>
              <a:noFill/>
              <a:ln w="12700" cap="rnd" cmpd="sng">
                <a:solidFill>
                  <a:srgbClr val="000000"/>
                </a:solidFill>
                <a:prstDash val="solid"/>
                <a:round/>
                <a:headEnd/>
                <a:tailEnd/>
              </a:ln>
            </p:spPr>
            <p:txBody>
              <a:bodyPr/>
              <a:lstStyle/>
              <a:p>
                <a:endParaRPr lang="en-US"/>
              </a:p>
            </p:txBody>
          </p:sp>
          <p:sp>
            <p:nvSpPr>
              <p:cNvPr id="170" name="Freeform 562"/>
              <p:cNvSpPr>
                <a:spLocks/>
              </p:cNvSpPr>
              <p:nvPr/>
            </p:nvSpPr>
            <p:spPr bwMode="auto">
              <a:xfrm>
                <a:off x="782" y="564"/>
                <a:ext cx="56" cy="54"/>
              </a:xfrm>
              <a:custGeom>
                <a:avLst/>
                <a:gdLst>
                  <a:gd name="T0" fmla="*/ 26 w 56"/>
                  <a:gd name="T1" fmla="*/ 55 h 56"/>
                  <a:gd name="T2" fmla="*/ 0 w 56"/>
                  <a:gd name="T3" fmla="*/ 49 h 56"/>
                  <a:gd name="T4" fmla="*/ 28 w 56"/>
                  <a:gd name="T5" fmla="*/ 0 h 56"/>
                  <a:gd name="T6" fmla="*/ 54 w 56"/>
                  <a:gd name="T7" fmla="*/ 6 h 56"/>
                  <a:gd name="T8" fmla="*/ 55 w 56"/>
                  <a:gd name="T9" fmla="*/ 6 h 56"/>
                  <a:gd name="T10" fmla="*/ 26 w 56"/>
                  <a:gd name="T11" fmla="*/ 55 h 56"/>
                  <a:gd name="T12" fmla="*/ 0 60000 65536"/>
                  <a:gd name="T13" fmla="*/ 0 60000 65536"/>
                  <a:gd name="T14" fmla="*/ 0 60000 65536"/>
                  <a:gd name="T15" fmla="*/ 0 60000 65536"/>
                  <a:gd name="T16" fmla="*/ 0 60000 65536"/>
                  <a:gd name="T17" fmla="*/ 0 60000 65536"/>
                  <a:gd name="T18" fmla="*/ 0 w 56"/>
                  <a:gd name="T19" fmla="*/ 0 h 56"/>
                  <a:gd name="T20" fmla="*/ 56 w 5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56" h="56">
                    <a:moveTo>
                      <a:pt x="26" y="55"/>
                    </a:moveTo>
                    <a:lnTo>
                      <a:pt x="0" y="49"/>
                    </a:lnTo>
                    <a:lnTo>
                      <a:pt x="28" y="0"/>
                    </a:lnTo>
                    <a:lnTo>
                      <a:pt x="54" y="6"/>
                    </a:lnTo>
                    <a:lnTo>
                      <a:pt x="55" y="6"/>
                    </a:lnTo>
                    <a:lnTo>
                      <a:pt x="26" y="55"/>
                    </a:lnTo>
                  </a:path>
                </a:pathLst>
              </a:custGeom>
              <a:solidFill>
                <a:srgbClr val="401F00"/>
              </a:solidFill>
              <a:ln w="9525" cap="rnd">
                <a:noFill/>
                <a:round/>
                <a:headEnd/>
                <a:tailEnd/>
              </a:ln>
            </p:spPr>
            <p:txBody>
              <a:bodyPr/>
              <a:lstStyle/>
              <a:p>
                <a:endParaRPr lang="en-US"/>
              </a:p>
            </p:txBody>
          </p:sp>
          <p:sp>
            <p:nvSpPr>
              <p:cNvPr id="171" name="Freeform 563"/>
              <p:cNvSpPr>
                <a:spLocks/>
              </p:cNvSpPr>
              <p:nvPr/>
            </p:nvSpPr>
            <p:spPr bwMode="auto">
              <a:xfrm>
                <a:off x="722" y="611"/>
                <a:ext cx="89" cy="118"/>
              </a:xfrm>
              <a:custGeom>
                <a:avLst/>
                <a:gdLst>
                  <a:gd name="T0" fmla="*/ 89 w 90"/>
                  <a:gd name="T1" fmla="*/ 5 h 118"/>
                  <a:gd name="T2" fmla="*/ 62 w 90"/>
                  <a:gd name="T3" fmla="*/ 0 h 118"/>
                  <a:gd name="T4" fmla="*/ 0 w 90"/>
                  <a:gd name="T5" fmla="*/ 105 h 118"/>
                  <a:gd name="T6" fmla="*/ 10 w 90"/>
                  <a:gd name="T7" fmla="*/ 114 h 118"/>
                  <a:gd name="T8" fmla="*/ 22 w 90"/>
                  <a:gd name="T9" fmla="*/ 117 h 118"/>
                  <a:gd name="T10" fmla="*/ 89 w 90"/>
                  <a:gd name="T11" fmla="*/ 5 h 118"/>
                  <a:gd name="T12" fmla="*/ 0 60000 65536"/>
                  <a:gd name="T13" fmla="*/ 0 60000 65536"/>
                  <a:gd name="T14" fmla="*/ 0 60000 65536"/>
                  <a:gd name="T15" fmla="*/ 0 60000 65536"/>
                  <a:gd name="T16" fmla="*/ 0 60000 65536"/>
                  <a:gd name="T17" fmla="*/ 0 60000 65536"/>
                  <a:gd name="T18" fmla="*/ 0 w 90"/>
                  <a:gd name="T19" fmla="*/ 0 h 118"/>
                  <a:gd name="T20" fmla="*/ 90 w 90"/>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90" h="118">
                    <a:moveTo>
                      <a:pt x="89" y="5"/>
                    </a:moveTo>
                    <a:lnTo>
                      <a:pt x="62" y="0"/>
                    </a:lnTo>
                    <a:lnTo>
                      <a:pt x="0" y="105"/>
                    </a:lnTo>
                    <a:lnTo>
                      <a:pt x="10" y="114"/>
                    </a:lnTo>
                    <a:lnTo>
                      <a:pt x="22" y="117"/>
                    </a:lnTo>
                    <a:lnTo>
                      <a:pt x="89" y="5"/>
                    </a:lnTo>
                  </a:path>
                </a:pathLst>
              </a:custGeom>
              <a:solidFill>
                <a:srgbClr val="FF7F00"/>
              </a:solidFill>
              <a:ln w="9525" cap="rnd">
                <a:noFill/>
                <a:round/>
                <a:headEnd/>
                <a:tailEnd/>
              </a:ln>
            </p:spPr>
            <p:txBody>
              <a:bodyPr/>
              <a:lstStyle/>
              <a:p>
                <a:endParaRPr lang="en-US"/>
              </a:p>
            </p:txBody>
          </p:sp>
          <p:sp>
            <p:nvSpPr>
              <p:cNvPr id="172" name="Freeform 564"/>
              <p:cNvSpPr>
                <a:spLocks/>
              </p:cNvSpPr>
              <p:nvPr/>
            </p:nvSpPr>
            <p:spPr bwMode="auto">
              <a:xfrm>
                <a:off x="725" y="690"/>
                <a:ext cx="30" cy="34"/>
              </a:xfrm>
              <a:custGeom>
                <a:avLst/>
                <a:gdLst>
                  <a:gd name="T0" fmla="*/ 4 w 31"/>
                  <a:gd name="T1" fmla="*/ 33 h 35"/>
                  <a:gd name="T2" fmla="*/ 6 w 31"/>
                  <a:gd name="T3" fmla="*/ 34 h 35"/>
                  <a:gd name="T4" fmla="*/ 7 w 31"/>
                  <a:gd name="T5" fmla="*/ 34 h 35"/>
                  <a:gd name="T6" fmla="*/ 8 w 31"/>
                  <a:gd name="T7" fmla="*/ 34 h 35"/>
                  <a:gd name="T8" fmla="*/ 9 w 31"/>
                  <a:gd name="T9" fmla="*/ 34 h 35"/>
                  <a:gd name="T10" fmla="*/ 12 w 31"/>
                  <a:gd name="T11" fmla="*/ 33 h 35"/>
                  <a:gd name="T12" fmla="*/ 13 w 31"/>
                  <a:gd name="T13" fmla="*/ 33 h 35"/>
                  <a:gd name="T14" fmla="*/ 14 w 31"/>
                  <a:gd name="T15" fmla="*/ 32 h 35"/>
                  <a:gd name="T16" fmla="*/ 18 w 31"/>
                  <a:gd name="T17" fmla="*/ 30 h 35"/>
                  <a:gd name="T18" fmla="*/ 20 w 31"/>
                  <a:gd name="T19" fmla="*/ 28 h 35"/>
                  <a:gd name="T20" fmla="*/ 23 w 31"/>
                  <a:gd name="T21" fmla="*/ 25 h 35"/>
                  <a:gd name="T22" fmla="*/ 25 w 31"/>
                  <a:gd name="T23" fmla="*/ 22 h 35"/>
                  <a:gd name="T24" fmla="*/ 26 w 31"/>
                  <a:gd name="T25" fmla="*/ 20 h 35"/>
                  <a:gd name="T26" fmla="*/ 27 w 31"/>
                  <a:gd name="T27" fmla="*/ 18 h 35"/>
                  <a:gd name="T28" fmla="*/ 29 w 31"/>
                  <a:gd name="T29" fmla="*/ 15 h 35"/>
                  <a:gd name="T30" fmla="*/ 29 w 31"/>
                  <a:gd name="T31" fmla="*/ 11 h 35"/>
                  <a:gd name="T32" fmla="*/ 30 w 31"/>
                  <a:gd name="T33" fmla="*/ 10 h 35"/>
                  <a:gd name="T34" fmla="*/ 30 w 31"/>
                  <a:gd name="T35" fmla="*/ 9 h 35"/>
                  <a:gd name="T36" fmla="*/ 30 w 31"/>
                  <a:gd name="T37" fmla="*/ 6 h 35"/>
                  <a:gd name="T38" fmla="*/ 29 w 31"/>
                  <a:gd name="T39" fmla="*/ 5 h 35"/>
                  <a:gd name="T40" fmla="*/ 29 w 31"/>
                  <a:gd name="T41" fmla="*/ 4 h 35"/>
                  <a:gd name="T42" fmla="*/ 28 w 31"/>
                  <a:gd name="T43" fmla="*/ 3 h 35"/>
                  <a:gd name="T44" fmla="*/ 28 w 31"/>
                  <a:gd name="T45" fmla="*/ 2 h 35"/>
                  <a:gd name="T46" fmla="*/ 26 w 31"/>
                  <a:gd name="T47" fmla="*/ 1 h 35"/>
                  <a:gd name="T48" fmla="*/ 25 w 31"/>
                  <a:gd name="T49" fmla="*/ 0 h 35"/>
                  <a:gd name="T50" fmla="*/ 23 w 31"/>
                  <a:gd name="T51" fmla="*/ 0 h 35"/>
                  <a:gd name="T52" fmla="*/ 22 w 31"/>
                  <a:gd name="T53" fmla="*/ 0 h 35"/>
                  <a:gd name="T54" fmla="*/ 21 w 31"/>
                  <a:gd name="T55" fmla="*/ 0 h 35"/>
                  <a:gd name="T56" fmla="*/ 20 w 31"/>
                  <a:gd name="T57" fmla="*/ 0 h 35"/>
                  <a:gd name="T58" fmla="*/ 18 w 31"/>
                  <a:gd name="T59" fmla="*/ 1 h 35"/>
                  <a:gd name="T60" fmla="*/ 17 w 31"/>
                  <a:gd name="T61" fmla="*/ 2 h 35"/>
                  <a:gd name="T62" fmla="*/ 15 w 31"/>
                  <a:gd name="T63" fmla="*/ 2 h 35"/>
                  <a:gd name="T64" fmla="*/ 13 w 31"/>
                  <a:gd name="T65" fmla="*/ 4 h 35"/>
                  <a:gd name="T66" fmla="*/ 10 w 31"/>
                  <a:gd name="T67" fmla="*/ 6 h 35"/>
                  <a:gd name="T68" fmla="*/ 7 w 31"/>
                  <a:gd name="T69" fmla="*/ 9 h 35"/>
                  <a:gd name="T70" fmla="*/ 5 w 31"/>
                  <a:gd name="T71" fmla="*/ 12 h 35"/>
                  <a:gd name="T72" fmla="*/ 3 w 31"/>
                  <a:gd name="T73" fmla="*/ 15 h 35"/>
                  <a:gd name="T74" fmla="*/ 2 w 31"/>
                  <a:gd name="T75" fmla="*/ 19 h 35"/>
                  <a:gd name="T76" fmla="*/ 1 w 31"/>
                  <a:gd name="T77" fmla="*/ 22 h 35"/>
                  <a:gd name="T78" fmla="*/ 1 w 31"/>
                  <a:gd name="T79" fmla="*/ 24 h 35"/>
                  <a:gd name="T80" fmla="*/ 0 w 31"/>
                  <a:gd name="T81" fmla="*/ 25 h 35"/>
                  <a:gd name="T82" fmla="*/ 0 w 31"/>
                  <a:gd name="T83" fmla="*/ 26 h 35"/>
                  <a:gd name="T84" fmla="*/ 1 w 31"/>
                  <a:gd name="T85" fmla="*/ 28 h 35"/>
                  <a:gd name="T86" fmla="*/ 1 w 31"/>
                  <a:gd name="T87" fmla="*/ 30 h 35"/>
                  <a:gd name="T88" fmla="*/ 2 w 31"/>
                  <a:gd name="T89" fmla="*/ 31 h 35"/>
                  <a:gd name="T90" fmla="*/ 3 w 31"/>
                  <a:gd name="T91" fmla="*/ 32 h 35"/>
                  <a:gd name="T92" fmla="*/ 4 w 31"/>
                  <a:gd name="T93" fmla="*/ 33 h 35"/>
                  <a:gd name="T94" fmla="*/ 4 w 31"/>
                  <a:gd name="T95" fmla="*/ 33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
                  <a:gd name="T145" fmla="*/ 0 h 35"/>
                  <a:gd name="T146" fmla="*/ 31 w 31"/>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 h="35">
                    <a:moveTo>
                      <a:pt x="4" y="33"/>
                    </a:moveTo>
                    <a:lnTo>
                      <a:pt x="6" y="34"/>
                    </a:lnTo>
                    <a:lnTo>
                      <a:pt x="7" y="34"/>
                    </a:lnTo>
                    <a:lnTo>
                      <a:pt x="8" y="34"/>
                    </a:lnTo>
                    <a:lnTo>
                      <a:pt x="9" y="34"/>
                    </a:lnTo>
                    <a:lnTo>
                      <a:pt x="12" y="33"/>
                    </a:lnTo>
                    <a:lnTo>
                      <a:pt x="13" y="33"/>
                    </a:lnTo>
                    <a:lnTo>
                      <a:pt x="14" y="32"/>
                    </a:lnTo>
                    <a:lnTo>
                      <a:pt x="18" y="30"/>
                    </a:lnTo>
                    <a:lnTo>
                      <a:pt x="20" y="28"/>
                    </a:lnTo>
                    <a:lnTo>
                      <a:pt x="23" y="25"/>
                    </a:lnTo>
                    <a:lnTo>
                      <a:pt x="25" y="22"/>
                    </a:lnTo>
                    <a:lnTo>
                      <a:pt x="26" y="20"/>
                    </a:lnTo>
                    <a:lnTo>
                      <a:pt x="27" y="18"/>
                    </a:lnTo>
                    <a:lnTo>
                      <a:pt x="29" y="15"/>
                    </a:lnTo>
                    <a:lnTo>
                      <a:pt x="29" y="11"/>
                    </a:lnTo>
                    <a:lnTo>
                      <a:pt x="30" y="10"/>
                    </a:lnTo>
                    <a:lnTo>
                      <a:pt x="30" y="9"/>
                    </a:lnTo>
                    <a:lnTo>
                      <a:pt x="30" y="6"/>
                    </a:lnTo>
                    <a:lnTo>
                      <a:pt x="29" y="5"/>
                    </a:lnTo>
                    <a:lnTo>
                      <a:pt x="29" y="4"/>
                    </a:lnTo>
                    <a:lnTo>
                      <a:pt x="28" y="3"/>
                    </a:lnTo>
                    <a:lnTo>
                      <a:pt x="28" y="2"/>
                    </a:lnTo>
                    <a:lnTo>
                      <a:pt x="26" y="1"/>
                    </a:lnTo>
                    <a:lnTo>
                      <a:pt x="25" y="0"/>
                    </a:lnTo>
                    <a:lnTo>
                      <a:pt x="23" y="0"/>
                    </a:lnTo>
                    <a:lnTo>
                      <a:pt x="22" y="0"/>
                    </a:lnTo>
                    <a:lnTo>
                      <a:pt x="21" y="0"/>
                    </a:lnTo>
                    <a:lnTo>
                      <a:pt x="20" y="0"/>
                    </a:lnTo>
                    <a:lnTo>
                      <a:pt x="18" y="1"/>
                    </a:lnTo>
                    <a:lnTo>
                      <a:pt x="17" y="2"/>
                    </a:lnTo>
                    <a:lnTo>
                      <a:pt x="15" y="2"/>
                    </a:lnTo>
                    <a:lnTo>
                      <a:pt x="13" y="4"/>
                    </a:lnTo>
                    <a:lnTo>
                      <a:pt x="10" y="6"/>
                    </a:lnTo>
                    <a:lnTo>
                      <a:pt x="7" y="9"/>
                    </a:lnTo>
                    <a:lnTo>
                      <a:pt x="5" y="12"/>
                    </a:lnTo>
                    <a:lnTo>
                      <a:pt x="3" y="15"/>
                    </a:lnTo>
                    <a:lnTo>
                      <a:pt x="2" y="19"/>
                    </a:lnTo>
                    <a:lnTo>
                      <a:pt x="1" y="22"/>
                    </a:lnTo>
                    <a:lnTo>
                      <a:pt x="1" y="24"/>
                    </a:lnTo>
                    <a:lnTo>
                      <a:pt x="0" y="25"/>
                    </a:lnTo>
                    <a:lnTo>
                      <a:pt x="0" y="26"/>
                    </a:lnTo>
                    <a:lnTo>
                      <a:pt x="1" y="28"/>
                    </a:lnTo>
                    <a:lnTo>
                      <a:pt x="1" y="30"/>
                    </a:lnTo>
                    <a:lnTo>
                      <a:pt x="2" y="31"/>
                    </a:lnTo>
                    <a:lnTo>
                      <a:pt x="3" y="32"/>
                    </a:lnTo>
                    <a:lnTo>
                      <a:pt x="4" y="33"/>
                    </a:lnTo>
                  </a:path>
                </a:pathLst>
              </a:custGeom>
              <a:solidFill>
                <a:srgbClr val="FFFFFF"/>
              </a:solidFill>
              <a:ln w="9525" cap="rnd">
                <a:noFill/>
                <a:round/>
                <a:headEnd/>
                <a:tailEnd/>
              </a:ln>
            </p:spPr>
            <p:txBody>
              <a:bodyPr/>
              <a:lstStyle/>
              <a:p>
                <a:endParaRPr lang="en-US"/>
              </a:p>
            </p:txBody>
          </p:sp>
          <p:sp>
            <p:nvSpPr>
              <p:cNvPr id="173" name="Freeform 565"/>
              <p:cNvSpPr>
                <a:spLocks/>
              </p:cNvSpPr>
              <p:nvPr/>
            </p:nvSpPr>
            <p:spPr bwMode="auto">
              <a:xfrm>
                <a:off x="719" y="695"/>
                <a:ext cx="36" cy="43"/>
              </a:xfrm>
              <a:custGeom>
                <a:avLst/>
                <a:gdLst>
                  <a:gd name="T0" fmla="*/ 18 w 37"/>
                  <a:gd name="T1" fmla="*/ 43 h 44"/>
                  <a:gd name="T2" fmla="*/ 0 w 37"/>
                  <a:gd name="T3" fmla="*/ 23 h 44"/>
                  <a:gd name="T4" fmla="*/ 14 w 37"/>
                  <a:gd name="T5" fmla="*/ 0 h 44"/>
                  <a:gd name="T6" fmla="*/ 9 w 37"/>
                  <a:gd name="T7" fmla="*/ 15 h 44"/>
                  <a:gd name="T8" fmla="*/ 9 w 37"/>
                  <a:gd name="T9" fmla="*/ 22 h 44"/>
                  <a:gd name="T10" fmla="*/ 13 w 37"/>
                  <a:gd name="T11" fmla="*/ 25 h 44"/>
                  <a:gd name="T12" fmla="*/ 17 w 37"/>
                  <a:gd name="T13" fmla="*/ 26 h 44"/>
                  <a:gd name="T14" fmla="*/ 22 w 37"/>
                  <a:gd name="T15" fmla="*/ 25 h 44"/>
                  <a:gd name="T16" fmla="*/ 29 w 37"/>
                  <a:gd name="T17" fmla="*/ 20 h 44"/>
                  <a:gd name="T18" fmla="*/ 36 w 37"/>
                  <a:gd name="T19" fmla="*/ 15 h 44"/>
                  <a:gd name="T20" fmla="*/ 18 w 37"/>
                  <a:gd name="T21" fmla="*/ 43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44"/>
                  <a:gd name="T35" fmla="*/ 37 w 37"/>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44">
                    <a:moveTo>
                      <a:pt x="18" y="43"/>
                    </a:moveTo>
                    <a:lnTo>
                      <a:pt x="0" y="23"/>
                    </a:lnTo>
                    <a:lnTo>
                      <a:pt x="14" y="0"/>
                    </a:lnTo>
                    <a:lnTo>
                      <a:pt x="9" y="15"/>
                    </a:lnTo>
                    <a:lnTo>
                      <a:pt x="9" y="22"/>
                    </a:lnTo>
                    <a:lnTo>
                      <a:pt x="13" y="25"/>
                    </a:lnTo>
                    <a:lnTo>
                      <a:pt x="17" y="26"/>
                    </a:lnTo>
                    <a:lnTo>
                      <a:pt x="22" y="25"/>
                    </a:lnTo>
                    <a:lnTo>
                      <a:pt x="29" y="20"/>
                    </a:lnTo>
                    <a:lnTo>
                      <a:pt x="36" y="15"/>
                    </a:lnTo>
                    <a:lnTo>
                      <a:pt x="18" y="43"/>
                    </a:lnTo>
                  </a:path>
                </a:pathLst>
              </a:custGeom>
              <a:solidFill>
                <a:srgbClr val="401F00"/>
              </a:solidFill>
              <a:ln w="9525" cap="rnd">
                <a:noFill/>
                <a:round/>
                <a:headEnd/>
                <a:tailEnd/>
              </a:ln>
            </p:spPr>
            <p:txBody>
              <a:bodyPr/>
              <a:lstStyle/>
              <a:p>
                <a:endParaRPr lang="en-US"/>
              </a:p>
            </p:txBody>
          </p:sp>
          <p:sp>
            <p:nvSpPr>
              <p:cNvPr id="174" name="Freeform 566"/>
              <p:cNvSpPr>
                <a:spLocks/>
              </p:cNvSpPr>
              <p:nvPr/>
            </p:nvSpPr>
            <p:spPr bwMode="auto">
              <a:xfrm>
                <a:off x="719" y="563"/>
                <a:ext cx="120" cy="174"/>
              </a:xfrm>
              <a:custGeom>
                <a:avLst/>
                <a:gdLst>
                  <a:gd name="T0" fmla="*/ 119 w 120"/>
                  <a:gd name="T1" fmla="*/ 7 h 175"/>
                  <a:gd name="T2" fmla="*/ 18 w 120"/>
                  <a:gd name="T3" fmla="*/ 174 h 175"/>
                  <a:gd name="T4" fmla="*/ 0 w 120"/>
                  <a:gd name="T5" fmla="*/ 154 h 175"/>
                  <a:gd name="T6" fmla="*/ 93 w 120"/>
                  <a:gd name="T7" fmla="*/ 0 h 175"/>
                  <a:gd name="T8" fmla="*/ 92 w 120"/>
                  <a:gd name="T9" fmla="*/ 1 h 175"/>
                  <a:gd name="T10" fmla="*/ 119 w 120"/>
                  <a:gd name="T11" fmla="*/ 7 h 175"/>
                  <a:gd name="T12" fmla="*/ 0 60000 65536"/>
                  <a:gd name="T13" fmla="*/ 0 60000 65536"/>
                  <a:gd name="T14" fmla="*/ 0 60000 65536"/>
                  <a:gd name="T15" fmla="*/ 0 60000 65536"/>
                  <a:gd name="T16" fmla="*/ 0 60000 65536"/>
                  <a:gd name="T17" fmla="*/ 0 60000 65536"/>
                  <a:gd name="T18" fmla="*/ 0 w 120"/>
                  <a:gd name="T19" fmla="*/ 0 h 175"/>
                  <a:gd name="T20" fmla="*/ 120 w 120"/>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120" h="175">
                    <a:moveTo>
                      <a:pt x="119" y="7"/>
                    </a:moveTo>
                    <a:lnTo>
                      <a:pt x="18" y="174"/>
                    </a:lnTo>
                    <a:lnTo>
                      <a:pt x="0" y="154"/>
                    </a:lnTo>
                    <a:lnTo>
                      <a:pt x="93" y="0"/>
                    </a:lnTo>
                    <a:lnTo>
                      <a:pt x="92" y="1"/>
                    </a:lnTo>
                    <a:lnTo>
                      <a:pt x="119" y="7"/>
                    </a:lnTo>
                  </a:path>
                </a:pathLst>
              </a:custGeom>
              <a:noFill/>
              <a:ln w="12700" cap="rnd" cmpd="sng">
                <a:solidFill>
                  <a:srgbClr val="000000"/>
                </a:solidFill>
                <a:prstDash val="solid"/>
                <a:round/>
                <a:headEnd/>
                <a:tailEnd/>
              </a:ln>
            </p:spPr>
            <p:txBody>
              <a:bodyPr/>
              <a:lstStyle/>
              <a:p>
                <a:endParaRPr lang="en-US"/>
              </a:p>
            </p:txBody>
          </p:sp>
          <p:sp>
            <p:nvSpPr>
              <p:cNvPr id="175" name="Freeform 567"/>
              <p:cNvSpPr>
                <a:spLocks/>
              </p:cNvSpPr>
              <p:nvPr/>
            </p:nvSpPr>
            <p:spPr bwMode="auto">
              <a:xfrm>
                <a:off x="320" y="395"/>
                <a:ext cx="109" cy="93"/>
              </a:xfrm>
              <a:custGeom>
                <a:avLst/>
                <a:gdLst>
                  <a:gd name="T0" fmla="*/ 0 w 109"/>
                  <a:gd name="T1" fmla="*/ 0 h 93"/>
                  <a:gd name="T2" fmla="*/ 108 w 109"/>
                  <a:gd name="T3" fmla="*/ 64 h 93"/>
                  <a:gd name="T4" fmla="*/ 59 w 109"/>
                  <a:gd name="T5" fmla="*/ 49 h 93"/>
                  <a:gd name="T6" fmla="*/ 34 w 109"/>
                  <a:gd name="T7" fmla="*/ 33 h 93"/>
                  <a:gd name="T8" fmla="*/ 48 w 109"/>
                  <a:gd name="T9" fmla="*/ 59 h 93"/>
                  <a:gd name="T10" fmla="*/ 53 w 109"/>
                  <a:gd name="T11" fmla="*/ 92 h 93"/>
                  <a:gd name="T12" fmla="*/ 54 w 109"/>
                  <a:gd name="T13" fmla="*/ 92 h 93"/>
                  <a:gd name="T14" fmla="*/ 0 w 109"/>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93"/>
                  <a:gd name="T26" fmla="*/ 109 w 109"/>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93">
                    <a:moveTo>
                      <a:pt x="0" y="0"/>
                    </a:moveTo>
                    <a:lnTo>
                      <a:pt x="108" y="64"/>
                    </a:lnTo>
                    <a:lnTo>
                      <a:pt x="59" y="49"/>
                    </a:lnTo>
                    <a:lnTo>
                      <a:pt x="34" y="33"/>
                    </a:lnTo>
                    <a:lnTo>
                      <a:pt x="48" y="59"/>
                    </a:lnTo>
                    <a:lnTo>
                      <a:pt x="53" y="92"/>
                    </a:lnTo>
                    <a:lnTo>
                      <a:pt x="54" y="92"/>
                    </a:lnTo>
                    <a:lnTo>
                      <a:pt x="0" y="0"/>
                    </a:lnTo>
                  </a:path>
                </a:pathLst>
              </a:custGeom>
              <a:solidFill>
                <a:srgbClr val="401F00"/>
              </a:solidFill>
              <a:ln w="9525" cap="rnd">
                <a:noFill/>
                <a:round/>
                <a:headEnd/>
                <a:tailEnd/>
              </a:ln>
            </p:spPr>
            <p:txBody>
              <a:bodyPr/>
              <a:lstStyle/>
              <a:p>
                <a:endParaRPr lang="en-US"/>
              </a:p>
            </p:txBody>
          </p:sp>
          <p:sp>
            <p:nvSpPr>
              <p:cNvPr id="176" name="Freeform 568"/>
              <p:cNvSpPr>
                <a:spLocks/>
              </p:cNvSpPr>
              <p:nvPr/>
            </p:nvSpPr>
            <p:spPr bwMode="auto">
              <a:xfrm>
                <a:off x="668" y="395"/>
                <a:ext cx="110" cy="92"/>
              </a:xfrm>
              <a:custGeom>
                <a:avLst/>
                <a:gdLst>
                  <a:gd name="T0" fmla="*/ 109 w 110"/>
                  <a:gd name="T1" fmla="*/ 0 h 92"/>
                  <a:gd name="T2" fmla="*/ 0 w 110"/>
                  <a:gd name="T3" fmla="*/ 64 h 92"/>
                  <a:gd name="T4" fmla="*/ 48 w 110"/>
                  <a:gd name="T5" fmla="*/ 48 h 92"/>
                  <a:gd name="T6" fmla="*/ 74 w 110"/>
                  <a:gd name="T7" fmla="*/ 33 h 92"/>
                  <a:gd name="T8" fmla="*/ 60 w 110"/>
                  <a:gd name="T9" fmla="*/ 58 h 92"/>
                  <a:gd name="T10" fmla="*/ 55 w 110"/>
                  <a:gd name="T11" fmla="*/ 91 h 92"/>
                  <a:gd name="T12" fmla="*/ 109 w 110"/>
                  <a:gd name="T13" fmla="*/ 0 h 92"/>
                  <a:gd name="T14" fmla="*/ 0 60000 65536"/>
                  <a:gd name="T15" fmla="*/ 0 60000 65536"/>
                  <a:gd name="T16" fmla="*/ 0 60000 65536"/>
                  <a:gd name="T17" fmla="*/ 0 60000 65536"/>
                  <a:gd name="T18" fmla="*/ 0 60000 65536"/>
                  <a:gd name="T19" fmla="*/ 0 60000 65536"/>
                  <a:gd name="T20" fmla="*/ 0 60000 65536"/>
                  <a:gd name="T21" fmla="*/ 0 w 110"/>
                  <a:gd name="T22" fmla="*/ 0 h 92"/>
                  <a:gd name="T23" fmla="*/ 110 w 110"/>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92">
                    <a:moveTo>
                      <a:pt x="109" y="0"/>
                    </a:moveTo>
                    <a:lnTo>
                      <a:pt x="0" y="64"/>
                    </a:lnTo>
                    <a:lnTo>
                      <a:pt x="48" y="48"/>
                    </a:lnTo>
                    <a:lnTo>
                      <a:pt x="74" y="33"/>
                    </a:lnTo>
                    <a:lnTo>
                      <a:pt x="60" y="58"/>
                    </a:lnTo>
                    <a:lnTo>
                      <a:pt x="55" y="91"/>
                    </a:lnTo>
                    <a:lnTo>
                      <a:pt x="109" y="0"/>
                    </a:lnTo>
                  </a:path>
                </a:pathLst>
              </a:custGeom>
              <a:solidFill>
                <a:srgbClr val="401F00"/>
              </a:solidFill>
              <a:ln w="9525" cap="rnd">
                <a:noFill/>
                <a:round/>
                <a:headEnd/>
                <a:tailEnd/>
              </a:ln>
            </p:spPr>
            <p:txBody>
              <a:bodyPr/>
              <a:lstStyle/>
              <a:p>
                <a:endParaRPr lang="en-US"/>
              </a:p>
            </p:txBody>
          </p:sp>
          <p:sp>
            <p:nvSpPr>
              <p:cNvPr id="177" name="Freeform 569"/>
              <p:cNvSpPr>
                <a:spLocks/>
              </p:cNvSpPr>
              <p:nvPr/>
            </p:nvSpPr>
            <p:spPr bwMode="auto">
              <a:xfrm>
                <a:off x="548" y="503"/>
                <a:ext cx="46" cy="81"/>
              </a:xfrm>
              <a:custGeom>
                <a:avLst/>
                <a:gdLst>
                  <a:gd name="T0" fmla="*/ 45 w 46"/>
                  <a:gd name="T1" fmla="*/ 0 h 81"/>
                  <a:gd name="T2" fmla="*/ 0 w 46"/>
                  <a:gd name="T3" fmla="*/ 26 h 81"/>
                  <a:gd name="T4" fmla="*/ 0 w 46"/>
                  <a:gd name="T5" fmla="*/ 80 h 81"/>
                  <a:gd name="T6" fmla="*/ 13 w 46"/>
                  <a:gd name="T7" fmla="*/ 52 h 81"/>
                  <a:gd name="T8" fmla="*/ 13 w 46"/>
                  <a:gd name="T9" fmla="*/ 29 h 81"/>
                  <a:gd name="T10" fmla="*/ 29 w 46"/>
                  <a:gd name="T11" fmla="*/ 20 h 81"/>
                  <a:gd name="T12" fmla="*/ 45 w 46"/>
                  <a:gd name="T13" fmla="*/ 0 h 81"/>
                  <a:gd name="T14" fmla="*/ 0 60000 65536"/>
                  <a:gd name="T15" fmla="*/ 0 60000 65536"/>
                  <a:gd name="T16" fmla="*/ 0 60000 65536"/>
                  <a:gd name="T17" fmla="*/ 0 60000 65536"/>
                  <a:gd name="T18" fmla="*/ 0 60000 65536"/>
                  <a:gd name="T19" fmla="*/ 0 60000 65536"/>
                  <a:gd name="T20" fmla="*/ 0 60000 65536"/>
                  <a:gd name="T21" fmla="*/ 0 w 46"/>
                  <a:gd name="T22" fmla="*/ 0 h 81"/>
                  <a:gd name="T23" fmla="*/ 46 w 46"/>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1">
                    <a:moveTo>
                      <a:pt x="45" y="0"/>
                    </a:moveTo>
                    <a:lnTo>
                      <a:pt x="0" y="26"/>
                    </a:lnTo>
                    <a:lnTo>
                      <a:pt x="0" y="80"/>
                    </a:lnTo>
                    <a:lnTo>
                      <a:pt x="13" y="52"/>
                    </a:lnTo>
                    <a:lnTo>
                      <a:pt x="13" y="29"/>
                    </a:lnTo>
                    <a:lnTo>
                      <a:pt x="29" y="20"/>
                    </a:lnTo>
                    <a:lnTo>
                      <a:pt x="45" y="0"/>
                    </a:lnTo>
                  </a:path>
                </a:pathLst>
              </a:custGeom>
              <a:solidFill>
                <a:srgbClr val="401F00"/>
              </a:solidFill>
              <a:ln w="9525" cap="rnd">
                <a:noFill/>
                <a:round/>
                <a:headEnd/>
                <a:tailEnd/>
              </a:ln>
            </p:spPr>
            <p:txBody>
              <a:bodyPr/>
              <a:lstStyle/>
              <a:p>
                <a:endParaRPr lang="en-US"/>
              </a:p>
            </p:txBody>
          </p:sp>
          <p:sp>
            <p:nvSpPr>
              <p:cNvPr id="178" name="Freeform 570"/>
              <p:cNvSpPr>
                <a:spLocks/>
              </p:cNvSpPr>
              <p:nvPr/>
            </p:nvSpPr>
            <p:spPr bwMode="auto">
              <a:xfrm>
                <a:off x="503" y="502"/>
                <a:ext cx="45" cy="81"/>
              </a:xfrm>
              <a:custGeom>
                <a:avLst/>
                <a:gdLst>
                  <a:gd name="T0" fmla="*/ 0 w 45"/>
                  <a:gd name="T1" fmla="*/ 0 h 81"/>
                  <a:gd name="T2" fmla="*/ 44 w 45"/>
                  <a:gd name="T3" fmla="*/ 27 h 81"/>
                  <a:gd name="T4" fmla="*/ 44 w 45"/>
                  <a:gd name="T5" fmla="*/ 80 h 81"/>
                  <a:gd name="T6" fmla="*/ 33 w 45"/>
                  <a:gd name="T7" fmla="*/ 52 h 81"/>
                  <a:gd name="T8" fmla="*/ 33 w 45"/>
                  <a:gd name="T9" fmla="*/ 30 h 81"/>
                  <a:gd name="T10" fmla="*/ 14 w 45"/>
                  <a:gd name="T11" fmla="*/ 19 h 81"/>
                  <a:gd name="T12" fmla="*/ 14 w 45"/>
                  <a:gd name="T13" fmla="*/ 20 h 81"/>
                  <a:gd name="T14" fmla="*/ 0 w 45"/>
                  <a:gd name="T15" fmla="*/ 0 h 8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81"/>
                  <a:gd name="T26" fmla="*/ 45 w 45"/>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81">
                    <a:moveTo>
                      <a:pt x="0" y="0"/>
                    </a:moveTo>
                    <a:lnTo>
                      <a:pt x="44" y="27"/>
                    </a:lnTo>
                    <a:lnTo>
                      <a:pt x="44" y="80"/>
                    </a:lnTo>
                    <a:lnTo>
                      <a:pt x="33" y="52"/>
                    </a:lnTo>
                    <a:lnTo>
                      <a:pt x="33" y="30"/>
                    </a:lnTo>
                    <a:lnTo>
                      <a:pt x="14" y="19"/>
                    </a:lnTo>
                    <a:lnTo>
                      <a:pt x="14" y="20"/>
                    </a:lnTo>
                    <a:lnTo>
                      <a:pt x="0" y="0"/>
                    </a:lnTo>
                  </a:path>
                </a:pathLst>
              </a:custGeom>
              <a:solidFill>
                <a:srgbClr val="401F00"/>
              </a:solidFill>
              <a:ln w="9525" cap="rnd">
                <a:noFill/>
                <a:round/>
                <a:headEnd/>
                <a:tailEnd/>
              </a:ln>
            </p:spPr>
            <p:txBody>
              <a:bodyPr/>
              <a:lstStyle/>
              <a:p>
                <a:endParaRPr lang="en-US"/>
              </a:p>
            </p:txBody>
          </p:sp>
          <p:sp>
            <p:nvSpPr>
              <p:cNvPr id="179" name="Freeform 571"/>
              <p:cNvSpPr>
                <a:spLocks/>
              </p:cNvSpPr>
              <p:nvPr/>
            </p:nvSpPr>
            <p:spPr bwMode="auto">
              <a:xfrm>
                <a:off x="740" y="477"/>
                <a:ext cx="77" cy="22"/>
              </a:xfrm>
              <a:custGeom>
                <a:avLst/>
                <a:gdLst>
                  <a:gd name="T0" fmla="*/ 76 w 77"/>
                  <a:gd name="T1" fmla="*/ 0 h 22"/>
                  <a:gd name="T2" fmla="*/ 69 w 77"/>
                  <a:gd name="T3" fmla="*/ 5 h 22"/>
                  <a:gd name="T4" fmla="*/ 57 w 77"/>
                  <a:gd name="T5" fmla="*/ 7 h 22"/>
                  <a:gd name="T6" fmla="*/ 0 w 77"/>
                  <a:gd name="T7" fmla="*/ 10 h 22"/>
                  <a:gd name="T8" fmla="*/ 57 w 77"/>
                  <a:gd name="T9" fmla="*/ 14 h 22"/>
                  <a:gd name="T10" fmla="*/ 69 w 77"/>
                  <a:gd name="T11" fmla="*/ 17 h 22"/>
                  <a:gd name="T12" fmla="*/ 76 w 77"/>
                  <a:gd name="T13" fmla="*/ 21 h 22"/>
                  <a:gd name="T14" fmla="*/ 76 w 77"/>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2"/>
                  <a:gd name="T26" fmla="*/ 77 w 7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2">
                    <a:moveTo>
                      <a:pt x="76" y="0"/>
                    </a:moveTo>
                    <a:lnTo>
                      <a:pt x="69" y="5"/>
                    </a:lnTo>
                    <a:lnTo>
                      <a:pt x="57" y="7"/>
                    </a:lnTo>
                    <a:lnTo>
                      <a:pt x="0" y="10"/>
                    </a:lnTo>
                    <a:lnTo>
                      <a:pt x="57" y="14"/>
                    </a:lnTo>
                    <a:lnTo>
                      <a:pt x="69" y="17"/>
                    </a:lnTo>
                    <a:lnTo>
                      <a:pt x="76" y="21"/>
                    </a:lnTo>
                    <a:lnTo>
                      <a:pt x="76"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0" name="Freeform 572"/>
              <p:cNvSpPr>
                <a:spLocks/>
              </p:cNvSpPr>
              <p:nvPr/>
            </p:nvSpPr>
            <p:spPr bwMode="auto">
              <a:xfrm>
                <a:off x="817" y="477"/>
                <a:ext cx="77" cy="22"/>
              </a:xfrm>
              <a:custGeom>
                <a:avLst/>
                <a:gdLst>
                  <a:gd name="T0" fmla="*/ 0 w 77"/>
                  <a:gd name="T1" fmla="*/ 0 h 22"/>
                  <a:gd name="T2" fmla="*/ 6 w 77"/>
                  <a:gd name="T3" fmla="*/ 5 h 22"/>
                  <a:gd name="T4" fmla="*/ 18 w 77"/>
                  <a:gd name="T5" fmla="*/ 8 h 22"/>
                  <a:gd name="T6" fmla="*/ 76 w 77"/>
                  <a:gd name="T7" fmla="*/ 11 h 22"/>
                  <a:gd name="T8" fmla="*/ 18 w 77"/>
                  <a:gd name="T9" fmla="*/ 14 h 22"/>
                  <a:gd name="T10" fmla="*/ 6 w 77"/>
                  <a:gd name="T11" fmla="*/ 17 h 22"/>
                  <a:gd name="T12" fmla="*/ 0 w 77"/>
                  <a:gd name="T13" fmla="*/ 21 h 22"/>
                  <a:gd name="T14" fmla="*/ 0 w 77"/>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2"/>
                  <a:gd name="T26" fmla="*/ 77 w 7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2">
                    <a:moveTo>
                      <a:pt x="0" y="0"/>
                    </a:moveTo>
                    <a:lnTo>
                      <a:pt x="6" y="5"/>
                    </a:lnTo>
                    <a:lnTo>
                      <a:pt x="18" y="8"/>
                    </a:lnTo>
                    <a:lnTo>
                      <a:pt x="76" y="11"/>
                    </a:lnTo>
                    <a:lnTo>
                      <a:pt x="18" y="14"/>
                    </a:lnTo>
                    <a:lnTo>
                      <a:pt x="6" y="17"/>
                    </a:lnTo>
                    <a:lnTo>
                      <a:pt x="0" y="21"/>
                    </a:lnTo>
                    <a:lnTo>
                      <a:pt x="0"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1" name="Freeform 573"/>
              <p:cNvSpPr>
                <a:spLocks/>
              </p:cNvSpPr>
              <p:nvPr/>
            </p:nvSpPr>
            <p:spPr bwMode="auto">
              <a:xfrm>
                <a:off x="805" y="413"/>
                <a:ext cx="23" cy="76"/>
              </a:xfrm>
              <a:custGeom>
                <a:avLst/>
                <a:gdLst>
                  <a:gd name="T0" fmla="*/ 22 w 23"/>
                  <a:gd name="T1" fmla="*/ 74 h 75"/>
                  <a:gd name="T2" fmla="*/ 17 w 23"/>
                  <a:gd name="T3" fmla="*/ 68 h 75"/>
                  <a:gd name="T4" fmla="*/ 14 w 23"/>
                  <a:gd name="T5" fmla="*/ 56 h 75"/>
                  <a:gd name="T6" fmla="*/ 11 w 23"/>
                  <a:gd name="T7" fmla="*/ 0 h 75"/>
                  <a:gd name="T8" fmla="*/ 7 w 23"/>
                  <a:gd name="T9" fmla="*/ 56 h 75"/>
                  <a:gd name="T10" fmla="*/ 4 w 23"/>
                  <a:gd name="T11" fmla="*/ 68 h 75"/>
                  <a:gd name="T12" fmla="*/ 0 w 23"/>
                  <a:gd name="T13" fmla="*/ 74 h 75"/>
                  <a:gd name="T14" fmla="*/ 22 w 23"/>
                  <a:gd name="T15" fmla="*/ 74 h 7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75"/>
                  <a:gd name="T26" fmla="*/ 23 w 2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75">
                    <a:moveTo>
                      <a:pt x="22" y="74"/>
                    </a:moveTo>
                    <a:lnTo>
                      <a:pt x="17" y="68"/>
                    </a:lnTo>
                    <a:lnTo>
                      <a:pt x="14" y="56"/>
                    </a:lnTo>
                    <a:lnTo>
                      <a:pt x="11" y="0"/>
                    </a:lnTo>
                    <a:lnTo>
                      <a:pt x="7" y="56"/>
                    </a:lnTo>
                    <a:lnTo>
                      <a:pt x="4" y="68"/>
                    </a:lnTo>
                    <a:lnTo>
                      <a:pt x="0" y="74"/>
                    </a:lnTo>
                    <a:lnTo>
                      <a:pt x="22" y="74"/>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2" name="Freeform 574"/>
              <p:cNvSpPr>
                <a:spLocks/>
              </p:cNvSpPr>
              <p:nvPr/>
            </p:nvSpPr>
            <p:spPr bwMode="auto">
              <a:xfrm>
                <a:off x="805" y="488"/>
                <a:ext cx="23" cy="75"/>
              </a:xfrm>
              <a:custGeom>
                <a:avLst/>
                <a:gdLst>
                  <a:gd name="T0" fmla="*/ 22 w 23"/>
                  <a:gd name="T1" fmla="*/ 0 h 75"/>
                  <a:gd name="T2" fmla="*/ 17 w 23"/>
                  <a:gd name="T3" fmla="*/ 6 h 75"/>
                  <a:gd name="T4" fmla="*/ 14 w 23"/>
                  <a:gd name="T5" fmla="*/ 17 h 75"/>
                  <a:gd name="T6" fmla="*/ 11 w 23"/>
                  <a:gd name="T7" fmla="*/ 74 h 75"/>
                  <a:gd name="T8" fmla="*/ 8 w 23"/>
                  <a:gd name="T9" fmla="*/ 17 h 75"/>
                  <a:gd name="T10" fmla="*/ 4 w 23"/>
                  <a:gd name="T11" fmla="*/ 6 h 75"/>
                  <a:gd name="T12" fmla="*/ 0 w 23"/>
                  <a:gd name="T13" fmla="*/ 0 h 75"/>
                  <a:gd name="T14" fmla="*/ 22 w 23"/>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75"/>
                  <a:gd name="T26" fmla="*/ 23 w 2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75">
                    <a:moveTo>
                      <a:pt x="22" y="0"/>
                    </a:moveTo>
                    <a:lnTo>
                      <a:pt x="17" y="6"/>
                    </a:lnTo>
                    <a:lnTo>
                      <a:pt x="14" y="17"/>
                    </a:lnTo>
                    <a:lnTo>
                      <a:pt x="11" y="74"/>
                    </a:lnTo>
                    <a:lnTo>
                      <a:pt x="8" y="17"/>
                    </a:lnTo>
                    <a:lnTo>
                      <a:pt x="4" y="6"/>
                    </a:lnTo>
                    <a:lnTo>
                      <a:pt x="0" y="0"/>
                    </a:lnTo>
                    <a:lnTo>
                      <a:pt x="22"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3" name="Freeform 575"/>
              <p:cNvSpPr>
                <a:spLocks/>
              </p:cNvSpPr>
              <p:nvPr/>
            </p:nvSpPr>
            <p:spPr bwMode="auto">
              <a:xfrm>
                <a:off x="774" y="447"/>
                <a:ext cx="52" cy="45"/>
              </a:xfrm>
              <a:custGeom>
                <a:avLst/>
                <a:gdLst>
                  <a:gd name="T0" fmla="*/ 49 w 50"/>
                  <a:gd name="T1" fmla="*/ 33 h 45"/>
                  <a:gd name="T2" fmla="*/ 43 w 50"/>
                  <a:gd name="T3" fmla="*/ 32 h 45"/>
                  <a:gd name="T4" fmla="*/ 35 w 50"/>
                  <a:gd name="T5" fmla="*/ 27 h 45"/>
                  <a:gd name="T6" fmla="*/ 0 w 50"/>
                  <a:gd name="T7" fmla="*/ 0 h 45"/>
                  <a:gd name="T8" fmla="*/ 31 w 50"/>
                  <a:gd name="T9" fmla="*/ 31 h 45"/>
                  <a:gd name="T10" fmla="*/ 36 w 50"/>
                  <a:gd name="T11" fmla="*/ 39 h 45"/>
                  <a:gd name="T12" fmla="*/ 37 w 50"/>
                  <a:gd name="T13" fmla="*/ 44 h 45"/>
                  <a:gd name="T14" fmla="*/ 49 w 50"/>
                  <a:gd name="T15" fmla="*/ 33 h 45"/>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5"/>
                  <a:gd name="T26" fmla="*/ 50 w 50"/>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5">
                    <a:moveTo>
                      <a:pt x="49" y="33"/>
                    </a:moveTo>
                    <a:lnTo>
                      <a:pt x="43" y="32"/>
                    </a:lnTo>
                    <a:lnTo>
                      <a:pt x="35" y="27"/>
                    </a:lnTo>
                    <a:lnTo>
                      <a:pt x="0" y="0"/>
                    </a:lnTo>
                    <a:lnTo>
                      <a:pt x="31" y="31"/>
                    </a:lnTo>
                    <a:lnTo>
                      <a:pt x="36" y="39"/>
                    </a:lnTo>
                    <a:lnTo>
                      <a:pt x="37" y="44"/>
                    </a:lnTo>
                    <a:lnTo>
                      <a:pt x="49" y="33"/>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4" name="Freeform 576"/>
              <p:cNvSpPr>
                <a:spLocks/>
              </p:cNvSpPr>
              <p:nvPr/>
            </p:nvSpPr>
            <p:spPr bwMode="auto">
              <a:xfrm>
                <a:off x="813" y="481"/>
                <a:ext cx="47" cy="47"/>
              </a:xfrm>
              <a:custGeom>
                <a:avLst/>
                <a:gdLst>
                  <a:gd name="T0" fmla="*/ 11 w 49"/>
                  <a:gd name="T1" fmla="*/ 0 h 46"/>
                  <a:gd name="T2" fmla="*/ 12 w 49"/>
                  <a:gd name="T3" fmla="*/ 6 h 46"/>
                  <a:gd name="T4" fmla="*/ 17 w 49"/>
                  <a:gd name="T5" fmla="*/ 14 h 46"/>
                  <a:gd name="T6" fmla="*/ 48 w 49"/>
                  <a:gd name="T7" fmla="*/ 45 h 46"/>
                  <a:gd name="T8" fmla="*/ 14 w 49"/>
                  <a:gd name="T9" fmla="*/ 17 h 46"/>
                  <a:gd name="T10" fmla="*/ 5 w 49"/>
                  <a:gd name="T11" fmla="*/ 12 h 46"/>
                  <a:gd name="T12" fmla="*/ 0 w 49"/>
                  <a:gd name="T13" fmla="*/ 12 h 46"/>
                  <a:gd name="T14" fmla="*/ 11 w 49"/>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6"/>
                  <a:gd name="T26" fmla="*/ 49 w 4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6">
                    <a:moveTo>
                      <a:pt x="11" y="0"/>
                    </a:moveTo>
                    <a:lnTo>
                      <a:pt x="12" y="6"/>
                    </a:lnTo>
                    <a:lnTo>
                      <a:pt x="17" y="14"/>
                    </a:lnTo>
                    <a:lnTo>
                      <a:pt x="48" y="45"/>
                    </a:lnTo>
                    <a:lnTo>
                      <a:pt x="14" y="17"/>
                    </a:lnTo>
                    <a:lnTo>
                      <a:pt x="5" y="12"/>
                    </a:lnTo>
                    <a:lnTo>
                      <a:pt x="0" y="12"/>
                    </a:lnTo>
                    <a:lnTo>
                      <a:pt x="11"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5" name="Freeform 577"/>
              <p:cNvSpPr>
                <a:spLocks/>
              </p:cNvSpPr>
              <p:nvPr/>
            </p:nvSpPr>
            <p:spPr bwMode="auto">
              <a:xfrm>
                <a:off x="812" y="445"/>
                <a:ext cx="47" cy="47"/>
              </a:xfrm>
              <a:custGeom>
                <a:avLst/>
                <a:gdLst>
                  <a:gd name="T0" fmla="*/ 13 w 47"/>
                  <a:gd name="T1" fmla="*/ 46 h 47"/>
                  <a:gd name="T2" fmla="*/ 13 w 47"/>
                  <a:gd name="T3" fmla="*/ 40 h 47"/>
                  <a:gd name="T4" fmla="*/ 17 w 47"/>
                  <a:gd name="T5" fmla="*/ 33 h 47"/>
                  <a:gd name="T6" fmla="*/ 46 w 47"/>
                  <a:gd name="T7" fmla="*/ 0 h 47"/>
                  <a:gd name="T8" fmla="*/ 14 w 47"/>
                  <a:gd name="T9" fmla="*/ 29 h 47"/>
                  <a:gd name="T10" fmla="*/ 6 w 47"/>
                  <a:gd name="T11" fmla="*/ 34 h 47"/>
                  <a:gd name="T12" fmla="*/ 0 w 47"/>
                  <a:gd name="T13" fmla="*/ 35 h 47"/>
                  <a:gd name="T14" fmla="*/ 13 w 47"/>
                  <a:gd name="T15" fmla="*/ 46 h 47"/>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7"/>
                  <a:gd name="T26" fmla="*/ 47 w 47"/>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7">
                    <a:moveTo>
                      <a:pt x="13" y="46"/>
                    </a:moveTo>
                    <a:lnTo>
                      <a:pt x="13" y="40"/>
                    </a:lnTo>
                    <a:lnTo>
                      <a:pt x="17" y="33"/>
                    </a:lnTo>
                    <a:lnTo>
                      <a:pt x="46" y="0"/>
                    </a:lnTo>
                    <a:lnTo>
                      <a:pt x="14" y="29"/>
                    </a:lnTo>
                    <a:lnTo>
                      <a:pt x="6" y="34"/>
                    </a:lnTo>
                    <a:lnTo>
                      <a:pt x="0" y="35"/>
                    </a:lnTo>
                    <a:lnTo>
                      <a:pt x="13" y="46"/>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6" name="Freeform 578"/>
              <p:cNvSpPr>
                <a:spLocks/>
              </p:cNvSpPr>
              <p:nvPr/>
            </p:nvSpPr>
            <p:spPr bwMode="auto">
              <a:xfrm>
                <a:off x="777" y="481"/>
                <a:ext cx="47" cy="48"/>
              </a:xfrm>
              <a:custGeom>
                <a:avLst/>
                <a:gdLst>
                  <a:gd name="T0" fmla="*/ 46 w 47"/>
                  <a:gd name="T1" fmla="*/ 12 h 48"/>
                  <a:gd name="T2" fmla="*/ 40 w 47"/>
                  <a:gd name="T3" fmla="*/ 12 h 48"/>
                  <a:gd name="T4" fmla="*/ 32 w 47"/>
                  <a:gd name="T5" fmla="*/ 17 h 48"/>
                  <a:gd name="T6" fmla="*/ 0 w 47"/>
                  <a:gd name="T7" fmla="*/ 47 h 48"/>
                  <a:gd name="T8" fmla="*/ 28 w 47"/>
                  <a:gd name="T9" fmla="*/ 14 h 48"/>
                  <a:gd name="T10" fmla="*/ 33 w 47"/>
                  <a:gd name="T11" fmla="*/ 5 h 48"/>
                  <a:gd name="T12" fmla="*/ 34 w 47"/>
                  <a:gd name="T13" fmla="*/ 0 h 48"/>
                  <a:gd name="T14" fmla="*/ 46 w 47"/>
                  <a:gd name="T15" fmla="*/ 12 h 4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8"/>
                  <a:gd name="T26" fmla="*/ 47 w 47"/>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8">
                    <a:moveTo>
                      <a:pt x="46" y="12"/>
                    </a:moveTo>
                    <a:lnTo>
                      <a:pt x="40" y="12"/>
                    </a:lnTo>
                    <a:lnTo>
                      <a:pt x="32" y="17"/>
                    </a:lnTo>
                    <a:lnTo>
                      <a:pt x="0" y="47"/>
                    </a:lnTo>
                    <a:lnTo>
                      <a:pt x="28" y="14"/>
                    </a:lnTo>
                    <a:lnTo>
                      <a:pt x="33" y="5"/>
                    </a:lnTo>
                    <a:lnTo>
                      <a:pt x="34" y="0"/>
                    </a:lnTo>
                    <a:lnTo>
                      <a:pt x="46" y="12"/>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7" name="Freeform 579"/>
              <p:cNvSpPr>
                <a:spLocks/>
              </p:cNvSpPr>
              <p:nvPr/>
            </p:nvSpPr>
            <p:spPr bwMode="auto">
              <a:xfrm>
                <a:off x="538" y="502"/>
                <a:ext cx="50" cy="15"/>
              </a:xfrm>
              <a:custGeom>
                <a:avLst/>
                <a:gdLst>
                  <a:gd name="T0" fmla="*/ 49 w 50"/>
                  <a:gd name="T1" fmla="*/ 0 h 15"/>
                  <a:gd name="T2" fmla="*/ 45 w 50"/>
                  <a:gd name="T3" fmla="*/ 3 h 15"/>
                  <a:gd name="T4" fmla="*/ 37 w 50"/>
                  <a:gd name="T5" fmla="*/ 5 h 15"/>
                  <a:gd name="T6" fmla="*/ 0 w 50"/>
                  <a:gd name="T7" fmla="*/ 7 h 15"/>
                  <a:gd name="T8" fmla="*/ 37 w 50"/>
                  <a:gd name="T9" fmla="*/ 9 h 15"/>
                  <a:gd name="T10" fmla="*/ 45 w 50"/>
                  <a:gd name="T11" fmla="*/ 11 h 15"/>
                  <a:gd name="T12" fmla="*/ 49 w 50"/>
                  <a:gd name="T13" fmla="*/ 14 h 15"/>
                  <a:gd name="T14" fmla="*/ 49 w 50"/>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5"/>
                  <a:gd name="T26" fmla="*/ 50 w 50"/>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5">
                    <a:moveTo>
                      <a:pt x="49" y="0"/>
                    </a:moveTo>
                    <a:lnTo>
                      <a:pt x="45" y="3"/>
                    </a:lnTo>
                    <a:lnTo>
                      <a:pt x="37" y="5"/>
                    </a:lnTo>
                    <a:lnTo>
                      <a:pt x="0" y="7"/>
                    </a:lnTo>
                    <a:lnTo>
                      <a:pt x="37" y="9"/>
                    </a:lnTo>
                    <a:lnTo>
                      <a:pt x="45" y="11"/>
                    </a:lnTo>
                    <a:lnTo>
                      <a:pt x="49" y="14"/>
                    </a:lnTo>
                    <a:lnTo>
                      <a:pt x="49"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8" name="Freeform 580"/>
              <p:cNvSpPr>
                <a:spLocks/>
              </p:cNvSpPr>
              <p:nvPr/>
            </p:nvSpPr>
            <p:spPr bwMode="auto">
              <a:xfrm>
                <a:off x="587" y="501"/>
                <a:ext cx="50" cy="16"/>
              </a:xfrm>
              <a:custGeom>
                <a:avLst/>
                <a:gdLst>
                  <a:gd name="T0" fmla="*/ 0 w 50"/>
                  <a:gd name="T1" fmla="*/ 0 h 16"/>
                  <a:gd name="T2" fmla="*/ 3 w 50"/>
                  <a:gd name="T3" fmla="*/ 4 h 16"/>
                  <a:gd name="T4" fmla="*/ 12 w 50"/>
                  <a:gd name="T5" fmla="*/ 5 h 16"/>
                  <a:gd name="T6" fmla="*/ 49 w 50"/>
                  <a:gd name="T7" fmla="*/ 7 h 16"/>
                  <a:gd name="T8" fmla="*/ 12 w 50"/>
                  <a:gd name="T9" fmla="*/ 10 h 16"/>
                  <a:gd name="T10" fmla="*/ 3 w 50"/>
                  <a:gd name="T11" fmla="*/ 12 h 16"/>
                  <a:gd name="T12" fmla="*/ 0 w 50"/>
                  <a:gd name="T13" fmla="*/ 15 h 16"/>
                  <a:gd name="T14" fmla="*/ 0 w 50"/>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6"/>
                  <a:gd name="T26" fmla="*/ 50 w 5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6">
                    <a:moveTo>
                      <a:pt x="0" y="0"/>
                    </a:moveTo>
                    <a:lnTo>
                      <a:pt x="3" y="4"/>
                    </a:lnTo>
                    <a:lnTo>
                      <a:pt x="12" y="5"/>
                    </a:lnTo>
                    <a:lnTo>
                      <a:pt x="49" y="7"/>
                    </a:lnTo>
                    <a:lnTo>
                      <a:pt x="12" y="10"/>
                    </a:lnTo>
                    <a:lnTo>
                      <a:pt x="3" y="12"/>
                    </a:lnTo>
                    <a:lnTo>
                      <a:pt x="0" y="15"/>
                    </a:lnTo>
                    <a:lnTo>
                      <a:pt x="0"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89" name="Freeform 581"/>
              <p:cNvSpPr>
                <a:spLocks/>
              </p:cNvSpPr>
              <p:nvPr/>
            </p:nvSpPr>
            <p:spPr bwMode="auto">
              <a:xfrm>
                <a:off x="580" y="458"/>
                <a:ext cx="16" cy="54"/>
              </a:xfrm>
              <a:custGeom>
                <a:avLst/>
                <a:gdLst>
                  <a:gd name="T0" fmla="*/ 15 w 16"/>
                  <a:gd name="T1" fmla="*/ 50 h 51"/>
                  <a:gd name="T2" fmla="*/ 11 w 16"/>
                  <a:gd name="T3" fmla="*/ 46 h 51"/>
                  <a:gd name="T4" fmla="*/ 10 w 16"/>
                  <a:gd name="T5" fmla="*/ 38 h 51"/>
                  <a:gd name="T6" fmla="*/ 7 w 16"/>
                  <a:gd name="T7" fmla="*/ 0 h 51"/>
                  <a:gd name="T8" fmla="*/ 5 w 16"/>
                  <a:gd name="T9" fmla="*/ 38 h 51"/>
                  <a:gd name="T10" fmla="*/ 3 w 16"/>
                  <a:gd name="T11" fmla="*/ 46 h 51"/>
                  <a:gd name="T12" fmla="*/ 0 w 16"/>
                  <a:gd name="T13" fmla="*/ 50 h 51"/>
                  <a:gd name="T14" fmla="*/ 15 w 16"/>
                  <a:gd name="T15" fmla="*/ 50 h 5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1"/>
                  <a:gd name="T26" fmla="*/ 16 w 1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1">
                    <a:moveTo>
                      <a:pt x="15" y="50"/>
                    </a:moveTo>
                    <a:lnTo>
                      <a:pt x="11" y="46"/>
                    </a:lnTo>
                    <a:lnTo>
                      <a:pt x="10" y="38"/>
                    </a:lnTo>
                    <a:lnTo>
                      <a:pt x="7" y="0"/>
                    </a:lnTo>
                    <a:lnTo>
                      <a:pt x="5" y="38"/>
                    </a:lnTo>
                    <a:lnTo>
                      <a:pt x="3" y="46"/>
                    </a:lnTo>
                    <a:lnTo>
                      <a:pt x="0" y="50"/>
                    </a:lnTo>
                    <a:lnTo>
                      <a:pt x="15" y="5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0" name="Freeform 582"/>
              <p:cNvSpPr>
                <a:spLocks/>
              </p:cNvSpPr>
              <p:nvPr/>
            </p:nvSpPr>
            <p:spPr bwMode="auto">
              <a:xfrm>
                <a:off x="580" y="507"/>
                <a:ext cx="16" cy="53"/>
              </a:xfrm>
              <a:custGeom>
                <a:avLst/>
                <a:gdLst>
                  <a:gd name="T0" fmla="*/ 15 w 16"/>
                  <a:gd name="T1" fmla="*/ 0 h 51"/>
                  <a:gd name="T2" fmla="*/ 11 w 16"/>
                  <a:gd name="T3" fmla="*/ 4 h 51"/>
                  <a:gd name="T4" fmla="*/ 10 w 16"/>
                  <a:gd name="T5" fmla="*/ 13 h 51"/>
                  <a:gd name="T6" fmla="*/ 7 w 16"/>
                  <a:gd name="T7" fmla="*/ 50 h 51"/>
                  <a:gd name="T8" fmla="*/ 5 w 16"/>
                  <a:gd name="T9" fmla="*/ 13 h 51"/>
                  <a:gd name="T10" fmla="*/ 3 w 16"/>
                  <a:gd name="T11" fmla="*/ 4 h 51"/>
                  <a:gd name="T12" fmla="*/ 0 w 16"/>
                  <a:gd name="T13" fmla="*/ 0 h 51"/>
                  <a:gd name="T14" fmla="*/ 15 w 16"/>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1"/>
                  <a:gd name="T26" fmla="*/ 16 w 1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1">
                    <a:moveTo>
                      <a:pt x="15" y="0"/>
                    </a:moveTo>
                    <a:lnTo>
                      <a:pt x="11" y="4"/>
                    </a:lnTo>
                    <a:lnTo>
                      <a:pt x="10" y="13"/>
                    </a:lnTo>
                    <a:lnTo>
                      <a:pt x="7" y="50"/>
                    </a:lnTo>
                    <a:lnTo>
                      <a:pt x="5" y="13"/>
                    </a:lnTo>
                    <a:lnTo>
                      <a:pt x="3" y="4"/>
                    </a:lnTo>
                    <a:lnTo>
                      <a:pt x="0" y="0"/>
                    </a:lnTo>
                    <a:lnTo>
                      <a:pt x="15"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1" name="Freeform 583"/>
              <p:cNvSpPr>
                <a:spLocks/>
              </p:cNvSpPr>
              <p:nvPr/>
            </p:nvSpPr>
            <p:spPr bwMode="auto">
              <a:xfrm>
                <a:off x="558" y="481"/>
                <a:ext cx="34" cy="32"/>
              </a:xfrm>
              <a:custGeom>
                <a:avLst/>
                <a:gdLst>
                  <a:gd name="T0" fmla="*/ 32 w 33"/>
                  <a:gd name="T1" fmla="*/ 23 h 32"/>
                  <a:gd name="T2" fmla="*/ 28 w 33"/>
                  <a:gd name="T3" fmla="*/ 22 h 32"/>
                  <a:gd name="T4" fmla="*/ 23 w 33"/>
                  <a:gd name="T5" fmla="*/ 19 h 32"/>
                  <a:gd name="T6" fmla="*/ 0 w 33"/>
                  <a:gd name="T7" fmla="*/ 0 h 32"/>
                  <a:gd name="T8" fmla="*/ 20 w 33"/>
                  <a:gd name="T9" fmla="*/ 22 h 32"/>
                  <a:gd name="T10" fmla="*/ 24 w 33"/>
                  <a:gd name="T11" fmla="*/ 27 h 32"/>
                  <a:gd name="T12" fmla="*/ 24 w 33"/>
                  <a:gd name="T13" fmla="*/ 31 h 32"/>
                  <a:gd name="T14" fmla="*/ 32 w 33"/>
                  <a:gd name="T15" fmla="*/ 23 h 32"/>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32"/>
                  <a:gd name="T26" fmla="*/ 33 w 3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32">
                    <a:moveTo>
                      <a:pt x="32" y="23"/>
                    </a:moveTo>
                    <a:lnTo>
                      <a:pt x="28" y="22"/>
                    </a:lnTo>
                    <a:lnTo>
                      <a:pt x="23" y="19"/>
                    </a:lnTo>
                    <a:lnTo>
                      <a:pt x="0" y="0"/>
                    </a:lnTo>
                    <a:lnTo>
                      <a:pt x="20" y="22"/>
                    </a:lnTo>
                    <a:lnTo>
                      <a:pt x="24" y="27"/>
                    </a:lnTo>
                    <a:lnTo>
                      <a:pt x="24" y="31"/>
                    </a:lnTo>
                    <a:lnTo>
                      <a:pt x="32" y="23"/>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2" name="Freeform 584"/>
              <p:cNvSpPr>
                <a:spLocks/>
              </p:cNvSpPr>
              <p:nvPr/>
            </p:nvSpPr>
            <p:spPr bwMode="auto">
              <a:xfrm>
                <a:off x="584" y="503"/>
                <a:ext cx="33" cy="32"/>
              </a:xfrm>
              <a:custGeom>
                <a:avLst/>
                <a:gdLst>
                  <a:gd name="T0" fmla="*/ 8 w 32"/>
                  <a:gd name="T1" fmla="*/ 0 h 32"/>
                  <a:gd name="T2" fmla="*/ 9 w 32"/>
                  <a:gd name="T3" fmla="*/ 4 h 32"/>
                  <a:gd name="T4" fmla="*/ 12 w 32"/>
                  <a:gd name="T5" fmla="*/ 9 h 32"/>
                  <a:gd name="T6" fmla="*/ 31 w 32"/>
                  <a:gd name="T7" fmla="*/ 31 h 32"/>
                  <a:gd name="T8" fmla="*/ 9 w 32"/>
                  <a:gd name="T9" fmla="*/ 12 h 32"/>
                  <a:gd name="T10" fmla="*/ 4 w 32"/>
                  <a:gd name="T11" fmla="*/ 9 h 32"/>
                  <a:gd name="T12" fmla="*/ 0 w 32"/>
                  <a:gd name="T13" fmla="*/ 9 h 32"/>
                  <a:gd name="T14" fmla="*/ 8 w 32"/>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8" y="0"/>
                    </a:moveTo>
                    <a:lnTo>
                      <a:pt x="9" y="4"/>
                    </a:lnTo>
                    <a:lnTo>
                      <a:pt x="12" y="9"/>
                    </a:lnTo>
                    <a:lnTo>
                      <a:pt x="31" y="31"/>
                    </a:lnTo>
                    <a:lnTo>
                      <a:pt x="9" y="12"/>
                    </a:lnTo>
                    <a:lnTo>
                      <a:pt x="4" y="9"/>
                    </a:lnTo>
                    <a:lnTo>
                      <a:pt x="0" y="9"/>
                    </a:lnTo>
                    <a:lnTo>
                      <a:pt x="8" y="0"/>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3" name="Freeform 585"/>
              <p:cNvSpPr>
                <a:spLocks/>
              </p:cNvSpPr>
              <p:nvPr/>
            </p:nvSpPr>
            <p:spPr bwMode="auto">
              <a:xfrm>
                <a:off x="584" y="480"/>
                <a:ext cx="31" cy="33"/>
              </a:xfrm>
              <a:custGeom>
                <a:avLst/>
                <a:gdLst>
                  <a:gd name="T0" fmla="*/ 8 w 31"/>
                  <a:gd name="T1" fmla="*/ 32 h 33"/>
                  <a:gd name="T2" fmla="*/ 8 w 31"/>
                  <a:gd name="T3" fmla="*/ 28 h 33"/>
                  <a:gd name="T4" fmla="*/ 11 w 31"/>
                  <a:gd name="T5" fmla="*/ 23 h 33"/>
                  <a:gd name="T6" fmla="*/ 30 w 31"/>
                  <a:gd name="T7" fmla="*/ 0 h 33"/>
                  <a:gd name="T8" fmla="*/ 9 w 31"/>
                  <a:gd name="T9" fmla="*/ 20 h 33"/>
                  <a:gd name="T10" fmla="*/ 3 w 31"/>
                  <a:gd name="T11" fmla="*/ 23 h 33"/>
                  <a:gd name="T12" fmla="*/ 0 w 31"/>
                  <a:gd name="T13" fmla="*/ 24 h 33"/>
                  <a:gd name="T14" fmla="*/ 8 w 31"/>
                  <a:gd name="T15" fmla="*/ 32 h 33"/>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3"/>
                  <a:gd name="T26" fmla="*/ 31 w 3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3">
                    <a:moveTo>
                      <a:pt x="8" y="32"/>
                    </a:moveTo>
                    <a:lnTo>
                      <a:pt x="8" y="28"/>
                    </a:lnTo>
                    <a:lnTo>
                      <a:pt x="11" y="23"/>
                    </a:lnTo>
                    <a:lnTo>
                      <a:pt x="30" y="0"/>
                    </a:lnTo>
                    <a:lnTo>
                      <a:pt x="9" y="20"/>
                    </a:lnTo>
                    <a:lnTo>
                      <a:pt x="3" y="23"/>
                    </a:lnTo>
                    <a:lnTo>
                      <a:pt x="0" y="24"/>
                    </a:lnTo>
                    <a:lnTo>
                      <a:pt x="8" y="32"/>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4" name="Freeform 586"/>
              <p:cNvSpPr>
                <a:spLocks/>
              </p:cNvSpPr>
              <p:nvPr/>
            </p:nvSpPr>
            <p:spPr bwMode="auto">
              <a:xfrm>
                <a:off x="561" y="503"/>
                <a:ext cx="33" cy="33"/>
              </a:xfrm>
              <a:custGeom>
                <a:avLst/>
                <a:gdLst>
                  <a:gd name="T0" fmla="*/ 31 w 32"/>
                  <a:gd name="T1" fmla="*/ 8 h 33"/>
                  <a:gd name="T2" fmla="*/ 27 w 32"/>
                  <a:gd name="T3" fmla="*/ 9 h 33"/>
                  <a:gd name="T4" fmla="*/ 22 w 32"/>
                  <a:gd name="T5" fmla="*/ 12 h 33"/>
                  <a:gd name="T6" fmla="*/ 0 w 32"/>
                  <a:gd name="T7" fmla="*/ 32 h 33"/>
                  <a:gd name="T8" fmla="*/ 19 w 32"/>
                  <a:gd name="T9" fmla="*/ 9 h 33"/>
                  <a:gd name="T10" fmla="*/ 22 w 32"/>
                  <a:gd name="T11" fmla="*/ 4 h 33"/>
                  <a:gd name="T12" fmla="*/ 22 w 32"/>
                  <a:gd name="T13" fmla="*/ 0 h 33"/>
                  <a:gd name="T14" fmla="*/ 31 w 32"/>
                  <a:gd name="T15" fmla="*/ 8 h 3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3"/>
                  <a:gd name="T26" fmla="*/ 32 w 32"/>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3">
                    <a:moveTo>
                      <a:pt x="31" y="8"/>
                    </a:moveTo>
                    <a:lnTo>
                      <a:pt x="27" y="9"/>
                    </a:lnTo>
                    <a:lnTo>
                      <a:pt x="22" y="12"/>
                    </a:lnTo>
                    <a:lnTo>
                      <a:pt x="0" y="32"/>
                    </a:lnTo>
                    <a:lnTo>
                      <a:pt x="19" y="9"/>
                    </a:lnTo>
                    <a:lnTo>
                      <a:pt x="22" y="4"/>
                    </a:lnTo>
                    <a:lnTo>
                      <a:pt x="22" y="0"/>
                    </a:lnTo>
                    <a:lnTo>
                      <a:pt x="31" y="8"/>
                    </a:lnTo>
                  </a:path>
                </a:pathLst>
              </a:custGeom>
              <a:solidFill>
                <a:srgbClr val="FFFFFF"/>
              </a:solidFill>
              <a:ln w="12700" cap="rnd" cmpd="sng">
                <a:solidFill>
                  <a:srgbClr val="FFFFFF"/>
                </a:solidFill>
                <a:prstDash val="solid"/>
                <a:round/>
                <a:headEnd/>
                <a:tailEnd/>
              </a:ln>
            </p:spPr>
            <p:txBody>
              <a:bodyPr/>
              <a:lstStyle/>
              <a:p>
                <a:endParaRPr lang="en-US"/>
              </a:p>
            </p:txBody>
          </p:sp>
          <p:sp>
            <p:nvSpPr>
              <p:cNvPr id="195" name="Freeform 587"/>
              <p:cNvSpPr>
                <a:spLocks/>
              </p:cNvSpPr>
              <p:nvPr/>
            </p:nvSpPr>
            <p:spPr bwMode="auto">
              <a:xfrm>
                <a:off x="577" y="480"/>
                <a:ext cx="75" cy="45"/>
              </a:xfrm>
              <a:custGeom>
                <a:avLst/>
                <a:gdLst>
                  <a:gd name="T0" fmla="*/ 13 w 75"/>
                  <a:gd name="T1" fmla="*/ 26 h 45"/>
                  <a:gd name="T2" fmla="*/ 56 w 75"/>
                  <a:gd name="T3" fmla="*/ 0 h 45"/>
                  <a:gd name="T4" fmla="*/ 74 w 75"/>
                  <a:gd name="T5" fmla="*/ 0 h 45"/>
                  <a:gd name="T6" fmla="*/ 0 w 75"/>
                  <a:gd name="T7" fmla="*/ 43 h 45"/>
                  <a:gd name="T8" fmla="*/ 0 w 75"/>
                  <a:gd name="T9" fmla="*/ 44 h 45"/>
                  <a:gd name="T10" fmla="*/ 13 w 75"/>
                  <a:gd name="T11" fmla="*/ 26 h 45"/>
                  <a:gd name="T12" fmla="*/ 0 60000 65536"/>
                  <a:gd name="T13" fmla="*/ 0 60000 65536"/>
                  <a:gd name="T14" fmla="*/ 0 60000 65536"/>
                  <a:gd name="T15" fmla="*/ 0 60000 65536"/>
                  <a:gd name="T16" fmla="*/ 0 60000 65536"/>
                  <a:gd name="T17" fmla="*/ 0 60000 65536"/>
                  <a:gd name="T18" fmla="*/ 0 w 75"/>
                  <a:gd name="T19" fmla="*/ 0 h 45"/>
                  <a:gd name="T20" fmla="*/ 75 w 7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5" h="45">
                    <a:moveTo>
                      <a:pt x="13" y="26"/>
                    </a:moveTo>
                    <a:lnTo>
                      <a:pt x="56" y="0"/>
                    </a:lnTo>
                    <a:lnTo>
                      <a:pt x="74" y="0"/>
                    </a:lnTo>
                    <a:lnTo>
                      <a:pt x="0" y="43"/>
                    </a:lnTo>
                    <a:lnTo>
                      <a:pt x="0" y="44"/>
                    </a:lnTo>
                    <a:lnTo>
                      <a:pt x="13" y="26"/>
                    </a:lnTo>
                  </a:path>
                </a:pathLst>
              </a:custGeom>
              <a:solidFill>
                <a:srgbClr val="FFFF00"/>
              </a:solidFill>
              <a:ln w="9525" cap="rnd">
                <a:noFill/>
                <a:round/>
                <a:headEnd/>
                <a:tailEnd/>
              </a:ln>
            </p:spPr>
            <p:txBody>
              <a:bodyPr/>
              <a:lstStyle/>
              <a:p>
                <a:endParaRPr lang="en-US"/>
              </a:p>
            </p:txBody>
          </p:sp>
          <p:sp>
            <p:nvSpPr>
              <p:cNvPr id="196" name="Freeform 588"/>
              <p:cNvSpPr>
                <a:spLocks/>
              </p:cNvSpPr>
              <p:nvPr/>
            </p:nvSpPr>
            <p:spPr bwMode="auto">
              <a:xfrm>
                <a:off x="632" y="440"/>
                <a:ext cx="89" cy="41"/>
              </a:xfrm>
              <a:custGeom>
                <a:avLst/>
                <a:gdLst>
                  <a:gd name="T0" fmla="*/ 0 w 89"/>
                  <a:gd name="T1" fmla="*/ 40 h 41"/>
                  <a:gd name="T2" fmla="*/ 17 w 89"/>
                  <a:gd name="T3" fmla="*/ 40 h 41"/>
                  <a:gd name="T4" fmla="*/ 88 w 89"/>
                  <a:gd name="T5" fmla="*/ 0 h 41"/>
                  <a:gd name="T6" fmla="*/ 42 w 89"/>
                  <a:gd name="T7" fmla="*/ 16 h 41"/>
                  <a:gd name="T8" fmla="*/ 0 w 89"/>
                  <a:gd name="T9" fmla="*/ 40 h 41"/>
                  <a:gd name="T10" fmla="*/ 0 60000 65536"/>
                  <a:gd name="T11" fmla="*/ 0 60000 65536"/>
                  <a:gd name="T12" fmla="*/ 0 60000 65536"/>
                  <a:gd name="T13" fmla="*/ 0 60000 65536"/>
                  <a:gd name="T14" fmla="*/ 0 60000 65536"/>
                  <a:gd name="T15" fmla="*/ 0 w 89"/>
                  <a:gd name="T16" fmla="*/ 0 h 41"/>
                  <a:gd name="T17" fmla="*/ 89 w 89"/>
                  <a:gd name="T18" fmla="*/ 41 h 41"/>
                </a:gdLst>
                <a:ahLst/>
                <a:cxnLst>
                  <a:cxn ang="T10">
                    <a:pos x="T0" y="T1"/>
                  </a:cxn>
                  <a:cxn ang="T11">
                    <a:pos x="T2" y="T3"/>
                  </a:cxn>
                  <a:cxn ang="T12">
                    <a:pos x="T4" y="T5"/>
                  </a:cxn>
                  <a:cxn ang="T13">
                    <a:pos x="T6" y="T7"/>
                  </a:cxn>
                  <a:cxn ang="T14">
                    <a:pos x="T8" y="T9"/>
                  </a:cxn>
                </a:cxnLst>
                <a:rect l="T15" t="T16" r="T17" b="T18"/>
                <a:pathLst>
                  <a:path w="89" h="41">
                    <a:moveTo>
                      <a:pt x="0" y="40"/>
                    </a:moveTo>
                    <a:lnTo>
                      <a:pt x="17" y="40"/>
                    </a:lnTo>
                    <a:lnTo>
                      <a:pt x="88" y="0"/>
                    </a:lnTo>
                    <a:lnTo>
                      <a:pt x="42" y="16"/>
                    </a:lnTo>
                    <a:lnTo>
                      <a:pt x="0" y="40"/>
                    </a:lnTo>
                  </a:path>
                </a:pathLst>
              </a:custGeom>
              <a:solidFill>
                <a:srgbClr val="FF7F00"/>
              </a:solidFill>
              <a:ln w="9525" cap="rnd">
                <a:noFill/>
                <a:round/>
                <a:headEnd/>
                <a:tailEnd/>
              </a:ln>
            </p:spPr>
            <p:txBody>
              <a:bodyPr/>
              <a:lstStyle/>
              <a:p>
                <a:endParaRPr lang="en-US"/>
              </a:p>
            </p:txBody>
          </p:sp>
          <p:sp>
            <p:nvSpPr>
              <p:cNvPr id="197" name="Freeform 589"/>
              <p:cNvSpPr>
                <a:spLocks/>
              </p:cNvSpPr>
              <p:nvPr/>
            </p:nvSpPr>
            <p:spPr bwMode="auto">
              <a:xfrm>
                <a:off x="537" y="557"/>
                <a:ext cx="11" cy="88"/>
              </a:xfrm>
              <a:custGeom>
                <a:avLst/>
                <a:gdLst>
                  <a:gd name="T0" fmla="*/ 10 w 11"/>
                  <a:gd name="T1" fmla="*/ 21 h 88"/>
                  <a:gd name="T2" fmla="*/ 10 w 11"/>
                  <a:gd name="T3" fmla="*/ 73 h 88"/>
                  <a:gd name="T4" fmla="*/ 0 w 11"/>
                  <a:gd name="T5" fmla="*/ 87 h 88"/>
                  <a:gd name="T6" fmla="*/ 0 w 11"/>
                  <a:gd name="T7" fmla="*/ 0 h 88"/>
                  <a:gd name="T8" fmla="*/ 0 w 11"/>
                  <a:gd name="T9" fmla="*/ 2 h 88"/>
                  <a:gd name="T10" fmla="*/ 10 w 11"/>
                  <a:gd name="T11" fmla="*/ 21 h 88"/>
                  <a:gd name="T12" fmla="*/ 0 60000 65536"/>
                  <a:gd name="T13" fmla="*/ 0 60000 65536"/>
                  <a:gd name="T14" fmla="*/ 0 60000 65536"/>
                  <a:gd name="T15" fmla="*/ 0 60000 65536"/>
                  <a:gd name="T16" fmla="*/ 0 60000 65536"/>
                  <a:gd name="T17" fmla="*/ 0 60000 65536"/>
                  <a:gd name="T18" fmla="*/ 0 w 11"/>
                  <a:gd name="T19" fmla="*/ 0 h 88"/>
                  <a:gd name="T20" fmla="*/ 11 w 11"/>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1" h="88">
                    <a:moveTo>
                      <a:pt x="10" y="21"/>
                    </a:moveTo>
                    <a:lnTo>
                      <a:pt x="10" y="73"/>
                    </a:lnTo>
                    <a:lnTo>
                      <a:pt x="0" y="87"/>
                    </a:lnTo>
                    <a:lnTo>
                      <a:pt x="0" y="0"/>
                    </a:lnTo>
                    <a:lnTo>
                      <a:pt x="0" y="2"/>
                    </a:lnTo>
                    <a:lnTo>
                      <a:pt x="10" y="21"/>
                    </a:lnTo>
                  </a:path>
                </a:pathLst>
              </a:custGeom>
              <a:solidFill>
                <a:srgbClr val="FFFF00"/>
              </a:solidFill>
              <a:ln w="9525" cap="rnd">
                <a:noFill/>
                <a:round/>
                <a:headEnd/>
                <a:tailEnd/>
              </a:ln>
            </p:spPr>
            <p:txBody>
              <a:bodyPr/>
              <a:lstStyle/>
              <a:p>
                <a:endParaRPr lang="en-US"/>
              </a:p>
            </p:txBody>
          </p:sp>
          <p:sp>
            <p:nvSpPr>
              <p:cNvPr id="198" name="Freeform 590"/>
              <p:cNvSpPr>
                <a:spLocks/>
              </p:cNvSpPr>
              <p:nvPr/>
            </p:nvSpPr>
            <p:spPr bwMode="auto">
              <a:xfrm>
                <a:off x="537" y="629"/>
                <a:ext cx="11" cy="146"/>
              </a:xfrm>
              <a:custGeom>
                <a:avLst/>
                <a:gdLst>
                  <a:gd name="T0" fmla="*/ 3 w 11"/>
                  <a:gd name="T1" fmla="*/ 9 h 147"/>
                  <a:gd name="T2" fmla="*/ 0 w 11"/>
                  <a:gd name="T3" fmla="*/ 14 h 147"/>
                  <a:gd name="T4" fmla="*/ 0 w 11"/>
                  <a:gd name="T5" fmla="*/ 94 h 147"/>
                  <a:gd name="T6" fmla="*/ 10 w 11"/>
                  <a:gd name="T7" fmla="*/ 146 h 147"/>
                  <a:gd name="T8" fmla="*/ 10 w 11"/>
                  <a:gd name="T9" fmla="*/ 1 h 147"/>
                  <a:gd name="T10" fmla="*/ 10 w 11"/>
                  <a:gd name="T11" fmla="*/ 0 h 147"/>
                  <a:gd name="T12" fmla="*/ 3 w 11"/>
                  <a:gd name="T13" fmla="*/ 9 h 147"/>
                  <a:gd name="T14" fmla="*/ 0 60000 65536"/>
                  <a:gd name="T15" fmla="*/ 0 60000 65536"/>
                  <a:gd name="T16" fmla="*/ 0 60000 65536"/>
                  <a:gd name="T17" fmla="*/ 0 60000 65536"/>
                  <a:gd name="T18" fmla="*/ 0 60000 65536"/>
                  <a:gd name="T19" fmla="*/ 0 60000 65536"/>
                  <a:gd name="T20" fmla="*/ 0 60000 65536"/>
                  <a:gd name="T21" fmla="*/ 0 w 11"/>
                  <a:gd name="T22" fmla="*/ 0 h 147"/>
                  <a:gd name="T23" fmla="*/ 11 w 11"/>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7">
                    <a:moveTo>
                      <a:pt x="3" y="9"/>
                    </a:moveTo>
                    <a:lnTo>
                      <a:pt x="0" y="14"/>
                    </a:lnTo>
                    <a:lnTo>
                      <a:pt x="0" y="94"/>
                    </a:lnTo>
                    <a:lnTo>
                      <a:pt x="10" y="146"/>
                    </a:lnTo>
                    <a:lnTo>
                      <a:pt x="10" y="1"/>
                    </a:lnTo>
                    <a:lnTo>
                      <a:pt x="10" y="0"/>
                    </a:lnTo>
                    <a:lnTo>
                      <a:pt x="3" y="9"/>
                    </a:lnTo>
                  </a:path>
                </a:pathLst>
              </a:custGeom>
              <a:solidFill>
                <a:srgbClr val="FF7F00"/>
              </a:solidFill>
              <a:ln w="9525" cap="rnd">
                <a:noFill/>
                <a:round/>
                <a:headEnd/>
                <a:tailEnd/>
              </a:ln>
            </p:spPr>
            <p:txBody>
              <a:bodyPr/>
              <a:lstStyle/>
              <a:p>
                <a:endParaRPr lang="en-US"/>
              </a:p>
            </p:txBody>
          </p:sp>
          <p:sp>
            <p:nvSpPr>
              <p:cNvPr id="199" name="Freeform 591"/>
              <p:cNvSpPr>
                <a:spLocks/>
              </p:cNvSpPr>
              <p:nvPr/>
            </p:nvSpPr>
            <p:spPr bwMode="auto">
              <a:xfrm>
                <a:off x="548" y="557"/>
                <a:ext cx="12" cy="88"/>
              </a:xfrm>
              <a:custGeom>
                <a:avLst/>
                <a:gdLst>
                  <a:gd name="T0" fmla="*/ 0 w 13"/>
                  <a:gd name="T1" fmla="*/ 23 h 88"/>
                  <a:gd name="T2" fmla="*/ 0 w 13"/>
                  <a:gd name="T3" fmla="*/ 75 h 88"/>
                  <a:gd name="T4" fmla="*/ 12 w 13"/>
                  <a:gd name="T5" fmla="*/ 87 h 88"/>
                  <a:gd name="T6" fmla="*/ 12 w 13"/>
                  <a:gd name="T7" fmla="*/ 0 h 88"/>
                  <a:gd name="T8" fmla="*/ 11 w 13"/>
                  <a:gd name="T9" fmla="*/ 2 h 88"/>
                  <a:gd name="T10" fmla="*/ 0 w 13"/>
                  <a:gd name="T11" fmla="*/ 23 h 88"/>
                  <a:gd name="T12" fmla="*/ 0 60000 65536"/>
                  <a:gd name="T13" fmla="*/ 0 60000 65536"/>
                  <a:gd name="T14" fmla="*/ 0 60000 65536"/>
                  <a:gd name="T15" fmla="*/ 0 60000 65536"/>
                  <a:gd name="T16" fmla="*/ 0 60000 65536"/>
                  <a:gd name="T17" fmla="*/ 0 60000 65536"/>
                  <a:gd name="T18" fmla="*/ 0 w 13"/>
                  <a:gd name="T19" fmla="*/ 0 h 88"/>
                  <a:gd name="T20" fmla="*/ 13 w 13"/>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3" h="88">
                    <a:moveTo>
                      <a:pt x="0" y="23"/>
                    </a:moveTo>
                    <a:lnTo>
                      <a:pt x="0" y="75"/>
                    </a:lnTo>
                    <a:lnTo>
                      <a:pt x="12" y="87"/>
                    </a:lnTo>
                    <a:lnTo>
                      <a:pt x="12" y="0"/>
                    </a:lnTo>
                    <a:lnTo>
                      <a:pt x="11" y="2"/>
                    </a:lnTo>
                    <a:lnTo>
                      <a:pt x="0" y="23"/>
                    </a:lnTo>
                  </a:path>
                </a:pathLst>
              </a:custGeom>
              <a:solidFill>
                <a:srgbClr val="FFFF00"/>
              </a:solidFill>
              <a:ln w="9525" cap="rnd">
                <a:noFill/>
                <a:round/>
                <a:headEnd/>
                <a:tailEnd/>
              </a:ln>
            </p:spPr>
            <p:txBody>
              <a:bodyPr/>
              <a:lstStyle/>
              <a:p>
                <a:endParaRPr lang="en-US"/>
              </a:p>
            </p:txBody>
          </p:sp>
          <p:sp>
            <p:nvSpPr>
              <p:cNvPr id="200" name="Freeform 592"/>
              <p:cNvSpPr>
                <a:spLocks/>
              </p:cNvSpPr>
              <p:nvPr/>
            </p:nvSpPr>
            <p:spPr bwMode="auto">
              <a:xfrm>
                <a:off x="548" y="629"/>
                <a:ext cx="12" cy="146"/>
              </a:xfrm>
              <a:custGeom>
                <a:avLst/>
                <a:gdLst>
                  <a:gd name="T0" fmla="*/ 2 w 13"/>
                  <a:gd name="T1" fmla="*/ 1 h 147"/>
                  <a:gd name="T2" fmla="*/ 12 w 13"/>
                  <a:gd name="T3" fmla="*/ 13 h 147"/>
                  <a:gd name="T4" fmla="*/ 12 w 13"/>
                  <a:gd name="T5" fmla="*/ 91 h 147"/>
                  <a:gd name="T6" fmla="*/ 0 w 13"/>
                  <a:gd name="T7" fmla="*/ 146 h 147"/>
                  <a:gd name="T8" fmla="*/ 2 w 13"/>
                  <a:gd name="T9" fmla="*/ 0 h 147"/>
                  <a:gd name="T10" fmla="*/ 2 w 13"/>
                  <a:gd name="T11" fmla="*/ 1 h 147"/>
                  <a:gd name="T12" fmla="*/ 0 60000 65536"/>
                  <a:gd name="T13" fmla="*/ 0 60000 65536"/>
                  <a:gd name="T14" fmla="*/ 0 60000 65536"/>
                  <a:gd name="T15" fmla="*/ 0 60000 65536"/>
                  <a:gd name="T16" fmla="*/ 0 60000 65536"/>
                  <a:gd name="T17" fmla="*/ 0 60000 65536"/>
                  <a:gd name="T18" fmla="*/ 0 w 13"/>
                  <a:gd name="T19" fmla="*/ 0 h 147"/>
                  <a:gd name="T20" fmla="*/ 13 w 13"/>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13" h="147">
                    <a:moveTo>
                      <a:pt x="2" y="1"/>
                    </a:moveTo>
                    <a:lnTo>
                      <a:pt x="12" y="13"/>
                    </a:lnTo>
                    <a:lnTo>
                      <a:pt x="12" y="91"/>
                    </a:lnTo>
                    <a:lnTo>
                      <a:pt x="0" y="146"/>
                    </a:lnTo>
                    <a:lnTo>
                      <a:pt x="2" y="0"/>
                    </a:lnTo>
                    <a:lnTo>
                      <a:pt x="2" y="1"/>
                    </a:lnTo>
                  </a:path>
                </a:pathLst>
              </a:custGeom>
              <a:solidFill>
                <a:srgbClr val="FF7F00"/>
              </a:solidFill>
              <a:ln w="9525" cap="rnd">
                <a:noFill/>
                <a:round/>
                <a:headEnd/>
                <a:tailEnd/>
              </a:ln>
            </p:spPr>
            <p:txBody>
              <a:bodyPr/>
              <a:lstStyle/>
              <a:p>
                <a:endParaRPr lang="en-US"/>
              </a:p>
            </p:txBody>
          </p:sp>
          <p:sp>
            <p:nvSpPr>
              <p:cNvPr id="201" name="Freeform 593"/>
              <p:cNvSpPr>
                <a:spLocks/>
              </p:cNvSpPr>
              <p:nvPr/>
            </p:nvSpPr>
            <p:spPr bwMode="auto">
              <a:xfrm>
                <a:off x="440" y="478"/>
                <a:ext cx="76" cy="43"/>
              </a:xfrm>
              <a:custGeom>
                <a:avLst/>
                <a:gdLst>
                  <a:gd name="T0" fmla="*/ 62 w 76"/>
                  <a:gd name="T1" fmla="*/ 26 h 45"/>
                  <a:gd name="T2" fmla="*/ 18 w 76"/>
                  <a:gd name="T3" fmla="*/ 0 h 45"/>
                  <a:gd name="T4" fmla="*/ 0 w 76"/>
                  <a:gd name="T5" fmla="*/ 0 h 45"/>
                  <a:gd name="T6" fmla="*/ 75 w 76"/>
                  <a:gd name="T7" fmla="*/ 43 h 45"/>
                  <a:gd name="T8" fmla="*/ 75 w 76"/>
                  <a:gd name="T9" fmla="*/ 44 h 45"/>
                  <a:gd name="T10" fmla="*/ 62 w 76"/>
                  <a:gd name="T11" fmla="*/ 26 h 45"/>
                  <a:gd name="T12" fmla="*/ 0 60000 65536"/>
                  <a:gd name="T13" fmla="*/ 0 60000 65536"/>
                  <a:gd name="T14" fmla="*/ 0 60000 65536"/>
                  <a:gd name="T15" fmla="*/ 0 60000 65536"/>
                  <a:gd name="T16" fmla="*/ 0 60000 65536"/>
                  <a:gd name="T17" fmla="*/ 0 60000 65536"/>
                  <a:gd name="T18" fmla="*/ 0 w 76"/>
                  <a:gd name="T19" fmla="*/ 0 h 45"/>
                  <a:gd name="T20" fmla="*/ 76 w 76"/>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6" h="45">
                    <a:moveTo>
                      <a:pt x="62" y="26"/>
                    </a:moveTo>
                    <a:lnTo>
                      <a:pt x="18" y="0"/>
                    </a:lnTo>
                    <a:lnTo>
                      <a:pt x="0" y="0"/>
                    </a:lnTo>
                    <a:lnTo>
                      <a:pt x="75" y="43"/>
                    </a:lnTo>
                    <a:lnTo>
                      <a:pt x="75" y="44"/>
                    </a:lnTo>
                    <a:lnTo>
                      <a:pt x="62" y="26"/>
                    </a:lnTo>
                  </a:path>
                </a:pathLst>
              </a:custGeom>
              <a:solidFill>
                <a:srgbClr val="FFFF00"/>
              </a:solidFill>
              <a:ln w="9525" cap="rnd">
                <a:noFill/>
                <a:round/>
                <a:headEnd/>
                <a:tailEnd/>
              </a:ln>
            </p:spPr>
            <p:txBody>
              <a:bodyPr/>
              <a:lstStyle/>
              <a:p>
                <a:endParaRPr lang="en-US"/>
              </a:p>
            </p:txBody>
          </p:sp>
          <p:sp>
            <p:nvSpPr>
              <p:cNvPr id="202" name="Freeform 594"/>
              <p:cNvSpPr>
                <a:spLocks/>
              </p:cNvSpPr>
              <p:nvPr/>
            </p:nvSpPr>
            <p:spPr bwMode="auto">
              <a:xfrm>
                <a:off x="374" y="437"/>
                <a:ext cx="87" cy="42"/>
              </a:xfrm>
              <a:custGeom>
                <a:avLst/>
                <a:gdLst>
                  <a:gd name="T0" fmla="*/ 87 w 88"/>
                  <a:gd name="T1" fmla="*/ 40 h 41"/>
                  <a:gd name="T2" fmla="*/ 71 w 88"/>
                  <a:gd name="T3" fmla="*/ 40 h 41"/>
                  <a:gd name="T4" fmla="*/ 0 w 88"/>
                  <a:gd name="T5" fmla="*/ 0 h 41"/>
                  <a:gd name="T6" fmla="*/ 46 w 88"/>
                  <a:gd name="T7" fmla="*/ 17 h 41"/>
                  <a:gd name="T8" fmla="*/ 87 w 88"/>
                  <a:gd name="T9" fmla="*/ 40 h 41"/>
                  <a:gd name="T10" fmla="*/ 0 60000 65536"/>
                  <a:gd name="T11" fmla="*/ 0 60000 65536"/>
                  <a:gd name="T12" fmla="*/ 0 60000 65536"/>
                  <a:gd name="T13" fmla="*/ 0 60000 65536"/>
                  <a:gd name="T14" fmla="*/ 0 60000 65536"/>
                  <a:gd name="T15" fmla="*/ 0 w 88"/>
                  <a:gd name="T16" fmla="*/ 0 h 41"/>
                  <a:gd name="T17" fmla="*/ 88 w 88"/>
                  <a:gd name="T18" fmla="*/ 41 h 41"/>
                </a:gdLst>
                <a:ahLst/>
                <a:cxnLst>
                  <a:cxn ang="T10">
                    <a:pos x="T0" y="T1"/>
                  </a:cxn>
                  <a:cxn ang="T11">
                    <a:pos x="T2" y="T3"/>
                  </a:cxn>
                  <a:cxn ang="T12">
                    <a:pos x="T4" y="T5"/>
                  </a:cxn>
                  <a:cxn ang="T13">
                    <a:pos x="T6" y="T7"/>
                  </a:cxn>
                  <a:cxn ang="T14">
                    <a:pos x="T8" y="T9"/>
                  </a:cxn>
                </a:cxnLst>
                <a:rect l="T15" t="T16" r="T17" b="T18"/>
                <a:pathLst>
                  <a:path w="88" h="41">
                    <a:moveTo>
                      <a:pt x="87" y="40"/>
                    </a:moveTo>
                    <a:lnTo>
                      <a:pt x="71" y="40"/>
                    </a:lnTo>
                    <a:lnTo>
                      <a:pt x="0" y="0"/>
                    </a:lnTo>
                    <a:lnTo>
                      <a:pt x="46" y="17"/>
                    </a:lnTo>
                    <a:lnTo>
                      <a:pt x="87" y="40"/>
                    </a:lnTo>
                  </a:path>
                </a:pathLst>
              </a:custGeom>
              <a:solidFill>
                <a:srgbClr val="FF7F00"/>
              </a:solidFill>
              <a:ln w="9525" cap="rnd">
                <a:noFill/>
                <a:round/>
                <a:headEnd/>
                <a:tailEnd/>
              </a:ln>
            </p:spPr>
            <p:txBody>
              <a:bodyPr/>
              <a:lstStyle/>
              <a:p>
                <a:endParaRPr lang="en-US"/>
              </a:p>
            </p:txBody>
          </p:sp>
          <p:sp>
            <p:nvSpPr>
              <p:cNvPr id="203" name="Freeform 595"/>
              <p:cNvSpPr>
                <a:spLocks/>
              </p:cNvSpPr>
              <p:nvPr/>
            </p:nvSpPr>
            <p:spPr bwMode="auto">
              <a:xfrm>
                <a:off x="423" y="456"/>
                <a:ext cx="124" cy="97"/>
              </a:xfrm>
              <a:custGeom>
                <a:avLst/>
                <a:gdLst>
                  <a:gd name="T0" fmla="*/ 107 w 125"/>
                  <a:gd name="T1" fmla="*/ 83 h 97"/>
                  <a:gd name="T2" fmla="*/ 0 w 125"/>
                  <a:gd name="T3" fmla="*/ 0 h 97"/>
                  <a:gd name="T4" fmla="*/ 46 w 125"/>
                  <a:gd name="T5" fmla="*/ 20 h 97"/>
                  <a:gd name="T6" fmla="*/ 124 w 125"/>
                  <a:gd name="T7" fmla="*/ 81 h 97"/>
                  <a:gd name="T8" fmla="*/ 124 w 125"/>
                  <a:gd name="T9" fmla="*/ 96 h 97"/>
                  <a:gd name="T10" fmla="*/ 107 w 125"/>
                  <a:gd name="T11" fmla="*/ 83 h 97"/>
                  <a:gd name="T12" fmla="*/ 0 60000 65536"/>
                  <a:gd name="T13" fmla="*/ 0 60000 65536"/>
                  <a:gd name="T14" fmla="*/ 0 60000 65536"/>
                  <a:gd name="T15" fmla="*/ 0 60000 65536"/>
                  <a:gd name="T16" fmla="*/ 0 60000 65536"/>
                  <a:gd name="T17" fmla="*/ 0 60000 65536"/>
                  <a:gd name="T18" fmla="*/ 0 w 125"/>
                  <a:gd name="T19" fmla="*/ 0 h 97"/>
                  <a:gd name="T20" fmla="*/ 125 w 125"/>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25" h="97">
                    <a:moveTo>
                      <a:pt x="107" y="83"/>
                    </a:moveTo>
                    <a:lnTo>
                      <a:pt x="0" y="0"/>
                    </a:lnTo>
                    <a:lnTo>
                      <a:pt x="46" y="20"/>
                    </a:lnTo>
                    <a:lnTo>
                      <a:pt x="124" y="81"/>
                    </a:lnTo>
                    <a:lnTo>
                      <a:pt x="124" y="96"/>
                    </a:lnTo>
                    <a:lnTo>
                      <a:pt x="107" y="83"/>
                    </a:lnTo>
                  </a:path>
                </a:pathLst>
              </a:custGeom>
              <a:solidFill>
                <a:srgbClr val="FFFF00"/>
              </a:solidFill>
              <a:ln w="9525" cap="rnd">
                <a:noFill/>
                <a:round/>
                <a:headEnd/>
                <a:tailEnd/>
              </a:ln>
            </p:spPr>
            <p:txBody>
              <a:bodyPr/>
              <a:lstStyle/>
              <a:p>
                <a:endParaRPr lang="en-US"/>
              </a:p>
            </p:txBody>
          </p:sp>
          <p:sp>
            <p:nvSpPr>
              <p:cNvPr id="204" name="Freeform 596"/>
              <p:cNvSpPr>
                <a:spLocks/>
              </p:cNvSpPr>
              <p:nvPr/>
            </p:nvSpPr>
            <p:spPr bwMode="auto">
              <a:xfrm>
                <a:off x="322" y="395"/>
                <a:ext cx="145" cy="76"/>
              </a:xfrm>
              <a:custGeom>
                <a:avLst/>
                <a:gdLst>
                  <a:gd name="T0" fmla="*/ 110 w 145"/>
                  <a:gd name="T1" fmla="*/ 66 h 76"/>
                  <a:gd name="T2" fmla="*/ 144 w 145"/>
                  <a:gd name="T3" fmla="*/ 75 h 76"/>
                  <a:gd name="T4" fmla="*/ 34 w 145"/>
                  <a:gd name="T5" fmla="*/ 10 h 76"/>
                  <a:gd name="T6" fmla="*/ 0 w 145"/>
                  <a:gd name="T7" fmla="*/ 0 h 76"/>
                  <a:gd name="T8" fmla="*/ 110 w 145"/>
                  <a:gd name="T9" fmla="*/ 66 h 76"/>
                  <a:gd name="T10" fmla="*/ 0 60000 65536"/>
                  <a:gd name="T11" fmla="*/ 0 60000 65536"/>
                  <a:gd name="T12" fmla="*/ 0 60000 65536"/>
                  <a:gd name="T13" fmla="*/ 0 60000 65536"/>
                  <a:gd name="T14" fmla="*/ 0 60000 65536"/>
                  <a:gd name="T15" fmla="*/ 0 w 145"/>
                  <a:gd name="T16" fmla="*/ 0 h 76"/>
                  <a:gd name="T17" fmla="*/ 145 w 145"/>
                  <a:gd name="T18" fmla="*/ 76 h 76"/>
                </a:gdLst>
                <a:ahLst/>
                <a:cxnLst>
                  <a:cxn ang="T10">
                    <a:pos x="T0" y="T1"/>
                  </a:cxn>
                  <a:cxn ang="T11">
                    <a:pos x="T2" y="T3"/>
                  </a:cxn>
                  <a:cxn ang="T12">
                    <a:pos x="T4" y="T5"/>
                  </a:cxn>
                  <a:cxn ang="T13">
                    <a:pos x="T6" y="T7"/>
                  </a:cxn>
                  <a:cxn ang="T14">
                    <a:pos x="T8" y="T9"/>
                  </a:cxn>
                </a:cxnLst>
                <a:rect l="T15" t="T16" r="T17" b="T18"/>
                <a:pathLst>
                  <a:path w="145" h="76">
                    <a:moveTo>
                      <a:pt x="110" y="66"/>
                    </a:moveTo>
                    <a:lnTo>
                      <a:pt x="144" y="75"/>
                    </a:lnTo>
                    <a:lnTo>
                      <a:pt x="34" y="10"/>
                    </a:lnTo>
                    <a:lnTo>
                      <a:pt x="0" y="0"/>
                    </a:lnTo>
                    <a:lnTo>
                      <a:pt x="110" y="66"/>
                    </a:lnTo>
                  </a:path>
                </a:pathLst>
              </a:custGeom>
              <a:solidFill>
                <a:srgbClr val="FF7F00"/>
              </a:solidFill>
              <a:ln w="9525" cap="rnd">
                <a:noFill/>
                <a:round/>
                <a:headEnd/>
                <a:tailEnd/>
              </a:ln>
            </p:spPr>
            <p:txBody>
              <a:bodyPr/>
              <a:lstStyle/>
              <a:p>
                <a:endParaRPr lang="en-US"/>
              </a:p>
            </p:txBody>
          </p:sp>
          <p:sp>
            <p:nvSpPr>
              <p:cNvPr id="205" name="Freeform 597"/>
              <p:cNvSpPr>
                <a:spLocks/>
              </p:cNvSpPr>
              <p:nvPr/>
            </p:nvSpPr>
            <p:spPr bwMode="auto">
              <a:xfrm>
                <a:off x="548" y="458"/>
                <a:ext cx="122" cy="72"/>
              </a:xfrm>
              <a:custGeom>
                <a:avLst/>
                <a:gdLst>
                  <a:gd name="T0" fmla="*/ 122 w 123"/>
                  <a:gd name="T1" fmla="*/ 0 h 72"/>
                  <a:gd name="T2" fmla="*/ 79 w 123"/>
                  <a:gd name="T3" fmla="*/ 14 h 72"/>
                  <a:gd name="T4" fmla="*/ 0 w 123"/>
                  <a:gd name="T5" fmla="*/ 60 h 72"/>
                  <a:gd name="T6" fmla="*/ 0 w 123"/>
                  <a:gd name="T7" fmla="*/ 71 h 72"/>
                  <a:gd name="T8" fmla="*/ 122 w 123"/>
                  <a:gd name="T9" fmla="*/ 0 h 72"/>
                  <a:gd name="T10" fmla="*/ 0 60000 65536"/>
                  <a:gd name="T11" fmla="*/ 0 60000 65536"/>
                  <a:gd name="T12" fmla="*/ 0 60000 65536"/>
                  <a:gd name="T13" fmla="*/ 0 60000 65536"/>
                  <a:gd name="T14" fmla="*/ 0 60000 65536"/>
                  <a:gd name="T15" fmla="*/ 0 w 123"/>
                  <a:gd name="T16" fmla="*/ 0 h 72"/>
                  <a:gd name="T17" fmla="*/ 123 w 123"/>
                  <a:gd name="T18" fmla="*/ 72 h 72"/>
                </a:gdLst>
                <a:ahLst/>
                <a:cxnLst>
                  <a:cxn ang="T10">
                    <a:pos x="T0" y="T1"/>
                  </a:cxn>
                  <a:cxn ang="T11">
                    <a:pos x="T2" y="T3"/>
                  </a:cxn>
                  <a:cxn ang="T12">
                    <a:pos x="T4" y="T5"/>
                  </a:cxn>
                  <a:cxn ang="T13">
                    <a:pos x="T6" y="T7"/>
                  </a:cxn>
                  <a:cxn ang="T14">
                    <a:pos x="T8" y="T9"/>
                  </a:cxn>
                </a:cxnLst>
                <a:rect l="T15" t="T16" r="T17" b="T18"/>
                <a:pathLst>
                  <a:path w="123" h="72">
                    <a:moveTo>
                      <a:pt x="122" y="0"/>
                    </a:moveTo>
                    <a:lnTo>
                      <a:pt x="79" y="14"/>
                    </a:lnTo>
                    <a:lnTo>
                      <a:pt x="0" y="60"/>
                    </a:lnTo>
                    <a:lnTo>
                      <a:pt x="0" y="71"/>
                    </a:lnTo>
                    <a:lnTo>
                      <a:pt x="122" y="0"/>
                    </a:lnTo>
                  </a:path>
                </a:pathLst>
              </a:custGeom>
              <a:solidFill>
                <a:srgbClr val="FFFF00"/>
              </a:solidFill>
              <a:ln w="9525" cap="rnd">
                <a:noFill/>
                <a:round/>
                <a:headEnd/>
                <a:tailEnd/>
              </a:ln>
            </p:spPr>
            <p:txBody>
              <a:bodyPr/>
              <a:lstStyle/>
              <a:p>
                <a:endParaRPr lang="en-US"/>
              </a:p>
            </p:txBody>
          </p:sp>
          <p:sp>
            <p:nvSpPr>
              <p:cNvPr id="206" name="Freeform 598"/>
              <p:cNvSpPr>
                <a:spLocks/>
              </p:cNvSpPr>
              <p:nvPr/>
            </p:nvSpPr>
            <p:spPr bwMode="auto">
              <a:xfrm>
                <a:off x="625" y="396"/>
                <a:ext cx="149" cy="77"/>
              </a:xfrm>
              <a:custGeom>
                <a:avLst/>
                <a:gdLst>
                  <a:gd name="T0" fmla="*/ 35 w 149"/>
                  <a:gd name="T1" fmla="*/ 68 h 77"/>
                  <a:gd name="T2" fmla="*/ 0 w 149"/>
                  <a:gd name="T3" fmla="*/ 76 h 77"/>
                  <a:gd name="T4" fmla="*/ 115 w 149"/>
                  <a:gd name="T5" fmla="*/ 9 h 77"/>
                  <a:gd name="T6" fmla="*/ 148 w 149"/>
                  <a:gd name="T7" fmla="*/ 0 h 77"/>
                  <a:gd name="T8" fmla="*/ 35 w 149"/>
                  <a:gd name="T9" fmla="*/ 68 h 77"/>
                  <a:gd name="T10" fmla="*/ 0 60000 65536"/>
                  <a:gd name="T11" fmla="*/ 0 60000 65536"/>
                  <a:gd name="T12" fmla="*/ 0 60000 65536"/>
                  <a:gd name="T13" fmla="*/ 0 60000 65536"/>
                  <a:gd name="T14" fmla="*/ 0 60000 65536"/>
                  <a:gd name="T15" fmla="*/ 0 w 149"/>
                  <a:gd name="T16" fmla="*/ 0 h 77"/>
                  <a:gd name="T17" fmla="*/ 149 w 149"/>
                  <a:gd name="T18" fmla="*/ 77 h 77"/>
                </a:gdLst>
                <a:ahLst/>
                <a:cxnLst>
                  <a:cxn ang="T10">
                    <a:pos x="T0" y="T1"/>
                  </a:cxn>
                  <a:cxn ang="T11">
                    <a:pos x="T2" y="T3"/>
                  </a:cxn>
                  <a:cxn ang="T12">
                    <a:pos x="T4" y="T5"/>
                  </a:cxn>
                  <a:cxn ang="T13">
                    <a:pos x="T6" y="T7"/>
                  </a:cxn>
                  <a:cxn ang="T14">
                    <a:pos x="T8" y="T9"/>
                  </a:cxn>
                </a:cxnLst>
                <a:rect l="T15" t="T16" r="T17" b="T18"/>
                <a:pathLst>
                  <a:path w="149" h="77">
                    <a:moveTo>
                      <a:pt x="35" y="68"/>
                    </a:moveTo>
                    <a:lnTo>
                      <a:pt x="0" y="76"/>
                    </a:lnTo>
                    <a:lnTo>
                      <a:pt x="115" y="9"/>
                    </a:lnTo>
                    <a:lnTo>
                      <a:pt x="148" y="0"/>
                    </a:lnTo>
                    <a:lnTo>
                      <a:pt x="35" y="68"/>
                    </a:lnTo>
                  </a:path>
                </a:pathLst>
              </a:custGeom>
              <a:solidFill>
                <a:srgbClr val="FF7F00"/>
              </a:solidFill>
              <a:ln w="9525" cap="rnd">
                <a:noFill/>
                <a:round/>
                <a:headEnd/>
                <a:tailEnd/>
              </a:ln>
            </p:spPr>
            <p:txBody>
              <a:bodyPr/>
              <a:lstStyle/>
              <a:p>
                <a:endParaRPr lang="en-US"/>
              </a:p>
            </p:txBody>
          </p:sp>
          <p:sp>
            <p:nvSpPr>
              <p:cNvPr id="207" name="Freeform 599"/>
              <p:cNvSpPr>
                <a:spLocks/>
              </p:cNvSpPr>
              <p:nvPr/>
            </p:nvSpPr>
            <p:spPr bwMode="auto">
              <a:xfrm>
                <a:off x="383" y="264"/>
                <a:ext cx="69" cy="55"/>
              </a:xfrm>
              <a:custGeom>
                <a:avLst/>
                <a:gdLst>
                  <a:gd name="T0" fmla="*/ 58 w 69"/>
                  <a:gd name="T1" fmla="*/ 0 h 55"/>
                  <a:gd name="T2" fmla="*/ 68 w 69"/>
                  <a:gd name="T3" fmla="*/ 21 h 55"/>
                  <a:gd name="T4" fmla="*/ 28 w 69"/>
                  <a:gd name="T5" fmla="*/ 54 h 55"/>
                  <a:gd name="T6" fmla="*/ 38 w 69"/>
                  <a:gd name="T7" fmla="*/ 46 h 55"/>
                  <a:gd name="T8" fmla="*/ 21 w 69"/>
                  <a:gd name="T9" fmla="*/ 52 h 55"/>
                  <a:gd name="T10" fmla="*/ 4 w 69"/>
                  <a:gd name="T11" fmla="*/ 47 h 55"/>
                  <a:gd name="T12" fmla="*/ 10 w 69"/>
                  <a:gd name="T13" fmla="*/ 38 h 55"/>
                  <a:gd name="T14" fmla="*/ 0 w 69"/>
                  <a:gd name="T15" fmla="*/ 47 h 55"/>
                  <a:gd name="T16" fmla="*/ 51 w 69"/>
                  <a:gd name="T17" fmla="*/ 5 h 55"/>
                  <a:gd name="T18" fmla="*/ 58 w 69"/>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5"/>
                  <a:gd name="T32" fmla="*/ 69 w 69"/>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5">
                    <a:moveTo>
                      <a:pt x="58" y="0"/>
                    </a:moveTo>
                    <a:lnTo>
                      <a:pt x="68" y="21"/>
                    </a:lnTo>
                    <a:lnTo>
                      <a:pt x="28" y="54"/>
                    </a:lnTo>
                    <a:lnTo>
                      <a:pt x="38" y="46"/>
                    </a:lnTo>
                    <a:lnTo>
                      <a:pt x="21" y="52"/>
                    </a:lnTo>
                    <a:lnTo>
                      <a:pt x="4" y="47"/>
                    </a:lnTo>
                    <a:lnTo>
                      <a:pt x="10" y="38"/>
                    </a:lnTo>
                    <a:lnTo>
                      <a:pt x="0" y="47"/>
                    </a:lnTo>
                    <a:lnTo>
                      <a:pt x="51" y="5"/>
                    </a:lnTo>
                    <a:lnTo>
                      <a:pt x="58" y="0"/>
                    </a:lnTo>
                  </a:path>
                </a:pathLst>
              </a:custGeom>
              <a:solidFill>
                <a:srgbClr val="FF7F00"/>
              </a:solidFill>
              <a:ln w="9525" cap="rnd">
                <a:noFill/>
                <a:round/>
                <a:headEnd/>
                <a:tailEnd/>
              </a:ln>
            </p:spPr>
            <p:txBody>
              <a:bodyPr/>
              <a:lstStyle/>
              <a:p>
                <a:endParaRPr lang="en-US"/>
              </a:p>
            </p:txBody>
          </p:sp>
          <p:sp>
            <p:nvSpPr>
              <p:cNvPr id="208" name="Freeform 600"/>
              <p:cNvSpPr>
                <a:spLocks/>
              </p:cNvSpPr>
              <p:nvPr/>
            </p:nvSpPr>
            <p:spPr bwMode="auto">
              <a:xfrm>
                <a:off x="330" y="324"/>
                <a:ext cx="66" cy="42"/>
              </a:xfrm>
              <a:custGeom>
                <a:avLst/>
                <a:gdLst>
                  <a:gd name="T0" fmla="*/ 37 w 66"/>
                  <a:gd name="T1" fmla="*/ 0 h 40"/>
                  <a:gd name="T2" fmla="*/ 65 w 66"/>
                  <a:gd name="T3" fmla="*/ 7 h 40"/>
                  <a:gd name="T4" fmla="*/ 25 w 66"/>
                  <a:gd name="T5" fmla="*/ 39 h 40"/>
                  <a:gd name="T6" fmla="*/ 0 w 66"/>
                  <a:gd name="T7" fmla="*/ 30 h 40"/>
                  <a:gd name="T8" fmla="*/ 37 w 66"/>
                  <a:gd name="T9" fmla="*/ 0 h 40"/>
                  <a:gd name="T10" fmla="*/ 0 60000 65536"/>
                  <a:gd name="T11" fmla="*/ 0 60000 65536"/>
                  <a:gd name="T12" fmla="*/ 0 60000 65536"/>
                  <a:gd name="T13" fmla="*/ 0 60000 65536"/>
                  <a:gd name="T14" fmla="*/ 0 60000 65536"/>
                  <a:gd name="T15" fmla="*/ 0 w 66"/>
                  <a:gd name="T16" fmla="*/ 0 h 40"/>
                  <a:gd name="T17" fmla="*/ 66 w 66"/>
                  <a:gd name="T18" fmla="*/ 40 h 40"/>
                </a:gdLst>
                <a:ahLst/>
                <a:cxnLst>
                  <a:cxn ang="T10">
                    <a:pos x="T0" y="T1"/>
                  </a:cxn>
                  <a:cxn ang="T11">
                    <a:pos x="T2" y="T3"/>
                  </a:cxn>
                  <a:cxn ang="T12">
                    <a:pos x="T4" y="T5"/>
                  </a:cxn>
                  <a:cxn ang="T13">
                    <a:pos x="T6" y="T7"/>
                  </a:cxn>
                  <a:cxn ang="T14">
                    <a:pos x="T8" y="T9"/>
                  </a:cxn>
                </a:cxnLst>
                <a:rect l="T15" t="T16" r="T17" b="T18"/>
                <a:pathLst>
                  <a:path w="66" h="40">
                    <a:moveTo>
                      <a:pt x="37" y="0"/>
                    </a:moveTo>
                    <a:lnTo>
                      <a:pt x="65" y="7"/>
                    </a:lnTo>
                    <a:lnTo>
                      <a:pt x="25" y="39"/>
                    </a:lnTo>
                    <a:lnTo>
                      <a:pt x="0" y="30"/>
                    </a:lnTo>
                    <a:lnTo>
                      <a:pt x="37" y="0"/>
                    </a:lnTo>
                  </a:path>
                </a:pathLst>
              </a:custGeom>
              <a:solidFill>
                <a:srgbClr val="401F00"/>
              </a:solidFill>
              <a:ln w="9525" cap="rnd">
                <a:noFill/>
                <a:round/>
                <a:headEnd/>
                <a:tailEnd/>
              </a:ln>
            </p:spPr>
            <p:txBody>
              <a:bodyPr/>
              <a:lstStyle/>
              <a:p>
                <a:endParaRPr lang="en-US"/>
              </a:p>
            </p:txBody>
          </p:sp>
          <p:sp>
            <p:nvSpPr>
              <p:cNvPr id="209" name="Freeform 601"/>
              <p:cNvSpPr>
                <a:spLocks/>
              </p:cNvSpPr>
              <p:nvPr/>
            </p:nvSpPr>
            <p:spPr bwMode="auto">
              <a:xfrm>
                <a:off x="419" y="258"/>
                <a:ext cx="35" cy="43"/>
              </a:xfrm>
              <a:custGeom>
                <a:avLst/>
                <a:gdLst>
                  <a:gd name="T0" fmla="*/ 28 w 38"/>
                  <a:gd name="T1" fmla="*/ 0 h 43"/>
                  <a:gd name="T2" fmla="*/ 37 w 38"/>
                  <a:gd name="T3" fmla="*/ 24 h 43"/>
                  <a:gd name="T4" fmla="*/ 16 w 38"/>
                  <a:gd name="T5" fmla="*/ 42 h 43"/>
                  <a:gd name="T6" fmla="*/ 26 w 38"/>
                  <a:gd name="T7" fmla="*/ 30 h 43"/>
                  <a:gd name="T8" fmla="*/ 28 w 38"/>
                  <a:gd name="T9" fmla="*/ 23 h 43"/>
                  <a:gd name="T10" fmla="*/ 26 w 38"/>
                  <a:gd name="T11" fmla="*/ 19 h 43"/>
                  <a:gd name="T12" fmla="*/ 23 w 38"/>
                  <a:gd name="T13" fmla="*/ 17 h 43"/>
                  <a:gd name="T14" fmla="*/ 17 w 38"/>
                  <a:gd name="T15" fmla="*/ 16 h 43"/>
                  <a:gd name="T16" fmla="*/ 8 w 38"/>
                  <a:gd name="T17" fmla="*/ 19 h 43"/>
                  <a:gd name="T18" fmla="*/ 0 w 38"/>
                  <a:gd name="T19" fmla="*/ 24 h 43"/>
                  <a:gd name="T20" fmla="*/ 28 w 38"/>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3"/>
                  <a:gd name="T35" fmla="*/ 38 w 38"/>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3">
                    <a:moveTo>
                      <a:pt x="28" y="0"/>
                    </a:moveTo>
                    <a:lnTo>
                      <a:pt x="37" y="24"/>
                    </a:lnTo>
                    <a:lnTo>
                      <a:pt x="16" y="42"/>
                    </a:lnTo>
                    <a:lnTo>
                      <a:pt x="26" y="30"/>
                    </a:lnTo>
                    <a:lnTo>
                      <a:pt x="28" y="23"/>
                    </a:lnTo>
                    <a:lnTo>
                      <a:pt x="26" y="19"/>
                    </a:lnTo>
                    <a:lnTo>
                      <a:pt x="23" y="17"/>
                    </a:lnTo>
                    <a:lnTo>
                      <a:pt x="17" y="16"/>
                    </a:lnTo>
                    <a:lnTo>
                      <a:pt x="8" y="19"/>
                    </a:lnTo>
                    <a:lnTo>
                      <a:pt x="0" y="24"/>
                    </a:lnTo>
                    <a:lnTo>
                      <a:pt x="28" y="0"/>
                    </a:lnTo>
                  </a:path>
                </a:pathLst>
              </a:custGeom>
              <a:solidFill>
                <a:srgbClr val="401F00"/>
              </a:solidFill>
              <a:ln w="9525" cap="rnd">
                <a:noFill/>
                <a:round/>
                <a:headEnd/>
                <a:tailEnd/>
              </a:ln>
            </p:spPr>
            <p:txBody>
              <a:bodyPr/>
              <a:lstStyle/>
              <a:p>
                <a:endParaRPr lang="en-US"/>
              </a:p>
            </p:txBody>
          </p:sp>
          <p:sp>
            <p:nvSpPr>
              <p:cNvPr id="210" name="Freeform 602"/>
              <p:cNvSpPr>
                <a:spLocks/>
              </p:cNvSpPr>
              <p:nvPr/>
            </p:nvSpPr>
            <p:spPr bwMode="auto">
              <a:xfrm>
                <a:off x="311" y="354"/>
                <a:ext cx="45" cy="26"/>
              </a:xfrm>
              <a:custGeom>
                <a:avLst/>
                <a:gdLst>
                  <a:gd name="T0" fmla="*/ 19 w 44"/>
                  <a:gd name="T1" fmla="*/ 0 h 26"/>
                  <a:gd name="T2" fmla="*/ 43 w 44"/>
                  <a:gd name="T3" fmla="*/ 10 h 26"/>
                  <a:gd name="T4" fmla="*/ 25 w 44"/>
                  <a:gd name="T5" fmla="*/ 25 h 26"/>
                  <a:gd name="T6" fmla="*/ 0 w 44"/>
                  <a:gd name="T7" fmla="*/ 16 h 26"/>
                  <a:gd name="T8" fmla="*/ 19 w 44"/>
                  <a:gd name="T9" fmla="*/ 0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19" y="0"/>
                    </a:moveTo>
                    <a:lnTo>
                      <a:pt x="43" y="10"/>
                    </a:lnTo>
                    <a:lnTo>
                      <a:pt x="25" y="25"/>
                    </a:lnTo>
                    <a:lnTo>
                      <a:pt x="0" y="16"/>
                    </a:lnTo>
                    <a:lnTo>
                      <a:pt x="19" y="0"/>
                    </a:lnTo>
                  </a:path>
                </a:pathLst>
              </a:custGeom>
              <a:solidFill>
                <a:srgbClr val="FFFF00"/>
              </a:solidFill>
              <a:ln w="9525" cap="rnd">
                <a:noFill/>
                <a:round/>
                <a:headEnd/>
                <a:tailEnd/>
              </a:ln>
            </p:spPr>
            <p:txBody>
              <a:bodyPr/>
              <a:lstStyle/>
              <a:p>
                <a:endParaRPr lang="en-US"/>
              </a:p>
            </p:txBody>
          </p:sp>
          <p:sp>
            <p:nvSpPr>
              <p:cNvPr id="211" name="Freeform 603"/>
              <p:cNvSpPr>
                <a:spLocks/>
              </p:cNvSpPr>
              <p:nvPr/>
            </p:nvSpPr>
            <p:spPr bwMode="auto">
              <a:xfrm>
                <a:off x="294" y="369"/>
                <a:ext cx="42" cy="26"/>
              </a:xfrm>
              <a:custGeom>
                <a:avLst/>
                <a:gdLst>
                  <a:gd name="T0" fmla="*/ 17 w 42"/>
                  <a:gd name="T1" fmla="*/ 0 h 26"/>
                  <a:gd name="T2" fmla="*/ 41 w 42"/>
                  <a:gd name="T3" fmla="*/ 10 h 26"/>
                  <a:gd name="T4" fmla="*/ 22 w 42"/>
                  <a:gd name="T5" fmla="*/ 25 h 26"/>
                  <a:gd name="T6" fmla="*/ 0 w 42"/>
                  <a:gd name="T7" fmla="*/ 13 h 26"/>
                  <a:gd name="T8" fmla="*/ 0 w 42"/>
                  <a:gd name="T9" fmla="*/ 13 h 26"/>
                  <a:gd name="T10" fmla="*/ 17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17" y="0"/>
                    </a:moveTo>
                    <a:lnTo>
                      <a:pt x="41" y="10"/>
                    </a:lnTo>
                    <a:lnTo>
                      <a:pt x="22" y="25"/>
                    </a:lnTo>
                    <a:lnTo>
                      <a:pt x="0" y="13"/>
                    </a:lnTo>
                    <a:lnTo>
                      <a:pt x="17" y="0"/>
                    </a:lnTo>
                  </a:path>
                </a:pathLst>
              </a:custGeom>
              <a:solidFill>
                <a:srgbClr val="FF7F00"/>
              </a:solidFill>
              <a:ln w="9525" cap="rnd">
                <a:noFill/>
                <a:round/>
                <a:headEnd/>
                <a:tailEnd/>
              </a:ln>
            </p:spPr>
            <p:txBody>
              <a:bodyPr/>
              <a:lstStyle/>
              <a:p>
                <a:endParaRPr lang="en-US"/>
              </a:p>
            </p:txBody>
          </p:sp>
          <p:sp>
            <p:nvSpPr>
              <p:cNvPr id="212" name="Freeform 604"/>
              <p:cNvSpPr>
                <a:spLocks/>
              </p:cNvSpPr>
              <p:nvPr/>
            </p:nvSpPr>
            <p:spPr bwMode="auto">
              <a:xfrm>
                <a:off x="355" y="310"/>
                <a:ext cx="58" cy="31"/>
              </a:xfrm>
              <a:custGeom>
                <a:avLst/>
                <a:gdLst>
                  <a:gd name="T0" fmla="*/ 19 w 59"/>
                  <a:gd name="T1" fmla="*/ 7 h 31"/>
                  <a:gd name="T2" fmla="*/ 28 w 59"/>
                  <a:gd name="T3" fmla="*/ 0 h 31"/>
                  <a:gd name="T4" fmla="*/ 22 w 59"/>
                  <a:gd name="T5" fmla="*/ 9 h 31"/>
                  <a:gd name="T6" fmla="*/ 39 w 59"/>
                  <a:gd name="T7" fmla="*/ 12 h 31"/>
                  <a:gd name="T8" fmla="*/ 58 w 59"/>
                  <a:gd name="T9" fmla="*/ 6 h 31"/>
                  <a:gd name="T10" fmla="*/ 47 w 59"/>
                  <a:gd name="T11" fmla="*/ 15 h 31"/>
                  <a:gd name="T12" fmla="*/ 38 w 59"/>
                  <a:gd name="T13" fmla="*/ 22 h 31"/>
                  <a:gd name="T14" fmla="*/ 27 w 59"/>
                  <a:gd name="T15" fmla="*/ 30 h 31"/>
                  <a:gd name="T16" fmla="*/ 33 w 59"/>
                  <a:gd name="T17" fmla="*/ 21 h 31"/>
                  <a:gd name="T18" fmla="*/ 14 w 59"/>
                  <a:gd name="T19" fmla="*/ 16 h 31"/>
                  <a:gd name="T20" fmla="*/ 0 w 59"/>
                  <a:gd name="T21" fmla="*/ 22 h 31"/>
                  <a:gd name="T22" fmla="*/ 8 w 59"/>
                  <a:gd name="T23" fmla="*/ 15 h 31"/>
                  <a:gd name="T24" fmla="*/ 19 w 59"/>
                  <a:gd name="T25" fmla="*/ 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1"/>
                  <a:gd name="T41" fmla="*/ 59 w 5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1">
                    <a:moveTo>
                      <a:pt x="19" y="7"/>
                    </a:moveTo>
                    <a:lnTo>
                      <a:pt x="28" y="0"/>
                    </a:lnTo>
                    <a:lnTo>
                      <a:pt x="22" y="9"/>
                    </a:lnTo>
                    <a:lnTo>
                      <a:pt x="39" y="12"/>
                    </a:lnTo>
                    <a:lnTo>
                      <a:pt x="58" y="6"/>
                    </a:lnTo>
                    <a:lnTo>
                      <a:pt x="47" y="15"/>
                    </a:lnTo>
                    <a:lnTo>
                      <a:pt x="38" y="22"/>
                    </a:lnTo>
                    <a:lnTo>
                      <a:pt x="27" y="30"/>
                    </a:lnTo>
                    <a:lnTo>
                      <a:pt x="33" y="21"/>
                    </a:lnTo>
                    <a:lnTo>
                      <a:pt x="14" y="16"/>
                    </a:lnTo>
                    <a:lnTo>
                      <a:pt x="0" y="22"/>
                    </a:lnTo>
                    <a:lnTo>
                      <a:pt x="8" y="15"/>
                    </a:lnTo>
                    <a:lnTo>
                      <a:pt x="19" y="7"/>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13" name="Freeform 605"/>
              <p:cNvSpPr>
                <a:spLocks/>
              </p:cNvSpPr>
              <p:nvPr/>
            </p:nvSpPr>
            <p:spPr bwMode="auto">
              <a:xfrm>
                <a:off x="294" y="259"/>
                <a:ext cx="164" cy="136"/>
              </a:xfrm>
              <a:custGeom>
                <a:avLst/>
                <a:gdLst>
                  <a:gd name="T0" fmla="*/ 0 w 164"/>
                  <a:gd name="T1" fmla="*/ 122 h 136"/>
                  <a:gd name="T2" fmla="*/ 153 w 164"/>
                  <a:gd name="T3" fmla="*/ 0 h 136"/>
                  <a:gd name="T4" fmla="*/ 163 w 164"/>
                  <a:gd name="T5" fmla="*/ 23 h 136"/>
                  <a:gd name="T6" fmla="*/ 22 w 164"/>
                  <a:gd name="T7" fmla="*/ 135 h 136"/>
                  <a:gd name="T8" fmla="*/ 0 w 164"/>
                  <a:gd name="T9" fmla="*/ 122 h 136"/>
                  <a:gd name="T10" fmla="*/ 0 60000 65536"/>
                  <a:gd name="T11" fmla="*/ 0 60000 65536"/>
                  <a:gd name="T12" fmla="*/ 0 60000 65536"/>
                  <a:gd name="T13" fmla="*/ 0 60000 65536"/>
                  <a:gd name="T14" fmla="*/ 0 60000 65536"/>
                  <a:gd name="T15" fmla="*/ 0 w 164"/>
                  <a:gd name="T16" fmla="*/ 0 h 136"/>
                  <a:gd name="T17" fmla="*/ 164 w 164"/>
                  <a:gd name="T18" fmla="*/ 136 h 136"/>
                </a:gdLst>
                <a:ahLst/>
                <a:cxnLst>
                  <a:cxn ang="T10">
                    <a:pos x="T0" y="T1"/>
                  </a:cxn>
                  <a:cxn ang="T11">
                    <a:pos x="T2" y="T3"/>
                  </a:cxn>
                  <a:cxn ang="T12">
                    <a:pos x="T4" y="T5"/>
                  </a:cxn>
                  <a:cxn ang="T13">
                    <a:pos x="T6" y="T7"/>
                  </a:cxn>
                  <a:cxn ang="T14">
                    <a:pos x="T8" y="T9"/>
                  </a:cxn>
                </a:cxnLst>
                <a:rect l="T15" t="T16" r="T17" b="T18"/>
                <a:pathLst>
                  <a:path w="164" h="136">
                    <a:moveTo>
                      <a:pt x="0" y="122"/>
                    </a:moveTo>
                    <a:lnTo>
                      <a:pt x="153" y="0"/>
                    </a:lnTo>
                    <a:lnTo>
                      <a:pt x="163" y="23"/>
                    </a:lnTo>
                    <a:lnTo>
                      <a:pt x="22" y="135"/>
                    </a:lnTo>
                    <a:lnTo>
                      <a:pt x="0" y="122"/>
                    </a:lnTo>
                  </a:path>
                </a:pathLst>
              </a:custGeom>
              <a:noFill/>
              <a:ln w="12700" cap="rnd" cmpd="sng">
                <a:solidFill>
                  <a:srgbClr val="000000"/>
                </a:solidFill>
                <a:prstDash val="solid"/>
                <a:round/>
                <a:headEnd/>
                <a:tailEnd/>
              </a:ln>
            </p:spPr>
            <p:txBody>
              <a:bodyPr/>
              <a:lstStyle/>
              <a:p>
                <a:endParaRPr lang="en-US"/>
              </a:p>
            </p:txBody>
          </p:sp>
          <p:sp>
            <p:nvSpPr>
              <p:cNvPr id="214" name="Freeform 606"/>
              <p:cNvSpPr>
                <a:spLocks/>
              </p:cNvSpPr>
              <p:nvPr/>
            </p:nvSpPr>
            <p:spPr bwMode="auto">
              <a:xfrm>
                <a:off x="619" y="718"/>
                <a:ext cx="117" cy="54"/>
              </a:xfrm>
              <a:custGeom>
                <a:avLst/>
                <a:gdLst>
                  <a:gd name="T0" fmla="*/ 101 w 117"/>
                  <a:gd name="T1" fmla="*/ 0 h 54"/>
                  <a:gd name="T2" fmla="*/ 116 w 117"/>
                  <a:gd name="T3" fmla="*/ 21 h 54"/>
                  <a:gd name="T4" fmla="*/ 20 w 117"/>
                  <a:gd name="T5" fmla="*/ 53 h 54"/>
                  <a:gd name="T6" fmla="*/ 32 w 117"/>
                  <a:gd name="T7" fmla="*/ 49 h 54"/>
                  <a:gd name="T8" fmla="*/ 14 w 117"/>
                  <a:gd name="T9" fmla="*/ 49 h 54"/>
                  <a:gd name="T10" fmla="*/ 0 w 117"/>
                  <a:gd name="T11" fmla="*/ 39 h 54"/>
                  <a:gd name="T12" fmla="*/ 8 w 117"/>
                  <a:gd name="T13" fmla="*/ 32 h 54"/>
                  <a:gd name="T14" fmla="*/ 59 w 117"/>
                  <a:gd name="T15" fmla="*/ 15 h 54"/>
                  <a:gd name="T16" fmla="*/ 101 w 117"/>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54"/>
                  <a:gd name="T29" fmla="*/ 117 w 117"/>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54">
                    <a:moveTo>
                      <a:pt x="101" y="0"/>
                    </a:moveTo>
                    <a:lnTo>
                      <a:pt x="116" y="21"/>
                    </a:lnTo>
                    <a:lnTo>
                      <a:pt x="20" y="53"/>
                    </a:lnTo>
                    <a:lnTo>
                      <a:pt x="32" y="49"/>
                    </a:lnTo>
                    <a:lnTo>
                      <a:pt x="14" y="49"/>
                    </a:lnTo>
                    <a:lnTo>
                      <a:pt x="0" y="39"/>
                    </a:lnTo>
                    <a:lnTo>
                      <a:pt x="8" y="32"/>
                    </a:lnTo>
                    <a:lnTo>
                      <a:pt x="59" y="15"/>
                    </a:lnTo>
                    <a:lnTo>
                      <a:pt x="101" y="0"/>
                    </a:lnTo>
                  </a:path>
                </a:pathLst>
              </a:custGeom>
              <a:solidFill>
                <a:srgbClr val="FF7F00"/>
              </a:solidFill>
              <a:ln w="9525" cap="rnd">
                <a:noFill/>
                <a:round/>
                <a:headEnd/>
                <a:tailEnd/>
              </a:ln>
            </p:spPr>
            <p:txBody>
              <a:bodyPr/>
              <a:lstStyle/>
              <a:p>
                <a:endParaRPr lang="en-US"/>
              </a:p>
            </p:txBody>
          </p:sp>
          <p:sp>
            <p:nvSpPr>
              <p:cNvPr id="215" name="Freeform 607"/>
              <p:cNvSpPr>
                <a:spLocks/>
              </p:cNvSpPr>
              <p:nvPr/>
            </p:nvSpPr>
            <p:spPr bwMode="auto">
              <a:xfrm>
                <a:off x="548" y="763"/>
                <a:ext cx="69" cy="41"/>
              </a:xfrm>
              <a:custGeom>
                <a:avLst/>
                <a:gdLst>
                  <a:gd name="T0" fmla="*/ 45 w 69"/>
                  <a:gd name="T1" fmla="*/ 0 h 41"/>
                  <a:gd name="T2" fmla="*/ 68 w 69"/>
                  <a:gd name="T3" fmla="*/ 16 h 41"/>
                  <a:gd name="T4" fmla="*/ 0 w 69"/>
                  <a:gd name="T5" fmla="*/ 40 h 41"/>
                  <a:gd name="T6" fmla="*/ 0 w 69"/>
                  <a:gd name="T7" fmla="*/ 15 h 41"/>
                  <a:gd name="T8" fmla="*/ 45 w 69"/>
                  <a:gd name="T9" fmla="*/ 0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45" y="0"/>
                    </a:moveTo>
                    <a:lnTo>
                      <a:pt x="68" y="16"/>
                    </a:lnTo>
                    <a:lnTo>
                      <a:pt x="0" y="40"/>
                    </a:lnTo>
                    <a:lnTo>
                      <a:pt x="0" y="15"/>
                    </a:lnTo>
                    <a:lnTo>
                      <a:pt x="45" y="0"/>
                    </a:lnTo>
                  </a:path>
                </a:pathLst>
              </a:custGeom>
              <a:solidFill>
                <a:srgbClr val="401F00"/>
              </a:solidFill>
              <a:ln w="9525" cap="rnd">
                <a:noFill/>
                <a:round/>
                <a:headEnd/>
                <a:tailEnd/>
              </a:ln>
            </p:spPr>
            <p:txBody>
              <a:bodyPr/>
              <a:lstStyle/>
              <a:p>
                <a:endParaRPr lang="en-US"/>
              </a:p>
            </p:txBody>
          </p:sp>
          <p:sp>
            <p:nvSpPr>
              <p:cNvPr id="216" name="Freeform 608"/>
              <p:cNvSpPr>
                <a:spLocks/>
              </p:cNvSpPr>
              <p:nvPr/>
            </p:nvSpPr>
            <p:spPr bwMode="auto">
              <a:xfrm>
                <a:off x="690" y="719"/>
                <a:ext cx="47" cy="32"/>
              </a:xfrm>
              <a:custGeom>
                <a:avLst/>
                <a:gdLst>
                  <a:gd name="T0" fmla="*/ 46 w 47"/>
                  <a:gd name="T1" fmla="*/ 20 h 32"/>
                  <a:gd name="T2" fmla="*/ 32 w 47"/>
                  <a:gd name="T3" fmla="*/ 0 h 32"/>
                  <a:gd name="T4" fmla="*/ 0 w 47"/>
                  <a:gd name="T5" fmla="*/ 10 h 32"/>
                  <a:gd name="T6" fmla="*/ 19 w 47"/>
                  <a:gd name="T7" fmla="*/ 6 h 32"/>
                  <a:gd name="T8" fmla="*/ 25 w 47"/>
                  <a:gd name="T9" fmla="*/ 8 h 32"/>
                  <a:gd name="T10" fmla="*/ 28 w 47"/>
                  <a:gd name="T11" fmla="*/ 13 h 32"/>
                  <a:gd name="T12" fmla="*/ 28 w 47"/>
                  <a:gd name="T13" fmla="*/ 16 h 32"/>
                  <a:gd name="T14" fmla="*/ 25 w 47"/>
                  <a:gd name="T15" fmla="*/ 21 h 32"/>
                  <a:gd name="T16" fmla="*/ 17 w 47"/>
                  <a:gd name="T17" fmla="*/ 27 h 32"/>
                  <a:gd name="T18" fmla="*/ 9 w 47"/>
                  <a:gd name="T19" fmla="*/ 31 h 32"/>
                  <a:gd name="T20" fmla="*/ 46 w 47"/>
                  <a:gd name="T21" fmla="*/ 2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32"/>
                  <a:gd name="T35" fmla="*/ 47 w 47"/>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32">
                    <a:moveTo>
                      <a:pt x="46" y="20"/>
                    </a:moveTo>
                    <a:lnTo>
                      <a:pt x="32" y="0"/>
                    </a:lnTo>
                    <a:lnTo>
                      <a:pt x="0" y="10"/>
                    </a:lnTo>
                    <a:lnTo>
                      <a:pt x="19" y="6"/>
                    </a:lnTo>
                    <a:lnTo>
                      <a:pt x="25" y="8"/>
                    </a:lnTo>
                    <a:lnTo>
                      <a:pt x="28" y="13"/>
                    </a:lnTo>
                    <a:lnTo>
                      <a:pt x="28" y="16"/>
                    </a:lnTo>
                    <a:lnTo>
                      <a:pt x="25" y="21"/>
                    </a:lnTo>
                    <a:lnTo>
                      <a:pt x="17" y="27"/>
                    </a:lnTo>
                    <a:lnTo>
                      <a:pt x="9" y="31"/>
                    </a:lnTo>
                    <a:lnTo>
                      <a:pt x="46" y="20"/>
                    </a:lnTo>
                  </a:path>
                </a:pathLst>
              </a:custGeom>
              <a:solidFill>
                <a:srgbClr val="401F00"/>
              </a:solidFill>
              <a:ln w="9525" cap="rnd">
                <a:noFill/>
                <a:round/>
                <a:headEnd/>
                <a:tailEnd/>
              </a:ln>
            </p:spPr>
            <p:txBody>
              <a:bodyPr/>
              <a:lstStyle/>
              <a:p>
                <a:endParaRPr lang="en-US"/>
              </a:p>
            </p:txBody>
          </p:sp>
          <p:sp>
            <p:nvSpPr>
              <p:cNvPr id="217" name="Freeform 609"/>
              <p:cNvSpPr>
                <a:spLocks/>
              </p:cNvSpPr>
              <p:nvPr/>
            </p:nvSpPr>
            <p:spPr bwMode="auto">
              <a:xfrm>
                <a:off x="580" y="755"/>
                <a:ext cx="59" cy="32"/>
              </a:xfrm>
              <a:custGeom>
                <a:avLst/>
                <a:gdLst>
                  <a:gd name="T0" fmla="*/ 23 w 60"/>
                  <a:gd name="T1" fmla="*/ 4 h 30"/>
                  <a:gd name="T2" fmla="*/ 34 w 60"/>
                  <a:gd name="T3" fmla="*/ 0 h 30"/>
                  <a:gd name="T4" fmla="*/ 26 w 60"/>
                  <a:gd name="T5" fmla="*/ 6 h 30"/>
                  <a:gd name="T6" fmla="*/ 39 w 60"/>
                  <a:gd name="T7" fmla="*/ 15 h 30"/>
                  <a:gd name="T8" fmla="*/ 59 w 60"/>
                  <a:gd name="T9" fmla="*/ 16 h 30"/>
                  <a:gd name="T10" fmla="*/ 47 w 60"/>
                  <a:gd name="T11" fmla="*/ 20 h 30"/>
                  <a:gd name="T12" fmla="*/ 22 w 60"/>
                  <a:gd name="T13" fmla="*/ 29 h 30"/>
                  <a:gd name="T14" fmla="*/ 30 w 60"/>
                  <a:gd name="T15" fmla="*/ 21 h 30"/>
                  <a:gd name="T16" fmla="*/ 15 w 60"/>
                  <a:gd name="T17" fmla="*/ 11 h 30"/>
                  <a:gd name="T18" fmla="*/ 0 w 60"/>
                  <a:gd name="T19" fmla="*/ 11 h 30"/>
                  <a:gd name="T20" fmla="*/ 10 w 60"/>
                  <a:gd name="T21" fmla="*/ 8 h 30"/>
                  <a:gd name="T22" fmla="*/ 23 w 60"/>
                  <a:gd name="T23" fmla="*/ 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30"/>
                  <a:gd name="T38" fmla="*/ 60 w 60"/>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30">
                    <a:moveTo>
                      <a:pt x="23" y="4"/>
                    </a:moveTo>
                    <a:lnTo>
                      <a:pt x="34" y="0"/>
                    </a:lnTo>
                    <a:lnTo>
                      <a:pt x="26" y="6"/>
                    </a:lnTo>
                    <a:lnTo>
                      <a:pt x="39" y="15"/>
                    </a:lnTo>
                    <a:lnTo>
                      <a:pt x="59" y="16"/>
                    </a:lnTo>
                    <a:lnTo>
                      <a:pt x="47" y="20"/>
                    </a:lnTo>
                    <a:lnTo>
                      <a:pt x="22" y="29"/>
                    </a:lnTo>
                    <a:lnTo>
                      <a:pt x="30" y="21"/>
                    </a:lnTo>
                    <a:lnTo>
                      <a:pt x="15" y="11"/>
                    </a:lnTo>
                    <a:lnTo>
                      <a:pt x="0" y="11"/>
                    </a:lnTo>
                    <a:lnTo>
                      <a:pt x="10" y="8"/>
                    </a:lnTo>
                    <a:lnTo>
                      <a:pt x="23" y="4"/>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18" name="Freeform 610"/>
              <p:cNvSpPr>
                <a:spLocks/>
              </p:cNvSpPr>
              <p:nvPr/>
            </p:nvSpPr>
            <p:spPr bwMode="auto">
              <a:xfrm>
                <a:off x="542" y="718"/>
                <a:ext cx="197" cy="87"/>
              </a:xfrm>
              <a:custGeom>
                <a:avLst/>
                <a:gdLst>
                  <a:gd name="T0" fmla="*/ 0 w 197"/>
                  <a:gd name="T1" fmla="*/ 62 h 87"/>
                  <a:gd name="T2" fmla="*/ 181 w 197"/>
                  <a:gd name="T3" fmla="*/ 0 h 87"/>
                  <a:gd name="T4" fmla="*/ 196 w 197"/>
                  <a:gd name="T5" fmla="*/ 20 h 87"/>
                  <a:gd name="T6" fmla="*/ 7 w 197"/>
                  <a:gd name="T7" fmla="*/ 86 h 87"/>
                  <a:gd name="T8" fmla="*/ 6 w 197"/>
                  <a:gd name="T9" fmla="*/ 86 h 87"/>
                  <a:gd name="T10" fmla="*/ 0 w 197"/>
                  <a:gd name="T11" fmla="*/ 62 h 87"/>
                  <a:gd name="T12" fmla="*/ 0 60000 65536"/>
                  <a:gd name="T13" fmla="*/ 0 60000 65536"/>
                  <a:gd name="T14" fmla="*/ 0 60000 65536"/>
                  <a:gd name="T15" fmla="*/ 0 60000 65536"/>
                  <a:gd name="T16" fmla="*/ 0 60000 65536"/>
                  <a:gd name="T17" fmla="*/ 0 60000 65536"/>
                  <a:gd name="T18" fmla="*/ 0 w 197"/>
                  <a:gd name="T19" fmla="*/ 0 h 87"/>
                  <a:gd name="T20" fmla="*/ 197 w 197"/>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97" h="87">
                    <a:moveTo>
                      <a:pt x="0" y="62"/>
                    </a:moveTo>
                    <a:lnTo>
                      <a:pt x="181" y="0"/>
                    </a:lnTo>
                    <a:lnTo>
                      <a:pt x="196" y="20"/>
                    </a:lnTo>
                    <a:lnTo>
                      <a:pt x="7" y="86"/>
                    </a:lnTo>
                    <a:lnTo>
                      <a:pt x="6" y="86"/>
                    </a:lnTo>
                    <a:lnTo>
                      <a:pt x="0" y="62"/>
                    </a:lnTo>
                  </a:path>
                </a:pathLst>
              </a:custGeom>
              <a:noFill/>
              <a:ln w="12700" cap="rnd" cmpd="sng">
                <a:solidFill>
                  <a:srgbClr val="000000"/>
                </a:solidFill>
                <a:prstDash val="solid"/>
                <a:round/>
                <a:headEnd/>
                <a:tailEnd/>
              </a:ln>
            </p:spPr>
            <p:txBody>
              <a:bodyPr/>
              <a:lstStyle/>
              <a:p>
                <a:endParaRPr lang="en-US"/>
              </a:p>
            </p:txBody>
          </p:sp>
          <p:sp>
            <p:nvSpPr>
              <p:cNvPr id="219" name="Freeform 611"/>
              <p:cNvSpPr>
                <a:spLocks/>
              </p:cNvSpPr>
              <p:nvPr/>
            </p:nvSpPr>
            <p:spPr bwMode="auto">
              <a:xfrm>
                <a:off x="361" y="719"/>
                <a:ext cx="116" cy="53"/>
              </a:xfrm>
              <a:custGeom>
                <a:avLst/>
                <a:gdLst>
                  <a:gd name="T0" fmla="*/ 14 w 117"/>
                  <a:gd name="T1" fmla="*/ 0 h 53"/>
                  <a:gd name="T2" fmla="*/ 0 w 117"/>
                  <a:gd name="T3" fmla="*/ 20 h 53"/>
                  <a:gd name="T4" fmla="*/ 95 w 117"/>
                  <a:gd name="T5" fmla="*/ 52 h 53"/>
                  <a:gd name="T6" fmla="*/ 83 w 117"/>
                  <a:gd name="T7" fmla="*/ 47 h 53"/>
                  <a:gd name="T8" fmla="*/ 102 w 117"/>
                  <a:gd name="T9" fmla="*/ 47 h 53"/>
                  <a:gd name="T10" fmla="*/ 116 w 117"/>
                  <a:gd name="T11" fmla="*/ 39 h 53"/>
                  <a:gd name="T12" fmla="*/ 107 w 117"/>
                  <a:gd name="T13" fmla="*/ 32 h 53"/>
                  <a:gd name="T14" fmla="*/ 57 w 117"/>
                  <a:gd name="T15" fmla="*/ 15 h 53"/>
                  <a:gd name="T16" fmla="*/ 14 w 1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53"/>
                  <a:gd name="T29" fmla="*/ 117 w 1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53">
                    <a:moveTo>
                      <a:pt x="14" y="0"/>
                    </a:moveTo>
                    <a:lnTo>
                      <a:pt x="0" y="20"/>
                    </a:lnTo>
                    <a:lnTo>
                      <a:pt x="95" y="52"/>
                    </a:lnTo>
                    <a:lnTo>
                      <a:pt x="83" y="47"/>
                    </a:lnTo>
                    <a:lnTo>
                      <a:pt x="102" y="47"/>
                    </a:lnTo>
                    <a:lnTo>
                      <a:pt x="116" y="39"/>
                    </a:lnTo>
                    <a:lnTo>
                      <a:pt x="107" y="32"/>
                    </a:lnTo>
                    <a:lnTo>
                      <a:pt x="57" y="15"/>
                    </a:lnTo>
                    <a:lnTo>
                      <a:pt x="14" y="0"/>
                    </a:lnTo>
                  </a:path>
                </a:pathLst>
              </a:custGeom>
              <a:solidFill>
                <a:srgbClr val="FFFF00"/>
              </a:solidFill>
              <a:ln w="9525" cap="rnd">
                <a:noFill/>
                <a:round/>
                <a:headEnd/>
                <a:tailEnd/>
              </a:ln>
            </p:spPr>
            <p:txBody>
              <a:bodyPr/>
              <a:lstStyle/>
              <a:p>
                <a:endParaRPr lang="en-US"/>
              </a:p>
            </p:txBody>
          </p:sp>
          <p:sp>
            <p:nvSpPr>
              <p:cNvPr id="220" name="Freeform 612"/>
              <p:cNvSpPr>
                <a:spLocks/>
              </p:cNvSpPr>
              <p:nvPr/>
            </p:nvSpPr>
            <p:spPr bwMode="auto">
              <a:xfrm>
                <a:off x="481" y="763"/>
                <a:ext cx="69" cy="41"/>
              </a:xfrm>
              <a:custGeom>
                <a:avLst/>
                <a:gdLst>
                  <a:gd name="T0" fmla="*/ 24 w 69"/>
                  <a:gd name="T1" fmla="*/ 0 h 41"/>
                  <a:gd name="T2" fmla="*/ 0 w 69"/>
                  <a:gd name="T3" fmla="*/ 16 h 41"/>
                  <a:gd name="T4" fmla="*/ 65 w 69"/>
                  <a:gd name="T5" fmla="*/ 40 h 41"/>
                  <a:gd name="T6" fmla="*/ 68 w 69"/>
                  <a:gd name="T7" fmla="*/ 15 h 41"/>
                  <a:gd name="T8" fmla="*/ 24 w 69"/>
                  <a:gd name="T9" fmla="*/ 0 h 41"/>
                  <a:gd name="T10" fmla="*/ 0 60000 65536"/>
                  <a:gd name="T11" fmla="*/ 0 60000 65536"/>
                  <a:gd name="T12" fmla="*/ 0 60000 65536"/>
                  <a:gd name="T13" fmla="*/ 0 60000 65536"/>
                  <a:gd name="T14" fmla="*/ 0 60000 65536"/>
                  <a:gd name="T15" fmla="*/ 0 w 69"/>
                  <a:gd name="T16" fmla="*/ 0 h 41"/>
                  <a:gd name="T17" fmla="*/ 69 w 69"/>
                  <a:gd name="T18" fmla="*/ 41 h 41"/>
                </a:gdLst>
                <a:ahLst/>
                <a:cxnLst>
                  <a:cxn ang="T10">
                    <a:pos x="T0" y="T1"/>
                  </a:cxn>
                  <a:cxn ang="T11">
                    <a:pos x="T2" y="T3"/>
                  </a:cxn>
                  <a:cxn ang="T12">
                    <a:pos x="T4" y="T5"/>
                  </a:cxn>
                  <a:cxn ang="T13">
                    <a:pos x="T6" y="T7"/>
                  </a:cxn>
                  <a:cxn ang="T14">
                    <a:pos x="T8" y="T9"/>
                  </a:cxn>
                </a:cxnLst>
                <a:rect l="T15" t="T16" r="T17" b="T18"/>
                <a:pathLst>
                  <a:path w="69" h="41">
                    <a:moveTo>
                      <a:pt x="24" y="0"/>
                    </a:moveTo>
                    <a:lnTo>
                      <a:pt x="0" y="16"/>
                    </a:lnTo>
                    <a:lnTo>
                      <a:pt x="65" y="40"/>
                    </a:lnTo>
                    <a:lnTo>
                      <a:pt x="68" y="15"/>
                    </a:lnTo>
                    <a:lnTo>
                      <a:pt x="24" y="0"/>
                    </a:lnTo>
                  </a:path>
                </a:pathLst>
              </a:custGeom>
              <a:solidFill>
                <a:srgbClr val="FFFF00"/>
              </a:solidFill>
              <a:ln w="9525" cap="rnd">
                <a:noFill/>
                <a:round/>
                <a:headEnd/>
                <a:tailEnd/>
              </a:ln>
            </p:spPr>
            <p:txBody>
              <a:bodyPr/>
              <a:lstStyle/>
              <a:p>
                <a:endParaRPr lang="en-US"/>
              </a:p>
            </p:txBody>
          </p:sp>
          <p:sp>
            <p:nvSpPr>
              <p:cNvPr id="221" name="Freeform 613"/>
              <p:cNvSpPr>
                <a:spLocks/>
              </p:cNvSpPr>
              <p:nvPr/>
            </p:nvSpPr>
            <p:spPr bwMode="auto">
              <a:xfrm>
                <a:off x="360" y="719"/>
                <a:ext cx="47" cy="32"/>
              </a:xfrm>
              <a:custGeom>
                <a:avLst/>
                <a:gdLst>
                  <a:gd name="T0" fmla="*/ 0 w 47"/>
                  <a:gd name="T1" fmla="*/ 20 h 32"/>
                  <a:gd name="T2" fmla="*/ 15 w 47"/>
                  <a:gd name="T3" fmla="*/ 0 h 32"/>
                  <a:gd name="T4" fmla="*/ 46 w 47"/>
                  <a:gd name="T5" fmla="*/ 10 h 32"/>
                  <a:gd name="T6" fmla="*/ 28 w 47"/>
                  <a:gd name="T7" fmla="*/ 6 h 32"/>
                  <a:gd name="T8" fmla="*/ 21 w 47"/>
                  <a:gd name="T9" fmla="*/ 8 h 32"/>
                  <a:gd name="T10" fmla="*/ 17 w 47"/>
                  <a:gd name="T11" fmla="*/ 13 h 32"/>
                  <a:gd name="T12" fmla="*/ 18 w 47"/>
                  <a:gd name="T13" fmla="*/ 16 h 32"/>
                  <a:gd name="T14" fmla="*/ 21 w 47"/>
                  <a:gd name="T15" fmla="*/ 21 h 32"/>
                  <a:gd name="T16" fmla="*/ 29 w 47"/>
                  <a:gd name="T17" fmla="*/ 27 h 32"/>
                  <a:gd name="T18" fmla="*/ 37 w 47"/>
                  <a:gd name="T19" fmla="*/ 31 h 32"/>
                  <a:gd name="T20" fmla="*/ 0 w 47"/>
                  <a:gd name="T21" fmla="*/ 2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32"/>
                  <a:gd name="T35" fmla="*/ 47 w 47"/>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32">
                    <a:moveTo>
                      <a:pt x="0" y="20"/>
                    </a:moveTo>
                    <a:lnTo>
                      <a:pt x="15" y="0"/>
                    </a:lnTo>
                    <a:lnTo>
                      <a:pt x="46" y="10"/>
                    </a:lnTo>
                    <a:lnTo>
                      <a:pt x="28" y="6"/>
                    </a:lnTo>
                    <a:lnTo>
                      <a:pt x="21" y="8"/>
                    </a:lnTo>
                    <a:lnTo>
                      <a:pt x="17" y="13"/>
                    </a:lnTo>
                    <a:lnTo>
                      <a:pt x="18" y="16"/>
                    </a:lnTo>
                    <a:lnTo>
                      <a:pt x="21" y="21"/>
                    </a:lnTo>
                    <a:lnTo>
                      <a:pt x="29" y="27"/>
                    </a:lnTo>
                    <a:lnTo>
                      <a:pt x="37" y="31"/>
                    </a:lnTo>
                    <a:lnTo>
                      <a:pt x="0" y="20"/>
                    </a:lnTo>
                  </a:path>
                </a:pathLst>
              </a:custGeom>
              <a:solidFill>
                <a:srgbClr val="FF7F00"/>
              </a:solidFill>
              <a:ln w="9525" cap="rnd">
                <a:noFill/>
                <a:round/>
                <a:headEnd/>
                <a:tailEnd/>
              </a:ln>
            </p:spPr>
            <p:txBody>
              <a:bodyPr/>
              <a:lstStyle/>
              <a:p>
                <a:endParaRPr lang="en-US"/>
              </a:p>
            </p:txBody>
          </p:sp>
          <p:sp>
            <p:nvSpPr>
              <p:cNvPr id="222" name="Freeform 614"/>
              <p:cNvSpPr>
                <a:spLocks/>
              </p:cNvSpPr>
              <p:nvPr/>
            </p:nvSpPr>
            <p:spPr bwMode="auto">
              <a:xfrm>
                <a:off x="457" y="756"/>
                <a:ext cx="62" cy="29"/>
              </a:xfrm>
              <a:custGeom>
                <a:avLst/>
                <a:gdLst>
                  <a:gd name="T0" fmla="*/ 37 w 61"/>
                  <a:gd name="T1" fmla="*/ 3 h 29"/>
                  <a:gd name="T2" fmla="*/ 26 w 61"/>
                  <a:gd name="T3" fmla="*/ 0 h 29"/>
                  <a:gd name="T4" fmla="*/ 34 w 61"/>
                  <a:gd name="T5" fmla="*/ 6 h 29"/>
                  <a:gd name="T6" fmla="*/ 20 w 61"/>
                  <a:gd name="T7" fmla="*/ 15 h 29"/>
                  <a:gd name="T8" fmla="*/ 0 w 61"/>
                  <a:gd name="T9" fmla="*/ 16 h 29"/>
                  <a:gd name="T10" fmla="*/ 12 w 61"/>
                  <a:gd name="T11" fmla="*/ 21 h 29"/>
                  <a:gd name="T12" fmla="*/ 24 w 61"/>
                  <a:gd name="T13" fmla="*/ 24 h 29"/>
                  <a:gd name="T14" fmla="*/ 36 w 61"/>
                  <a:gd name="T15" fmla="*/ 28 h 29"/>
                  <a:gd name="T16" fmla="*/ 29 w 61"/>
                  <a:gd name="T17" fmla="*/ 21 h 29"/>
                  <a:gd name="T18" fmla="*/ 45 w 61"/>
                  <a:gd name="T19" fmla="*/ 10 h 29"/>
                  <a:gd name="T20" fmla="*/ 60 w 61"/>
                  <a:gd name="T21" fmla="*/ 11 h 29"/>
                  <a:gd name="T22" fmla="*/ 50 w 61"/>
                  <a:gd name="T23" fmla="*/ 8 h 29"/>
                  <a:gd name="T24" fmla="*/ 37 w 61"/>
                  <a:gd name="T25" fmla="*/ 3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9"/>
                  <a:gd name="T41" fmla="*/ 61 w 6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9">
                    <a:moveTo>
                      <a:pt x="37" y="3"/>
                    </a:moveTo>
                    <a:lnTo>
                      <a:pt x="26" y="0"/>
                    </a:lnTo>
                    <a:lnTo>
                      <a:pt x="34" y="6"/>
                    </a:lnTo>
                    <a:lnTo>
                      <a:pt x="20" y="15"/>
                    </a:lnTo>
                    <a:lnTo>
                      <a:pt x="0" y="16"/>
                    </a:lnTo>
                    <a:lnTo>
                      <a:pt x="12" y="21"/>
                    </a:lnTo>
                    <a:lnTo>
                      <a:pt x="24" y="24"/>
                    </a:lnTo>
                    <a:lnTo>
                      <a:pt x="36" y="28"/>
                    </a:lnTo>
                    <a:lnTo>
                      <a:pt x="29" y="21"/>
                    </a:lnTo>
                    <a:lnTo>
                      <a:pt x="45" y="10"/>
                    </a:lnTo>
                    <a:lnTo>
                      <a:pt x="60" y="11"/>
                    </a:lnTo>
                    <a:lnTo>
                      <a:pt x="50" y="8"/>
                    </a:lnTo>
                    <a:lnTo>
                      <a:pt x="37" y="3"/>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23" name="Freeform 615"/>
              <p:cNvSpPr>
                <a:spLocks/>
              </p:cNvSpPr>
              <p:nvPr/>
            </p:nvSpPr>
            <p:spPr bwMode="auto">
              <a:xfrm>
                <a:off x="359" y="718"/>
                <a:ext cx="189" cy="87"/>
              </a:xfrm>
              <a:custGeom>
                <a:avLst/>
                <a:gdLst>
                  <a:gd name="T0" fmla="*/ 188 w 189"/>
                  <a:gd name="T1" fmla="*/ 60 h 87"/>
                  <a:gd name="T2" fmla="*/ 15 w 189"/>
                  <a:gd name="T3" fmla="*/ 0 h 87"/>
                  <a:gd name="T4" fmla="*/ 0 w 189"/>
                  <a:gd name="T5" fmla="*/ 20 h 87"/>
                  <a:gd name="T6" fmla="*/ 188 w 189"/>
                  <a:gd name="T7" fmla="*/ 86 h 87"/>
                  <a:gd name="T8" fmla="*/ 188 w 189"/>
                  <a:gd name="T9" fmla="*/ 85 h 87"/>
                  <a:gd name="T10" fmla="*/ 188 w 189"/>
                  <a:gd name="T11" fmla="*/ 60 h 87"/>
                  <a:gd name="T12" fmla="*/ 0 60000 65536"/>
                  <a:gd name="T13" fmla="*/ 0 60000 65536"/>
                  <a:gd name="T14" fmla="*/ 0 60000 65536"/>
                  <a:gd name="T15" fmla="*/ 0 60000 65536"/>
                  <a:gd name="T16" fmla="*/ 0 60000 65536"/>
                  <a:gd name="T17" fmla="*/ 0 60000 65536"/>
                  <a:gd name="T18" fmla="*/ 0 w 189"/>
                  <a:gd name="T19" fmla="*/ 0 h 87"/>
                  <a:gd name="T20" fmla="*/ 189 w 18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89" h="87">
                    <a:moveTo>
                      <a:pt x="188" y="60"/>
                    </a:moveTo>
                    <a:lnTo>
                      <a:pt x="15" y="0"/>
                    </a:lnTo>
                    <a:lnTo>
                      <a:pt x="0" y="20"/>
                    </a:lnTo>
                    <a:lnTo>
                      <a:pt x="188" y="86"/>
                    </a:lnTo>
                    <a:lnTo>
                      <a:pt x="188" y="85"/>
                    </a:lnTo>
                    <a:lnTo>
                      <a:pt x="188" y="60"/>
                    </a:lnTo>
                  </a:path>
                </a:pathLst>
              </a:custGeom>
              <a:noFill/>
              <a:ln w="12700" cap="rnd" cmpd="sng">
                <a:solidFill>
                  <a:srgbClr val="000000"/>
                </a:solidFill>
                <a:prstDash val="solid"/>
                <a:round/>
                <a:headEnd/>
                <a:tailEnd/>
              </a:ln>
            </p:spPr>
            <p:txBody>
              <a:bodyPr/>
              <a:lstStyle/>
              <a:p>
                <a:endParaRPr lang="en-US"/>
              </a:p>
            </p:txBody>
          </p:sp>
        </p:grpSp>
        <p:sp>
          <p:nvSpPr>
            <p:cNvPr id="7" name="Freeform 616"/>
            <p:cNvSpPr>
              <a:spLocks/>
            </p:cNvSpPr>
            <p:nvPr/>
          </p:nvSpPr>
          <p:spPr bwMode="auto">
            <a:xfrm>
              <a:off x="645" y="264"/>
              <a:ext cx="70" cy="55"/>
            </a:xfrm>
            <a:custGeom>
              <a:avLst/>
              <a:gdLst>
                <a:gd name="T0" fmla="*/ 10 w 70"/>
                <a:gd name="T1" fmla="*/ 0 h 55"/>
                <a:gd name="T2" fmla="*/ 0 w 70"/>
                <a:gd name="T3" fmla="*/ 21 h 55"/>
                <a:gd name="T4" fmla="*/ 39 w 70"/>
                <a:gd name="T5" fmla="*/ 54 h 55"/>
                <a:gd name="T6" fmla="*/ 30 w 70"/>
                <a:gd name="T7" fmla="*/ 46 h 55"/>
                <a:gd name="T8" fmla="*/ 47 w 70"/>
                <a:gd name="T9" fmla="*/ 52 h 55"/>
                <a:gd name="T10" fmla="*/ 64 w 70"/>
                <a:gd name="T11" fmla="*/ 48 h 55"/>
                <a:gd name="T12" fmla="*/ 58 w 70"/>
                <a:gd name="T13" fmla="*/ 38 h 55"/>
                <a:gd name="T14" fmla="*/ 69 w 70"/>
                <a:gd name="T15" fmla="*/ 47 h 55"/>
                <a:gd name="T16" fmla="*/ 17 w 70"/>
                <a:gd name="T17" fmla="*/ 5 h 55"/>
                <a:gd name="T18" fmla="*/ 10 w 70"/>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5"/>
                <a:gd name="T32" fmla="*/ 70 w 70"/>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5">
                  <a:moveTo>
                    <a:pt x="10" y="0"/>
                  </a:moveTo>
                  <a:lnTo>
                    <a:pt x="0" y="21"/>
                  </a:lnTo>
                  <a:lnTo>
                    <a:pt x="39" y="54"/>
                  </a:lnTo>
                  <a:lnTo>
                    <a:pt x="30" y="46"/>
                  </a:lnTo>
                  <a:lnTo>
                    <a:pt x="47" y="52"/>
                  </a:lnTo>
                  <a:lnTo>
                    <a:pt x="64" y="48"/>
                  </a:lnTo>
                  <a:lnTo>
                    <a:pt x="58" y="38"/>
                  </a:lnTo>
                  <a:lnTo>
                    <a:pt x="69" y="47"/>
                  </a:lnTo>
                  <a:lnTo>
                    <a:pt x="17" y="5"/>
                  </a:lnTo>
                  <a:lnTo>
                    <a:pt x="10" y="0"/>
                  </a:lnTo>
                </a:path>
              </a:pathLst>
            </a:custGeom>
            <a:solidFill>
              <a:srgbClr val="FFFF00"/>
            </a:solidFill>
            <a:ln w="9525" cap="rnd">
              <a:noFill/>
              <a:round/>
              <a:headEnd/>
              <a:tailEnd/>
            </a:ln>
          </p:spPr>
          <p:txBody>
            <a:bodyPr/>
            <a:lstStyle/>
            <a:p>
              <a:endParaRPr lang="en-US"/>
            </a:p>
          </p:txBody>
        </p:sp>
        <p:sp>
          <p:nvSpPr>
            <p:cNvPr id="8" name="Freeform 617"/>
            <p:cNvSpPr>
              <a:spLocks/>
            </p:cNvSpPr>
            <p:nvPr/>
          </p:nvSpPr>
          <p:spPr bwMode="auto">
            <a:xfrm>
              <a:off x="702" y="324"/>
              <a:ext cx="65" cy="42"/>
            </a:xfrm>
            <a:custGeom>
              <a:avLst/>
              <a:gdLst>
                <a:gd name="T0" fmla="*/ 28 w 67"/>
                <a:gd name="T1" fmla="*/ 0 h 40"/>
                <a:gd name="T2" fmla="*/ 0 w 67"/>
                <a:gd name="T3" fmla="*/ 7 h 40"/>
                <a:gd name="T4" fmla="*/ 40 w 67"/>
                <a:gd name="T5" fmla="*/ 39 h 40"/>
                <a:gd name="T6" fmla="*/ 66 w 67"/>
                <a:gd name="T7" fmla="*/ 30 h 40"/>
                <a:gd name="T8" fmla="*/ 28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28" y="0"/>
                  </a:moveTo>
                  <a:lnTo>
                    <a:pt x="0" y="7"/>
                  </a:lnTo>
                  <a:lnTo>
                    <a:pt x="40" y="39"/>
                  </a:lnTo>
                  <a:lnTo>
                    <a:pt x="66" y="30"/>
                  </a:lnTo>
                  <a:lnTo>
                    <a:pt x="28" y="0"/>
                  </a:lnTo>
                </a:path>
              </a:pathLst>
            </a:custGeom>
            <a:solidFill>
              <a:srgbClr val="FFFF00"/>
            </a:solidFill>
            <a:ln w="9525" cap="rnd">
              <a:noFill/>
              <a:round/>
              <a:headEnd/>
              <a:tailEnd/>
            </a:ln>
          </p:spPr>
          <p:txBody>
            <a:bodyPr/>
            <a:lstStyle/>
            <a:p>
              <a:endParaRPr lang="en-US"/>
            </a:p>
          </p:txBody>
        </p:sp>
        <p:sp>
          <p:nvSpPr>
            <p:cNvPr id="9" name="Freeform 618"/>
            <p:cNvSpPr>
              <a:spLocks/>
            </p:cNvSpPr>
            <p:nvPr/>
          </p:nvSpPr>
          <p:spPr bwMode="auto">
            <a:xfrm>
              <a:off x="639" y="258"/>
              <a:ext cx="40" cy="43"/>
            </a:xfrm>
            <a:custGeom>
              <a:avLst/>
              <a:gdLst>
                <a:gd name="T0" fmla="*/ 8 w 39"/>
                <a:gd name="T1" fmla="*/ 0 h 43"/>
                <a:gd name="T2" fmla="*/ 0 w 39"/>
                <a:gd name="T3" fmla="*/ 24 h 43"/>
                <a:gd name="T4" fmla="*/ 22 w 39"/>
                <a:gd name="T5" fmla="*/ 42 h 43"/>
                <a:gd name="T6" fmla="*/ 11 w 39"/>
                <a:gd name="T7" fmla="*/ 30 h 43"/>
                <a:gd name="T8" fmla="*/ 8 w 39"/>
                <a:gd name="T9" fmla="*/ 23 h 43"/>
                <a:gd name="T10" fmla="*/ 11 w 39"/>
                <a:gd name="T11" fmla="*/ 18 h 43"/>
                <a:gd name="T12" fmla="*/ 15 w 39"/>
                <a:gd name="T13" fmla="*/ 16 h 43"/>
                <a:gd name="T14" fmla="*/ 20 w 39"/>
                <a:gd name="T15" fmla="*/ 16 h 43"/>
                <a:gd name="T16" fmla="*/ 30 w 39"/>
                <a:gd name="T17" fmla="*/ 19 h 43"/>
                <a:gd name="T18" fmla="*/ 38 w 39"/>
                <a:gd name="T19" fmla="*/ 24 h 43"/>
                <a:gd name="T20" fmla="*/ 8 w 39"/>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3"/>
                <a:gd name="T35" fmla="*/ 39 w 39"/>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3">
                  <a:moveTo>
                    <a:pt x="8" y="0"/>
                  </a:moveTo>
                  <a:lnTo>
                    <a:pt x="0" y="24"/>
                  </a:lnTo>
                  <a:lnTo>
                    <a:pt x="22" y="42"/>
                  </a:lnTo>
                  <a:lnTo>
                    <a:pt x="11" y="30"/>
                  </a:lnTo>
                  <a:lnTo>
                    <a:pt x="8" y="23"/>
                  </a:lnTo>
                  <a:lnTo>
                    <a:pt x="11" y="18"/>
                  </a:lnTo>
                  <a:lnTo>
                    <a:pt x="15" y="16"/>
                  </a:lnTo>
                  <a:lnTo>
                    <a:pt x="20" y="16"/>
                  </a:lnTo>
                  <a:lnTo>
                    <a:pt x="30" y="19"/>
                  </a:lnTo>
                  <a:lnTo>
                    <a:pt x="38" y="24"/>
                  </a:lnTo>
                  <a:lnTo>
                    <a:pt x="8" y="0"/>
                  </a:lnTo>
                </a:path>
              </a:pathLst>
            </a:custGeom>
            <a:solidFill>
              <a:srgbClr val="401F00"/>
            </a:solidFill>
            <a:ln w="9525" cap="rnd">
              <a:noFill/>
              <a:round/>
              <a:headEnd/>
              <a:tailEnd/>
            </a:ln>
          </p:spPr>
          <p:txBody>
            <a:bodyPr/>
            <a:lstStyle/>
            <a:p>
              <a:endParaRPr lang="en-US"/>
            </a:p>
          </p:txBody>
        </p:sp>
        <p:sp>
          <p:nvSpPr>
            <p:cNvPr id="10" name="Freeform 619"/>
            <p:cNvSpPr>
              <a:spLocks/>
            </p:cNvSpPr>
            <p:nvPr/>
          </p:nvSpPr>
          <p:spPr bwMode="auto">
            <a:xfrm>
              <a:off x="742" y="354"/>
              <a:ext cx="44" cy="26"/>
            </a:xfrm>
            <a:custGeom>
              <a:avLst/>
              <a:gdLst>
                <a:gd name="T0" fmla="*/ 24 w 44"/>
                <a:gd name="T1" fmla="*/ 0 h 26"/>
                <a:gd name="T2" fmla="*/ 0 w 44"/>
                <a:gd name="T3" fmla="*/ 10 h 26"/>
                <a:gd name="T4" fmla="*/ 18 w 44"/>
                <a:gd name="T5" fmla="*/ 25 h 26"/>
                <a:gd name="T6" fmla="*/ 43 w 44"/>
                <a:gd name="T7" fmla="*/ 15 h 26"/>
                <a:gd name="T8" fmla="*/ 24 w 44"/>
                <a:gd name="T9" fmla="*/ 0 h 26"/>
                <a:gd name="T10" fmla="*/ 0 60000 65536"/>
                <a:gd name="T11" fmla="*/ 0 60000 65536"/>
                <a:gd name="T12" fmla="*/ 0 60000 65536"/>
                <a:gd name="T13" fmla="*/ 0 60000 65536"/>
                <a:gd name="T14" fmla="*/ 0 60000 65536"/>
                <a:gd name="T15" fmla="*/ 0 w 44"/>
                <a:gd name="T16" fmla="*/ 0 h 26"/>
                <a:gd name="T17" fmla="*/ 44 w 44"/>
                <a:gd name="T18" fmla="*/ 26 h 26"/>
              </a:gdLst>
              <a:ahLst/>
              <a:cxnLst>
                <a:cxn ang="T10">
                  <a:pos x="T0" y="T1"/>
                </a:cxn>
                <a:cxn ang="T11">
                  <a:pos x="T2" y="T3"/>
                </a:cxn>
                <a:cxn ang="T12">
                  <a:pos x="T4" y="T5"/>
                </a:cxn>
                <a:cxn ang="T13">
                  <a:pos x="T6" y="T7"/>
                </a:cxn>
                <a:cxn ang="T14">
                  <a:pos x="T8" y="T9"/>
                </a:cxn>
              </a:cxnLst>
              <a:rect l="T15" t="T16" r="T17" b="T18"/>
              <a:pathLst>
                <a:path w="44" h="26">
                  <a:moveTo>
                    <a:pt x="24" y="0"/>
                  </a:moveTo>
                  <a:lnTo>
                    <a:pt x="0" y="10"/>
                  </a:lnTo>
                  <a:lnTo>
                    <a:pt x="18" y="25"/>
                  </a:lnTo>
                  <a:lnTo>
                    <a:pt x="43" y="15"/>
                  </a:lnTo>
                  <a:lnTo>
                    <a:pt x="24" y="0"/>
                  </a:lnTo>
                </a:path>
              </a:pathLst>
            </a:custGeom>
            <a:solidFill>
              <a:srgbClr val="FF7F00"/>
            </a:solidFill>
            <a:ln w="9525" cap="rnd">
              <a:noFill/>
              <a:round/>
              <a:headEnd/>
              <a:tailEnd/>
            </a:ln>
          </p:spPr>
          <p:txBody>
            <a:bodyPr/>
            <a:lstStyle/>
            <a:p>
              <a:endParaRPr lang="en-US"/>
            </a:p>
          </p:txBody>
        </p:sp>
        <p:sp>
          <p:nvSpPr>
            <p:cNvPr id="11" name="Freeform 620"/>
            <p:cNvSpPr>
              <a:spLocks/>
            </p:cNvSpPr>
            <p:nvPr/>
          </p:nvSpPr>
          <p:spPr bwMode="auto">
            <a:xfrm>
              <a:off x="761" y="369"/>
              <a:ext cx="41" cy="26"/>
            </a:xfrm>
            <a:custGeom>
              <a:avLst/>
              <a:gdLst>
                <a:gd name="T0" fmla="*/ 24 w 42"/>
                <a:gd name="T1" fmla="*/ 0 h 26"/>
                <a:gd name="T2" fmla="*/ 0 w 42"/>
                <a:gd name="T3" fmla="*/ 10 h 26"/>
                <a:gd name="T4" fmla="*/ 19 w 42"/>
                <a:gd name="T5" fmla="*/ 25 h 26"/>
                <a:gd name="T6" fmla="*/ 41 w 42"/>
                <a:gd name="T7" fmla="*/ 13 h 26"/>
                <a:gd name="T8" fmla="*/ 41 w 42"/>
                <a:gd name="T9" fmla="*/ 13 h 26"/>
                <a:gd name="T10" fmla="*/ 24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24" y="0"/>
                  </a:moveTo>
                  <a:lnTo>
                    <a:pt x="0" y="10"/>
                  </a:lnTo>
                  <a:lnTo>
                    <a:pt x="19" y="25"/>
                  </a:lnTo>
                  <a:lnTo>
                    <a:pt x="41" y="13"/>
                  </a:lnTo>
                  <a:lnTo>
                    <a:pt x="24" y="0"/>
                  </a:lnTo>
                </a:path>
              </a:pathLst>
            </a:custGeom>
            <a:solidFill>
              <a:srgbClr val="401F00"/>
            </a:solidFill>
            <a:ln w="9525" cap="rnd">
              <a:noFill/>
              <a:round/>
              <a:headEnd/>
              <a:tailEnd/>
            </a:ln>
          </p:spPr>
          <p:txBody>
            <a:bodyPr/>
            <a:lstStyle/>
            <a:p>
              <a:endParaRPr lang="en-US"/>
            </a:p>
          </p:txBody>
        </p:sp>
        <p:sp>
          <p:nvSpPr>
            <p:cNvPr id="12" name="Freeform 621"/>
            <p:cNvSpPr>
              <a:spLocks/>
            </p:cNvSpPr>
            <p:nvPr/>
          </p:nvSpPr>
          <p:spPr bwMode="auto">
            <a:xfrm>
              <a:off x="683" y="310"/>
              <a:ext cx="59" cy="31"/>
            </a:xfrm>
            <a:custGeom>
              <a:avLst/>
              <a:gdLst>
                <a:gd name="T0" fmla="*/ 39 w 59"/>
                <a:gd name="T1" fmla="*/ 6 h 31"/>
                <a:gd name="T2" fmla="*/ 30 w 59"/>
                <a:gd name="T3" fmla="*/ 0 h 31"/>
                <a:gd name="T4" fmla="*/ 36 w 59"/>
                <a:gd name="T5" fmla="*/ 8 h 31"/>
                <a:gd name="T6" fmla="*/ 19 w 59"/>
                <a:gd name="T7" fmla="*/ 12 h 31"/>
                <a:gd name="T8" fmla="*/ 0 w 59"/>
                <a:gd name="T9" fmla="*/ 6 h 31"/>
                <a:gd name="T10" fmla="*/ 11 w 59"/>
                <a:gd name="T11" fmla="*/ 15 h 31"/>
                <a:gd name="T12" fmla="*/ 20 w 59"/>
                <a:gd name="T13" fmla="*/ 22 h 31"/>
                <a:gd name="T14" fmla="*/ 30 w 59"/>
                <a:gd name="T15" fmla="*/ 30 h 31"/>
                <a:gd name="T16" fmla="*/ 25 w 59"/>
                <a:gd name="T17" fmla="*/ 20 h 31"/>
                <a:gd name="T18" fmla="*/ 44 w 59"/>
                <a:gd name="T19" fmla="*/ 16 h 31"/>
                <a:gd name="T20" fmla="*/ 58 w 59"/>
                <a:gd name="T21" fmla="*/ 22 h 31"/>
                <a:gd name="T22" fmla="*/ 49 w 59"/>
                <a:gd name="T23" fmla="*/ 15 h 31"/>
                <a:gd name="T24" fmla="*/ 39 w 59"/>
                <a:gd name="T25" fmla="*/ 6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31"/>
                <a:gd name="T41" fmla="*/ 59 w 5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31">
                  <a:moveTo>
                    <a:pt x="39" y="6"/>
                  </a:moveTo>
                  <a:lnTo>
                    <a:pt x="30" y="0"/>
                  </a:lnTo>
                  <a:lnTo>
                    <a:pt x="36" y="8"/>
                  </a:lnTo>
                  <a:lnTo>
                    <a:pt x="19" y="12"/>
                  </a:lnTo>
                  <a:lnTo>
                    <a:pt x="0" y="6"/>
                  </a:lnTo>
                  <a:lnTo>
                    <a:pt x="11" y="15"/>
                  </a:lnTo>
                  <a:lnTo>
                    <a:pt x="20" y="22"/>
                  </a:lnTo>
                  <a:lnTo>
                    <a:pt x="30" y="30"/>
                  </a:lnTo>
                  <a:lnTo>
                    <a:pt x="25" y="20"/>
                  </a:lnTo>
                  <a:lnTo>
                    <a:pt x="44" y="16"/>
                  </a:lnTo>
                  <a:lnTo>
                    <a:pt x="58" y="22"/>
                  </a:lnTo>
                  <a:lnTo>
                    <a:pt x="49" y="15"/>
                  </a:lnTo>
                  <a:lnTo>
                    <a:pt x="39" y="6"/>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13" name="Freeform 622"/>
            <p:cNvSpPr>
              <a:spLocks/>
            </p:cNvSpPr>
            <p:nvPr/>
          </p:nvSpPr>
          <p:spPr bwMode="auto">
            <a:xfrm>
              <a:off x="639" y="259"/>
              <a:ext cx="163" cy="136"/>
            </a:xfrm>
            <a:custGeom>
              <a:avLst/>
              <a:gdLst>
                <a:gd name="T0" fmla="*/ 162 w 163"/>
                <a:gd name="T1" fmla="*/ 122 h 136"/>
                <a:gd name="T2" fmla="*/ 10 w 163"/>
                <a:gd name="T3" fmla="*/ 0 h 136"/>
                <a:gd name="T4" fmla="*/ 0 w 163"/>
                <a:gd name="T5" fmla="*/ 23 h 136"/>
                <a:gd name="T6" fmla="*/ 140 w 163"/>
                <a:gd name="T7" fmla="*/ 135 h 136"/>
                <a:gd name="T8" fmla="*/ 162 w 163"/>
                <a:gd name="T9" fmla="*/ 122 h 136"/>
                <a:gd name="T10" fmla="*/ 0 60000 65536"/>
                <a:gd name="T11" fmla="*/ 0 60000 65536"/>
                <a:gd name="T12" fmla="*/ 0 60000 65536"/>
                <a:gd name="T13" fmla="*/ 0 60000 65536"/>
                <a:gd name="T14" fmla="*/ 0 60000 65536"/>
                <a:gd name="T15" fmla="*/ 0 w 163"/>
                <a:gd name="T16" fmla="*/ 0 h 136"/>
                <a:gd name="T17" fmla="*/ 163 w 163"/>
                <a:gd name="T18" fmla="*/ 136 h 136"/>
              </a:gdLst>
              <a:ahLst/>
              <a:cxnLst>
                <a:cxn ang="T10">
                  <a:pos x="T0" y="T1"/>
                </a:cxn>
                <a:cxn ang="T11">
                  <a:pos x="T2" y="T3"/>
                </a:cxn>
                <a:cxn ang="T12">
                  <a:pos x="T4" y="T5"/>
                </a:cxn>
                <a:cxn ang="T13">
                  <a:pos x="T6" y="T7"/>
                </a:cxn>
                <a:cxn ang="T14">
                  <a:pos x="T8" y="T9"/>
                </a:cxn>
              </a:cxnLst>
              <a:rect l="T15" t="T16" r="T17" b="T18"/>
              <a:pathLst>
                <a:path w="163" h="136">
                  <a:moveTo>
                    <a:pt x="162" y="122"/>
                  </a:moveTo>
                  <a:lnTo>
                    <a:pt x="10" y="0"/>
                  </a:lnTo>
                  <a:lnTo>
                    <a:pt x="0" y="23"/>
                  </a:lnTo>
                  <a:lnTo>
                    <a:pt x="140" y="135"/>
                  </a:lnTo>
                  <a:lnTo>
                    <a:pt x="162" y="122"/>
                  </a:lnTo>
                </a:path>
              </a:pathLst>
            </a:custGeom>
            <a:noFill/>
            <a:ln w="12700" cap="rnd" cmpd="sng">
              <a:solidFill>
                <a:srgbClr val="000000"/>
              </a:solidFill>
              <a:prstDash val="solid"/>
              <a:round/>
              <a:headEnd/>
              <a:tailEnd/>
            </a:ln>
          </p:spPr>
          <p:txBody>
            <a:bodyPr/>
            <a:lstStyle/>
            <a:p>
              <a:endParaRPr lang="en-US"/>
            </a:p>
          </p:txBody>
        </p:sp>
        <p:sp>
          <p:nvSpPr>
            <p:cNvPr id="14" name="Freeform 623"/>
            <p:cNvSpPr>
              <a:spLocks/>
            </p:cNvSpPr>
            <p:nvPr/>
          </p:nvSpPr>
          <p:spPr bwMode="auto">
            <a:xfrm>
              <a:off x="487" y="258"/>
              <a:ext cx="60" cy="21"/>
            </a:xfrm>
            <a:custGeom>
              <a:avLst/>
              <a:gdLst>
                <a:gd name="T0" fmla="*/ 59 w 60"/>
                <a:gd name="T1" fmla="*/ 0 h 21"/>
                <a:gd name="T2" fmla="*/ 58 w 60"/>
                <a:gd name="T3" fmla="*/ 20 h 21"/>
                <a:gd name="T4" fmla="*/ 0 w 60"/>
                <a:gd name="T5" fmla="*/ 20 h 21"/>
                <a:gd name="T6" fmla="*/ 0 w 60"/>
                <a:gd name="T7" fmla="*/ 2 h 21"/>
                <a:gd name="T8" fmla="*/ 0 w 60"/>
                <a:gd name="T9" fmla="*/ 0 h 21"/>
                <a:gd name="T10" fmla="*/ 59 w 60"/>
                <a:gd name="T11" fmla="*/ 0 h 21"/>
                <a:gd name="T12" fmla="*/ 0 60000 65536"/>
                <a:gd name="T13" fmla="*/ 0 60000 65536"/>
                <a:gd name="T14" fmla="*/ 0 60000 65536"/>
                <a:gd name="T15" fmla="*/ 0 60000 65536"/>
                <a:gd name="T16" fmla="*/ 0 60000 65536"/>
                <a:gd name="T17" fmla="*/ 0 60000 65536"/>
                <a:gd name="T18" fmla="*/ 0 w 60"/>
                <a:gd name="T19" fmla="*/ 0 h 21"/>
                <a:gd name="T20" fmla="*/ 60 w 6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0" h="21">
                  <a:moveTo>
                    <a:pt x="59" y="0"/>
                  </a:moveTo>
                  <a:lnTo>
                    <a:pt x="58" y="20"/>
                  </a:lnTo>
                  <a:lnTo>
                    <a:pt x="0" y="20"/>
                  </a:lnTo>
                  <a:lnTo>
                    <a:pt x="0" y="2"/>
                  </a:lnTo>
                  <a:lnTo>
                    <a:pt x="0" y="0"/>
                  </a:lnTo>
                  <a:lnTo>
                    <a:pt x="59" y="0"/>
                  </a:lnTo>
                </a:path>
              </a:pathLst>
            </a:custGeom>
            <a:solidFill>
              <a:srgbClr val="FFFFFF"/>
            </a:solidFill>
            <a:ln w="9525" cap="rnd">
              <a:noFill/>
              <a:round/>
              <a:headEnd/>
              <a:tailEnd/>
            </a:ln>
          </p:spPr>
          <p:txBody>
            <a:bodyPr/>
            <a:lstStyle/>
            <a:p>
              <a:endParaRPr lang="en-US"/>
            </a:p>
          </p:txBody>
        </p:sp>
        <p:sp>
          <p:nvSpPr>
            <p:cNvPr id="15" name="Freeform 624"/>
            <p:cNvSpPr>
              <a:spLocks/>
            </p:cNvSpPr>
            <p:nvPr/>
          </p:nvSpPr>
          <p:spPr bwMode="auto">
            <a:xfrm>
              <a:off x="448" y="258"/>
              <a:ext cx="99" cy="27"/>
            </a:xfrm>
            <a:custGeom>
              <a:avLst/>
              <a:gdLst>
                <a:gd name="T0" fmla="*/ 99 w 100"/>
                <a:gd name="T1" fmla="*/ 1 h 24"/>
                <a:gd name="T2" fmla="*/ 54 w 100"/>
                <a:gd name="T3" fmla="*/ 5 h 24"/>
                <a:gd name="T4" fmla="*/ 44 w 100"/>
                <a:gd name="T5" fmla="*/ 6 h 24"/>
                <a:gd name="T6" fmla="*/ 38 w 100"/>
                <a:gd name="T7" fmla="*/ 11 h 24"/>
                <a:gd name="T8" fmla="*/ 48 w 100"/>
                <a:gd name="T9" fmla="*/ 17 h 24"/>
                <a:gd name="T10" fmla="*/ 60 w 100"/>
                <a:gd name="T11" fmla="*/ 18 h 24"/>
                <a:gd name="T12" fmla="*/ 98 w 100"/>
                <a:gd name="T13" fmla="*/ 18 h 24"/>
                <a:gd name="T14" fmla="*/ 98 w 100"/>
                <a:gd name="T15" fmla="*/ 23 h 24"/>
                <a:gd name="T16" fmla="*/ 8 w 100"/>
                <a:gd name="T17" fmla="*/ 23 h 24"/>
                <a:gd name="T18" fmla="*/ 0 w 100"/>
                <a:gd name="T19" fmla="*/ 0 h 24"/>
                <a:gd name="T20" fmla="*/ 3 w 100"/>
                <a:gd name="T21" fmla="*/ 0 h 24"/>
                <a:gd name="T22" fmla="*/ 99 w 100"/>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24"/>
                <a:gd name="T38" fmla="*/ 100 w 10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24">
                  <a:moveTo>
                    <a:pt x="99" y="1"/>
                  </a:moveTo>
                  <a:lnTo>
                    <a:pt x="54" y="5"/>
                  </a:lnTo>
                  <a:lnTo>
                    <a:pt x="44" y="6"/>
                  </a:lnTo>
                  <a:lnTo>
                    <a:pt x="38" y="11"/>
                  </a:lnTo>
                  <a:lnTo>
                    <a:pt x="48" y="17"/>
                  </a:lnTo>
                  <a:lnTo>
                    <a:pt x="60" y="18"/>
                  </a:lnTo>
                  <a:lnTo>
                    <a:pt x="98" y="18"/>
                  </a:lnTo>
                  <a:lnTo>
                    <a:pt x="98" y="23"/>
                  </a:lnTo>
                  <a:lnTo>
                    <a:pt x="8" y="23"/>
                  </a:lnTo>
                  <a:lnTo>
                    <a:pt x="0" y="0"/>
                  </a:lnTo>
                  <a:lnTo>
                    <a:pt x="3" y="0"/>
                  </a:lnTo>
                  <a:lnTo>
                    <a:pt x="99" y="1"/>
                  </a:lnTo>
                </a:path>
              </a:pathLst>
            </a:custGeom>
            <a:solidFill>
              <a:srgbClr val="FFFF00"/>
            </a:solidFill>
            <a:ln w="9525" cap="rnd">
              <a:noFill/>
              <a:round/>
              <a:headEnd/>
              <a:tailEnd/>
            </a:ln>
          </p:spPr>
          <p:txBody>
            <a:bodyPr/>
            <a:lstStyle/>
            <a:p>
              <a:endParaRPr lang="en-US"/>
            </a:p>
          </p:txBody>
        </p:sp>
        <p:sp>
          <p:nvSpPr>
            <p:cNvPr id="16" name="Freeform 625"/>
            <p:cNvSpPr>
              <a:spLocks/>
            </p:cNvSpPr>
            <p:nvPr/>
          </p:nvSpPr>
          <p:spPr bwMode="auto">
            <a:xfrm>
              <a:off x="543" y="259"/>
              <a:ext cx="70" cy="22"/>
            </a:xfrm>
            <a:custGeom>
              <a:avLst/>
              <a:gdLst>
                <a:gd name="T0" fmla="*/ 0 w 70"/>
                <a:gd name="T1" fmla="*/ 0 h 22"/>
                <a:gd name="T2" fmla="*/ 3 w 70"/>
                <a:gd name="T3" fmla="*/ 21 h 22"/>
                <a:gd name="T4" fmla="*/ 69 w 70"/>
                <a:gd name="T5" fmla="*/ 21 h 22"/>
                <a:gd name="T6" fmla="*/ 69 w 70"/>
                <a:gd name="T7" fmla="*/ 5 h 22"/>
                <a:gd name="T8" fmla="*/ 69 w 70"/>
                <a:gd name="T9" fmla="*/ 0 h 22"/>
                <a:gd name="T10" fmla="*/ 0 w 70"/>
                <a:gd name="T11" fmla="*/ 0 h 22"/>
                <a:gd name="T12" fmla="*/ 0 60000 65536"/>
                <a:gd name="T13" fmla="*/ 0 60000 65536"/>
                <a:gd name="T14" fmla="*/ 0 60000 65536"/>
                <a:gd name="T15" fmla="*/ 0 60000 65536"/>
                <a:gd name="T16" fmla="*/ 0 60000 65536"/>
                <a:gd name="T17" fmla="*/ 0 60000 65536"/>
                <a:gd name="T18" fmla="*/ 0 w 70"/>
                <a:gd name="T19" fmla="*/ 0 h 22"/>
                <a:gd name="T20" fmla="*/ 70 w 7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0" h="22">
                  <a:moveTo>
                    <a:pt x="0" y="0"/>
                  </a:moveTo>
                  <a:lnTo>
                    <a:pt x="3" y="21"/>
                  </a:lnTo>
                  <a:lnTo>
                    <a:pt x="69" y="21"/>
                  </a:lnTo>
                  <a:lnTo>
                    <a:pt x="69" y="5"/>
                  </a:lnTo>
                  <a:lnTo>
                    <a:pt x="69" y="0"/>
                  </a:lnTo>
                  <a:lnTo>
                    <a:pt x="0" y="0"/>
                  </a:lnTo>
                </a:path>
              </a:pathLst>
            </a:custGeom>
            <a:solidFill>
              <a:srgbClr val="FFFF00"/>
            </a:solidFill>
            <a:ln w="9525" cap="rnd">
              <a:noFill/>
              <a:round/>
              <a:headEnd/>
              <a:tailEnd/>
            </a:ln>
          </p:spPr>
          <p:txBody>
            <a:bodyPr/>
            <a:lstStyle/>
            <a:p>
              <a:endParaRPr lang="en-US"/>
            </a:p>
          </p:txBody>
        </p:sp>
        <p:sp>
          <p:nvSpPr>
            <p:cNvPr id="17" name="Freeform 626"/>
            <p:cNvSpPr>
              <a:spLocks/>
            </p:cNvSpPr>
            <p:nvPr/>
          </p:nvSpPr>
          <p:spPr bwMode="auto">
            <a:xfrm>
              <a:off x="545" y="258"/>
              <a:ext cx="103" cy="27"/>
            </a:xfrm>
            <a:custGeom>
              <a:avLst/>
              <a:gdLst>
                <a:gd name="T0" fmla="*/ 2 w 103"/>
                <a:gd name="T1" fmla="*/ 1 h 24"/>
                <a:gd name="T2" fmla="*/ 50 w 103"/>
                <a:gd name="T3" fmla="*/ 5 h 24"/>
                <a:gd name="T4" fmla="*/ 59 w 103"/>
                <a:gd name="T5" fmla="*/ 8 h 24"/>
                <a:gd name="T6" fmla="*/ 65 w 103"/>
                <a:gd name="T7" fmla="*/ 12 h 24"/>
                <a:gd name="T8" fmla="*/ 59 w 103"/>
                <a:gd name="T9" fmla="*/ 16 h 24"/>
                <a:gd name="T10" fmla="*/ 47 w 103"/>
                <a:gd name="T11" fmla="*/ 17 h 24"/>
                <a:gd name="T12" fmla="*/ 26 w 103"/>
                <a:gd name="T13" fmla="*/ 18 h 24"/>
                <a:gd name="T14" fmla="*/ 0 w 103"/>
                <a:gd name="T15" fmla="*/ 18 h 24"/>
                <a:gd name="T16" fmla="*/ 0 w 103"/>
                <a:gd name="T17" fmla="*/ 23 h 24"/>
                <a:gd name="T18" fmla="*/ 94 w 103"/>
                <a:gd name="T19" fmla="*/ 23 h 24"/>
                <a:gd name="T20" fmla="*/ 102 w 103"/>
                <a:gd name="T21" fmla="*/ 0 h 24"/>
                <a:gd name="T22" fmla="*/ 99 w 103"/>
                <a:gd name="T23" fmla="*/ 0 h 24"/>
                <a:gd name="T24" fmla="*/ 2 w 103"/>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24"/>
                <a:gd name="T41" fmla="*/ 103 w 10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24">
                  <a:moveTo>
                    <a:pt x="2" y="1"/>
                  </a:moveTo>
                  <a:lnTo>
                    <a:pt x="50" y="5"/>
                  </a:lnTo>
                  <a:lnTo>
                    <a:pt x="59" y="8"/>
                  </a:lnTo>
                  <a:lnTo>
                    <a:pt x="65" y="12"/>
                  </a:lnTo>
                  <a:lnTo>
                    <a:pt x="59" y="16"/>
                  </a:lnTo>
                  <a:lnTo>
                    <a:pt x="47" y="17"/>
                  </a:lnTo>
                  <a:lnTo>
                    <a:pt x="26" y="18"/>
                  </a:lnTo>
                  <a:lnTo>
                    <a:pt x="0" y="18"/>
                  </a:lnTo>
                  <a:lnTo>
                    <a:pt x="0" y="23"/>
                  </a:lnTo>
                  <a:lnTo>
                    <a:pt x="94" y="23"/>
                  </a:lnTo>
                  <a:lnTo>
                    <a:pt x="102" y="0"/>
                  </a:lnTo>
                  <a:lnTo>
                    <a:pt x="99" y="0"/>
                  </a:lnTo>
                  <a:lnTo>
                    <a:pt x="2" y="1"/>
                  </a:lnTo>
                </a:path>
              </a:pathLst>
            </a:custGeom>
            <a:solidFill>
              <a:srgbClr val="FF7F00"/>
            </a:solidFill>
            <a:ln w="9525" cap="rnd">
              <a:noFill/>
              <a:round/>
              <a:headEnd/>
              <a:tailEnd/>
            </a:ln>
          </p:spPr>
          <p:txBody>
            <a:bodyPr/>
            <a:lstStyle/>
            <a:p>
              <a:endParaRPr lang="en-US"/>
            </a:p>
          </p:txBody>
        </p:sp>
        <p:sp>
          <p:nvSpPr>
            <p:cNvPr id="18" name="Freeform 627"/>
            <p:cNvSpPr>
              <a:spLocks/>
            </p:cNvSpPr>
            <p:nvPr/>
          </p:nvSpPr>
          <p:spPr bwMode="auto">
            <a:xfrm>
              <a:off x="448" y="258"/>
              <a:ext cx="201" cy="27"/>
            </a:xfrm>
            <a:custGeom>
              <a:avLst/>
              <a:gdLst>
                <a:gd name="T0" fmla="*/ 0 w 200"/>
                <a:gd name="T1" fmla="*/ 0 h 25"/>
                <a:gd name="T2" fmla="*/ 199 w 200"/>
                <a:gd name="T3" fmla="*/ 0 h 25"/>
                <a:gd name="T4" fmla="*/ 190 w 200"/>
                <a:gd name="T5" fmla="*/ 24 h 25"/>
                <a:gd name="T6" fmla="*/ 8 w 200"/>
                <a:gd name="T7" fmla="*/ 24 h 25"/>
                <a:gd name="T8" fmla="*/ 0 w 200"/>
                <a:gd name="T9" fmla="*/ 0 h 25"/>
                <a:gd name="T10" fmla="*/ 0 60000 65536"/>
                <a:gd name="T11" fmla="*/ 0 60000 65536"/>
                <a:gd name="T12" fmla="*/ 0 60000 65536"/>
                <a:gd name="T13" fmla="*/ 0 60000 65536"/>
                <a:gd name="T14" fmla="*/ 0 60000 65536"/>
                <a:gd name="T15" fmla="*/ 0 w 200"/>
                <a:gd name="T16" fmla="*/ 0 h 25"/>
                <a:gd name="T17" fmla="*/ 200 w 200"/>
                <a:gd name="T18" fmla="*/ 25 h 25"/>
              </a:gdLst>
              <a:ahLst/>
              <a:cxnLst>
                <a:cxn ang="T10">
                  <a:pos x="T0" y="T1"/>
                </a:cxn>
                <a:cxn ang="T11">
                  <a:pos x="T2" y="T3"/>
                </a:cxn>
                <a:cxn ang="T12">
                  <a:pos x="T4" y="T5"/>
                </a:cxn>
                <a:cxn ang="T13">
                  <a:pos x="T6" y="T7"/>
                </a:cxn>
                <a:cxn ang="T14">
                  <a:pos x="T8" y="T9"/>
                </a:cxn>
              </a:cxnLst>
              <a:rect l="T15" t="T16" r="T17" b="T18"/>
              <a:pathLst>
                <a:path w="200" h="25">
                  <a:moveTo>
                    <a:pt x="0" y="0"/>
                  </a:moveTo>
                  <a:lnTo>
                    <a:pt x="199" y="0"/>
                  </a:lnTo>
                  <a:lnTo>
                    <a:pt x="190" y="24"/>
                  </a:lnTo>
                  <a:lnTo>
                    <a:pt x="8" y="24"/>
                  </a:lnTo>
                  <a:lnTo>
                    <a:pt x="0" y="0"/>
                  </a:lnTo>
                </a:path>
              </a:pathLst>
            </a:custGeom>
            <a:noFill/>
            <a:ln w="12700" cap="rnd" cmpd="sng">
              <a:solidFill>
                <a:srgbClr val="000000"/>
              </a:solidFill>
              <a:prstDash val="solid"/>
              <a:round/>
              <a:headEnd/>
              <a:tailEnd/>
            </a:ln>
          </p:spPr>
          <p:txBody>
            <a:bodyPr/>
            <a:lstStyle/>
            <a:p>
              <a:endParaRPr lang="en-US"/>
            </a:p>
          </p:txBody>
        </p:sp>
        <p:sp>
          <p:nvSpPr>
            <p:cNvPr id="19" name="Freeform 628"/>
            <p:cNvSpPr>
              <a:spLocks/>
            </p:cNvSpPr>
            <p:nvPr/>
          </p:nvSpPr>
          <p:spPr bwMode="auto">
            <a:xfrm>
              <a:off x="448" y="259"/>
              <a:ext cx="52" cy="23"/>
            </a:xfrm>
            <a:custGeom>
              <a:avLst/>
              <a:gdLst>
                <a:gd name="T0" fmla="*/ 23 w 50"/>
                <a:gd name="T1" fmla="*/ 0 h 23"/>
                <a:gd name="T2" fmla="*/ 0 w 50"/>
                <a:gd name="T3" fmla="*/ 0 h 23"/>
                <a:gd name="T4" fmla="*/ 8 w 50"/>
                <a:gd name="T5" fmla="*/ 22 h 23"/>
                <a:gd name="T6" fmla="*/ 49 w 50"/>
                <a:gd name="T7" fmla="*/ 22 h 23"/>
                <a:gd name="T8" fmla="*/ 44 w 50"/>
                <a:gd name="T9" fmla="*/ 19 h 23"/>
                <a:gd name="T10" fmla="*/ 23 w 50"/>
                <a:gd name="T11" fmla="*/ 18 h 23"/>
                <a:gd name="T12" fmla="*/ 17 w 50"/>
                <a:gd name="T13" fmla="*/ 15 h 23"/>
                <a:gd name="T14" fmla="*/ 17 w 50"/>
                <a:gd name="T15" fmla="*/ 11 h 23"/>
                <a:gd name="T16" fmla="*/ 18 w 50"/>
                <a:gd name="T17" fmla="*/ 5 h 23"/>
                <a:gd name="T18" fmla="*/ 32 w 50"/>
                <a:gd name="T19" fmla="*/ 0 h 23"/>
                <a:gd name="T20" fmla="*/ 23 w 5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23"/>
                <a:gd name="T35" fmla="*/ 50 w 5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23">
                  <a:moveTo>
                    <a:pt x="23" y="0"/>
                  </a:moveTo>
                  <a:lnTo>
                    <a:pt x="0" y="0"/>
                  </a:lnTo>
                  <a:lnTo>
                    <a:pt x="8" y="22"/>
                  </a:lnTo>
                  <a:lnTo>
                    <a:pt x="49" y="22"/>
                  </a:lnTo>
                  <a:lnTo>
                    <a:pt x="44" y="19"/>
                  </a:lnTo>
                  <a:lnTo>
                    <a:pt x="23" y="18"/>
                  </a:lnTo>
                  <a:lnTo>
                    <a:pt x="17" y="15"/>
                  </a:lnTo>
                  <a:lnTo>
                    <a:pt x="17" y="11"/>
                  </a:lnTo>
                  <a:lnTo>
                    <a:pt x="18" y="5"/>
                  </a:lnTo>
                  <a:lnTo>
                    <a:pt x="32" y="0"/>
                  </a:lnTo>
                  <a:lnTo>
                    <a:pt x="23" y="0"/>
                  </a:lnTo>
                </a:path>
              </a:pathLst>
            </a:custGeom>
            <a:solidFill>
              <a:srgbClr val="401F00"/>
            </a:solidFill>
            <a:ln w="9525" cap="rnd">
              <a:noFill/>
              <a:round/>
              <a:headEnd/>
              <a:tailEnd/>
            </a:ln>
          </p:spPr>
          <p:txBody>
            <a:bodyPr/>
            <a:lstStyle/>
            <a:p>
              <a:endParaRPr lang="en-US"/>
            </a:p>
          </p:txBody>
        </p:sp>
        <p:sp>
          <p:nvSpPr>
            <p:cNvPr id="20" name="Freeform 629"/>
            <p:cNvSpPr>
              <a:spLocks/>
            </p:cNvSpPr>
            <p:nvPr/>
          </p:nvSpPr>
          <p:spPr bwMode="auto">
            <a:xfrm>
              <a:off x="597" y="259"/>
              <a:ext cx="52" cy="23"/>
            </a:xfrm>
            <a:custGeom>
              <a:avLst/>
              <a:gdLst>
                <a:gd name="T0" fmla="*/ 28 w 52"/>
                <a:gd name="T1" fmla="*/ 0 h 23"/>
                <a:gd name="T2" fmla="*/ 51 w 52"/>
                <a:gd name="T3" fmla="*/ 0 h 23"/>
                <a:gd name="T4" fmla="*/ 42 w 52"/>
                <a:gd name="T5" fmla="*/ 22 h 23"/>
                <a:gd name="T6" fmla="*/ 0 w 52"/>
                <a:gd name="T7" fmla="*/ 22 h 23"/>
                <a:gd name="T8" fmla="*/ 1 w 52"/>
                <a:gd name="T9" fmla="*/ 22 h 23"/>
                <a:gd name="T10" fmla="*/ 5 w 52"/>
                <a:gd name="T11" fmla="*/ 19 h 23"/>
                <a:gd name="T12" fmla="*/ 27 w 52"/>
                <a:gd name="T13" fmla="*/ 19 h 23"/>
                <a:gd name="T14" fmla="*/ 33 w 52"/>
                <a:gd name="T15" fmla="*/ 15 h 23"/>
                <a:gd name="T16" fmla="*/ 34 w 52"/>
                <a:gd name="T17" fmla="*/ 10 h 23"/>
                <a:gd name="T18" fmla="*/ 32 w 52"/>
                <a:gd name="T19" fmla="*/ 5 h 23"/>
                <a:gd name="T20" fmla="*/ 18 w 52"/>
                <a:gd name="T21" fmla="*/ 0 h 23"/>
                <a:gd name="T22" fmla="*/ 28 w 52"/>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23"/>
                <a:gd name="T38" fmla="*/ 52 w 52"/>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23">
                  <a:moveTo>
                    <a:pt x="28" y="0"/>
                  </a:moveTo>
                  <a:lnTo>
                    <a:pt x="51" y="0"/>
                  </a:lnTo>
                  <a:lnTo>
                    <a:pt x="42" y="22"/>
                  </a:lnTo>
                  <a:lnTo>
                    <a:pt x="0" y="22"/>
                  </a:lnTo>
                  <a:lnTo>
                    <a:pt x="1" y="22"/>
                  </a:lnTo>
                  <a:lnTo>
                    <a:pt x="5" y="19"/>
                  </a:lnTo>
                  <a:lnTo>
                    <a:pt x="27" y="19"/>
                  </a:lnTo>
                  <a:lnTo>
                    <a:pt x="33" y="15"/>
                  </a:lnTo>
                  <a:lnTo>
                    <a:pt x="34" y="10"/>
                  </a:lnTo>
                  <a:lnTo>
                    <a:pt x="32" y="5"/>
                  </a:lnTo>
                  <a:lnTo>
                    <a:pt x="18" y="0"/>
                  </a:lnTo>
                  <a:lnTo>
                    <a:pt x="28" y="0"/>
                  </a:lnTo>
                </a:path>
              </a:pathLst>
            </a:custGeom>
            <a:solidFill>
              <a:srgbClr val="401F00"/>
            </a:solidFill>
            <a:ln w="9525" cap="rnd">
              <a:noFill/>
              <a:round/>
              <a:headEnd/>
              <a:tailEnd/>
            </a:ln>
          </p:spPr>
          <p:txBody>
            <a:bodyPr/>
            <a:lstStyle/>
            <a:p>
              <a:endParaRPr lang="en-US"/>
            </a:p>
          </p:txBody>
        </p:sp>
        <p:sp>
          <p:nvSpPr>
            <p:cNvPr id="21" name="Freeform 630"/>
            <p:cNvSpPr>
              <a:spLocks/>
            </p:cNvSpPr>
            <p:nvPr/>
          </p:nvSpPr>
          <p:spPr bwMode="auto">
            <a:xfrm>
              <a:off x="487" y="265"/>
              <a:ext cx="123" cy="14"/>
            </a:xfrm>
            <a:custGeom>
              <a:avLst/>
              <a:gdLst>
                <a:gd name="T0" fmla="*/ 5 w 123"/>
                <a:gd name="T1" fmla="*/ 0 h 13"/>
                <a:gd name="T2" fmla="*/ 0 w 123"/>
                <a:gd name="T3" fmla="*/ 6 h 13"/>
                <a:gd name="T4" fmla="*/ 6 w 123"/>
                <a:gd name="T5" fmla="*/ 9 h 13"/>
                <a:gd name="T6" fmla="*/ 16 w 123"/>
                <a:gd name="T7" fmla="*/ 11 h 13"/>
                <a:gd name="T8" fmla="*/ 39 w 123"/>
                <a:gd name="T9" fmla="*/ 12 h 13"/>
                <a:gd name="T10" fmla="*/ 59 w 123"/>
                <a:gd name="T11" fmla="*/ 12 h 13"/>
                <a:gd name="T12" fmla="*/ 74 w 123"/>
                <a:gd name="T13" fmla="*/ 12 h 13"/>
                <a:gd name="T14" fmla="*/ 88 w 123"/>
                <a:gd name="T15" fmla="*/ 12 h 13"/>
                <a:gd name="T16" fmla="*/ 103 w 123"/>
                <a:gd name="T17" fmla="*/ 11 h 13"/>
                <a:gd name="T18" fmla="*/ 116 w 123"/>
                <a:gd name="T19" fmla="*/ 9 h 13"/>
                <a:gd name="T20" fmla="*/ 122 w 123"/>
                <a:gd name="T21" fmla="*/ 5 h 13"/>
                <a:gd name="T22" fmla="*/ 117 w 123"/>
                <a:gd name="T23" fmla="*/ 1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3"/>
                <a:gd name="T38" fmla="*/ 123 w 12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3">
                  <a:moveTo>
                    <a:pt x="5" y="0"/>
                  </a:moveTo>
                  <a:lnTo>
                    <a:pt x="0" y="6"/>
                  </a:lnTo>
                  <a:lnTo>
                    <a:pt x="6" y="9"/>
                  </a:lnTo>
                  <a:lnTo>
                    <a:pt x="16" y="11"/>
                  </a:lnTo>
                  <a:lnTo>
                    <a:pt x="39" y="12"/>
                  </a:lnTo>
                  <a:lnTo>
                    <a:pt x="59" y="12"/>
                  </a:lnTo>
                  <a:lnTo>
                    <a:pt x="74" y="12"/>
                  </a:lnTo>
                  <a:lnTo>
                    <a:pt x="88" y="12"/>
                  </a:lnTo>
                  <a:lnTo>
                    <a:pt x="103" y="11"/>
                  </a:lnTo>
                  <a:lnTo>
                    <a:pt x="116" y="9"/>
                  </a:lnTo>
                  <a:lnTo>
                    <a:pt x="122" y="5"/>
                  </a:lnTo>
                  <a:lnTo>
                    <a:pt x="117" y="1"/>
                  </a:lnTo>
                </a:path>
              </a:pathLst>
            </a:custGeom>
            <a:noFill/>
            <a:ln w="12700" cap="rnd" cmpd="sng">
              <a:solidFill>
                <a:srgbClr val="000000"/>
              </a:solidFill>
              <a:prstDash val="solid"/>
              <a:round/>
              <a:headEnd type="none" w="sm" len="sm"/>
              <a:tailEnd type="none" w="sm" len="sm"/>
            </a:ln>
          </p:spPr>
          <p:txBody>
            <a:bodyPr/>
            <a:lstStyle/>
            <a:p>
              <a:endParaRPr lang="en-US"/>
            </a:p>
          </p:txBody>
        </p:sp>
        <p:sp>
          <p:nvSpPr>
            <p:cNvPr id="22" name="Freeform 631"/>
            <p:cNvSpPr>
              <a:spLocks/>
            </p:cNvSpPr>
            <p:nvPr/>
          </p:nvSpPr>
          <p:spPr bwMode="auto">
            <a:xfrm>
              <a:off x="484" y="264"/>
              <a:ext cx="133" cy="17"/>
            </a:xfrm>
            <a:custGeom>
              <a:avLst/>
              <a:gdLst>
                <a:gd name="T0" fmla="*/ 10 w 131"/>
                <a:gd name="T1" fmla="*/ 0 h 17"/>
                <a:gd name="T2" fmla="*/ 6 w 131"/>
                <a:gd name="T3" fmla="*/ 7 h 17"/>
                <a:gd name="T4" fmla="*/ 11 w 131"/>
                <a:gd name="T5" fmla="*/ 10 h 17"/>
                <a:gd name="T6" fmla="*/ 19 w 131"/>
                <a:gd name="T7" fmla="*/ 11 h 17"/>
                <a:gd name="T8" fmla="*/ 33 w 131"/>
                <a:gd name="T9" fmla="*/ 12 h 17"/>
                <a:gd name="T10" fmla="*/ 63 w 131"/>
                <a:gd name="T11" fmla="*/ 12 h 17"/>
                <a:gd name="T12" fmla="*/ 88 w 131"/>
                <a:gd name="T13" fmla="*/ 12 h 17"/>
                <a:gd name="T14" fmla="*/ 105 w 131"/>
                <a:gd name="T15" fmla="*/ 11 h 17"/>
                <a:gd name="T16" fmla="*/ 119 w 131"/>
                <a:gd name="T17" fmla="*/ 10 h 17"/>
                <a:gd name="T18" fmla="*/ 128 w 131"/>
                <a:gd name="T19" fmla="*/ 6 h 17"/>
                <a:gd name="T20" fmla="*/ 122 w 131"/>
                <a:gd name="T21" fmla="*/ 3 h 17"/>
                <a:gd name="T22" fmla="*/ 130 w 131"/>
                <a:gd name="T23" fmla="*/ 4 h 17"/>
                <a:gd name="T24" fmla="*/ 121 w 131"/>
                <a:gd name="T25" fmla="*/ 12 h 17"/>
                <a:gd name="T26" fmla="*/ 102 w 131"/>
                <a:gd name="T27" fmla="*/ 16 h 17"/>
                <a:gd name="T28" fmla="*/ 74 w 131"/>
                <a:gd name="T29" fmla="*/ 16 h 17"/>
                <a:gd name="T30" fmla="*/ 22 w 131"/>
                <a:gd name="T31" fmla="*/ 16 h 17"/>
                <a:gd name="T32" fmla="*/ 7 w 131"/>
                <a:gd name="T33" fmla="*/ 10 h 17"/>
                <a:gd name="T34" fmla="*/ 0 w 131"/>
                <a:gd name="T35" fmla="*/ 6 h 17"/>
                <a:gd name="T36" fmla="*/ 10 w 131"/>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17"/>
                <a:gd name="T59" fmla="*/ 131 w 13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17">
                  <a:moveTo>
                    <a:pt x="10" y="0"/>
                  </a:moveTo>
                  <a:lnTo>
                    <a:pt x="6" y="7"/>
                  </a:lnTo>
                  <a:lnTo>
                    <a:pt x="11" y="10"/>
                  </a:lnTo>
                  <a:lnTo>
                    <a:pt x="19" y="11"/>
                  </a:lnTo>
                  <a:lnTo>
                    <a:pt x="33" y="12"/>
                  </a:lnTo>
                  <a:lnTo>
                    <a:pt x="63" y="12"/>
                  </a:lnTo>
                  <a:lnTo>
                    <a:pt x="88" y="12"/>
                  </a:lnTo>
                  <a:lnTo>
                    <a:pt x="105" y="11"/>
                  </a:lnTo>
                  <a:lnTo>
                    <a:pt x="119" y="10"/>
                  </a:lnTo>
                  <a:lnTo>
                    <a:pt x="128" y="6"/>
                  </a:lnTo>
                  <a:lnTo>
                    <a:pt x="122" y="3"/>
                  </a:lnTo>
                  <a:lnTo>
                    <a:pt x="130" y="4"/>
                  </a:lnTo>
                  <a:lnTo>
                    <a:pt x="121" y="12"/>
                  </a:lnTo>
                  <a:lnTo>
                    <a:pt x="102" y="16"/>
                  </a:lnTo>
                  <a:lnTo>
                    <a:pt x="74" y="16"/>
                  </a:lnTo>
                  <a:lnTo>
                    <a:pt x="22" y="16"/>
                  </a:lnTo>
                  <a:lnTo>
                    <a:pt x="7" y="10"/>
                  </a:lnTo>
                  <a:lnTo>
                    <a:pt x="0" y="6"/>
                  </a:lnTo>
                  <a:lnTo>
                    <a:pt x="10" y="0"/>
                  </a:lnTo>
                </a:path>
              </a:pathLst>
            </a:custGeom>
            <a:solidFill>
              <a:srgbClr val="000000"/>
            </a:solidFill>
            <a:ln w="12700" cap="rnd" cmpd="sng">
              <a:solidFill>
                <a:srgbClr val="000000"/>
              </a:solidFill>
              <a:prstDash val="solid"/>
              <a:round/>
              <a:headEnd/>
              <a:tailEnd/>
            </a:ln>
          </p:spPr>
          <p:txBody>
            <a:bodyPr/>
            <a:lstStyle/>
            <a:p>
              <a:endParaRPr lang="en-US"/>
            </a:p>
          </p:txBody>
        </p:sp>
        <p:sp>
          <p:nvSpPr>
            <p:cNvPr id="23" name="Line 632"/>
            <p:cNvSpPr>
              <a:spLocks noChangeShapeType="1"/>
            </p:cNvSpPr>
            <p:nvPr/>
          </p:nvSpPr>
          <p:spPr bwMode="auto">
            <a:xfrm flipV="1">
              <a:off x="546" y="528"/>
              <a:ext cx="0" cy="48"/>
            </a:xfrm>
            <a:prstGeom prst="line">
              <a:avLst/>
            </a:prstGeom>
            <a:noFill/>
            <a:ln w="12700">
              <a:solidFill>
                <a:srgbClr val="FFFFFF"/>
              </a:solidFill>
              <a:round/>
              <a:headEnd type="none" w="sm" len="sm"/>
              <a:tailEnd type="none" w="sm" len="sm"/>
            </a:ln>
          </p:spPr>
          <p:txBody>
            <a:bodyPr wrap="none" anchor="ctr"/>
            <a:lstStyle/>
            <a:p>
              <a:endParaRPr lang="en-US"/>
            </a:p>
          </p:txBody>
        </p:sp>
      </p:grpSp>
      <p:pic>
        <p:nvPicPr>
          <p:cNvPr id="224"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77213" y="0"/>
            <a:ext cx="1077912" cy="787400"/>
          </a:xfrm>
          <a:prstGeom prst="rect">
            <a:avLst/>
          </a:prstGeom>
          <a:noFill/>
          <a:ln w="9525">
            <a:noFill/>
            <a:miter lim="800000"/>
            <a:headEnd/>
            <a:tailEnd/>
          </a:ln>
        </p:spPr>
      </p:pic>
    </p:spTree>
  </p:cSld>
  <p:clrMapOvr>
    <a:masterClrMapping/>
  </p:clrMapOvr>
  <p:transition advClick="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533400"/>
          </a:xfrm>
        </p:spPr>
        <p:txBody>
          <a:bodyPr>
            <a:normAutofit/>
          </a:bodyPr>
          <a:lstStyle/>
          <a:p>
            <a:r>
              <a:rPr lang="en-US" sz="2400" b="1" dirty="0" smtClean="0">
                <a:effectLst>
                  <a:outerShdw blurRad="38100" dist="38100" dir="2700000" algn="tl">
                    <a:srgbClr val="000000">
                      <a:alpha val="43137"/>
                    </a:srgbClr>
                  </a:outerShdw>
                </a:effectLst>
              </a:rPr>
              <a:t>Reduction Assets </a:t>
            </a:r>
            <a:endParaRPr lang="en-US" sz="2400" b="1" dirty="0">
              <a:effectLst>
                <a:outerShdw blurRad="38100" dist="38100" dir="2700000" algn="tl">
                  <a:srgbClr val="000000">
                    <a:alpha val="43137"/>
                  </a:srgbClr>
                </a:outerShdw>
              </a:effectLst>
            </a:endParaRPr>
          </a:p>
        </p:txBody>
      </p:sp>
      <p:pic>
        <p:nvPicPr>
          <p:cNvPr id="5" name="Picture 2" descr="Miclic%20Trailier"/>
          <p:cNvPicPr>
            <a:picLocks noChangeAspect="1" noChangeArrowheads="1"/>
          </p:cNvPicPr>
          <p:nvPr/>
        </p:nvPicPr>
        <p:blipFill>
          <a:blip r:embed="rId2" cstate="print"/>
          <a:srcRect/>
          <a:stretch>
            <a:fillRect/>
          </a:stretch>
        </p:blipFill>
        <p:spPr bwMode="auto">
          <a:xfrm>
            <a:off x="6858000" y="814837"/>
            <a:ext cx="1600200" cy="1219200"/>
          </a:xfrm>
          <a:prstGeom prst="rect">
            <a:avLst/>
          </a:prstGeom>
          <a:noFill/>
          <a:ln w="38100">
            <a:solidFill>
              <a:schemeClr val="tx1"/>
            </a:solidFill>
            <a:miter lim="800000"/>
            <a:headEnd/>
            <a:tailEnd/>
          </a:ln>
        </p:spPr>
      </p:pic>
      <p:pic>
        <p:nvPicPr>
          <p:cNvPr id="6" name="Picture 2" descr="tank_plow"/>
          <p:cNvPicPr>
            <a:picLocks noChangeAspect="1" noChangeArrowheads="1"/>
          </p:cNvPicPr>
          <p:nvPr/>
        </p:nvPicPr>
        <p:blipFill>
          <a:blip r:embed="rId3" cstate="print"/>
          <a:srcRect/>
          <a:stretch>
            <a:fillRect/>
          </a:stretch>
        </p:blipFill>
        <p:spPr bwMode="auto">
          <a:xfrm>
            <a:off x="598510" y="3353300"/>
            <a:ext cx="1600200" cy="1219200"/>
          </a:xfrm>
          <a:prstGeom prst="rect">
            <a:avLst/>
          </a:prstGeom>
          <a:noFill/>
          <a:ln w="38100">
            <a:solidFill>
              <a:schemeClr val="tx1"/>
            </a:solidFill>
            <a:miter lim="800000"/>
            <a:headEnd/>
            <a:tailEnd/>
          </a:ln>
        </p:spPr>
      </p:pic>
      <p:pic>
        <p:nvPicPr>
          <p:cNvPr id="8" name="Picture 2" descr="Stryker[10]"/>
          <p:cNvPicPr>
            <a:picLocks noChangeAspect="1" noChangeArrowheads="1"/>
          </p:cNvPicPr>
          <p:nvPr/>
        </p:nvPicPr>
        <p:blipFill>
          <a:blip r:embed="rId4" cstate="print"/>
          <a:srcRect l="10156" t="14323" b="2089"/>
          <a:stretch>
            <a:fillRect/>
          </a:stretch>
        </p:blipFill>
        <p:spPr bwMode="auto">
          <a:xfrm>
            <a:off x="3810000" y="814837"/>
            <a:ext cx="1600200" cy="1219200"/>
          </a:xfrm>
          <a:prstGeom prst="rect">
            <a:avLst/>
          </a:prstGeom>
          <a:noFill/>
          <a:ln w="38100">
            <a:solidFill>
              <a:schemeClr val="tx1"/>
            </a:solidFill>
          </a:ln>
        </p:spPr>
      </p:pic>
      <p:pic>
        <p:nvPicPr>
          <p:cNvPr id="1026" name="Picture 2"/>
          <p:cNvPicPr>
            <a:picLocks noChangeAspect="1" noChangeArrowheads="1"/>
          </p:cNvPicPr>
          <p:nvPr/>
        </p:nvPicPr>
        <p:blipFill>
          <a:blip r:embed="rId5" cstate="print"/>
          <a:srcRect/>
          <a:stretch>
            <a:fillRect/>
          </a:stretch>
        </p:blipFill>
        <p:spPr bwMode="auto">
          <a:xfrm>
            <a:off x="622942" y="814837"/>
            <a:ext cx="1586858" cy="1205362"/>
          </a:xfrm>
          <a:prstGeom prst="rect">
            <a:avLst/>
          </a:prstGeom>
          <a:noFill/>
          <a:ln w="38100">
            <a:solidFill>
              <a:schemeClr val="tx1"/>
            </a:solidFill>
            <a:miter lim="800000"/>
            <a:headEnd/>
            <a:tailEnd/>
          </a:ln>
        </p:spPr>
      </p:pic>
      <p:sp>
        <p:nvSpPr>
          <p:cNvPr id="10" name="Rectangle 9"/>
          <p:cNvSpPr/>
          <p:nvPr/>
        </p:nvSpPr>
        <p:spPr>
          <a:xfrm>
            <a:off x="438150" y="3067050"/>
            <a:ext cx="18288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M1 Plow</a:t>
            </a:r>
            <a:endParaRPr lang="en-US" sz="1400" b="1" dirty="0">
              <a:solidFill>
                <a:srgbClr val="000000"/>
              </a:solidFill>
            </a:endParaRPr>
          </a:p>
        </p:txBody>
      </p:sp>
      <p:sp>
        <p:nvSpPr>
          <p:cNvPr id="12" name="Rectangle 11"/>
          <p:cNvSpPr/>
          <p:nvPr/>
        </p:nvSpPr>
        <p:spPr>
          <a:xfrm>
            <a:off x="6781800" y="513975"/>
            <a:ext cx="17526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M113 with MICLIC</a:t>
            </a:r>
            <a:endParaRPr lang="en-US" sz="1400" b="1" dirty="0">
              <a:solidFill>
                <a:srgbClr val="000000"/>
              </a:solidFill>
            </a:endParaRPr>
          </a:p>
        </p:txBody>
      </p:sp>
      <p:sp>
        <p:nvSpPr>
          <p:cNvPr id="13" name="Rectangle 12"/>
          <p:cNvSpPr/>
          <p:nvPr/>
        </p:nvSpPr>
        <p:spPr>
          <a:xfrm>
            <a:off x="3640775" y="513975"/>
            <a:ext cx="19812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Engineer Stryker Plow</a:t>
            </a:r>
            <a:endParaRPr lang="en-US" sz="1400" b="1" dirty="0">
              <a:solidFill>
                <a:srgbClr val="000000"/>
              </a:solidFill>
            </a:endParaRPr>
          </a:p>
        </p:txBody>
      </p:sp>
      <p:sp>
        <p:nvSpPr>
          <p:cNvPr id="14" name="Rectangle 13"/>
          <p:cNvSpPr/>
          <p:nvPr/>
        </p:nvSpPr>
        <p:spPr>
          <a:xfrm>
            <a:off x="223650" y="295275"/>
            <a:ext cx="2590800" cy="523220"/>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Assault </a:t>
            </a:r>
            <a:r>
              <a:rPr lang="en-US" sz="1400" b="1" dirty="0" err="1" smtClean="0">
                <a:solidFill>
                  <a:srgbClr val="000000"/>
                </a:solidFill>
              </a:rPr>
              <a:t>Breacher</a:t>
            </a:r>
            <a:r>
              <a:rPr lang="en-US" sz="1400" b="1" dirty="0" smtClean="0">
                <a:solidFill>
                  <a:srgbClr val="000000"/>
                </a:solidFill>
              </a:rPr>
              <a:t> Vehicle – Full Width Mine Plow Attached</a:t>
            </a:r>
            <a:endParaRPr lang="en-US" sz="1400" b="1" dirty="0">
              <a:solidFill>
                <a:srgbClr val="000000"/>
              </a:solidFill>
            </a:endParaRPr>
          </a:p>
        </p:txBody>
      </p:sp>
      <p:sp>
        <p:nvSpPr>
          <p:cNvPr id="15" name="Rectangle 14"/>
          <p:cNvSpPr/>
          <p:nvPr/>
        </p:nvSpPr>
        <p:spPr>
          <a:xfrm>
            <a:off x="228600" y="2110237"/>
            <a:ext cx="2590800" cy="1061829"/>
          </a:xfrm>
          <a:prstGeom prst="rect">
            <a:avLst/>
          </a:prstGeom>
        </p:spPr>
        <p:txBody>
          <a:bodyPr wrap="square">
            <a:spAutoFit/>
          </a:bodyPr>
          <a:lstStyle/>
          <a:p>
            <a:r>
              <a:rPr lang="en-US" sz="1050" b="1" dirty="0" smtClean="0"/>
              <a:t>The full-width mine plow is designed to</a:t>
            </a:r>
          </a:p>
          <a:p>
            <a:r>
              <a:rPr lang="en-US" sz="1050" b="1" dirty="0" smtClean="0"/>
              <a:t>dampen and survive the blast of pressure-</a:t>
            </a:r>
            <a:r>
              <a:rPr lang="en-US" sz="1050" b="1" dirty="0" err="1" smtClean="0"/>
              <a:t>fuzed</a:t>
            </a:r>
            <a:r>
              <a:rPr lang="en-US" sz="1050" b="1" dirty="0" smtClean="0"/>
              <a:t> AT mine. The plow can take </a:t>
            </a:r>
            <a:r>
              <a:rPr lang="en-US" sz="1050" b="1" dirty="0" smtClean="0">
                <a:solidFill>
                  <a:srgbClr val="000000"/>
                </a:solidFill>
              </a:rPr>
              <a:t>3x AT mine strikes before NMC.  </a:t>
            </a:r>
            <a:r>
              <a:rPr lang="en-US" sz="1050" b="1" dirty="0" smtClean="0">
                <a:solidFill>
                  <a:srgbClr val="FF0000"/>
                </a:solidFill>
              </a:rPr>
              <a:t>(Note 1)</a:t>
            </a:r>
          </a:p>
          <a:p>
            <a:pPr eaLnBrk="0" fontAlgn="base" hangingPunct="0">
              <a:spcBef>
                <a:spcPct val="0"/>
              </a:spcBef>
              <a:spcAft>
                <a:spcPct val="50000"/>
              </a:spcAft>
              <a:buClr>
                <a:srgbClr val="3333CC"/>
              </a:buClr>
              <a:buFont typeface="Monotype Sorts" pitchFamily="2" charset="2"/>
              <a:buNone/>
            </a:pPr>
            <a:r>
              <a:rPr lang="en-US" sz="1050" b="1" dirty="0" smtClean="0">
                <a:solidFill>
                  <a:srgbClr val="000000"/>
                </a:solidFill>
              </a:rPr>
              <a:t> MICLIC gives unit 14m x 200m reduced lane </a:t>
            </a:r>
            <a:r>
              <a:rPr lang="en-US" sz="1050" b="1" dirty="0" smtClean="0">
                <a:solidFill>
                  <a:srgbClr val="00B050"/>
                </a:solidFill>
              </a:rPr>
              <a:t>(Note 2)</a:t>
            </a:r>
            <a:r>
              <a:rPr lang="en-US" sz="1050" b="1" dirty="0" smtClean="0">
                <a:solidFill>
                  <a:srgbClr val="000000"/>
                </a:solidFill>
              </a:rPr>
              <a:t>.  (2 MICLICs/ABV)</a:t>
            </a:r>
            <a:endParaRPr lang="en-US" sz="1050" b="1" dirty="0">
              <a:solidFill>
                <a:srgbClr val="000000"/>
              </a:solidFill>
            </a:endParaRPr>
          </a:p>
        </p:txBody>
      </p:sp>
      <p:sp>
        <p:nvSpPr>
          <p:cNvPr id="16" name="Rectangle 15"/>
          <p:cNvSpPr/>
          <p:nvPr/>
        </p:nvSpPr>
        <p:spPr>
          <a:xfrm>
            <a:off x="133350" y="4664065"/>
            <a:ext cx="3124200" cy="1869743"/>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a:solidFill>
                  <a:srgbClr val="000000"/>
                </a:solidFill>
              </a:rPr>
              <a:t>1</a:t>
            </a:r>
            <a:r>
              <a:rPr lang="en-US" sz="1050" b="1" dirty="0" smtClean="0">
                <a:solidFill>
                  <a:srgbClr val="000000"/>
                </a:solidFill>
              </a:rPr>
              <a:t>x AT mine strike per side of plow before NMC .  If the Mine-clearing blade (MCB) does not maintain appropriate spoil on the blades (up to the moldboards), the first mine that comes in contact with the MCB will destroy the blade on the appropriate side of the tank.  The second mine that comes in contact with the MCB on that side of the tank will destroy the tank.  If the MCB comes completely off the ground the tank will be assessed as a catastrophic kill if a mine is encountered by the tank. </a:t>
            </a:r>
            <a:r>
              <a:rPr lang="en-US" sz="1050" b="1" dirty="0" smtClean="0">
                <a:solidFill>
                  <a:srgbClr val="00B050"/>
                </a:solidFill>
              </a:rPr>
              <a:t>(Note 2)</a:t>
            </a:r>
            <a:endParaRPr lang="en-US" sz="1050" b="1" dirty="0">
              <a:solidFill>
                <a:srgbClr val="00B050"/>
              </a:solidFill>
            </a:endParaRPr>
          </a:p>
        </p:txBody>
      </p:sp>
      <p:sp>
        <p:nvSpPr>
          <p:cNvPr id="17" name="Rectangle 16"/>
          <p:cNvSpPr/>
          <p:nvPr/>
        </p:nvSpPr>
        <p:spPr>
          <a:xfrm>
            <a:off x="3440875" y="2219020"/>
            <a:ext cx="2426525" cy="819455"/>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a:solidFill>
                  <a:srgbClr val="000000"/>
                </a:solidFill>
              </a:rPr>
              <a:t>1</a:t>
            </a:r>
            <a:r>
              <a:rPr lang="en-US" sz="1050" b="1" dirty="0" smtClean="0">
                <a:solidFill>
                  <a:srgbClr val="000000"/>
                </a:solidFill>
              </a:rPr>
              <a:t>x AT mine strike per side of plow before NMC. </a:t>
            </a:r>
            <a:r>
              <a:rPr lang="en-US" sz="1050" b="1" dirty="0" smtClean="0">
                <a:solidFill>
                  <a:srgbClr val="FF0000"/>
                </a:solidFill>
              </a:rPr>
              <a:t>(Note 1)</a:t>
            </a:r>
          </a:p>
          <a:p>
            <a:pPr eaLnBrk="0" fontAlgn="base" hangingPunct="0">
              <a:spcBef>
                <a:spcPct val="0"/>
              </a:spcBef>
              <a:spcAft>
                <a:spcPct val="50000"/>
              </a:spcAft>
              <a:buClr>
                <a:srgbClr val="3333CC"/>
              </a:buClr>
            </a:pPr>
            <a:r>
              <a:rPr lang="en-US" sz="1050" b="1" dirty="0" smtClean="0">
                <a:solidFill>
                  <a:srgbClr val="000000"/>
                </a:solidFill>
              </a:rPr>
              <a:t>MICLIC gives unit 14m x 100m reduced lane </a:t>
            </a:r>
            <a:r>
              <a:rPr lang="en-US" sz="1050" b="1" dirty="0" smtClean="0">
                <a:solidFill>
                  <a:srgbClr val="00B050"/>
                </a:solidFill>
              </a:rPr>
              <a:t>(Note 2)</a:t>
            </a:r>
          </a:p>
        </p:txBody>
      </p:sp>
      <p:sp>
        <p:nvSpPr>
          <p:cNvPr id="19" name="Rectangle 18"/>
          <p:cNvSpPr/>
          <p:nvPr/>
        </p:nvSpPr>
        <p:spPr>
          <a:xfrm>
            <a:off x="6629400" y="2276475"/>
            <a:ext cx="2133600" cy="430887"/>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smtClean="0">
                <a:solidFill>
                  <a:srgbClr val="000000"/>
                </a:solidFill>
              </a:rPr>
              <a:t>MICLIC gives unit 14m x 100m reduced lane </a:t>
            </a:r>
            <a:r>
              <a:rPr lang="en-US" sz="1050" b="1" dirty="0" smtClean="0">
                <a:solidFill>
                  <a:srgbClr val="00B050"/>
                </a:solidFill>
              </a:rPr>
              <a:t>(Note 2)</a:t>
            </a:r>
            <a:endParaRPr lang="en-US" sz="1050" b="1" dirty="0">
              <a:solidFill>
                <a:srgbClr val="00B050"/>
              </a:solidFill>
            </a:endParaRPr>
          </a:p>
        </p:txBody>
      </p:sp>
      <p:pic>
        <p:nvPicPr>
          <p:cNvPr id="2050" name="Picture 2"/>
          <p:cNvPicPr>
            <a:picLocks noChangeAspect="1" noChangeArrowheads="1"/>
          </p:cNvPicPr>
          <p:nvPr/>
        </p:nvPicPr>
        <p:blipFill>
          <a:blip r:embed="rId6" cstate="print"/>
          <a:srcRect/>
          <a:stretch>
            <a:fillRect/>
          </a:stretch>
        </p:blipFill>
        <p:spPr bwMode="auto">
          <a:xfrm>
            <a:off x="3867150" y="3324225"/>
            <a:ext cx="1600200" cy="1295400"/>
          </a:xfrm>
          <a:prstGeom prst="rect">
            <a:avLst/>
          </a:prstGeom>
          <a:noFill/>
          <a:ln w="38100">
            <a:solidFill>
              <a:schemeClr val="tx1"/>
            </a:solidFill>
            <a:miter lim="800000"/>
            <a:headEnd/>
            <a:tailEnd/>
          </a:ln>
        </p:spPr>
      </p:pic>
      <p:sp>
        <p:nvSpPr>
          <p:cNvPr id="20" name="Rectangle 19"/>
          <p:cNvSpPr/>
          <p:nvPr/>
        </p:nvSpPr>
        <p:spPr>
          <a:xfrm>
            <a:off x="3790950" y="3029950"/>
            <a:ext cx="18288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M9 ACE</a:t>
            </a:r>
            <a:endParaRPr lang="en-US" sz="1400" b="1" dirty="0">
              <a:solidFill>
                <a:srgbClr val="000000"/>
              </a:solidFill>
            </a:endParaRPr>
          </a:p>
        </p:txBody>
      </p:sp>
      <p:sp>
        <p:nvSpPr>
          <p:cNvPr id="21" name="Rectangle 20"/>
          <p:cNvSpPr/>
          <p:nvPr/>
        </p:nvSpPr>
        <p:spPr>
          <a:xfrm>
            <a:off x="3562350" y="4767813"/>
            <a:ext cx="2438400" cy="1061829"/>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smtClean="0">
                <a:solidFill>
                  <a:srgbClr val="000000"/>
                </a:solidFill>
              </a:rPr>
              <a:t>The blade must maintain enough spoil to prevent blade to mine contact.  If appropriate spoil is not maintained and a mine contacts the blade, the blade is destroyed and the vehicle can longer be used for breaching operations. </a:t>
            </a:r>
            <a:r>
              <a:rPr lang="en-US" sz="1050" b="1" dirty="0" smtClean="0">
                <a:solidFill>
                  <a:srgbClr val="00B050"/>
                </a:solidFill>
              </a:rPr>
              <a:t>(Note 2)</a:t>
            </a:r>
            <a:endParaRPr lang="en-US" sz="1050" b="1" dirty="0">
              <a:solidFill>
                <a:srgbClr val="00B050"/>
              </a:solidFill>
            </a:endParaRPr>
          </a:p>
        </p:txBody>
      </p:sp>
      <p:sp>
        <p:nvSpPr>
          <p:cNvPr id="22" name="Rectangle 21"/>
          <p:cNvSpPr/>
          <p:nvPr/>
        </p:nvSpPr>
        <p:spPr>
          <a:xfrm>
            <a:off x="6657975" y="3000375"/>
            <a:ext cx="18288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Engineer Squad</a:t>
            </a:r>
            <a:endParaRPr lang="en-US" sz="1400" b="1" dirty="0">
              <a:solidFill>
                <a:srgbClr val="000000"/>
              </a:solidFill>
            </a:endParaRPr>
          </a:p>
        </p:txBody>
      </p:sp>
      <p:sp>
        <p:nvSpPr>
          <p:cNvPr id="23" name="Rectangle 22"/>
          <p:cNvSpPr/>
          <p:nvPr/>
        </p:nvSpPr>
        <p:spPr>
          <a:xfrm>
            <a:off x="6457950" y="4695825"/>
            <a:ext cx="2438400" cy="1708160"/>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smtClean="0">
                <a:solidFill>
                  <a:srgbClr val="000000"/>
                </a:solidFill>
              </a:rPr>
              <a:t>Manual reduction techniques will be conducted IAW unit SOP.  When </a:t>
            </a:r>
            <a:r>
              <a:rPr lang="en-US" sz="1050" b="1" dirty="0" err="1" smtClean="0">
                <a:solidFill>
                  <a:srgbClr val="000000"/>
                </a:solidFill>
              </a:rPr>
              <a:t>grapelling</a:t>
            </a:r>
            <a:r>
              <a:rPr lang="en-US" sz="1050" b="1" dirty="0" smtClean="0">
                <a:solidFill>
                  <a:srgbClr val="000000"/>
                </a:solidFill>
              </a:rPr>
              <a:t>, if a grapnel  hook hits a TM-89 or OZM-3 mine, OC/Ts will assess the mine as destroyed along with the grapnel hook and a small portion of rope.  Soldiers must take proper safeguards against anti-handling devices or they will be assessed as casualties. </a:t>
            </a:r>
            <a:r>
              <a:rPr lang="en-US" sz="1050" b="1" dirty="0" smtClean="0">
                <a:solidFill>
                  <a:srgbClr val="00B050"/>
                </a:solidFill>
              </a:rPr>
              <a:t>(Note 2)</a:t>
            </a:r>
            <a:endParaRPr lang="en-US" sz="1050" b="1" dirty="0">
              <a:solidFill>
                <a:srgbClr val="00B050"/>
              </a:solidFill>
            </a:endParaRPr>
          </a:p>
        </p:txBody>
      </p:sp>
      <p:pic>
        <p:nvPicPr>
          <p:cNvPr id="24" name="Picture 5" descr="T:\GRAPHICS\PICS\BREACH1.BMP"/>
          <p:cNvPicPr>
            <a:picLocks noChangeAspect="1" noChangeArrowheads="1"/>
          </p:cNvPicPr>
          <p:nvPr/>
        </p:nvPicPr>
        <p:blipFill>
          <a:blip r:embed="rId7" cstate="print"/>
          <a:srcRect/>
          <a:stretch>
            <a:fillRect/>
          </a:stretch>
        </p:blipFill>
        <p:spPr bwMode="auto">
          <a:xfrm>
            <a:off x="6781800" y="3295650"/>
            <a:ext cx="1600200" cy="1323975"/>
          </a:xfrm>
          <a:prstGeom prst="rect">
            <a:avLst/>
          </a:prstGeom>
          <a:noFill/>
          <a:ln w="38100">
            <a:solidFill>
              <a:schemeClr val="tx1"/>
            </a:solidFill>
            <a:miter lim="800000"/>
            <a:headEnd/>
            <a:tailEnd/>
          </a:ln>
          <a:effectLst/>
        </p:spPr>
      </p:pic>
      <p:sp>
        <p:nvSpPr>
          <p:cNvPr id="25" name="Rectangle 24"/>
          <p:cNvSpPr/>
          <p:nvPr/>
        </p:nvSpPr>
        <p:spPr>
          <a:xfrm>
            <a:off x="2638425" y="6333135"/>
            <a:ext cx="4419600" cy="496290"/>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smtClean="0">
                <a:solidFill>
                  <a:srgbClr val="FF0000"/>
                </a:solidFill>
              </a:rPr>
              <a:t>Note 1: Needs addition to or refinement of existing EXOP standards. </a:t>
            </a:r>
          </a:p>
          <a:p>
            <a:pPr eaLnBrk="0" fontAlgn="base" hangingPunct="0">
              <a:spcBef>
                <a:spcPct val="0"/>
              </a:spcBef>
              <a:spcAft>
                <a:spcPct val="50000"/>
              </a:spcAft>
              <a:buClr>
                <a:srgbClr val="3333CC"/>
              </a:buClr>
              <a:buFont typeface="Monotype Sorts" pitchFamily="2" charset="2"/>
              <a:buNone/>
            </a:pPr>
            <a:r>
              <a:rPr lang="en-US" sz="1050" b="1" dirty="0" smtClean="0">
                <a:solidFill>
                  <a:srgbClr val="00B050"/>
                </a:solidFill>
              </a:rPr>
              <a:t>Note 2: Covered in current edition of EXOP, no additional action needed.</a:t>
            </a:r>
          </a:p>
        </p:txBody>
      </p:sp>
    </p:spTree>
  </p:cSld>
  <p:clrMapOvr>
    <a:masterClrMapping/>
  </p:clrMapOvr>
  <p:transition advClick="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91440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9800" y="2142295"/>
            <a:ext cx="3124200" cy="1869743"/>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a:solidFill>
                  <a:srgbClr val="000000"/>
                </a:solidFill>
              </a:rPr>
              <a:t>1</a:t>
            </a:r>
            <a:r>
              <a:rPr lang="en-US" sz="1050" b="1" dirty="0" smtClean="0">
                <a:solidFill>
                  <a:srgbClr val="000000"/>
                </a:solidFill>
              </a:rPr>
              <a:t>x AT mine strike per side of plow before NMC .  If the Mine-clearing blade (MCB) does not maintain appropriate spoil on the blades (up to the moldboards), the first mine that comes in contact with the MCB will destroy the blade on the appropriate side of the tank.  The second mine that comes in contact with the MCB on that side of the tank will destroy the tank.  If the MCB comes completely off the ground the tank will be assessed as a catastrophic kill if a mine is encountered by the tank. </a:t>
            </a:r>
            <a:r>
              <a:rPr lang="en-US" sz="1050" b="1" dirty="0" smtClean="0">
                <a:solidFill>
                  <a:srgbClr val="00B050"/>
                </a:solidFill>
              </a:rPr>
              <a:t>(Note 2)</a:t>
            </a:r>
            <a:endParaRPr lang="en-US" sz="1050" b="1" dirty="0">
              <a:solidFill>
                <a:srgbClr val="00B050"/>
              </a:solidFill>
            </a:endParaRPr>
          </a:p>
        </p:txBody>
      </p:sp>
      <p:sp>
        <p:nvSpPr>
          <p:cNvPr id="2" name="Title 1"/>
          <p:cNvSpPr>
            <a:spLocks noGrp="1"/>
          </p:cNvSpPr>
          <p:nvPr>
            <p:ph type="title"/>
          </p:nvPr>
        </p:nvSpPr>
        <p:spPr>
          <a:xfrm>
            <a:off x="0" y="0"/>
            <a:ext cx="9144000" cy="609600"/>
          </a:xfrm>
        </p:spPr>
        <p:txBody>
          <a:bodyPr>
            <a:normAutofit/>
          </a:bodyPr>
          <a:lstStyle/>
          <a:p>
            <a:r>
              <a:rPr lang="en-US" sz="2400" b="1" dirty="0" smtClean="0">
                <a:effectLst>
                  <a:outerShdw blurRad="38100" dist="38100" dir="2700000" algn="tl">
                    <a:srgbClr val="000000">
                      <a:alpha val="43137"/>
                    </a:srgbClr>
                  </a:outerShdw>
                </a:effectLst>
              </a:rPr>
              <a:t>Proofing  Assets </a:t>
            </a:r>
            <a:endParaRPr lang="en-US" sz="2400" b="1" dirty="0">
              <a:effectLst>
                <a:outerShdw blurRad="38100" dist="38100" dir="2700000" algn="tl">
                  <a:srgbClr val="000000">
                    <a:alpha val="43137"/>
                  </a:srgbClr>
                </a:outerShdw>
              </a:effectLst>
            </a:endParaRPr>
          </a:p>
        </p:txBody>
      </p:sp>
      <p:pic>
        <p:nvPicPr>
          <p:cNvPr id="6" name="Picture 2" descr="tank_plow"/>
          <p:cNvPicPr>
            <a:picLocks noChangeAspect="1" noChangeArrowheads="1"/>
          </p:cNvPicPr>
          <p:nvPr/>
        </p:nvPicPr>
        <p:blipFill>
          <a:blip r:embed="rId2" cstate="print"/>
          <a:srcRect/>
          <a:stretch>
            <a:fillRect/>
          </a:stretch>
        </p:blipFill>
        <p:spPr bwMode="auto">
          <a:xfrm>
            <a:off x="6629400" y="778642"/>
            <a:ext cx="1752600" cy="1384199"/>
          </a:xfrm>
          <a:prstGeom prst="rect">
            <a:avLst/>
          </a:prstGeom>
          <a:noFill/>
          <a:ln w="38100">
            <a:solidFill>
              <a:schemeClr val="tx1"/>
            </a:solidFill>
            <a:miter lim="800000"/>
            <a:headEnd/>
            <a:tailEnd/>
          </a:ln>
        </p:spPr>
      </p:pic>
      <p:pic>
        <p:nvPicPr>
          <p:cNvPr id="8" name="Picture 2" descr="Stryker[10]"/>
          <p:cNvPicPr>
            <a:picLocks noChangeAspect="1" noChangeArrowheads="1"/>
          </p:cNvPicPr>
          <p:nvPr/>
        </p:nvPicPr>
        <p:blipFill>
          <a:blip r:embed="rId3" cstate="print"/>
          <a:srcRect l="10156" t="14323" b="2089"/>
          <a:stretch>
            <a:fillRect/>
          </a:stretch>
        </p:blipFill>
        <p:spPr bwMode="auto">
          <a:xfrm>
            <a:off x="3593275" y="760277"/>
            <a:ext cx="1752600" cy="1371600"/>
          </a:xfrm>
          <a:prstGeom prst="rect">
            <a:avLst/>
          </a:prstGeom>
          <a:noFill/>
          <a:ln w="38100">
            <a:solidFill>
              <a:schemeClr val="tx1"/>
            </a:solidFill>
          </a:ln>
        </p:spPr>
      </p:pic>
      <p:sp>
        <p:nvSpPr>
          <p:cNvPr id="10" name="Rectangle 9"/>
          <p:cNvSpPr/>
          <p:nvPr/>
        </p:nvSpPr>
        <p:spPr>
          <a:xfrm>
            <a:off x="6553199" y="462918"/>
            <a:ext cx="18288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M1 Plow</a:t>
            </a:r>
            <a:endParaRPr lang="en-US" sz="1400" b="1" dirty="0">
              <a:solidFill>
                <a:srgbClr val="000000"/>
              </a:solidFill>
            </a:endParaRPr>
          </a:p>
        </p:txBody>
      </p:sp>
      <p:sp>
        <p:nvSpPr>
          <p:cNvPr id="13" name="Rectangle 12"/>
          <p:cNvSpPr/>
          <p:nvPr/>
        </p:nvSpPr>
        <p:spPr>
          <a:xfrm>
            <a:off x="3478850" y="457200"/>
            <a:ext cx="19812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Engineer Stryker Plow</a:t>
            </a:r>
            <a:endParaRPr lang="en-US" sz="1400" b="1" dirty="0">
              <a:solidFill>
                <a:srgbClr val="000000"/>
              </a:solidFill>
            </a:endParaRPr>
          </a:p>
        </p:txBody>
      </p:sp>
      <p:sp>
        <p:nvSpPr>
          <p:cNvPr id="15" name="Rectangle 14"/>
          <p:cNvSpPr/>
          <p:nvPr/>
        </p:nvSpPr>
        <p:spPr>
          <a:xfrm>
            <a:off x="45524" y="2213286"/>
            <a:ext cx="3078676" cy="1546577"/>
          </a:xfrm>
          <a:prstGeom prst="rect">
            <a:avLst/>
          </a:prstGeom>
        </p:spPr>
        <p:txBody>
          <a:bodyPr wrap="square">
            <a:spAutoFit/>
          </a:bodyPr>
          <a:lstStyle/>
          <a:p>
            <a:r>
              <a:rPr lang="en-US" sz="1050" b="1" dirty="0" smtClean="0"/>
              <a:t>The full-width mine plow is designed to</a:t>
            </a:r>
          </a:p>
          <a:p>
            <a:r>
              <a:rPr lang="en-US" sz="1050" b="1" dirty="0" smtClean="0"/>
              <a:t>dampen and survive the blast of pressure-</a:t>
            </a:r>
            <a:r>
              <a:rPr lang="en-US" sz="1050" b="1" dirty="0" err="1" smtClean="0"/>
              <a:t>fuzed</a:t>
            </a:r>
            <a:r>
              <a:rPr lang="en-US" sz="1050" b="1" dirty="0" smtClean="0"/>
              <a:t> AT mine. The plow can take </a:t>
            </a:r>
            <a:r>
              <a:rPr lang="en-US" sz="1050" b="1" dirty="0" smtClean="0">
                <a:solidFill>
                  <a:srgbClr val="000000"/>
                </a:solidFill>
              </a:rPr>
              <a:t>3x AT mine strikes before NMC.  </a:t>
            </a:r>
            <a:r>
              <a:rPr lang="en-US" sz="1050" b="1" dirty="0" smtClean="0">
                <a:solidFill>
                  <a:srgbClr val="FF0000"/>
                </a:solidFill>
              </a:rPr>
              <a:t>(Note 1)</a:t>
            </a:r>
          </a:p>
          <a:p>
            <a:r>
              <a:rPr lang="en-US" sz="1050" b="1" dirty="0" smtClean="0"/>
              <a:t>**An ABV with the Combat Dozer Blade attached shouldn’t be used to proof lanes due to an inability to proof buried mines and the CDB not being the full track-width of the ABV </a:t>
            </a:r>
            <a:r>
              <a:rPr lang="en-US" sz="1050" b="1" dirty="0" smtClean="0">
                <a:solidFill>
                  <a:srgbClr val="FF0000"/>
                </a:solidFill>
              </a:rPr>
              <a:t>(Note 1)</a:t>
            </a:r>
          </a:p>
          <a:p>
            <a:pPr eaLnBrk="0" fontAlgn="base" hangingPunct="0">
              <a:spcBef>
                <a:spcPct val="0"/>
              </a:spcBef>
              <a:spcAft>
                <a:spcPct val="50000"/>
              </a:spcAft>
              <a:buClr>
                <a:srgbClr val="3333CC"/>
              </a:buClr>
              <a:buFont typeface="Monotype Sorts" pitchFamily="2" charset="2"/>
              <a:buNone/>
            </a:pPr>
            <a:endParaRPr lang="en-US" sz="1050" b="1" dirty="0" smtClean="0">
              <a:solidFill>
                <a:srgbClr val="FF0000"/>
              </a:solidFill>
            </a:endParaRPr>
          </a:p>
        </p:txBody>
      </p:sp>
      <p:sp>
        <p:nvSpPr>
          <p:cNvPr id="17" name="Rectangle 16"/>
          <p:cNvSpPr/>
          <p:nvPr/>
        </p:nvSpPr>
        <p:spPr>
          <a:xfrm>
            <a:off x="3136075" y="2208077"/>
            <a:ext cx="2807525" cy="819455"/>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a:solidFill>
                  <a:srgbClr val="000000"/>
                </a:solidFill>
              </a:rPr>
              <a:t>1</a:t>
            </a:r>
            <a:r>
              <a:rPr lang="en-US" sz="1050" b="1" dirty="0" smtClean="0">
                <a:solidFill>
                  <a:srgbClr val="000000"/>
                </a:solidFill>
              </a:rPr>
              <a:t>x AT mine strike per side of plow before NMC </a:t>
            </a:r>
            <a:r>
              <a:rPr lang="en-US" sz="1050" b="1" dirty="0" smtClean="0">
                <a:solidFill>
                  <a:srgbClr val="FF0000"/>
                </a:solidFill>
              </a:rPr>
              <a:t>(Note 1)</a:t>
            </a:r>
          </a:p>
          <a:p>
            <a:pPr eaLnBrk="0" fontAlgn="base" hangingPunct="0">
              <a:spcBef>
                <a:spcPct val="0"/>
              </a:spcBef>
              <a:spcAft>
                <a:spcPct val="50000"/>
              </a:spcAft>
              <a:buClr>
                <a:srgbClr val="3333CC"/>
              </a:buClr>
            </a:pPr>
            <a:r>
              <a:rPr lang="en-US" sz="1050" b="1" dirty="0" smtClean="0">
                <a:solidFill>
                  <a:srgbClr val="000000"/>
                </a:solidFill>
              </a:rPr>
              <a:t>Each MICLIC gives unit 14m x 100m cleared lane </a:t>
            </a:r>
            <a:r>
              <a:rPr lang="en-US" sz="1050" b="1" dirty="0" smtClean="0">
                <a:solidFill>
                  <a:srgbClr val="00B050"/>
                </a:solidFill>
              </a:rPr>
              <a:t>(Note 2)</a:t>
            </a:r>
          </a:p>
        </p:txBody>
      </p:sp>
      <p:pic>
        <p:nvPicPr>
          <p:cNvPr id="1028" name="Picture 4"/>
          <p:cNvPicPr>
            <a:picLocks noChangeAspect="1" noChangeArrowheads="1"/>
          </p:cNvPicPr>
          <p:nvPr/>
        </p:nvPicPr>
        <p:blipFill>
          <a:blip r:embed="rId4" cstate="print"/>
          <a:srcRect/>
          <a:stretch>
            <a:fillRect/>
          </a:stretch>
        </p:blipFill>
        <p:spPr bwMode="auto">
          <a:xfrm>
            <a:off x="457200" y="3821877"/>
            <a:ext cx="1752600" cy="1447800"/>
          </a:xfrm>
          <a:prstGeom prst="rect">
            <a:avLst/>
          </a:prstGeom>
          <a:noFill/>
          <a:ln w="38100">
            <a:solidFill>
              <a:schemeClr val="tx1"/>
            </a:solidFill>
            <a:miter lim="800000"/>
            <a:headEnd/>
            <a:tailEnd/>
          </a:ln>
        </p:spPr>
      </p:pic>
      <p:sp>
        <p:nvSpPr>
          <p:cNvPr id="18" name="Rectangle 17"/>
          <p:cNvSpPr/>
          <p:nvPr/>
        </p:nvSpPr>
        <p:spPr>
          <a:xfrm>
            <a:off x="381000" y="3514100"/>
            <a:ext cx="19812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M1 Mine Clearing Roller</a:t>
            </a:r>
            <a:endParaRPr lang="en-US" sz="1400" b="1" dirty="0">
              <a:solidFill>
                <a:srgbClr val="000000"/>
              </a:solidFill>
            </a:endParaRPr>
          </a:p>
        </p:txBody>
      </p:sp>
      <p:sp>
        <p:nvSpPr>
          <p:cNvPr id="20" name="Rectangle 19"/>
          <p:cNvSpPr/>
          <p:nvPr/>
        </p:nvSpPr>
        <p:spPr>
          <a:xfrm>
            <a:off x="76200" y="5345877"/>
            <a:ext cx="3124200" cy="1627369"/>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i="1" dirty="0" smtClean="0">
                <a:solidFill>
                  <a:srgbClr val="000000"/>
                </a:solidFill>
              </a:rPr>
              <a:t>Note:  Though not recommended, a MCR can conduct reduction.  MCR will not clear a full track width path.</a:t>
            </a:r>
          </a:p>
          <a:p>
            <a:pPr eaLnBrk="0" fontAlgn="base" hangingPunct="0">
              <a:spcBef>
                <a:spcPct val="0"/>
              </a:spcBef>
              <a:spcAft>
                <a:spcPct val="50000"/>
              </a:spcAft>
              <a:buClr>
                <a:srgbClr val="3333CC"/>
              </a:buClr>
              <a:buFont typeface="Monotype Sorts" pitchFamily="2" charset="2"/>
              <a:buNone/>
            </a:pPr>
            <a:r>
              <a:rPr lang="en-US" sz="1050" b="1" dirty="0" smtClean="0">
                <a:solidFill>
                  <a:srgbClr val="000000"/>
                </a:solidFill>
              </a:rPr>
              <a:t>2x AT mine strike per roller bank before NMC.  If the tank continues, the 3</a:t>
            </a:r>
            <a:r>
              <a:rPr lang="en-US" sz="1050" b="1" baseline="30000" dirty="0" smtClean="0">
                <a:solidFill>
                  <a:srgbClr val="000000"/>
                </a:solidFill>
              </a:rPr>
              <a:t>rd</a:t>
            </a:r>
            <a:r>
              <a:rPr lang="en-US" sz="1050" b="1" dirty="0" smtClean="0">
                <a:solidFill>
                  <a:srgbClr val="000000"/>
                </a:solidFill>
              </a:rPr>
              <a:t> strike will destroy the MCR and tank.  The MCR can clear 200 M of FASCAM, if it proceeds further it will be assessed as a catastrophic kill.  The tank attached to the MCR will be assessed as a firepower kill if the tank turret is not traversed when a mine is struck. </a:t>
            </a:r>
            <a:r>
              <a:rPr lang="en-US" sz="1050" b="1" dirty="0" smtClean="0">
                <a:solidFill>
                  <a:srgbClr val="FF0000"/>
                </a:solidFill>
              </a:rPr>
              <a:t>(Note 1)</a:t>
            </a:r>
            <a:endParaRPr lang="en-US" sz="1050" b="1" dirty="0">
              <a:solidFill>
                <a:srgbClr val="FF0000"/>
              </a:solidFill>
            </a:endParaRPr>
          </a:p>
        </p:txBody>
      </p:sp>
      <p:pic>
        <p:nvPicPr>
          <p:cNvPr id="21" name="Picture 2" descr="T:\DOTLD\DOI\ECCC\Small Group Leaders\Evans\BFC\stryker-(front-view).jpg"/>
          <p:cNvPicPr>
            <a:picLocks noChangeAspect="1" noChangeArrowheads="1"/>
          </p:cNvPicPr>
          <p:nvPr/>
        </p:nvPicPr>
        <p:blipFill>
          <a:blip r:embed="rId5" cstate="print"/>
          <a:srcRect/>
          <a:stretch>
            <a:fillRect/>
          </a:stretch>
        </p:blipFill>
        <p:spPr bwMode="auto">
          <a:xfrm>
            <a:off x="3581400" y="3584377"/>
            <a:ext cx="1828800" cy="1504950"/>
          </a:xfrm>
          <a:prstGeom prst="rect">
            <a:avLst/>
          </a:prstGeom>
          <a:noFill/>
          <a:ln w="38100">
            <a:solidFill>
              <a:schemeClr val="tx1"/>
            </a:solidFill>
            <a:miter lim="800000"/>
            <a:headEnd/>
            <a:tailEnd/>
          </a:ln>
        </p:spPr>
      </p:pic>
      <p:sp>
        <p:nvSpPr>
          <p:cNvPr id="22" name="Rectangle 21"/>
          <p:cNvSpPr/>
          <p:nvPr/>
        </p:nvSpPr>
        <p:spPr>
          <a:xfrm>
            <a:off x="3352800" y="3276600"/>
            <a:ext cx="23622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Engineer Stryker Mine Roller</a:t>
            </a:r>
            <a:endParaRPr lang="en-US" sz="1400" b="1" dirty="0">
              <a:solidFill>
                <a:srgbClr val="000000"/>
              </a:solidFill>
            </a:endParaRPr>
          </a:p>
        </p:txBody>
      </p:sp>
      <p:sp>
        <p:nvSpPr>
          <p:cNvPr id="25" name="Rectangle 24"/>
          <p:cNvSpPr/>
          <p:nvPr/>
        </p:nvSpPr>
        <p:spPr>
          <a:xfrm>
            <a:off x="6696075" y="3886200"/>
            <a:ext cx="1828800" cy="307777"/>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Engineer Squad</a:t>
            </a:r>
            <a:endParaRPr lang="en-US" sz="1400" b="1" dirty="0">
              <a:solidFill>
                <a:srgbClr val="000000"/>
              </a:solidFill>
            </a:endParaRPr>
          </a:p>
        </p:txBody>
      </p:sp>
      <p:pic>
        <p:nvPicPr>
          <p:cNvPr id="26" name="Picture 5" descr="T:\GRAPHICS\PICS\BREACH1.BMP"/>
          <p:cNvPicPr>
            <a:picLocks noChangeAspect="1" noChangeArrowheads="1"/>
          </p:cNvPicPr>
          <p:nvPr/>
        </p:nvPicPr>
        <p:blipFill>
          <a:blip r:embed="rId6" cstate="print"/>
          <a:srcRect/>
          <a:stretch>
            <a:fillRect/>
          </a:stretch>
        </p:blipFill>
        <p:spPr bwMode="auto">
          <a:xfrm>
            <a:off x="6705600" y="4182874"/>
            <a:ext cx="1828800" cy="1371600"/>
          </a:xfrm>
          <a:prstGeom prst="rect">
            <a:avLst/>
          </a:prstGeom>
          <a:noFill/>
          <a:ln w="38100">
            <a:solidFill>
              <a:schemeClr val="tx1"/>
            </a:solidFill>
            <a:miter lim="800000"/>
            <a:headEnd/>
            <a:tailEnd/>
          </a:ln>
          <a:effectLst/>
        </p:spPr>
      </p:pic>
      <p:sp>
        <p:nvSpPr>
          <p:cNvPr id="27" name="Rectangle 26"/>
          <p:cNvSpPr/>
          <p:nvPr/>
        </p:nvSpPr>
        <p:spPr>
          <a:xfrm>
            <a:off x="3429000" y="5123766"/>
            <a:ext cx="2223448" cy="1223412"/>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smtClean="0">
                <a:solidFill>
                  <a:srgbClr val="000000"/>
                </a:solidFill>
              </a:rPr>
              <a:t>1x AT mine strike per roller bank before NMC.  If the ESV continues, the 2</a:t>
            </a:r>
            <a:r>
              <a:rPr lang="en-US" sz="1050" b="1" baseline="30000" dirty="0" smtClean="0">
                <a:solidFill>
                  <a:srgbClr val="000000"/>
                </a:solidFill>
              </a:rPr>
              <a:t>nd</a:t>
            </a:r>
            <a:r>
              <a:rPr lang="en-US" sz="1050" b="1" dirty="0" smtClean="0">
                <a:solidFill>
                  <a:srgbClr val="000000"/>
                </a:solidFill>
              </a:rPr>
              <a:t> strike will destroy the MCR and ESV.  The MCR can clear 150 M of FASCAM, if it proceeds further it will be assessed as a catastrophic kill. </a:t>
            </a:r>
            <a:r>
              <a:rPr lang="en-US" sz="1050" b="1" dirty="0" smtClean="0">
                <a:solidFill>
                  <a:srgbClr val="FF0000"/>
                </a:solidFill>
              </a:rPr>
              <a:t>(Note 1)</a:t>
            </a:r>
            <a:endParaRPr lang="en-US" sz="1050" b="1" dirty="0">
              <a:solidFill>
                <a:srgbClr val="FF0000"/>
              </a:solidFill>
            </a:endParaRPr>
          </a:p>
        </p:txBody>
      </p:sp>
      <p:sp>
        <p:nvSpPr>
          <p:cNvPr id="28" name="Rectangle 27"/>
          <p:cNvSpPr/>
          <p:nvPr/>
        </p:nvSpPr>
        <p:spPr>
          <a:xfrm>
            <a:off x="6488875" y="5562600"/>
            <a:ext cx="2578925" cy="738664"/>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smtClean="0">
                <a:solidFill>
                  <a:srgbClr val="000000"/>
                </a:solidFill>
              </a:rPr>
              <a:t>Dismounted Sapper squads can visually proof surface minefields and electronically proof buried minefields using dismounted mine detection assets. </a:t>
            </a:r>
            <a:r>
              <a:rPr lang="en-US" sz="1050" b="1" dirty="0" smtClean="0">
                <a:solidFill>
                  <a:srgbClr val="00B050"/>
                </a:solidFill>
              </a:rPr>
              <a:t>(Note 2)</a:t>
            </a:r>
            <a:endParaRPr lang="en-US" sz="1050" b="1" dirty="0">
              <a:solidFill>
                <a:srgbClr val="00B050"/>
              </a:solidFill>
            </a:endParaRPr>
          </a:p>
        </p:txBody>
      </p:sp>
      <p:sp>
        <p:nvSpPr>
          <p:cNvPr id="24" name="Rectangle 23"/>
          <p:cNvSpPr/>
          <p:nvPr/>
        </p:nvSpPr>
        <p:spPr>
          <a:xfrm>
            <a:off x="3429000" y="6361710"/>
            <a:ext cx="4419600" cy="496290"/>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050" b="1" dirty="0" smtClean="0">
                <a:solidFill>
                  <a:srgbClr val="FF0000"/>
                </a:solidFill>
              </a:rPr>
              <a:t>Note 1: Needs addition to or refinement of existing EXOP standards. </a:t>
            </a:r>
          </a:p>
          <a:p>
            <a:pPr eaLnBrk="0" fontAlgn="base" hangingPunct="0">
              <a:spcBef>
                <a:spcPct val="0"/>
              </a:spcBef>
              <a:spcAft>
                <a:spcPct val="50000"/>
              </a:spcAft>
              <a:buClr>
                <a:srgbClr val="3333CC"/>
              </a:buClr>
              <a:buFont typeface="Monotype Sorts" pitchFamily="2" charset="2"/>
              <a:buNone/>
            </a:pPr>
            <a:r>
              <a:rPr lang="en-US" sz="1050" b="1" dirty="0" smtClean="0">
                <a:solidFill>
                  <a:srgbClr val="00B050"/>
                </a:solidFill>
              </a:rPr>
              <a:t>Note 2: Covered in current edition of EXOP, no additional action needed.</a:t>
            </a:r>
          </a:p>
        </p:txBody>
      </p:sp>
      <p:sp>
        <p:nvSpPr>
          <p:cNvPr id="30" name="Rectangle 29"/>
          <p:cNvSpPr/>
          <p:nvPr/>
        </p:nvSpPr>
        <p:spPr>
          <a:xfrm>
            <a:off x="76200" y="330900"/>
            <a:ext cx="2590800" cy="523220"/>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Assault </a:t>
            </a:r>
            <a:r>
              <a:rPr lang="en-US" sz="1400" b="1" dirty="0" err="1" smtClean="0">
                <a:solidFill>
                  <a:srgbClr val="000000"/>
                </a:solidFill>
              </a:rPr>
              <a:t>Breacher</a:t>
            </a:r>
            <a:r>
              <a:rPr lang="en-US" sz="1400" b="1" dirty="0" smtClean="0">
                <a:solidFill>
                  <a:srgbClr val="000000"/>
                </a:solidFill>
              </a:rPr>
              <a:t> Vehicle – Full Width Mine Plow Attached</a:t>
            </a:r>
            <a:endParaRPr lang="en-US" sz="1400" b="1" dirty="0">
              <a:solidFill>
                <a:srgbClr val="000000"/>
              </a:solidFill>
            </a:endParaRPr>
          </a:p>
        </p:txBody>
      </p:sp>
      <p:pic>
        <p:nvPicPr>
          <p:cNvPr id="31" name="Picture 2"/>
          <p:cNvPicPr>
            <a:picLocks noChangeAspect="1" noChangeArrowheads="1"/>
          </p:cNvPicPr>
          <p:nvPr/>
        </p:nvPicPr>
        <p:blipFill>
          <a:blip r:embed="rId7" cstate="print"/>
          <a:srcRect/>
          <a:stretch>
            <a:fillRect/>
          </a:stretch>
        </p:blipFill>
        <p:spPr bwMode="auto">
          <a:xfrm>
            <a:off x="457200" y="860223"/>
            <a:ext cx="1676400" cy="1273377"/>
          </a:xfrm>
          <a:prstGeom prst="rect">
            <a:avLst/>
          </a:prstGeom>
          <a:noFill/>
          <a:ln w="38100">
            <a:solidFill>
              <a:schemeClr val="tx1"/>
            </a:solidFill>
            <a:miter lim="800000"/>
            <a:headEnd/>
            <a:tailEnd/>
          </a:ln>
        </p:spPr>
      </p:pic>
    </p:spTree>
  </p:cSld>
  <p:clrMapOvr>
    <a:masterClrMapping/>
  </p:clrMapOvr>
  <p:transition advClick="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33400"/>
          </a:xfrm>
        </p:spPr>
        <p:txBody>
          <a:bodyPr>
            <a:normAutofit/>
          </a:bodyPr>
          <a:lstStyle/>
          <a:p>
            <a:r>
              <a:rPr lang="en-US" sz="2400" b="1" dirty="0" smtClean="0">
                <a:effectLst>
                  <a:outerShdw blurRad="38100" dist="38100" dir="2700000" algn="tl">
                    <a:srgbClr val="000000">
                      <a:alpha val="43137"/>
                    </a:srgbClr>
                  </a:outerShdw>
                </a:effectLst>
              </a:rPr>
              <a:t>Royal Canadian Army Engineer Assets </a:t>
            </a:r>
            <a:endParaRPr lang="en-US" sz="2400" b="1" dirty="0">
              <a:effectLst>
                <a:outerShdw blurRad="38100" dist="38100" dir="2700000" algn="tl">
                  <a:srgbClr val="000000">
                    <a:alpha val="43137"/>
                  </a:srgbClr>
                </a:outerShdw>
              </a:effectLst>
            </a:endParaRPr>
          </a:p>
        </p:txBody>
      </p:sp>
      <p:sp>
        <p:nvSpPr>
          <p:cNvPr id="13" name="Rectangle 12"/>
          <p:cNvSpPr/>
          <p:nvPr/>
        </p:nvSpPr>
        <p:spPr>
          <a:xfrm>
            <a:off x="3552700" y="1966709"/>
            <a:ext cx="1981200" cy="523220"/>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MTVE – 2x with 23</a:t>
            </a:r>
            <a:r>
              <a:rPr lang="en-US" sz="1400" b="1" baseline="30000" dirty="0" smtClean="0">
                <a:solidFill>
                  <a:srgbClr val="000000"/>
                </a:solidFill>
              </a:rPr>
              <a:t>rd</a:t>
            </a:r>
            <a:r>
              <a:rPr lang="en-US" sz="1400" b="1" dirty="0" smtClean="0">
                <a:solidFill>
                  <a:srgbClr val="000000"/>
                </a:solidFill>
              </a:rPr>
              <a:t> Field Squadron</a:t>
            </a:r>
            <a:endParaRPr lang="en-US" sz="1400" b="1" dirty="0">
              <a:solidFill>
                <a:srgbClr val="000000"/>
              </a:solidFill>
            </a:endParaRPr>
          </a:p>
        </p:txBody>
      </p:sp>
      <p:sp>
        <p:nvSpPr>
          <p:cNvPr id="14" name="Rectangle 13"/>
          <p:cNvSpPr/>
          <p:nvPr/>
        </p:nvSpPr>
        <p:spPr>
          <a:xfrm>
            <a:off x="381000" y="1828800"/>
            <a:ext cx="2286000" cy="523220"/>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Engineer LAV -  5x with 23</a:t>
            </a:r>
            <a:r>
              <a:rPr lang="en-US" sz="1400" b="1" baseline="30000" dirty="0" smtClean="0">
                <a:solidFill>
                  <a:srgbClr val="000000"/>
                </a:solidFill>
              </a:rPr>
              <a:t>rd</a:t>
            </a:r>
            <a:r>
              <a:rPr lang="en-US" sz="1400" b="1" dirty="0" smtClean="0">
                <a:solidFill>
                  <a:srgbClr val="000000"/>
                </a:solidFill>
              </a:rPr>
              <a:t> Field Squadron</a:t>
            </a:r>
            <a:endParaRPr lang="en-US" sz="1400" b="1" dirty="0">
              <a:solidFill>
                <a:srgbClr val="000000"/>
              </a:solidFill>
            </a:endParaRPr>
          </a:p>
        </p:txBody>
      </p:sp>
      <p:sp>
        <p:nvSpPr>
          <p:cNvPr id="15" name="Rectangle 14"/>
          <p:cNvSpPr/>
          <p:nvPr/>
        </p:nvSpPr>
        <p:spPr>
          <a:xfrm>
            <a:off x="457200" y="3810000"/>
            <a:ext cx="2590800" cy="253916"/>
          </a:xfrm>
          <a:prstGeom prst="rect">
            <a:avLst/>
          </a:prstGeom>
        </p:spPr>
        <p:txBody>
          <a:bodyPr wrap="square">
            <a:spAutoFit/>
          </a:bodyPr>
          <a:lstStyle/>
          <a:p>
            <a:endParaRPr lang="en-US" sz="1050" b="1" dirty="0">
              <a:solidFill>
                <a:srgbClr val="000000"/>
              </a:solidFill>
            </a:endParaRPr>
          </a:p>
        </p:txBody>
      </p:sp>
      <p:sp>
        <p:nvSpPr>
          <p:cNvPr id="17" name="Rectangle 16"/>
          <p:cNvSpPr/>
          <p:nvPr/>
        </p:nvSpPr>
        <p:spPr>
          <a:xfrm>
            <a:off x="3352800" y="3747954"/>
            <a:ext cx="2426525" cy="900246"/>
          </a:xfrm>
          <a:prstGeom prst="rect">
            <a:avLst/>
          </a:prstGeom>
        </p:spPr>
        <p:txBody>
          <a:bodyPr wrap="square">
            <a:spAutoFit/>
          </a:bodyPr>
          <a:lstStyle/>
          <a:p>
            <a:pPr eaLnBrk="0" fontAlgn="base" hangingPunct="0">
              <a:spcBef>
                <a:spcPct val="0"/>
              </a:spcBef>
              <a:spcAft>
                <a:spcPct val="50000"/>
              </a:spcAft>
              <a:buClr>
                <a:srgbClr val="3333CC"/>
              </a:buClr>
            </a:pPr>
            <a:r>
              <a:rPr lang="en-US" sz="1050" b="1" dirty="0" smtClean="0">
                <a:solidFill>
                  <a:srgbClr val="000000"/>
                </a:solidFill>
              </a:rPr>
              <a:t>Can be configured with dozer blade.  Blade can be used to reduce or proof mined obstacles.  </a:t>
            </a:r>
            <a:r>
              <a:rPr lang="en-US" sz="1050" b="1" dirty="0" smtClean="0">
                <a:solidFill>
                  <a:srgbClr val="FF0000"/>
                </a:solidFill>
              </a:rPr>
              <a:t>Recommend using the same EXOP rules as the ACE for adjudication.</a:t>
            </a:r>
          </a:p>
        </p:txBody>
      </p:sp>
      <p:pic>
        <p:nvPicPr>
          <p:cNvPr id="26" name="Picture 88"/>
          <p:cNvPicPr preferRelativeResize="0">
            <a:picLocks noChangeAspect="1" noChangeArrowheads="1"/>
          </p:cNvPicPr>
          <p:nvPr/>
        </p:nvPicPr>
        <p:blipFill>
          <a:blip r:embed="rId2" cstate="print"/>
          <a:srcRect/>
          <a:stretch>
            <a:fillRect/>
          </a:stretch>
        </p:blipFill>
        <p:spPr bwMode="auto">
          <a:xfrm>
            <a:off x="571500" y="2514600"/>
            <a:ext cx="1828800" cy="1219200"/>
          </a:xfrm>
          <a:prstGeom prst="rect">
            <a:avLst/>
          </a:prstGeom>
          <a:noFill/>
          <a:ln w="31750">
            <a:solidFill>
              <a:schemeClr val="tx1"/>
            </a:solidFill>
            <a:miter lim="800000"/>
            <a:headEnd/>
            <a:tailEnd/>
          </a:ln>
        </p:spPr>
      </p:pic>
      <p:pic>
        <p:nvPicPr>
          <p:cNvPr id="28" name="Picture 304"/>
          <p:cNvPicPr preferRelativeResize="0">
            <a:picLocks noChangeAspect="1" noChangeArrowheads="1"/>
          </p:cNvPicPr>
          <p:nvPr/>
        </p:nvPicPr>
        <p:blipFill>
          <a:blip r:embed="rId3" cstate="print"/>
          <a:srcRect r="-87"/>
          <a:stretch>
            <a:fillRect/>
          </a:stretch>
        </p:blipFill>
        <p:spPr bwMode="auto">
          <a:xfrm>
            <a:off x="3417125" y="2510009"/>
            <a:ext cx="2057400" cy="1219200"/>
          </a:xfrm>
          <a:prstGeom prst="rect">
            <a:avLst/>
          </a:prstGeom>
          <a:noFill/>
          <a:ln w="31750">
            <a:solidFill>
              <a:schemeClr val="tx1"/>
            </a:solid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6412675" y="2471946"/>
            <a:ext cx="2057400" cy="1295400"/>
          </a:xfrm>
          <a:prstGeom prst="rect">
            <a:avLst/>
          </a:prstGeom>
          <a:noFill/>
          <a:ln w="31750">
            <a:solidFill>
              <a:schemeClr val="tx1"/>
            </a:solidFill>
            <a:miter lim="800000"/>
            <a:headEnd/>
            <a:tailEnd/>
          </a:ln>
        </p:spPr>
      </p:pic>
      <p:sp>
        <p:nvSpPr>
          <p:cNvPr id="29" name="Rectangle 28"/>
          <p:cNvSpPr/>
          <p:nvPr/>
        </p:nvSpPr>
        <p:spPr>
          <a:xfrm>
            <a:off x="6336475" y="3843546"/>
            <a:ext cx="2426525" cy="1061829"/>
          </a:xfrm>
          <a:prstGeom prst="rect">
            <a:avLst/>
          </a:prstGeom>
        </p:spPr>
        <p:txBody>
          <a:bodyPr wrap="square">
            <a:spAutoFit/>
          </a:bodyPr>
          <a:lstStyle/>
          <a:p>
            <a:pPr eaLnBrk="0" fontAlgn="base" hangingPunct="0">
              <a:spcBef>
                <a:spcPct val="0"/>
              </a:spcBef>
              <a:spcAft>
                <a:spcPct val="50000"/>
              </a:spcAft>
              <a:buClr>
                <a:srgbClr val="3333CC"/>
              </a:buClr>
            </a:pPr>
            <a:r>
              <a:rPr lang="en-US" sz="1050" b="1" dirty="0" smtClean="0">
                <a:solidFill>
                  <a:srgbClr val="000000"/>
                </a:solidFill>
              </a:rPr>
              <a:t>Can be configured with surface mine plow.   Not effective versus subsurface minefields.  Can be used to reduce or proof mine obstacles.  </a:t>
            </a:r>
            <a:r>
              <a:rPr lang="en-US" sz="1050" b="1" dirty="0" smtClean="0">
                <a:solidFill>
                  <a:srgbClr val="FF0000"/>
                </a:solidFill>
              </a:rPr>
              <a:t>Recommend using the same EXOP rules as the M1A1 plow for adjudication.  </a:t>
            </a:r>
          </a:p>
        </p:txBody>
      </p:sp>
      <p:sp>
        <p:nvSpPr>
          <p:cNvPr id="30" name="Rectangle 29"/>
          <p:cNvSpPr/>
          <p:nvPr/>
        </p:nvSpPr>
        <p:spPr>
          <a:xfrm>
            <a:off x="6412675" y="1868269"/>
            <a:ext cx="1981200" cy="523220"/>
          </a:xfrm>
          <a:prstGeom prst="rect">
            <a:avLst/>
          </a:prstGeom>
        </p:spPr>
        <p:txBody>
          <a:bodyPr wrap="square">
            <a:spAutoFit/>
          </a:bodyPr>
          <a:lstStyle/>
          <a:p>
            <a:pPr algn="ctr" eaLnBrk="0" fontAlgn="base" hangingPunct="0">
              <a:spcBef>
                <a:spcPct val="0"/>
              </a:spcBef>
              <a:spcAft>
                <a:spcPct val="50000"/>
              </a:spcAft>
              <a:buClr>
                <a:srgbClr val="3333CC"/>
              </a:buClr>
              <a:buFont typeface="Monotype Sorts" pitchFamily="2" charset="2"/>
              <a:buNone/>
            </a:pPr>
            <a:r>
              <a:rPr lang="en-US" sz="1400" b="1" dirty="0" smtClean="0">
                <a:solidFill>
                  <a:srgbClr val="000000"/>
                </a:solidFill>
              </a:rPr>
              <a:t>MTVE – 2x with 23</a:t>
            </a:r>
            <a:r>
              <a:rPr lang="en-US" sz="1400" b="1" baseline="30000" dirty="0" smtClean="0">
                <a:solidFill>
                  <a:srgbClr val="000000"/>
                </a:solidFill>
              </a:rPr>
              <a:t>rd</a:t>
            </a:r>
            <a:r>
              <a:rPr lang="en-US" sz="1400" b="1" dirty="0" smtClean="0">
                <a:solidFill>
                  <a:srgbClr val="000000"/>
                </a:solidFill>
              </a:rPr>
              <a:t> Field Squadron</a:t>
            </a:r>
            <a:endParaRPr lang="en-US" sz="1400" b="1" dirty="0">
              <a:solidFill>
                <a:srgbClr val="000000"/>
              </a:solidFill>
            </a:endParaRPr>
          </a:p>
        </p:txBody>
      </p:sp>
      <p:sp>
        <p:nvSpPr>
          <p:cNvPr id="31" name="Rectangle 30"/>
          <p:cNvSpPr/>
          <p:nvPr/>
        </p:nvSpPr>
        <p:spPr>
          <a:xfrm>
            <a:off x="457200" y="3886200"/>
            <a:ext cx="2426525" cy="738664"/>
          </a:xfrm>
          <a:prstGeom prst="rect">
            <a:avLst/>
          </a:prstGeom>
        </p:spPr>
        <p:txBody>
          <a:bodyPr wrap="square">
            <a:spAutoFit/>
          </a:bodyPr>
          <a:lstStyle/>
          <a:p>
            <a:pPr eaLnBrk="0" fontAlgn="base" hangingPunct="0">
              <a:spcBef>
                <a:spcPct val="0"/>
              </a:spcBef>
              <a:spcAft>
                <a:spcPct val="50000"/>
              </a:spcAft>
              <a:buClr>
                <a:srgbClr val="3333CC"/>
              </a:buClr>
            </a:pPr>
            <a:r>
              <a:rPr lang="en-US" sz="1050" b="1" dirty="0" smtClean="0">
                <a:solidFill>
                  <a:srgbClr val="000000"/>
                </a:solidFill>
              </a:rPr>
              <a:t>Blade can be used to reduce or proof mined obstacles.  </a:t>
            </a:r>
            <a:r>
              <a:rPr lang="en-US" sz="1050" b="1" dirty="0" smtClean="0">
                <a:solidFill>
                  <a:srgbClr val="FF0000"/>
                </a:solidFill>
              </a:rPr>
              <a:t>Recommend using the same EXOP rules as the ACE for adjudication.</a:t>
            </a:r>
          </a:p>
        </p:txBody>
      </p:sp>
    </p:spTree>
  </p:cSld>
  <p:clrMapOvr>
    <a:masterClrMapping/>
  </p:clrMapOvr>
  <p:transition advClick="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img_24_7456_0"/>
          <p:cNvPicPr>
            <a:picLocks noChangeAspect="1" noChangeArrowheads="1"/>
          </p:cNvPicPr>
          <p:nvPr/>
        </p:nvPicPr>
        <p:blipFill>
          <a:blip r:embed="rId2" cstate="print"/>
          <a:srcRect/>
          <a:stretch>
            <a:fillRect/>
          </a:stretch>
        </p:blipFill>
        <p:spPr bwMode="auto">
          <a:xfrm>
            <a:off x="5068824" y="1030224"/>
            <a:ext cx="3471672" cy="1492287"/>
          </a:xfrm>
          <a:prstGeom prst="rect">
            <a:avLst/>
          </a:prstGeom>
          <a:noFill/>
          <a:ln w="9525">
            <a:solidFill>
              <a:schemeClr val="tx1"/>
            </a:solidFill>
            <a:miter lim="800000"/>
            <a:headEnd/>
            <a:tailEnd/>
          </a:ln>
        </p:spPr>
      </p:pic>
      <p:sp>
        <p:nvSpPr>
          <p:cNvPr id="145" name="TextBox 144"/>
          <p:cNvSpPr txBox="1"/>
          <p:nvPr/>
        </p:nvSpPr>
        <p:spPr>
          <a:xfrm>
            <a:off x="5071873" y="1048512"/>
            <a:ext cx="3221735" cy="276999"/>
          </a:xfrm>
          <a:prstGeom prst="rect">
            <a:avLst/>
          </a:prstGeom>
          <a:noFill/>
        </p:spPr>
        <p:txBody>
          <a:bodyPr wrap="square" rtlCol="0">
            <a:spAutoFit/>
          </a:bodyPr>
          <a:lstStyle/>
          <a:p>
            <a:r>
              <a:rPr lang="en-US" sz="1200" b="1" dirty="0" smtClean="0"/>
              <a:t>Assault </a:t>
            </a:r>
            <a:r>
              <a:rPr lang="en-US" sz="1200" b="1" dirty="0" err="1" smtClean="0"/>
              <a:t>Breacher</a:t>
            </a:r>
            <a:r>
              <a:rPr lang="en-US" sz="1200" b="1" dirty="0" smtClean="0"/>
              <a:t> Vehicle (ABV) with mine plow</a:t>
            </a:r>
            <a:endParaRPr lang="en-US" sz="1200" b="1" dirty="0"/>
          </a:p>
        </p:txBody>
      </p:sp>
      <p:sp>
        <p:nvSpPr>
          <p:cNvPr id="147" name="TextBox 146"/>
          <p:cNvSpPr txBox="1"/>
          <p:nvPr/>
        </p:nvSpPr>
        <p:spPr>
          <a:xfrm>
            <a:off x="-162228" y="275759"/>
            <a:ext cx="94488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Explosive Minefield Breach with ABV and MICLIC</a:t>
            </a:r>
            <a:endParaRPr lang="en-US" sz="2800" b="1" dirty="0">
              <a:effectLst>
                <a:outerShdw blurRad="38100" dist="38100" dir="2700000" algn="tl">
                  <a:srgbClr val="000000">
                    <a:alpha val="43137"/>
                  </a:srgbClr>
                </a:outerShdw>
              </a:effectLst>
            </a:endParaRPr>
          </a:p>
        </p:txBody>
      </p:sp>
      <p:sp>
        <p:nvSpPr>
          <p:cNvPr id="148" name="TextBox 147"/>
          <p:cNvSpPr txBox="1"/>
          <p:nvPr/>
        </p:nvSpPr>
        <p:spPr>
          <a:xfrm>
            <a:off x="4998035" y="2617797"/>
            <a:ext cx="3880789" cy="3970318"/>
          </a:xfrm>
          <a:prstGeom prst="rect">
            <a:avLst/>
          </a:prstGeom>
          <a:noFill/>
        </p:spPr>
        <p:txBody>
          <a:bodyPr wrap="square" rtlCol="0">
            <a:spAutoFit/>
          </a:bodyPr>
          <a:lstStyle/>
          <a:p>
            <a:pPr marL="112713" indent="-112713">
              <a:buFont typeface="Arial" pitchFamily="34" charset="0"/>
              <a:buChar char="•"/>
            </a:pPr>
            <a:r>
              <a:rPr lang="en-US" sz="1200" dirty="0" smtClean="0"/>
              <a:t>Support force suppresses enemy direct fire and observed indirect fire on the breach site.</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FA delivered smoke obscures the breach site.</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ABV begins plowing 100m from lead edge of the suspected minefield.  </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62m from lead edge, the ABV employs MICLIC #1 then moves forward proofing lane with plow and deploying lane marking system (LMS) poles.</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35-40m into the breach lane, the ABV employs MICLIC #2 creating an overlap in the cleared zones (depicted in the diagram to the left).</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ABV continues plowing through the far side of the minefield  to proof the lane and mark using LMS.</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Assault force follows ABV through breach lane and destroys enemy on far side of the breach.</a:t>
            </a:r>
            <a:endParaRPr lang="en-US" sz="1200" dirty="0"/>
          </a:p>
        </p:txBody>
      </p:sp>
      <p:grpSp>
        <p:nvGrpSpPr>
          <p:cNvPr id="2" name="Group 149"/>
          <p:cNvGrpSpPr/>
          <p:nvPr/>
        </p:nvGrpSpPr>
        <p:grpSpPr>
          <a:xfrm>
            <a:off x="283464" y="1042416"/>
            <a:ext cx="4709160" cy="5495544"/>
            <a:chOff x="283464" y="1042416"/>
            <a:chExt cx="4709160" cy="5495544"/>
          </a:xfrm>
        </p:grpSpPr>
        <p:grpSp>
          <p:nvGrpSpPr>
            <p:cNvPr id="3" name="Group 11"/>
            <p:cNvGrpSpPr/>
            <p:nvPr/>
          </p:nvGrpSpPr>
          <p:grpSpPr>
            <a:xfrm>
              <a:off x="2851404" y="1894332"/>
              <a:ext cx="1549908" cy="91440"/>
              <a:chOff x="2823972" y="1894332"/>
              <a:chExt cx="1549908" cy="91440"/>
            </a:xfrm>
            <a:noFill/>
          </p:grpSpPr>
          <p:sp>
            <p:nvSpPr>
              <p:cNvPr id="7" name="Oval 6"/>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8"/>
            <p:cNvGrpSpPr/>
            <p:nvPr/>
          </p:nvGrpSpPr>
          <p:grpSpPr>
            <a:xfrm>
              <a:off x="2848356" y="2805684"/>
              <a:ext cx="1549908" cy="91440"/>
              <a:chOff x="2823972" y="1894332"/>
              <a:chExt cx="1549908" cy="91440"/>
            </a:xfrm>
            <a:noFill/>
          </p:grpSpPr>
          <p:sp>
            <p:nvSpPr>
              <p:cNvPr id="20" name="Oval 19"/>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4"/>
            <p:cNvGrpSpPr/>
            <p:nvPr/>
          </p:nvGrpSpPr>
          <p:grpSpPr>
            <a:xfrm>
              <a:off x="2854452" y="3035808"/>
              <a:ext cx="1549908" cy="91440"/>
              <a:chOff x="2823972" y="1894332"/>
              <a:chExt cx="1549908" cy="91440"/>
            </a:xfrm>
            <a:noFill/>
          </p:grpSpPr>
          <p:sp>
            <p:nvSpPr>
              <p:cNvPr id="26" name="Oval 25"/>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0"/>
            <p:cNvGrpSpPr/>
            <p:nvPr/>
          </p:nvGrpSpPr>
          <p:grpSpPr>
            <a:xfrm>
              <a:off x="2851404" y="3265932"/>
              <a:ext cx="1549908" cy="91440"/>
              <a:chOff x="2823972" y="1894332"/>
              <a:chExt cx="1549908" cy="91440"/>
            </a:xfrm>
            <a:noFill/>
          </p:grpSpPr>
          <p:sp>
            <p:nvSpPr>
              <p:cNvPr id="32" name="Oval 31"/>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a:off x="3579114" y="2569464"/>
              <a:ext cx="820674" cy="91440"/>
              <a:chOff x="3553206" y="1894332"/>
              <a:chExt cx="820674" cy="91440"/>
            </a:xfrm>
            <a:noFill/>
          </p:grpSpPr>
          <p:sp>
            <p:nvSpPr>
              <p:cNvPr id="46" name="Oval 45"/>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p:cNvSpPr/>
            <p:nvPr/>
          </p:nvSpPr>
          <p:spPr>
            <a:xfrm>
              <a:off x="2148840" y="2473452"/>
              <a:ext cx="1353312" cy="251460"/>
            </a:xfrm>
            <a:prstGeom prst="rect">
              <a:avLst/>
            </a:prstGeom>
            <a:solidFill>
              <a:srgbClr val="C0504D">
                <a:alpha val="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2144268" y="2176272"/>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03676" y="2186940"/>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55776" y="2183892"/>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275588" y="2290572"/>
              <a:ext cx="859536"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177796" y="2292096"/>
              <a:ext cx="1287780"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07536" y="2217420"/>
              <a:ext cx="348750" cy="156966"/>
            </a:xfrm>
            <a:prstGeom prst="rect">
              <a:avLst/>
            </a:prstGeom>
            <a:solidFill>
              <a:schemeClr val="bg1"/>
            </a:solidFill>
          </p:spPr>
          <p:txBody>
            <a:bodyPr wrap="none" lIns="27432" tIns="9144" rIns="27432" bIns="9144" rtlCol="0">
              <a:spAutoFit/>
            </a:bodyPr>
            <a:lstStyle/>
            <a:p>
              <a:r>
                <a:rPr lang="en-US" sz="900" b="1" dirty="0" smtClean="0"/>
                <a:t>100 m</a:t>
              </a:r>
              <a:endParaRPr lang="en-US" sz="900" b="1" dirty="0"/>
            </a:p>
          </p:txBody>
        </p:sp>
        <p:sp>
          <p:nvSpPr>
            <p:cNvPr id="59" name="TextBox 58"/>
            <p:cNvSpPr txBox="1"/>
            <p:nvPr/>
          </p:nvSpPr>
          <p:spPr>
            <a:xfrm>
              <a:off x="1567535" y="2214372"/>
              <a:ext cx="285144" cy="156966"/>
            </a:xfrm>
            <a:prstGeom prst="rect">
              <a:avLst/>
            </a:prstGeom>
            <a:solidFill>
              <a:schemeClr val="bg1"/>
            </a:solidFill>
          </p:spPr>
          <p:txBody>
            <a:bodyPr wrap="square" lIns="9144" tIns="9144" rIns="9144" bIns="9144" rtlCol="0">
              <a:spAutoFit/>
            </a:bodyPr>
            <a:lstStyle/>
            <a:p>
              <a:pPr algn="ctr"/>
              <a:r>
                <a:rPr lang="en-US" sz="900" b="1" dirty="0" smtClean="0"/>
                <a:t>62 m</a:t>
              </a:r>
              <a:endParaRPr lang="en-US" sz="900" b="1" dirty="0"/>
            </a:p>
          </p:txBody>
        </p:sp>
        <p:grpSp>
          <p:nvGrpSpPr>
            <p:cNvPr id="19" name="Group 12"/>
            <p:cNvGrpSpPr/>
            <p:nvPr/>
          </p:nvGrpSpPr>
          <p:grpSpPr>
            <a:xfrm>
              <a:off x="2848356" y="2124456"/>
              <a:ext cx="1549908" cy="91440"/>
              <a:chOff x="2823972" y="1894332"/>
              <a:chExt cx="1549908" cy="91440"/>
            </a:xfrm>
            <a:noFill/>
          </p:grpSpPr>
          <p:sp>
            <p:nvSpPr>
              <p:cNvPr id="14" name="Oval 13"/>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6"/>
            <p:cNvGrpSpPr/>
            <p:nvPr/>
          </p:nvGrpSpPr>
          <p:grpSpPr>
            <a:xfrm>
              <a:off x="2854452" y="2354580"/>
              <a:ext cx="1549908" cy="91440"/>
              <a:chOff x="2823972" y="1894332"/>
              <a:chExt cx="1549908" cy="91440"/>
            </a:xfrm>
            <a:noFill/>
          </p:grpSpPr>
          <p:sp>
            <p:nvSpPr>
              <p:cNvPr id="38" name="Oval 37"/>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Connector 60"/>
            <p:cNvCxnSpPr/>
            <p:nvPr/>
          </p:nvCxnSpPr>
          <p:spPr>
            <a:xfrm>
              <a:off x="1121664" y="316077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136599" y="3306165"/>
              <a:ext cx="1313688"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317924" y="3319878"/>
              <a:ext cx="804003" cy="433965"/>
            </a:xfrm>
            <a:prstGeom prst="rect">
              <a:avLst/>
            </a:prstGeom>
            <a:noFill/>
          </p:spPr>
          <p:txBody>
            <a:bodyPr wrap="none" lIns="27432" tIns="9144" rIns="27432" bIns="9144" rtlCol="0">
              <a:spAutoFit/>
            </a:bodyPr>
            <a:lstStyle/>
            <a:p>
              <a:pPr algn="ctr"/>
              <a:r>
                <a:rPr lang="en-US" sz="900" b="1" dirty="0" smtClean="0"/>
                <a:t>ABV plows</a:t>
              </a:r>
            </a:p>
            <a:p>
              <a:pPr algn="ctr"/>
              <a:r>
                <a:rPr lang="en-US" sz="900" b="1" dirty="0" smtClean="0"/>
                <a:t>100 meters</a:t>
              </a:r>
            </a:p>
            <a:p>
              <a:pPr algn="ctr"/>
              <a:r>
                <a:rPr lang="en-US" sz="900" b="1" dirty="0" smtClean="0"/>
                <a:t>before obstacle</a:t>
              </a:r>
            </a:p>
          </p:txBody>
        </p:sp>
        <p:grpSp>
          <p:nvGrpSpPr>
            <p:cNvPr id="31" name="Group 69"/>
            <p:cNvGrpSpPr/>
            <p:nvPr/>
          </p:nvGrpSpPr>
          <p:grpSpPr>
            <a:xfrm>
              <a:off x="1248156" y="2500770"/>
              <a:ext cx="369300" cy="182880"/>
              <a:chOff x="1220724" y="2500770"/>
              <a:chExt cx="369300" cy="182880"/>
            </a:xfrm>
          </p:grpSpPr>
          <p:sp>
            <p:nvSpPr>
              <p:cNvPr id="66" name="Pentagon 65"/>
              <p:cNvSpPr/>
              <p:nvPr/>
            </p:nvSpPr>
            <p:spPr>
              <a:xfrm>
                <a:off x="1220724" y="2505456"/>
                <a:ext cx="333756" cy="173736"/>
              </a:xfrm>
              <a:prstGeom prst="homePlat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alf Frame 66"/>
              <p:cNvSpPr/>
              <p:nvPr/>
            </p:nvSpPr>
            <p:spPr>
              <a:xfrm rot="8100000">
                <a:off x="1407144" y="2500770"/>
                <a:ext cx="182880" cy="182880"/>
              </a:xfrm>
              <a:prstGeom prst="halfFrame">
                <a:avLst>
                  <a:gd name="adj1" fmla="val 13976"/>
                  <a:gd name="adj2" fmla="val 13977"/>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ectangle 67"/>
              <p:cNvSpPr/>
              <p:nvPr/>
            </p:nvSpPr>
            <p:spPr>
              <a:xfrm>
                <a:off x="1239770" y="2524416"/>
                <a:ext cx="92562" cy="58903"/>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240705" y="2601083"/>
                <a:ext cx="92562" cy="58903"/>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Connector 71"/>
            <p:cNvCxnSpPr/>
            <p:nvPr/>
          </p:nvCxnSpPr>
          <p:spPr>
            <a:xfrm>
              <a:off x="1675812" y="2588269"/>
              <a:ext cx="473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495902" y="1668883"/>
              <a:ext cx="2110845" cy="383946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5"/>
            <p:cNvGrpSpPr/>
            <p:nvPr/>
          </p:nvGrpSpPr>
          <p:grpSpPr>
            <a:xfrm>
              <a:off x="2339035" y="3423518"/>
              <a:ext cx="2573735" cy="583998"/>
              <a:chOff x="2311603" y="3591763"/>
              <a:chExt cx="2573735" cy="583998"/>
            </a:xfrm>
          </p:grpSpPr>
          <p:sp>
            <p:nvSpPr>
              <p:cNvPr id="74" name="Freeform 73"/>
              <p:cNvSpPr/>
              <p:nvPr/>
            </p:nvSpPr>
            <p:spPr>
              <a:xfrm>
                <a:off x="2311603" y="3591763"/>
                <a:ext cx="2560320" cy="482803"/>
              </a:xfrm>
              <a:custGeom>
                <a:avLst/>
                <a:gdLst>
                  <a:gd name="connsiteX0" fmla="*/ 0 w 2560320"/>
                  <a:gd name="connsiteY0" fmla="*/ 0 h 482803"/>
                  <a:gd name="connsiteX1" fmla="*/ 1221639 w 2560320"/>
                  <a:gd name="connsiteY1" fmla="*/ 380391 h 482803"/>
                  <a:gd name="connsiteX2" fmla="*/ 1638605 w 2560320"/>
                  <a:gd name="connsiteY2" fmla="*/ 51207 h 482803"/>
                  <a:gd name="connsiteX3" fmla="*/ 2560320 w 2560320"/>
                  <a:gd name="connsiteY3" fmla="*/ 482803 h 482803"/>
                </a:gdLst>
                <a:ahLst/>
                <a:cxnLst>
                  <a:cxn ang="0">
                    <a:pos x="connsiteX0" y="connsiteY0"/>
                  </a:cxn>
                  <a:cxn ang="0">
                    <a:pos x="connsiteX1" y="connsiteY1"/>
                  </a:cxn>
                  <a:cxn ang="0">
                    <a:pos x="connsiteX2" y="connsiteY2"/>
                  </a:cxn>
                  <a:cxn ang="0">
                    <a:pos x="connsiteX3" y="connsiteY3"/>
                  </a:cxn>
                </a:cxnLst>
                <a:rect l="l" t="t" r="r" b="b"/>
                <a:pathLst>
                  <a:path w="2560320" h="482803">
                    <a:moveTo>
                      <a:pt x="0" y="0"/>
                    </a:moveTo>
                    <a:lnTo>
                      <a:pt x="1221639" y="380391"/>
                    </a:lnTo>
                    <a:lnTo>
                      <a:pt x="1638605" y="51207"/>
                    </a:lnTo>
                    <a:lnTo>
                      <a:pt x="2560320" y="48280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325018" y="3692958"/>
                <a:ext cx="2560320" cy="482803"/>
              </a:xfrm>
              <a:custGeom>
                <a:avLst/>
                <a:gdLst>
                  <a:gd name="connsiteX0" fmla="*/ 0 w 2560320"/>
                  <a:gd name="connsiteY0" fmla="*/ 0 h 482803"/>
                  <a:gd name="connsiteX1" fmla="*/ 1221639 w 2560320"/>
                  <a:gd name="connsiteY1" fmla="*/ 380391 h 482803"/>
                  <a:gd name="connsiteX2" fmla="*/ 1638605 w 2560320"/>
                  <a:gd name="connsiteY2" fmla="*/ 51207 h 482803"/>
                  <a:gd name="connsiteX3" fmla="*/ 2560320 w 2560320"/>
                  <a:gd name="connsiteY3" fmla="*/ 482803 h 482803"/>
                </a:gdLst>
                <a:ahLst/>
                <a:cxnLst>
                  <a:cxn ang="0">
                    <a:pos x="connsiteX0" y="connsiteY0"/>
                  </a:cxn>
                  <a:cxn ang="0">
                    <a:pos x="connsiteX1" y="connsiteY1"/>
                  </a:cxn>
                  <a:cxn ang="0">
                    <a:pos x="connsiteX2" y="connsiteY2"/>
                  </a:cxn>
                  <a:cxn ang="0">
                    <a:pos x="connsiteX3" y="connsiteY3"/>
                  </a:cxn>
                </a:cxnLst>
                <a:rect l="l" t="t" r="r" b="b"/>
                <a:pathLst>
                  <a:path w="2560320" h="482803">
                    <a:moveTo>
                      <a:pt x="0" y="0"/>
                    </a:moveTo>
                    <a:lnTo>
                      <a:pt x="1221639" y="380391"/>
                    </a:lnTo>
                    <a:lnTo>
                      <a:pt x="1638605" y="51207"/>
                    </a:lnTo>
                    <a:lnTo>
                      <a:pt x="2560320" y="48280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77"/>
            <p:cNvGrpSpPr/>
            <p:nvPr/>
          </p:nvGrpSpPr>
          <p:grpSpPr>
            <a:xfrm>
              <a:off x="2847137" y="4150462"/>
              <a:ext cx="1549908" cy="91440"/>
              <a:chOff x="2823972" y="1894332"/>
              <a:chExt cx="1549908" cy="91440"/>
            </a:xfrm>
            <a:noFill/>
          </p:grpSpPr>
          <p:sp>
            <p:nvSpPr>
              <p:cNvPr id="79" name="Oval 78"/>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83"/>
            <p:cNvGrpSpPr/>
            <p:nvPr/>
          </p:nvGrpSpPr>
          <p:grpSpPr>
            <a:xfrm>
              <a:off x="2853233" y="4380586"/>
              <a:ext cx="1549908" cy="91440"/>
              <a:chOff x="2823972" y="1894332"/>
              <a:chExt cx="1549908" cy="91440"/>
            </a:xfrm>
            <a:noFill/>
          </p:grpSpPr>
          <p:sp>
            <p:nvSpPr>
              <p:cNvPr id="85" name="Oval 84"/>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7"/>
            <p:cNvGrpSpPr/>
            <p:nvPr/>
          </p:nvGrpSpPr>
          <p:grpSpPr>
            <a:xfrm>
              <a:off x="2863596" y="5311750"/>
              <a:ext cx="1549908" cy="91440"/>
              <a:chOff x="2823972" y="1894332"/>
              <a:chExt cx="1549908" cy="91440"/>
            </a:xfrm>
            <a:noFill/>
          </p:grpSpPr>
          <p:sp>
            <p:nvSpPr>
              <p:cNvPr id="109" name="Oval 108"/>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tangle 113"/>
            <p:cNvSpPr/>
            <p:nvPr/>
          </p:nvSpPr>
          <p:spPr>
            <a:xfrm>
              <a:off x="3325372" y="4995977"/>
              <a:ext cx="1353312" cy="251460"/>
            </a:xfrm>
            <a:prstGeom prst="rect">
              <a:avLst/>
            </a:prstGeom>
            <a:solidFill>
              <a:schemeClr val="accent1">
                <a:lumMod val="75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3313486" y="4676849"/>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672894" y="4687517"/>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368959" y="4792673"/>
              <a:ext cx="1287780"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800197" y="4710682"/>
              <a:ext cx="348750" cy="156966"/>
            </a:xfrm>
            <a:prstGeom prst="rect">
              <a:avLst/>
            </a:prstGeom>
            <a:solidFill>
              <a:schemeClr val="bg1"/>
            </a:solidFill>
          </p:spPr>
          <p:txBody>
            <a:bodyPr wrap="none" lIns="27432" tIns="9144" rIns="27432" bIns="9144" rtlCol="0">
              <a:spAutoFit/>
            </a:bodyPr>
            <a:lstStyle/>
            <a:p>
              <a:r>
                <a:rPr lang="en-US" sz="900" b="1" dirty="0" smtClean="0"/>
                <a:t>100 m</a:t>
              </a:r>
              <a:endParaRPr lang="en-US" sz="900" b="1" dirty="0"/>
            </a:p>
          </p:txBody>
        </p:sp>
        <p:sp>
          <p:nvSpPr>
            <p:cNvPr id="119" name="Rectangle 118"/>
            <p:cNvSpPr/>
            <p:nvPr/>
          </p:nvSpPr>
          <p:spPr>
            <a:xfrm>
              <a:off x="2176880" y="4995976"/>
              <a:ext cx="1353312" cy="251460"/>
            </a:xfrm>
            <a:prstGeom prst="rect">
              <a:avLst/>
            </a:prstGeom>
            <a:solidFill>
              <a:srgbClr val="C0504D">
                <a:alpha val="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2424989" y="4684472"/>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444801" y="4791152"/>
              <a:ext cx="859536"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50" name="Group 123"/>
            <p:cNvGrpSpPr/>
            <p:nvPr/>
          </p:nvGrpSpPr>
          <p:grpSpPr>
            <a:xfrm>
              <a:off x="2417369" y="5015980"/>
              <a:ext cx="369300" cy="182880"/>
              <a:chOff x="1220724" y="2500770"/>
              <a:chExt cx="369300" cy="182880"/>
            </a:xfrm>
          </p:grpSpPr>
          <p:sp>
            <p:nvSpPr>
              <p:cNvPr id="125" name="Pentagon 124"/>
              <p:cNvSpPr/>
              <p:nvPr/>
            </p:nvSpPr>
            <p:spPr>
              <a:xfrm>
                <a:off x="1220724" y="2505456"/>
                <a:ext cx="333756" cy="173736"/>
              </a:xfrm>
              <a:prstGeom prst="homePlat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Half Frame 125"/>
              <p:cNvSpPr/>
              <p:nvPr/>
            </p:nvSpPr>
            <p:spPr>
              <a:xfrm rot="8100000">
                <a:off x="1407144" y="2500770"/>
                <a:ext cx="182880" cy="182880"/>
              </a:xfrm>
              <a:prstGeom prst="halfFrame">
                <a:avLst>
                  <a:gd name="adj1" fmla="val 13976"/>
                  <a:gd name="adj2" fmla="val 13977"/>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ectangle 126"/>
              <p:cNvSpPr/>
              <p:nvPr/>
            </p:nvSpPr>
            <p:spPr>
              <a:xfrm>
                <a:off x="1239770" y="2524416"/>
                <a:ext cx="92562" cy="58903"/>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1240705" y="2601083"/>
                <a:ext cx="92562" cy="58903"/>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9" name="Straight Connector 128"/>
            <p:cNvCxnSpPr/>
            <p:nvPr/>
          </p:nvCxnSpPr>
          <p:spPr>
            <a:xfrm>
              <a:off x="2845025" y="5103479"/>
              <a:ext cx="473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20624" y="2353052"/>
              <a:ext cx="777241" cy="480131"/>
            </a:xfrm>
            <a:prstGeom prst="rect">
              <a:avLst/>
            </a:prstGeom>
            <a:noFill/>
          </p:spPr>
          <p:txBody>
            <a:bodyPr wrap="square" lIns="27432" tIns="9144" rIns="27432" bIns="9144" rtlCol="0">
              <a:spAutoFit/>
            </a:bodyPr>
            <a:lstStyle/>
            <a:p>
              <a:pPr algn="ctr"/>
              <a:r>
                <a:rPr lang="en-US" sz="1000" b="1" dirty="0" smtClean="0"/>
                <a:t>ABV w/Plow</a:t>
              </a:r>
            </a:p>
            <a:p>
              <a:pPr algn="ctr"/>
              <a:r>
                <a:rPr lang="en-US" sz="1000" b="1" dirty="0" smtClean="0"/>
                <a:t>employs</a:t>
              </a:r>
            </a:p>
            <a:p>
              <a:pPr algn="ctr"/>
              <a:r>
                <a:rPr lang="en-US" sz="1000" b="1" dirty="0" smtClean="0"/>
                <a:t>1st MICLIC </a:t>
              </a:r>
            </a:p>
          </p:txBody>
        </p:sp>
        <p:grpSp>
          <p:nvGrpSpPr>
            <p:cNvPr id="54" name="Group 95"/>
            <p:cNvGrpSpPr/>
            <p:nvPr/>
          </p:nvGrpSpPr>
          <p:grpSpPr>
            <a:xfrm>
              <a:off x="2860548" y="4851502"/>
              <a:ext cx="1549908" cy="91440"/>
              <a:chOff x="2823972" y="1894332"/>
              <a:chExt cx="1549908" cy="91440"/>
            </a:xfrm>
            <a:noFill/>
          </p:grpSpPr>
          <p:sp>
            <p:nvSpPr>
              <p:cNvPr id="97" name="Oval 96"/>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ectangle 132"/>
            <p:cNvSpPr/>
            <p:nvPr/>
          </p:nvSpPr>
          <p:spPr>
            <a:xfrm>
              <a:off x="2489002" y="5898185"/>
              <a:ext cx="331618" cy="169774"/>
            </a:xfrm>
            <a:prstGeom prst="rect">
              <a:avLst/>
            </a:prstGeom>
            <a:solidFill>
              <a:schemeClr val="accent1">
                <a:lumMod val="75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89002" y="5662879"/>
              <a:ext cx="331618" cy="169774"/>
            </a:xfrm>
            <a:prstGeom prst="rect">
              <a:avLst/>
            </a:prstGeom>
            <a:solidFill>
              <a:srgbClr val="C0504D">
                <a:alpha val="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825496" y="5601614"/>
              <a:ext cx="1111202" cy="261610"/>
            </a:xfrm>
            <a:prstGeom prst="rect">
              <a:avLst/>
            </a:prstGeom>
            <a:noFill/>
          </p:spPr>
          <p:txBody>
            <a:bodyPr wrap="none" rtlCol="0">
              <a:spAutoFit/>
            </a:bodyPr>
            <a:lstStyle/>
            <a:p>
              <a:r>
                <a:rPr lang="en-US" sz="1100" b="1" dirty="0" smtClean="0"/>
                <a:t>First line charge</a:t>
              </a:r>
            </a:p>
          </p:txBody>
        </p:sp>
        <p:sp>
          <p:nvSpPr>
            <p:cNvPr id="136" name="TextBox 135"/>
            <p:cNvSpPr txBox="1"/>
            <p:nvPr/>
          </p:nvSpPr>
          <p:spPr>
            <a:xfrm>
              <a:off x="2825496" y="5854598"/>
              <a:ext cx="1279517" cy="261610"/>
            </a:xfrm>
            <a:prstGeom prst="rect">
              <a:avLst/>
            </a:prstGeom>
            <a:noFill/>
          </p:spPr>
          <p:txBody>
            <a:bodyPr wrap="none" rtlCol="0">
              <a:spAutoFit/>
            </a:bodyPr>
            <a:lstStyle/>
            <a:p>
              <a:r>
                <a:rPr lang="en-US" sz="1100" b="1" dirty="0" smtClean="0"/>
                <a:t>Second line charge</a:t>
              </a:r>
            </a:p>
          </p:txBody>
        </p:sp>
        <p:sp>
          <p:nvSpPr>
            <p:cNvPr id="137" name="Rectangle 136"/>
            <p:cNvSpPr/>
            <p:nvPr/>
          </p:nvSpPr>
          <p:spPr>
            <a:xfrm>
              <a:off x="283464" y="1042416"/>
              <a:ext cx="4709160" cy="54955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37"/>
            <p:cNvGrpSpPr/>
            <p:nvPr/>
          </p:nvGrpSpPr>
          <p:grpSpPr>
            <a:xfrm>
              <a:off x="2853233" y="3909670"/>
              <a:ext cx="1549908" cy="91440"/>
              <a:chOff x="2823972" y="1894332"/>
              <a:chExt cx="1549908" cy="91440"/>
            </a:xfrm>
            <a:noFill/>
          </p:grpSpPr>
          <p:sp>
            <p:nvSpPr>
              <p:cNvPr id="139" name="Oval 138"/>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extBox 143"/>
            <p:cNvSpPr txBox="1"/>
            <p:nvPr/>
          </p:nvSpPr>
          <p:spPr>
            <a:xfrm>
              <a:off x="484633" y="1115568"/>
              <a:ext cx="4398264" cy="430887"/>
            </a:xfrm>
            <a:prstGeom prst="rect">
              <a:avLst/>
            </a:prstGeom>
            <a:noFill/>
          </p:spPr>
          <p:txBody>
            <a:bodyPr wrap="square" rtlCol="0">
              <a:spAutoFit/>
            </a:bodyPr>
            <a:lstStyle/>
            <a:p>
              <a:r>
                <a:rPr lang="en-US" sz="1100" b="1" dirty="0" smtClean="0"/>
                <a:t>MICLIC employment from Assault </a:t>
              </a:r>
              <a:r>
                <a:rPr lang="en-US" sz="1100" b="1" dirty="0" err="1" smtClean="0"/>
                <a:t>Breacher</a:t>
              </a:r>
              <a:r>
                <a:rPr lang="en-US" sz="1100" b="1" dirty="0" smtClean="0"/>
                <a:t> Vehicle (ABV) in a minefield of uncertain or greater than 100 meters in depth</a:t>
              </a:r>
              <a:endParaRPr lang="en-US" sz="1100" b="1" dirty="0"/>
            </a:p>
          </p:txBody>
        </p:sp>
        <p:sp>
          <p:nvSpPr>
            <p:cNvPr id="131" name="TextBox 130"/>
            <p:cNvSpPr txBox="1"/>
            <p:nvPr/>
          </p:nvSpPr>
          <p:spPr>
            <a:xfrm>
              <a:off x="1368552" y="4882892"/>
              <a:ext cx="777241" cy="480131"/>
            </a:xfrm>
            <a:prstGeom prst="rect">
              <a:avLst/>
            </a:prstGeom>
            <a:noFill/>
          </p:spPr>
          <p:txBody>
            <a:bodyPr wrap="square" lIns="27432" tIns="9144" rIns="27432" bIns="9144" rtlCol="0">
              <a:spAutoFit/>
            </a:bodyPr>
            <a:lstStyle/>
            <a:p>
              <a:pPr algn="ctr"/>
              <a:r>
                <a:rPr lang="en-US" sz="1000" b="1" dirty="0" smtClean="0"/>
                <a:t>ABV w/Plow</a:t>
              </a:r>
            </a:p>
            <a:p>
              <a:pPr algn="ctr"/>
              <a:r>
                <a:rPr lang="en-US" sz="1000" b="1" dirty="0" smtClean="0"/>
                <a:t>employs</a:t>
              </a:r>
            </a:p>
            <a:p>
              <a:pPr algn="ctr"/>
              <a:r>
                <a:rPr lang="en-US" sz="1000" b="1" dirty="0" smtClean="0"/>
                <a:t>2nd MICLIC </a:t>
              </a:r>
            </a:p>
          </p:txBody>
        </p:sp>
        <p:sp>
          <p:nvSpPr>
            <p:cNvPr id="149" name="TextBox 148"/>
            <p:cNvSpPr txBox="1"/>
            <p:nvPr/>
          </p:nvSpPr>
          <p:spPr>
            <a:xfrm>
              <a:off x="2755633" y="4699424"/>
              <a:ext cx="285144" cy="156966"/>
            </a:xfrm>
            <a:prstGeom prst="rect">
              <a:avLst/>
            </a:prstGeom>
            <a:solidFill>
              <a:schemeClr val="bg1"/>
            </a:solidFill>
          </p:spPr>
          <p:txBody>
            <a:bodyPr wrap="square" lIns="9144" tIns="9144" rIns="9144" bIns="9144" rtlCol="0">
              <a:spAutoFit/>
            </a:bodyPr>
            <a:lstStyle/>
            <a:p>
              <a:pPr algn="ctr"/>
              <a:r>
                <a:rPr lang="en-US" sz="900" b="1" dirty="0" smtClean="0"/>
                <a:t>62 m</a:t>
              </a:r>
              <a:endParaRPr lang="en-US" sz="900" b="1" dirty="0"/>
            </a:p>
          </p:txBody>
        </p:sp>
        <p:grpSp>
          <p:nvGrpSpPr>
            <p:cNvPr id="60" name="Group 89"/>
            <p:cNvGrpSpPr/>
            <p:nvPr/>
          </p:nvGrpSpPr>
          <p:grpSpPr>
            <a:xfrm>
              <a:off x="2850185" y="4610710"/>
              <a:ext cx="1549908" cy="91440"/>
              <a:chOff x="2823972" y="1894332"/>
              <a:chExt cx="1549908" cy="91440"/>
            </a:xfrm>
            <a:noFill/>
          </p:grpSpPr>
          <p:sp>
            <p:nvSpPr>
              <p:cNvPr id="91" name="Oval 90"/>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advClick="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146"/>
          <p:cNvSpPr txBox="1"/>
          <p:nvPr/>
        </p:nvSpPr>
        <p:spPr>
          <a:xfrm>
            <a:off x="-162228" y="275759"/>
            <a:ext cx="94488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Explosive Minefield Breach with Towed MICLIC</a:t>
            </a:r>
            <a:endParaRPr lang="en-US" sz="2800" b="1" dirty="0">
              <a:effectLst>
                <a:outerShdw blurRad="38100" dist="38100" dir="2700000" algn="tl">
                  <a:srgbClr val="000000">
                    <a:alpha val="43137"/>
                  </a:srgbClr>
                </a:outerShdw>
              </a:effectLst>
            </a:endParaRPr>
          </a:p>
        </p:txBody>
      </p:sp>
      <p:sp>
        <p:nvSpPr>
          <p:cNvPr id="148" name="TextBox 147"/>
          <p:cNvSpPr txBox="1"/>
          <p:nvPr/>
        </p:nvSpPr>
        <p:spPr>
          <a:xfrm>
            <a:off x="5110811" y="2617797"/>
            <a:ext cx="3880789" cy="3970318"/>
          </a:xfrm>
          <a:prstGeom prst="rect">
            <a:avLst/>
          </a:prstGeom>
          <a:noFill/>
        </p:spPr>
        <p:txBody>
          <a:bodyPr wrap="square" rtlCol="0">
            <a:spAutoFit/>
          </a:bodyPr>
          <a:lstStyle/>
          <a:p>
            <a:pPr marL="112713" indent="-112713">
              <a:buFont typeface="Arial" pitchFamily="34" charset="0"/>
              <a:buChar char="•"/>
            </a:pPr>
            <a:r>
              <a:rPr lang="en-US" sz="1200" dirty="0" smtClean="0"/>
              <a:t>Support force suppresses enemy direct fire and observed indirect fire on the breach site.</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FA delivered smoke obscures the breach site.</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M1 begins plowing 100m from lead edge of the suspected minefield.  </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62m from lead edge, the M113 employs MICLIC #1 then M1 with plow begins proofing lane</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35-40m into the breach lane, the M1 halts and a second M113 employs MICLIC #2 creating an overlap in the cleared zones (depicted in the diagram to the left).</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M1 continues plowing through the far side of the minefield  to proof the lane.  Dismounted Sapper squad follows to mark lane through minefield.</a:t>
            </a:r>
          </a:p>
          <a:p>
            <a:pPr marL="112713" indent="-112713">
              <a:buFont typeface="Arial" pitchFamily="34" charset="0"/>
              <a:buChar char="•"/>
            </a:pPr>
            <a:endParaRPr lang="en-US" sz="1200" dirty="0" smtClean="0"/>
          </a:p>
          <a:p>
            <a:pPr marL="112713" indent="-112713">
              <a:buFont typeface="Arial" pitchFamily="34" charset="0"/>
              <a:buChar char="•"/>
            </a:pPr>
            <a:r>
              <a:rPr lang="en-US" sz="1200" dirty="0" smtClean="0"/>
              <a:t>Assault force follows through breach lane and destroys enemy on far side of the breach.</a:t>
            </a:r>
            <a:endParaRPr lang="en-US" sz="1200" dirty="0"/>
          </a:p>
        </p:txBody>
      </p:sp>
      <p:grpSp>
        <p:nvGrpSpPr>
          <p:cNvPr id="2" name="Group 149"/>
          <p:cNvGrpSpPr/>
          <p:nvPr/>
        </p:nvGrpSpPr>
        <p:grpSpPr>
          <a:xfrm>
            <a:off x="283464" y="1042416"/>
            <a:ext cx="4709160" cy="5495544"/>
            <a:chOff x="283464" y="1042416"/>
            <a:chExt cx="4709160" cy="5495544"/>
          </a:xfrm>
        </p:grpSpPr>
        <p:grpSp>
          <p:nvGrpSpPr>
            <p:cNvPr id="3" name="Group 11"/>
            <p:cNvGrpSpPr/>
            <p:nvPr/>
          </p:nvGrpSpPr>
          <p:grpSpPr>
            <a:xfrm>
              <a:off x="2851404" y="1894332"/>
              <a:ext cx="1549908" cy="91440"/>
              <a:chOff x="2823972" y="1894332"/>
              <a:chExt cx="1549908" cy="91440"/>
            </a:xfrm>
            <a:noFill/>
          </p:grpSpPr>
          <p:sp>
            <p:nvSpPr>
              <p:cNvPr id="7" name="Oval 6"/>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8"/>
            <p:cNvGrpSpPr/>
            <p:nvPr/>
          </p:nvGrpSpPr>
          <p:grpSpPr>
            <a:xfrm>
              <a:off x="2848356" y="2805684"/>
              <a:ext cx="1549908" cy="91440"/>
              <a:chOff x="2823972" y="1894332"/>
              <a:chExt cx="1549908" cy="91440"/>
            </a:xfrm>
            <a:noFill/>
          </p:grpSpPr>
          <p:sp>
            <p:nvSpPr>
              <p:cNvPr id="20" name="Oval 19"/>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4"/>
            <p:cNvGrpSpPr/>
            <p:nvPr/>
          </p:nvGrpSpPr>
          <p:grpSpPr>
            <a:xfrm>
              <a:off x="2854452" y="3035808"/>
              <a:ext cx="1549908" cy="91440"/>
              <a:chOff x="2823972" y="1894332"/>
              <a:chExt cx="1549908" cy="91440"/>
            </a:xfrm>
            <a:noFill/>
          </p:grpSpPr>
          <p:sp>
            <p:nvSpPr>
              <p:cNvPr id="26" name="Oval 25"/>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0"/>
            <p:cNvGrpSpPr/>
            <p:nvPr/>
          </p:nvGrpSpPr>
          <p:grpSpPr>
            <a:xfrm>
              <a:off x="2851404" y="3265932"/>
              <a:ext cx="1549908" cy="91440"/>
              <a:chOff x="2823972" y="1894332"/>
              <a:chExt cx="1549908" cy="91440"/>
            </a:xfrm>
            <a:noFill/>
          </p:grpSpPr>
          <p:sp>
            <p:nvSpPr>
              <p:cNvPr id="32" name="Oval 31"/>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2"/>
            <p:cNvGrpSpPr/>
            <p:nvPr/>
          </p:nvGrpSpPr>
          <p:grpSpPr>
            <a:xfrm>
              <a:off x="3579114" y="2569464"/>
              <a:ext cx="820674" cy="91440"/>
              <a:chOff x="3553206" y="1894332"/>
              <a:chExt cx="820674" cy="91440"/>
            </a:xfrm>
            <a:noFill/>
          </p:grpSpPr>
          <p:sp>
            <p:nvSpPr>
              <p:cNvPr id="46" name="Oval 45"/>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p:cNvSpPr/>
            <p:nvPr/>
          </p:nvSpPr>
          <p:spPr>
            <a:xfrm>
              <a:off x="2148840" y="2473452"/>
              <a:ext cx="1353312" cy="251460"/>
            </a:xfrm>
            <a:prstGeom prst="rect">
              <a:avLst/>
            </a:prstGeom>
            <a:solidFill>
              <a:srgbClr val="C0504D">
                <a:alpha val="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2144268" y="2176272"/>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03676" y="2186940"/>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55776" y="2183892"/>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275588" y="2290572"/>
              <a:ext cx="859536"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177796" y="2292096"/>
              <a:ext cx="1287780"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07536" y="2217420"/>
              <a:ext cx="348750" cy="156966"/>
            </a:xfrm>
            <a:prstGeom prst="rect">
              <a:avLst/>
            </a:prstGeom>
            <a:solidFill>
              <a:schemeClr val="bg1"/>
            </a:solidFill>
          </p:spPr>
          <p:txBody>
            <a:bodyPr wrap="none" lIns="27432" tIns="9144" rIns="27432" bIns="9144" rtlCol="0">
              <a:spAutoFit/>
            </a:bodyPr>
            <a:lstStyle/>
            <a:p>
              <a:r>
                <a:rPr lang="en-US" sz="900" b="1" dirty="0" smtClean="0"/>
                <a:t>100 m</a:t>
              </a:r>
              <a:endParaRPr lang="en-US" sz="900" b="1" dirty="0"/>
            </a:p>
          </p:txBody>
        </p:sp>
        <p:sp>
          <p:nvSpPr>
            <p:cNvPr id="59" name="TextBox 58"/>
            <p:cNvSpPr txBox="1"/>
            <p:nvPr/>
          </p:nvSpPr>
          <p:spPr>
            <a:xfrm>
              <a:off x="1567535" y="2214372"/>
              <a:ext cx="285144" cy="156966"/>
            </a:xfrm>
            <a:prstGeom prst="rect">
              <a:avLst/>
            </a:prstGeom>
            <a:solidFill>
              <a:schemeClr val="bg1"/>
            </a:solidFill>
          </p:spPr>
          <p:txBody>
            <a:bodyPr wrap="square" lIns="9144" tIns="9144" rIns="9144" bIns="9144" rtlCol="0">
              <a:spAutoFit/>
            </a:bodyPr>
            <a:lstStyle/>
            <a:p>
              <a:pPr algn="ctr"/>
              <a:r>
                <a:rPr lang="en-US" sz="900" b="1" dirty="0" smtClean="0"/>
                <a:t>62 m</a:t>
              </a:r>
              <a:endParaRPr lang="en-US" sz="900" b="1" dirty="0"/>
            </a:p>
          </p:txBody>
        </p:sp>
        <p:grpSp>
          <p:nvGrpSpPr>
            <p:cNvPr id="19" name="Group 12"/>
            <p:cNvGrpSpPr/>
            <p:nvPr/>
          </p:nvGrpSpPr>
          <p:grpSpPr>
            <a:xfrm>
              <a:off x="2848356" y="2124456"/>
              <a:ext cx="1549908" cy="91440"/>
              <a:chOff x="2823972" y="1894332"/>
              <a:chExt cx="1549908" cy="91440"/>
            </a:xfrm>
            <a:noFill/>
          </p:grpSpPr>
          <p:sp>
            <p:nvSpPr>
              <p:cNvPr id="14" name="Oval 13"/>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6"/>
            <p:cNvGrpSpPr/>
            <p:nvPr/>
          </p:nvGrpSpPr>
          <p:grpSpPr>
            <a:xfrm>
              <a:off x="2854452" y="2354580"/>
              <a:ext cx="1549908" cy="91440"/>
              <a:chOff x="2823972" y="1894332"/>
              <a:chExt cx="1549908" cy="91440"/>
            </a:xfrm>
            <a:noFill/>
          </p:grpSpPr>
          <p:sp>
            <p:nvSpPr>
              <p:cNvPr id="38" name="Oval 37"/>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Connector 60"/>
            <p:cNvCxnSpPr/>
            <p:nvPr/>
          </p:nvCxnSpPr>
          <p:spPr>
            <a:xfrm>
              <a:off x="1121664" y="3160776"/>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136599" y="3306165"/>
              <a:ext cx="1313688"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317924" y="3319878"/>
              <a:ext cx="804003" cy="433965"/>
            </a:xfrm>
            <a:prstGeom prst="rect">
              <a:avLst/>
            </a:prstGeom>
            <a:noFill/>
          </p:spPr>
          <p:txBody>
            <a:bodyPr wrap="none" lIns="27432" tIns="9144" rIns="27432" bIns="9144" rtlCol="0">
              <a:spAutoFit/>
            </a:bodyPr>
            <a:lstStyle/>
            <a:p>
              <a:pPr algn="ctr"/>
              <a:r>
                <a:rPr lang="en-US" sz="900" b="1" dirty="0" smtClean="0"/>
                <a:t>M1 plows</a:t>
              </a:r>
            </a:p>
            <a:p>
              <a:pPr algn="ctr"/>
              <a:r>
                <a:rPr lang="en-US" sz="900" b="1" dirty="0" smtClean="0"/>
                <a:t>100 meters</a:t>
              </a:r>
            </a:p>
            <a:p>
              <a:pPr algn="ctr"/>
              <a:r>
                <a:rPr lang="en-US" sz="900" b="1" dirty="0" smtClean="0"/>
                <a:t>before obstacle</a:t>
              </a:r>
            </a:p>
          </p:txBody>
        </p:sp>
        <p:cxnSp>
          <p:nvCxnSpPr>
            <p:cNvPr id="72" name="Straight Connector 71"/>
            <p:cNvCxnSpPr/>
            <p:nvPr/>
          </p:nvCxnSpPr>
          <p:spPr>
            <a:xfrm>
              <a:off x="1675812" y="2588269"/>
              <a:ext cx="473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495902" y="1668883"/>
              <a:ext cx="2110845" cy="383946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5"/>
            <p:cNvGrpSpPr/>
            <p:nvPr/>
          </p:nvGrpSpPr>
          <p:grpSpPr>
            <a:xfrm>
              <a:off x="2339035" y="3423518"/>
              <a:ext cx="2573735" cy="583998"/>
              <a:chOff x="2311603" y="3591763"/>
              <a:chExt cx="2573735" cy="583998"/>
            </a:xfrm>
          </p:grpSpPr>
          <p:sp>
            <p:nvSpPr>
              <p:cNvPr id="74" name="Freeform 73"/>
              <p:cNvSpPr/>
              <p:nvPr/>
            </p:nvSpPr>
            <p:spPr>
              <a:xfrm>
                <a:off x="2311603" y="3591763"/>
                <a:ext cx="2560320" cy="482803"/>
              </a:xfrm>
              <a:custGeom>
                <a:avLst/>
                <a:gdLst>
                  <a:gd name="connsiteX0" fmla="*/ 0 w 2560320"/>
                  <a:gd name="connsiteY0" fmla="*/ 0 h 482803"/>
                  <a:gd name="connsiteX1" fmla="*/ 1221639 w 2560320"/>
                  <a:gd name="connsiteY1" fmla="*/ 380391 h 482803"/>
                  <a:gd name="connsiteX2" fmla="*/ 1638605 w 2560320"/>
                  <a:gd name="connsiteY2" fmla="*/ 51207 h 482803"/>
                  <a:gd name="connsiteX3" fmla="*/ 2560320 w 2560320"/>
                  <a:gd name="connsiteY3" fmla="*/ 482803 h 482803"/>
                </a:gdLst>
                <a:ahLst/>
                <a:cxnLst>
                  <a:cxn ang="0">
                    <a:pos x="connsiteX0" y="connsiteY0"/>
                  </a:cxn>
                  <a:cxn ang="0">
                    <a:pos x="connsiteX1" y="connsiteY1"/>
                  </a:cxn>
                  <a:cxn ang="0">
                    <a:pos x="connsiteX2" y="connsiteY2"/>
                  </a:cxn>
                  <a:cxn ang="0">
                    <a:pos x="connsiteX3" y="connsiteY3"/>
                  </a:cxn>
                </a:cxnLst>
                <a:rect l="l" t="t" r="r" b="b"/>
                <a:pathLst>
                  <a:path w="2560320" h="482803">
                    <a:moveTo>
                      <a:pt x="0" y="0"/>
                    </a:moveTo>
                    <a:lnTo>
                      <a:pt x="1221639" y="380391"/>
                    </a:lnTo>
                    <a:lnTo>
                      <a:pt x="1638605" y="51207"/>
                    </a:lnTo>
                    <a:lnTo>
                      <a:pt x="2560320" y="48280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325018" y="3692958"/>
                <a:ext cx="2560320" cy="482803"/>
              </a:xfrm>
              <a:custGeom>
                <a:avLst/>
                <a:gdLst>
                  <a:gd name="connsiteX0" fmla="*/ 0 w 2560320"/>
                  <a:gd name="connsiteY0" fmla="*/ 0 h 482803"/>
                  <a:gd name="connsiteX1" fmla="*/ 1221639 w 2560320"/>
                  <a:gd name="connsiteY1" fmla="*/ 380391 h 482803"/>
                  <a:gd name="connsiteX2" fmla="*/ 1638605 w 2560320"/>
                  <a:gd name="connsiteY2" fmla="*/ 51207 h 482803"/>
                  <a:gd name="connsiteX3" fmla="*/ 2560320 w 2560320"/>
                  <a:gd name="connsiteY3" fmla="*/ 482803 h 482803"/>
                </a:gdLst>
                <a:ahLst/>
                <a:cxnLst>
                  <a:cxn ang="0">
                    <a:pos x="connsiteX0" y="connsiteY0"/>
                  </a:cxn>
                  <a:cxn ang="0">
                    <a:pos x="connsiteX1" y="connsiteY1"/>
                  </a:cxn>
                  <a:cxn ang="0">
                    <a:pos x="connsiteX2" y="connsiteY2"/>
                  </a:cxn>
                  <a:cxn ang="0">
                    <a:pos x="connsiteX3" y="connsiteY3"/>
                  </a:cxn>
                </a:cxnLst>
                <a:rect l="l" t="t" r="r" b="b"/>
                <a:pathLst>
                  <a:path w="2560320" h="482803">
                    <a:moveTo>
                      <a:pt x="0" y="0"/>
                    </a:moveTo>
                    <a:lnTo>
                      <a:pt x="1221639" y="380391"/>
                    </a:lnTo>
                    <a:lnTo>
                      <a:pt x="1638605" y="51207"/>
                    </a:lnTo>
                    <a:lnTo>
                      <a:pt x="2560320" y="48280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Group 77"/>
            <p:cNvGrpSpPr/>
            <p:nvPr/>
          </p:nvGrpSpPr>
          <p:grpSpPr>
            <a:xfrm>
              <a:off x="2847137" y="4150462"/>
              <a:ext cx="1549908" cy="91440"/>
              <a:chOff x="2823972" y="1894332"/>
              <a:chExt cx="1549908" cy="91440"/>
            </a:xfrm>
            <a:noFill/>
          </p:grpSpPr>
          <p:sp>
            <p:nvSpPr>
              <p:cNvPr id="79" name="Oval 78"/>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83"/>
            <p:cNvGrpSpPr/>
            <p:nvPr/>
          </p:nvGrpSpPr>
          <p:grpSpPr>
            <a:xfrm>
              <a:off x="2853233" y="4380586"/>
              <a:ext cx="1549908" cy="91440"/>
              <a:chOff x="2823972" y="1894332"/>
              <a:chExt cx="1549908" cy="91440"/>
            </a:xfrm>
            <a:noFill/>
          </p:grpSpPr>
          <p:sp>
            <p:nvSpPr>
              <p:cNvPr id="85" name="Oval 84"/>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07"/>
            <p:cNvGrpSpPr/>
            <p:nvPr/>
          </p:nvGrpSpPr>
          <p:grpSpPr>
            <a:xfrm>
              <a:off x="2863596" y="5311750"/>
              <a:ext cx="1549908" cy="91440"/>
              <a:chOff x="2823972" y="1894332"/>
              <a:chExt cx="1549908" cy="91440"/>
            </a:xfrm>
            <a:noFill/>
          </p:grpSpPr>
          <p:sp>
            <p:nvSpPr>
              <p:cNvPr id="109" name="Oval 108"/>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Rectangle 113"/>
            <p:cNvSpPr/>
            <p:nvPr/>
          </p:nvSpPr>
          <p:spPr>
            <a:xfrm>
              <a:off x="3325372" y="4995977"/>
              <a:ext cx="1353312" cy="251460"/>
            </a:xfrm>
            <a:prstGeom prst="rect">
              <a:avLst/>
            </a:prstGeom>
            <a:solidFill>
              <a:schemeClr val="accent1">
                <a:lumMod val="75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a:off x="3313486" y="4676849"/>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672894" y="4687517"/>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368959" y="4792673"/>
              <a:ext cx="1287780"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800197" y="4710682"/>
              <a:ext cx="348750" cy="156966"/>
            </a:xfrm>
            <a:prstGeom prst="rect">
              <a:avLst/>
            </a:prstGeom>
            <a:solidFill>
              <a:schemeClr val="bg1"/>
            </a:solidFill>
          </p:spPr>
          <p:txBody>
            <a:bodyPr wrap="none" lIns="27432" tIns="9144" rIns="27432" bIns="9144" rtlCol="0">
              <a:spAutoFit/>
            </a:bodyPr>
            <a:lstStyle/>
            <a:p>
              <a:r>
                <a:rPr lang="en-US" sz="900" b="1" dirty="0" smtClean="0"/>
                <a:t>100 m</a:t>
              </a:r>
              <a:endParaRPr lang="en-US" sz="900" b="1" dirty="0"/>
            </a:p>
          </p:txBody>
        </p:sp>
        <p:sp>
          <p:nvSpPr>
            <p:cNvPr id="119" name="Rectangle 118"/>
            <p:cNvSpPr/>
            <p:nvPr/>
          </p:nvSpPr>
          <p:spPr>
            <a:xfrm>
              <a:off x="2176880" y="4995976"/>
              <a:ext cx="1353312" cy="251460"/>
            </a:xfrm>
            <a:prstGeom prst="rect">
              <a:avLst/>
            </a:prstGeom>
            <a:solidFill>
              <a:srgbClr val="C0504D">
                <a:alpha val="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a:off x="2424989" y="4684472"/>
              <a:ext cx="0" cy="265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444801" y="4791152"/>
              <a:ext cx="859536" cy="0"/>
            </a:xfrm>
            <a:prstGeom prst="straightConnector1">
              <a:avLst/>
            </a:prstGeom>
            <a:ln w="1270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845025" y="5103479"/>
              <a:ext cx="473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57200" y="1981200"/>
              <a:ext cx="777241" cy="480131"/>
            </a:xfrm>
            <a:prstGeom prst="rect">
              <a:avLst/>
            </a:prstGeom>
            <a:noFill/>
          </p:spPr>
          <p:txBody>
            <a:bodyPr wrap="square" lIns="27432" tIns="9144" rIns="27432" bIns="9144" rtlCol="0">
              <a:spAutoFit/>
            </a:bodyPr>
            <a:lstStyle/>
            <a:p>
              <a:pPr algn="ctr"/>
              <a:r>
                <a:rPr lang="en-US" sz="1000" b="1" dirty="0" smtClean="0"/>
                <a:t>M113 employs</a:t>
              </a:r>
            </a:p>
            <a:p>
              <a:pPr algn="ctr"/>
              <a:r>
                <a:rPr lang="en-US" sz="1000" b="1" dirty="0" smtClean="0"/>
                <a:t>1st MICLIC </a:t>
              </a:r>
            </a:p>
          </p:txBody>
        </p:sp>
        <p:grpSp>
          <p:nvGrpSpPr>
            <p:cNvPr id="54" name="Group 95"/>
            <p:cNvGrpSpPr/>
            <p:nvPr/>
          </p:nvGrpSpPr>
          <p:grpSpPr>
            <a:xfrm>
              <a:off x="2860548" y="4851502"/>
              <a:ext cx="1549908" cy="91440"/>
              <a:chOff x="2823972" y="1894332"/>
              <a:chExt cx="1549908" cy="91440"/>
            </a:xfrm>
            <a:noFill/>
          </p:grpSpPr>
          <p:sp>
            <p:nvSpPr>
              <p:cNvPr id="97" name="Oval 96"/>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ectangle 132"/>
            <p:cNvSpPr/>
            <p:nvPr/>
          </p:nvSpPr>
          <p:spPr>
            <a:xfrm>
              <a:off x="2489002" y="5898185"/>
              <a:ext cx="331618" cy="169774"/>
            </a:xfrm>
            <a:prstGeom prst="rect">
              <a:avLst/>
            </a:prstGeom>
            <a:solidFill>
              <a:schemeClr val="accent1">
                <a:lumMod val="75000"/>
                <a:alpha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89002" y="5662879"/>
              <a:ext cx="331618" cy="169774"/>
            </a:xfrm>
            <a:prstGeom prst="rect">
              <a:avLst/>
            </a:prstGeom>
            <a:solidFill>
              <a:srgbClr val="C0504D">
                <a:alpha val="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825496" y="5601614"/>
              <a:ext cx="1111202" cy="261610"/>
            </a:xfrm>
            <a:prstGeom prst="rect">
              <a:avLst/>
            </a:prstGeom>
            <a:noFill/>
          </p:spPr>
          <p:txBody>
            <a:bodyPr wrap="none" rtlCol="0">
              <a:spAutoFit/>
            </a:bodyPr>
            <a:lstStyle/>
            <a:p>
              <a:r>
                <a:rPr lang="en-US" sz="1100" b="1" dirty="0" smtClean="0"/>
                <a:t>First line charge</a:t>
              </a:r>
            </a:p>
          </p:txBody>
        </p:sp>
        <p:sp>
          <p:nvSpPr>
            <p:cNvPr id="136" name="TextBox 135"/>
            <p:cNvSpPr txBox="1"/>
            <p:nvPr/>
          </p:nvSpPr>
          <p:spPr>
            <a:xfrm>
              <a:off x="2825496" y="5854598"/>
              <a:ext cx="1279517" cy="261610"/>
            </a:xfrm>
            <a:prstGeom prst="rect">
              <a:avLst/>
            </a:prstGeom>
            <a:noFill/>
          </p:spPr>
          <p:txBody>
            <a:bodyPr wrap="none" rtlCol="0">
              <a:spAutoFit/>
            </a:bodyPr>
            <a:lstStyle/>
            <a:p>
              <a:r>
                <a:rPr lang="en-US" sz="1100" b="1" dirty="0" smtClean="0"/>
                <a:t>Second line charge</a:t>
              </a:r>
            </a:p>
          </p:txBody>
        </p:sp>
        <p:sp>
          <p:nvSpPr>
            <p:cNvPr id="137" name="Rectangle 136"/>
            <p:cNvSpPr/>
            <p:nvPr/>
          </p:nvSpPr>
          <p:spPr>
            <a:xfrm>
              <a:off x="283464" y="1042416"/>
              <a:ext cx="4709160" cy="54955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37"/>
            <p:cNvGrpSpPr/>
            <p:nvPr/>
          </p:nvGrpSpPr>
          <p:grpSpPr>
            <a:xfrm>
              <a:off x="2853233" y="3909670"/>
              <a:ext cx="1549908" cy="91440"/>
              <a:chOff x="2823972" y="1894332"/>
              <a:chExt cx="1549908" cy="91440"/>
            </a:xfrm>
            <a:noFill/>
          </p:grpSpPr>
          <p:sp>
            <p:nvSpPr>
              <p:cNvPr id="139" name="Oval 138"/>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TextBox 143"/>
            <p:cNvSpPr txBox="1"/>
            <p:nvPr/>
          </p:nvSpPr>
          <p:spPr>
            <a:xfrm>
              <a:off x="484633" y="1115568"/>
              <a:ext cx="4398264" cy="430887"/>
            </a:xfrm>
            <a:prstGeom prst="rect">
              <a:avLst/>
            </a:prstGeom>
            <a:noFill/>
          </p:spPr>
          <p:txBody>
            <a:bodyPr wrap="square" rtlCol="0">
              <a:spAutoFit/>
            </a:bodyPr>
            <a:lstStyle/>
            <a:p>
              <a:r>
                <a:rPr lang="en-US" sz="1100" b="1" dirty="0" smtClean="0"/>
                <a:t>MICLIC employment from towed trailer in a minefield of uncertain or greater than 100 meters in depth</a:t>
              </a:r>
              <a:endParaRPr lang="en-US" sz="1100" b="1" dirty="0"/>
            </a:p>
          </p:txBody>
        </p:sp>
        <p:sp>
          <p:nvSpPr>
            <p:cNvPr id="131" name="TextBox 130"/>
            <p:cNvSpPr txBox="1"/>
            <p:nvPr/>
          </p:nvSpPr>
          <p:spPr>
            <a:xfrm>
              <a:off x="1600200" y="4495800"/>
              <a:ext cx="777241" cy="326243"/>
            </a:xfrm>
            <a:prstGeom prst="rect">
              <a:avLst/>
            </a:prstGeom>
            <a:noFill/>
          </p:spPr>
          <p:txBody>
            <a:bodyPr wrap="square" lIns="27432" tIns="9144" rIns="27432" bIns="9144" rtlCol="0">
              <a:spAutoFit/>
            </a:bodyPr>
            <a:lstStyle/>
            <a:p>
              <a:pPr algn="ctr"/>
              <a:r>
                <a:rPr lang="en-US" sz="1000" b="1" dirty="0" smtClean="0"/>
                <a:t>M1 w/Plow</a:t>
              </a:r>
            </a:p>
            <a:p>
              <a:pPr algn="ctr"/>
              <a:r>
                <a:rPr lang="en-US" sz="1000" b="1" dirty="0"/>
                <a:t>p</a:t>
              </a:r>
              <a:r>
                <a:rPr lang="en-US" sz="1000" b="1" dirty="0" smtClean="0"/>
                <a:t>roofs lane</a:t>
              </a:r>
            </a:p>
          </p:txBody>
        </p:sp>
        <p:sp>
          <p:nvSpPr>
            <p:cNvPr id="149" name="TextBox 148"/>
            <p:cNvSpPr txBox="1"/>
            <p:nvPr/>
          </p:nvSpPr>
          <p:spPr>
            <a:xfrm>
              <a:off x="2755633" y="4699424"/>
              <a:ext cx="285144" cy="156966"/>
            </a:xfrm>
            <a:prstGeom prst="rect">
              <a:avLst/>
            </a:prstGeom>
            <a:solidFill>
              <a:schemeClr val="bg1"/>
            </a:solidFill>
          </p:spPr>
          <p:txBody>
            <a:bodyPr wrap="square" lIns="9144" tIns="9144" rIns="9144" bIns="9144" rtlCol="0">
              <a:spAutoFit/>
            </a:bodyPr>
            <a:lstStyle/>
            <a:p>
              <a:pPr algn="ctr"/>
              <a:r>
                <a:rPr lang="en-US" sz="900" b="1" dirty="0" smtClean="0"/>
                <a:t>62 m</a:t>
              </a:r>
              <a:endParaRPr lang="en-US" sz="900" b="1" dirty="0"/>
            </a:p>
          </p:txBody>
        </p:sp>
        <p:grpSp>
          <p:nvGrpSpPr>
            <p:cNvPr id="60" name="Group 89"/>
            <p:cNvGrpSpPr/>
            <p:nvPr/>
          </p:nvGrpSpPr>
          <p:grpSpPr>
            <a:xfrm>
              <a:off x="2850185" y="4610710"/>
              <a:ext cx="1549908" cy="91440"/>
              <a:chOff x="2823972" y="1894332"/>
              <a:chExt cx="1549908" cy="91440"/>
            </a:xfrm>
            <a:noFill/>
          </p:grpSpPr>
          <p:sp>
            <p:nvSpPr>
              <p:cNvPr id="91" name="Oval 90"/>
              <p:cNvSpPr/>
              <p:nvPr/>
            </p:nvSpPr>
            <p:spPr>
              <a:xfrm>
                <a:off x="2823972"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188589"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553206"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282440"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917823" y="1894332"/>
                <a:ext cx="91440" cy="9144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30"/>
          <p:cNvGrpSpPr>
            <a:grpSpLocks/>
          </p:cNvGrpSpPr>
          <p:nvPr/>
        </p:nvGrpSpPr>
        <p:grpSpPr bwMode="auto">
          <a:xfrm>
            <a:off x="1295400" y="2514600"/>
            <a:ext cx="457200" cy="228600"/>
            <a:chOff x="1488" y="1488"/>
            <a:chExt cx="720" cy="432"/>
          </a:xfrm>
          <a:solidFill>
            <a:schemeClr val="bg1"/>
          </a:solidFill>
        </p:grpSpPr>
        <p:grpSp>
          <p:nvGrpSpPr>
            <p:cNvPr id="138" name="Group 22"/>
            <p:cNvGrpSpPr>
              <a:grpSpLocks/>
            </p:cNvGrpSpPr>
            <p:nvPr/>
          </p:nvGrpSpPr>
          <p:grpSpPr bwMode="auto">
            <a:xfrm>
              <a:off x="1488" y="1536"/>
              <a:ext cx="672" cy="336"/>
              <a:chOff x="1344" y="864"/>
              <a:chExt cx="672" cy="336"/>
            </a:xfrm>
            <a:grpFill/>
          </p:grpSpPr>
          <p:sp>
            <p:nvSpPr>
              <p:cNvPr id="151" name="Rectangle 23"/>
              <p:cNvSpPr>
                <a:spLocks noChangeArrowheads="1"/>
              </p:cNvSpPr>
              <p:nvPr/>
            </p:nvSpPr>
            <p:spPr bwMode="auto">
              <a:xfrm>
                <a:off x="1440" y="864"/>
                <a:ext cx="480" cy="336"/>
              </a:xfrm>
              <a:prstGeom prst="rect">
                <a:avLst/>
              </a:prstGeom>
              <a:grpFill/>
              <a:ln w="9525">
                <a:solidFill>
                  <a:schemeClr val="tx1"/>
                </a:solidFill>
                <a:miter lim="800000"/>
                <a:headEnd/>
                <a:tailEnd/>
              </a:ln>
              <a:effectLst/>
            </p:spPr>
            <p:txBody>
              <a:bodyPr wrap="none" anchor="ctr"/>
              <a:lstStyle/>
              <a:p>
                <a:endParaRPr lang="en-US"/>
              </a:p>
            </p:txBody>
          </p:sp>
          <p:sp>
            <p:nvSpPr>
              <p:cNvPr id="152" name="Line 24"/>
              <p:cNvSpPr>
                <a:spLocks noChangeShapeType="1"/>
              </p:cNvSpPr>
              <p:nvPr/>
            </p:nvSpPr>
            <p:spPr bwMode="auto">
              <a:xfrm>
                <a:off x="1344" y="1200"/>
                <a:ext cx="672" cy="0"/>
              </a:xfrm>
              <a:prstGeom prst="line">
                <a:avLst/>
              </a:prstGeom>
              <a:grpFill/>
              <a:ln w="9525">
                <a:solidFill>
                  <a:schemeClr val="tx1"/>
                </a:solidFill>
                <a:round/>
                <a:headEnd/>
                <a:tailEnd/>
              </a:ln>
              <a:effectLst/>
            </p:spPr>
            <p:txBody>
              <a:bodyPr wrap="none" anchor="ctr"/>
              <a:lstStyle/>
              <a:p>
                <a:endParaRPr lang="en-US"/>
              </a:p>
            </p:txBody>
          </p:sp>
          <p:sp>
            <p:nvSpPr>
              <p:cNvPr id="153" name="Line 25"/>
              <p:cNvSpPr>
                <a:spLocks noChangeShapeType="1"/>
              </p:cNvSpPr>
              <p:nvPr/>
            </p:nvSpPr>
            <p:spPr bwMode="auto">
              <a:xfrm>
                <a:off x="1344" y="864"/>
                <a:ext cx="672" cy="0"/>
              </a:xfrm>
              <a:prstGeom prst="line">
                <a:avLst/>
              </a:prstGeom>
              <a:grpFill/>
              <a:ln w="9525">
                <a:solidFill>
                  <a:schemeClr val="tx1"/>
                </a:solidFill>
                <a:round/>
                <a:headEnd/>
                <a:tailEnd/>
              </a:ln>
              <a:effectLst/>
            </p:spPr>
            <p:txBody>
              <a:bodyPr wrap="none" anchor="ctr"/>
              <a:lstStyle/>
              <a:p>
                <a:endParaRPr lang="en-US"/>
              </a:p>
            </p:txBody>
          </p:sp>
          <p:sp>
            <p:nvSpPr>
              <p:cNvPr id="154" name="Line 26"/>
              <p:cNvSpPr>
                <a:spLocks noChangeShapeType="1"/>
              </p:cNvSpPr>
              <p:nvPr/>
            </p:nvSpPr>
            <p:spPr bwMode="auto">
              <a:xfrm>
                <a:off x="1440" y="960"/>
                <a:ext cx="480" cy="0"/>
              </a:xfrm>
              <a:prstGeom prst="line">
                <a:avLst/>
              </a:prstGeom>
              <a:grpFill/>
              <a:ln w="9525">
                <a:solidFill>
                  <a:schemeClr val="tx1"/>
                </a:solidFill>
                <a:round/>
                <a:headEnd/>
                <a:tailEnd/>
              </a:ln>
              <a:effectLst/>
            </p:spPr>
            <p:txBody>
              <a:bodyPr wrap="none" anchor="ctr"/>
              <a:lstStyle/>
              <a:p>
                <a:endParaRPr lang="en-US"/>
              </a:p>
            </p:txBody>
          </p:sp>
          <p:sp>
            <p:nvSpPr>
              <p:cNvPr id="155" name="Line 27"/>
              <p:cNvSpPr>
                <a:spLocks noChangeShapeType="1"/>
              </p:cNvSpPr>
              <p:nvPr/>
            </p:nvSpPr>
            <p:spPr bwMode="auto">
              <a:xfrm>
                <a:off x="1440" y="1104"/>
                <a:ext cx="480" cy="0"/>
              </a:xfrm>
              <a:prstGeom prst="line">
                <a:avLst/>
              </a:prstGeom>
              <a:grpFill/>
              <a:ln w="9525">
                <a:solidFill>
                  <a:schemeClr val="tx1"/>
                </a:solidFill>
                <a:round/>
                <a:headEnd/>
                <a:tailEnd/>
              </a:ln>
              <a:effectLst/>
            </p:spPr>
            <p:txBody>
              <a:bodyPr wrap="none" anchor="ctr"/>
              <a:lstStyle/>
              <a:p>
                <a:endParaRPr lang="en-US"/>
              </a:p>
            </p:txBody>
          </p:sp>
        </p:grpSp>
        <p:sp>
          <p:nvSpPr>
            <p:cNvPr id="146" name="Line 28"/>
            <p:cNvSpPr>
              <a:spLocks noChangeShapeType="1"/>
            </p:cNvSpPr>
            <p:nvPr/>
          </p:nvSpPr>
          <p:spPr bwMode="auto">
            <a:xfrm>
              <a:off x="2112" y="1488"/>
              <a:ext cx="96" cy="96"/>
            </a:xfrm>
            <a:prstGeom prst="line">
              <a:avLst/>
            </a:prstGeom>
            <a:grpFill/>
            <a:ln w="9525">
              <a:solidFill>
                <a:schemeClr val="tx1"/>
              </a:solidFill>
              <a:round/>
              <a:headEnd/>
              <a:tailEnd/>
            </a:ln>
            <a:effectLst/>
          </p:spPr>
          <p:txBody>
            <a:bodyPr wrap="none" anchor="ctr"/>
            <a:lstStyle/>
            <a:p>
              <a:endParaRPr lang="en-US"/>
            </a:p>
          </p:txBody>
        </p:sp>
        <p:sp>
          <p:nvSpPr>
            <p:cNvPr id="150" name="Line 29"/>
            <p:cNvSpPr>
              <a:spLocks noChangeShapeType="1"/>
            </p:cNvSpPr>
            <p:nvPr/>
          </p:nvSpPr>
          <p:spPr bwMode="auto">
            <a:xfrm flipV="1">
              <a:off x="2112" y="1824"/>
              <a:ext cx="96" cy="96"/>
            </a:xfrm>
            <a:prstGeom prst="line">
              <a:avLst/>
            </a:prstGeom>
            <a:grpFill/>
            <a:ln w="9525">
              <a:solidFill>
                <a:schemeClr val="tx1"/>
              </a:solidFill>
              <a:round/>
              <a:headEnd/>
              <a:tailEnd/>
            </a:ln>
            <a:effectLst/>
          </p:spPr>
          <p:txBody>
            <a:bodyPr wrap="none" anchor="ctr"/>
            <a:lstStyle/>
            <a:p>
              <a:endParaRPr lang="en-US"/>
            </a:p>
          </p:txBody>
        </p:sp>
      </p:grpSp>
      <p:grpSp>
        <p:nvGrpSpPr>
          <p:cNvPr id="156" name="Group 85"/>
          <p:cNvGrpSpPr>
            <a:grpSpLocks/>
          </p:cNvGrpSpPr>
          <p:nvPr/>
        </p:nvGrpSpPr>
        <p:grpSpPr bwMode="auto">
          <a:xfrm>
            <a:off x="892625" y="2514600"/>
            <a:ext cx="304800" cy="221188"/>
            <a:chOff x="2290" y="2991"/>
            <a:chExt cx="336" cy="259"/>
          </a:xfrm>
          <a:solidFill>
            <a:schemeClr val="bg1"/>
          </a:solidFill>
        </p:grpSpPr>
        <p:grpSp>
          <p:nvGrpSpPr>
            <p:cNvPr id="157" name="Group 76"/>
            <p:cNvGrpSpPr>
              <a:grpSpLocks/>
            </p:cNvGrpSpPr>
            <p:nvPr/>
          </p:nvGrpSpPr>
          <p:grpSpPr bwMode="auto">
            <a:xfrm rot="5400000">
              <a:off x="2338" y="2962"/>
              <a:ext cx="240" cy="336"/>
              <a:chOff x="4512" y="1728"/>
              <a:chExt cx="288" cy="576"/>
            </a:xfrm>
            <a:grpFill/>
          </p:grpSpPr>
          <p:sp>
            <p:nvSpPr>
              <p:cNvPr id="159" name="Line 77"/>
              <p:cNvSpPr>
                <a:spLocks noChangeShapeType="1"/>
              </p:cNvSpPr>
              <p:nvPr/>
            </p:nvSpPr>
            <p:spPr bwMode="auto">
              <a:xfrm>
                <a:off x="4512" y="1728"/>
                <a:ext cx="0" cy="576"/>
              </a:xfrm>
              <a:prstGeom prst="line">
                <a:avLst/>
              </a:prstGeom>
              <a:grpFill/>
              <a:ln w="9525">
                <a:solidFill>
                  <a:schemeClr val="tx1"/>
                </a:solidFill>
                <a:round/>
                <a:headEnd/>
                <a:tailEnd/>
              </a:ln>
              <a:effectLst/>
            </p:spPr>
            <p:txBody>
              <a:bodyPr wrap="none" anchor="ctr"/>
              <a:lstStyle/>
              <a:p>
                <a:endParaRPr lang="en-US"/>
              </a:p>
            </p:txBody>
          </p:sp>
          <p:sp>
            <p:nvSpPr>
              <p:cNvPr id="160" name="Line 78"/>
              <p:cNvSpPr>
                <a:spLocks noChangeShapeType="1"/>
              </p:cNvSpPr>
              <p:nvPr/>
            </p:nvSpPr>
            <p:spPr bwMode="auto">
              <a:xfrm>
                <a:off x="4800" y="1728"/>
                <a:ext cx="0" cy="576"/>
              </a:xfrm>
              <a:prstGeom prst="line">
                <a:avLst/>
              </a:prstGeom>
              <a:grpFill/>
              <a:ln w="9525">
                <a:solidFill>
                  <a:schemeClr val="tx1"/>
                </a:solidFill>
                <a:round/>
                <a:headEnd/>
                <a:tailEnd/>
              </a:ln>
              <a:effectLst/>
            </p:spPr>
            <p:txBody>
              <a:bodyPr wrap="none" anchor="ctr"/>
              <a:lstStyle/>
              <a:p>
                <a:endParaRPr lang="en-US"/>
              </a:p>
            </p:txBody>
          </p:sp>
          <p:sp>
            <p:nvSpPr>
              <p:cNvPr id="161" name="Line 79"/>
              <p:cNvSpPr>
                <a:spLocks noChangeShapeType="1"/>
              </p:cNvSpPr>
              <p:nvPr/>
            </p:nvSpPr>
            <p:spPr bwMode="auto">
              <a:xfrm>
                <a:off x="4512" y="2304"/>
                <a:ext cx="288" cy="0"/>
              </a:xfrm>
              <a:prstGeom prst="line">
                <a:avLst/>
              </a:prstGeom>
              <a:grpFill/>
              <a:ln w="9525">
                <a:solidFill>
                  <a:schemeClr val="tx1"/>
                </a:solidFill>
                <a:round/>
                <a:headEnd/>
                <a:tailEnd/>
              </a:ln>
              <a:effectLst/>
            </p:spPr>
            <p:txBody>
              <a:bodyPr wrap="none" anchor="ctr"/>
              <a:lstStyle/>
              <a:p>
                <a:endParaRPr lang="en-US"/>
              </a:p>
            </p:txBody>
          </p:sp>
          <p:sp>
            <p:nvSpPr>
              <p:cNvPr id="162" name="Line 80"/>
              <p:cNvSpPr>
                <a:spLocks noChangeShapeType="1"/>
              </p:cNvSpPr>
              <p:nvPr/>
            </p:nvSpPr>
            <p:spPr bwMode="auto">
              <a:xfrm flipV="1">
                <a:off x="4512" y="1728"/>
                <a:ext cx="144" cy="144"/>
              </a:xfrm>
              <a:prstGeom prst="line">
                <a:avLst/>
              </a:prstGeom>
              <a:grpFill/>
              <a:ln w="9525">
                <a:solidFill>
                  <a:schemeClr val="tx1"/>
                </a:solidFill>
                <a:round/>
                <a:headEnd/>
                <a:tailEnd/>
              </a:ln>
              <a:effectLst/>
            </p:spPr>
            <p:txBody>
              <a:bodyPr wrap="none" anchor="ctr"/>
              <a:lstStyle/>
              <a:p>
                <a:endParaRPr lang="en-US"/>
              </a:p>
            </p:txBody>
          </p:sp>
          <p:sp>
            <p:nvSpPr>
              <p:cNvPr id="163" name="Line 81"/>
              <p:cNvSpPr>
                <a:spLocks noChangeShapeType="1"/>
              </p:cNvSpPr>
              <p:nvPr/>
            </p:nvSpPr>
            <p:spPr bwMode="auto">
              <a:xfrm>
                <a:off x="4656" y="1728"/>
                <a:ext cx="144" cy="144"/>
              </a:xfrm>
              <a:prstGeom prst="line">
                <a:avLst/>
              </a:prstGeom>
              <a:grpFill/>
              <a:ln w="9525">
                <a:solidFill>
                  <a:schemeClr val="tx1"/>
                </a:solidFill>
                <a:round/>
                <a:headEnd/>
                <a:tailEnd/>
              </a:ln>
              <a:effectLst/>
            </p:spPr>
            <p:txBody>
              <a:bodyPr wrap="none" anchor="ctr"/>
              <a:lstStyle/>
              <a:p>
                <a:endParaRPr lang="en-US"/>
              </a:p>
            </p:txBody>
          </p:sp>
        </p:grpSp>
        <p:sp>
          <p:nvSpPr>
            <p:cNvPr id="158" name="Text Box 84"/>
            <p:cNvSpPr txBox="1">
              <a:spLocks noChangeArrowheads="1"/>
            </p:cNvSpPr>
            <p:nvPr/>
          </p:nvSpPr>
          <p:spPr bwMode="auto">
            <a:xfrm>
              <a:off x="2330" y="2991"/>
              <a:ext cx="184" cy="233"/>
            </a:xfrm>
            <a:prstGeom prst="rect">
              <a:avLst/>
            </a:prstGeom>
            <a:noFill/>
            <a:ln w="9525">
              <a:noFill/>
              <a:miter lim="800000"/>
              <a:headEnd/>
              <a:tailEnd/>
            </a:ln>
            <a:effectLst/>
          </p:spPr>
          <p:txBody>
            <a:bodyPr wrap="none">
              <a:spAutoFit/>
            </a:bodyPr>
            <a:lstStyle/>
            <a:p>
              <a:r>
                <a:rPr lang="en-US" sz="1000" b="1" dirty="0"/>
                <a:t>1</a:t>
              </a:r>
            </a:p>
          </p:txBody>
        </p:sp>
      </p:grpSp>
      <p:grpSp>
        <p:nvGrpSpPr>
          <p:cNvPr id="173" name="Group 172"/>
          <p:cNvGrpSpPr/>
          <p:nvPr/>
        </p:nvGrpSpPr>
        <p:grpSpPr>
          <a:xfrm>
            <a:off x="587825" y="2514600"/>
            <a:ext cx="304800" cy="251884"/>
            <a:chOff x="5648325" y="2139950"/>
            <a:chExt cx="752475" cy="527050"/>
          </a:xfrm>
          <a:solidFill>
            <a:schemeClr val="bg1"/>
          </a:solidFill>
        </p:grpSpPr>
        <p:sp>
          <p:nvSpPr>
            <p:cNvPr id="168" name="Line 37"/>
            <p:cNvSpPr>
              <a:spLocks noChangeShapeType="1"/>
            </p:cNvSpPr>
            <p:nvPr/>
          </p:nvSpPr>
          <p:spPr bwMode="auto">
            <a:xfrm>
              <a:off x="6096000" y="2403475"/>
              <a:ext cx="304800" cy="0"/>
            </a:xfrm>
            <a:prstGeom prst="line">
              <a:avLst/>
            </a:prstGeom>
            <a:grpFill/>
            <a:ln w="9525">
              <a:solidFill>
                <a:schemeClr val="tx1"/>
              </a:solidFill>
              <a:round/>
              <a:headEnd/>
              <a:tailEnd/>
            </a:ln>
            <a:effectLst/>
          </p:spPr>
          <p:txBody>
            <a:bodyPr wrap="none" anchor="ctr"/>
            <a:lstStyle/>
            <a:p>
              <a:endParaRPr lang="en-US"/>
            </a:p>
          </p:txBody>
        </p:sp>
        <p:sp>
          <p:nvSpPr>
            <p:cNvPr id="169" name="Line 38"/>
            <p:cNvSpPr>
              <a:spLocks noChangeShapeType="1"/>
            </p:cNvSpPr>
            <p:nvPr/>
          </p:nvSpPr>
          <p:spPr bwMode="auto">
            <a:xfrm flipV="1">
              <a:off x="5648325" y="2403475"/>
              <a:ext cx="446088" cy="263525"/>
            </a:xfrm>
            <a:prstGeom prst="line">
              <a:avLst/>
            </a:prstGeom>
            <a:grpFill/>
            <a:ln w="9525">
              <a:solidFill>
                <a:schemeClr val="tx1"/>
              </a:solidFill>
              <a:round/>
              <a:headEnd/>
              <a:tailEnd/>
            </a:ln>
            <a:effectLst/>
          </p:spPr>
          <p:txBody>
            <a:bodyPr wrap="none" anchor="ctr"/>
            <a:lstStyle/>
            <a:p>
              <a:endParaRPr lang="en-US"/>
            </a:p>
          </p:txBody>
        </p:sp>
        <p:sp>
          <p:nvSpPr>
            <p:cNvPr id="170" name="Line 39"/>
            <p:cNvSpPr>
              <a:spLocks noChangeShapeType="1"/>
            </p:cNvSpPr>
            <p:nvPr/>
          </p:nvSpPr>
          <p:spPr bwMode="auto">
            <a:xfrm>
              <a:off x="5648325" y="2139950"/>
              <a:ext cx="466725" cy="263525"/>
            </a:xfrm>
            <a:prstGeom prst="line">
              <a:avLst/>
            </a:prstGeom>
            <a:grpFill/>
            <a:ln w="9525">
              <a:solidFill>
                <a:schemeClr val="tx1"/>
              </a:solidFill>
              <a:round/>
              <a:headEnd/>
              <a:tailEnd/>
            </a:ln>
            <a:effectLst/>
          </p:spPr>
          <p:txBody>
            <a:bodyPr wrap="none" anchor="ctr"/>
            <a:lstStyle/>
            <a:p>
              <a:endParaRPr lang="en-US"/>
            </a:p>
          </p:txBody>
        </p:sp>
        <p:cxnSp>
          <p:nvCxnSpPr>
            <p:cNvPr id="172" name="Straight Connector 171"/>
            <p:cNvCxnSpPr>
              <a:stCxn id="170" idx="0"/>
              <a:endCxn id="169" idx="0"/>
            </p:cNvCxnSpPr>
            <p:nvPr/>
          </p:nvCxnSpPr>
          <p:spPr>
            <a:xfrm>
              <a:off x="5648325" y="2139950"/>
              <a:ext cx="0" cy="52705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30"/>
          <p:cNvGrpSpPr>
            <a:grpSpLocks/>
          </p:cNvGrpSpPr>
          <p:nvPr/>
        </p:nvGrpSpPr>
        <p:grpSpPr bwMode="auto">
          <a:xfrm>
            <a:off x="2374075" y="5000500"/>
            <a:ext cx="457200" cy="228600"/>
            <a:chOff x="1488" y="1488"/>
            <a:chExt cx="720" cy="432"/>
          </a:xfrm>
          <a:solidFill>
            <a:schemeClr val="bg1"/>
          </a:solidFill>
        </p:grpSpPr>
        <p:grpSp>
          <p:nvGrpSpPr>
            <p:cNvPr id="184" name="Group 22"/>
            <p:cNvGrpSpPr>
              <a:grpSpLocks/>
            </p:cNvGrpSpPr>
            <p:nvPr/>
          </p:nvGrpSpPr>
          <p:grpSpPr bwMode="auto">
            <a:xfrm>
              <a:off x="1488" y="1536"/>
              <a:ext cx="672" cy="336"/>
              <a:chOff x="1344" y="864"/>
              <a:chExt cx="672" cy="336"/>
            </a:xfrm>
            <a:grpFill/>
          </p:grpSpPr>
          <p:sp>
            <p:nvSpPr>
              <p:cNvPr id="187" name="Rectangle 23"/>
              <p:cNvSpPr>
                <a:spLocks noChangeArrowheads="1"/>
              </p:cNvSpPr>
              <p:nvPr/>
            </p:nvSpPr>
            <p:spPr bwMode="auto">
              <a:xfrm>
                <a:off x="1440" y="864"/>
                <a:ext cx="480" cy="336"/>
              </a:xfrm>
              <a:prstGeom prst="rect">
                <a:avLst/>
              </a:prstGeom>
              <a:grpFill/>
              <a:ln w="9525">
                <a:solidFill>
                  <a:schemeClr val="tx1"/>
                </a:solidFill>
                <a:miter lim="800000"/>
                <a:headEnd/>
                <a:tailEnd/>
              </a:ln>
              <a:effectLst/>
            </p:spPr>
            <p:txBody>
              <a:bodyPr wrap="none" anchor="ctr"/>
              <a:lstStyle/>
              <a:p>
                <a:endParaRPr lang="en-US"/>
              </a:p>
            </p:txBody>
          </p:sp>
          <p:sp>
            <p:nvSpPr>
              <p:cNvPr id="188" name="Line 24"/>
              <p:cNvSpPr>
                <a:spLocks noChangeShapeType="1"/>
              </p:cNvSpPr>
              <p:nvPr/>
            </p:nvSpPr>
            <p:spPr bwMode="auto">
              <a:xfrm>
                <a:off x="1344" y="1200"/>
                <a:ext cx="672" cy="0"/>
              </a:xfrm>
              <a:prstGeom prst="line">
                <a:avLst/>
              </a:prstGeom>
              <a:grpFill/>
              <a:ln w="9525">
                <a:solidFill>
                  <a:schemeClr val="tx1"/>
                </a:solidFill>
                <a:round/>
                <a:headEnd/>
                <a:tailEnd/>
              </a:ln>
              <a:effectLst/>
            </p:spPr>
            <p:txBody>
              <a:bodyPr wrap="none" anchor="ctr"/>
              <a:lstStyle/>
              <a:p>
                <a:endParaRPr lang="en-US"/>
              </a:p>
            </p:txBody>
          </p:sp>
          <p:sp>
            <p:nvSpPr>
              <p:cNvPr id="189" name="Line 25"/>
              <p:cNvSpPr>
                <a:spLocks noChangeShapeType="1"/>
              </p:cNvSpPr>
              <p:nvPr/>
            </p:nvSpPr>
            <p:spPr bwMode="auto">
              <a:xfrm>
                <a:off x="1344" y="864"/>
                <a:ext cx="672" cy="0"/>
              </a:xfrm>
              <a:prstGeom prst="line">
                <a:avLst/>
              </a:prstGeom>
              <a:grpFill/>
              <a:ln w="9525">
                <a:solidFill>
                  <a:schemeClr val="tx1"/>
                </a:solidFill>
                <a:round/>
                <a:headEnd/>
                <a:tailEnd/>
              </a:ln>
              <a:effectLst/>
            </p:spPr>
            <p:txBody>
              <a:bodyPr wrap="none" anchor="ctr"/>
              <a:lstStyle/>
              <a:p>
                <a:endParaRPr lang="en-US"/>
              </a:p>
            </p:txBody>
          </p:sp>
          <p:sp>
            <p:nvSpPr>
              <p:cNvPr id="190" name="Line 26"/>
              <p:cNvSpPr>
                <a:spLocks noChangeShapeType="1"/>
              </p:cNvSpPr>
              <p:nvPr/>
            </p:nvSpPr>
            <p:spPr bwMode="auto">
              <a:xfrm>
                <a:off x="1440" y="960"/>
                <a:ext cx="480" cy="0"/>
              </a:xfrm>
              <a:prstGeom prst="line">
                <a:avLst/>
              </a:prstGeom>
              <a:grpFill/>
              <a:ln w="9525">
                <a:solidFill>
                  <a:schemeClr val="tx1"/>
                </a:solidFill>
                <a:round/>
                <a:headEnd/>
                <a:tailEnd/>
              </a:ln>
              <a:effectLst/>
            </p:spPr>
            <p:txBody>
              <a:bodyPr wrap="none" anchor="ctr"/>
              <a:lstStyle/>
              <a:p>
                <a:endParaRPr lang="en-US"/>
              </a:p>
            </p:txBody>
          </p:sp>
          <p:sp>
            <p:nvSpPr>
              <p:cNvPr id="191" name="Line 27"/>
              <p:cNvSpPr>
                <a:spLocks noChangeShapeType="1"/>
              </p:cNvSpPr>
              <p:nvPr/>
            </p:nvSpPr>
            <p:spPr bwMode="auto">
              <a:xfrm>
                <a:off x="1440" y="1104"/>
                <a:ext cx="480" cy="0"/>
              </a:xfrm>
              <a:prstGeom prst="line">
                <a:avLst/>
              </a:prstGeom>
              <a:grpFill/>
              <a:ln w="9525">
                <a:solidFill>
                  <a:schemeClr val="tx1"/>
                </a:solidFill>
                <a:round/>
                <a:headEnd/>
                <a:tailEnd/>
              </a:ln>
              <a:effectLst/>
            </p:spPr>
            <p:txBody>
              <a:bodyPr wrap="none" anchor="ctr"/>
              <a:lstStyle/>
              <a:p>
                <a:endParaRPr lang="en-US"/>
              </a:p>
            </p:txBody>
          </p:sp>
        </p:grpSp>
        <p:sp>
          <p:nvSpPr>
            <p:cNvPr id="185" name="Line 28"/>
            <p:cNvSpPr>
              <a:spLocks noChangeShapeType="1"/>
            </p:cNvSpPr>
            <p:nvPr/>
          </p:nvSpPr>
          <p:spPr bwMode="auto">
            <a:xfrm>
              <a:off x="2112" y="1488"/>
              <a:ext cx="96" cy="96"/>
            </a:xfrm>
            <a:prstGeom prst="line">
              <a:avLst/>
            </a:prstGeom>
            <a:grpFill/>
            <a:ln w="9525">
              <a:solidFill>
                <a:schemeClr val="tx1"/>
              </a:solidFill>
              <a:round/>
              <a:headEnd/>
              <a:tailEnd/>
            </a:ln>
            <a:effectLst/>
          </p:spPr>
          <p:txBody>
            <a:bodyPr wrap="none" anchor="ctr"/>
            <a:lstStyle/>
            <a:p>
              <a:endParaRPr lang="en-US"/>
            </a:p>
          </p:txBody>
        </p:sp>
        <p:sp>
          <p:nvSpPr>
            <p:cNvPr id="186" name="Line 29"/>
            <p:cNvSpPr>
              <a:spLocks noChangeShapeType="1"/>
            </p:cNvSpPr>
            <p:nvPr/>
          </p:nvSpPr>
          <p:spPr bwMode="auto">
            <a:xfrm flipV="1">
              <a:off x="2112" y="1824"/>
              <a:ext cx="96" cy="96"/>
            </a:xfrm>
            <a:prstGeom prst="line">
              <a:avLst/>
            </a:prstGeom>
            <a:grpFill/>
            <a:ln w="9525">
              <a:solidFill>
                <a:schemeClr val="tx1"/>
              </a:solidFill>
              <a:round/>
              <a:headEnd/>
              <a:tailEnd/>
            </a:ln>
            <a:effectLst/>
          </p:spPr>
          <p:txBody>
            <a:bodyPr wrap="none" anchor="ctr"/>
            <a:lstStyle/>
            <a:p>
              <a:endParaRPr lang="en-US"/>
            </a:p>
          </p:txBody>
        </p:sp>
      </p:grpSp>
      <p:grpSp>
        <p:nvGrpSpPr>
          <p:cNvPr id="192" name="Group 85"/>
          <p:cNvGrpSpPr>
            <a:grpSpLocks/>
          </p:cNvGrpSpPr>
          <p:nvPr/>
        </p:nvGrpSpPr>
        <p:grpSpPr bwMode="auto">
          <a:xfrm>
            <a:off x="1676400" y="5029200"/>
            <a:ext cx="304800" cy="245954"/>
            <a:chOff x="2290" y="2991"/>
            <a:chExt cx="336" cy="288"/>
          </a:xfrm>
          <a:solidFill>
            <a:schemeClr val="bg1"/>
          </a:solidFill>
        </p:grpSpPr>
        <p:grpSp>
          <p:nvGrpSpPr>
            <p:cNvPr id="193" name="Group 76"/>
            <p:cNvGrpSpPr>
              <a:grpSpLocks/>
            </p:cNvGrpSpPr>
            <p:nvPr/>
          </p:nvGrpSpPr>
          <p:grpSpPr bwMode="auto">
            <a:xfrm rot="5400000">
              <a:off x="2338" y="2962"/>
              <a:ext cx="240" cy="336"/>
              <a:chOff x="4512" y="1728"/>
              <a:chExt cx="288" cy="576"/>
            </a:xfrm>
            <a:grpFill/>
          </p:grpSpPr>
          <p:sp>
            <p:nvSpPr>
              <p:cNvPr id="195" name="Line 77"/>
              <p:cNvSpPr>
                <a:spLocks noChangeShapeType="1"/>
              </p:cNvSpPr>
              <p:nvPr/>
            </p:nvSpPr>
            <p:spPr bwMode="auto">
              <a:xfrm>
                <a:off x="4512" y="1728"/>
                <a:ext cx="0" cy="576"/>
              </a:xfrm>
              <a:prstGeom prst="line">
                <a:avLst/>
              </a:prstGeom>
              <a:grpFill/>
              <a:ln w="9525">
                <a:solidFill>
                  <a:schemeClr val="tx1"/>
                </a:solidFill>
                <a:round/>
                <a:headEnd/>
                <a:tailEnd/>
              </a:ln>
              <a:effectLst/>
            </p:spPr>
            <p:txBody>
              <a:bodyPr wrap="none" anchor="ctr"/>
              <a:lstStyle/>
              <a:p>
                <a:endParaRPr lang="en-US"/>
              </a:p>
            </p:txBody>
          </p:sp>
          <p:sp>
            <p:nvSpPr>
              <p:cNvPr id="196" name="Line 78"/>
              <p:cNvSpPr>
                <a:spLocks noChangeShapeType="1"/>
              </p:cNvSpPr>
              <p:nvPr/>
            </p:nvSpPr>
            <p:spPr bwMode="auto">
              <a:xfrm>
                <a:off x="4800" y="1728"/>
                <a:ext cx="0" cy="576"/>
              </a:xfrm>
              <a:prstGeom prst="line">
                <a:avLst/>
              </a:prstGeom>
              <a:grpFill/>
              <a:ln w="9525">
                <a:solidFill>
                  <a:schemeClr val="tx1"/>
                </a:solidFill>
                <a:round/>
                <a:headEnd/>
                <a:tailEnd/>
              </a:ln>
              <a:effectLst/>
            </p:spPr>
            <p:txBody>
              <a:bodyPr wrap="none" anchor="ctr"/>
              <a:lstStyle/>
              <a:p>
                <a:endParaRPr lang="en-US"/>
              </a:p>
            </p:txBody>
          </p:sp>
          <p:sp>
            <p:nvSpPr>
              <p:cNvPr id="197" name="Line 79"/>
              <p:cNvSpPr>
                <a:spLocks noChangeShapeType="1"/>
              </p:cNvSpPr>
              <p:nvPr/>
            </p:nvSpPr>
            <p:spPr bwMode="auto">
              <a:xfrm>
                <a:off x="4512" y="2304"/>
                <a:ext cx="288" cy="0"/>
              </a:xfrm>
              <a:prstGeom prst="line">
                <a:avLst/>
              </a:prstGeom>
              <a:grpFill/>
              <a:ln w="9525">
                <a:solidFill>
                  <a:schemeClr val="tx1"/>
                </a:solidFill>
                <a:round/>
                <a:headEnd/>
                <a:tailEnd/>
              </a:ln>
              <a:effectLst/>
            </p:spPr>
            <p:txBody>
              <a:bodyPr wrap="none" anchor="ctr"/>
              <a:lstStyle/>
              <a:p>
                <a:endParaRPr lang="en-US"/>
              </a:p>
            </p:txBody>
          </p:sp>
          <p:sp>
            <p:nvSpPr>
              <p:cNvPr id="198" name="Line 80"/>
              <p:cNvSpPr>
                <a:spLocks noChangeShapeType="1"/>
              </p:cNvSpPr>
              <p:nvPr/>
            </p:nvSpPr>
            <p:spPr bwMode="auto">
              <a:xfrm flipV="1">
                <a:off x="4512" y="1728"/>
                <a:ext cx="144" cy="144"/>
              </a:xfrm>
              <a:prstGeom prst="line">
                <a:avLst/>
              </a:prstGeom>
              <a:grpFill/>
              <a:ln w="9525">
                <a:solidFill>
                  <a:schemeClr val="tx1"/>
                </a:solidFill>
                <a:round/>
                <a:headEnd/>
                <a:tailEnd/>
              </a:ln>
              <a:effectLst/>
            </p:spPr>
            <p:txBody>
              <a:bodyPr wrap="none" anchor="ctr"/>
              <a:lstStyle/>
              <a:p>
                <a:endParaRPr lang="en-US"/>
              </a:p>
            </p:txBody>
          </p:sp>
          <p:sp>
            <p:nvSpPr>
              <p:cNvPr id="199" name="Line 81"/>
              <p:cNvSpPr>
                <a:spLocks noChangeShapeType="1"/>
              </p:cNvSpPr>
              <p:nvPr/>
            </p:nvSpPr>
            <p:spPr bwMode="auto">
              <a:xfrm>
                <a:off x="4656" y="1728"/>
                <a:ext cx="144" cy="144"/>
              </a:xfrm>
              <a:prstGeom prst="line">
                <a:avLst/>
              </a:prstGeom>
              <a:grpFill/>
              <a:ln w="9525">
                <a:solidFill>
                  <a:schemeClr val="tx1"/>
                </a:solidFill>
                <a:round/>
                <a:headEnd/>
                <a:tailEnd/>
              </a:ln>
              <a:effectLst/>
            </p:spPr>
            <p:txBody>
              <a:bodyPr wrap="none" anchor="ctr"/>
              <a:lstStyle/>
              <a:p>
                <a:endParaRPr lang="en-US"/>
              </a:p>
            </p:txBody>
          </p:sp>
        </p:grpSp>
        <p:sp>
          <p:nvSpPr>
            <p:cNvPr id="194" name="Text Box 84"/>
            <p:cNvSpPr txBox="1">
              <a:spLocks noChangeArrowheads="1"/>
            </p:cNvSpPr>
            <p:nvPr/>
          </p:nvSpPr>
          <p:spPr bwMode="auto">
            <a:xfrm>
              <a:off x="2330" y="2991"/>
              <a:ext cx="276" cy="288"/>
            </a:xfrm>
            <a:prstGeom prst="rect">
              <a:avLst/>
            </a:prstGeom>
            <a:noFill/>
            <a:ln w="9525">
              <a:noFill/>
              <a:miter lim="800000"/>
              <a:headEnd/>
              <a:tailEnd/>
            </a:ln>
            <a:effectLst/>
          </p:spPr>
          <p:txBody>
            <a:bodyPr wrap="none">
              <a:spAutoFit/>
            </a:bodyPr>
            <a:lstStyle/>
            <a:p>
              <a:r>
                <a:rPr lang="en-US" sz="1000" b="1" dirty="0" smtClean="0"/>
                <a:t>2</a:t>
              </a:r>
              <a:endParaRPr lang="en-US" sz="1000" b="1" dirty="0"/>
            </a:p>
          </p:txBody>
        </p:sp>
      </p:grpSp>
      <p:grpSp>
        <p:nvGrpSpPr>
          <p:cNvPr id="200" name="Group 199"/>
          <p:cNvGrpSpPr/>
          <p:nvPr/>
        </p:nvGrpSpPr>
        <p:grpSpPr>
          <a:xfrm>
            <a:off x="1371600" y="5029202"/>
            <a:ext cx="304800" cy="251884"/>
            <a:chOff x="5648325" y="2139950"/>
            <a:chExt cx="752475" cy="527050"/>
          </a:xfrm>
          <a:solidFill>
            <a:schemeClr val="bg1"/>
          </a:solidFill>
        </p:grpSpPr>
        <p:sp>
          <p:nvSpPr>
            <p:cNvPr id="201" name="Line 37"/>
            <p:cNvSpPr>
              <a:spLocks noChangeShapeType="1"/>
            </p:cNvSpPr>
            <p:nvPr/>
          </p:nvSpPr>
          <p:spPr bwMode="auto">
            <a:xfrm>
              <a:off x="6096000" y="2403475"/>
              <a:ext cx="304800" cy="0"/>
            </a:xfrm>
            <a:prstGeom prst="line">
              <a:avLst/>
            </a:prstGeom>
            <a:grpFill/>
            <a:ln w="9525">
              <a:solidFill>
                <a:schemeClr val="tx1"/>
              </a:solidFill>
              <a:round/>
              <a:headEnd/>
              <a:tailEnd/>
            </a:ln>
            <a:effectLst/>
          </p:spPr>
          <p:txBody>
            <a:bodyPr wrap="none" anchor="ctr"/>
            <a:lstStyle/>
            <a:p>
              <a:endParaRPr lang="en-US"/>
            </a:p>
          </p:txBody>
        </p:sp>
        <p:sp>
          <p:nvSpPr>
            <p:cNvPr id="202" name="Line 38"/>
            <p:cNvSpPr>
              <a:spLocks noChangeShapeType="1"/>
            </p:cNvSpPr>
            <p:nvPr/>
          </p:nvSpPr>
          <p:spPr bwMode="auto">
            <a:xfrm flipV="1">
              <a:off x="5648325" y="2403475"/>
              <a:ext cx="446088" cy="263525"/>
            </a:xfrm>
            <a:prstGeom prst="line">
              <a:avLst/>
            </a:prstGeom>
            <a:grpFill/>
            <a:ln w="9525">
              <a:solidFill>
                <a:schemeClr val="tx1"/>
              </a:solidFill>
              <a:round/>
              <a:headEnd/>
              <a:tailEnd/>
            </a:ln>
            <a:effectLst/>
          </p:spPr>
          <p:txBody>
            <a:bodyPr wrap="none" anchor="ctr"/>
            <a:lstStyle/>
            <a:p>
              <a:endParaRPr lang="en-US"/>
            </a:p>
          </p:txBody>
        </p:sp>
        <p:sp>
          <p:nvSpPr>
            <p:cNvPr id="203" name="Line 39"/>
            <p:cNvSpPr>
              <a:spLocks noChangeShapeType="1"/>
            </p:cNvSpPr>
            <p:nvPr/>
          </p:nvSpPr>
          <p:spPr bwMode="auto">
            <a:xfrm>
              <a:off x="5648325" y="2139950"/>
              <a:ext cx="466725" cy="263525"/>
            </a:xfrm>
            <a:prstGeom prst="line">
              <a:avLst/>
            </a:prstGeom>
            <a:grpFill/>
            <a:ln w="9525">
              <a:solidFill>
                <a:schemeClr val="tx1"/>
              </a:solidFill>
              <a:round/>
              <a:headEnd/>
              <a:tailEnd/>
            </a:ln>
            <a:effectLst/>
          </p:spPr>
          <p:txBody>
            <a:bodyPr wrap="none" anchor="ctr"/>
            <a:lstStyle/>
            <a:p>
              <a:endParaRPr lang="en-US"/>
            </a:p>
          </p:txBody>
        </p:sp>
        <p:cxnSp>
          <p:nvCxnSpPr>
            <p:cNvPr id="204" name="Straight Connector 203"/>
            <p:cNvCxnSpPr>
              <a:stCxn id="203" idx="0"/>
              <a:endCxn id="202" idx="0"/>
            </p:cNvCxnSpPr>
            <p:nvPr/>
          </p:nvCxnSpPr>
          <p:spPr>
            <a:xfrm>
              <a:off x="5648325" y="2139950"/>
              <a:ext cx="0" cy="527050"/>
            </a:xfrm>
            <a:prstGeom prst="line">
              <a:avLst/>
            </a:prstGeom>
            <a:grpFill/>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TextBox 204"/>
          <p:cNvSpPr txBox="1"/>
          <p:nvPr/>
        </p:nvSpPr>
        <p:spPr>
          <a:xfrm>
            <a:off x="1143000" y="5334000"/>
            <a:ext cx="777241" cy="480131"/>
          </a:xfrm>
          <a:prstGeom prst="rect">
            <a:avLst/>
          </a:prstGeom>
          <a:noFill/>
        </p:spPr>
        <p:txBody>
          <a:bodyPr wrap="square" lIns="27432" tIns="9144" rIns="27432" bIns="9144" rtlCol="0">
            <a:spAutoFit/>
          </a:bodyPr>
          <a:lstStyle/>
          <a:p>
            <a:pPr algn="ctr"/>
            <a:r>
              <a:rPr lang="en-US" sz="1000" b="1" dirty="0" smtClean="0"/>
              <a:t>M113 employs</a:t>
            </a:r>
          </a:p>
          <a:p>
            <a:pPr algn="ctr"/>
            <a:r>
              <a:rPr lang="en-US" sz="1000" b="1" dirty="0" smtClean="0"/>
              <a:t>2nd MICLIC </a:t>
            </a:r>
          </a:p>
        </p:txBody>
      </p:sp>
      <p:pic>
        <p:nvPicPr>
          <p:cNvPr id="206" name="Picture 2" descr="Miclic%20Trailier"/>
          <p:cNvPicPr>
            <a:picLocks noChangeAspect="1" noChangeArrowheads="1"/>
          </p:cNvPicPr>
          <p:nvPr/>
        </p:nvPicPr>
        <p:blipFill>
          <a:blip r:embed="rId2" cstate="print"/>
          <a:srcRect b="25979"/>
          <a:stretch>
            <a:fillRect/>
          </a:stretch>
        </p:blipFill>
        <p:spPr bwMode="auto">
          <a:xfrm>
            <a:off x="5105400" y="914400"/>
            <a:ext cx="3733800" cy="1676400"/>
          </a:xfrm>
          <a:prstGeom prst="rect">
            <a:avLst/>
          </a:prstGeom>
          <a:noFill/>
          <a:ln w="38100">
            <a:solidFill>
              <a:schemeClr val="tx1"/>
            </a:solidFill>
            <a:miter lim="800000"/>
            <a:headEnd/>
            <a:tailEnd/>
          </a:ln>
        </p:spPr>
      </p:pic>
    </p:spTree>
  </p:cSld>
  <p:clrMapOvr>
    <a:masterClrMapping/>
  </p:clrMapOvr>
  <p:transition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900"/>
            <a:ext cx="9144000" cy="714500"/>
          </a:xfrm>
        </p:spPr>
        <p:txBody>
          <a:bodyPr>
            <a:normAutofit fontScale="90000"/>
          </a:bodyPr>
          <a:lstStyle/>
          <a:p>
            <a:r>
              <a:rPr lang="en-US" b="1" dirty="0" smtClean="0">
                <a:effectLst>
                  <a:outerShdw blurRad="38100" dist="38100" dir="2700000" algn="tl">
                    <a:srgbClr val="000000">
                      <a:alpha val="43137"/>
                    </a:srgbClr>
                  </a:outerShdw>
                </a:effectLst>
              </a:rPr>
              <a:t>Terms of Reference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pPr>
              <a:buNone/>
            </a:pPr>
            <a:r>
              <a:rPr lang="en-US" sz="1800" b="1" dirty="0" smtClean="0"/>
              <a:t>Mobility Operations: </a:t>
            </a:r>
            <a:r>
              <a:rPr lang="en-US" sz="1600" dirty="0" smtClean="0"/>
              <a:t>Combined arms activities that mitigate effects of natural and man-made obstacles to enable freedom of movement and maneuver.  Mobility operations included the following six primary tasks: </a:t>
            </a:r>
          </a:p>
          <a:p>
            <a:pPr>
              <a:buNone/>
            </a:pPr>
            <a:r>
              <a:rPr lang="en-US" sz="1600" b="1" dirty="0" smtClean="0"/>
              <a:t>	</a:t>
            </a:r>
            <a:r>
              <a:rPr lang="en-US" sz="1600" dirty="0" smtClean="0"/>
              <a:t>-Conduct breaching operations</a:t>
            </a:r>
          </a:p>
          <a:p>
            <a:pPr>
              <a:buNone/>
            </a:pPr>
            <a:r>
              <a:rPr lang="en-US" sz="1600" dirty="0" smtClean="0"/>
              <a:t>	-Conduct clearing operations</a:t>
            </a:r>
          </a:p>
          <a:p>
            <a:pPr>
              <a:buNone/>
            </a:pPr>
            <a:r>
              <a:rPr lang="en-US" sz="1600" dirty="0" smtClean="0"/>
              <a:t>	-Conduct gap-crossing operations</a:t>
            </a:r>
          </a:p>
          <a:p>
            <a:pPr>
              <a:buNone/>
            </a:pPr>
            <a:r>
              <a:rPr lang="en-US" sz="1600" dirty="0" smtClean="0"/>
              <a:t>	-Construct and maintain combat roads and trails</a:t>
            </a:r>
          </a:p>
          <a:p>
            <a:pPr>
              <a:buNone/>
            </a:pPr>
            <a:r>
              <a:rPr lang="en-US" sz="1600" dirty="0" smtClean="0"/>
              <a:t>	-Construct and maintain forward airfields and LZs</a:t>
            </a:r>
          </a:p>
          <a:p>
            <a:pPr>
              <a:buNone/>
            </a:pPr>
            <a:r>
              <a:rPr lang="en-US" sz="1600" dirty="0" smtClean="0"/>
              <a:t>	-Conduct traffic operations</a:t>
            </a:r>
            <a:endParaRPr lang="en-US" sz="1800" dirty="0" smtClean="0"/>
          </a:p>
          <a:p>
            <a:pPr>
              <a:buNone/>
            </a:pPr>
            <a:r>
              <a:rPr lang="en-US" sz="1800" b="1" dirty="0" smtClean="0"/>
              <a:t>Breaching Operations: </a:t>
            </a:r>
            <a:r>
              <a:rPr lang="en-US" sz="1600" dirty="0" smtClean="0"/>
              <a:t>Breaching operations are conducted to allow maneuver despite the presence of enemy reinforcing obstacles that are covered by fire.  Obstacle breaching is the employment of a combination of tactics and techniques to advance an attacking force to the </a:t>
            </a:r>
            <a:r>
              <a:rPr lang="en-US" sz="1600" dirty="0" err="1" smtClean="0"/>
              <a:t>farside</a:t>
            </a:r>
            <a:r>
              <a:rPr lang="en-US" sz="1600" dirty="0" smtClean="0"/>
              <a:t> of an obstacle covered by fire.  Breaching is a synchronized combined arms operation under the control of the maneuver commander.</a:t>
            </a:r>
          </a:p>
          <a:p>
            <a:pPr>
              <a:buNone/>
            </a:pPr>
            <a:endParaRPr lang="en-US" sz="1600" b="1" dirty="0" smtClean="0"/>
          </a:p>
          <a:p>
            <a:pPr>
              <a:buNone/>
            </a:pPr>
            <a:r>
              <a:rPr lang="en-US" sz="1800" b="1" dirty="0" smtClean="0"/>
              <a:t>Clearing Operations: </a:t>
            </a:r>
            <a:r>
              <a:rPr lang="en-US" sz="1600" dirty="0" smtClean="0"/>
              <a:t>Clearing operations are conducted to completely eliminate the enemy’s obstacle effort or residual obstacles affecting the operational area.  Commanders may order clearing operations to facilitate mobility within an AO based on an analysis of mission variables (METT-TC).  They may also order a critical route or area cleared of mines, explosive hazards, or other obstacles.  The operation could be conducted as a single mission to open or reopen a route or area, it may be conducted on a recurring basis in support of efforts to defeat a sustained threat to critical route.</a:t>
            </a:r>
          </a:p>
          <a:p>
            <a:pPr>
              <a:buNone/>
            </a:pPr>
            <a:endParaRPr lang="en-US" sz="1600" b="1" dirty="0" smtClean="0"/>
          </a:p>
          <a:p>
            <a:pPr>
              <a:lnSpc>
                <a:spcPct val="110000"/>
              </a:lnSpc>
              <a:spcBef>
                <a:spcPts val="0"/>
              </a:spcBef>
              <a:buNone/>
            </a:pPr>
            <a:r>
              <a:rPr lang="en-US" sz="1600" b="1" dirty="0" smtClean="0"/>
              <a:t>Under the 12-05 scenario construct, breaching operations will occur in support of combined arms </a:t>
            </a:r>
          </a:p>
          <a:p>
            <a:pPr>
              <a:lnSpc>
                <a:spcPct val="110000"/>
              </a:lnSpc>
              <a:spcBef>
                <a:spcPts val="0"/>
              </a:spcBef>
              <a:buNone/>
            </a:pPr>
            <a:r>
              <a:rPr lang="en-US" sz="1600" b="1" dirty="0" smtClean="0"/>
              <a:t>maneuver  (CAM) while clearing operations are conducted to support wide area security </a:t>
            </a:r>
          </a:p>
          <a:p>
            <a:pPr>
              <a:lnSpc>
                <a:spcPct val="110000"/>
              </a:lnSpc>
              <a:spcBef>
                <a:spcPts val="0"/>
              </a:spcBef>
              <a:buNone/>
            </a:pPr>
            <a:r>
              <a:rPr lang="en-US" sz="1600" b="1" dirty="0" smtClean="0"/>
              <a:t>(WAS).</a:t>
            </a:r>
            <a:r>
              <a:rPr lang="en-US" sz="1800" b="1" dirty="0" smtClean="0"/>
              <a:t>  </a:t>
            </a:r>
            <a:endParaRPr lang="en-US" sz="2000" b="1" dirty="0"/>
          </a:p>
        </p:txBody>
      </p:sp>
      <p:sp>
        <p:nvSpPr>
          <p:cNvPr id="4" name="TextBox 3"/>
          <p:cNvSpPr txBox="1"/>
          <p:nvPr/>
        </p:nvSpPr>
        <p:spPr>
          <a:xfrm>
            <a:off x="6096000" y="6458200"/>
            <a:ext cx="3048000" cy="307777"/>
          </a:xfrm>
          <a:prstGeom prst="rect">
            <a:avLst/>
          </a:prstGeom>
          <a:noFill/>
        </p:spPr>
        <p:txBody>
          <a:bodyPr wrap="square" rtlCol="0">
            <a:spAutoFit/>
          </a:bodyPr>
          <a:lstStyle/>
          <a:p>
            <a:r>
              <a:rPr lang="en-US" sz="1400" b="1" i="1" dirty="0" smtClean="0"/>
              <a:t>Reference</a:t>
            </a:r>
            <a:r>
              <a:rPr lang="en-US" sz="1400" b="1" dirty="0" smtClean="0"/>
              <a:t>: AATP 3-90.4, Pg. 1-3 </a:t>
            </a:r>
            <a:endParaRPr lang="en-US" sz="1400" b="1" dirty="0"/>
          </a:p>
        </p:txBody>
      </p:sp>
    </p:spTree>
  </p:cSld>
  <p:clrMapOvr>
    <a:masterClrMapping/>
  </p:clrMapOvr>
  <p:transition advClick="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b="1" dirty="0" smtClean="0">
                <a:effectLst>
                  <a:outerShdw blurRad="38100" dist="38100" dir="2700000" algn="tl">
                    <a:srgbClr val="000000">
                      <a:alpha val="43137"/>
                    </a:srgbClr>
                  </a:outerShdw>
                </a:effectLst>
              </a:rPr>
              <a:t>Breaching Terms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sz="1800" b="1" dirty="0" smtClean="0"/>
              <a:t>Reduction: </a:t>
            </a:r>
            <a:r>
              <a:rPr lang="en-US" sz="1800" dirty="0" smtClean="0"/>
              <a:t>Creation of lanes through a minefield or obstacle to allow passage of the attacking ground force.</a:t>
            </a:r>
          </a:p>
          <a:p>
            <a:r>
              <a:rPr lang="en-US" sz="1800" b="1" dirty="0" smtClean="0"/>
              <a:t>Lane: </a:t>
            </a:r>
            <a:r>
              <a:rPr lang="en-US" sz="1800" dirty="0" smtClean="0"/>
              <a:t>Route through, over, or around an enemy or friendly obstacle that provides safe passage of a passing force.  The route may be reduced and proofed as part of a breaching operation, constructed as part of the obstacle, or marked as a bypass.</a:t>
            </a:r>
          </a:p>
          <a:p>
            <a:r>
              <a:rPr lang="en-US" sz="1800" b="1" dirty="0" smtClean="0"/>
              <a:t>Proof: </a:t>
            </a:r>
            <a:r>
              <a:rPr lang="en-US" sz="1800" dirty="0" smtClean="0"/>
              <a:t> The verification that a lane is free of mines or explosive hazards and that the width and </a:t>
            </a:r>
            <a:r>
              <a:rPr lang="en-US" sz="1800" dirty="0" err="1" smtClean="0"/>
              <a:t>trafficability</a:t>
            </a:r>
            <a:r>
              <a:rPr lang="en-US" sz="1800" dirty="0" smtClean="0"/>
              <a:t> at the point of breach are suitable for the passing force.</a:t>
            </a:r>
            <a:endParaRPr lang="en-US" sz="1800" b="1" dirty="0" smtClean="0"/>
          </a:p>
          <a:p>
            <a:r>
              <a:rPr lang="en-US" sz="1800" b="1" dirty="0" smtClean="0"/>
              <a:t>Breach Area:</a:t>
            </a:r>
            <a:r>
              <a:rPr lang="en-US" sz="1800" dirty="0" smtClean="0"/>
              <a:t> Area where a breaching operation occurs.  It is established and fully defined by the higher headquarters of the unit conducting breaching operations.</a:t>
            </a:r>
          </a:p>
          <a:p>
            <a:r>
              <a:rPr lang="en-US" sz="1800" b="1" dirty="0" smtClean="0"/>
              <a:t>Point of Breach:</a:t>
            </a:r>
            <a:r>
              <a:rPr lang="en-US" sz="1800" dirty="0" smtClean="0"/>
              <a:t> Location at an obstacle where the creation of a lane is being attempted.</a:t>
            </a:r>
          </a:p>
          <a:p>
            <a:r>
              <a:rPr lang="en-US" sz="1800" b="1" dirty="0" err="1" smtClean="0"/>
              <a:t>Farside</a:t>
            </a:r>
            <a:r>
              <a:rPr lang="en-US" sz="1800" b="1" dirty="0" smtClean="0"/>
              <a:t> Objective:</a:t>
            </a:r>
            <a:r>
              <a:rPr lang="en-US" sz="1800" dirty="0" smtClean="0"/>
              <a:t> Defined location on the </a:t>
            </a:r>
            <a:r>
              <a:rPr lang="en-US" sz="1800" dirty="0" err="1" smtClean="0"/>
              <a:t>farside</a:t>
            </a:r>
            <a:r>
              <a:rPr lang="en-US" sz="1800" dirty="0" smtClean="0"/>
              <a:t> of an obstacle that an assaulting force seizes to eliminate enemy direct fires and observed indirect fires onto a reduction area or a crossing site to prevent the enemy from interfering with the reduction of the obstacle and allow follow-on forces to move securely through the created lanes.</a:t>
            </a:r>
          </a:p>
          <a:p>
            <a:r>
              <a:rPr lang="en-US" sz="1800" b="1" dirty="0" smtClean="0"/>
              <a:t>Point of Penetration:</a:t>
            </a:r>
            <a:r>
              <a:rPr lang="en-US" sz="1800" dirty="0" smtClean="0"/>
              <a:t> Location, identified on the ground, where the commander concentrates his efforts at the enemy’s weakest point to seize a foothold on the </a:t>
            </a:r>
            <a:r>
              <a:rPr lang="en-US" sz="1800" dirty="0" err="1" smtClean="0"/>
              <a:t>farside</a:t>
            </a:r>
            <a:r>
              <a:rPr lang="en-US" sz="1800" dirty="0" smtClean="0"/>
              <a:t> objective.</a:t>
            </a:r>
          </a:p>
          <a:p>
            <a:pPr>
              <a:buNone/>
            </a:pPr>
            <a:endParaRPr lang="en-US" sz="1800" dirty="0"/>
          </a:p>
        </p:txBody>
      </p:sp>
      <p:sp>
        <p:nvSpPr>
          <p:cNvPr id="4" name="TextBox 3"/>
          <p:cNvSpPr txBox="1"/>
          <p:nvPr/>
        </p:nvSpPr>
        <p:spPr>
          <a:xfrm>
            <a:off x="6096000" y="6434450"/>
            <a:ext cx="3048000" cy="307777"/>
          </a:xfrm>
          <a:prstGeom prst="rect">
            <a:avLst/>
          </a:prstGeom>
          <a:noFill/>
        </p:spPr>
        <p:txBody>
          <a:bodyPr wrap="square" rtlCol="0">
            <a:spAutoFit/>
          </a:bodyPr>
          <a:lstStyle/>
          <a:p>
            <a:r>
              <a:rPr lang="en-US" sz="1400" b="1" i="1" dirty="0" smtClean="0"/>
              <a:t>Reference</a:t>
            </a:r>
            <a:r>
              <a:rPr lang="en-US" sz="1400" b="1" dirty="0" smtClean="0"/>
              <a:t>: AATP 3-90.4, Ch. 3 </a:t>
            </a:r>
            <a:endParaRPr lang="en-US" sz="1400" b="1" dirty="0"/>
          </a:p>
        </p:txBody>
      </p:sp>
    </p:spTree>
  </p:cSld>
  <p:clrMapOvr>
    <a:masterClrMapping/>
  </p:clrMapOvr>
  <p:transition advClick="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388"/>
            <a:ext cx="9144000" cy="563562"/>
          </a:xfrm>
        </p:spPr>
        <p:txBody>
          <a:bodyPr>
            <a:normAutofit fontScale="90000"/>
          </a:bodyPr>
          <a:lstStyle/>
          <a:p>
            <a:r>
              <a:rPr lang="en-US" b="1" dirty="0" smtClean="0">
                <a:effectLst>
                  <a:outerShdw blurRad="38100" dist="38100" dir="2700000" algn="tl">
                    <a:srgbClr val="000000">
                      <a:alpha val="43137"/>
                    </a:srgbClr>
                  </a:outerShdw>
                </a:effectLst>
              </a:rPr>
              <a:t>Breaching Terms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6375"/>
            <a:ext cx="8229600" cy="5334000"/>
          </a:xfrm>
        </p:spPr>
        <p:txBody>
          <a:bodyPr>
            <a:noAutofit/>
          </a:bodyPr>
          <a:lstStyle/>
          <a:p>
            <a:r>
              <a:rPr lang="en-US" sz="1600" dirty="0" smtClean="0"/>
              <a:t>Types of Breaching Operations</a:t>
            </a:r>
          </a:p>
          <a:p>
            <a:pPr lvl="1"/>
            <a:r>
              <a:rPr lang="en-US" sz="1600" b="1" dirty="0" smtClean="0"/>
              <a:t>Deliberate Breach: </a:t>
            </a:r>
            <a:r>
              <a:rPr lang="en-US" sz="1600" dirty="0" smtClean="0"/>
              <a:t>The creation of a lane through a minefield or a clear route through a barrier or fortification, which is systematically planned and carried out.</a:t>
            </a:r>
          </a:p>
          <a:p>
            <a:pPr lvl="1"/>
            <a:r>
              <a:rPr lang="en-US" sz="1600" b="1" dirty="0" smtClean="0"/>
              <a:t>Hasty Breach: </a:t>
            </a:r>
            <a:r>
              <a:rPr lang="en-US" sz="1600" dirty="0" smtClean="0"/>
              <a:t>The creation of lanes through  enemy minefields by expedient methods such as blasting with demolitions, pushing rollers or disabled vehicles through the minefields where the time factor does not permit detailed reconnaissance, deliberate breaching, or bypassing the obstacle.  </a:t>
            </a:r>
          </a:p>
          <a:p>
            <a:pPr lvl="1"/>
            <a:r>
              <a:rPr lang="en-US" sz="1600" b="1" dirty="0" smtClean="0"/>
              <a:t>In-Stride Breach:</a:t>
            </a:r>
            <a:r>
              <a:rPr lang="en-US" sz="1600" dirty="0" smtClean="0"/>
              <a:t> Type of hasty breach used to describe the situation when a subordinate unit is expected to be able to organize for and conduct  hasty breach with its organic or task-organized assets, without impacting on the higher unit’s scheme of maneuver or commander’s intent.</a:t>
            </a:r>
          </a:p>
          <a:p>
            <a:pPr lvl="1"/>
            <a:r>
              <a:rPr lang="en-US" sz="1600" b="1" dirty="0" smtClean="0"/>
              <a:t>Covert Breach: </a:t>
            </a:r>
            <a:r>
              <a:rPr lang="en-US" sz="1600" dirty="0" smtClean="0"/>
              <a:t>Creation of lanes through minefields or other obstacles that is planned and intended to be executed without detection by an adversary.  Its primary purpose is to reduce obstacles in an undetected fashion to facilitate the passage of maneuver forces.</a:t>
            </a:r>
          </a:p>
          <a:p>
            <a:pPr lvl="1"/>
            <a:r>
              <a:rPr lang="en-US" sz="1600" b="1" dirty="0" smtClean="0"/>
              <a:t>“Bulling” or “Forcing through”: </a:t>
            </a:r>
            <a:r>
              <a:rPr lang="en-US" sz="1600" dirty="0" smtClean="0"/>
              <a:t>Not a breaching operation, but a decision made when a commander must react immediately to extricate his force from an untenable position within an obstacle and no other breaching operations are possible.  </a:t>
            </a:r>
          </a:p>
          <a:p>
            <a:pPr>
              <a:lnSpc>
                <a:spcPct val="110000"/>
              </a:lnSpc>
              <a:spcBef>
                <a:spcPts val="0"/>
              </a:spcBef>
              <a:buNone/>
            </a:pPr>
            <a:endParaRPr lang="en-US" sz="1600" dirty="0" smtClean="0"/>
          </a:p>
          <a:p>
            <a:pPr>
              <a:lnSpc>
                <a:spcPct val="110000"/>
              </a:lnSpc>
              <a:spcBef>
                <a:spcPts val="0"/>
              </a:spcBef>
              <a:buNone/>
            </a:pPr>
            <a:r>
              <a:rPr lang="en-US" sz="1600" b="1" i="1" dirty="0" smtClean="0"/>
              <a:t>NOTE:  During 12-05 Decisive Action, the RTU unit will conduct </a:t>
            </a:r>
            <a:r>
              <a:rPr lang="en-US" sz="1600" b="1" i="1" u="sng" dirty="0" smtClean="0"/>
              <a:t>deliberate TF-level</a:t>
            </a:r>
            <a:r>
              <a:rPr lang="en-US" sz="1600" b="1" i="1" dirty="0" smtClean="0"/>
              <a:t> breaches.</a:t>
            </a:r>
            <a:endParaRPr lang="en-US" sz="2000" b="1" i="1" dirty="0" smtClean="0"/>
          </a:p>
          <a:p>
            <a:endParaRPr lang="en-US" sz="2000" dirty="0" smtClean="0"/>
          </a:p>
          <a:p>
            <a:pPr>
              <a:buNone/>
            </a:pPr>
            <a:r>
              <a:rPr lang="en-US" sz="2000" b="1" dirty="0" smtClean="0"/>
              <a:t> </a:t>
            </a:r>
          </a:p>
        </p:txBody>
      </p:sp>
      <p:sp>
        <p:nvSpPr>
          <p:cNvPr id="4" name="TextBox 3"/>
          <p:cNvSpPr txBox="1"/>
          <p:nvPr/>
        </p:nvSpPr>
        <p:spPr>
          <a:xfrm>
            <a:off x="6096000" y="6386950"/>
            <a:ext cx="3048000" cy="307777"/>
          </a:xfrm>
          <a:prstGeom prst="rect">
            <a:avLst/>
          </a:prstGeom>
          <a:noFill/>
        </p:spPr>
        <p:txBody>
          <a:bodyPr wrap="square" rtlCol="0">
            <a:spAutoFit/>
          </a:bodyPr>
          <a:lstStyle/>
          <a:p>
            <a:r>
              <a:rPr lang="en-US" sz="1400" b="1" i="1" dirty="0" smtClean="0"/>
              <a:t>Reference</a:t>
            </a:r>
            <a:r>
              <a:rPr lang="en-US" sz="1400" b="1" dirty="0" smtClean="0"/>
              <a:t>: AATP 3-90.4, Ch. 3 </a:t>
            </a:r>
            <a:endParaRPr lang="en-US" sz="1400" b="1" dirty="0"/>
          </a:p>
        </p:txBody>
      </p:sp>
    </p:spTree>
  </p:cSld>
  <p:clrMapOvr>
    <a:masterClrMapping/>
  </p:clrMapOvr>
  <p:transition advClick="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nvGraphicFramePr>
        <p:xfrm>
          <a:off x="152400" y="152400"/>
          <a:ext cx="8839200" cy="6568440"/>
        </p:xfrm>
        <a:graphic>
          <a:graphicData uri="http://schemas.openxmlformats.org/drawingml/2006/table">
            <a:tbl>
              <a:tblPr firstRow="1" bandRow="1">
                <a:tableStyleId>{5C22544A-7EE6-4342-B048-85BDC9FD1C3A}</a:tableStyleId>
              </a:tblPr>
              <a:tblGrid>
                <a:gridCol w="1321749"/>
                <a:gridCol w="7517451"/>
              </a:tblGrid>
              <a:tr h="370840">
                <a:tc>
                  <a:txBody>
                    <a:bodyPr/>
                    <a:lstStyle/>
                    <a:p>
                      <a:pPr algn="ctr"/>
                      <a:r>
                        <a:rPr lang="en-US" sz="1600" dirty="0" smtClean="0"/>
                        <a:t>Breaching  Tenets</a:t>
                      </a:r>
                      <a:endParaRPr lang="en-US" sz="1600" dirty="0"/>
                    </a:p>
                  </a:txBody>
                  <a:tcPr/>
                </a:tc>
                <a:tc>
                  <a:txBody>
                    <a:bodyPr/>
                    <a:lstStyle/>
                    <a:p>
                      <a:pPr algn="ctr"/>
                      <a:r>
                        <a:rPr lang="en-US" sz="2400" dirty="0" smtClean="0">
                          <a:effectLst>
                            <a:outerShdw blurRad="38100" dist="38100" dir="2700000" algn="tl">
                              <a:srgbClr val="000000">
                                <a:alpha val="43137"/>
                              </a:srgbClr>
                            </a:outerShdw>
                          </a:effectLst>
                        </a:rPr>
                        <a:t>Actions</a:t>
                      </a:r>
                      <a:endParaRPr lang="en-US" sz="2400" dirty="0">
                        <a:effectLst>
                          <a:outerShdw blurRad="38100" dist="38100" dir="2700000" algn="tl">
                            <a:srgbClr val="000000">
                              <a:alpha val="43137"/>
                            </a:srgbClr>
                          </a:outerShdw>
                        </a:effectLst>
                      </a:endParaRPr>
                    </a:p>
                  </a:txBody>
                  <a:tcPr/>
                </a:tc>
              </a:tr>
              <a:tr h="370840">
                <a:tc>
                  <a:txBody>
                    <a:bodyPr/>
                    <a:lstStyle/>
                    <a:p>
                      <a:pPr algn="ctr"/>
                      <a:r>
                        <a:rPr lang="en-US" sz="1100" dirty="0" smtClean="0"/>
                        <a:t>Intelligence</a:t>
                      </a:r>
                      <a:endParaRPr lang="en-US" sz="1100" dirty="0"/>
                    </a:p>
                  </a:txBody>
                  <a:tcPr/>
                </a:tc>
                <a:tc>
                  <a:txBody>
                    <a:bodyPr/>
                    <a:lstStyle/>
                    <a:p>
                      <a:r>
                        <a:rPr lang="en-US" sz="1100" kern="1200" baseline="0" dirty="0" smtClean="0">
                          <a:solidFill>
                            <a:schemeClr val="dk1"/>
                          </a:solidFill>
                          <a:latin typeface="+mn-lt"/>
                          <a:ea typeface="+mn-ea"/>
                          <a:cs typeface="+mn-cs"/>
                        </a:rPr>
                        <a:t>• Template enemy obstacles on the SITEMP for each enemy COA during IPB based</a:t>
                      </a:r>
                    </a:p>
                    <a:p>
                      <a:r>
                        <a:rPr lang="en-US" sz="1100" kern="1200" baseline="0" dirty="0" smtClean="0">
                          <a:solidFill>
                            <a:schemeClr val="dk1"/>
                          </a:solidFill>
                          <a:latin typeface="+mn-lt"/>
                          <a:ea typeface="+mn-ea"/>
                          <a:cs typeface="+mn-cs"/>
                        </a:rPr>
                        <a:t>on—</a:t>
                      </a:r>
                    </a:p>
                    <a:p>
                      <a:r>
                        <a:rPr lang="en-US" sz="1100" kern="1200" baseline="0" dirty="0" smtClean="0">
                          <a:solidFill>
                            <a:schemeClr val="dk1"/>
                          </a:solidFill>
                          <a:latin typeface="+mn-lt"/>
                          <a:ea typeface="+mn-ea"/>
                          <a:cs typeface="+mn-cs"/>
                        </a:rPr>
                        <a:t>    -The enemy’s ability to emplace obstacles based on its capabilities (manpower, equipment, and materials) and time available.</a:t>
                      </a:r>
                    </a:p>
                    <a:p>
                      <a:r>
                        <a:rPr lang="en-US" sz="1100" kern="1200" baseline="0" dirty="0" smtClean="0">
                          <a:solidFill>
                            <a:schemeClr val="dk1"/>
                          </a:solidFill>
                          <a:latin typeface="+mn-lt"/>
                          <a:ea typeface="+mn-ea"/>
                          <a:cs typeface="+mn-cs"/>
                        </a:rPr>
                        <a:t>    -The effects of terrain and weather.</a:t>
                      </a:r>
                    </a:p>
                    <a:p>
                      <a:r>
                        <a:rPr lang="en-US" sz="1100" kern="1200" baseline="0" dirty="0" smtClean="0">
                          <a:solidFill>
                            <a:schemeClr val="dk1"/>
                          </a:solidFill>
                          <a:latin typeface="+mn-lt"/>
                          <a:ea typeface="+mn-ea"/>
                          <a:cs typeface="+mn-cs"/>
                        </a:rPr>
                        <a:t>    -The range of enemy weapon systems covering obstacles and emplacing </a:t>
                      </a:r>
                      <a:r>
                        <a:rPr lang="en-US" sz="1100" kern="1200" baseline="0" dirty="0" err="1" smtClean="0">
                          <a:solidFill>
                            <a:schemeClr val="dk1"/>
                          </a:solidFill>
                          <a:latin typeface="+mn-lt"/>
                          <a:ea typeface="+mn-ea"/>
                          <a:cs typeface="+mn-cs"/>
                        </a:rPr>
                        <a:t>scatterable</a:t>
                      </a:r>
                      <a:r>
                        <a:rPr lang="en-US" sz="1100" kern="1200" baseline="0" dirty="0" smtClean="0">
                          <a:solidFill>
                            <a:schemeClr val="dk1"/>
                          </a:solidFill>
                          <a:latin typeface="+mn-lt"/>
                          <a:ea typeface="+mn-ea"/>
                          <a:cs typeface="+mn-cs"/>
                        </a:rPr>
                        <a:t> mines.</a:t>
                      </a:r>
                    </a:p>
                    <a:p>
                      <a:r>
                        <a:rPr lang="en-US" sz="1100" kern="1200" baseline="0" dirty="0" smtClean="0">
                          <a:solidFill>
                            <a:schemeClr val="dk1"/>
                          </a:solidFill>
                          <a:latin typeface="+mn-lt"/>
                          <a:ea typeface="+mn-ea"/>
                          <a:cs typeface="+mn-cs"/>
                        </a:rPr>
                        <a:t>• Develop IR on enemy engineer units, equipment, activities, and obstacles (location,</a:t>
                      </a:r>
                    </a:p>
                    <a:p>
                      <a:r>
                        <a:rPr lang="en-US" sz="1100" kern="1200" baseline="0" dirty="0" smtClean="0">
                          <a:solidFill>
                            <a:schemeClr val="dk1"/>
                          </a:solidFill>
                          <a:latin typeface="+mn-lt"/>
                          <a:ea typeface="+mn-ea"/>
                          <a:cs typeface="+mn-cs"/>
                        </a:rPr>
                        <a:t>composition, and types of mines).</a:t>
                      </a:r>
                    </a:p>
                    <a:p>
                      <a:r>
                        <a:rPr lang="en-US" sz="1100" kern="1200" baseline="0" dirty="0" smtClean="0">
                          <a:solidFill>
                            <a:schemeClr val="dk1"/>
                          </a:solidFill>
                          <a:latin typeface="+mn-lt"/>
                          <a:ea typeface="+mn-ea"/>
                          <a:cs typeface="+mn-cs"/>
                        </a:rPr>
                        <a:t>• Integrate IR and engineer reconnaissance capabilities into the ISR plan to develop OBSTINTEL.</a:t>
                      </a:r>
                      <a:endParaRPr lang="en-US" sz="1100" dirty="0"/>
                    </a:p>
                  </a:txBody>
                  <a:tcPr/>
                </a:tc>
              </a:tr>
              <a:tr h="370840">
                <a:tc>
                  <a:txBody>
                    <a:bodyPr/>
                    <a:lstStyle/>
                    <a:p>
                      <a:pPr algn="ctr"/>
                      <a:r>
                        <a:rPr lang="en-US" sz="1100" dirty="0" smtClean="0"/>
                        <a:t>Breaching Fundamentals</a:t>
                      </a:r>
                      <a:r>
                        <a:rPr lang="en-US" sz="1100" baseline="0" dirty="0" smtClean="0"/>
                        <a:t> (SOSRA)</a:t>
                      </a:r>
                      <a:endParaRPr lang="en-US" sz="1100" dirty="0"/>
                    </a:p>
                  </a:txBody>
                  <a:tcPr/>
                </a:tc>
                <a:tc>
                  <a:txBody>
                    <a:bodyPr/>
                    <a:lstStyle/>
                    <a:p>
                      <a:r>
                        <a:rPr lang="en-US" sz="1100" kern="1200" baseline="0" dirty="0" smtClean="0">
                          <a:solidFill>
                            <a:schemeClr val="dk1"/>
                          </a:solidFill>
                          <a:latin typeface="+mn-lt"/>
                          <a:ea typeface="+mn-ea"/>
                          <a:cs typeface="+mn-cs"/>
                        </a:rPr>
                        <a:t>• Implement fire control measures to allow the support force to provide effective direct</a:t>
                      </a:r>
                    </a:p>
                    <a:p>
                      <a:r>
                        <a:rPr lang="en-US" sz="1100" kern="1200" baseline="0" dirty="0" smtClean="0">
                          <a:solidFill>
                            <a:schemeClr val="dk1"/>
                          </a:solidFill>
                          <a:latin typeface="+mn-lt"/>
                          <a:ea typeface="+mn-ea"/>
                          <a:cs typeface="+mn-cs"/>
                        </a:rPr>
                        <a:t>and indirect suppressive fires </a:t>
                      </a:r>
                      <a:r>
                        <a:rPr lang="en-US" sz="1100" b="1" kern="1200" baseline="0" dirty="0" smtClean="0">
                          <a:solidFill>
                            <a:schemeClr val="dk1"/>
                          </a:solidFill>
                          <a:latin typeface="+mn-lt"/>
                          <a:ea typeface="+mn-ea"/>
                          <a:cs typeface="+mn-cs"/>
                        </a:rPr>
                        <a:t>(suppress).</a:t>
                      </a:r>
                    </a:p>
                    <a:p>
                      <a:r>
                        <a:rPr lang="en-US" sz="1100" kern="1200" baseline="0" dirty="0" smtClean="0">
                          <a:solidFill>
                            <a:schemeClr val="dk1"/>
                          </a:solidFill>
                          <a:latin typeface="+mn-lt"/>
                          <a:ea typeface="+mn-ea"/>
                          <a:cs typeface="+mn-cs"/>
                        </a:rPr>
                        <a:t>• Determine the placement (wind condition), density, and timing of obscuration smoke on</a:t>
                      </a:r>
                    </a:p>
                    <a:p>
                      <a:r>
                        <a:rPr lang="en-US" sz="1100" kern="1200" baseline="0" dirty="0" smtClean="0">
                          <a:solidFill>
                            <a:schemeClr val="dk1"/>
                          </a:solidFill>
                          <a:latin typeface="+mn-lt"/>
                          <a:ea typeface="+mn-ea"/>
                          <a:cs typeface="+mn-cs"/>
                        </a:rPr>
                        <a:t>enemy positions and screening smoke between the enemy and the reduction area </a:t>
                      </a:r>
                      <a:r>
                        <a:rPr lang="en-US" sz="1100" b="1" kern="1200" baseline="0" dirty="0" smtClean="0">
                          <a:solidFill>
                            <a:schemeClr val="dk1"/>
                          </a:solidFill>
                          <a:latin typeface="+mn-lt"/>
                          <a:ea typeface="+mn-ea"/>
                          <a:cs typeface="+mn-cs"/>
                        </a:rPr>
                        <a:t>(obscure).</a:t>
                      </a:r>
                    </a:p>
                    <a:p>
                      <a:r>
                        <a:rPr lang="en-US" sz="1100" kern="1200" baseline="0" dirty="0" smtClean="0">
                          <a:solidFill>
                            <a:schemeClr val="dk1"/>
                          </a:solidFill>
                          <a:latin typeface="+mn-lt"/>
                          <a:ea typeface="+mn-ea"/>
                          <a:cs typeface="+mn-cs"/>
                        </a:rPr>
                        <a:t>• Resource the breach force based on the combat power of enemy forces </a:t>
                      </a:r>
                      <a:r>
                        <a:rPr lang="en-US" sz="1100" kern="1200" baseline="0" dirty="0" err="1" smtClean="0">
                          <a:solidFill>
                            <a:schemeClr val="dk1"/>
                          </a:solidFill>
                          <a:latin typeface="+mn-lt"/>
                          <a:ea typeface="+mn-ea"/>
                          <a:cs typeface="+mn-cs"/>
                        </a:rPr>
                        <a:t>overwatching</a:t>
                      </a:r>
                      <a:endParaRPr lang="en-US" sz="1100" kern="1200" baseline="0" dirty="0" smtClean="0">
                        <a:solidFill>
                          <a:schemeClr val="dk1"/>
                        </a:solidFill>
                        <a:latin typeface="+mn-lt"/>
                        <a:ea typeface="+mn-ea"/>
                        <a:cs typeface="+mn-cs"/>
                      </a:endParaRPr>
                    </a:p>
                    <a:p>
                      <a:r>
                        <a:rPr lang="en-US" sz="1100" kern="1200" baseline="0" dirty="0" smtClean="0">
                          <a:solidFill>
                            <a:schemeClr val="dk1"/>
                          </a:solidFill>
                          <a:latin typeface="+mn-lt"/>
                          <a:ea typeface="+mn-ea"/>
                          <a:cs typeface="+mn-cs"/>
                        </a:rPr>
                        <a:t>the obstacle </a:t>
                      </a:r>
                      <a:r>
                        <a:rPr lang="en-US" sz="1100" b="1" kern="1200" baseline="0" dirty="0" smtClean="0">
                          <a:solidFill>
                            <a:schemeClr val="dk1"/>
                          </a:solidFill>
                          <a:latin typeface="+mn-lt"/>
                          <a:ea typeface="+mn-ea"/>
                          <a:cs typeface="+mn-cs"/>
                        </a:rPr>
                        <a:t>(secure).</a:t>
                      </a:r>
                    </a:p>
                    <a:p>
                      <a:r>
                        <a:rPr lang="en-US" sz="1100" kern="1200" baseline="0" dirty="0" smtClean="0">
                          <a:solidFill>
                            <a:schemeClr val="dk1"/>
                          </a:solidFill>
                          <a:latin typeface="+mn-lt"/>
                          <a:ea typeface="+mn-ea"/>
                          <a:cs typeface="+mn-cs"/>
                        </a:rPr>
                        <a:t>• Determine number and width of lanes based on the scheme of movement and</a:t>
                      </a:r>
                    </a:p>
                    <a:p>
                      <a:r>
                        <a:rPr lang="en-US" sz="1100" kern="1200" baseline="0" dirty="0" smtClean="0">
                          <a:solidFill>
                            <a:schemeClr val="dk1"/>
                          </a:solidFill>
                          <a:latin typeface="+mn-lt"/>
                          <a:ea typeface="+mn-ea"/>
                          <a:cs typeface="+mn-cs"/>
                        </a:rPr>
                        <a:t>maneuver (one lane per company and two lanes per battalion), determine reduction methods (explosive, mechanical, or physical), and establish a lane-marking system </a:t>
                      </a:r>
                      <a:r>
                        <a:rPr lang="en-US" sz="1100" b="1" kern="1200" baseline="0" dirty="0" smtClean="0">
                          <a:solidFill>
                            <a:schemeClr val="dk1"/>
                          </a:solidFill>
                          <a:latin typeface="+mn-lt"/>
                          <a:ea typeface="+mn-ea"/>
                          <a:cs typeface="+mn-cs"/>
                        </a:rPr>
                        <a:t>(reduce).</a:t>
                      </a:r>
                    </a:p>
                    <a:p>
                      <a:r>
                        <a:rPr lang="en-US" sz="1100" kern="1200" baseline="0" dirty="0" smtClean="0">
                          <a:solidFill>
                            <a:schemeClr val="dk1"/>
                          </a:solidFill>
                          <a:latin typeface="+mn-lt"/>
                          <a:ea typeface="+mn-ea"/>
                          <a:cs typeface="+mn-cs"/>
                        </a:rPr>
                        <a:t>• Complete the breach by destroying the enemy on the </a:t>
                      </a:r>
                      <a:r>
                        <a:rPr lang="en-US" sz="1100" kern="1200" baseline="0" dirty="0" err="1" smtClean="0">
                          <a:solidFill>
                            <a:schemeClr val="dk1"/>
                          </a:solidFill>
                          <a:latin typeface="+mn-lt"/>
                          <a:ea typeface="+mn-ea"/>
                          <a:cs typeface="+mn-cs"/>
                        </a:rPr>
                        <a:t>farside</a:t>
                      </a:r>
                      <a:r>
                        <a:rPr lang="en-US" sz="1100" kern="1200" baseline="0" dirty="0" smtClean="0">
                          <a:solidFill>
                            <a:schemeClr val="dk1"/>
                          </a:solidFill>
                          <a:latin typeface="+mn-lt"/>
                          <a:ea typeface="+mn-ea"/>
                          <a:cs typeface="+mn-cs"/>
                        </a:rPr>
                        <a:t> of the obstacle </a:t>
                      </a:r>
                      <a:r>
                        <a:rPr lang="en-US" sz="1100" b="1" kern="1200" baseline="0" dirty="0" smtClean="0">
                          <a:solidFill>
                            <a:schemeClr val="dk1"/>
                          </a:solidFill>
                          <a:latin typeface="+mn-lt"/>
                          <a:ea typeface="+mn-ea"/>
                          <a:cs typeface="+mn-cs"/>
                        </a:rPr>
                        <a:t>(assault).</a:t>
                      </a:r>
                      <a:endParaRPr lang="en-US" sz="1100" dirty="0"/>
                    </a:p>
                  </a:txBody>
                  <a:tcPr/>
                </a:tc>
              </a:tr>
              <a:tr h="370840">
                <a:tc>
                  <a:txBody>
                    <a:bodyPr/>
                    <a:lstStyle/>
                    <a:p>
                      <a:pPr algn="ctr"/>
                      <a:r>
                        <a:rPr lang="en-US" sz="1100" dirty="0" smtClean="0"/>
                        <a:t>Breaching Organization </a:t>
                      </a:r>
                      <a:endParaRPr lang="en-US" sz="1100" dirty="0"/>
                    </a:p>
                  </a:txBody>
                  <a:tcPr/>
                </a:tc>
                <a:tc>
                  <a:txBody>
                    <a:bodyPr/>
                    <a:lstStyle/>
                    <a:p>
                      <a:r>
                        <a:rPr lang="en-US" sz="1100" kern="1200" baseline="0" dirty="0" smtClean="0">
                          <a:solidFill>
                            <a:schemeClr val="dk1"/>
                          </a:solidFill>
                          <a:latin typeface="+mn-lt"/>
                          <a:ea typeface="+mn-ea"/>
                          <a:cs typeface="+mn-cs"/>
                        </a:rPr>
                        <a:t>• The support force—</a:t>
                      </a:r>
                    </a:p>
                    <a:p>
                      <a:r>
                        <a:rPr lang="en-US" sz="1100" kern="1200" baseline="0" dirty="0" smtClean="0">
                          <a:solidFill>
                            <a:schemeClr val="dk1"/>
                          </a:solidFill>
                          <a:latin typeface="+mn-lt"/>
                          <a:ea typeface="+mn-ea"/>
                          <a:cs typeface="+mn-cs"/>
                        </a:rPr>
                        <a:t>    -Suppresses enemy direct fire and observed indirect fires on the reduction area.</a:t>
                      </a:r>
                    </a:p>
                    <a:p>
                      <a:r>
                        <a:rPr lang="en-US" sz="1100" kern="1200" baseline="0" dirty="0" smtClean="0">
                          <a:solidFill>
                            <a:schemeClr val="dk1"/>
                          </a:solidFill>
                          <a:latin typeface="+mn-lt"/>
                          <a:ea typeface="+mn-ea"/>
                          <a:cs typeface="+mn-cs"/>
                        </a:rPr>
                        <a:t>    -Controls indirect fires and obscuration within the breach area.</a:t>
                      </a:r>
                    </a:p>
                    <a:p>
                      <a:r>
                        <a:rPr lang="en-US" sz="1100" kern="1200" baseline="0" dirty="0" smtClean="0">
                          <a:solidFill>
                            <a:schemeClr val="dk1"/>
                          </a:solidFill>
                          <a:latin typeface="+mn-lt"/>
                          <a:ea typeface="+mn-ea"/>
                          <a:cs typeface="+mn-cs"/>
                        </a:rPr>
                        <a:t>    -Prevents the enemy from repositioning or counterattacking to place direct fires on breach force.</a:t>
                      </a:r>
                    </a:p>
                    <a:p>
                      <a:r>
                        <a:rPr lang="en-US" sz="1100" kern="1200" baseline="0" dirty="0" smtClean="0">
                          <a:solidFill>
                            <a:schemeClr val="dk1"/>
                          </a:solidFill>
                          <a:latin typeface="+mn-lt"/>
                          <a:ea typeface="+mn-ea"/>
                          <a:cs typeface="+mn-cs"/>
                        </a:rPr>
                        <a:t>• The breach force—</a:t>
                      </a:r>
                    </a:p>
                    <a:p>
                      <a:r>
                        <a:rPr lang="en-US" sz="1100" kern="1200" baseline="0" dirty="0" smtClean="0">
                          <a:solidFill>
                            <a:schemeClr val="dk1"/>
                          </a:solidFill>
                          <a:latin typeface="+mn-lt"/>
                          <a:ea typeface="+mn-ea"/>
                          <a:cs typeface="+mn-cs"/>
                        </a:rPr>
                        <a:t>    -Creates and marks lanes (</a:t>
                      </a:r>
                      <a:r>
                        <a:rPr lang="en-US" sz="1100" u="sng" kern="1200" baseline="0" dirty="0" smtClean="0">
                          <a:solidFill>
                            <a:schemeClr val="dk1"/>
                          </a:solidFill>
                          <a:latin typeface="+mn-lt"/>
                          <a:ea typeface="+mn-ea"/>
                          <a:cs typeface="+mn-cs"/>
                        </a:rPr>
                        <a:t>reduction element </a:t>
                      </a:r>
                      <a:r>
                        <a:rPr lang="en-US" sz="1100" kern="1200" baseline="0" dirty="0" smtClean="0">
                          <a:solidFill>
                            <a:schemeClr val="dk1"/>
                          </a:solidFill>
                          <a:latin typeface="+mn-lt"/>
                          <a:ea typeface="+mn-ea"/>
                          <a:cs typeface="+mn-cs"/>
                        </a:rPr>
                        <a:t>– comprised mainly of reduction assets.  Allocate assets by # lanes required).</a:t>
                      </a:r>
                    </a:p>
                    <a:p>
                      <a:r>
                        <a:rPr lang="en-US" sz="1100" kern="1200" baseline="0" dirty="0" smtClean="0">
                          <a:solidFill>
                            <a:schemeClr val="dk1"/>
                          </a:solidFill>
                          <a:latin typeface="+mn-lt"/>
                          <a:ea typeface="+mn-ea"/>
                          <a:cs typeface="+mn-cs"/>
                        </a:rPr>
                        <a:t>    -Secures the obstacle nearside and </a:t>
                      </a:r>
                      <a:r>
                        <a:rPr lang="en-US" sz="1100" kern="1200" baseline="0" dirty="0" err="1" smtClean="0">
                          <a:solidFill>
                            <a:schemeClr val="dk1"/>
                          </a:solidFill>
                          <a:latin typeface="+mn-lt"/>
                          <a:ea typeface="+mn-ea"/>
                          <a:cs typeface="+mn-cs"/>
                        </a:rPr>
                        <a:t>farside</a:t>
                      </a:r>
                      <a:r>
                        <a:rPr lang="en-US" sz="1100" kern="1200" baseline="0" dirty="0" smtClean="0">
                          <a:solidFill>
                            <a:schemeClr val="dk1"/>
                          </a:solidFill>
                          <a:latin typeface="+mn-lt"/>
                          <a:ea typeface="+mn-ea"/>
                          <a:cs typeface="+mn-cs"/>
                        </a:rPr>
                        <a:t> (</a:t>
                      </a:r>
                      <a:r>
                        <a:rPr lang="en-US" sz="1100" u="sng" kern="1200" baseline="0" dirty="0" smtClean="0">
                          <a:solidFill>
                            <a:schemeClr val="dk1"/>
                          </a:solidFill>
                          <a:latin typeface="+mn-lt"/>
                          <a:ea typeface="+mn-ea"/>
                          <a:cs typeface="+mn-cs"/>
                        </a:rPr>
                        <a:t>security element- </a:t>
                      </a:r>
                      <a:r>
                        <a:rPr lang="en-US" sz="1100" kern="1200" baseline="0" dirty="0" smtClean="0">
                          <a:solidFill>
                            <a:schemeClr val="dk1"/>
                          </a:solidFill>
                          <a:latin typeface="+mn-lt"/>
                          <a:ea typeface="+mn-ea"/>
                          <a:cs typeface="+mn-cs"/>
                        </a:rPr>
                        <a:t>comprised mainly of maneuver forces).</a:t>
                      </a:r>
                    </a:p>
                    <a:p>
                      <a:r>
                        <a:rPr lang="en-US" sz="1100" kern="1200" baseline="0" dirty="0" smtClean="0">
                          <a:solidFill>
                            <a:schemeClr val="dk1"/>
                          </a:solidFill>
                          <a:latin typeface="+mn-lt"/>
                          <a:ea typeface="+mn-ea"/>
                          <a:cs typeface="+mn-cs"/>
                        </a:rPr>
                        <a:t>    -Reports lane status and location.</a:t>
                      </a:r>
                    </a:p>
                    <a:p>
                      <a:r>
                        <a:rPr lang="en-US" sz="1100" kern="1200" baseline="0" dirty="0" smtClean="0">
                          <a:solidFill>
                            <a:schemeClr val="dk1"/>
                          </a:solidFill>
                          <a:latin typeface="+mn-lt"/>
                          <a:ea typeface="+mn-ea"/>
                          <a:cs typeface="+mn-cs"/>
                        </a:rPr>
                        <a:t>• The assault force assaults through the obstacle and destroys enemy on the </a:t>
                      </a:r>
                      <a:r>
                        <a:rPr lang="en-US" sz="1100" kern="1200" baseline="0" dirty="0" err="1" smtClean="0">
                          <a:solidFill>
                            <a:schemeClr val="dk1"/>
                          </a:solidFill>
                          <a:latin typeface="+mn-lt"/>
                          <a:ea typeface="+mn-ea"/>
                          <a:cs typeface="+mn-cs"/>
                        </a:rPr>
                        <a:t>farside</a:t>
                      </a:r>
                      <a:r>
                        <a:rPr lang="en-US" sz="1100" kern="1200" baseline="0" dirty="0" smtClean="0">
                          <a:solidFill>
                            <a:schemeClr val="dk1"/>
                          </a:solidFill>
                          <a:latin typeface="+mn-lt"/>
                          <a:ea typeface="+mn-ea"/>
                          <a:cs typeface="+mn-cs"/>
                        </a:rPr>
                        <a:t>.</a:t>
                      </a:r>
                      <a:endParaRPr lang="en-US" sz="1100" dirty="0"/>
                    </a:p>
                  </a:txBody>
                  <a:tcPr/>
                </a:tc>
              </a:tr>
              <a:tr h="370840">
                <a:tc>
                  <a:txBody>
                    <a:bodyPr/>
                    <a:lstStyle/>
                    <a:p>
                      <a:pPr algn="ctr"/>
                      <a:r>
                        <a:rPr lang="en-US" sz="1100" dirty="0" smtClean="0"/>
                        <a:t>Mass</a:t>
                      </a:r>
                      <a:endParaRPr lang="en-US" sz="1100" dirty="0"/>
                    </a:p>
                  </a:txBody>
                  <a:tcPr/>
                </a:tc>
                <a:tc>
                  <a:txBody>
                    <a:bodyPr/>
                    <a:lstStyle/>
                    <a:p>
                      <a:r>
                        <a:rPr lang="en-US" sz="1100" kern="1200" baseline="0" dirty="0" smtClean="0">
                          <a:solidFill>
                            <a:schemeClr val="dk1"/>
                          </a:solidFill>
                          <a:latin typeface="+mn-lt"/>
                          <a:ea typeface="+mn-ea"/>
                          <a:cs typeface="+mn-cs"/>
                        </a:rPr>
                        <a:t>• Mass combat power to create enemy weakness at the POB.</a:t>
                      </a:r>
                    </a:p>
                    <a:p>
                      <a:r>
                        <a:rPr lang="en-US" sz="1100" kern="1200" baseline="0" dirty="0" smtClean="0">
                          <a:solidFill>
                            <a:schemeClr val="dk1"/>
                          </a:solidFill>
                          <a:latin typeface="+mn-lt"/>
                          <a:ea typeface="+mn-ea"/>
                          <a:cs typeface="+mn-cs"/>
                        </a:rPr>
                        <a:t>• Prevent enemy from massing combat power at the POB.</a:t>
                      </a:r>
                      <a:endParaRPr lang="en-US" sz="1100" dirty="0"/>
                    </a:p>
                  </a:txBody>
                  <a:tcPr/>
                </a:tc>
              </a:tr>
              <a:tr h="370840">
                <a:tc>
                  <a:txBody>
                    <a:bodyPr/>
                    <a:lstStyle/>
                    <a:p>
                      <a:pPr algn="ctr"/>
                      <a:r>
                        <a:rPr lang="en-US" sz="1100" dirty="0" smtClean="0"/>
                        <a:t>Synchronization</a:t>
                      </a:r>
                      <a:endParaRPr lang="en-US" sz="1100" dirty="0"/>
                    </a:p>
                  </a:txBody>
                  <a:tcPr/>
                </a:tc>
                <a:tc>
                  <a:txBody>
                    <a:bodyPr/>
                    <a:lstStyle/>
                    <a:p>
                      <a:r>
                        <a:rPr lang="en-US" sz="1100" kern="1200" baseline="0" dirty="0" smtClean="0">
                          <a:solidFill>
                            <a:schemeClr val="dk1"/>
                          </a:solidFill>
                          <a:latin typeface="+mn-lt"/>
                          <a:ea typeface="+mn-ea"/>
                          <a:cs typeface="+mn-cs"/>
                        </a:rPr>
                        <a:t>• Conduct detailed reverse planning.</a:t>
                      </a:r>
                    </a:p>
                    <a:p>
                      <a:r>
                        <a:rPr lang="en-US" sz="1100" kern="1200" baseline="0" dirty="0" smtClean="0">
                          <a:solidFill>
                            <a:schemeClr val="dk1"/>
                          </a:solidFill>
                          <a:latin typeface="+mn-lt"/>
                          <a:ea typeface="+mn-ea"/>
                          <a:cs typeface="+mn-cs"/>
                        </a:rPr>
                        <a:t>• Communicate clear instructions to subordinate units.</a:t>
                      </a:r>
                    </a:p>
                    <a:p>
                      <a:r>
                        <a:rPr lang="en-US" sz="1100" kern="1200" baseline="0" dirty="0" smtClean="0">
                          <a:solidFill>
                            <a:schemeClr val="dk1"/>
                          </a:solidFill>
                          <a:latin typeface="+mn-lt"/>
                          <a:ea typeface="+mn-ea"/>
                          <a:cs typeface="+mn-cs"/>
                        </a:rPr>
                        <a:t>• Provide effective command and control.</a:t>
                      </a:r>
                    </a:p>
                    <a:p>
                      <a:r>
                        <a:rPr lang="en-US" sz="1100" kern="1200" baseline="0" dirty="0" smtClean="0">
                          <a:solidFill>
                            <a:schemeClr val="dk1"/>
                          </a:solidFill>
                          <a:latin typeface="+mn-lt"/>
                          <a:ea typeface="+mn-ea"/>
                          <a:cs typeface="+mn-cs"/>
                        </a:rPr>
                        <a:t>• Perform combined arms rehearsals.</a:t>
                      </a:r>
                      <a:endParaRPr lang="en-US" sz="1100" dirty="0"/>
                    </a:p>
                  </a:txBody>
                  <a:tcPr/>
                </a:tc>
              </a:tr>
            </a:tbl>
          </a:graphicData>
        </a:graphic>
      </p:graphicFrame>
      <p:sp>
        <p:nvSpPr>
          <p:cNvPr id="3" name="TextBox 2"/>
          <p:cNvSpPr txBox="1"/>
          <p:nvPr/>
        </p:nvSpPr>
        <p:spPr>
          <a:xfrm>
            <a:off x="6072250" y="6648200"/>
            <a:ext cx="3048000" cy="307777"/>
          </a:xfrm>
          <a:prstGeom prst="rect">
            <a:avLst/>
          </a:prstGeom>
          <a:noFill/>
        </p:spPr>
        <p:txBody>
          <a:bodyPr wrap="square" rtlCol="0">
            <a:spAutoFit/>
          </a:bodyPr>
          <a:lstStyle/>
          <a:p>
            <a:r>
              <a:rPr lang="en-US" sz="1400" b="1" i="1" dirty="0" smtClean="0"/>
              <a:t>Reference</a:t>
            </a:r>
            <a:r>
              <a:rPr lang="en-US" sz="1400" b="1" dirty="0" smtClean="0"/>
              <a:t>: AATP 3-90.4, Table 3-1 </a:t>
            </a:r>
            <a:endParaRPr lang="en-US" sz="1400" b="1" dirty="0"/>
          </a:p>
        </p:txBody>
      </p:sp>
    </p:spTree>
  </p:cSld>
  <p:clrMapOvr>
    <a:masterClrMapping/>
  </p:clrMapOvr>
  <p:transition advClick="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nvGraphicFramePr>
        <p:xfrm>
          <a:off x="152400" y="152400"/>
          <a:ext cx="8839200" cy="5242560"/>
        </p:xfrm>
        <a:graphic>
          <a:graphicData uri="http://schemas.openxmlformats.org/drawingml/2006/table">
            <a:tbl>
              <a:tblPr firstRow="1" bandRow="1">
                <a:tableStyleId>{5C22544A-7EE6-4342-B048-85BDC9FD1C3A}</a:tableStyleId>
              </a:tblPr>
              <a:tblGrid>
                <a:gridCol w="1321749"/>
                <a:gridCol w="7517451"/>
              </a:tblGrid>
              <a:tr h="403995">
                <a:tc>
                  <a:txBody>
                    <a:bodyPr/>
                    <a:lstStyle/>
                    <a:p>
                      <a:pPr algn="ctr"/>
                      <a:r>
                        <a:rPr lang="en-US" sz="1400" dirty="0" smtClean="0"/>
                        <a:t>Breaching  Fundamentals</a:t>
                      </a:r>
                      <a:endParaRPr lang="en-US" sz="1400" dirty="0"/>
                    </a:p>
                  </a:txBody>
                  <a:tcPr/>
                </a:tc>
                <a:tc>
                  <a:txBody>
                    <a:bodyPr/>
                    <a:lstStyle/>
                    <a:p>
                      <a:pPr algn="ctr"/>
                      <a:r>
                        <a:rPr lang="en-US" sz="2400" dirty="0" smtClean="0"/>
                        <a:t>Planning Considerations</a:t>
                      </a:r>
                      <a:endParaRPr lang="en-US" sz="2400" dirty="0"/>
                    </a:p>
                  </a:txBody>
                  <a:tcPr/>
                </a:tc>
              </a:tr>
              <a:tr h="1514982">
                <a:tc>
                  <a:txBody>
                    <a:bodyPr/>
                    <a:lstStyle/>
                    <a:p>
                      <a:pPr algn="ctr"/>
                      <a:r>
                        <a:rPr lang="en-US" sz="1100" dirty="0" smtClean="0"/>
                        <a:t>Suppress</a:t>
                      </a:r>
                      <a:r>
                        <a:rPr lang="en-US" sz="1100" baseline="0" dirty="0" smtClean="0"/>
                        <a:t> and Secure</a:t>
                      </a:r>
                      <a:endParaRPr lang="en-US" sz="1100" dirty="0"/>
                    </a:p>
                  </a:txBody>
                  <a:tcPr/>
                </a:tc>
                <a:tc>
                  <a:txBody>
                    <a:bodyPr/>
                    <a:lstStyle/>
                    <a:p>
                      <a:r>
                        <a:rPr lang="en-US" sz="1100" kern="1200" baseline="0" dirty="0" smtClean="0">
                          <a:solidFill>
                            <a:schemeClr val="dk1"/>
                          </a:solidFill>
                          <a:latin typeface="+mn-lt"/>
                          <a:ea typeface="+mn-ea"/>
                          <a:cs typeface="+mn-cs"/>
                        </a:rPr>
                        <a:t>• Identify enemy elements that can place direct and indirect fires onto the proposed</a:t>
                      </a:r>
                    </a:p>
                    <a:p>
                      <a:r>
                        <a:rPr lang="en-US" sz="1100" kern="1200" baseline="0" dirty="0" smtClean="0">
                          <a:solidFill>
                            <a:schemeClr val="dk1"/>
                          </a:solidFill>
                          <a:latin typeface="+mn-lt"/>
                          <a:ea typeface="+mn-ea"/>
                          <a:cs typeface="+mn-cs"/>
                        </a:rPr>
                        <a:t>reduction area or that can reinforce or counterattack into the breach area (based on the</a:t>
                      </a:r>
                    </a:p>
                    <a:p>
                      <a:r>
                        <a:rPr lang="en-US" sz="1100" kern="1200" baseline="0" dirty="0" smtClean="0">
                          <a:solidFill>
                            <a:schemeClr val="dk1"/>
                          </a:solidFill>
                          <a:latin typeface="+mn-lt"/>
                          <a:ea typeface="+mn-ea"/>
                          <a:cs typeface="+mn-cs"/>
                        </a:rPr>
                        <a:t>SITEMP developed during IPB).</a:t>
                      </a:r>
                    </a:p>
                    <a:p>
                      <a:r>
                        <a:rPr lang="en-US" sz="1100" kern="1200" baseline="0" dirty="0" smtClean="0">
                          <a:solidFill>
                            <a:schemeClr val="dk1"/>
                          </a:solidFill>
                          <a:latin typeface="+mn-lt"/>
                          <a:ea typeface="+mn-ea"/>
                          <a:cs typeface="+mn-cs"/>
                        </a:rPr>
                        <a:t>• Identify direct and indirect fire capabilities needed by the support force to suppress the</a:t>
                      </a:r>
                    </a:p>
                    <a:p>
                      <a:r>
                        <a:rPr lang="en-US" sz="1100" kern="1200" baseline="0" dirty="0" smtClean="0">
                          <a:solidFill>
                            <a:schemeClr val="dk1"/>
                          </a:solidFill>
                          <a:latin typeface="+mn-lt"/>
                          <a:ea typeface="+mn-ea"/>
                          <a:cs typeface="+mn-cs"/>
                        </a:rPr>
                        <a:t>breach area and achieve desired effects on the enemy.</a:t>
                      </a:r>
                    </a:p>
                    <a:p>
                      <a:r>
                        <a:rPr lang="en-US" sz="1100" kern="1200" baseline="0" dirty="0" smtClean="0">
                          <a:solidFill>
                            <a:schemeClr val="dk1"/>
                          </a:solidFill>
                          <a:latin typeface="+mn-lt"/>
                          <a:ea typeface="+mn-ea"/>
                          <a:cs typeface="+mn-cs"/>
                        </a:rPr>
                        <a:t>• Determine where best to position the support force so that it can support (both the</a:t>
                      </a:r>
                    </a:p>
                    <a:p>
                      <a:r>
                        <a:rPr lang="en-US" sz="1100" kern="1200" baseline="0" dirty="0" smtClean="0">
                          <a:solidFill>
                            <a:schemeClr val="dk1"/>
                          </a:solidFill>
                          <a:latin typeface="+mn-lt"/>
                          <a:ea typeface="+mn-ea"/>
                          <a:cs typeface="+mn-cs"/>
                        </a:rPr>
                        <a:t>breach and assault forces) by fire, based on observation and fields of fire, and cover and</a:t>
                      </a:r>
                    </a:p>
                    <a:p>
                      <a:r>
                        <a:rPr lang="en-US" sz="1100" kern="1200" baseline="0" dirty="0" smtClean="0">
                          <a:solidFill>
                            <a:schemeClr val="dk1"/>
                          </a:solidFill>
                          <a:latin typeface="+mn-lt"/>
                          <a:ea typeface="+mn-ea"/>
                          <a:cs typeface="+mn-cs"/>
                        </a:rPr>
                        <a:t>concealment, while avoiding its fires being masked by friendly forces.</a:t>
                      </a:r>
                    </a:p>
                    <a:p>
                      <a:r>
                        <a:rPr lang="en-US" sz="1100" kern="1200" baseline="0" dirty="0" smtClean="0">
                          <a:solidFill>
                            <a:schemeClr val="dk1"/>
                          </a:solidFill>
                          <a:latin typeface="+mn-lt"/>
                          <a:ea typeface="+mn-ea"/>
                          <a:cs typeface="+mn-cs"/>
                        </a:rPr>
                        <a:t>• Establish CFZs for SBF positions and the reduction area.</a:t>
                      </a:r>
                      <a:endParaRPr lang="en-US" sz="1100" dirty="0"/>
                    </a:p>
                  </a:txBody>
                  <a:tcPr/>
                </a:tc>
              </a:tr>
              <a:tr h="880133">
                <a:tc>
                  <a:txBody>
                    <a:bodyPr/>
                    <a:lstStyle/>
                    <a:p>
                      <a:pPr algn="ctr"/>
                      <a:r>
                        <a:rPr lang="en-US" sz="1100" dirty="0" smtClean="0"/>
                        <a:t>Obscure</a:t>
                      </a:r>
                      <a:endParaRPr lang="en-US" sz="1100" dirty="0"/>
                    </a:p>
                  </a:txBody>
                  <a:tcPr/>
                </a:tc>
                <a:tc>
                  <a:txBody>
                    <a:bodyPr/>
                    <a:lstStyle/>
                    <a:p>
                      <a:r>
                        <a:rPr lang="en-US" sz="1100" kern="1200" baseline="0" dirty="0" smtClean="0">
                          <a:solidFill>
                            <a:schemeClr val="dk1"/>
                          </a:solidFill>
                          <a:latin typeface="+mn-lt"/>
                          <a:ea typeface="+mn-ea"/>
                          <a:cs typeface="+mn-cs"/>
                        </a:rPr>
                        <a:t>• Identify available assets that can employ obscuration and determine where best to</a:t>
                      </a:r>
                    </a:p>
                    <a:p>
                      <a:r>
                        <a:rPr lang="en-US" sz="1100" kern="1200" baseline="0" dirty="0" smtClean="0">
                          <a:solidFill>
                            <a:schemeClr val="dk1"/>
                          </a:solidFill>
                          <a:latin typeface="+mn-lt"/>
                          <a:ea typeface="+mn-ea"/>
                          <a:cs typeface="+mn-cs"/>
                        </a:rPr>
                        <a:t>position them to achieve desired results.</a:t>
                      </a:r>
                    </a:p>
                    <a:p>
                      <a:r>
                        <a:rPr lang="en-US" sz="1100" kern="1200" baseline="0" dirty="0" smtClean="0">
                          <a:solidFill>
                            <a:schemeClr val="dk1"/>
                          </a:solidFill>
                          <a:latin typeface="+mn-lt"/>
                          <a:ea typeface="+mn-ea"/>
                          <a:cs typeface="+mn-cs"/>
                        </a:rPr>
                        <a:t>• Determine where best to employ obscuration based on the SITEMP; predicted wind</a:t>
                      </a:r>
                    </a:p>
                    <a:p>
                      <a:r>
                        <a:rPr lang="en-US" sz="1100" kern="1200" baseline="0" dirty="0" smtClean="0">
                          <a:solidFill>
                            <a:schemeClr val="dk1"/>
                          </a:solidFill>
                          <a:latin typeface="+mn-lt"/>
                          <a:ea typeface="+mn-ea"/>
                          <a:cs typeface="+mn-cs"/>
                        </a:rPr>
                        <a:t>conditions; planned reduction area; and positioning of the support, breach, and assault</a:t>
                      </a:r>
                    </a:p>
                    <a:p>
                      <a:r>
                        <a:rPr lang="en-US" sz="1100" kern="1200" baseline="0" dirty="0" smtClean="0">
                          <a:solidFill>
                            <a:schemeClr val="dk1"/>
                          </a:solidFill>
                          <a:latin typeface="+mn-lt"/>
                          <a:ea typeface="+mn-ea"/>
                          <a:cs typeface="+mn-cs"/>
                        </a:rPr>
                        <a:t>forces.</a:t>
                      </a:r>
                      <a:endParaRPr lang="en-US" sz="1100" dirty="0"/>
                    </a:p>
                  </a:txBody>
                  <a:tcPr/>
                </a:tc>
              </a:tr>
              <a:tr h="1038845">
                <a:tc>
                  <a:txBody>
                    <a:bodyPr/>
                    <a:lstStyle/>
                    <a:p>
                      <a:pPr algn="ctr"/>
                      <a:r>
                        <a:rPr lang="en-US" sz="1100" dirty="0" smtClean="0"/>
                        <a:t>Reduce</a:t>
                      </a:r>
                      <a:endParaRPr lang="en-US" sz="1100" dirty="0"/>
                    </a:p>
                  </a:txBody>
                  <a:tcPr/>
                </a:tc>
                <a:tc>
                  <a:txBody>
                    <a:bodyPr/>
                    <a:lstStyle/>
                    <a:p>
                      <a:r>
                        <a:rPr lang="en-US" sz="1100" kern="1200" baseline="0" dirty="0" smtClean="0">
                          <a:solidFill>
                            <a:schemeClr val="dk1"/>
                          </a:solidFill>
                          <a:latin typeface="+mn-lt"/>
                          <a:ea typeface="+mn-ea"/>
                          <a:cs typeface="+mn-cs"/>
                        </a:rPr>
                        <a:t>• Determine obstacle composition through ISR asset reporting and produce OBSTINTEL.</a:t>
                      </a:r>
                    </a:p>
                    <a:p>
                      <a:r>
                        <a:rPr lang="en-US" sz="1100" kern="1200" baseline="0" dirty="0" smtClean="0">
                          <a:solidFill>
                            <a:schemeClr val="dk1"/>
                          </a:solidFill>
                          <a:latin typeface="+mn-lt"/>
                          <a:ea typeface="+mn-ea"/>
                          <a:cs typeface="+mn-cs"/>
                        </a:rPr>
                        <a:t>• Allocate breaching assets (plan for redundancy) to the breach force based on lane</a:t>
                      </a:r>
                    </a:p>
                    <a:p>
                      <a:r>
                        <a:rPr lang="en-US" sz="1100" kern="1200" baseline="0" dirty="0" smtClean="0">
                          <a:solidFill>
                            <a:schemeClr val="dk1"/>
                          </a:solidFill>
                          <a:latin typeface="+mn-lt"/>
                          <a:ea typeface="+mn-ea"/>
                          <a:cs typeface="+mn-cs"/>
                        </a:rPr>
                        <a:t>requirements (number and width) and the composition of the obstacle.</a:t>
                      </a:r>
                    </a:p>
                    <a:p>
                      <a:r>
                        <a:rPr lang="en-US" sz="1100" kern="1200" baseline="0" dirty="0" smtClean="0">
                          <a:solidFill>
                            <a:schemeClr val="dk1"/>
                          </a:solidFill>
                          <a:latin typeface="+mn-lt"/>
                          <a:ea typeface="+mn-ea"/>
                          <a:cs typeface="+mn-cs"/>
                        </a:rPr>
                        <a:t>• Allocate maneuver forces to the breach force security element based on the SITEMP</a:t>
                      </a:r>
                    </a:p>
                    <a:p>
                      <a:r>
                        <a:rPr lang="en-US" sz="1100" kern="1200" baseline="0" dirty="0" smtClean="0">
                          <a:solidFill>
                            <a:schemeClr val="dk1"/>
                          </a:solidFill>
                          <a:latin typeface="+mn-lt"/>
                          <a:ea typeface="+mn-ea"/>
                          <a:cs typeface="+mn-cs"/>
                        </a:rPr>
                        <a:t>and the ability of the support force to eliminate enemy direct fires on the reduction area</a:t>
                      </a:r>
                    </a:p>
                    <a:p>
                      <a:r>
                        <a:rPr lang="en-US" sz="1100" kern="1200" baseline="0" dirty="0" smtClean="0">
                          <a:solidFill>
                            <a:schemeClr val="dk1"/>
                          </a:solidFill>
                          <a:latin typeface="+mn-lt"/>
                          <a:ea typeface="+mn-ea"/>
                          <a:cs typeface="+mn-cs"/>
                        </a:rPr>
                        <a:t>based on fields of fire.</a:t>
                      </a:r>
                      <a:endParaRPr lang="en-US" sz="1100" dirty="0"/>
                    </a:p>
                  </a:txBody>
                  <a:tcPr/>
                </a:tc>
              </a:tr>
              <a:tr h="1038845">
                <a:tc>
                  <a:txBody>
                    <a:bodyPr/>
                    <a:lstStyle/>
                    <a:p>
                      <a:pPr algn="ctr"/>
                      <a:r>
                        <a:rPr lang="en-US" sz="1100" dirty="0" smtClean="0"/>
                        <a:t>Assault</a:t>
                      </a:r>
                      <a:endParaRPr lang="en-US" sz="1100" dirty="0"/>
                    </a:p>
                  </a:txBody>
                  <a:tcPr/>
                </a:tc>
                <a:tc>
                  <a:txBody>
                    <a:bodyPr/>
                    <a:lstStyle/>
                    <a:p>
                      <a:r>
                        <a:rPr lang="en-US" sz="1100" kern="1200" baseline="0" dirty="0" smtClean="0">
                          <a:solidFill>
                            <a:schemeClr val="dk1"/>
                          </a:solidFill>
                          <a:latin typeface="+mn-lt"/>
                          <a:ea typeface="+mn-ea"/>
                          <a:cs typeface="+mn-cs"/>
                        </a:rPr>
                        <a:t>• Designate a </a:t>
                      </a:r>
                      <a:r>
                        <a:rPr lang="en-US" sz="1100" kern="1200" baseline="0" dirty="0" err="1" smtClean="0">
                          <a:solidFill>
                            <a:schemeClr val="dk1"/>
                          </a:solidFill>
                          <a:latin typeface="+mn-lt"/>
                          <a:ea typeface="+mn-ea"/>
                          <a:cs typeface="+mn-cs"/>
                        </a:rPr>
                        <a:t>farside</a:t>
                      </a:r>
                      <a:r>
                        <a:rPr lang="en-US" sz="1100" kern="1200" baseline="0" dirty="0" smtClean="0">
                          <a:solidFill>
                            <a:schemeClr val="dk1"/>
                          </a:solidFill>
                          <a:latin typeface="+mn-lt"/>
                          <a:ea typeface="+mn-ea"/>
                          <a:cs typeface="+mn-cs"/>
                        </a:rPr>
                        <a:t> objective based on the SITEMP, the terrain, and the necessary</a:t>
                      </a:r>
                    </a:p>
                    <a:p>
                      <a:r>
                        <a:rPr lang="en-US" sz="1100" kern="1200" baseline="0" dirty="0" smtClean="0">
                          <a:solidFill>
                            <a:schemeClr val="dk1"/>
                          </a:solidFill>
                          <a:latin typeface="+mn-lt"/>
                          <a:ea typeface="+mn-ea"/>
                          <a:cs typeface="+mn-cs"/>
                        </a:rPr>
                        <a:t>maneuver space on the </a:t>
                      </a:r>
                      <a:r>
                        <a:rPr lang="en-US" sz="1100" kern="1200" baseline="0" dirty="0" err="1" smtClean="0">
                          <a:solidFill>
                            <a:schemeClr val="dk1"/>
                          </a:solidFill>
                          <a:latin typeface="+mn-lt"/>
                          <a:ea typeface="+mn-ea"/>
                          <a:cs typeface="+mn-cs"/>
                        </a:rPr>
                        <a:t>farside</a:t>
                      </a:r>
                      <a:r>
                        <a:rPr lang="en-US" sz="1100" kern="1200" baseline="0" dirty="0" smtClean="0">
                          <a:solidFill>
                            <a:schemeClr val="dk1"/>
                          </a:solidFill>
                          <a:latin typeface="+mn-lt"/>
                          <a:ea typeface="+mn-ea"/>
                          <a:cs typeface="+mn-cs"/>
                        </a:rPr>
                        <a:t> of the obstacle.</a:t>
                      </a:r>
                    </a:p>
                    <a:p>
                      <a:r>
                        <a:rPr lang="en-US" sz="1100" kern="1200" baseline="0" dirty="0" smtClean="0">
                          <a:solidFill>
                            <a:schemeClr val="dk1"/>
                          </a:solidFill>
                          <a:latin typeface="+mn-lt"/>
                          <a:ea typeface="+mn-ea"/>
                          <a:cs typeface="+mn-cs"/>
                        </a:rPr>
                        <a:t>• Determine size and composition of the assault force based on the SITEMP or the size of</a:t>
                      </a:r>
                    </a:p>
                    <a:p>
                      <a:r>
                        <a:rPr lang="en-US" sz="1100" kern="1200" baseline="0" dirty="0" smtClean="0">
                          <a:solidFill>
                            <a:schemeClr val="dk1"/>
                          </a:solidFill>
                          <a:latin typeface="+mn-lt"/>
                          <a:ea typeface="+mn-ea"/>
                          <a:cs typeface="+mn-cs"/>
                        </a:rPr>
                        <a:t>the </a:t>
                      </a:r>
                      <a:r>
                        <a:rPr lang="en-US" sz="1100" kern="1200" baseline="0" dirty="0" err="1" smtClean="0">
                          <a:solidFill>
                            <a:schemeClr val="dk1"/>
                          </a:solidFill>
                          <a:latin typeface="+mn-lt"/>
                          <a:ea typeface="+mn-ea"/>
                          <a:cs typeface="+mn-cs"/>
                        </a:rPr>
                        <a:t>farside</a:t>
                      </a:r>
                      <a:r>
                        <a:rPr lang="en-US" sz="1100" kern="1200" baseline="0" dirty="0" smtClean="0">
                          <a:solidFill>
                            <a:schemeClr val="dk1"/>
                          </a:solidFill>
                          <a:latin typeface="+mn-lt"/>
                          <a:ea typeface="+mn-ea"/>
                          <a:cs typeface="+mn-cs"/>
                        </a:rPr>
                        <a:t> objective (if terrain oriented).</a:t>
                      </a:r>
                    </a:p>
                    <a:p>
                      <a:r>
                        <a:rPr lang="en-US" sz="1100" kern="1200" baseline="0" dirty="0" smtClean="0">
                          <a:solidFill>
                            <a:schemeClr val="dk1"/>
                          </a:solidFill>
                          <a:latin typeface="+mn-lt"/>
                          <a:ea typeface="+mn-ea"/>
                          <a:cs typeface="+mn-cs"/>
                        </a:rPr>
                        <a:t>• Identify secondary tasks for the assault force, such as reinforcing fires for the support</a:t>
                      </a:r>
                    </a:p>
                    <a:p>
                      <a:r>
                        <a:rPr lang="en-US" sz="1100" kern="1200" baseline="0" dirty="0" smtClean="0">
                          <a:solidFill>
                            <a:schemeClr val="dk1"/>
                          </a:solidFill>
                          <a:latin typeface="+mn-lt"/>
                          <a:ea typeface="+mn-ea"/>
                          <a:cs typeface="+mn-cs"/>
                        </a:rPr>
                        <a:t>force or blocking enemy counterattacks into the breach area.</a:t>
                      </a:r>
                      <a:endParaRPr lang="en-US" sz="1100" dirty="0"/>
                    </a:p>
                  </a:txBody>
                  <a:tcPr/>
                </a:tc>
              </a:tr>
            </a:tbl>
          </a:graphicData>
        </a:graphic>
      </p:graphicFrame>
      <p:sp>
        <p:nvSpPr>
          <p:cNvPr id="3" name="TextBox 2"/>
          <p:cNvSpPr txBox="1"/>
          <p:nvPr/>
        </p:nvSpPr>
        <p:spPr>
          <a:xfrm>
            <a:off x="6096000" y="6529450"/>
            <a:ext cx="3048000" cy="307777"/>
          </a:xfrm>
          <a:prstGeom prst="rect">
            <a:avLst/>
          </a:prstGeom>
          <a:noFill/>
        </p:spPr>
        <p:txBody>
          <a:bodyPr wrap="square" rtlCol="0">
            <a:spAutoFit/>
          </a:bodyPr>
          <a:lstStyle/>
          <a:p>
            <a:r>
              <a:rPr lang="en-US" sz="1400" b="1" i="1" dirty="0" smtClean="0"/>
              <a:t>Reference</a:t>
            </a:r>
            <a:r>
              <a:rPr lang="en-US" sz="1400" b="1" dirty="0" smtClean="0"/>
              <a:t>: AATP 3-90.4, Table 3-1 </a:t>
            </a:r>
            <a:endParaRPr lang="en-US" sz="1400" b="1" dirty="0"/>
          </a:p>
        </p:txBody>
      </p:sp>
      <p:sp>
        <p:nvSpPr>
          <p:cNvPr id="4" name="TextBox 3"/>
          <p:cNvSpPr txBox="1"/>
          <p:nvPr/>
        </p:nvSpPr>
        <p:spPr>
          <a:xfrm>
            <a:off x="152400" y="5381500"/>
            <a:ext cx="8610600" cy="1384995"/>
          </a:xfrm>
          <a:prstGeom prst="rect">
            <a:avLst/>
          </a:prstGeom>
          <a:noFill/>
        </p:spPr>
        <p:txBody>
          <a:bodyPr wrap="square" rtlCol="0">
            <a:spAutoFit/>
          </a:bodyPr>
          <a:lstStyle/>
          <a:p>
            <a:r>
              <a:rPr lang="en-US" sz="1400" b="1" dirty="0" smtClean="0"/>
              <a:t>Reduce:</a:t>
            </a:r>
            <a:r>
              <a:rPr lang="en-US" sz="1400" dirty="0" smtClean="0"/>
              <a:t> A mobility task to create and mark lanes through, over, or around an obstacle to allow the attacking  force to accomplish its mission.   Reduction assets include Assault Breaching Vehicles (ABVs), MICLICs, Mine-clearing blades (MCBs), ACEs, and dismounted Sapper Squads.</a:t>
            </a:r>
          </a:p>
          <a:p>
            <a:r>
              <a:rPr lang="en-US" sz="1400" b="1" dirty="0" smtClean="0"/>
              <a:t>Proof:</a:t>
            </a:r>
            <a:r>
              <a:rPr lang="en-US" sz="1400" dirty="0" smtClean="0"/>
              <a:t> The verification that a lane is free of mines or explosive hazards and that the width and </a:t>
            </a:r>
            <a:r>
              <a:rPr lang="en-US" sz="1400" dirty="0" err="1" smtClean="0"/>
              <a:t>trafficability</a:t>
            </a:r>
            <a:r>
              <a:rPr lang="en-US" sz="1400" dirty="0" smtClean="0"/>
              <a:t> at the point of breach are suitable for the passing force.  Proofing assets include ABVs, MCBs, Mine-clearing rollers (MCRs), ACEs, and dismounted Sapper Squads. </a:t>
            </a:r>
            <a:endParaRPr lang="en-US" sz="1400" dirty="0"/>
          </a:p>
        </p:txBody>
      </p:sp>
    </p:spTree>
  </p:cSld>
  <p:clrMapOvr>
    <a:masterClrMapping/>
  </p:clrMapOvr>
  <p:transition advClick="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701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Maneuver Plan TF Breach R Gap.jpg"/>
          <p:cNvPicPr>
            <a:picLocks noChangeAspect="1"/>
          </p:cNvPicPr>
          <p:nvPr/>
        </p:nvPicPr>
        <p:blipFill>
          <a:blip r:embed="rId2" cstate="print"/>
          <a:srcRect t="5061" r="23911" b="25166"/>
          <a:stretch>
            <a:fillRect/>
          </a:stretch>
        </p:blipFill>
        <p:spPr>
          <a:xfrm>
            <a:off x="459175" y="5181600"/>
            <a:ext cx="3048000" cy="1676400"/>
          </a:xfrm>
          <a:prstGeom prst="rect">
            <a:avLst/>
          </a:prstGeom>
        </p:spPr>
      </p:pic>
      <p:sp>
        <p:nvSpPr>
          <p:cNvPr id="321" name="Rectangle 320"/>
          <p:cNvSpPr/>
          <p:nvPr/>
        </p:nvSpPr>
        <p:spPr>
          <a:xfrm>
            <a:off x="306775" y="342900"/>
            <a:ext cx="4191000" cy="261610"/>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100" b="1" dirty="0">
                <a:solidFill>
                  <a:srgbClr val="000000"/>
                </a:solidFill>
              </a:rPr>
              <a:t>Step #1   Identify Available Breach Assets (EBA)</a:t>
            </a:r>
          </a:p>
        </p:txBody>
      </p:sp>
      <p:sp>
        <p:nvSpPr>
          <p:cNvPr id="322" name="Rectangle 321"/>
          <p:cNvSpPr/>
          <p:nvPr/>
        </p:nvSpPr>
        <p:spPr>
          <a:xfrm>
            <a:off x="4726375" y="336338"/>
            <a:ext cx="4191000" cy="261610"/>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100" b="1" dirty="0">
                <a:solidFill>
                  <a:srgbClr val="000000"/>
                </a:solidFill>
              </a:rPr>
              <a:t>Step #2   Understand the Scheme of Maneuver</a:t>
            </a:r>
          </a:p>
        </p:txBody>
      </p:sp>
      <p:sp>
        <p:nvSpPr>
          <p:cNvPr id="325" name="Rectangle 324"/>
          <p:cNvSpPr/>
          <p:nvPr/>
        </p:nvSpPr>
        <p:spPr>
          <a:xfrm>
            <a:off x="306775" y="2303548"/>
            <a:ext cx="4191000" cy="261610"/>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100" b="1" dirty="0">
                <a:solidFill>
                  <a:srgbClr val="000000"/>
                </a:solidFill>
              </a:rPr>
              <a:t>Step #3   Doctrinally Template Enemy Obstacles</a:t>
            </a:r>
          </a:p>
        </p:txBody>
      </p:sp>
      <p:sp>
        <p:nvSpPr>
          <p:cNvPr id="330" name="Rectangle 329"/>
          <p:cNvSpPr/>
          <p:nvPr/>
        </p:nvSpPr>
        <p:spPr>
          <a:xfrm>
            <a:off x="306775" y="4728673"/>
            <a:ext cx="4724400" cy="430887"/>
          </a:xfrm>
          <a:prstGeom prst="rect">
            <a:avLst/>
          </a:prstGeom>
        </p:spPr>
        <p:txBody>
          <a:bodyPr wrap="square">
            <a:spAutoFit/>
          </a:bodyPr>
          <a:lstStyle/>
          <a:p>
            <a:pPr eaLnBrk="0" fontAlgn="base" hangingPunct="0">
              <a:spcBef>
                <a:spcPct val="0"/>
              </a:spcBef>
              <a:spcAft>
                <a:spcPct val="50000"/>
              </a:spcAft>
              <a:buClr>
                <a:srgbClr val="3333CC"/>
              </a:buClr>
              <a:buFont typeface="Monotype Sorts" pitchFamily="2" charset="2"/>
              <a:buNone/>
            </a:pPr>
            <a:r>
              <a:rPr lang="en-US" sz="1100" b="1" dirty="0">
                <a:solidFill>
                  <a:srgbClr val="000000"/>
                </a:solidFill>
              </a:rPr>
              <a:t>Step #5   Identify assets required to Breach / Proof /                                                                                                                                                                                                                         Mark, type of breach, and redundancy</a:t>
            </a:r>
          </a:p>
        </p:txBody>
      </p:sp>
      <p:sp>
        <p:nvSpPr>
          <p:cNvPr id="331" name="Rectangle 330"/>
          <p:cNvSpPr/>
          <p:nvPr/>
        </p:nvSpPr>
        <p:spPr>
          <a:xfrm>
            <a:off x="4726375" y="4815304"/>
            <a:ext cx="2254143" cy="261610"/>
          </a:xfrm>
          <a:prstGeom prst="rect">
            <a:avLst/>
          </a:prstGeom>
        </p:spPr>
        <p:txBody>
          <a:bodyPr wrap="none">
            <a:spAutoFit/>
          </a:bodyPr>
          <a:lstStyle/>
          <a:p>
            <a:pPr eaLnBrk="0" fontAlgn="base" hangingPunct="0">
              <a:spcBef>
                <a:spcPct val="0"/>
              </a:spcBef>
              <a:spcAft>
                <a:spcPct val="50000"/>
              </a:spcAft>
              <a:buClr>
                <a:srgbClr val="3333CC"/>
              </a:buClr>
              <a:buFont typeface="Monotype Sorts" pitchFamily="2" charset="2"/>
              <a:buNone/>
            </a:pPr>
            <a:r>
              <a:rPr lang="en-US" sz="1100" b="1" dirty="0">
                <a:solidFill>
                  <a:srgbClr val="000000"/>
                </a:solidFill>
              </a:rPr>
              <a:t>Step #6   Identify Task Organization</a:t>
            </a:r>
          </a:p>
        </p:txBody>
      </p:sp>
      <p:sp>
        <p:nvSpPr>
          <p:cNvPr id="541" name="Rectangle 540"/>
          <p:cNvSpPr/>
          <p:nvPr/>
        </p:nvSpPr>
        <p:spPr>
          <a:xfrm>
            <a:off x="0" y="-9525"/>
            <a:ext cx="9144000" cy="461665"/>
          </a:xfrm>
          <a:prstGeom prst="rect">
            <a:avLst/>
          </a:prstGeom>
        </p:spPr>
        <p:txBody>
          <a:bodyPr wrap="square">
            <a:spAutoFit/>
          </a:bodyPr>
          <a:lstStyle/>
          <a:p>
            <a:pPr algn="ctr" eaLnBrk="0" fontAlgn="base" hangingPunct="0">
              <a:spcBef>
                <a:spcPct val="0"/>
              </a:spcBef>
              <a:spcAft>
                <a:spcPct val="0"/>
              </a:spcAft>
            </a:pPr>
            <a:r>
              <a:rPr lang="en-US" sz="2400" b="1" dirty="0" smtClean="0">
                <a:effectLst>
                  <a:outerShdw blurRad="38100" dist="38100" dir="2700000" algn="tl">
                    <a:srgbClr val="000000">
                      <a:alpha val="43137"/>
                    </a:srgbClr>
                  </a:outerShdw>
                </a:effectLst>
              </a:rPr>
              <a:t>Reverse Breach Planning “A Way”</a:t>
            </a:r>
            <a:endParaRPr lang="en-US" sz="2400" b="1" dirty="0">
              <a:effectLst>
                <a:outerShdw blurRad="38100" dist="38100" dir="2700000" algn="tl">
                  <a:srgbClr val="000000">
                    <a:alpha val="43137"/>
                  </a:srgbClr>
                </a:outerShdw>
              </a:effectLst>
            </a:endParaRPr>
          </a:p>
        </p:txBody>
      </p:sp>
      <p:sp>
        <p:nvSpPr>
          <p:cNvPr id="326" name="Rectangle 325"/>
          <p:cNvSpPr/>
          <p:nvPr/>
        </p:nvSpPr>
        <p:spPr>
          <a:xfrm>
            <a:off x="4690750" y="2389273"/>
            <a:ext cx="4572000" cy="430887"/>
          </a:xfrm>
          <a:prstGeom prst="rect">
            <a:avLst/>
          </a:prstGeom>
        </p:spPr>
        <p:txBody>
          <a:bodyPr>
            <a:spAutoFit/>
          </a:bodyPr>
          <a:lstStyle/>
          <a:p>
            <a:pPr eaLnBrk="0" fontAlgn="base" hangingPunct="0">
              <a:spcBef>
                <a:spcPct val="0"/>
              </a:spcBef>
              <a:spcAft>
                <a:spcPct val="50000"/>
              </a:spcAft>
              <a:buClr>
                <a:srgbClr val="3333CC"/>
              </a:buClr>
              <a:buFont typeface="Monotype Sorts" pitchFamily="2" charset="2"/>
              <a:buNone/>
            </a:pPr>
            <a:r>
              <a:rPr lang="en-US" sz="1100" b="1" dirty="0">
                <a:solidFill>
                  <a:srgbClr val="000000"/>
                </a:solidFill>
              </a:rPr>
              <a:t>Step #4   Identify type of breach and number of lanes required from OBJ back to the LD</a:t>
            </a:r>
          </a:p>
        </p:txBody>
      </p:sp>
      <p:pic>
        <p:nvPicPr>
          <p:cNvPr id="19" name="Picture 18" descr="Breach Assets TF.jpg"/>
          <p:cNvPicPr>
            <a:picLocks noChangeAspect="1"/>
          </p:cNvPicPr>
          <p:nvPr/>
        </p:nvPicPr>
        <p:blipFill>
          <a:blip r:embed="rId3" cstate="print"/>
          <a:stretch>
            <a:fillRect/>
          </a:stretch>
        </p:blipFill>
        <p:spPr>
          <a:xfrm>
            <a:off x="459175" y="685800"/>
            <a:ext cx="2971800" cy="1676400"/>
          </a:xfrm>
          <a:prstGeom prst="rect">
            <a:avLst/>
          </a:prstGeom>
        </p:spPr>
      </p:pic>
      <p:pic>
        <p:nvPicPr>
          <p:cNvPr id="36" name="Picture 35" descr="Doctrinal Template COEFOR Obstacles 2 OBJs.jpg"/>
          <p:cNvPicPr>
            <a:picLocks noChangeAspect="1"/>
          </p:cNvPicPr>
          <p:nvPr/>
        </p:nvPicPr>
        <p:blipFill>
          <a:blip r:embed="rId4" cstate="print"/>
          <a:stretch>
            <a:fillRect/>
          </a:stretch>
        </p:blipFill>
        <p:spPr>
          <a:xfrm>
            <a:off x="459175" y="2514600"/>
            <a:ext cx="3276600" cy="2286000"/>
          </a:xfrm>
          <a:prstGeom prst="rect">
            <a:avLst/>
          </a:prstGeom>
        </p:spPr>
      </p:pic>
      <p:pic>
        <p:nvPicPr>
          <p:cNvPr id="42" name="Picture 41" descr="Maneuver Plan TF Breach R Gap.jpg"/>
          <p:cNvPicPr>
            <a:picLocks noChangeAspect="1"/>
          </p:cNvPicPr>
          <p:nvPr/>
        </p:nvPicPr>
        <p:blipFill>
          <a:blip r:embed="rId2" cstate="print"/>
          <a:srcRect t="5061" r="23911" b="25166"/>
          <a:stretch>
            <a:fillRect/>
          </a:stretch>
        </p:blipFill>
        <p:spPr>
          <a:xfrm>
            <a:off x="5107375" y="552450"/>
            <a:ext cx="2895600" cy="1581150"/>
          </a:xfrm>
          <a:prstGeom prst="rect">
            <a:avLst/>
          </a:prstGeom>
        </p:spPr>
      </p:pic>
      <p:pic>
        <p:nvPicPr>
          <p:cNvPr id="329" name="Picture 328" descr="Understand the scheme of maneuver.jpg"/>
          <p:cNvPicPr>
            <a:picLocks noChangeAspect="1"/>
          </p:cNvPicPr>
          <p:nvPr/>
        </p:nvPicPr>
        <p:blipFill>
          <a:blip r:embed="rId5" cstate="print"/>
          <a:srcRect t="63985" b="10421"/>
          <a:stretch>
            <a:fillRect/>
          </a:stretch>
        </p:blipFill>
        <p:spPr>
          <a:xfrm>
            <a:off x="4888299" y="2047875"/>
            <a:ext cx="3124201" cy="400050"/>
          </a:xfrm>
          <a:prstGeom prst="rect">
            <a:avLst/>
          </a:prstGeom>
          <a:ln>
            <a:solidFill>
              <a:schemeClr val="tx1"/>
            </a:solidFill>
          </a:ln>
        </p:spPr>
      </p:pic>
      <p:pic>
        <p:nvPicPr>
          <p:cNvPr id="45" name="Picture 44" descr="Number of lanes TF Breach.jpg"/>
          <p:cNvPicPr>
            <a:picLocks noChangeAspect="1"/>
          </p:cNvPicPr>
          <p:nvPr/>
        </p:nvPicPr>
        <p:blipFill>
          <a:blip r:embed="rId6" cstate="print"/>
          <a:srcRect l="6667" t="11684" r="5833"/>
          <a:stretch>
            <a:fillRect/>
          </a:stretch>
        </p:blipFill>
        <p:spPr>
          <a:xfrm>
            <a:off x="5031175" y="2743200"/>
            <a:ext cx="3124200" cy="2133600"/>
          </a:xfrm>
          <a:prstGeom prst="rect">
            <a:avLst/>
          </a:prstGeom>
        </p:spPr>
      </p:pic>
      <p:pic>
        <p:nvPicPr>
          <p:cNvPr id="46" name="Picture 45" descr="Breach Task Org TF.jpg"/>
          <p:cNvPicPr>
            <a:picLocks noChangeAspect="1"/>
          </p:cNvPicPr>
          <p:nvPr/>
        </p:nvPicPr>
        <p:blipFill>
          <a:blip r:embed="rId7" cstate="print"/>
          <a:stretch>
            <a:fillRect/>
          </a:stretch>
        </p:blipFill>
        <p:spPr>
          <a:xfrm>
            <a:off x="5050225" y="5048250"/>
            <a:ext cx="3124200" cy="1809750"/>
          </a:xfrm>
          <a:prstGeom prst="rect">
            <a:avLst/>
          </a:prstGeom>
        </p:spPr>
      </p:pic>
      <p:pic>
        <p:nvPicPr>
          <p:cNvPr id="20" name="Picture 19" descr="Breach Assets TF2.jpg"/>
          <p:cNvPicPr>
            <a:picLocks noChangeAspect="1"/>
          </p:cNvPicPr>
          <p:nvPr/>
        </p:nvPicPr>
        <p:blipFill>
          <a:blip r:embed="rId8" cstate="print"/>
          <a:stretch>
            <a:fillRect/>
          </a:stretch>
        </p:blipFill>
        <p:spPr>
          <a:xfrm>
            <a:off x="2594645" y="5181600"/>
            <a:ext cx="1729385" cy="990600"/>
          </a:xfrm>
          <a:prstGeom prst="rect">
            <a:avLst/>
          </a:prstGeom>
          <a:ln w="6350">
            <a:solidFill>
              <a:schemeClr val="tx1"/>
            </a:solidFill>
          </a:ln>
        </p:spPr>
      </p:pic>
      <p:pic>
        <p:nvPicPr>
          <p:cNvPr id="21" name="Picture 20" descr="Breach Assets TF3.jpg"/>
          <p:cNvPicPr>
            <a:picLocks noChangeAspect="1"/>
          </p:cNvPicPr>
          <p:nvPr/>
        </p:nvPicPr>
        <p:blipFill>
          <a:blip r:embed="rId9" cstate="print"/>
          <a:srcRect l="2135"/>
          <a:stretch>
            <a:fillRect/>
          </a:stretch>
        </p:blipFill>
        <p:spPr>
          <a:xfrm>
            <a:off x="304800" y="6317675"/>
            <a:ext cx="1905000" cy="609600"/>
          </a:xfrm>
          <a:prstGeom prst="rect">
            <a:avLst/>
          </a:prstGeom>
        </p:spPr>
      </p:pic>
    </p:spTree>
  </p:cSld>
  <p:clrMapOvr>
    <a:masterClrMapping/>
  </p:clrMapOvr>
  <p:transition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Maneuver Plan TF Breach R Gap.jpg"/>
          <p:cNvPicPr>
            <a:picLocks noChangeAspect="1"/>
          </p:cNvPicPr>
          <p:nvPr/>
        </p:nvPicPr>
        <p:blipFill>
          <a:blip r:embed="rId2" cstate="print"/>
          <a:srcRect r="21225" b="26348"/>
          <a:stretch>
            <a:fillRect/>
          </a:stretch>
        </p:blipFill>
        <p:spPr>
          <a:xfrm>
            <a:off x="1490472" y="1733550"/>
            <a:ext cx="5977128" cy="4914900"/>
          </a:xfrm>
          <a:prstGeom prst="rect">
            <a:avLst/>
          </a:prstGeom>
        </p:spPr>
      </p:pic>
      <p:grpSp>
        <p:nvGrpSpPr>
          <p:cNvPr id="62" name="Group 61"/>
          <p:cNvGrpSpPr/>
          <p:nvPr/>
        </p:nvGrpSpPr>
        <p:grpSpPr>
          <a:xfrm>
            <a:off x="400050" y="1419225"/>
            <a:ext cx="3081338" cy="379413"/>
            <a:chOff x="438150" y="1276350"/>
            <a:chExt cx="3081338" cy="379413"/>
          </a:xfrm>
        </p:grpSpPr>
        <p:sp>
          <p:nvSpPr>
            <p:cNvPr id="8" name="Rectangle 12"/>
            <p:cNvSpPr>
              <a:spLocks noChangeArrowheads="1"/>
            </p:cNvSpPr>
            <p:nvPr/>
          </p:nvSpPr>
          <p:spPr bwMode="auto">
            <a:xfrm>
              <a:off x="461963" y="1284288"/>
              <a:ext cx="2800350" cy="360362"/>
            </a:xfrm>
            <a:prstGeom prst="rect">
              <a:avLst/>
            </a:prstGeom>
            <a:solidFill>
              <a:srgbClr val="00FFFF"/>
            </a:solidFill>
            <a:ln w="9525">
              <a:noFill/>
              <a:miter lim="800000"/>
              <a:headEnd/>
              <a:tailEnd/>
            </a:ln>
          </p:spPr>
          <p:txBody>
            <a:bodyPr wrap="none" anchor="ctr"/>
            <a:lstStyle/>
            <a:p>
              <a:endParaRPr lang="en-US"/>
            </a:p>
          </p:txBody>
        </p:sp>
        <p:sp>
          <p:nvSpPr>
            <p:cNvPr id="9" name="Freeform 13"/>
            <p:cNvSpPr>
              <a:spLocks/>
            </p:cNvSpPr>
            <p:nvPr/>
          </p:nvSpPr>
          <p:spPr bwMode="auto">
            <a:xfrm>
              <a:off x="476250" y="1276350"/>
              <a:ext cx="2798763" cy="379413"/>
            </a:xfrm>
            <a:custGeom>
              <a:avLst/>
              <a:gdLst>
                <a:gd name="T0" fmla="*/ 0 w 1622"/>
                <a:gd name="T1" fmla="*/ 0 h 129"/>
                <a:gd name="T2" fmla="*/ 2147483647 w 1622"/>
                <a:gd name="T3" fmla="*/ 0 h 129"/>
                <a:gd name="T4" fmla="*/ 2147483647 w 1622"/>
                <a:gd name="T5" fmla="*/ 2147483647 h 129"/>
                <a:gd name="T6" fmla="*/ 0 w 1622"/>
                <a:gd name="T7" fmla="*/ 2147483647 h 129"/>
                <a:gd name="T8" fmla="*/ 0 w 1622"/>
                <a:gd name="T9" fmla="*/ 0 h 129"/>
                <a:gd name="T10" fmla="*/ 0 60000 65536"/>
                <a:gd name="T11" fmla="*/ 0 60000 65536"/>
                <a:gd name="T12" fmla="*/ 0 60000 65536"/>
                <a:gd name="T13" fmla="*/ 0 60000 65536"/>
                <a:gd name="T14" fmla="*/ 0 60000 65536"/>
                <a:gd name="T15" fmla="*/ 0 w 1622"/>
                <a:gd name="T16" fmla="*/ 0 h 129"/>
                <a:gd name="T17" fmla="*/ 1622 w 1622"/>
                <a:gd name="T18" fmla="*/ 129 h 129"/>
              </a:gdLst>
              <a:ahLst/>
              <a:cxnLst>
                <a:cxn ang="T10">
                  <a:pos x="T0" y="T1"/>
                </a:cxn>
                <a:cxn ang="T11">
                  <a:pos x="T2" y="T3"/>
                </a:cxn>
                <a:cxn ang="T12">
                  <a:pos x="T4" y="T5"/>
                </a:cxn>
                <a:cxn ang="T13">
                  <a:pos x="T6" y="T7"/>
                </a:cxn>
                <a:cxn ang="T14">
                  <a:pos x="T8" y="T9"/>
                </a:cxn>
              </a:cxnLst>
              <a:rect l="T15" t="T16" r="T17" b="T18"/>
              <a:pathLst>
                <a:path w="1622" h="129">
                  <a:moveTo>
                    <a:pt x="0" y="0"/>
                  </a:moveTo>
                  <a:lnTo>
                    <a:pt x="1621" y="0"/>
                  </a:lnTo>
                  <a:lnTo>
                    <a:pt x="1621" y="128"/>
                  </a:lnTo>
                  <a:lnTo>
                    <a:pt x="0" y="128"/>
                  </a:lnTo>
                  <a:lnTo>
                    <a:pt x="0" y="0"/>
                  </a:lnTo>
                </a:path>
              </a:pathLst>
            </a:custGeom>
            <a:noFill/>
            <a:ln w="25400" cap="rnd" cmpd="sng">
              <a:solidFill>
                <a:srgbClr val="000000"/>
              </a:solidFill>
              <a:prstDash val="solid"/>
              <a:round/>
              <a:headEnd type="none" w="sm" len="sm"/>
              <a:tailEnd type="none" w="sm" len="sm"/>
            </a:ln>
          </p:spPr>
          <p:txBody>
            <a:bodyPr/>
            <a:lstStyle/>
            <a:p>
              <a:endParaRPr lang="en-US"/>
            </a:p>
          </p:txBody>
        </p:sp>
        <p:sp>
          <p:nvSpPr>
            <p:cNvPr id="10" name="Rectangle 14"/>
            <p:cNvSpPr>
              <a:spLocks noChangeArrowheads="1"/>
            </p:cNvSpPr>
            <p:nvPr/>
          </p:nvSpPr>
          <p:spPr bwMode="auto">
            <a:xfrm>
              <a:off x="438150" y="1316038"/>
              <a:ext cx="3081338" cy="274637"/>
            </a:xfrm>
            <a:prstGeom prst="rect">
              <a:avLst/>
            </a:prstGeom>
            <a:noFill/>
            <a:ln w="9525">
              <a:noFill/>
              <a:miter lim="800000"/>
              <a:headEnd/>
              <a:tailEnd/>
            </a:ln>
            <a:effectLst/>
          </p:spPr>
          <p:txBody>
            <a:bodyPr lIns="92075" tIns="46038" rIns="92075" bIns="46038">
              <a:spAutoFit/>
            </a:bodyPr>
            <a:lstStyle/>
            <a:p>
              <a:pPr eaLnBrk="0" hangingPunct="0">
                <a:defRPr/>
              </a:pPr>
              <a:r>
                <a:rPr lang="en-US" sz="1200" b="1">
                  <a:solidFill>
                    <a:srgbClr val="000000"/>
                  </a:solidFill>
                  <a:effectLst>
                    <a:outerShdw blurRad="38100" dist="38100" dir="2700000" algn="tl">
                      <a:srgbClr val="C0C0C0"/>
                    </a:outerShdw>
                  </a:effectLst>
                  <a:latin typeface="Arial" pitchFamily="34" charset="0"/>
                </a:rPr>
                <a:t>* ISOLATE  * SUPPRESS  * OBSCURE</a:t>
              </a:r>
            </a:p>
          </p:txBody>
        </p:sp>
      </p:grpSp>
      <p:grpSp>
        <p:nvGrpSpPr>
          <p:cNvPr id="63" name="Group 62"/>
          <p:cNvGrpSpPr/>
          <p:nvPr/>
        </p:nvGrpSpPr>
        <p:grpSpPr>
          <a:xfrm>
            <a:off x="3452813" y="1438275"/>
            <a:ext cx="2355850" cy="379413"/>
            <a:chOff x="3490913" y="1601787"/>
            <a:chExt cx="2355850" cy="379413"/>
          </a:xfrm>
        </p:grpSpPr>
        <p:sp>
          <p:nvSpPr>
            <p:cNvPr id="6" name="Rectangle 10"/>
            <p:cNvSpPr>
              <a:spLocks noChangeArrowheads="1"/>
            </p:cNvSpPr>
            <p:nvPr/>
          </p:nvSpPr>
          <p:spPr bwMode="auto">
            <a:xfrm>
              <a:off x="3521075" y="1619250"/>
              <a:ext cx="2314575" cy="361950"/>
            </a:xfrm>
            <a:prstGeom prst="rect">
              <a:avLst/>
            </a:prstGeom>
            <a:solidFill>
              <a:srgbClr val="FFFFFF"/>
            </a:solidFill>
            <a:ln w="9525">
              <a:noFill/>
              <a:miter lim="800000"/>
              <a:headEnd/>
              <a:tailEnd/>
            </a:ln>
          </p:spPr>
          <p:txBody>
            <a:bodyPr wrap="none" anchor="ctr"/>
            <a:lstStyle/>
            <a:p>
              <a:endParaRPr lang="en-US"/>
            </a:p>
          </p:txBody>
        </p:sp>
        <p:sp>
          <p:nvSpPr>
            <p:cNvPr id="7" name="Freeform 11"/>
            <p:cNvSpPr>
              <a:spLocks/>
            </p:cNvSpPr>
            <p:nvPr/>
          </p:nvSpPr>
          <p:spPr bwMode="auto">
            <a:xfrm>
              <a:off x="3521075" y="1601787"/>
              <a:ext cx="2325688" cy="379413"/>
            </a:xfrm>
            <a:custGeom>
              <a:avLst/>
              <a:gdLst>
                <a:gd name="T0" fmla="*/ 0 w 1465"/>
                <a:gd name="T1" fmla="*/ 0 h 129"/>
                <a:gd name="T2" fmla="*/ 2147483647 w 1465"/>
                <a:gd name="T3" fmla="*/ 0 h 129"/>
                <a:gd name="T4" fmla="*/ 2147483647 w 1465"/>
                <a:gd name="T5" fmla="*/ 2147483647 h 129"/>
                <a:gd name="T6" fmla="*/ 0 w 1465"/>
                <a:gd name="T7" fmla="*/ 2147483647 h 129"/>
                <a:gd name="T8" fmla="*/ 0 w 1465"/>
                <a:gd name="T9" fmla="*/ 0 h 129"/>
                <a:gd name="T10" fmla="*/ 0 60000 65536"/>
                <a:gd name="T11" fmla="*/ 0 60000 65536"/>
                <a:gd name="T12" fmla="*/ 0 60000 65536"/>
                <a:gd name="T13" fmla="*/ 0 60000 65536"/>
                <a:gd name="T14" fmla="*/ 0 60000 65536"/>
                <a:gd name="T15" fmla="*/ 0 w 1465"/>
                <a:gd name="T16" fmla="*/ 0 h 129"/>
                <a:gd name="T17" fmla="*/ 1465 w 1465"/>
                <a:gd name="T18" fmla="*/ 129 h 129"/>
              </a:gdLst>
              <a:ahLst/>
              <a:cxnLst>
                <a:cxn ang="T10">
                  <a:pos x="T0" y="T1"/>
                </a:cxn>
                <a:cxn ang="T11">
                  <a:pos x="T2" y="T3"/>
                </a:cxn>
                <a:cxn ang="T12">
                  <a:pos x="T4" y="T5"/>
                </a:cxn>
                <a:cxn ang="T13">
                  <a:pos x="T6" y="T7"/>
                </a:cxn>
                <a:cxn ang="T14">
                  <a:pos x="T8" y="T9"/>
                </a:cxn>
              </a:cxnLst>
              <a:rect l="T15" t="T16" r="T17" b="T18"/>
              <a:pathLst>
                <a:path w="1465" h="129">
                  <a:moveTo>
                    <a:pt x="0" y="0"/>
                  </a:moveTo>
                  <a:lnTo>
                    <a:pt x="1464" y="0"/>
                  </a:lnTo>
                  <a:lnTo>
                    <a:pt x="1464" y="128"/>
                  </a:lnTo>
                  <a:lnTo>
                    <a:pt x="0" y="128"/>
                  </a:lnTo>
                  <a:lnTo>
                    <a:pt x="0" y="0"/>
                  </a:lnTo>
                </a:path>
              </a:pathLst>
            </a:custGeom>
            <a:noFill/>
            <a:ln w="25400" cap="rnd" cmpd="sng">
              <a:solidFill>
                <a:srgbClr val="000000"/>
              </a:solidFill>
              <a:prstDash val="solid"/>
              <a:round/>
              <a:headEnd type="none" w="sm" len="sm"/>
              <a:tailEnd type="none" w="sm" len="sm"/>
            </a:ln>
          </p:spPr>
          <p:txBody>
            <a:bodyPr/>
            <a:lstStyle/>
            <a:p>
              <a:endParaRPr lang="en-US"/>
            </a:p>
          </p:txBody>
        </p:sp>
        <p:sp>
          <p:nvSpPr>
            <p:cNvPr id="11" name="Rectangle 15"/>
            <p:cNvSpPr>
              <a:spLocks noChangeArrowheads="1"/>
            </p:cNvSpPr>
            <p:nvPr/>
          </p:nvSpPr>
          <p:spPr bwMode="auto">
            <a:xfrm>
              <a:off x="3490913" y="1631950"/>
              <a:ext cx="2311400" cy="304800"/>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dirty="0">
                  <a:solidFill>
                    <a:srgbClr val="000000"/>
                  </a:solidFill>
                  <a:effectLst>
                    <a:outerShdw blurRad="38100" dist="38100" dir="2700000" algn="tl">
                      <a:srgbClr val="C0C0C0"/>
                    </a:outerShdw>
                  </a:effectLst>
                  <a:latin typeface="Arial" pitchFamily="34" charset="0"/>
                </a:rPr>
                <a:t>   * SECURE     * REDUCE</a:t>
              </a:r>
            </a:p>
          </p:txBody>
        </p:sp>
      </p:grpSp>
      <p:grpSp>
        <p:nvGrpSpPr>
          <p:cNvPr id="64" name="Group 63"/>
          <p:cNvGrpSpPr/>
          <p:nvPr/>
        </p:nvGrpSpPr>
        <p:grpSpPr>
          <a:xfrm>
            <a:off x="6027738" y="1422400"/>
            <a:ext cx="2700337" cy="620713"/>
            <a:chOff x="6065838" y="1279525"/>
            <a:chExt cx="2700337" cy="620713"/>
          </a:xfrm>
        </p:grpSpPr>
        <p:sp>
          <p:nvSpPr>
            <p:cNvPr id="4" name="Line 8"/>
            <p:cNvSpPr>
              <a:spLocks noChangeShapeType="1"/>
            </p:cNvSpPr>
            <p:nvPr/>
          </p:nvSpPr>
          <p:spPr bwMode="auto">
            <a:xfrm flipH="1">
              <a:off x="7459663" y="1679575"/>
              <a:ext cx="182562" cy="220663"/>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5" name="Freeform 9"/>
            <p:cNvSpPr>
              <a:spLocks/>
            </p:cNvSpPr>
            <p:nvPr/>
          </p:nvSpPr>
          <p:spPr bwMode="auto">
            <a:xfrm>
              <a:off x="6145213" y="1279525"/>
              <a:ext cx="2620962" cy="376238"/>
            </a:xfrm>
            <a:custGeom>
              <a:avLst/>
              <a:gdLst>
                <a:gd name="T0" fmla="*/ 0 w 1413"/>
                <a:gd name="T1" fmla="*/ 0 h 128"/>
                <a:gd name="T2" fmla="*/ 2147483647 w 1413"/>
                <a:gd name="T3" fmla="*/ 0 h 128"/>
                <a:gd name="T4" fmla="*/ 2147483647 w 1413"/>
                <a:gd name="T5" fmla="*/ 2147483647 h 128"/>
                <a:gd name="T6" fmla="*/ 0 w 1413"/>
                <a:gd name="T7" fmla="*/ 2147483647 h 128"/>
                <a:gd name="T8" fmla="*/ 0 w 1413"/>
                <a:gd name="T9" fmla="*/ 0 h 128"/>
                <a:gd name="T10" fmla="*/ 0 60000 65536"/>
                <a:gd name="T11" fmla="*/ 0 60000 65536"/>
                <a:gd name="T12" fmla="*/ 0 60000 65536"/>
                <a:gd name="T13" fmla="*/ 0 60000 65536"/>
                <a:gd name="T14" fmla="*/ 0 60000 65536"/>
                <a:gd name="T15" fmla="*/ 0 w 1413"/>
                <a:gd name="T16" fmla="*/ 0 h 128"/>
                <a:gd name="T17" fmla="*/ 1413 w 1413"/>
                <a:gd name="T18" fmla="*/ 128 h 128"/>
              </a:gdLst>
              <a:ahLst/>
              <a:cxnLst>
                <a:cxn ang="T10">
                  <a:pos x="T0" y="T1"/>
                </a:cxn>
                <a:cxn ang="T11">
                  <a:pos x="T2" y="T3"/>
                </a:cxn>
                <a:cxn ang="T12">
                  <a:pos x="T4" y="T5"/>
                </a:cxn>
                <a:cxn ang="T13">
                  <a:pos x="T6" y="T7"/>
                </a:cxn>
                <a:cxn ang="T14">
                  <a:pos x="T8" y="T9"/>
                </a:cxn>
              </a:cxnLst>
              <a:rect l="T15" t="T16" r="T17" b="T18"/>
              <a:pathLst>
                <a:path w="1413" h="128">
                  <a:moveTo>
                    <a:pt x="0" y="0"/>
                  </a:moveTo>
                  <a:lnTo>
                    <a:pt x="1412" y="0"/>
                  </a:lnTo>
                  <a:lnTo>
                    <a:pt x="1412" y="127"/>
                  </a:lnTo>
                  <a:lnTo>
                    <a:pt x="0" y="127"/>
                  </a:lnTo>
                  <a:lnTo>
                    <a:pt x="0" y="0"/>
                  </a:lnTo>
                </a:path>
              </a:pathLst>
            </a:custGeom>
            <a:solidFill>
              <a:srgbClr val="00B050"/>
            </a:solidFill>
            <a:ln w="25400" cap="rnd" cmpd="sng">
              <a:solidFill>
                <a:srgbClr val="FFFF00"/>
              </a:solidFill>
              <a:prstDash val="solid"/>
              <a:round/>
              <a:headEnd type="none" w="sm" len="sm"/>
              <a:tailEnd type="none" w="sm" len="sm"/>
            </a:ln>
          </p:spPr>
          <p:txBody>
            <a:bodyPr/>
            <a:lstStyle/>
            <a:p>
              <a:endParaRPr lang="en-US"/>
            </a:p>
          </p:txBody>
        </p:sp>
        <p:sp>
          <p:nvSpPr>
            <p:cNvPr id="12" name="Rectangle 16"/>
            <p:cNvSpPr>
              <a:spLocks noChangeArrowheads="1"/>
            </p:cNvSpPr>
            <p:nvPr/>
          </p:nvSpPr>
          <p:spPr bwMode="auto">
            <a:xfrm>
              <a:off x="6065838" y="1306513"/>
              <a:ext cx="2493962" cy="30797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400" b="1" dirty="0">
                  <a:solidFill>
                    <a:srgbClr val="FFFF00"/>
                  </a:solidFill>
                  <a:effectLst>
                    <a:outerShdw blurRad="38100" dist="38100" dir="2700000" algn="tl">
                      <a:srgbClr val="C0C0C0"/>
                    </a:outerShdw>
                  </a:effectLst>
                  <a:latin typeface="Arial" pitchFamily="34" charset="0"/>
                </a:rPr>
                <a:t>   * ATTACK         * EXPLOIT</a:t>
              </a:r>
            </a:p>
          </p:txBody>
        </p:sp>
      </p:grpSp>
      <p:grpSp>
        <p:nvGrpSpPr>
          <p:cNvPr id="13" name="Group 92"/>
          <p:cNvGrpSpPr>
            <a:grpSpLocks/>
          </p:cNvGrpSpPr>
          <p:nvPr/>
        </p:nvGrpSpPr>
        <p:grpSpPr bwMode="auto">
          <a:xfrm>
            <a:off x="614363" y="809626"/>
            <a:ext cx="7754937" cy="609599"/>
            <a:chOff x="333" y="867"/>
            <a:chExt cx="4885" cy="370"/>
          </a:xfrm>
        </p:grpSpPr>
        <p:sp>
          <p:nvSpPr>
            <p:cNvPr id="14" name="Rectangle 93"/>
            <p:cNvSpPr>
              <a:spLocks noChangeArrowheads="1"/>
            </p:cNvSpPr>
            <p:nvPr/>
          </p:nvSpPr>
          <p:spPr bwMode="auto">
            <a:xfrm>
              <a:off x="333" y="867"/>
              <a:ext cx="4878" cy="363"/>
            </a:xfrm>
            <a:prstGeom prst="rect">
              <a:avLst/>
            </a:prstGeom>
            <a:solidFill>
              <a:srgbClr val="008080"/>
            </a:solidFill>
            <a:ln w="9525">
              <a:noFill/>
              <a:miter lim="800000"/>
              <a:headEnd/>
              <a:tailEnd/>
            </a:ln>
          </p:spPr>
          <p:txBody>
            <a:bodyPr wrap="none" anchor="ctr"/>
            <a:lstStyle/>
            <a:p>
              <a:endParaRPr lang="en-US" sz="1400"/>
            </a:p>
          </p:txBody>
        </p:sp>
        <p:sp>
          <p:nvSpPr>
            <p:cNvPr id="15" name="Freeform 94"/>
            <p:cNvSpPr>
              <a:spLocks/>
            </p:cNvSpPr>
            <p:nvPr/>
          </p:nvSpPr>
          <p:spPr bwMode="auto">
            <a:xfrm>
              <a:off x="333" y="867"/>
              <a:ext cx="4885" cy="370"/>
            </a:xfrm>
            <a:custGeom>
              <a:avLst/>
              <a:gdLst>
                <a:gd name="T0" fmla="*/ 0 w 4885"/>
                <a:gd name="T1" fmla="*/ 0 h 370"/>
                <a:gd name="T2" fmla="*/ 4884 w 4885"/>
                <a:gd name="T3" fmla="*/ 0 h 370"/>
                <a:gd name="T4" fmla="*/ 4884 w 4885"/>
                <a:gd name="T5" fmla="*/ 369 h 370"/>
                <a:gd name="T6" fmla="*/ 0 w 4885"/>
                <a:gd name="T7" fmla="*/ 369 h 370"/>
                <a:gd name="T8" fmla="*/ 0 w 4885"/>
                <a:gd name="T9" fmla="*/ 0 h 370"/>
                <a:gd name="T10" fmla="*/ 0 60000 65536"/>
                <a:gd name="T11" fmla="*/ 0 60000 65536"/>
                <a:gd name="T12" fmla="*/ 0 60000 65536"/>
                <a:gd name="T13" fmla="*/ 0 60000 65536"/>
                <a:gd name="T14" fmla="*/ 0 60000 65536"/>
                <a:gd name="T15" fmla="*/ 0 w 4885"/>
                <a:gd name="T16" fmla="*/ 0 h 370"/>
                <a:gd name="T17" fmla="*/ 4885 w 4885"/>
                <a:gd name="T18" fmla="*/ 370 h 370"/>
              </a:gdLst>
              <a:ahLst/>
              <a:cxnLst>
                <a:cxn ang="T10">
                  <a:pos x="T0" y="T1"/>
                </a:cxn>
                <a:cxn ang="T11">
                  <a:pos x="T2" y="T3"/>
                </a:cxn>
                <a:cxn ang="T12">
                  <a:pos x="T4" y="T5"/>
                </a:cxn>
                <a:cxn ang="T13">
                  <a:pos x="T6" y="T7"/>
                </a:cxn>
                <a:cxn ang="T14">
                  <a:pos x="T8" y="T9"/>
                </a:cxn>
              </a:cxnLst>
              <a:rect l="T15" t="T16" r="T17" b="T18"/>
              <a:pathLst>
                <a:path w="4885" h="370">
                  <a:moveTo>
                    <a:pt x="0" y="0"/>
                  </a:moveTo>
                  <a:lnTo>
                    <a:pt x="4884" y="0"/>
                  </a:lnTo>
                  <a:lnTo>
                    <a:pt x="4884" y="369"/>
                  </a:lnTo>
                  <a:lnTo>
                    <a:pt x="0" y="369"/>
                  </a:lnTo>
                  <a:lnTo>
                    <a:pt x="0" y="0"/>
                  </a:lnTo>
                </a:path>
              </a:pathLst>
            </a:custGeom>
            <a:noFill/>
            <a:ln w="25400" cap="rnd" cmpd="sng">
              <a:solidFill>
                <a:srgbClr val="000000"/>
              </a:solidFill>
              <a:prstDash val="solid"/>
              <a:round/>
              <a:headEnd type="none" w="sm" len="sm"/>
              <a:tailEnd type="none" w="sm" len="sm"/>
            </a:ln>
          </p:spPr>
          <p:txBody>
            <a:bodyPr/>
            <a:lstStyle/>
            <a:p>
              <a:endParaRPr lang="en-US"/>
            </a:p>
          </p:txBody>
        </p:sp>
        <p:sp>
          <p:nvSpPr>
            <p:cNvPr id="16" name="AutoShape 95"/>
            <p:cNvSpPr>
              <a:spLocks noChangeArrowheads="1"/>
            </p:cNvSpPr>
            <p:nvPr/>
          </p:nvSpPr>
          <p:spPr bwMode="auto">
            <a:xfrm flipH="1">
              <a:off x="836" y="902"/>
              <a:ext cx="318" cy="306"/>
            </a:xfrm>
            <a:prstGeom prst="homePlate">
              <a:avLst>
                <a:gd name="adj" fmla="val 25980"/>
              </a:avLst>
            </a:prstGeom>
            <a:gradFill rotWithShape="0">
              <a:gsLst>
                <a:gs pos="0">
                  <a:schemeClr val="bg1"/>
                </a:gs>
                <a:gs pos="100000">
                  <a:srgbClr val="008080"/>
                </a:gs>
              </a:gsLst>
              <a:lin ang="0" scaled="1"/>
            </a:gradFill>
            <a:ln w="12700">
              <a:noFill/>
              <a:miter lim="800000"/>
              <a:headEnd type="none" w="sm" len="sm"/>
              <a:tailEnd type="none" w="sm" len="sm"/>
            </a:ln>
          </p:spPr>
          <p:txBody>
            <a:bodyPr wrap="none" anchor="ctr"/>
            <a:lstStyle/>
            <a:p>
              <a:endParaRPr lang="en-US" sz="1400"/>
            </a:p>
          </p:txBody>
        </p:sp>
        <p:sp>
          <p:nvSpPr>
            <p:cNvPr id="17" name="AutoShape 96"/>
            <p:cNvSpPr>
              <a:spLocks noChangeArrowheads="1"/>
            </p:cNvSpPr>
            <p:nvPr/>
          </p:nvSpPr>
          <p:spPr bwMode="auto">
            <a:xfrm flipH="1">
              <a:off x="1583" y="902"/>
              <a:ext cx="318" cy="306"/>
            </a:xfrm>
            <a:prstGeom prst="homePlate">
              <a:avLst>
                <a:gd name="adj" fmla="val 25980"/>
              </a:avLst>
            </a:prstGeom>
            <a:gradFill rotWithShape="0">
              <a:gsLst>
                <a:gs pos="0">
                  <a:schemeClr val="bg1"/>
                </a:gs>
                <a:gs pos="100000">
                  <a:srgbClr val="008080"/>
                </a:gs>
              </a:gsLst>
              <a:lin ang="0" scaled="1"/>
            </a:gradFill>
            <a:ln w="12700">
              <a:noFill/>
              <a:miter lim="800000"/>
              <a:headEnd type="none" w="sm" len="sm"/>
              <a:tailEnd type="none" w="sm" len="sm"/>
            </a:ln>
          </p:spPr>
          <p:txBody>
            <a:bodyPr wrap="none" anchor="ctr"/>
            <a:lstStyle/>
            <a:p>
              <a:endParaRPr lang="en-US" sz="1400"/>
            </a:p>
          </p:txBody>
        </p:sp>
        <p:sp>
          <p:nvSpPr>
            <p:cNvPr id="18" name="AutoShape 97"/>
            <p:cNvSpPr>
              <a:spLocks noChangeArrowheads="1"/>
            </p:cNvSpPr>
            <p:nvPr/>
          </p:nvSpPr>
          <p:spPr bwMode="auto">
            <a:xfrm flipH="1">
              <a:off x="2329" y="902"/>
              <a:ext cx="318" cy="306"/>
            </a:xfrm>
            <a:prstGeom prst="homePlate">
              <a:avLst>
                <a:gd name="adj" fmla="val 25980"/>
              </a:avLst>
            </a:prstGeom>
            <a:gradFill rotWithShape="0">
              <a:gsLst>
                <a:gs pos="0">
                  <a:schemeClr val="bg1"/>
                </a:gs>
                <a:gs pos="100000">
                  <a:srgbClr val="008080"/>
                </a:gs>
              </a:gsLst>
              <a:lin ang="0" scaled="1"/>
            </a:gradFill>
            <a:ln w="12700">
              <a:noFill/>
              <a:miter lim="800000"/>
              <a:headEnd type="none" w="sm" len="sm"/>
              <a:tailEnd type="none" w="sm" len="sm"/>
            </a:ln>
          </p:spPr>
          <p:txBody>
            <a:bodyPr wrap="none" anchor="ctr"/>
            <a:lstStyle/>
            <a:p>
              <a:endParaRPr lang="en-US" sz="1400"/>
            </a:p>
          </p:txBody>
        </p:sp>
        <p:sp>
          <p:nvSpPr>
            <p:cNvPr id="19" name="AutoShape 98"/>
            <p:cNvSpPr>
              <a:spLocks noChangeArrowheads="1"/>
            </p:cNvSpPr>
            <p:nvPr/>
          </p:nvSpPr>
          <p:spPr bwMode="auto">
            <a:xfrm flipH="1">
              <a:off x="3076" y="902"/>
              <a:ext cx="318" cy="306"/>
            </a:xfrm>
            <a:prstGeom prst="homePlate">
              <a:avLst>
                <a:gd name="adj" fmla="val 25980"/>
              </a:avLst>
            </a:prstGeom>
            <a:gradFill rotWithShape="0">
              <a:gsLst>
                <a:gs pos="0">
                  <a:schemeClr val="bg1"/>
                </a:gs>
                <a:gs pos="100000">
                  <a:srgbClr val="008080"/>
                </a:gs>
              </a:gsLst>
              <a:lin ang="0" scaled="1"/>
            </a:gradFill>
            <a:ln w="12700">
              <a:noFill/>
              <a:miter lim="800000"/>
              <a:headEnd type="none" w="sm" len="sm"/>
              <a:tailEnd type="none" w="sm" len="sm"/>
            </a:ln>
          </p:spPr>
          <p:txBody>
            <a:bodyPr wrap="none" anchor="ctr"/>
            <a:lstStyle/>
            <a:p>
              <a:endParaRPr lang="en-US" sz="1400"/>
            </a:p>
          </p:txBody>
        </p:sp>
        <p:sp>
          <p:nvSpPr>
            <p:cNvPr id="20" name="AutoShape 99"/>
            <p:cNvSpPr>
              <a:spLocks noChangeArrowheads="1"/>
            </p:cNvSpPr>
            <p:nvPr/>
          </p:nvSpPr>
          <p:spPr bwMode="auto">
            <a:xfrm flipH="1">
              <a:off x="3822" y="902"/>
              <a:ext cx="318" cy="306"/>
            </a:xfrm>
            <a:prstGeom prst="homePlate">
              <a:avLst>
                <a:gd name="adj" fmla="val 25980"/>
              </a:avLst>
            </a:prstGeom>
            <a:gradFill rotWithShape="0">
              <a:gsLst>
                <a:gs pos="0">
                  <a:schemeClr val="bg1"/>
                </a:gs>
                <a:gs pos="100000">
                  <a:srgbClr val="008080"/>
                </a:gs>
              </a:gsLst>
              <a:lin ang="0" scaled="1"/>
            </a:gradFill>
            <a:ln w="12700">
              <a:noFill/>
              <a:miter lim="800000"/>
              <a:headEnd type="none" w="sm" len="sm"/>
              <a:tailEnd type="none" w="sm" len="sm"/>
            </a:ln>
          </p:spPr>
          <p:txBody>
            <a:bodyPr wrap="none" anchor="ctr"/>
            <a:lstStyle/>
            <a:p>
              <a:endParaRPr lang="en-US" sz="1400"/>
            </a:p>
          </p:txBody>
        </p:sp>
        <p:sp>
          <p:nvSpPr>
            <p:cNvPr id="21" name="AutoShape 100"/>
            <p:cNvSpPr>
              <a:spLocks noChangeArrowheads="1"/>
            </p:cNvSpPr>
            <p:nvPr/>
          </p:nvSpPr>
          <p:spPr bwMode="auto">
            <a:xfrm flipH="1">
              <a:off x="4569" y="902"/>
              <a:ext cx="318" cy="306"/>
            </a:xfrm>
            <a:prstGeom prst="homePlate">
              <a:avLst>
                <a:gd name="adj" fmla="val 25980"/>
              </a:avLst>
            </a:prstGeom>
            <a:gradFill rotWithShape="0">
              <a:gsLst>
                <a:gs pos="0">
                  <a:schemeClr val="bg1"/>
                </a:gs>
                <a:gs pos="100000">
                  <a:srgbClr val="008080"/>
                </a:gs>
              </a:gsLst>
              <a:lin ang="0" scaled="1"/>
            </a:gradFill>
            <a:ln w="12700">
              <a:noFill/>
              <a:miter lim="800000"/>
              <a:headEnd type="none" w="sm" len="sm"/>
              <a:tailEnd type="none" w="sm" len="sm"/>
            </a:ln>
          </p:spPr>
          <p:txBody>
            <a:bodyPr wrap="none" anchor="ctr"/>
            <a:lstStyle/>
            <a:p>
              <a:endParaRPr lang="en-US" sz="1400"/>
            </a:p>
          </p:txBody>
        </p:sp>
        <p:sp>
          <p:nvSpPr>
            <p:cNvPr id="22" name="Rectangle 101"/>
            <p:cNvSpPr>
              <a:spLocks noChangeArrowheads="1"/>
            </p:cNvSpPr>
            <p:nvPr/>
          </p:nvSpPr>
          <p:spPr bwMode="auto">
            <a:xfrm>
              <a:off x="4024" y="870"/>
              <a:ext cx="422" cy="325"/>
            </a:xfrm>
            <a:prstGeom prst="rect">
              <a:avLst/>
            </a:prstGeom>
            <a:noFill/>
            <a:ln w="9525">
              <a:noFill/>
              <a:miter lim="800000"/>
              <a:headEnd/>
              <a:tailEnd/>
            </a:ln>
            <a:effectLst/>
          </p:spPr>
          <p:txBody>
            <a:bodyPr wrap="none" lIns="92075" tIns="46038" rIns="92075" bIns="46038">
              <a:spAutoFit/>
            </a:bodyPr>
            <a:lstStyle/>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SIZE OF</a:t>
              </a:r>
            </a:p>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ASSAULT</a:t>
              </a:r>
            </a:p>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FORCE</a:t>
              </a:r>
            </a:p>
          </p:txBody>
        </p:sp>
        <p:sp>
          <p:nvSpPr>
            <p:cNvPr id="23" name="Rectangle 102"/>
            <p:cNvSpPr>
              <a:spLocks noChangeArrowheads="1"/>
            </p:cNvSpPr>
            <p:nvPr/>
          </p:nvSpPr>
          <p:spPr bwMode="auto">
            <a:xfrm>
              <a:off x="4687" y="870"/>
              <a:ext cx="485" cy="325"/>
            </a:xfrm>
            <a:prstGeom prst="rect">
              <a:avLst/>
            </a:prstGeom>
            <a:noFill/>
            <a:ln w="9525">
              <a:noFill/>
              <a:miter lim="800000"/>
              <a:headEnd/>
              <a:tailEnd/>
            </a:ln>
            <a:effectLst/>
          </p:spPr>
          <p:txBody>
            <a:bodyPr wrap="none" lIns="92075" tIns="46038" rIns="92075" bIns="46038">
              <a:spAutoFit/>
            </a:bodyPr>
            <a:lstStyle/>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ACTIONS</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ON THE</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OBJECTIVE</a:t>
              </a:r>
            </a:p>
          </p:txBody>
        </p:sp>
        <p:sp>
          <p:nvSpPr>
            <p:cNvPr id="24" name="Rectangle 103"/>
            <p:cNvSpPr>
              <a:spLocks noChangeArrowheads="1"/>
            </p:cNvSpPr>
            <p:nvPr/>
          </p:nvSpPr>
          <p:spPr bwMode="auto">
            <a:xfrm>
              <a:off x="381" y="870"/>
              <a:ext cx="430" cy="325"/>
            </a:xfrm>
            <a:prstGeom prst="rect">
              <a:avLst/>
            </a:prstGeom>
            <a:noFill/>
            <a:ln w="9525">
              <a:noFill/>
              <a:miter lim="800000"/>
              <a:headEnd/>
              <a:tailEnd/>
            </a:ln>
            <a:effectLst/>
          </p:spPr>
          <p:txBody>
            <a:bodyPr wrap="none" lIns="92075" tIns="46038" rIns="92075" bIns="46038">
              <a:spAutoFit/>
            </a:bodyPr>
            <a:lstStyle/>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SIZE OF</a:t>
              </a:r>
            </a:p>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SUPPORT</a:t>
              </a:r>
            </a:p>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FORCE</a:t>
              </a:r>
            </a:p>
          </p:txBody>
        </p:sp>
        <p:sp>
          <p:nvSpPr>
            <p:cNvPr id="25" name="Rectangle 104"/>
            <p:cNvSpPr>
              <a:spLocks noChangeArrowheads="1"/>
            </p:cNvSpPr>
            <p:nvPr/>
          </p:nvSpPr>
          <p:spPr bwMode="auto">
            <a:xfrm>
              <a:off x="931" y="870"/>
              <a:ext cx="662" cy="325"/>
            </a:xfrm>
            <a:prstGeom prst="rect">
              <a:avLst/>
            </a:prstGeom>
            <a:noFill/>
            <a:ln w="9525">
              <a:noFill/>
              <a:miter lim="800000"/>
              <a:headEnd/>
              <a:tailEnd/>
            </a:ln>
            <a:effectLst/>
          </p:spPr>
          <p:txBody>
            <a:bodyPr wrap="none" lIns="92075" tIns="46038" rIns="92075" bIns="46038">
              <a:spAutoFit/>
            </a:bodyPr>
            <a:lstStyle/>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AMOUNT OF</a:t>
              </a:r>
            </a:p>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SUPPRESSION</a:t>
              </a:r>
            </a:p>
            <a:p>
              <a:pPr algn="ctr" eaLnBrk="0" hangingPunct="0">
                <a:lnSpc>
                  <a:spcPct val="120000"/>
                </a:lnSpc>
                <a:defRPr/>
              </a:pPr>
              <a:r>
                <a:rPr lang="en-US" sz="800" b="1" dirty="0">
                  <a:solidFill>
                    <a:srgbClr val="FFFF66"/>
                  </a:solidFill>
                  <a:effectLst>
                    <a:outerShdw blurRad="38100" dist="38100" dir="2700000" algn="tl">
                      <a:srgbClr val="000000">
                        <a:alpha val="43137"/>
                      </a:srgbClr>
                    </a:outerShdw>
                  </a:effectLst>
                  <a:latin typeface="Arial" pitchFamily="34" charset="0"/>
                </a:rPr>
                <a:t>&amp; OBSCURATION</a:t>
              </a:r>
            </a:p>
          </p:txBody>
        </p:sp>
        <p:sp>
          <p:nvSpPr>
            <p:cNvPr id="26" name="Rectangle 105"/>
            <p:cNvSpPr>
              <a:spLocks noChangeArrowheads="1"/>
            </p:cNvSpPr>
            <p:nvPr/>
          </p:nvSpPr>
          <p:spPr bwMode="auto">
            <a:xfrm>
              <a:off x="1828" y="870"/>
              <a:ext cx="411" cy="325"/>
            </a:xfrm>
            <a:prstGeom prst="rect">
              <a:avLst/>
            </a:prstGeom>
            <a:noFill/>
            <a:ln w="9525">
              <a:noFill/>
              <a:miter lim="800000"/>
              <a:headEnd/>
              <a:tailEnd/>
            </a:ln>
            <a:effectLst/>
          </p:spPr>
          <p:txBody>
            <a:bodyPr wrap="none" lIns="92075" tIns="46038" rIns="92075" bIns="46038">
              <a:spAutoFit/>
            </a:bodyPr>
            <a:lstStyle/>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SIZE OF</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BREACH </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FORCE</a:t>
              </a:r>
            </a:p>
          </p:txBody>
        </p:sp>
        <p:sp>
          <p:nvSpPr>
            <p:cNvPr id="27" name="Rectangle 106"/>
            <p:cNvSpPr>
              <a:spLocks noChangeArrowheads="1"/>
            </p:cNvSpPr>
            <p:nvPr/>
          </p:nvSpPr>
          <p:spPr bwMode="auto">
            <a:xfrm>
              <a:off x="2538" y="870"/>
              <a:ext cx="464" cy="325"/>
            </a:xfrm>
            <a:prstGeom prst="rect">
              <a:avLst/>
            </a:prstGeom>
            <a:noFill/>
            <a:ln w="9525">
              <a:noFill/>
              <a:miter lim="800000"/>
              <a:headEnd/>
              <a:tailEnd/>
            </a:ln>
            <a:effectLst/>
          </p:spPr>
          <p:txBody>
            <a:bodyPr wrap="none" lIns="92075" tIns="46038" rIns="92075" bIns="46038">
              <a:spAutoFit/>
            </a:bodyPr>
            <a:lstStyle/>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NUMBER &amp;</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LOCATION</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OF LANES</a:t>
              </a:r>
            </a:p>
          </p:txBody>
        </p:sp>
        <p:sp>
          <p:nvSpPr>
            <p:cNvPr id="28" name="Rectangle 107"/>
            <p:cNvSpPr>
              <a:spLocks noChangeArrowheads="1"/>
            </p:cNvSpPr>
            <p:nvPr/>
          </p:nvSpPr>
          <p:spPr bwMode="auto">
            <a:xfrm>
              <a:off x="3254" y="870"/>
              <a:ext cx="516" cy="325"/>
            </a:xfrm>
            <a:prstGeom prst="rect">
              <a:avLst/>
            </a:prstGeom>
            <a:noFill/>
            <a:ln w="9525">
              <a:noFill/>
              <a:miter lim="800000"/>
              <a:headEnd/>
              <a:tailEnd/>
            </a:ln>
            <a:effectLst/>
          </p:spPr>
          <p:txBody>
            <a:bodyPr wrap="none" lIns="92075" tIns="46038" rIns="92075" bIns="46038">
              <a:spAutoFit/>
            </a:bodyPr>
            <a:lstStyle/>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ACTIONS</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AT</a:t>
              </a:r>
            </a:p>
            <a:p>
              <a:pPr algn="ctr" eaLnBrk="0" hangingPunct="0">
                <a:lnSpc>
                  <a:spcPct val="120000"/>
                </a:lnSpc>
                <a:defRPr/>
              </a:pPr>
              <a:r>
                <a:rPr lang="en-US" sz="800" b="1">
                  <a:solidFill>
                    <a:srgbClr val="FFFF66"/>
                  </a:solidFill>
                  <a:effectLst>
                    <a:outerShdw blurRad="38100" dist="38100" dir="2700000" algn="tl">
                      <a:srgbClr val="000000">
                        <a:alpha val="43137"/>
                      </a:srgbClr>
                    </a:outerShdw>
                  </a:effectLst>
                  <a:latin typeface="Arial" pitchFamily="34" charset="0"/>
                </a:rPr>
                <a:t>OBSTACLES</a:t>
              </a:r>
            </a:p>
          </p:txBody>
        </p:sp>
      </p:grpSp>
      <p:sp>
        <p:nvSpPr>
          <p:cNvPr id="29" name="Rectangle 159"/>
          <p:cNvSpPr>
            <a:spLocks noChangeArrowheads="1"/>
          </p:cNvSpPr>
          <p:nvPr/>
        </p:nvSpPr>
        <p:spPr bwMode="auto">
          <a:xfrm>
            <a:off x="0" y="-76200"/>
            <a:ext cx="9144000" cy="571500"/>
          </a:xfrm>
          <a:prstGeom prst="rect">
            <a:avLst/>
          </a:prstGeom>
          <a:noFill/>
          <a:ln w="12700">
            <a:noFill/>
            <a:miter lim="800000"/>
            <a:headEnd type="none" w="sm" len="sm"/>
            <a:tailEnd type="none" w="sm" len="sm"/>
          </a:ln>
        </p:spPr>
        <p:txBody>
          <a:bodyPr wrap="none" anchor="ctr"/>
          <a:lstStyle/>
          <a:p>
            <a:endParaRPr lang="en-US" sz="2400">
              <a:solidFill>
                <a:srgbClr val="0033CC"/>
              </a:solidFill>
            </a:endParaRPr>
          </a:p>
        </p:txBody>
      </p:sp>
      <p:sp>
        <p:nvSpPr>
          <p:cNvPr id="30" name="Rectangle 2"/>
          <p:cNvSpPr txBox="1">
            <a:spLocks noChangeArrowheads="1"/>
          </p:cNvSpPr>
          <p:nvPr/>
        </p:nvSpPr>
        <p:spPr>
          <a:xfrm>
            <a:off x="-19050" y="233051"/>
            <a:ext cx="9163050" cy="609600"/>
          </a:xfrm>
          <a:prstGeom prst="rect">
            <a:avLst/>
          </a:prstGeom>
          <a:noFill/>
        </p:spPr>
        <p:txBody>
          <a:bodyPr>
            <a:scene3d>
              <a:camera prst="orthographicFront"/>
              <a:lightRig rig="soft" dir="t">
                <a:rot lat="0" lon="0" rev="10800000"/>
              </a:lightRig>
            </a:scene3d>
            <a:sp3d>
              <a:bevelT w="27940" h="12700"/>
              <a:contourClr>
                <a:srgbClr val="DDDDDD"/>
              </a:contourClr>
            </a:sp3d>
          </a:bodyPr>
          <a:lstStyle/>
          <a:p>
            <a:pPr algn="ctr">
              <a:defRPr/>
            </a:pPr>
            <a:r>
              <a:rPr lang="en-US" sz="2800" b="1" kern="0" spc="150" dirty="0">
                <a:ln w="11430"/>
                <a:effectLst>
                  <a:outerShdw blurRad="38100" dist="38100" dir="2700000" algn="tl">
                    <a:srgbClr val="000000">
                      <a:alpha val="43137"/>
                    </a:srgbClr>
                  </a:outerShdw>
                </a:effectLst>
                <a:latin typeface="+mj-lt"/>
                <a:ea typeface="+mj-ea"/>
                <a:cs typeface="+mj-cs"/>
              </a:rPr>
              <a:t>Breaching </a:t>
            </a:r>
            <a:r>
              <a:rPr lang="en-US" sz="2800" b="1" kern="0" spc="150" dirty="0" smtClean="0">
                <a:ln w="11430"/>
                <a:effectLst>
                  <a:outerShdw blurRad="38100" dist="38100" dir="2700000" algn="tl">
                    <a:srgbClr val="000000">
                      <a:alpha val="43137"/>
                    </a:srgbClr>
                  </a:outerShdw>
                </a:effectLst>
                <a:latin typeface="+mj-lt"/>
                <a:ea typeface="+mj-ea"/>
                <a:cs typeface="+mj-cs"/>
              </a:rPr>
              <a:t>Operations-”A Way”</a:t>
            </a:r>
            <a:endParaRPr lang="en-US" sz="2800" b="1" kern="0" spc="150" dirty="0">
              <a:ln w="11430"/>
              <a:effectLst>
                <a:outerShdw blurRad="38100" dist="38100" dir="2700000" algn="tl">
                  <a:srgbClr val="000000">
                    <a:alpha val="43137"/>
                  </a:srgbClr>
                </a:outerShdw>
              </a:effectLst>
              <a:latin typeface="+mj-lt"/>
              <a:ea typeface="+mj-ea"/>
              <a:cs typeface="+mj-cs"/>
            </a:endParaRPr>
          </a:p>
        </p:txBody>
      </p:sp>
      <p:pic>
        <p:nvPicPr>
          <p:cNvPr id="93" name="Picture 92" descr="target linear.png"/>
          <p:cNvPicPr>
            <a:picLocks noChangeAspect="1"/>
          </p:cNvPicPr>
          <p:nvPr/>
        </p:nvPicPr>
        <p:blipFill>
          <a:blip r:embed="rId3" cstate="print"/>
          <a:stretch>
            <a:fillRect/>
          </a:stretch>
        </p:blipFill>
        <p:spPr>
          <a:xfrm rot="20805040">
            <a:off x="2987670" y="2667930"/>
            <a:ext cx="867082" cy="239195"/>
          </a:xfrm>
          <a:prstGeom prst="rect">
            <a:avLst/>
          </a:prstGeom>
        </p:spPr>
      </p:pic>
      <p:pic>
        <p:nvPicPr>
          <p:cNvPr id="94" name="Picture 93" descr="target linear2.png"/>
          <p:cNvPicPr>
            <a:picLocks noChangeAspect="1"/>
          </p:cNvPicPr>
          <p:nvPr/>
        </p:nvPicPr>
        <p:blipFill>
          <a:blip r:embed="rId4" cstate="print"/>
          <a:stretch>
            <a:fillRect/>
          </a:stretch>
        </p:blipFill>
        <p:spPr>
          <a:xfrm rot="12351119">
            <a:off x="1862207" y="4542239"/>
            <a:ext cx="438876" cy="603454"/>
          </a:xfrm>
          <a:prstGeom prst="rect">
            <a:avLst/>
          </a:prstGeom>
        </p:spPr>
      </p:pic>
      <p:pic>
        <p:nvPicPr>
          <p:cNvPr id="95" name="Picture 94" descr="target linear3.png"/>
          <p:cNvPicPr>
            <a:picLocks noChangeAspect="1"/>
          </p:cNvPicPr>
          <p:nvPr/>
        </p:nvPicPr>
        <p:blipFill>
          <a:blip r:embed="rId5" cstate="print"/>
          <a:stretch>
            <a:fillRect/>
          </a:stretch>
        </p:blipFill>
        <p:spPr>
          <a:xfrm rot="16200000">
            <a:off x="3266760" y="1948230"/>
            <a:ext cx="414494" cy="603454"/>
          </a:xfrm>
          <a:prstGeom prst="rect">
            <a:avLst/>
          </a:prstGeom>
        </p:spPr>
      </p:pic>
      <p:pic>
        <p:nvPicPr>
          <p:cNvPr id="96" name="Picture 95" descr="target linear4.png"/>
          <p:cNvPicPr>
            <a:picLocks noChangeAspect="1"/>
          </p:cNvPicPr>
          <p:nvPr/>
        </p:nvPicPr>
        <p:blipFill>
          <a:blip r:embed="rId6" cstate="print"/>
          <a:stretch>
            <a:fillRect/>
          </a:stretch>
        </p:blipFill>
        <p:spPr>
          <a:xfrm>
            <a:off x="2346059" y="3987728"/>
            <a:ext cx="469353" cy="597359"/>
          </a:xfrm>
          <a:prstGeom prst="rect">
            <a:avLst/>
          </a:prstGeom>
        </p:spPr>
      </p:pic>
      <p:pic>
        <p:nvPicPr>
          <p:cNvPr id="97" name="Picture 96" descr="target linear5.png"/>
          <p:cNvPicPr>
            <a:picLocks noChangeAspect="1"/>
          </p:cNvPicPr>
          <p:nvPr/>
        </p:nvPicPr>
        <p:blipFill>
          <a:blip r:embed="rId7" cstate="print"/>
          <a:stretch>
            <a:fillRect/>
          </a:stretch>
        </p:blipFill>
        <p:spPr>
          <a:xfrm rot="15348654">
            <a:off x="2493259" y="2440690"/>
            <a:ext cx="487640" cy="597359"/>
          </a:xfrm>
          <a:prstGeom prst="rect">
            <a:avLst/>
          </a:prstGeom>
        </p:spPr>
      </p:pic>
      <p:pic>
        <p:nvPicPr>
          <p:cNvPr id="98" name="Picture 97" descr="target linear smoke.png"/>
          <p:cNvPicPr>
            <a:picLocks noChangeAspect="1"/>
          </p:cNvPicPr>
          <p:nvPr/>
        </p:nvPicPr>
        <p:blipFill>
          <a:blip r:embed="rId8" cstate="print"/>
          <a:stretch>
            <a:fillRect/>
          </a:stretch>
        </p:blipFill>
        <p:spPr>
          <a:xfrm rot="15842826">
            <a:off x="2774083" y="2920351"/>
            <a:ext cx="643205" cy="488498"/>
          </a:xfrm>
          <a:prstGeom prst="rect">
            <a:avLst/>
          </a:prstGeom>
        </p:spPr>
      </p:pic>
      <p:sp>
        <p:nvSpPr>
          <p:cNvPr id="109" name="Rectangle 149"/>
          <p:cNvSpPr>
            <a:spLocks noChangeArrowheads="1"/>
          </p:cNvSpPr>
          <p:nvPr/>
        </p:nvSpPr>
        <p:spPr bwMode="auto">
          <a:xfrm>
            <a:off x="5486400" y="4495800"/>
            <a:ext cx="1276350" cy="393700"/>
          </a:xfrm>
          <a:prstGeom prst="rect">
            <a:avLst/>
          </a:prstGeom>
          <a:solidFill>
            <a:srgbClr val="00B050"/>
          </a:solidFill>
          <a:ln w="12700">
            <a:solidFill>
              <a:srgbClr val="FDF04F"/>
            </a:solidFill>
            <a:miter lim="800000"/>
            <a:headEnd/>
            <a:tailEnd/>
          </a:ln>
        </p:spPr>
        <p:txBody>
          <a:bodyPr lIns="92075" tIns="46038" rIns="92075" bIns="46038">
            <a:spAutoFit/>
          </a:bodyPr>
          <a:lstStyle/>
          <a:p>
            <a:pPr algn="ctr" eaLnBrk="0" hangingPunct="0"/>
            <a:r>
              <a:rPr lang="en-US" sz="1000" b="1" dirty="0">
                <a:solidFill>
                  <a:srgbClr val="FFFF00"/>
                </a:solidFill>
              </a:rPr>
              <a:t>ASSAULT FORCE</a:t>
            </a:r>
          </a:p>
          <a:p>
            <a:pPr algn="ctr" eaLnBrk="0" hangingPunct="0"/>
            <a:r>
              <a:rPr lang="en-US" sz="900" b="1" dirty="0" smtClean="0">
                <a:solidFill>
                  <a:srgbClr val="FFFF00"/>
                </a:solidFill>
              </a:rPr>
              <a:t>(Achieves 3 </a:t>
            </a:r>
            <a:r>
              <a:rPr lang="en-US" sz="900" b="1" dirty="0">
                <a:solidFill>
                  <a:srgbClr val="FFFF00"/>
                </a:solidFill>
              </a:rPr>
              <a:t>: </a:t>
            </a:r>
            <a:r>
              <a:rPr lang="en-US" sz="900" b="1" dirty="0" smtClean="0">
                <a:solidFill>
                  <a:srgbClr val="FFFF00"/>
                </a:solidFill>
              </a:rPr>
              <a:t>1)</a:t>
            </a:r>
            <a:endParaRPr lang="en-US" sz="1000" b="1" dirty="0">
              <a:solidFill>
                <a:srgbClr val="FFFF00"/>
              </a:solidFill>
            </a:endParaRPr>
          </a:p>
        </p:txBody>
      </p:sp>
      <p:sp>
        <p:nvSpPr>
          <p:cNvPr id="110" name="Rectangle 150"/>
          <p:cNvSpPr>
            <a:spLocks noChangeArrowheads="1"/>
          </p:cNvSpPr>
          <p:nvPr/>
        </p:nvSpPr>
        <p:spPr bwMode="auto">
          <a:xfrm>
            <a:off x="4876800" y="2190750"/>
            <a:ext cx="1323975" cy="409575"/>
          </a:xfrm>
          <a:prstGeom prst="rect">
            <a:avLst/>
          </a:prstGeom>
          <a:solidFill>
            <a:srgbClr val="00FFFF"/>
          </a:solidFill>
          <a:ln w="12700">
            <a:solidFill>
              <a:schemeClr val="tx1"/>
            </a:solidFill>
            <a:miter lim="800000"/>
            <a:headEnd/>
            <a:tailEnd/>
          </a:ln>
        </p:spPr>
        <p:txBody>
          <a:bodyPr lIns="92075" tIns="46038" rIns="92075" bIns="46038">
            <a:spAutoFit/>
          </a:bodyPr>
          <a:lstStyle/>
          <a:p>
            <a:pPr algn="ctr" eaLnBrk="0" hangingPunct="0"/>
            <a:r>
              <a:rPr lang="en-US" sz="1000" b="1" dirty="0"/>
              <a:t>SUPPORT FORCE</a:t>
            </a:r>
          </a:p>
          <a:p>
            <a:pPr algn="ctr" eaLnBrk="0" hangingPunct="0"/>
            <a:r>
              <a:rPr lang="en-US" sz="1000" b="1" dirty="0" smtClean="0"/>
              <a:t>(Achieves 5 </a:t>
            </a:r>
            <a:r>
              <a:rPr lang="en-US" sz="1000" b="1" dirty="0"/>
              <a:t>: </a:t>
            </a:r>
            <a:r>
              <a:rPr lang="en-US" sz="1000" b="1" dirty="0" smtClean="0"/>
              <a:t>1)</a:t>
            </a:r>
            <a:endParaRPr lang="en-US" sz="1000" b="1" dirty="0"/>
          </a:p>
        </p:txBody>
      </p:sp>
      <p:sp>
        <p:nvSpPr>
          <p:cNvPr id="111" name="Rectangle 151"/>
          <p:cNvSpPr>
            <a:spLocks noChangeArrowheads="1"/>
          </p:cNvSpPr>
          <p:nvPr/>
        </p:nvSpPr>
        <p:spPr bwMode="auto">
          <a:xfrm>
            <a:off x="4419600" y="3638550"/>
            <a:ext cx="1498600" cy="471488"/>
          </a:xfrm>
          <a:prstGeom prst="rect">
            <a:avLst/>
          </a:prstGeom>
          <a:solidFill>
            <a:schemeClr val="bg1"/>
          </a:solidFill>
          <a:ln w="12700">
            <a:solidFill>
              <a:schemeClr val="tx1"/>
            </a:solidFill>
            <a:miter lim="800000"/>
            <a:headEnd/>
            <a:tailEnd/>
          </a:ln>
        </p:spPr>
        <p:txBody>
          <a:bodyPr lIns="92075" tIns="46038" rIns="92075" bIns="46038">
            <a:spAutoFit/>
          </a:bodyPr>
          <a:lstStyle/>
          <a:p>
            <a:pPr algn="ctr" eaLnBrk="0" hangingPunct="0"/>
            <a:r>
              <a:rPr lang="en-US" sz="800" b="1"/>
              <a:t>BREACH FORCE</a:t>
            </a:r>
          </a:p>
          <a:p>
            <a:pPr algn="ctr" eaLnBrk="0" hangingPunct="0"/>
            <a:r>
              <a:rPr lang="en-US" sz="800" b="1"/>
              <a:t>WITH 50% REDUNDANCY</a:t>
            </a:r>
          </a:p>
          <a:p>
            <a:pPr algn="ctr" eaLnBrk="0" hangingPunct="0"/>
            <a:r>
              <a:rPr lang="en-US" sz="800" b="1"/>
              <a:t>AND LOCAL SECURITY</a:t>
            </a:r>
          </a:p>
        </p:txBody>
      </p:sp>
    </p:spTree>
  </p:cSld>
  <p:clrMapOvr>
    <a:masterClrMapping/>
  </p:clrMapOvr>
  <p:transition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475"/>
            <a:ext cx="9144000" cy="428500"/>
          </a:xfrm>
        </p:spPr>
        <p:txBody>
          <a:bodyPr>
            <a:normAutofit fontScale="90000"/>
          </a:bodyPr>
          <a:lstStyle/>
          <a:p>
            <a:r>
              <a:rPr lang="en-US" sz="3200" b="1" dirty="0" smtClean="0">
                <a:effectLst>
                  <a:outerShdw blurRad="38100" dist="38100" dir="2700000" algn="tl">
                    <a:srgbClr val="000000">
                      <a:alpha val="43137"/>
                    </a:srgbClr>
                  </a:outerShdw>
                </a:effectLst>
              </a:rPr>
              <a:t>Reduction Planning Times</a:t>
            </a:r>
            <a:endParaRPr lang="en-US" sz="3200" b="1" dirty="0">
              <a:effectLst>
                <a:outerShdw blurRad="38100" dist="38100" dir="2700000" algn="tl">
                  <a:srgbClr val="000000">
                    <a:alpha val="43137"/>
                  </a:srgbClr>
                </a:outerShdw>
              </a:effectLst>
            </a:endParaRPr>
          </a:p>
        </p:txBody>
      </p:sp>
      <p:graphicFrame>
        <p:nvGraphicFramePr>
          <p:cNvPr id="11" name="Table 10"/>
          <p:cNvGraphicFramePr>
            <a:graphicFrameLocks noGrp="1"/>
          </p:cNvGraphicFramePr>
          <p:nvPr/>
        </p:nvGraphicFramePr>
        <p:xfrm>
          <a:off x="762000" y="533400"/>
          <a:ext cx="7543800" cy="1483360"/>
        </p:xfrm>
        <a:graphic>
          <a:graphicData uri="http://schemas.openxmlformats.org/drawingml/2006/table">
            <a:tbl>
              <a:tblPr firstRow="1" bandRow="1">
                <a:tableStyleId>{5C22544A-7EE6-4342-B048-85BDC9FD1C3A}</a:tableStyleId>
              </a:tblPr>
              <a:tblGrid>
                <a:gridCol w="5181600"/>
                <a:gridCol w="2362200"/>
              </a:tblGrid>
              <a:tr h="370840">
                <a:tc>
                  <a:txBody>
                    <a:bodyPr/>
                    <a:lstStyle/>
                    <a:p>
                      <a:r>
                        <a:rPr lang="en-US" sz="1200" b="1" dirty="0" smtClean="0"/>
                        <a:t>Lane Reduction Asset</a:t>
                      </a:r>
                      <a:r>
                        <a:rPr lang="en-US" sz="1200" b="1" baseline="0" dirty="0" smtClean="0"/>
                        <a:t> (# of Assets Required)</a:t>
                      </a:r>
                      <a:endParaRPr lang="en-US" sz="1200" b="1" dirty="0"/>
                    </a:p>
                  </a:txBody>
                  <a:tcPr/>
                </a:tc>
                <a:tc>
                  <a:txBody>
                    <a:bodyPr/>
                    <a:lstStyle/>
                    <a:p>
                      <a:r>
                        <a:rPr lang="en-US" sz="1200" b="1" dirty="0" smtClean="0"/>
                        <a:t>Time Required </a:t>
                      </a:r>
                      <a:endParaRPr lang="en-US" sz="1200" b="1" dirty="0"/>
                    </a:p>
                  </a:txBody>
                  <a:tcPr/>
                </a:tc>
              </a:tr>
              <a:tr h="370840">
                <a:tc>
                  <a:txBody>
                    <a:bodyPr/>
                    <a:lstStyle/>
                    <a:p>
                      <a:r>
                        <a:rPr lang="en-US" sz="1200" b="1" dirty="0" smtClean="0"/>
                        <a:t>Mechanical Breach of MF (120m) (2x ABV or 2x Plow</a:t>
                      </a:r>
                      <a:r>
                        <a:rPr lang="en-US" sz="1200" b="1" baseline="0" dirty="0" smtClean="0"/>
                        <a:t> or 2x ACE)</a:t>
                      </a:r>
                      <a:r>
                        <a:rPr lang="en-US" sz="1200" b="1" dirty="0" smtClean="0"/>
                        <a:t> </a:t>
                      </a:r>
                      <a:endParaRPr lang="en-US" sz="1200" b="1" dirty="0"/>
                    </a:p>
                  </a:txBody>
                  <a:tcPr/>
                </a:tc>
                <a:tc>
                  <a:txBody>
                    <a:bodyPr/>
                    <a:lstStyle/>
                    <a:p>
                      <a:pPr algn="ctr"/>
                      <a:r>
                        <a:rPr lang="en-US" sz="1200" b="1" dirty="0" smtClean="0"/>
                        <a:t>10 min</a:t>
                      </a:r>
                      <a:endParaRPr lang="en-US" sz="1200" b="1" dirty="0"/>
                    </a:p>
                  </a:txBody>
                  <a:tcPr/>
                </a:tc>
              </a:tr>
              <a:tr h="370840">
                <a:tc>
                  <a:txBody>
                    <a:bodyPr/>
                    <a:lstStyle/>
                    <a:p>
                      <a:r>
                        <a:rPr lang="en-US" sz="1200" b="1" dirty="0" smtClean="0"/>
                        <a:t>Manual Breach of surface laid MF (120m) (1x </a:t>
                      </a:r>
                      <a:r>
                        <a:rPr lang="en-US" sz="1200" b="1" dirty="0" err="1" smtClean="0"/>
                        <a:t>Sqd</a:t>
                      </a:r>
                      <a:r>
                        <a:rPr lang="en-US" sz="1200" b="1" dirty="0" smtClean="0"/>
                        <a:t>)</a:t>
                      </a:r>
                      <a:endParaRPr lang="en-US" sz="1200" b="1" dirty="0"/>
                    </a:p>
                  </a:txBody>
                  <a:tcPr/>
                </a:tc>
                <a:tc>
                  <a:txBody>
                    <a:bodyPr/>
                    <a:lstStyle/>
                    <a:p>
                      <a:pPr algn="ctr"/>
                      <a:r>
                        <a:rPr lang="en-US" sz="1200" b="1" dirty="0" smtClean="0"/>
                        <a:t>10 min</a:t>
                      </a:r>
                      <a:endParaRPr lang="en-US" sz="1200" b="1" dirty="0"/>
                    </a:p>
                  </a:txBody>
                  <a:tcPr/>
                </a:tc>
              </a:tr>
              <a:tr h="370840">
                <a:tc>
                  <a:txBody>
                    <a:bodyPr/>
                    <a:lstStyle/>
                    <a:p>
                      <a:r>
                        <a:rPr lang="en-US" sz="1200" b="1" dirty="0" smtClean="0"/>
                        <a:t>Breach ATD with ACE Team (2x ACE)</a:t>
                      </a:r>
                      <a:endParaRPr lang="en-US" sz="1200" b="1" dirty="0"/>
                    </a:p>
                  </a:txBody>
                  <a:tcPr/>
                </a:tc>
                <a:tc>
                  <a:txBody>
                    <a:bodyPr/>
                    <a:lstStyle/>
                    <a:p>
                      <a:pPr algn="ctr"/>
                      <a:r>
                        <a:rPr lang="en-US" sz="1200" b="1" dirty="0" smtClean="0"/>
                        <a:t>10 min</a:t>
                      </a:r>
                      <a:endParaRPr lang="en-US" sz="1200" b="1" dirty="0"/>
                    </a:p>
                  </a:txBody>
                  <a:tcPr/>
                </a:tc>
              </a:tr>
            </a:tbl>
          </a:graphicData>
        </a:graphic>
      </p:graphicFrame>
      <p:graphicFrame>
        <p:nvGraphicFramePr>
          <p:cNvPr id="15" name="Table 14"/>
          <p:cNvGraphicFramePr>
            <a:graphicFrameLocks noGrp="1"/>
          </p:cNvGraphicFramePr>
          <p:nvPr/>
        </p:nvGraphicFramePr>
        <p:xfrm>
          <a:off x="762000" y="2109850"/>
          <a:ext cx="7543800" cy="1854200"/>
        </p:xfrm>
        <a:graphic>
          <a:graphicData uri="http://schemas.openxmlformats.org/drawingml/2006/table">
            <a:tbl>
              <a:tblPr firstRow="1" bandRow="1">
                <a:tableStyleId>{5C22544A-7EE6-4342-B048-85BDC9FD1C3A}</a:tableStyleId>
              </a:tblPr>
              <a:tblGrid>
                <a:gridCol w="5181600"/>
                <a:gridCol w="2362200"/>
              </a:tblGrid>
              <a:tr h="370840">
                <a:tc>
                  <a:txBody>
                    <a:bodyPr/>
                    <a:lstStyle/>
                    <a:p>
                      <a:r>
                        <a:rPr lang="en-US" sz="1200" b="1" dirty="0" smtClean="0"/>
                        <a:t>Lane</a:t>
                      </a:r>
                      <a:r>
                        <a:rPr lang="en-US" sz="1200" b="1" baseline="0" dirty="0" smtClean="0"/>
                        <a:t> Requirements (Size of Assaulting Force)</a:t>
                      </a:r>
                      <a:endParaRPr lang="en-US" sz="1200" b="1" dirty="0"/>
                    </a:p>
                  </a:txBody>
                  <a:tcPr/>
                </a:tc>
                <a:tc>
                  <a:txBody>
                    <a:bodyPr/>
                    <a:lstStyle/>
                    <a:p>
                      <a:r>
                        <a:rPr lang="en-US" sz="1200" b="1" baseline="0" dirty="0" smtClean="0"/>
                        <a:t> # of Lanes</a:t>
                      </a:r>
                      <a:endParaRPr lang="en-US" sz="1200" b="1" dirty="0"/>
                    </a:p>
                  </a:txBody>
                  <a:tcPr/>
                </a:tc>
              </a:tr>
              <a:tr h="370840">
                <a:tc>
                  <a:txBody>
                    <a:bodyPr/>
                    <a:lstStyle/>
                    <a:p>
                      <a:r>
                        <a:rPr lang="en-US" sz="1200" b="1" dirty="0" smtClean="0"/>
                        <a:t>Task Force</a:t>
                      </a:r>
                      <a:endParaRPr lang="en-US" sz="1200" b="1" dirty="0"/>
                    </a:p>
                  </a:txBody>
                  <a:tcPr/>
                </a:tc>
                <a:tc>
                  <a:txBody>
                    <a:bodyPr/>
                    <a:lstStyle/>
                    <a:p>
                      <a:pPr algn="ctr"/>
                      <a:r>
                        <a:rPr lang="en-US" sz="1200" b="1" dirty="0" smtClean="0"/>
                        <a:t>2 Vehicle Lanes</a:t>
                      </a:r>
                      <a:endParaRPr lang="en-US" sz="1200" b="1" dirty="0"/>
                    </a:p>
                  </a:txBody>
                  <a:tcPr/>
                </a:tc>
              </a:tr>
              <a:tr h="370840">
                <a:tc>
                  <a:txBody>
                    <a:bodyPr/>
                    <a:lstStyle/>
                    <a:p>
                      <a:r>
                        <a:rPr lang="en-US" sz="1200" b="1" dirty="0" smtClean="0"/>
                        <a:t>Company/Team</a:t>
                      </a:r>
                      <a:endParaRPr lang="en-US" sz="1200" b="1" dirty="0"/>
                    </a:p>
                  </a:txBody>
                  <a:tcPr/>
                </a:tc>
                <a:tc>
                  <a:txBody>
                    <a:bodyPr/>
                    <a:lstStyle/>
                    <a:p>
                      <a:pPr algn="ctr"/>
                      <a:r>
                        <a:rPr lang="en-US" sz="1200" b="1" dirty="0" smtClean="0"/>
                        <a:t>1 Vehicle Lane</a:t>
                      </a:r>
                      <a:endParaRPr lang="en-US" sz="1200" b="1" dirty="0"/>
                    </a:p>
                  </a:txBody>
                  <a:tcPr/>
                </a:tc>
              </a:tr>
              <a:tr h="370840">
                <a:tc>
                  <a:txBody>
                    <a:bodyPr/>
                    <a:lstStyle/>
                    <a:p>
                      <a:r>
                        <a:rPr lang="en-US" sz="1200" b="1" dirty="0" smtClean="0"/>
                        <a:t>Assault Platoon (mounted)</a:t>
                      </a:r>
                      <a:endParaRPr lang="en-US" sz="1200" b="1" dirty="0"/>
                    </a:p>
                  </a:txBody>
                  <a:tcPr/>
                </a:tc>
                <a:tc>
                  <a:txBody>
                    <a:bodyPr/>
                    <a:lstStyle/>
                    <a:p>
                      <a:pPr algn="ctr"/>
                      <a:r>
                        <a:rPr lang="en-US" sz="1200" b="1" dirty="0" smtClean="0"/>
                        <a:t>1 Vehicle Lane</a:t>
                      </a:r>
                      <a:endParaRPr lang="en-US" sz="1200" b="1" dirty="0"/>
                    </a:p>
                  </a:txBody>
                  <a:tcPr/>
                </a:tc>
              </a:tr>
              <a:tr h="370840">
                <a:tc>
                  <a:txBody>
                    <a:bodyPr/>
                    <a:lstStyle/>
                    <a:p>
                      <a:r>
                        <a:rPr lang="en-US" sz="1200" b="1" dirty="0" smtClean="0"/>
                        <a:t>Assault Platoon (dismounted)</a:t>
                      </a:r>
                      <a:endParaRPr lang="en-US" sz="1200" b="1" dirty="0"/>
                    </a:p>
                  </a:txBody>
                  <a:tcPr/>
                </a:tc>
                <a:tc>
                  <a:txBody>
                    <a:bodyPr/>
                    <a:lstStyle/>
                    <a:p>
                      <a:pPr algn="ctr"/>
                      <a:r>
                        <a:rPr lang="en-US" sz="1200" b="1" dirty="0" smtClean="0"/>
                        <a:t>1 Assault Footpath</a:t>
                      </a:r>
                      <a:endParaRPr lang="en-US" sz="1200" b="1" dirty="0"/>
                    </a:p>
                  </a:txBody>
                  <a:tcPr/>
                </a:tc>
              </a:tr>
            </a:tbl>
          </a:graphicData>
        </a:graphic>
      </p:graphicFrame>
      <p:graphicFrame>
        <p:nvGraphicFramePr>
          <p:cNvPr id="16" name="Table 15"/>
          <p:cNvGraphicFramePr>
            <a:graphicFrameLocks noGrp="1"/>
          </p:cNvGraphicFramePr>
          <p:nvPr/>
        </p:nvGraphicFramePr>
        <p:xfrm>
          <a:off x="762000" y="4014850"/>
          <a:ext cx="7543800" cy="2595880"/>
        </p:xfrm>
        <a:graphic>
          <a:graphicData uri="http://schemas.openxmlformats.org/drawingml/2006/table">
            <a:tbl>
              <a:tblPr firstRow="1" bandRow="1">
                <a:tableStyleId>{5C22544A-7EE6-4342-B048-85BDC9FD1C3A}</a:tableStyleId>
              </a:tblPr>
              <a:tblGrid>
                <a:gridCol w="5181600"/>
                <a:gridCol w="2362200"/>
              </a:tblGrid>
              <a:tr h="370840">
                <a:tc>
                  <a:txBody>
                    <a:bodyPr/>
                    <a:lstStyle/>
                    <a:p>
                      <a:r>
                        <a:rPr lang="en-US" sz="1200" b="1" dirty="0" smtClean="0"/>
                        <a:t>Reduction Resources</a:t>
                      </a:r>
                      <a:endParaRPr lang="en-US" sz="1200" b="1" dirty="0"/>
                    </a:p>
                  </a:txBody>
                  <a:tcPr/>
                </a:tc>
                <a:tc>
                  <a:txBody>
                    <a:bodyPr/>
                    <a:lstStyle/>
                    <a:p>
                      <a:r>
                        <a:rPr lang="en-US" sz="1200" b="1" baseline="0" dirty="0" smtClean="0"/>
                        <a:t> Assets</a:t>
                      </a:r>
                      <a:endParaRPr lang="en-US" sz="1200" b="1" dirty="0"/>
                    </a:p>
                  </a:txBody>
                  <a:tcPr/>
                </a:tc>
              </a:tr>
              <a:tr h="370840">
                <a:tc>
                  <a:txBody>
                    <a:bodyPr/>
                    <a:lstStyle/>
                    <a:p>
                      <a:r>
                        <a:rPr lang="en-US" sz="1200" b="1" dirty="0" smtClean="0"/>
                        <a:t>Mechanical/Explosive</a:t>
                      </a:r>
                      <a:r>
                        <a:rPr lang="en-US" sz="1200" b="1" baseline="0" dirty="0" smtClean="0"/>
                        <a:t> Reduction (per vehicle lane)</a:t>
                      </a:r>
                      <a:endParaRPr lang="en-US" sz="1200" b="1" dirty="0"/>
                    </a:p>
                  </a:txBody>
                  <a:tcPr/>
                </a:tc>
                <a:tc>
                  <a:txBody>
                    <a:bodyPr/>
                    <a:lstStyle/>
                    <a:p>
                      <a:pPr algn="ctr"/>
                      <a:endParaRPr lang="en-US" sz="1200" b="1" dirty="0"/>
                    </a:p>
                  </a:txBody>
                  <a:tcPr/>
                </a:tc>
              </a:tr>
              <a:tr h="370840">
                <a:tc>
                  <a:txBody>
                    <a:bodyPr/>
                    <a:lstStyle/>
                    <a:p>
                      <a:r>
                        <a:rPr lang="en-US" sz="1200" b="1" dirty="0" smtClean="0"/>
                        <a:t>-Reduce</a:t>
                      </a:r>
                      <a:endParaRPr lang="en-US" sz="1200" b="1" dirty="0"/>
                    </a:p>
                  </a:txBody>
                  <a:tcPr/>
                </a:tc>
                <a:tc>
                  <a:txBody>
                    <a:bodyPr/>
                    <a:lstStyle/>
                    <a:p>
                      <a:pPr algn="ctr"/>
                      <a:r>
                        <a:rPr lang="en-US" sz="1200" b="1" dirty="0" smtClean="0"/>
                        <a:t>MICLIC, Plow, ACE, ABV</a:t>
                      </a:r>
                      <a:endParaRPr lang="en-US" sz="1200" b="1" dirty="0"/>
                    </a:p>
                  </a:txBody>
                  <a:tcPr/>
                </a:tc>
              </a:tr>
              <a:tr h="370840">
                <a:tc>
                  <a:txBody>
                    <a:bodyPr/>
                    <a:lstStyle/>
                    <a:p>
                      <a:r>
                        <a:rPr lang="en-US" sz="1200" b="1" dirty="0" smtClean="0"/>
                        <a:t>-Proof</a:t>
                      </a:r>
                      <a:endParaRPr lang="en-US" sz="1200" b="1" dirty="0"/>
                    </a:p>
                  </a:txBody>
                  <a:tcPr/>
                </a:tc>
                <a:tc>
                  <a:txBody>
                    <a:bodyPr/>
                    <a:lstStyle/>
                    <a:p>
                      <a:pPr algn="ctr"/>
                      <a:r>
                        <a:rPr lang="en-US" sz="1200" b="1" dirty="0" smtClean="0"/>
                        <a:t>Roller,</a:t>
                      </a:r>
                      <a:r>
                        <a:rPr lang="en-US" sz="1200" b="1" baseline="0" dirty="0" smtClean="0"/>
                        <a:t> Plow, ACE, ABV, </a:t>
                      </a:r>
                      <a:r>
                        <a:rPr lang="en-US" sz="1200" b="1" baseline="0" dirty="0" err="1" smtClean="0"/>
                        <a:t>Sqd</a:t>
                      </a:r>
                      <a:endParaRPr lang="en-US" sz="1200" b="1" dirty="0"/>
                    </a:p>
                  </a:txBody>
                  <a:tcPr/>
                </a:tc>
              </a:tr>
              <a:tr h="370840">
                <a:tc>
                  <a:txBody>
                    <a:bodyPr/>
                    <a:lstStyle/>
                    <a:p>
                      <a:r>
                        <a:rPr lang="en-US" sz="1200" b="1" dirty="0" smtClean="0"/>
                        <a:t>-Mark</a:t>
                      </a:r>
                      <a:endParaRPr lang="en-US" sz="1200" b="1" dirty="0"/>
                    </a:p>
                  </a:txBody>
                  <a:tcPr/>
                </a:tc>
                <a:tc>
                  <a:txBody>
                    <a:bodyPr/>
                    <a:lstStyle/>
                    <a:p>
                      <a:pPr algn="ctr"/>
                      <a:r>
                        <a:rPr lang="en-US" sz="1200" b="1" dirty="0" smtClean="0"/>
                        <a:t>ABV,</a:t>
                      </a:r>
                      <a:r>
                        <a:rPr lang="en-US" sz="1200" b="1" baseline="0" dirty="0" smtClean="0"/>
                        <a:t> Squad</a:t>
                      </a:r>
                      <a:endParaRPr lang="en-US" sz="1200" b="1" dirty="0"/>
                    </a:p>
                  </a:txBody>
                  <a:tcPr/>
                </a:tc>
              </a:tr>
              <a:tr h="370840">
                <a:tc>
                  <a:txBody>
                    <a:bodyPr/>
                    <a:lstStyle/>
                    <a:p>
                      <a:r>
                        <a:rPr lang="en-US" sz="1200" b="1" dirty="0" smtClean="0"/>
                        <a:t>Manual</a:t>
                      </a:r>
                      <a:r>
                        <a:rPr lang="en-US" sz="1200" b="1" baseline="0" dirty="0" smtClean="0"/>
                        <a:t> Reduction (per vehicle lane)</a:t>
                      </a:r>
                      <a:endParaRPr lang="en-US" sz="1200" b="1" dirty="0"/>
                    </a:p>
                  </a:txBody>
                  <a:tcPr/>
                </a:tc>
                <a:tc>
                  <a:txBody>
                    <a:bodyPr/>
                    <a:lstStyle/>
                    <a:p>
                      <a:pPr algn="ctr"/>
                      <a:r>
                        <a:rPr lang="en-US" sz="1200" b="1" dirty="0" smtClean="0"/>
                        <a:t>Platoon</a:t>
                      </a:r>
                      <a:endParaRPr lang="en-US" sz="1200" b="1" dirty="0"/>
                    </a:p>
                  </a:txBody>
                  <a:tcPr/>
                </a:tc>
              </a:tr>
              <a:tr h="370840">
                <a:tc>
                  <a:txBody>
                    <a:bodyPr/>
                    <a:lstStyle/>
                    <a:p>
                      <a:r>
                        <a:rPr lang="en-US" sz="1200" b="1" dirty="0" smtClean="0"/>
                        <a:t>Manual Reduction (per platoon assault</a:t>
                      </a:r>
                      <a:r>
                        <a:rPr lang="en-US" sz="1200" b="1" baseline="0" dirty="0" smtClean="0"/>
                        <a:t> footpath)</a:t>
                      </a:r>
                      <a:endParaRPr lang="en-US" sz="1200" b="1" dirty="0"/>
                    </a:p>
                  </a:txBody>
                  <a:tcPr/>
                </a:tc>
                <a:tc>
                  <a:txBody>
                    <a:bodyPr/>
                    <a:lstStyle/>
                    <a:p>
                      <a:pPr algn="ctr"/>
                      <a:r>
                        <a:rPr lang="en-US" sz="1200" b="1" dirty="0" smtClean="0"/>
                        <a:t>Squad</a:t>
                      </a:r>
                      <a:endParaRPr lang="en-US" sz="1200" b="1" dirty="0"/>
                    </a:p>
                  </a:txBody>
                  <a:tcPr/>
                </a:tc>
              </a:tr>
            </a:tbl>
          </a:graphicData>
        </a:graphic>
      </p:graphicFrame>
      <p:sp>
        <p:nvSpPr>
          <p:cNvPr id="6" name="TextBox 5"/>
          <p:cNvSpPr txBox="1"/>
          <p:nvPr/>
        </p:nvSpPr>
        <p:spPr>
          <a:xfrm>
            <a:off x="6096000" y="6491350"/>
            <a:ext cx="3048000" cy="276999"/>
          </a:xfrm>
          <a:prstGeom prst="rect">
            <a:avLst/>
          </a:prstGeom>
          <a:noFill/>
        </p:spPr>
        <p:txBody>
          <a:bodyPr wrap="square" rtlCol="0">
            <a:spAutoFit/>
          </a:bodyPr>
          <a:lstStyle/>
          <a:p>
            <a:r>
              <a:rPr lang="en-US" sz="1200" b="1" i="1" dirty="0" smtClean="0"/>
              <a:t>Reference:</a:t>
            </a:r>
            <a:r>
              <a:rPr lang="en-US" sz="1200" b="1" dirty="0" smtClean="0"/>
              <a:t> USAES Planning Factors </a:t>
            </a:r>
            <a:endParaRPr lang="en-US" sz="1200" b="1" dirty="0"/>
          </a:p>
        </p:txBody>
      </p:sp>
    </p:spTree>
  </p:cSld>
  <p:clrMapOvr>
    <a:masterClrMapping/>
  </p:clrMapOvr>
  <p:transition advClick="0">
    <p:random/>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2272</TotalTime>
  <Words>2989</Words>
  <Application>Microsoft Office PowerPoint</Application>
  <PresentationFormat>On-screen Show (4:3)</PresentationFormat>
  <Paragraphs>295</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5_Office Theme</vt:lpstr>
      <vt:lpstr>Combined Arms Breaching Terms of Reference</vt:lpstr>
      <vt:lpstr>Terms of Reference</vt:lpstr>
      <vt:lpstr>Breaching Terms</vt:lpstr>
      <vt:lpstr>Breaching Terms</vt:lpstr>
      <vt:lpstr>Slide 5</vt:lpstr>
      <vt:lpstr>Slide 6</vt:lpstr>
      <vt:lpstr>Slide 7</vt:lpstr>
      <vt:lpstr>Slide 8</vt:lpstr>
      <vt:lpstr>Reduction Planning Times</vt:lpstr>
      <vt:lpstr>Reduction Assets </vt:lpstr>
      <vt:lpstr>Proofing  Assets </vt:lpstr>
      <vt:lpstr>Royal Canadian Army Engineer Assets </vt:lpstr>
      <vt:lpstr>Slide 13</vt:lpstr>
      <vt:lpstr>Slide 14</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randy.schultz</dc:creator>
  <cp:lastModifiedBy>Curtis.McMahan</cp:lastModifiedBy>
  <cp:revision>153</cp:revision>
  <dcterms:created xsi:type="dcterms:W3CDTF">2012-02-15T01:54:56Z</dcterms:created>
  <dcterms:modified xsi:type="dcterms:W3CDTF">2013-06-28T13:26:42Z</dcterms:modified>
</cp:coreProperties>
</file>