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6" r:id="rId1"/>
  </p:sldMasterIdLst>
  <p:notesMasterIdLst>
    <p:notesMasterId r:id="rId53"/>
  </p:notesMasterIdLst>
  <p:handoutMasterIdLst>
    <p:handoutMasterId r:id="rId54"/>
  </p:handoutMasterIdLst>
  <p:sldIdLst>
    <p:sldId id="1376" r:id="rId2"/>
    <p:sldId id="1428" r:id="rId3"/>
    <p:sldId id="1429" r:id="rId4"/>
    <p:sldId id="1430" r:id="rId5"/>
    <p:sldId id="1431" r:id="rId6"/>
    <p:sldId id="1432" r:id="rId7"/>
    <p:sldId id="1434" r:id="rId8"/>
    <p:sldId id="1437" r:id="rId9"/>
    <p:sldId id="1438" r:id="rId10"/>
    <p:sldId id="1439" r:id="rId11"/>
    <p:sldId id="1440" r:id="rId12"/>
    <p:sldId id="1441" r:id="rId13"/>
    <p:sldId id="1377" r:id="rId14"/>
    <p:sldId id="1442" r:id="rId15"/>
    <p:sldId id="1443" r:id="rId16"/>
    <p:sldId id="1378" r:id="rId17"/>
    <p:sldId id="1444" r:id="rId18"/>
    <p:sldId id="1445" r:id="rId19"/>
    <p:sldId id="1446" r:id="rId20"/>
    <p:sldId id="1379" r:id="rId21"/>
    <p:sldId id="1451" r:id="rId22"/>
    <p:sldId id="1452" r:id="rId23"/>
    <p:sldId id="1450" r:id="rId24"/>
    <p:sldId id="1453" r:id="rId25"/>
    <p:sldId id="1454" r:id="rId26"/>
    <p:sldId id="1380" r:id="rId27"/>
    <p:sldId id="1455" r:id="rId28"/>
    <p:sldId id="1456" r:id="rId29"/>
    <p:sldId id="1381" r:id="rId30"/>
    <p:sldId id="1457" r:id="rId31"/>
    <p:sldId id="1458" r:id="rId32"/>
    <p:sldId id="1459" r:id="rId33"/>
    <p:sldId id="1382" r:id="rId34"/>
    <p:sldId id="1460" r:id="rId35"/>
    <p:sldId id="1461" r:id="rId36"/>
    <p:sldId id="1462" r:id="rId37"/>
    <p:sldId id="1383" r:id="rId38"/>
    <p:sldId id="1463" r:id="rId39"/>
    <p:sldId id="1464" r:id="rId40"/>
    <p:sldId id="1465" r:id="rId41"/>
    <p:sldId id="1466" r:id="rId42"/>
    <p:sldId id="1384" r:id="rId43"/>
    <p:sldId id="1467" r:id="rId44"/>
    <p:sldId id="1468" r:id="rId45"/>
    <p:sldId id="1469" r:id="rId46"/>
    <p:sldId id="1470" r:id="rId47"/>
    <p:sldId id="1385" r:id="rId48"/>
    <p:sldId id="1471" r:id="rId49"/>
    <p:sldId id="1386" r:id="rId50"/>
    <p:sldId id="1387" r:id="rId51"/>
    <p:sldId id="1472" r:id="rId52"/>
  </p:sldIdLst>
  <p:sldSz cx="9144000" cy="6858000" type="screen4x3"/>
  <p:notesSz cx="7019925" cy="9305925"/>
  <p:embeddedFontLst>
    <p:embeddedFont>
      <p:font typeface="Constantia" pitchFamily="18" charset="0"/>
      <p:regular r:id="rId55"/>
      <p:bold r:id="rId56"/>
      <p:italic r:id="rId57"/>
      <p:boldItalic r:id="rId58"/>
    </p:embeddedFont>
    <p:embeddedFont>
      <p:font typeface="Wingdings 2" pitchFamily="18" charset="2"/>
      <p:regular r:id="rId59"/>
    </p:embeddedFont>
  </p:embeddedFontLst>
  <p:defaultTextStyle>
    <a:defPPr>
      <a:defRPr lang="en-US"/>
    </a:defPPr>
    <a:lvl1pPr algn="l" rtl="0" fontAlgn="base">
      <a:spcBef>
        <a:spcPct val="0"/>
      </a:spcBef>
      <a:spcAft>
        <a:spcPct val="0"/>
      </a:spcAft>
      <a:defRPr sz="36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hahn" initials="l" lastIdx="1" clrIdx="0"/>
  <p:cmAuthor id="1" name="Strat Rng" initials="SR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29C30"/>
    <a:srgbClr val="DBBF49"/>
    <a:srgbClr val="C6DAAE"/>
    <a:srgbClr val="A4C3F6"/>
    <a:srgbClr val="6B9EF1"/>
    <a:srgbClr val="C00000"/>
    <a:srgbClr val="DED6CE"/>
    <a:srgbClr val="DED6CC"/>
    <a:srgbClr val="E0D8D0"/>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2" autoAdjust="0"/>
    <p:restoredTop sz="88268" autoAdjust="0"/>
  </p:normalViewPr>
  <p:slideViewPr>
    <p:cSldViewPr snapToGrid="0">
      <p:cViewPr>
        <p:scale>
          <a:sx n="100" d="100"/>
          <a:sy n="100" d="100"/>
        </p:scale>
        <p:origin x="-970" y="-58"/>
      </p:cViewPr>
      <p:guideLst>
        <p:guide orient="horz" pos="752"/>
        <p:guide pos="271"/>
      </p:guideLst>
    </p:cSldViewPr>
  </p:slideViewPr>
  <p:outlineViewPr>
    <p:cViewPr>
      <p:scale>
        <a:sx n="33" d="100"/>
        <a:sy n="33" d="100"/>
      </p:scale>
      <p:origin x="0" y="74706"/>
    </p:cViewPr>
  </p:outlineViewPr>
  <p:notesTextViewPr>
    <p:cViewPr>
      <p:scale>
        <a:sx n="100" d="100"/>
        <a:sy n="100" d="100"/>
      </p:scale>
      <p:origin x="0" y="0"/>
    </p:cViewPr>
  </p:notesTextViewPr>
  <p:sorterViewPr>
    <p:cViewPr>
      <p:scale>
        <a:sx n="20" d="100"/>
        <a:sy n="20" d="100"/>
      </p:scale>
      <p:origin x="0" y="0"/>
    </p:cViewPr>
  </p:sorterViewPr>
  <p:notesViewPr>
    <p:cSldViewPr snapToGrid="0">
      <p:cViewPr varScale="1">
        <p:scale>
          <a:sx n="46" d="100"/>
          <a:sy n="46" d="100"/>
        </p:scale>
        <p:origin x="-1158" y="-90"/>
      </p:cViewPr>
      <p:guideLst>
        <p:guide orient="horz" pos="2931"/>
        <p:guide pos="2211"/>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48637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dirty="0"/>
          </a:p>
        </p:txBody>
      </p:sp>
      <p:sp>
        <p:nvSpPr>
          <p:cNvPr id="21507"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r>
              <a:rPr lang="en-US" dirty="0"/>
              <a:t>10/03/2007</a:t>
            </a:r>
          </a:p>
        </p:txBody>
      </p:sp>
      <p:sp>
        <p:nvSpPr>
          <p:cNvPr id="158724" name="Rectangle 4"/>
          <p:cNvSpPr>
            <a:spLocks noGrp="1" noRot="1" noChangeAspect="1" noChangeArrowheads="1" noTextEdit="1"/>
          </p:cNvSpPr>
          <p:nvPr>
            <p:ph type="sldImg" idx="2"/>
          </p:nvPr>
        </p:nvSpPr>
        <p:spPr bwMode="auto">
          <a:xfrm>
            <a:off x="1182688" y="696913"/>
            <a:ext cx="4654550" cy="3490912"/>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701675" y="4421188"/>
            <a:ext cx="5616575" cy="418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r>
              <a:rPr lang="en-US" dirty="0"/>
              <a:t>Version 2.0</a:t>
            </a:r>
          </a:p>
        </p:txBody>
      </p:sp>
      <p:sp>
        <p:nvSpPr>
          <p:cNvPr id="21511"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4E517E30-2F93-4247-B436-389519094AC8}" type="slidenum">
              <a:rPr lang="en-US"/>
              <a:pPr>
                <a:defRPr/>
              </a:pPr>
              <a:t>‹#›</a:t>
            </a:fld>
            <a:endParaRPr lang="en-US" dirty="0"/>
          </a:p>
        </p:txBody>
      </p:sp>
    </p:spTree>
    <p:extLst>
      <p:ext uri="{BB962C8B-B14F-4D97-AF65-F5344CB8AC3E}">
        <p14:creationId xmlns:p14="http://schemas.microsoft.com/office/powerpoint/2010/main" xmlns="" val="2209737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Ensure Students are on page 0017-3 of </a:t>
            </a:r>
            <a:r>
              <a:rPr lang="en-US" sz="1200" b="1" i="0" u="none" strike="noStrike" kern="1200" baseline="0" dirty="0" smtClean="0">
                <a:solidFill>
                  <a:schemeClr val="tx1"/>
                </a:solidFill>
                <a:latin typeface="Arial" charset="0"/>
                <a:ea typeface="+mn-ea"/>
                <a:cs typeface="Arial" charset="0"/>
              </a:rPr>
              <a:t>OUM-71-6920-924-10</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3</a:t>
            </a:fld>
            <a:endParaRPr lang="en-US" dirty="0"/>
          </a:p>
        </p:txBody>
      </p:sp>
    </p:spTree>
    <p:extLst>
      <p:ext uri="{BB962C8B-B14F-4D97-AF65-F5344CB8AC3E}">
        <p14:creationId xmlns:p14="http://schemas.microsoft.com/office/powerpoint/2010/main" xmlns="" val="1211604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 about the locking knobs again and future placement of camera cables.</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12</a:t>
            </a:fld>
            <a:endParaRPr lang="en-US" dirty="0"/>
          </a:p>
        </p:txBody>
      </p:sp>
    </p:spTree>
    <p:extLst>
      <p:ext uri="{BB962C8B-B14F-4D97-AF65-F5344CB8AC3E}">
        <p14:creationId xmlns:p14="http://schemas.microsoft.com/office/powerpoint/2010/main" xmlns="" val="323260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Bottom of</a:t>
            </a:r>
            <a:r>
              <a:rPr lang="en-US" b="1" baseline="0" dirty="0" smtClean="0"/>
              <a:t> Page 0017-8 of </a:t>
            </a:r>
            <a:r>
              <a:rPr lang="en-US" sz="1200" b="1" i="0" u="none" strike="noStrike" kern="1200" baseline="0" dirty="0" smtClean="0">
                <a:solidFill>
                  <a:schemeClr val="tx1"/>
                </a:solidFill>
                <a:latin typeface="Arial" charset="0"/>
                <a:ea typeface="+mn-ea"/>
                <a:cs typeface="Arial" charset="0"/>
              </a:rPr>
              <a:t>OUM-71-6920-924-10.</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13</a:t>
            </a:fld>
            <a:endParaRPr lang="en-US" dirty="0"/>
          </a:p>
        </p:txBody>
      </p:sp>
    </p:spTree>
    <p:extLst>
      <p:ext uri="{BB962C8B-B14F-4D97-AF65-F5344CB8AC3E}">
        <p14:creationId xmlns:p14="http://schemas.microsoft.com/office/powerpoint/2010/main" xmlns="" val="2251105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Students to look at Figure</a:t>
            </a:r>
            <a:r>
              <a:rPr lang="en-US" baseline="0" dirty="0" smtClean="0"/>
              <a:t> 4-12 on page 0017-11 in </a:t>
            </a:r>
            <a:r>
              <a:rPr lang="en-US" sz="1200" b="1" i="0" u="none" strike="noStrike" kern="1200" baseline="0" dirty="0" smtClean="0">
                <a:solidFill>
                  <a:schemeClr val="tx1"/>
                </a:solidFill>
                <a:latin typeface="Arial" charset="0"/>
                <a:ea typeface="+mn-ea"/>
                <a:cs typeface="Arial" charset="0"/>
              </a:rPr>
              <a:t>OUM-71-6920-924-10.</a:t>
            </a:r>
            <a:endParaRPr lang="en-US"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18</a:t>
            </a:fld>
            <a:endParaRPr lang="en-US" dirty="0"/>
          </a:p>
        </p:txBody>
      </p:sp>
    </p:spTree>
    <p:extLst>
      <p:ext uri="{BB962C8B-B14F-4D97-AF65-F5344CB8AC3E}">
        <p14:creationId xmlns:p14="http://schemas.microsoft.com/office/powerpoint/2010/main" xmlns="" val="2993094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Arial" charset="0"/>
              </a:rPr>
              <a:t>Direct the Students to Figure 4-11 in OUM-71-6920-924-10 (page 0017-10) and Figure 4-24 (page 0017-27) as needed.</a:t>
            </a:r>
          </a:p>
          <a:p>
            <a:endParaRPr lang="en-US"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19</a:t>
            </a:fld>
            <a:endParaRPr lang="en-US" dirty="0"/>
          </a:p>
        </p:txBody>
      </p:sp>
    </p:spTree>
    <p:extLst>
      <p:ext uri="{BB962C8B-B14F-4D97-AF65-F5344CB8AC3E}">
        <p14:creationId xmlns:p14="http://schemas.microsoft.com/office/powerpoint/2010/main" xmlns="" val="2993094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Arial" charset="0"/>
              </a:rPr>
              <a:t>Have Students Read Cautions and Warnings on page 0017-12 of OUM-71-6920-924-10.</a:t>
            </a:r>
            <a:endParaRPr lang="en-US"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20</a:t>
            </a:fld>
            <a:endParaRPr lang="en-US" dirty="0"/>
          </a:p>
        </p:txBody>
      </p:sp>
    </p:spTree>
    <p:extLst>
      <p:ext uri="{BB962C8B-B14F-4D97-AF65-F5344CB8AC3E}">
        <p14:creationId xmlns:p14="http://schemas.microsoft.com/office/powerpoint/2010/main" xmlns="" val="3296780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Arial" charset="0"/>
              </a:rPr>
              <a:t>Page 0017-12 of OUM-71-6920-924-10.</a:t>
            </a:r>
          </a:p>
          <a:p>
            <a:endParaRPr lang="en-US"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21</a:t>
            </a:fld>
            <a:endParaRPr lang="en-US" dirty="0"/>
          </a:p>
        </p:txBody>
      </p:sp>
    </p:spTree>
    <p:extLst>
      <p:ext uri="{BB962C8B-B14F-4D97-AF65-F5344CB8AC3E}">
        <p14:creationId xmlns:p14="http://schemas.microsoft.com/office/powerpoint/2010/main" xmlns="" val="2993094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Arial" charset="0"/>
              </a:rPr>
              <a:t>Page 0017-13 of OUM-71-6920-924-10.  Point out how some Military Work Orders and modifications to the tank can cause adjustment to the placement of the camera but that the important thing is obtaining the view and not hindering gunnery operations of the crew and vehicle.</a:t>
            </a:r>
          </a:p>
          <a:p>
            <a:endParaRPr lang="en-US"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22</a:t>
            </a:fld>
            <a:endParaRPr lang="en-US" dirty="0"/>
          </a:p>
        </p:txBody>
      </p:sp>
    </p:spTree>
    <p:extLst>
      <p:ext uri="{BB962C8B-B14F-4D97-AF65-F5344CB8AC3E}">
        <p14:creationId xmlns:p14="http://schemas.microsoft.com/office/powerpoint/2010/main" xmlns="" val="2993094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Arial" charset="0"/>
              </a:rPr>
              <a:t>Have Students Read Cautions and Warnings on page 0017-13 of OUM-71-6920-924-10.</a:t>
            </a:r>
            <a:endParaRPr lang="en-US"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23</a:t>
            </a:fld>
            <a:endParaRPr lang="en-US" dirty="0"/>
          </a:p>
        </p:txBody>
      </p:sp>
    </p:spTree>
    <p:extLst>
      <p:ext uri="{BB962C8B-B14F-4D97-AF65-F5344CB8AC3E}">
        <p14:creationId xmlns:p14="http://schemas.microsoft.com/office/powerpoint/2010/main" xmlns="" val="3296780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Arial" charset="0"/>
              </a:rPr>
              <a:t>Bottom of Page 0017-13 of OUM-71-6920-924-10.  Point out how some Military Work Orders and modifications to the tank can cause adjustment to the placement of the camera but that the important thing is obtaining the view and not hindering gunnery operations of the crew and vehicle.</a:t>
            </a:r>
          </a:p>
          <a:p>
            <a:endParaRPr lang="en-US"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24</a:t>
            </a:fld>
            <a:endParaRPr lang="en-US" dirty="0"/>
          </a:p>
        </p:txBody>
      </p:sp>
    </p:spTree>
    <p:extLst>
      <p:ext uri="{BB962C8B-B14F-4D97-AF65-F5344CB8AC3E}">
        <p14:creationId xmlns:p14="http://schemas.microsoft.com/office/powerpoint/2010/main" xmlns="" val="2993094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Arial" charset="0"/>
              </a:rPr>
              <a:t>Bottom of Page 0017-14 of OUM-71-6920-924-10.  Discuss the differences between the Computer Control Panel (</a:t>
            </a:r>
            <a:r>
              <a:rPr lang="en-US" sz="1200" b="1" i="0" u="none" strike="noStrike" kern="1200" baseline="0" dirty="0" err="1" smtClean="0">
                <a:solidFill>
                  <a:schemeClr val="tx1"/>
                </a:solidFill>
                <a:latin typeface="Arial" charset="0"/>
                <a:ea typeface="+mn-ea"/>
                <a:cs typeface="Arial" charset="0"/>
              </a:rPr>
              <a:t>CCP</a:t>
            </a:r>
            <a:r>
              <a:rPr lang="en-US" sz="1200" b="1" i="0" u="none" strike="noStrike" kern="1200" baseline="0" dirty="0" smtClean="0">
                <a:solidFill>
                  <a:schemeClr val="tx1"/>
                </a:solidFill>
                <a:latin typeface="Arial" charset="0"/>
                <a:ea typeface="+mn-ea"/>
                <a:cs typeface="Arial" charset="0"/>
              </a:rPr>
              <a:t>) on the M1A1 and the Gunner’s Control and Display Panel (</a:t>
            </a:r>
            <a:r>
              <a:rPr lang="en-US" sz="1200" b="1" i="0" u="none" strike="noStrike" kern="1200" baseline="0" dirty="0" err="1" smtClean="0">
                <a:solidFill>
                  <a:schemeClr val="tx1"/>
                </a:solidFill>
                <a:latin typeface="Arial" charset="0"/>
                <a:ea typeface="+mn-ea"/>
                <a:cs typeface="Arial" charset="0"/>
              </a:rPr>
              <a:t>GCDP</a:t>
            </a:r>
            <a:r>
              <a:rPr lang="en-US" sz="1200" b="1" i="0" u="none" strike="noStrike" kern="1200" baseline="0" dirty="0" smtClean="0">
                <a:solidFill>
                  <a:schemeClr val="tx1"/>
                </a:solidFill>
                <a:latin typeface="Arial" charset="0"/>
                <a:ea typeface="+mn-ea"/>
                <a:cs typeface="Arial" charset="0"/>
              </a:rPr>
              <a:t>) on the M1A2 and that the procedures are identical.</a:t>
            </a:r>
            <a:endParaRPr lang="en-US"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25</a:t>
            </a:fld>
            <a:endParaRPr lang="en-US" dirty="0"/>
          </a:p>
        </p:txBody>
      </p:sp>
    </p:spTree>
    <p:extLst>
      <p:ext uri="{BB962C8B-B14F-4D97-AF65-F5344CB8AC3E}">
        <p14:creationId xmlns:p14="http://schemas.microsoft.com/office/powerpoint/2010/main" xmlns="" val="299309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Have Students read from their manual</a:t>
            </a:r>
            <a:r>
              <a:rPr lang="en-US" b="1" baseline="0" dirty="0" smtClean="0"/>
              <a:t> and show them the components they are talking about</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4</a:t>
            </a:fld>
            <a:endParaRPr lang="en-US" dirty="0"/>
          </a:p>
        </p:txBody>
      </p:sp>
    </p:spTree>
    <p:extLst>
      <p:ext uri="{BB962C8B-B14F-4D97-AF65-F5344CB8AC3E}">
        <p14:creationId xmlns:p14="http://schemas.microsoft.com/office/powerpoint/2010/main" xmlns="" val="393866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Ensure</a:t>
            </a:r>
            <a:r>
              <a:rPr lang="en-US" b="1" baseline="0" dirty="0" smtClean="0"/>
              <a:t> students are on page 0017-14 of </a:t>
            </a:r>
            <a:r>
              <a:rPr lang="en-US" sz="1200" b="1" i="0" u="none" strike="noStrike" kern="1200" baseline="0" dirty="0" smtClean="0">
                <a:solidFill>
                  <a:schemeClr val="tx1"/>
                </a:solidFill>
                <a:latin typeface="Arial" charset="0"/>
                <a:ea typeface="+mn-ea"/>
                <a:cs typeface="Arial" charset="0"/>
              </a:rPr>
              <a:t>OUM-71-6920-924-10.  Explain the purpose of the cable and the view that it provides for AAR purposes.</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26</a:t>
            </a:fld>
            <a:endParaRPr lang="en-US" dirty="0"/>
          </a:p>
        </p:txBody>
      </p:sp>
    </p:spTree>
    <p:extLst>
      <p:ext uri="{BB962C8B-B14F-4D97-AF65-F5344CB8AC3E}">
        <p14:creationId xmlns:p14="http://schemas.microsoft.com/office/powerpoint/2010/main" xmlns="" val="2802064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Page 0017-15 of </a:t>
            </a:r>
            <a:r>
              <a:rPr lang="en-US" sz="1200" b="1" i="0" u="none" strike="noStrike" kern="1200" baseline="0" dirty="0" smtClean="0">
                <a:solidFill>
                  <a:schemeClr val="tx1"/>
                </a:solidFill>
                <a:latin typeface="Arial" charset="0"/>
                <a:ea typeface="+mn-ea"/>
                <a:cs typeface="Arial" charset="0"/>
              </a:rPr>
              <a:t>OUM-71-6920-924-10.  Again, have students read from their manual to gain confidence in the document in preparation for the Practical Exercises.  </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27</a:t>
            </a:fld>
            <a:endParaRPr lang="en-US" dirty="0"/>
          </a:p>
        </p:txBody>
      </p:sp>
    </p:spTree>
    <p:extLst>
      <p:ext uri="{BB962C8B-B14F-4D97-AF65-F5344CB8AC3E}">
        <p14:creationId xmlns:p14="http://schemas.microsoft.com/office/powerpoint/2010/main" xmlns="" val="2993094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 Figure 4-7 and the Non-Power connections and what they mean.</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28</a:t>
            </a:fld>
            <a:endParaRPr lang="en-US" dirty="0"/>
          </a:p>
        </p:txBody>
      </p:sp>
    </p:spTree>
    <p:extLst>
      <p:ext uri="{BB962C8B-B14F-4D97-AF65-F5344CB8AC3E}">
        <p14:creationId xmlns:p14="http://schemas.microsoft.com/office/powerpoint/2010/main" xmlns="" val="2993094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Explain that</a:t>
            </a:r>
            <a:r>
              <a:rPr lang="en-US" b="1" baseline="0" dirty="0" smtClean="0"/>
              <a:t> the procedures for installing the </a:t>
            </a:r>
            <a:r>
              <a:rPr lang="en-US" b="1" baseline="0" dirty="0" err="1" smtClean="0"/>
              <a:t>CDU</a:t>
            </a:r>
            <a:r>
              <a:rPr lang="en-US" b="1" baseline="0" dirty="0" smtClean="0"/>
              <a:t> cable on a CROWS Equipped tank are identical to a non-CROWS equipped tank with the exception of the added video cable connected to the </a:t>
            </a:r>
            <a:r>
              <a:rPr lang="en-US" b="1" baseline="0" dirty="0" err="1" smtClean="0"/>
              <a:t>CDU</a:t>
            </a:r>
            <a:r>
              <a:rPr lang="en-US" b="1" baseline="0" dirty="0" smtClean="0"/>
              <a:t> Video Adapter Cable.</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29</a:t>
            </a:fld>
            <a:endParaRPr lang="en-US" dirty="0"/>
          </a:p>
        </p:txBody>
      </p:sp>
    </p:spTree>
    <p:extLst>
      <p:ext uri="{BB962C8B-B14F-4D97-AF65-F5344CB8AC3E}">
        <p14:creationId xmlns:p14="http://schemas.microsoft.com/office/powerpoint/2010/main" xmlns="" val="996149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Page 0017-16 of </a:t>
            </a:r>
            <a:r>
              <a:rPr lang="en-US" sz="1200" b="1" i="0" u="none" strike="noStrike" kern="1200" baseline="0" dirty="0" smtClean="0">
                <a:solidFill>
                  <a:schemeClr val="tx1"/>
                </a:solidFill>
                <a:latin typeface="Arial" charset="0"/>
                <a:ea typeface="+mn-ea"/>
                <a:cs typeface="Arial" charset="0"/>
              </a:rPr>
              <a:t>OUM-71-6920-924-10.  Again, have students read from their manual to gain confidence in the document in preparation for the Practical Exercises.  </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30</a:t>
            </a:fld>
            <a:endParaRPr lang="en-US" dirty="0"/>
          </a:p>
        </p:txBody>
      </p:sp>
    </p:spTree>
    <p:extLst>
      <p:ext uri="{BB962C8B-B14F-4D97-AF65-F5344CB8AC3E}">
        <p14:creationId xmlns:p14="http://schemas.microsoft.com/office/powerpoint/2010/main" xmlns="" val="2993094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Page 0017-17 of </a:t>
            </a:r>
            <a:r>
              <a:rPr lang="en-US" sz="1200" b="1" i="0" u="none" strike="noStrike" kern="1200" baseline="0" dirty="0" smtClean="0">
                <a:solidFill>
                  <a:schemeClr val="tx1"/>
                </a:solidFill>
                <a:latin typeface="Arial" charset="0"/>
                <a:ea typeface="+mn-ea"/>
                <a:cs typeface="Arial" charset="0"/>
              </a:rPr>
              <a:t>OUM-71-6920-924-10.  </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31</a:t>
            </a:fld>
            <a:endParaRPr lang="en-US" dirty="0"/>
          </a:p>
        </p:txBody>
      </p:sp>
    </p:spTree>
    <p:extLst>
      <p:ext uri="{BB962C8B-B14F-4D97-AF65-F5344CB8AC3E}">
        <p14:creationId xmlns:p14="http://schemas.microsoft.com/office/powerpoint/2010/main" xmlns="" val="2993094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Page 0017-17 of </a:t>
            </a:r>
            <a:r>
              <a:rPr lang="en-US" sz="1200" b="1" i="0" u="none" strike="noStrike" kern="1200" baseline="0" dirty="0" smtClean="0">
                <a:solidFill>
                  <a:schemeClr val="tx1"/>
                </a:solidFill>
                <a:latin typeface="Arial" charset="0"/>
                <a:ea typeface="+mn-ea"/>
                <a:cs typeface="Arial" charset="0"/>
              </a:rPr>
              <a:t>OUM-71-6920-924-10.  Again, Discuss the Table, its function, and importance of hooking up the encoder in the proper sequence for AAR purposes.</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32</a:t>
            </a:fld>
            <a:endParaRPr lang="en-US" dirty="0"/>
          </a:p>
        </p:txBody>
      </p:sp>
    </p:spTree>
    <p:extLst>
      <p:ext uri="{BB962C8B-B14F-4D97-AF65-F5344CB8AC3E}">
        <p14:creationId xmlns:p14="http://schemas.microsoft.com/office/powerpoint/2010/main" xmlns="" val="2993094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Ensure students are on correct page in their manuals.  (page 0017-18)</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33</a:t>
            </a:fld>
            <a:endParaRPr lang="en-US" dirty="0"/>
          </a:p>
        </p:txBody>
      </p:sp>
    </p:spTree>
    <p:extLst>
      <p:ext uri="{BB962C8B-B14F-4D97-AF65-F5344CB8AC3E}">
        <p14:creationId xmlns:p14="http://schemas.microsoft.com/office/powerpoint/2010/main" xmlns="" val="2384118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Page 0017-18 of </a:t>
            </a:r>
            <a:r>
              <a:rPr lang="en-US" sz="1200" b="1" i="0" u="none" strike="noStrike" kern="1200" baseline="0" dirty="0" smtClean="0">
                <a:solidFill>
                  <a:schemeClr val="tx1"/>
                </a:solidFill>
                <a:latin typeface="Arial" charset="0"/>
                <a:ea typeface="+mn-ea"/>
                <a:cs typeface="Arial" charset="0"/>
              </a:rPr>
              <a:t>OUM-71-6920-924-10.</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34</a:t>
            </a:fld>
            <a:endParaRPr lang="en-US" dirty="0"/>
          </a:p>
        </p:txBody>
      </p:sp>
    </p:spTree>
    <p:extLst>
      <p:ext uri="{BB962C8B-B14F-4D97-AF65-F5344CB8AC3E}">
        <p14:creationId xmlns:p14="http://schemas.microsoft.com/office/powerpoint/2010/main" xmlns="" val="4138308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Page 0017-18 of </a:t>
            </a:r>
            <a:r>
              <a:rPr lang="en-US" sz="1200" b="1" i="0" u="none" strike="noStrike" kern="1200" baseline="0" smtClean="0">
                <a:solidFill>
                  <a:schemeClr val="tx1"/>
                </a:solidFill>
                <a:latin typeface="Arial" charset="0"/>
                <a:ea typeface="+mn-ea"/>
                <a:cs typeface="Arial" charset="0"/>
              </a:rPr>
              <a:t>OUM-71-6920-924-10.</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35</a:t>
            </a:fld>
            <a:endParaRPr lang="en-US" dirty="0"/>
          </a:p>
        </p:txBody>
      </p:sp>
    </p:spTree>
    <p:extLst>
      <p:ext uri="{BB962C8B-B14F-4D97-AF65-F5344CB8AC3E}">
        <p14:creationId xmlns:p14="http://schemas.microsoft.com/office/powerpoint/2010/main" xmlns="" val="4138308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a:t>
            </a:r>
            <a:r>
              <a:rPr lang="en-US" b="1" baseline="0" dirty="0" smtClean="0"/>
              <a:t> about the importance of ensuring the </a:t>
            </a:r>
            <a:r>
              <a:rPr lang="en-US" b="1" baseline="0" dirty="0" err="1" smtClean="0"/>
              <a:t>SSD</a:t>
            </a:r>
            <a:r>
              <a:rPr lang="en-US" b="1" baseline="0" dirty="0" smtClean="0"/>
              <a:t> in inserted and how it could be misplaced during a training exercise.</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5</a:t>
            </a:fld>
            <a:endParaRPr lang="en-US" dirty="0"/>
          </a:p>
        </p:txBody>
      </p:sp>
    </p:spTree>
    <p:extLst>
      <p:ext uri="{BB962C8B-B14F-4D97-AF65-F5344CB8AC3E}">
        <p14:creationId xmlns:p14="http://schemas.microsoft.com/office/powerpoint/2010/main" xmlns="" val="2923948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Page 0017-19 of </a:t>
            </a:r>
            <a:r>
              <a:rPr lang="en-US" sz="1200" b="1" i="0" u="none" strike="noStrike" kern="1200" baseline="0" dirty="0" smtClean="0">
                <a:solidFill>
                  <a:schemeClr val="tx1"/>
                </a:solidFill>
                <a:latin typeface="Arial" charset="0"/>
                <a:ea typeface="+mn-ea"/>
                <a:cs typeface="Arial" charset="0"/>
              </a:rPr>
              <a:t>OUM-71-6920-924-10.</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36</a:t>
            </a:fld>
            <a:endParaRPr lang="en-US" dirty="0"/>
          </a:p>
        </p:txBody>
      </p:sp>
    </p:spTree>
    <p:extLst>
      <p:ext uri="{BB962C8B-B14F-4D97-AF65-F5344CB8AC3E}">
        <p14:creationId xmlns:p14="http://schemas.microsoft.com/office/powerpoint/2010/main" xmlns="" val="4138308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Ensure that Students look at the bottom half of page 0017-19 of </a:t>
            </a:r>
            <a:r>
              <a:rPr lang="en-US" sz="1200" b="1" i="0" u="none" strike="noStrike" kern="1200" baseline="0" dirty="0" smtClean="0">
                <a:solidFill>
                  <a:schemeClr val="tx1"/>
                </a:solidFill>
                <a:latin typeface="Arial" charset="0"/>
                <a:ea typeface="+mn-ea"/>
                <a:cs typeface="Arial" charset="0"/>
              </a:rPr>
              <a:t>OUM-71-6920-924-10.  Give an overview of 1553 Data and what it provides to the After Action Review and its specific importance in preliminary gunnery training of new gunner’s.</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37</a:t>
            </a:fld>
            <a:endParaRPr lang="en-US" dirty="0"/>
          </a:p>
        </p:txBody>
      </p:sp>
    </p:spTree>
    <p:extLst>
      <p:ext uri="{BB962C8B-B14F-4D97-AF65-F5344CB8AC3E}">
        <p14:creationId xmlns:p14="http://schemas.microsoft.com/office/powerpoint/2010/main" xmlns="" val="17169348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Page 0017-19 of </a:t>
            </a:r>
            <a:r>
              <a:rPr lang="en-US" sz="1200" b="1" i="0" u="none" strike="noStrike" kern="1200" baseline="0" dirty="0" smtClean="0">
                <a:solidFill>
                  <a:schemeClr val="tx1"/>
                </a:solidFill>
                <a:latin typeface="Arial" charset="0"/>
                <a:ea typeface="+mn-ea"/>
                <a:cs typeface="Arial" charset="0"/>
              </a:rPr>
              <a:t>OUM-71-6920-924-10.</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38</a:t>
            </a:fld>
            <a:endParaRPr lang="en-US" dirty="0"/>
          </a:p>
        </p:txBody>
      </p:sp>
    </p:spTree>
    <p:extLst>
      <p:ext uri="{BB962C8B-B14F-4D97-AF65-F5344CB8AC3E}">
        <p14:creationId xmlns:p14="http://schemas.microsoft.com/office/powerpoint/2010/main" xmlns="" val="4138308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Page 0017-20 of </a:t>
            </a:r>
            <a:r>
              <a:rPr lang="en-US" sz="1200" b="1" i="0" u="none" strike="noStrike" kern="1200" baseline="0" dirty="0" smtClean="0">
                <a:solidFill>
                  <a:schemeClr val="tx1"/>
                </a:solidFill>
                <a:latin typeface="Arial" charset="0"/>
                <a:ea typeface="+mn-ea"/>
                <a:cs typeface="Arial" charset="0"/>
              </a:rPr>
              <a:t>OUM-71-6920-924-10.  Again, talk about routing and avoiding the Ready Ammunition Door</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39</a:t>
            </a:fld>
            <a:endParaRPr lang="en-US" dirty="0"/>
          </a:p>
        </p:txBody>
      </p:sp>
    </p:spTree>
    <p:extLst>
      <p:ext uri="{BB962C8B-B14F-4D97-AF65-F5344CB8AC3E}">
        <p14:creationId xmlns:p14="http://schemas.microsoft.com/office/powerpoint/2010/main" xmlns="" val="4138308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Page 0017-20 of </a:t>
            </a:r>
            <a:r>
              <a:rPr lang="en-US" sz="1200" b="1" i="0" u="none" strike="noStrike" kern="1200" baseline="0" dirty="0" smtClean="0">
                <a:solidFill>
                  <a:schemeClr val="tx1"/>
                </a:solidFill>
                <a:latin typeface="Arial" charset="0"/>
                <a:ea typeface="+mn-ea"/>
                <a:cs typeface="Arial" charset="0"/>
              </a:rPr>
              <a:t>OUM-71-6920-924-10.  Again, talk about routing and avoiding the Ready Ammunition Door</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40</a:t>
            </a:fld>
            <a:endParaRPr lang="en-US" dirty="0"/>
          </a:p>
        </p:txBody>
      </p:sp>
    </p:spTree>
    <p:extLst>
      <p:ext uri="{BB962C8B-B14F-4D97-AF65-F5344CB8AC3E}">
        <p14:creationId xmlns:p14="http://schemas.microsoft.com/office/powerpoint/2010/main" xmlns="" val="4138308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Page 0017-20 of </a:t>
            </a:r>
            <a:r>
              <a:rPr lang="en-US" sz="1200" b="1" i="0" u="none" strike="noStrike" kern="1200" baseline="0" dirty="0" smtClean="0">
                <a:solidFill>
                  <a:schemeClr val="tx1"/>
                </a:solidFill>
                <a:latin typeface="Arial" charset="0"/>
                <a:ea typeface="+mn-ea"/>
                <a:cs typeface="Arial" charset="0"/>
              </a:rPr>
              <a:t>OUM-71-6920-924-10.  Again, talk about routing and avoiding the Ready Ammunition Door</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41</a:t>
            </a:fld>
            <a:endParaRPr lang="en-US" dirty="0"/>
          </a:p>
        </p:txBody>
      </p:sp>
    </p:spTree>
    <p:extLst>
      <p:ext uri="{BB962C8B-B14F-4D97-AF65-F5344CB8AC3E}">
        <p14:creationId xmlns:p14="http://schemas.microsoft.com/office/powerpoint/2010/main" xmlns="" val="4138308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Explain that the pictures are of the Utility Outlet on the Turret Networked Box of an M1A1 and the Utility Outlet on a M1A2 in the Tank Commander’s Position.  Ensure the students understand that on an M1A2</a:t>
            </a:r>
            <a:r>
              <a:rPr lang="en-US" b="1" baseline="0" dirty="0" smtClean="0"/>
              <a:t> the Utility Power must be turned on through the Commander’s Display Unit.  </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42</a:t>
            </a:fld>
            <a:endParaRPr lang="en-US" dirty="0"/>
          </a:p>
        </p:txBody>
      </p:sp>
    </p:spTree>
    <p:extLst>
      <p:ext uri="{BB962C8B-B14F-4D97-AF65-F5344CB8AC3E}">
        <p14:creationId xmlns:p14="http://schemas.microsoft.com/office/powerpoint/2010/main" xmlns="" val="2512360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Page 0017-21 of </a:t>
            </a:r>
            <a:r>
              <a:rPr lang="en-US" sz="1200" b="1" i="0" u="none" strike="noStrike" kern="1200" baseline="0" dirty="0" smtClean="0">
                <a:solidFill>
                  <a:schemeClr val="tx1"/>
                </a:solidFill>
                <a:latin typeface="Arial" charset="0"/>
                <a:ea typeface="+mn-ea"/>
                <a:cs typeface="Arial" charset="0"/>
              </a:rPr>
              <a:t>OUM-71-6920-924-10.  </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43</a:t>
            </a:fld>
            <a:endParaRPr lang="en-US" dirty="0"/>
          </a:p>
        </p:txBody>
      </p:sp>
    </p:spTree>
    <p:extLst>
      <p:ext uri="{BB962C8B-B14F-4D97-AF65-F5344CB8AC3E}">
        <p14:creationId xmlns:p14="http://schemas.microsoft.com/office/powerpoint/2010/main" xmlns="" val="41383082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Page 0017-21 of </a:t>
            </a:r>
            <a:r>
              <a:rPr lang="en-US" sz="1200" b="1" i="0" u="none" strike="noStrike" kern="1200" baseline="0" dirty="0" smtClean="0">
                <a:solidFill>
                  <a:schemeClr val="tx1"/>
                </a:solidFill>
                <a:latin typeface="Arial" charset="0"/>
                <a:ea typeface="+mn-ea"/>
                <a:cs typeface="Arial" charset="0"/>
              </a:rPr>
              <a:t>OUM-71-6920-924-10.  Ask Students what </a:t>
            </a:r>
            <a:r>
              <a:rPr lang="en-US" sz="1200" b="1" i="0" u="none" strike="noStrike" kern="1200" baseline="0" dirty="0" err="1" smtClean="0">
                <a:solidFill>
                  <a:schemeClr val="tx1"/>
                </a:solidFill>
                <a:latin typeface="Arial" charset="0"/>
                <a:ea typeface="+mn-ea"/>
                <a:cs typeface="Arial" charset="0"/>
              </a:rPr>
              <a:t>FFCS</a:t>
            </a:r>
            <a:r>
              <a:rPr lang="en-US" sz="1200" b="1" i="0" u="none" strike="noStrike" kern="1200" baseline="0" dirty="0" smtClean="0">
                <a:solidFill>
                  <a:schemeClr val="tx1"/>
                </a:solidFill>
                <a:latin typeface="Arial" charset="0"/>
                <a:ea typeface="+mn-ea"/>
                <a:cs typeface="Arial" charset="0"/>
              </a:rPr>
              <a:t> stands for.  (Fully Functional Crew Station)</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44</a:t>
            </a:fld>
            <a:endParaRPr lang="en-US" dirty="0"/>
          </a:p>
        </p:txBody>
      </p:sp>
    </p:spTree>
    <p:extLst>
      <p:ext uri="{BB962C8B-B14F-4D97-AF65-F5344CB8AC3E}">
        <p14:creationId xmlns:p14="http://schemas.microsoft.com/office/powerpoint/2010/main" xmlns="" val="41383082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Page 0017-21 of </a:t>
            </a:r>
            <a:r>
              <a:rPr lang="en-US" sz="1200" b="1" i="0" u="none" strike="noStrike" kern="1200" baseline="0" dirty="0" smtClean="0">
                <a:solidFill>
                  <a:schemeClr val="tx1"/>
                </a:solidFill>
                <a:latin typeface="Arial" charset="0"/>
                <a:ea typeface="+mn-ea"/>
                <a:cs typeface="Arial" charset="0"/>
              </a:rPr>
              <a:t>OUM-71-6920-924-10.  </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45</a:t>
            </a:fld>
            <a:endParaRPr lang="en-US" dirty="0"/>
          </a:p>
        </p:txBody>
      </p:sp>
    </p:spTree>
    <p:extLst>
      <p:ext uri="{BB962C8B-B14F-4D97-AF65-F5344CB8AC3E}">
        <p14:creationId xmlns:p14="http://schemas.microsoft.com/office/powerpoint/2010/main" xmlns="" val="4138308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 about the possibility of damage when running a range and “hot-bedding” vehicles.</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6</a:t>
            </a:fld>
            <a:endParaRPr lang="en-US" dirty="0"/>
          </a:p>
        </p:txBody>
      </p:sp>
    </p:spTree>
    <p:extLst>
      <p:ext uri="{BB962C8B-B14F-4D97-AF65-F5344CB8AC3E}">
        <p14:creationId xmlns:p14="http://schemas.microsoft.com/office/powerpoint/2010/main" xmlns="" val="15222221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Page 0017-22 of </a:t>
            </a:r>
            <a:r>
              <a:rPr lang="en-US" sz="1200" b="1" i="0" u="none" strike="noStrike" kern="1200" baseline="0" dirty="0" smtClean="0">
                <a:solidFill>
                  <a:schemeClr val="tx1"/>
                </a:solidFill>
                <a:latin typeface="Arial" charset="0"/>
                <a:ea typeface="+mn-ea"/>
                <a:cs typeface="Arial" charset="0"/>
              </a:rPr>
              <a:t>OUM-71-6920-924-10.  </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46</a:t>
            </a:fld>
            <a:endParaRPr lang="en-US" dirty="0"/>
          </a:p>
        </p:txBody>
      </p:sp>
    </p:spTree>
    <p:extLst>
      <p:ext uri="{BB962C8B-B14F-4D97-AF65-F5344CB8AC3E}">
        <p14:creationId xmlns:p14="http://schemas.microsoft.com/office/powerpoint/2010/main" xmlns="" val="41383082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ENSURE THAT THE TANK COMMANDER VERIFIES</a:t>
            </a:r>
            <a:r>
              <a:rPr lang="en-US" b="1" baseline="0" dirty="0" smtClean="0"/>
              <a:t> THAT INSTALLATION WILL NOT ADVERSELY EFFECT THE OPERATION OF THE TANK.</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48</a:t>
            </a:fld>
            <a:endParaRPr lang="en-US" dirty="0"/>
          </a:p>
        </p:txBody>
      </p:sp>
    </p:spTree>
    <p:extLst>
      <p:ext uri="{BB962C8B-B14F-4D97-AF65-F5344CB8AC3E}">
        <p14:creationId xmlns:p14="http://schemas.microsoft.com/office/powerpoint/2010/main" xmlns="" val="32881282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Ensure students have a SPECIFIC time to be back seated in class.</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51</a:t>
            </a:fld>
            <a:endParaRPr lang="en-US" dirty="0"/>
          </a:p>
        </p:txBody>
      </p:sp>
    </p:spTree>
    <p:extLst>
      <p:ext uri="{BB962C8B-B14F-4D97-AF65-F5344CB8AC3E}">
        <p14:creationId xmlns:p14="http://schemas.microsoft.com/office/powerpoint/2010/main" xmlns="" val="2279030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Ensure Students are on page 0017-5 of </a:t>
            </a:r>
            <a:r>
              <a:rPr lang="en-US" sz="1200" b="1" i="0" u="none" strike="noStrike" kern="1200" baseline="0" dirty="0" smtClean="0">
                <a:solidFill>
                  <a:schemeClr val="tx1"/>
                </a:solidFill>
                <a:latin typeface="Arial" charset="0"/>
                <a:ea typeface="+mn-ea"/>
                <a:cs typeface="Arial" charset="0"/>
              </a:rPr>
              <a:t>OUM-71-6920-924-10.</a:t>
            </a:r>
            <a:endParaRPr lang="en-US"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7</a:t>
            </a:fld>
            <a:endParaRPr lang="en-US" dirty="0"/>
          </a:p>
        </p:txBody>
      </p:sp>
    </p:spTree>
    <p:extLst>
      <p:ext uri="{BB962C8B-B14F-4D97-AF65-F5344CB8AC3E}">
        <p14:creationId xmlns:p14="http://schemas.microsoft.com/office/powerpoint/2010/main" xmlns="" val="1148987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Explain</a:t>
            </a:r>
            <a:r>
              <a:rPr lang="en-US" b="1" baseline="0" dirty="0" smtClean="0"/>
              <a:t> to the Students that For </a:t>
            </a:r>
            <a:r>
              <a:rPr lang="en-US" b="1" baseline="0" dirty="0" err="1" smtClean="0"/>
              <a:t>CBRN</a:t>
            </a:r>
            <a:r>
              <a:rPr lang="en-US" b="1" baseline="0" dirty="0" smtClean="0"/>
              <a:t> Engagements, UNIT SOP will dictate if hatches are closed while using the </a:t>
            </a:r>
            <a:r>
              <a:rPr lang="en-US" b="1" baseline="0" dirty="0" err="1" smtClean="0"/>
              <a:t>CMUR</a:t>
            </a:r>
            <a:r>
              <a:rPr lang="en-US" b="1" baseline="0" dirty="0" smtClean="0"/>
              <a:t>.  Explain that the temporary loss of GPS data will not effect the AAR Video or Audio recording.</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8</a:t>
            </a:fld>
            <a:endParaRPr lang="en-US" dirty="0"/>
          </a:p>
        </p:txBody>
      </p:sp>
    </p:spTree>
    <p:extLst>
      <p:ext uri="{BB962C8B-B14F-4D97-AF65-F5344CB8AC3E}">
        <p14:creationId xmlns:p14="http://schemas.microsoft.com/office/powerpoint/2010/main" xmlns="" val="967368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Page 0017-6 of </a:t>
            </a:r>
            <a:r>
              <a:rPr lang="en-US" sz="1200" b="1" i="0" u="none" strike="noStrike" kern="1200" baseline="0" dirty="0" smtClean="0">
                <a:solidFill>
                  <a:schemeClr val="tx1"/>
                </a:solidFill>
                <a:latin typeface="Arial" charset="0"/>
                <a:ea typeface="+mn-ea"/>
                <a:cs typeface="Arial" charset="0"/>
              </a:rPr>
              <a:t>OUM-71-6920-924-10</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9</a:t>
            </a:fld>
            <a:endParaRPr lang="en-US" dirty="0"/>
          </a:p>
        </p:txBody>
      </p:sp>
    </p:spTree>
    <p:extLst>
      <p:ext uri="{BB962C8B-B14F-4D97-AF65-F5344CB8AC3E}">
        <p14:creationId xmlns:p14="http://schemas.microsoft.com/office/powerpoint/2010/main" xmlns="" val="2674416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Pages</a:t>
            </a:r>
            <a:r>
              <a:rPr lang="en-US" b="1" baseline="0" dirty="0" smtClean="0"/>
              <a:t> 0017-7 and 0017-8 of </a:t>
            </a:r>
            <a:r>
              <a:rPr lang="en-US" sz="1200" b="1" i="0" u="none" strike="noStrike" kern="1200" baseline="0" dirty="0" smtClean="0">
                <a:solidFill>
                  <a:schemeClr val="tx1"/>
                </a:solidFill>
                <a:latin typeface="Arial" charset="0"/>
                <a:ea typeface="+mn-ea"/>
                <a:cs typeface="Arial" charset="0"/>
              </a:rPr>
              <a:t>OUM-71-6920-924-10.</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10</a:t>
            </a:fld>
            <a:endParaRPr lang="en-US" dirty="0"/>
          </a:p>
        </p:txBody>
      </p:sp>
    </p:spTree>
    <p:extLst>
      <p:ext uri="{BB962C8B-B14F-4D97-AF65-F5344CB8AC3E}">
        <p14:creationId xmlns:p14="http://schemas.microsoft.com/office/powerpoint/2010/main" xmlns="" val="3871973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Page</a:t>
            </a:r>
            <a:r>
              <a:rPr lang="en-US" b="1" baseline="0" dirty="0" smtClean="0"/>
              <a:t> 0017-7 of </a:t>
            </a:r>
            <a:r>
              <a:rPr lang="en-US" sz="1200" b="1" i="0" u="none" strike="noStrike" kern="1200" baseline="0" dirty="0" smtClean="0">
                <a:solidFill>
                  <a:schemeClr val="tx1"/>
                </a:solidFill>
                <a:latin typeface="Arial" charset="0"/>
                <a:ea typeface="+mn-ea"/>
                <a:cs typeface="Arial" charset="0"/>
              </a:rPr>
              <a:t>OUM-71-6920-924-10.</a:t>
            </a:r>
            <a:endParaRPr lang="en-US" b="1" dirty="0"/>
          </a:p>
        </p:txBody>
      </p:sp>
      <p:sp>
        <p:nvSpPr>
          <p:cNvPr id="4" name="Slide Number Placeholder 3"/>
          <p:cNvSpPr>
            <a:spLocks noGrp="1"/>
          </p:cNvSpPr>
          <p:nvPr>
            <p:ph type="sldNum" sz="quarter" idx="10"/>
          </p:nvPr>
        </p:nvSpPr>
        <p:spPr/>
        <p:txBody>
          <a:bodyPr/>
          <a:lstStyle/>
          <a:p>
            <a:pPr>
              <a:defRPr/>
            </a:pPr>
            <a:fld id="{4E517E30-2F93-4247-B436-389519094AC8}" type="slidenum">
              <a:rPr lang="en-US" smtClean="0"/>
              <a:pPr>
                <a:defRPr/>
              </a:pPr>
              <a:t>11</a:t>
            </a:fld>
            <a:endParaRPr lang="en-US" dirty="0"/>
          </a:p>
        </p:txBody>
      </p:sp>
    </p:spTree>
    <p:extLst>
      <p:ext uri="{BB962C8B-B14F-4D97-AF65-F5344CB8AC3E}">
        <p14:creationId xmlns:p14="http://schemas.microsoft.com/office/powerpoint/2010/main" xmlns="" val="3854037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bg>
      <p:bgRef idx="1001">
        <a:schemeClr val="bg1"/>
      </p:bgRef>
    </p:bg>
    <p:spTree>
      <p:nvGrpSpPr>
        <p:cNvPr id="1" name=""/>
        <p:cNvGrpSpPr/>
        <p:nvPr/>
      </p:nvGrpSpPr>
      <p:grpSpPr>
        <a:xfrm>
          <a:off x="0" y="0"/>
          <a:ext cx="0" cy="0"/>
          <a:chOff x="0" y="0"/>
          <a:chExt cx="0" cy="0"/>
        </a:xfrm>
      </p:grpSpPr>
      <p:sp>
        <p:nvSpPr>
          <p:cNvPr id="9" name="Subtitle 8"/>
          <p:cNvSpPr>
            <a:spLocks noGrp="1"/>
          </p:cNvSpPr>
          <p:nvPr>
            <p:ph type="subTitle" idx="1"/>
          </p:nvPr>
        </p:nvSpPr>
        <p:spPr>
          <a:xfrm>
            <a:off x="0" y="3895106"/>
            <a:ext cx="9144000" cy="522515"/>
          </a:xfrm>
        </p:spPr>
        <p:txBody>
          <a:bodyPr lIns="0" tIns="0" rIns="0" bIns="0" anchor="t" anchorCtr="0"/>
          <a:lstStyle>
            <a:lvl1pPr marL="0" indent="0" algn="ctr">
              <a:buNone/>
              <a:defRPr sz="24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Title Placeholder 9"/>
          <p:cNvSpPr>
            <a:spLocks noGrp="1"/>
          </p:cNvSpPr>
          <p:nvPr>
            <p:ph type="title" hasCustomPrompt="1"/>
          </p:nvPr>
        </p:nvSpPr>
        <p:spPr>
          <a:xfrm>
            <a:off x="0" y="2377440"/>
            <a:ext cx="9144000" cy="615553"/>
          </a:xfrm>
          <a:prstGeom prst="rect">
            <a:avLst/>
          </a:prstGeom>
        </p:spPr>
        <p:txBody>
          <a:bodyPr vert="horz" anchor="t" anchorCtr="0">
            <a:spAutoFit/>
          </a:bodyPr>
          <a:lstStyle>
            <a:lvl1pPr>
              <a:lnSpc>
                <a:spcPts val="4800"/>
              </a:lnSpc>
              <a:defRPr sz="4400"/>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2286000"/>
            <a:ext cx="5029200" cy="3657600"/>
          </a:xfrm>
          <a:solidFill>
            <a:schemeClr val="bg1"/>
          </a:solidFill>
          <a:ln w="6350">
            <a:solidFill>
              <a:schemeClr val="accent1"/>
            </a:solidFill>
          </a:ln>
          <a:effectLst>
            <a:reflection blurRad="1000" stA="49000" endA="500" endPos="10000" dist="900" dir="5400000" sy="-90000" algn="bl" rotWithShape="0"/>
          </a:effectLst>
        </p:spPr>
        <p:txBody>
          <a:bodyPr lIns="0" tIns="0" rIns="0" bIns="0"/>
          <a:lstStyle>
            <a:lvl1pPr marL="0" indent="0">
              <a:buNone/>
              <a:defRPr sz="3200"/>
            </a:lvl1pPr>
          </a:lstStyle>
          <a:p>
            <a:r>
              <a:rPr kumimoji="0" lang="en-US" dirty="0" smtClean="0"/>
              <a:t>Click icon to add picture</a:t>
            </a:r>
            <a:endParaRPr kumimoji="0" lang="en-US" dirty="0"/>
          </a:p>
        </p:txBody>
      </p:sp>
      <p:sp>
        <p:nvSpPr>
          <p:cNvPr id="26" name="Text Placeholder 25"/>
          <p:cNvSpPr>
            <a:spLocks noGrp="1"/>
          </p:cNvSpPr>
          <p:nvPr>
            <p:ph type="body" sz="half" idx="2"/>
          </p:nvPr>
        </p:nvSpPr>
        <p:spPr>
          <a:xfrm>
            <a:off x="381000" y="5533218"/>
            <a:ext cx="5867400" cy="768350"/>
          </a:xfrm>
        </p:spPr>
        <p:txBody>
          <a:bodyPr lIns="0" tIns="0" rIns="0" b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dirty="0"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0" y="3895106"/>
            <a:ext cx="9144000" cy="522515"/>
          </a:xfrm>
        </p:spPr>
        <p:txBody>
          <a:bodyPr lIns="0" tIns="0" rIns="0" bIns="0" anchor="t" anchorCtr="0"/>
          <a:lstStyle>
            <a:lvl1pPr marL="0" indent="0" algn="ctr">
              <a:buNone/>
              <a:defRPr sz="24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Title Placeholder 9"/>
          <p:cNvSpPr>
            <a:spLocks noGrp="1"/>
          </p:cNvSpPr>
          <p:nvPr>
            <p:ph type="title" hasCustomPrompt="1"/>
          </p:nvPr>
        </p:nvSpPr>
        <p:spPr>
          <a:xfrm>
            <a:off x="0" y="2377440"/>
            <a:ext cx="9144000" cy="615553"/>
          </a:xfrm>
          <a:prstGeom prst="rect">
            <a:avLst/>
          </a:prstGeom>
        </p:spPr>
        <p:txBody>
          <a:bodyPr vert="horz" anchor="t" anchorCtr="0">
            <a:spAutoFit/>
          </a:bodyPr>
          <a:lstStyle>
            <a:lvl1pPr>
              <a:lnSpc>
                <a:spcPts val="4800"/>
              </a:lnSpc>
              <a:defRPr sz="4400"/>
            </a:lvl1pPr>
          </a:lstStyle>
          <a:p>
            <a:r>
              <a:rPr kumimoji="0" lang="en-US" dirty="0"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sub in middl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0" y="3200400"/>
            <a:ext cx="9144000" cy="522515"/>
          </a:xfrm>
        </p:spPr>
        <p:txBody>
          <a:bodyPr lIns="0" tIns="0" rIns="0" bIns="0" anchor="t" anchorCtr="0"/>
          <a:lstStyle>
            <a:lvl1pPr marL="0" indent="0" algn="ctr">
              <a:buNone/>
              <a:defRPr sz="24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Title Placeholder 9"/>
          <p:cNvSpPr>
            <a:spLocks noGrp="1"/>
          </p:cNvSpPr>
          <p:nvPr>
            <p:ph type="title" hasCustomPrompt="1"/>
          </p:nvPr>
        </p:nvSpPr>
        <p:spPr>
          <a:xfrm>
            <a:off x="0" y="2377440"/>
            <a:ext cx="9144000" cy="492443"/>
          </a:xfrm>
          <a:prstGeom prst="rect">
            <a:avLst/>
          </a:prstGeom>
        </p:spPr>
        <p:txBody>
          <a:bodyPr vert="horz" anchor="t" anchorCtr="0">
            <a:spAutoFit/>
          </a:bodyPr>
          <a:lstStyle>
            <a:lvl1pPr>
              <a:lnSpc>
                <a:spcPct val="100000"/>
              </a:lnSpc>
              <a:defRPr sz="3200"/>
            </a:lvl1pPr>
          </a:lstStyle>
          <a:p>
            <a:r>
              <a:rPr kumimoji="0" lang="en-US" dirty="0"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First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0" y="3895106"/>
            <a:ext cx="9144000" cy="522515"/>
          </a:xfrm>
        </p:spPr>
        <p:txBody>
          <a:bodyPr lIns="0" tIns="0" rIns="0" bIns="0" anchor="t" anchorCtr="0"/>
          <a:lstStyle>
            <a:lvl1pPr marL="0" indent="0" algn="ctr">
              <a:buNone/>
              <a:defRPr sz="24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Title Placeholder 9"/>
          <p:cNvSpPr>
            <a:spLocks noGrp="1"/>
          </p:cNvSpPr>
          <p:nvPr>
            <p:ph type="title" hasCustomPrompt="1"/>
          </p:nvPr>
        </p:nvSpPr>
        <p:spPr>
          <a:xfrm>
            <a:off x="0" y="2377440"/>
            <a:ext cx="9144000" cy="615553"/>
          </a:xfrm>
          <a:prstGeom prst="rect">
            <a:avLst/>
          </a:prstGeom>
        </p:spPr>
        <p:txBody>
          <a:bodyPr vert="horz" anchor="t" anchorCtr="0">
            <a:spAutoFit/>
          </a:bodyPr>
          <a:lstStyle>
            <a:lvl1pPr>
              <a:lnSpc>
                <a:spcPts val="4800"/>
              </a:lnSpc>
              <a:defRPr sz="4400"/>
            </a:lvl1pPr>
          </a:lstStyle>
          <a:p>
            <a:r>
              <a:rPr kumimoji="0" lang="en-US" dirty="0"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sub in middl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0" y="3200400"/>
            <a:ext cx="9144000" cy="522515"/>
          </a:xfrm>
        </p:spPr>
        <p:txBody>
          <a:bodyPr lIns="0" tIns="0" rIns="0" bIns="0" anchor="t" anchorCtr="0"/>
          <a:lstStyle>
            <a:lvl1pPr marL="0" indent="0" algn="ctr">
              <a:buNone/>
              <a:defRPr sz="24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Title Placeholder 9"/>
          <p:cNvSpPr>
            <a:spLocks noGrp="1"/>
          </p:cNvSpPr>
          <p:nvPr>
            <p:ph type="title" hasCustomPrompt="1"/>
          </p:nvPr>
        </p:nvSpPr>
        <p:spPr>
          <a:xfrm>
            <a:off x="0" y="2377440"/>
            <a:ext cx="9144000" cy="492443"/>
          </a:xfrm>
          <a:prstGeom prst="rect">
            <a:avLst/>
          </a:prstGeom>
        </p:spPr>
        <p:txBody>
          <a:bodyPr vert="horz" anchor="t" anchorCtr="0">
            <a:spAutoFit/>
          </a:bodyPr>
          <a:lstStyle>
            <a:lvl1pPr>
              <a:lnSpc>
                <a:spcPct val="100000"/>
              </a:lnSpc>
              <a:defRPr sz="3200"/>
            </a:lvl1pPr>
          </a:lstStyle>
          <a:p>
            <a:r>
              <a:rPr kumimoji="0" lang="en-US" dirty="0"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 in middl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0" y="3200400"/>
            <a:ext cx="9144000" cy="522515"/>
          </a:xfrm>
        </p:spPr>
        <p:txBody>
          <a:bodyPr lIns="0" tIns="0" rIns="0" bIns="0" anchor="t" anchorCtr="0"/>
          <a:lstStyle>
            <a:lvl1pPr marL="0" indent="0" algn="ctr">
              <a:buNone/>
              <a:defRPr sz="24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Title Placeholder 9"/>
          <p:cNvSpPr>
            <a:spLocks noGrp="1"/>
          </p:cNvSpPr>
          <p:nvPr>
            <p:ph type="title" hasCustomPrompt="1"/>
          </p:nvPr>
        </p:nvSpPr>
        <p:spPr>
          <a:xfrm>
            <a:off x="0" y="2377440"/>
            <a:ext cx="9144000" cy="492443"/>
          </a:xfrm>
          <a:prstGeom prst="rect">
            <a:avLst/>
          </a:prstGeom>
        </p:spPr>
        <p:txBody>
          <a:bodyPr vert="horz" anchor="t" anchorCtr="0">
            <a:spAutoFit/>
          </a:bodyPr>
          <a:lstStyle>
            <a:lvl1pPr>
              <a:lnSpc>
                <a:spcPct val="100000"/>
              </a:lnSpc>
              <a:defRPr sz="3200"/>
            </a:lvl1pPr>
          </a:lstStyle>
          <a:p>
            <a:r>
              <a:rPr kumimoji="0" lang="en-US" dirty="0"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in middle">
    <p:spTree>
      <p:nvGrpSpPr>
        <p:cNvPr id="1" name=""/>
        <p:cNvGrpSpPr/>
        <p:nvPr/>
      </p:nvGrpSpPr>
      <p:grpSpPr>
        <a:xfrm>
          <a:off x="0" y="0"/>
          <a:ext cx="0" cy="0"/>
          <a:chOff x="0" y="0"/>
          <a:chExt cx="0" cy="0"/>
        </a:xfrm>
      </p:grpSpPr>
      <p:sp>
        <p:nvSpPr>
          <p:cNvPr id="28" name="Title Placeholder 9"/>
          <p:cNvSpPr>
            <a:spLocks noGrp="1"/>
          </p:cNvSpPr>
          <p:nvPr>
            <p:ph type="title" hasCustomPrompt="1"/>
          </p:nvPr>
        </p:nvSpPr>
        <p:spPr>
          <a:xfrm>
            <a:off x="0" y="2727636"/>
            <a:ext cx="9144000" cy="615553"/>
          </a:xfrm>
          <a:prstGeom prst="rect">
            <a:avLst/>
          </a:prstGeom>
        </p:spPr>
        <p:txBody>
          <a:bodyPr vert="horz" anchor="t" anchorCtr="0">
            <a:spAutoFit/>
          </a:bodyPr>
          <a:lstStyle>
            <a:lvl1pPr>
              <a:lnSpc>
                <a:spcPct val="100000"/>
              </a:lnSpc>
              <a:defRPr sz="4000"/>
            </a:lvl1pPr>
          </a:lstStyle>
          <a:p>
            <a:r>
              <a:rPr kumimoji="0" lang="en-US" dirty="0"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at Top">
    <p:spTree>
      <p:nvGrpSpPr>
        <p:cNvPr id="1" name=""/>
        <p:cNvGrpSpPr/>
        <p:nvPr/>
      </p:nvGrpSpPr>
      <p:grpSpPr>
        <a:xfrm>
          <a:off x="0" y="0"/>
          <a:ext cx="0" cy="0"/>
          <a:chOff x="0" y="0"/>
          <a:chExt cx="0" cy="0"/>
        </a:xfrm>
      </p:grpSpPr>
      <p:sp>
        <p:nvSpPr>
          <p:cNvPr id="23" name="Title Placeholder 9"/>
          <p:cNvSpPr>
            <a:spLocks noGrp="1"/>
          </p:cNvSpPr>
          <p:nvPr>
            <p:ph type="title" hasCustomPrompt="1"/>
          </p:nvPr>
        </p:nvSpPr>
        <p:spPr>
          <a:xfrm>
            <a:off x="0" y="731520"/>
            <a:ext cx="9144000" cy="492443"/>
          </a:xfrm>
          <a:prstGeom prst="rect">
            <a:avLst/>
          </a:prstGeom>
        </p:spPr>
        <p:txBody>
          <a:bodyPr vert="horz" anchor="t" anchorCtr="0">
            <a:spAutoFit/>
          </a:bodyPr>
          <a:lstStyle/>
          <a:p>
            <a:r>
              <a:rPr kumimoji="0" lang="en-US" dirty="0" smtClean="0"/>
              <a:t>Click To Edit Master Title Style</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Content Placeholder 26"/>
          <p:cNvSpPr>
            <a:spLocks noGrp="1"/>
          </p:cNvSpPr>
          <p:nvPr>
            <p:ph idx="1"/>
          </p:nvPr>
        </p:nvSpPr>
        <p:spPr>
          <a:xfrm>
            <a:off x="230369" y="1463040"/>
            <a:ext cx="8686800" cy="1446550"/>
          </a:xfrm>
        </p:spPr>
        <p:txBody>
          <a:bodyPr lIns="0" tIns="0" rIns="0" bIns="0"/>
          <a:lstStyle>
            <a:lvl1pPr marL="174625" indent="-174625">
              <a:defRPr sz="2400"/>
            </a:lvl1pPr>
            <a:lvl2pPr>
              <a:defRPr sz="2000"/>
            </a:lvl2pPr>
            <a:lvl3pPr marL="742950" indent="-168275">
              <a:defRPr sz="1800"/>
            </a:lvl3pPr>
            <a:lvl4pPr marL="1023938" indent="-171450">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3" name="Title Placeholder 9"/>
          <p:cNvSpPr>
            <a:spLocks noGrp="1"/>
          </p:cNvSpPr>
          <p:nvPr>
            <p:ph type="title" hasCustomPrompt="1"/>
          </p:nvPr>
        </p:nvSpPr>
        <p:spPr>
          <a:xfrm>
            <a:off x="0" y="731520"/>
            <a:ext cx="9144000" cy="492443"/>
          </a:xfrm>
          <a:prstGeom prst="rect">
            <a:avLst/>
          </a:prstGeom>
        </p:spPr>
        <p:txBody>
          <a:bodyPr vert="horz" anchor="t" anchorCtr="0">
            <a:spAutoFit/>
          </a:bodyPr>
          <a:lstStyle>
            <a:lvl1pPr algn="ctr">
              <a:defRPr/>
            </a:lvl1pPr>
          </a:lstStyle>
          <a:p>
            <a:r>
              <a:rPr kumimoji="0" lang="en-US" dirty="0"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Content Placeholder 13"/>
          <p:cNvSpPr>
            <a:spLocks noGrp="1"/>
          </p:cNvSpPr>
          <p:nvPr>
            <p:ph sz="half" idx="1"/>
          </p:nvPr>
        </p:nvSpPr>
        <p:spPr>
          <a:xfrm>
            <a:off x="304799" y="1463040"/>
            <a:ext cx="4249783" cy="1625060"/>
          </a:xfrm>
        </p:spPr>
        <p:txBody>
          <a:bodyPr lIns="0" tIns="0" rIns="0" bIns="0">
            <a:spAutoFit/>
          </a:bodyPr>
          <a:lstStyle>
            <a:lvl1pPr>
              <a:defRPr sz="2400"/>
            </a:lvl1pPr>
            <a:lvl2pPr>
              <a:defRPr sz="2000"/>
            </a:lvl2pPr>
            <a:lvl3pPr>
              <a:defRPr sz="1800"/>
            </a:lvl3pPr>
            <a:lvl4pPr>
              <a:defRPr sz="1600"/>
            </a:lvl4pPr>
            <a:lvl5pPr>
              <a:defRPr sz="14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half" idx="2"/>
          </p:nvPr>
        </p:nvSpPr>
        <p:spPr>
          <a:xfrm>
            <a:off x="4648200" y="1463040"/>
            <a:ext cx="4343400" cy="1625060"/>
          </a:xfrm>
        </p:spPr>
        <p:txBody>
          <a:bodyPr lIns="0" tIns="0" rIns="0" bIns="0">
            <a:spAutoFit/>
          </a:bodyPr>
          <a:lstStyle>
            <a:lvl1pPr>
              <a:defRPr sz="2400"/>
            </a:lvl1pPr>
            <a:lvl2pPr>
              <a:defRPr sz="2000"/>
            </a:lvl2pPr>
            <a:lvl3pPr>
              <a:defRPr sz="1800"/>
            </a:lvl3pPr>
            <a:lvl4pPr>
              <a:defRPr sz="1600"/>
            </a:lvl4pPr>
            <a:lvl5pPr>
              <a:defRPr sz="14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Title Placeholder 9"/>
          <p:cNvSpPr>
            <a:spLocks noGrp="1"/>
          </p:cNvSpPr>
          <p:nvPr>
            <p:ph type="title" hasCustomPrompt="1"/>
          </p:nvPr>
        </p:nvSpPr>
        <p:spPr>
          <a:xfrm>
            <a:off x="0" y="731520"/>
            <a:ext cx="9144000" cy="492443"/>
          </a:xfrm>
          <a:prstGeom prst="rect">
            <a:avLst/>
          </a:prstGeom>
        </p:spPr>
        <p:txBody>
          <a:bodyPr vert="horz" anchor="t" anchorCtr="0">
            <a:spAutoFit/>
          </a:bodyPr>
          <a:lstStyle>
            <a:lvl1pPr algn="ctr">
              <a:defRPr/>
            </a:lvl1pPr>
          </a:lstStyle>
          <a:p>
            <a:r>
              <a:rPr kumimoji="0" lang="en-US" dirty="0"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12"/>
          <p:cNvSpPr>
            <a:spLocks noGrp="1"/>
          </p:cNvSpPr>
          <p:nvPr>
            <p:ph type="body" idx="1" hasCustomPrompt="1"/>
          </p:nvPr>
        </p:nvSpPr>
        <p:spPr>
          <a:xfrm>
            <a:off x="281444" y="1716282"/>
            <a:ext cx="4290556" cy="276999"/>
          </a:xfrm>
        </p:spPr>
        <p:txBody>
          <a:bodyPr lIns="0" tIns="0" rIns="0" bIns="0" anchor="t" anchorCtr="0">
            <a:spAutoFit/>
          </a:bodyPr>
          <a:lstStyle>
            <a:lvl1pPr marL="0" indent="0">
              <a:buNone/>
              <a:defRPr sz="1800" b="0" cap="none" baseline="0">
                <a:solidFill>
                  <a:schemeClr val="tx1"/>
                </a:solidFill>
                <a:latin typeface="Arial" pitchFamily="34" charset="0"/>
                <a:ea typeface="+mj-ea"/>
                <a:cs typeface="Arial"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25" name="Text Placeholder 24"/>
          <p:cNvSpPr>
            <a:spLocks noGrp="1"/>
          </p:cNvSpPr>
          <p:nvPr>
            <p:ph type="body" sz="half" idx="3" hasCustomPrompt="1"/>
          </p:nvPr>
        </p:nvSpPr>
        <p:spPr>
          <a:xfrm>
            <a:off x="4645025" y="1716282"/>
            <a:ext cx="4292241" cy="276999"/>
          </a:xfrm>
        </p:spPr>
        <p:txBody>
          <a:bodyPr lIns="0" tIns="0" rIns="0" bIns="0" anchor="t" anchorCtr="0">
            <a:spAutoFit/>
          </a:bodyPr>
          <a:lstStyle>
            <a:lvl1pPr marL="0" indent="0">
              <a:buNone/>
              <a:defRPr sz="1800" b="0" cap="none" baseline="0">
                <a:solidFill>
                  <a:schemeClr val="tx1"/>
                </a:solidFill>
                <a:latin typeface="Arial" pitchFamily="34" charset="0"/>
                <a:ea typeface="+mj-ea"/>
                <a:cs typeface="Arial"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Content Placeholder 3"/>
          <p:cNvSpPr>
            <a:spLocks noGrp="1"/>
          </p:cNvSpPr>
          <p:nvPr>
            <p:ph sz="quarter" idx="2"/>
          </p:nvPr>
        </p:nvSpPr>
        <p:spPr>
          <a:xfrm>
            <a:off x="281444" y="2365569"/>
            <a:ext cx="4290556" cy="1661993"/>
          </a:xfrm>
        </p:spPr>
        <p:txBody>
          <a:bodyPr lIns="0" tIns="0" rIns="0" bIns="0" anchor="t" anchorCtr="0">
            <a:spAutoFit/>
          </a:bodyPr>
          <a:lstStyle>
            <a:lvl1pPr>
              <a:defRPr sz="24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8" name="Content Placeholder 27"/>
          <p:cNvSpPr>
            <a:spLocks noGrp="1"/>
          </p:cNvSpPr>
          <p:nvPr>
            <p:ph sz="quarter" idx="4"/>
          </p:nvPr>
        </p:nvSpPr>
        <p:spPr>
          <a:xfrm>
            <a:off x="4648730" y="2365569"/>
            <a:ext cx="4288536" cy="1661993"/>
          </a:xfrm>
        </p:spPr>
        <p:txBody>
          <a:bodyPr lIns="0" tIns="0" rIns="0" bIns="0" anchor="t" anchorCtr="0">
            <a:spAutoFit/>
          </a:bodyPr>
          <a:lstStyle>
            <a:lvl1pPr>
              <a:defRPr sz="24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3" name="Title Placeholder 9"/>
          <p:cNvSpPr>
            <a:spLocks noGrp="1"/>
          </p:cNvSpPr>
          <p:nvPr>
            <p:ph type="title" hasCustomPrompt="1"/>
          </p:nvPr>
        </p:nvSpPr>
        <p:spPr>
          <a:xfrm>
            <a:off x="0" y="731520"/>
            <a:ext cx="9144000" cy="548640"/>
          </a:xfrm>
          <a:prstGeom prst="rect">
            <a:avLst/>
          </a:prstGeom>
        </p:spPr>
        <p:txBody>
          <a:bodyPr vert="horz" anchor="t" anchorCtr="0">
            <a:normAutofit/>
          </a:bodyPr>
          <a:lstStyle/>
          <a:p>
            <a:r>
              <a:rPr kumimoji="0" lang="en-US" dirty="0"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6" name="Text Placeholder 25"/>
          <p:cNvSpPr>
            <a:spLocks noGrp="1"/>
          </p:cNvSpPr>
          <p:nvPr>
            <p:ph type="body" idx="2"/>
          </p:nvPr>
        </p:nvSpPr>
        <p:spPr>
          <a:xfrm>
            <a:off x="457200" y="2560320"/>
            <a:ext cx="3008313" cy="738664"/>
          </a:xfrm>
        </p:spPr>
        <p:txBody>
          <a:bodyPr lIns="0" tIns="0" rIns="0" bIns="0">
            <a:spAutoFit/>
          </a:bodyPr>
          <a:lstStyle>
            <a:lvl1pPr marL="0" indent="0">
              <a:buNone/>
              <a:defRPr sz="2400" b="1"/>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14" name="Content Placeholder 13"/>
          <p:cNvSpPr>
            <a:spLocks noGrp="1"/>
          </p:cNvSpPr>
          <p:nvPr>
            <p:ph sz="half" idx="1"/>
          </p:nvPr>
        </p:nvSpPr>
        <p:spPr>
          <a:xfrm>
            <a:off x="3575050" y="2560320"/>
            <a:ext cx="5340350" cy="1452705"/>
          </a:xfrm>
        </p:spPr>
        <p:txBody>
          <a:bodyPr lIns="0" tIns="0" rIns="0" bIns="0"/>
          <a:lstStyle>
            <a:lvl1pPr>
              <a:defRPr sz="2000"/>
            </a:lvl1pPr>
            <a:lvl2pPr>
              <a:defRPr sz="1800"/>
            </a:lvl2pPr>
            <a:lvl3pPr>
              <a:defRPr sz="1600"/>
            </a:lvl3pPr>
            <a:lvl4pPr>
              <a:defRPr sz="1400"/>
            </a:lvl4pPr>
            <a:lvl5pPr>
              <a:defRPr sz="14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1" name="Title Placeholder 9"/>
          <p:cNvSpPr>
            <a:spLocks noGrp="1"/>
          </p:cNvSpPr>
          <p:nvPr>
            <p:ph type="title" hasCustomPrompt="1"/>
          </p:nvPr>
        </p:nvSpPr>
        <p:spPr>
          <a:xfrm>
            <a:off x="0" y="731520"/>
            <a:ext cx="9144000" cy="548640"/>
          </a:xfrm>
          <a:prstGeom prst="rect">
            <a:avLst/>
          </a:prstGeom>
        </p:spPr>
        <p:txBody>
          <a:bodyPr vert="horz" anchor="t" anchorCtr="0">
            <a:normAutofit/>
          </a:bodyPr>
          <a:lstStyle/>
          <a:p>
            <a:r>
              <a:rPr kumimoji="0" lang="en-US" dirty="0" smtClean="0"/>
              <a:t>Click To Edit Master Title Style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DRTS ppt background blue banner.jpg"/>
          <p:cNvPicPr>
            <a:picLocks noChangeAspect="1"/>
          </p:cNvPicPr>
          <p:nvPr userDrawn="1"/>
        </p:nvPicPr>
        <p:blipFill>
          <a:blip r:embed="rId16" cstate="screen"/>
          <a:stretch>
            <a:fillRect/>
          </a:stretch>
        </p:blipFill>
        <p:spPr>
          <a:xfrm>
            <a:off x="2534" y="0"/>
            <a:ext cx="9138931" cy="6858000"/>
          </a:xfrm>
          <a:prstGeom prst="rect">
            <a:avLst/>
          </a:prstGeom>
        </p:spPr>
      </p:pic>
      <p:sp>
        <p:nvSpPr>
          <p:cNvPr id="8" name="Text Placeholder 7"/>
          <p:cNvSpPr>
            <a:spLocks noGrp="1"/>
          </p:cNvSpPr>
          <p:nvPr>
            <p:ph type="body" idx="1"/>
          </p:nvPr>
        </p:nvSpPr>
        <p:spPr>
          <a:xfrm>
            <a:off x="228600" y="1463040"/>
            <a:ext cx="8686800" cy="1415772"/>
          </a:xfrm>
          <a:prstGeom prst="rect">
            <a:avLst/>
          </a:prstGeom>
        </p:spPr>
        <p:txBody>
          <a:bodyPr vert="horz" lIns="0" tIns="0" rIns="0" bIns="0">
            <a:sp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Title Placeholder 9"/>
          <p:cNvSpPr>
            <a:spLocks noGrp="1"/>
          </p:cNvSpPr>
          <p:nvPr>
            <p:ph type="title"/>
          </p:nvPr>
        </p:nvSpPr>
        <p:spPr>
          <a:xfrm>
            <a:off x="0" y="731520"/>
            <a:ext cx="9144000" cy="492443"/>
          </a:xfrm>
          <a:prstGeom prst="rect">
            <a:avLst/>
          </a:prstGeom>
        </p:spPr>
        <p:txBody>
          <a:bodyPr vert="horz" lIns="0" tIns="0" rIns="0" bIns="0" anchor="t" anchorCtr="0">
            <a:spAutoFit/>
          </a:bodyPr>
          <a:lstStyle/>
          <a:p>
            <a:r>
              <a:rPr kumimoji="0" lang="en-US" dirty="0" smtClean="0"/>
              <a:t>Click To Edit Master Title Style</a:t>
            </a:r>
            <a:endParaRPr kumimoji="0" lang="en-US" dirty="0"/>
          </a:p>
        </p:txBody>
      </p:sp>
      <p:sp>
        <p:nvSpPr>
          <p:cNvPr id="23" name="Slide Number Placeholder 30"/>
          <p:cNvSpPr txBox="1">
            <a:spLocks/>
          </p:cNvSpPr>
          <p:nvPr/>
        </p:nvSpPr>
        <p:spPr>
          <a:xfrm>
            <a:off x="8214248" y="6491171"/>
            <a:ext cx="762000" cy="24447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875145-8A56-4EC3-8328-A4D250F783F0}" type="slidenum">
              <a:rPr kumimoji="0" lang="en-US" sz="11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 id="2147483675" r:id="rId2"/>
    <p:sldLayoutId id="2147483676" r:id="rId3"/>
    <p:sldLayoutId id="2147483672" r:id="rId4"/>
    <p:sldLayoutId id="2147483671" r:id="rId5"/>
    <p:sldLayoutId id="2147483668" r:id="rId6"/>
    <p:sldLayoutId id="2147483669" r:id="rId7"/>
    <p:sldLayoutId id="2147483670" r:id="rId8"/>
    <p:sldLayoutId id="2147483673" r:id="rId9"/>
    <p:sldLayoutId id="2147483674" r:id="rId10"/>
    <p:sldLayoutId id="2147483690" r:id="rId11"/>
    <p:sldLayoutId id="2147483691" r:id="rId12"/>
    <p:sldLayoutId id="2147483704" r:id="rId13"/>
    <p:sldLayoutId id="2147483705" r:id="rId14"/>
  </p:sldLayoutIdLst>
  <p:txStyles>
    <p:titleStyle>
      <a:lvl1pPr algn="ctr" rtl="0" eaLnBrk="1" latinLnBrk="0" hangingPunct="1">
        <a:spcBef>
          <a:spcPct val="0"/>
        </a:spcBef>
        <a:buNone/>
        <a:defRPr kumimoji="0" sz="3200" b="1" kern="1200" cap="none" baseline="0">
          <a:solidFill>
            <a:schemeClr val="tx1"/>
          </a:solidFill>
          <a:effectLst/>
          <a:latin typeface="Arial" pitchFamily="34" charset="0"/>
          <a:ea typeface="+mj-ea"/>
          <a:cs typeface="Arial" pitchFamily="34" charset="0"/>
        </a:defRPr>
      </a:lvl1pPr>
    </p:titleStyle>
    <p:bodyStyle>
      <a:lvl1pPr marL="174625" indent="-174625" algn="l" rtl="0" eaLnBrk="1" latinLnBrk="0" hangingPunct="1">
        <a:spcBef>
          <a:spcPts val="600"/>
        </a:spcBef>
        <a:buClrTx/>
        <a:buSzPct val="100000"/>
        <a:buFont typeface="Arial" pitchFamily="34" charset="0"/>
        <a:buChar char="•"/>
        <a:defRPr kumimoji="0" sz="2400" kern="1200">
          <a:solidFill>
            <a:schemeClr val="tx1"/>
          </a:solidFill>
          <a:latin typeface="Arial" pitchFamily="34" charset="0"/>
          <a:ea typeface="+mn-ea"/>
          <a:cs typeface="Arial" pitchFamily="34" charset="0"/>
        </a:defRPr>
      </a:lvl1pPr>
      <a:lvl2pPr marL="457200" indent="-169863" algn="l" rtl="0" eaLnBrk="1" latinLnBrk="0" hangingPunct="1">
        <a:spcBef>
          <a:spcPts val="0"/>
        </a:spcBef>
        <a:buClrTx/>
        <a:buSzPct val="100000"/>
        <a:buFont typeface="Arial" pitchFamily="34" charset="0"/>
        <a:buChar char="-"/>
        <a:tabLst/>
        <a:defRPr kumimoji="0" sz="2000" kern="1200">
          <a:solidFill>
            <a:schemeClr val="tx1"/>
          </a:solidFill>
          <a:latin typeface="Arial" pitchFamily="34" charset="0"/>
          <a:ea typeface="+mn-ea"/>
          <a:cs typeface="Arial" pitchFamily="34" charset="0"/>
        </a:defRPr>
      </a:lvl2pPr>
      <a:lvl3pPr marL="742950" indent="-168275" algn="l" rtl="0" eaLnBrk="1" latinLnBrk="0" hangingPunct="1">
        <a:spcBef>
          <a:spcPts val="0"/>
        </a:spcBef>
        <a:buClrTx/>
        <a:buSzPct val="70000"/>
        <a:buFont typeface="Arial" pitchFamily="34" charset="0"/>
        <a:buChar char="○"/>
        <a:defRPr kumimoji="0" sz="1800" kern="1200">
          <a:solidFill>
            <a:schemeClr val="tx1"/>
          </a:solidFill>
          <a:latin typeface="Arial" pitchFamily="34" charset="0"/>
          <a:ea typeface="+mn-ea"/>
          <a:cs typeface="Arial" pitchFamily="34" charset="0"/>
        </a:defRPr>
      </a:lvl3pPr>
      <a:lvl4pPr marL="1023938" indent="-171450" algn="l" rtl="0" eaLnBrk="1" latinLnBrk="0" hangingPunct="1">
        <a:spcBef>
          <a:spcPts val="0"/>
        </a:spcBef>
        <a:buClrTx/>
        <a:buSzPct val="70000"/>
        <a:buFont typeface="Arial" pitchFamily="34" charset="0"/>
        <a:buChar char="•"/>
        <a:defRPr kumimoji="0" sz="1600" kern="1200">
          <a:solidFill>
            <a:schemeClr val="tx1"/>
          </a:solidFill>
          <a:latin typeface="Arial" pitchFamily="34" charset="0"/>
          <a:ea typeface="+mn-ea"/>
          <a:cs typeface="Arial" pitchFamily="34" charset="0"/>
        </a:defRPr>
      </a:lvl4pPr>
      <a:lvl5pPr marL="1255713" indent="-107950" algn="l" rtl="0" eaLnBrk="1" latinLnBrk="0" hangingPunct="1">
        <a:spcBef>
          <a:spcPts val="0"/>
        </a:spcBef>
        <a:buClrTx/>
        <a:buSzPct val="60000"/>
        <a:buFont typeface="Arial" pitchFamily="34" charset="0"/>
        <a:buChar char="•"/>
        <a:defRPr kumimoji="0" sz="1400" kern="1200">
          <a:solidFill>
            <a:schemeClr val="tx1"/>
          </a:solidFill>
          <a:latin typeface="Arial" pitchFamily="34" charset="0"/>
          <a:ea typeface="+mn-ea"/>
          <a:cs typeface="Arial" pitchFamily="34" charset="0"/>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xmlns="" val="0"/>
              </a:ext>
            </a:extLst>
          </a:blip>
          <a:srcRect/>
          <a:stretch/>
        </p:blipFill>
        <p:spPr>
          <a:xfrm>
            <a:off x="0" y="609600"/>
            <a:ext cx="9144000" cy="5657850"/>
          </a:xfrm>
          <a:prstGeom prst="rect">
            <a:avLst/>
          </a:prstGeom>
        </p:spPr>
      </p:pic>
      <p:sp>
        <p:nvSpPr>
          <p:cNvPr id="10" name="Title 9"/>
          <p:cNvSpPr>
            <a:spLocks noGrp="1"/>
          </p:cNvSpPr>
          <p:nvPr>
            <p:ph type="title"/>
          </p:nvPr>
        </p:nvSpPr>
        <p:spPr>
          <a:xfrm>
            <a:off x="0" y="731520"/>
            <a:ext cx="9144000" cy="984885"/>
          </a:xfrm>
        </p:spPr>
        <p:txBody>
          <a:bodyPr/>
          <a:lstStyle/>
          <a:p>
            <a:r>
              <a:rPr lang="en-US" dirty="0" smtClean="0">
                <a:solidFill>
                  <a:schemeClr val="bg1"/>
                </a:solidFill>
              </a:rPr>
              <a:t>Operation Instructions </a:t>
            </a:r>
            <a:br>
              <a:rPr lang="en-US" dirty="0" smtClean="0">
                <a:solidFill>
                  <a:schemeClr val="bg1"/>
                </a:solidFill>
              </a:rPr>
            </a:br>
            <a:r>
              <a:rPr lang="en-US" dirty="0" smtClean="0">
                <a:solidFill>
                  <a:schemeClr val="bg1"/>
                </a:solidFill>
              </a:rPr>
              <a:t>Abrams Installation</a:t>
            </a:r>
            <a:endParaRPr lang="en-US" dirty="0">
              <a:solidFill>
                <a:schemeClr val="bg1"/>
              </a:solidFill>
            </a:endParaRPr>
          </a:p>
        </p:txBody>
      </p:sp>
    </p:spTree>
    <p:extLst>
      <p:ext uri="{BB962C8B-B14F-4D97-AF65-F5344CB8AC3E}">
        <p14:creationId xmlns:p14="http://schemas.microsoft.com/office/powerpoint/2010/main" xmlns="" val="3552120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400049" y="690562"/>
            <a:ext cx="8286751" cy="18010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4" cstate="screen">
            <a:extLst>
              <a:ext uri="{28A0092B-C50C-407E-A947-70E740481C1C}">
                <a14:useLocalDpi xmlns:a14="http://schemas.microsoft.com/office/drawing/2010/main" xmlns="" val="0"/>
              </a:ext>
            </a:extLst>
          </a:blip>
          <a:srcRect/>
          <a:stretch/>
        </p:blipFill>
        <p:spPr bwMode="auto">
          <a:xfrm>
            <a:off x="142875" y="4488931"/>
            <a:ext cx="8896350" cy="17689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290512" y="2920216"/>
            <a:ext cx="8601075" cy="1200329"/>
          </a:xfrm>
          <a:prstGeom prst="rect">
            <a:avLst/>
          </a:prstGeom>
        </p:spPr>
        <p:txBody>
          <a:bodyPr wrap="square">
            <a:spAutoFit/>
          </a:bodyPr>
          <a:lstStyle/>
          <a:p>
            <a:r>
              <a:rPr lang="en-US" sz="2400" dirty="0"/>
              <a:t>18. Connect short end of each camera cable (item #24, #25, #27, and #28) to Encoder (item #3) as shown in Table</a:t>
            </a:r>
          </a:p>
          <a:p>
            <a:r>
              <a:rPr lang="en-US" sz="2400" dirty="0"/>
              <a:t>4-6.</a:t>
            </a:r>
          </a:p>
        </p:txBody>
      </p:sp>
    </p:spTree>
    <p:extLst>
      <p:ext uri="{BB962C8B-B14F-4D97-AF65-F5344CB8AC3E}">
        <p14:creationId xmlns:p14="http://schemas.microsoft.com/office/powerpoint/2010/main" xmlns="" val="1669847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1864"/>
            <a:ext cx="8886824" cy="3416320"/>
          </a:xfrm>
          <a:prstGeom prst="rect">
            <a:avLst/>
          </a:prstGeom>
        </p:spPr>
        <p:txBody>
          <a:bodyPr wrap="square">
            <a:spAutoFit/>
          </a:bodyPr>
          <a:lstStyle/>
          <a:p>
            <a:pPr algn="ctr"/>
            <a:r>
              <a:rPr lang="en-US" sz="2400" b="1" dirty="0" smtClean="0"/>
              <a:t>NOTE</a:t>
            </a:r>
          </a:p>
          <a:p>
            <a:pPr algn="ctr"/>
            <a:endParaRPr lang="en-US" sz="2400" b="1" dirty="0"/>
          </a:p>
          <a:p>
            <a:pPr algn="ctr"/>
            <a:r>
              <a:rPr lang="en-US" sz="2400" b="1" dirty="0"/>
              <a:t>The camera cable connectors are located on the bottom of the 8-Channel Encoder, the unit will have to be</a:t>
            </a:r>
          </a:p>
          <a:p>
            <a:pPr algn="ctr"/>
            <a:r>
              <a:rPr lang="en-US" sz="2400" b="1" dirty="0"/>
              <a:t>removed from its mounting location to connect each camera cable.</a:t>
            </a:r>
          </a:p>
          <a:p>
            <a:pPr algn="ctr"/>
            <a:r>
              <a:rPr lang="en-US" sz="2400" b="1" dirty="0"/>
              <a:t>Encoder will be tightened down and secured inside the .50 Cal Ammo Stowage Box when all hardware is</a:t>
            </a:r>
          </a:p>
          <a:p>
            <a:pPr algn="ctr"/>
            <a:r>
              <a:rPr lang="en-US" sz="2400" b="1" dirty="0"/>
              <a:t>mounted and all cables have been routed in the vehicle.</a:t>
            </a:r>
          </a:p>
        </p:txBody>
      </p:sp>
      <p:pic>
        <p:nvPicPr>
          <p:cNvPr id="2" name="Picture 1"/>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771524" y="4231393"/>
            <a:ext cx="2409825" cy="1799931"/>
          </a:xfrm>
          <a:prstGeom prst="rect">
            <a:avLst/>
          </a:prstGeom>
          <a:effectLst>
            <a:glow rad="127000">
              <a:schemeClr val="tx1"/>
            </a:glow>
          </a:effectLst>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xmlns="" val="0"/>
              </a:ext>
            </a:extLst>
          </a:blip>
          <a:srcRect/>
          <a:stretch/>
        </p:blipFill>
        <p:spPr>
          <a:xfrm>
            <a:off x="4657724" y="4185221"/>
            <a:ext cx="3848101" cy="1846101"/>
          </a:xfrm>
          <a:prstGeom prst="rect">
            <a:avLst/>
          </a:prstGeom>
          <a:effectLst>
            <a:glow rad="127000">
              <a:schemeClr val="tx1"/>
            </a:glow>
          </a:effectLst>
        </p:spPr>
      </p:pic>
    </p:spTree>
    <p:extLst>
      <p:ext uri="{BB962C8B-B14F-4D97-AF65-F5344CB8AC3E}">
        <p14:creationId xmlns:p14="http://schemas.microsoft.com/office/powerpoint/2010/main" xmlns="" val="4280572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1864"/>
            <a:ext cx="8886824" cy="1938992"/>
          </a:xfrm>
          <a:prstGeom prst="rect">
            <a:avLst/>
          </a:prstGeom>
        </p:spPr>
        <p:txBody>
          <a:bodyPr wrap="square">
            <a:spAutoFit/>
          </a:bodyPr>
          <a:lstStyle/>
          <a:p>
            <a:r>
              <a:rPr lang="en-US" sz="2400" dirty="0"/>
              <a:t>19. Place </a:t>
            </a:r>
            <a:r>
              <a:rPr lang="en-US" sz="2400" dirty="0" err="1"/>
              <a:t>CMUR</a:t>
            </a:r>
            <a:r>
              <a:rPr lang="en-US" sz="2400" dirty="0"/>
              <a:t> (item #1) in .50 Cal Ammo Stowage Box. See Figure 4-9</a:t>
            </a:r>
            <a:r>
              <a:rPr lang="en-US" sz="2400" dirty="0" smtClean="0"/>
              <a:t>.</a:t>
            </a:r>
          </a:p>
          <a:p>
            <a:r>
              <a:rPr lang="en-US" sz="2400" dirty="0"/>
              <a:t>20. Clean up excess cabling and place neatly out of the way</a:t>
            </a:r>
            <a:r>
              <a:rPr lang="en-US" sz="2400" dirty="0" smtClean="0"/>
              <a:t>.</a:t>
            </a:r>
          </a:p>
          <a:p>
            <a:endParaRPr lang="en-US" sz="2400" dirty="0" smtClean="0"/>
          </a:p>
          <a:p>
            <a:endParaRPr lang="en-US" sz="2400" dirty="0"/>
          </a:p>
        </p:txBody>
      </p:sp>
      <p:pic>
        <p:nvPicPr>
          <p:cNvPr id="6146" name="Picture 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1369218" y="2231804"/>
            <a:ext cx="6148388" cy="34974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94680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894114"/>
            <a:ext cx="9067800" cy="674914"/>
          </a:xfrm>
          <a:noFill/>
          <a:ln>
            <a:solidFill>
              <a:schemeClr val="bg1"/>
            </a:solidFill>
          </a:ln>
        </p:spPr>
        <p:txBody>
          <a:bodyPr>
            <a:normAutofit fontScale="85000" lnSpcReduction="20000"/>
          </a:bodyPr>
          <a:lstStyle/>
          <a:p>
            <a:pPr marL="137160" indent="0" algn="ctr">
              <a:buNone/>
            </a:pPr>
            <a:r>
              <a:rPr lang="en-US" sz="2800" b="1" dirty="0" smtClean="0"/>
              <a:t>Gunner’s Primary Sight Extension (</a:t>
            </a:r>
            <a:r>
              <a:rPr lang="en-US" sz="2800" b="1" dirty="0" err="1" smtClean="0"/>
              <a:t>GPSE</a:t>
            </a:r>
            <a:r>
              <a:rPr lang="en-US" sz="2800" b="1" dirty="0" smtClean="0"/>
              <a:t>) </a:t>
            </a:r>
          </a:p>
          <a:p>
            <a:pPr marL="137160" indent="0" algn="ctr">
              <a:buNone/>
            </a:pPr>
            <a:r>
              <a:rPr lang="en-US" sz="2800" b="1" dirty="0" smtClean="0"/>
              <a:t>Thru-Sight Camera (</a:t>
            </a:r>
            <a:r>
              <a:rPr lang="en-US" sz="2800" b="1" dirty="0" err="1" smtClean="0"/>
              <a:t>TSC</a:t>
            </a:r>
            <a:r>
              <a:rPr lang="en-US" sz="2800" b="1" dirty="0" smtClean="0"/>
              <a:t>)</a:t>
            </a:r>
            <a:endParaRPr lang="en-US" sz="2800" dirty="0"/>
          </a:p>
        </p:txBody>
      </p:sp>
      <p:pic>
        <p:nvPicPr>
          <p:cNvPr id="9" name="Picture 8"/>
          <p:cNvPicPr/>
          <p:nvPr/>
        </p:nvPicPr>
        <p:blipFill>
          <a:blip r:embed="rId3" cstate="email">
            <a:extLst>
              <a:ext uri="{28A0092B-C50C-407E-A947-70E740481C1C}">
                <a14:useLocalDpi xmlns:a14="http://schemas.microsoft.com/office/drawing/2010/main" xmlns=""/>
              </a:ext>
            </a:extLst>
          </a:blip>
          <a:stretch>
            <a:fillRect/>
          </a:stretch>
        </p:blipFill>
        <p:spPr bwMode="auto">
          <a:xfrm>
            <a:off x="2294482" y="2639469"/>
            <a:ext cx="4830218" cy="3570831"/>
          </a:xfrm>
          <a:prstGeom prst="rect">
            <a:avLst/>
          </a:prstGeom>
          <a:noFill/>
          <a:ln w="28575">
            <a:solidFill>
              <a:schemeClr val="tx1"/>
            </a:solidFill>
          </a:ln>
        </p:spPr>
      </p:pic>
      <p:sp>
        <p:nvSpPr>
          <p:cNvPr id="10" name="Title 9"/>
          <p:cNvSpPr>
            <a:spLocks noGrp="1"/>
          </p:cNvSpPr>
          <p:nvPr>
            <p:ph type="title"/>
          </p:nvPr>
        </p:nvSpPr>
        <p:spPr>
          <a:xfrm>
            <a:off x="0" y="731520"/>
            <a:ext cx="9144000" cy="984885"/>
          </a:xfrm>
        </p:spPr>
        <p:txBody>
          <a:bodyPr/>
          <a:lstStyle/>
          <a:p>
            <a:r>
              <a:rPr lang="en-US" dirty="0" smtClean="0"/>
              <a:t>Operation Instructions </a:t>
            </a:r>
            <a:br>
              <a:rPr lang="en-US" dirty="0" smtClean="0"/>
            </a:br>
            <a:r>
              <a:rPr lang="en-US" dirty="0" smtClean="0"/>
              <a:t>Abrams Installation (CONT’D)</a:t>
            </a:r>
            <a:endParaRPr lang="en-US" dirty="0"/>
          </a:p>
        </p:txBody>
      </p:sp>
    </p:spTree>
    <p:extLst>
      <p:ext uri="{BB962C8B-B14F-4D97-AF65-F5344CB8AC3E}">
        <p14:creationId xmlns:p14="http://schemas.microsoft.com/office/powerpoint/2010/main" xmlns="" val="1016774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693964"/>
            <a:ext cx="9067800" cy="674914"/>
          </a:xfrm>
          <a:noFill/>
          <a:ln>
            <a:solidFill>
              <a:schemeClr val="bg1"/>
            </a:solidFill>
          </a:ln>
        </p:spPr>
        <p:txBody>
          <a:bodyPr>
            <a:normAutofit/>
          </a:bodyPr>
          <a:lstStyle/>
          <a:p>
            <a:pPr marL="137160" indent="0" algn="ctr">
              <a:buNone/>
            </a:pPr>
            <a:r>
              <a:rPr lang="en-US" sz="2800" b="1" dirty="0" err="1" smtClean="0"/>
              <a:t>GPSE</a:t>
            </a:r>
            <a:r>
              <a:rPr lang="en-US" sz="2800" b="1" dirty="0" smtClean="0"/>
              <a:t> Thru-Sight</a:t>
            </a:r>
            <a:endParaRPr lang="en-US" sz="2800" dirty="0"/>
          </a:p>
        </p:txBody>
      </p:sp>
      <p:sp>
        <p:nvSpPr>
          <p:cNvPr id="2" name="Rectangle 1"/>
          <p:cNvSpPr/>
          <p:nvPr/>
        </p:nvSpPr>
        <p:spPr>
          <a:xfrm>
            <a:off x="219072" y="1213009"/>
            <a:ext cx="8772525" cy="4524315"/>
          </a:xfrm>
          <a:prstGeom prst="rect">
            <a:avLst/>
          </a:prstGeom>
        </p:spPr>
        <p:txBody>
          <a:bodyPr wrap="square">
            <a:spAutoFit/>
          </a:bodyPr>
          <a:lstStyle/>
          <a:p>
            <a:pPr algn="ctr"/>
            <a:r>
              <a:rPr lang="en-US" sz="2400" b="1" dirty="0" smtClean="0"/>
              <a:t>CAUTION</a:t>
            </a:r>
          </a:p>
          <a:p>
            <a:pPr algn="ctr"/>
            <a:endParaRPr lang="en-US" sz="2400" b="1" dirty="0"/>
          </a:p>
          <a:p>
            <a:pPr algn="ctr"/>
            <a:r>
              <a:rPr lang="en-US" sz="2400" b="1" dirty="0" smtClean="0"/>
              <a:t>Do </a:t>
            </a:r>
            <a:r>
              <a:rPr lang="en-US" sz="2400" b="1" dirty="0"/>
              <a:t>not over tighten the locking screw. Excessive force could cause screw to strip and break</a:t>
            </a:r>
            <a:r>
              <a:rPr lang="en-US" sz="2400" b="1" dirty="0" smtClean="0"/>
              <a:t>.</a:t>
            </a:r>
          </a:p>
          <a:p>
            <a:pPr algn="ctr"/>
            <a:endParaRPr lang="en-US" sz="2400" b="1" dirty="0"/>
          </a:p>
          <a:p>
            <a:r>
              <a:rPr lang="en-US" sz="2400" dirty="0"/>
              <a:t>1. Remove the brow pad from the </a:t>
            </a:r>
            <a:r>
              <a:rPr lang="en-US" sz="2400" dirty="0" err="1"/>
              <a:t>GPSE</a:t>
            </a:r>
            <a:r>
              <a:rPr lang="en-US" sz="2400" dirty="0"/>
              <a:t>. See Figure 4-10.</a:t>
            </a:r>
          </a:p>
          <a:p>
            <a:r>
              <a:rPr lang="en-US" sz="2400" dirty="0"/>
              <a:t>2. Remove the </a:t>
            </a:r>
            <a:r>
              <a:rPr lang="en-US" sz="2400" dirty="0" err="1"/>
              <a:t>TSC</a:t>
            </a:r>
            <a:r>
              <a:rPr lang="en-US" sz="2400" dirty="0"/>
              <a:t> from </a:t>
            </a:r>
            <a:r>
              <a:rPr lang="en-US" sz="2400" dirty="0" err="1"/>
              <a:t>VAK</a:t>
            </a:r>
            <a:r>
              <a:rPr lang="en-US" sz="2400" dirty="0"/>
              <a:t> (item #26</a:t>
            </a:r>
            <a:r>
              <a:rPr lang="en-US" sz="2400" dirty="0" smtClean="0"/>
              <a:t>).</a:t>
            </a:r>
          </a:p>
          <a:p>
            <a:endParaRPr lang="en-US" sz="2400" dirty="0"/>
          </a:p>
          <a:p>
            <a:pPr algn="ctr"/>
            <a:r>
              <a:rPr lang="en-US" sz="2400" b="1" dirty="0" smtClean="0"/>
              <a:t>NOTE</a:t>
            </a:r>
          </a:p>
          <a:p>
            <a:pPr algn="ctr"/>
            <a:endParaRPr lang="en-US" sz="2400" b="1" dirty="0"/>
          </a:p>
          <a:p>
            <a:pPr algn="ctr"/>
            <a:r>
              <a:rPr lang="en-US" sz="2400" b="1" dirty="0"/>
              <a:t>Ensure that the </a:t>
            </a:r>
            <a:r>
              <a:rPr lang="en-US" sz="2400" b="1" dirty="0" err="1"/>
              <a:t>TSC</a:t>
            </a:r>
            <a:r>
              <a:rPr lang="en-US" sz="2400" b="1" dirty="0"/>
              <a:t> is mounted so that the cable connector is at the 6 o'clock position. See Figure 4-10.</a:t>
            </a:r>
          </a:p>
        </p:txBody>
      </p:sp>
    </p:spTree>
    <p:extLst>
      <p:ext uri="{BB962C8B-B14F-4D97-AF65-F5344CB8AC3E}">
        <p14:creationId xmlns:p14="http://schemas.microsoft.com/office/powerpoint/2010/main" xmlns="" val="359972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693964"/>
            <a:ext cx="9067800" cy="674914"/>
          </a:xfrm>
          <a:noFill/>
          <a:ln>
            <a:solidFill>
              <a:schemeClr val="bg1"/>
            </a:solidFill>
          </a:ln>
        </p:spPr>
        <p:txBody>
          <a:bodyPr>
            <a:normAutofit/>
          </a:bodyPr>
          <a:lstStyle/>
          <a:p>
            <a:pPr marL="137160" indent="0" algn="ctr">
              <a:buNone/>
            </a:pPr>
            <a:r>
              <a:rPr lang="en-US" sz="2800" b="1" dirty="0" err="1" smtClean="0"/>
              <a:t>GPSE</a:t>
            </a:r>
            <a:r>
              <a:rPr lang="en-US" sz="2800" b="1" dirty="0" smtClean="0"/>
              <a:t> Thru-Sight</a:t>
            </a:r>
            <a:endParaRPr lang="en-US" sz="2800" dirty="0"/>
          </a:p>
        </p:txBody>
      </p:sp>
      <p:sp>
        <p:nvSpPr>
          <p:cNvPr id="2" name="Rectangle 1"/>
          <p:cNvSpPr/>
          <p:nvPr/>
        </p:nvSpPr>
        <p:spPr>
          <a:xfrm>
            <a:off x="219072" y="1098709"/>
            <a:ext cx="8924928" cy="5262979"/>
          </a:xfrm>
          <a:prstGeom prst="rect">
            <a:avLst/>
          </a:prstGeom>
        </p:spPr>
        <p:txBody>
          <a:bodyPr wrap="square">
            <a:spAutoFit/>
          </a:bodyPr>
          <a:lstStyle/>
          <a:p>
            <a:r>
              <a:rPr lang="en-US" sz="2400" dirty="0"/>
              <a:t>3. Install the </a:t>
            </a:r>
            <a:r>
              <a:rPr lang="en-US" sz="2400" dirty="0" err="1"/>
              <a:t>TSC</a:t>
            </a:r>
            <a:r>
              <a:rPr lang="en-US" sz="2400" dirty="0"/>
              <a:t> (item #26) on the </a:t>
            </a:r>
            <a:r>
              <a:rPr lang="en-US" sz="2400" dirty="0" err="1"/>
              <a:t>GPSE</a:t>
            </a:r>
            <a:r>
              <a:rPr lang="en-US" sz="2400" dirty="0"/>
              <a:t>:</a:t>
            </a:r>
          </a:p>
          <a:p>
            <a:r>
              <a:rPr lang="en-US" sz="2400" dirty="0"/>
              <a:t>a. Loosen the locking screw on the </a:t>
            </a:r>
            <a:r>
              <a:rPr lang="en-US" sz="2400" dirty="0" err="1"/>
              <a:t>TSC</a:t>
            </a:r>
            <a:r>
              <a:rPr lang="en-US" sz="2400" dirty="0"/>
              <a:t> (item #26). See Figure 4-10.</a:t>
            </a:r>
          </a:p>
          <a:p>
            <a:r>
              <a:rPr lang="en-US" sz="2400" dirty="0"/>
              <a:t>b. Place </a:t>
            </a:r>
            <a:r>
              <a:rPr lang="en-US" sz="2400" dirty="0" err="1"/>
              <a:t>TSC</a:t>
            </a:r>
            <a:r>
              <a:rPr lang="en-US" sz="2400" dirty="0"/>
              <a:t> (item #26) over the sight.</a:t>
            </a:r>
          </a:p>
          <a:p>
            <a:r>
              <a:rPr lang="en-US" sz="2400" dirty="0"/>
              <a:t>c. Tighten the locking screw to secure the </a:t>
            </a:r>
            <a:r>
              <a:rPr lang="en-US" sz="2400" dirty="0" err="1"/>
              <a:t>TSC</a:t>
            </a:r>
            <a:r>
              <a:rPr lang="en-US" sz="2400" dirty="0"/>
              <a:t> (item #26). See Figure 4-10</a:t>
            </a:r>
            <a:r>
              <a:rPr lang="en-US" sz="2400" dirty="0" smtClean="0"/>
              <a:t>.</a:t>
            </a:r>
          </a:p>
          <a:p>
            <a:r>
              <a:rPr lang="en-US" sz="2400" dirty="0"/>
              <a:t>4. Route camera cable from the encoder (item #3) and along the turret wall to the </a:t>
            </a:r>
            <a:r>
              <a:rPr lang="en-US" sz="2400" dirty="0" err="1"/>
              <a:t>GPSE</a:t>
            </a:r>
            <a:r>
              <a:rPr lang="en-US" sz="2400" dirty="0"/>
              <a:t> </a:t>
            </a:r>
            <a:r>
              <a:rPr lang="en-US" sz="2400" dirty="0" err="1"/>
              <a:t>TSC</a:t>
            </a:r>
            <a:r>
              <a:rPr lang="en-US" sz="2400" dirty="0"/>
              <a:t> (item #26). Refer to</a:t>
            </a:r>
          </a:p>
          <a:p>
            <a:r>
              <a:rPr lang="en-US" sz="2400" dirty="0"/>
              <a:t>Table 4-6</a:t>
            </a:r>
            <a:r>
              <a:rPr lang="en-US" sz="2400" dirty="0" smtClean="0"/>
              <a:t>.</a:t>
            </a:r>
          </a:p>
          <a:p>
            <a:endParaRPr lang="en-US" sz="2400" dirty="0"/>
          </a:p>
          <a:p>
            <a:pPr algn="ctr"/>
            <a:r>
              <a:rPr lang="en-US" sz="2400" b="1" dirty="0" smtClean="0"/>
              <a:t>NOTE</a:t>
            </a:r>
          </a:p>
          <a:p>
            <a:pPr algn="ctr"/>
            <a:endParaRPr lang="en-US" sz="2400" b="1" dirty="0" smtClean="0"/>
          </a:p>
          <a:p>
            <a:pPr algn="ctr"/>
            <a:r>
              <a:rPr lang="en-US" sz="2400" b="1" dirty="0" smtClean="0"/>
              <a:t>Do </a:t>
            </a:r>
            <a:r>
              <a:rPr lang="en-US" sz="2400" b="1" dirty="0"/>
              <a:t>not use zip ties or secure cable magnets until the system has been tested and everything is installed.</a:t>
            </a:r>
          </a:p>
        </p:txBody>
      </p:sp>
    </p:spTree>
    <p:extLst>
      <p:ext uri="{BB962C8B-B14F-4D97-AF65-F5344CB8AC3E}">
        <p14:creationId xmlns:p14="http://schemas.microsoft.com/office/powerpoint/2010/main" xmlns="" val="277550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828800"/>
            <a:ext cx="9067800" cy="4397829"/>
          </a:xfrm>
          <a:noFill/>
        </p:spPr>
        <p:txBody>
          <a:bodyPr>
            <a:normAutofit/>
          </a:bodyPr>
          <a:lstStyle/>
          <a:p>
            <a:pPr marL="137160" indent="0" algn="ctr">
              <a:buNone/>
            </a:pPr>
            <a:r>
              <a:rPr lang="en-US" b="1" dirty="0" smtClean="0"/>
              <a:t>Gunners Auxiliary Sight (GAS)Thru-Sight Camera (TSC)</a:t>
            </a:r>
            <a:endParaRPr lang="en-US" dirty="0"/>
          </a:p>
        </p:txBody>
      </p:sp>
      <p:pic>
        <p:nvPicPr>
          <p:cNvPr id="9" name="Picture 8" descr="DSCF1960"/>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1931435" y="2264080"/>
            <a:ext cx="5634285" cy="3804972"/>
          </a:xfrm>
          <a:prstGeom prst="rect">
            <a:avLst/>
          </a:prstGeom>
          <a:noFill/>
          <a:ln w="28575">
            <a:solidFill>
              <a:schemeClr val="tx1"/>
            </a:solidFill>
          </a:ln>
        </p:spPr>
      </p:pic>
      <p:sp>
        <p:nvSpPr>
          <p:cNvPr id="10" name="Title 9"/>
          <p:cNvSpPr>
            <a:spLocks noGrp="1"/>
          </p:cNvSpPr>
          <p:nvPr>
            <p:ph type="title"/>
          </p:nvPr>
        </p:nvSpPr>
        <p:spPr>
          <a:xfrm>
            <a:off x="0" y="731520"/>
            <a:ext cx="9144000" cy="984885"/>
          </a:xfrm>
        </p:spPr>
        <p:txBody>
          <a:bodyPr/>
          <a:lstStyle/>
          <a:p>
            <a:r>
              <a:rPr lang="en-US" dirty="0" smtClean="0"/>
              <a:t>Operation Instructions </a:t>
            </a:r>
            <a:br>
              <a:rPr lang="en-US" dirty="0" smtClean="0"/>
            </a:br>
            <a:r>
              <a:rPr lang="en-US" dirty="0" smtClean="0"/>
              <a:t>Abrams Installation (CONT’D)</a:t>
            </a:r>
            <a:endParaRPr lang="en-US" dirty="0"/>
          </a:p>
        </p:txBody>
      </p:sp>
    </p:spTree>
    <p:extLst>
      <p:ext uri="{BB962C8B-B14F-4D97-AF65-F5344CB8AC3E}">
        <p14:creationId xmlns:p14="http://schemas.microsoft.com/office/powerpoint/2010/main" xmlns="" val="812329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1925" y="666750"/>
            <a:ext cx="8772526" cy="4397829"/>
          </a:xfrm>
          <a:noFill/>
        </p:spPr>
        <p:txBody>
          <a:bodyPr>
            <a:normAutofit/>
          </a:bodyPr>
          <a:lstStyle/>
          <a:p>
            <a:pPr marL="137160" indent="0" algn="ctr">
              <a:buNone/>
            </a:pPr>
            <a:r>
              <a:rPr lang="en-US" b="1" dirty="0" smtClean="0"/>
              <a:t>Gunners Auxiliary Sight (GAS)Thru-Sight Camera (</a:t>
            </a:r>
            <a:r>
              <a:rPr lang="en-US" b="1" dirty="0" err="1" smtClean="0"/>
              <a:t>TSC</a:t>
            </a:r>
            <a:r>
              <a:rPr lang="en-US" b="1" dirty="0" smtClean="0"/>
              <a:t>)</a:t>
            </a:r>
          </a:p>
          <a:p>
            <a:pPr marL="137160" indent="0" algn="ctr">
              <a:buNone/>
            </a:pPr>
            <a:endParaRPr lang="en-US" b="1" dirty="0"/>
          </a:p>
          <a:p>
            <a:pPr marL="137160" indent="0" algn="ctr">
              <a:buNone/>
            </a:pPr>
            <a:r>
              <a:rPr lang="en-US" b="1" dirty="0" smtClean="0"/>
              <a:t>CAUTION</a:t>
            </a:r>
          </a:p>
          <a:p>
            <a:pPr marL="137160" indent="0" algn="ctr">
              <a:buNone/>
            </a:pPr>
            <a:endParaRPr lang="en-US" b="1" dirty="0"/>
          </a:p>
          <a:p>
            <a:pPr marL="0" indent="0" algn="ctr">
              <a:buNone/>
            </a:pPr>
            <a:r>
              <a:rPr lang="en-US" b="1" dirty="0"/>
              <a:t>Do not over-tighten the locking screws. Excessive force could cause screws to strip </a:t>
            </a:r>
            <a:r>
              <a:rPr lang="en-US" b="1" dirty="0" smtClean="0"/>
              <a:t>and break.</a:t>
            </a:r>
          </a:p>
          <a:p>
            <a:pPr marL="0" indent="0" algn="ctr">
              <a:buNone/>
            </a:pPr>
            <a:endParaRPr lang="en-US" b="1" dirty="0"/>
          </a:p>
          <a:p>
            <a:pPr marL="0" indent="0">
              <a:buNone/>
            </a:pPr>
            <a:r>
              <a:rPr lang="en-US" dirty="0" smtClean="0"/>
              <a:t>        </a:t>
            </a:r>
            <a:endParaRPr lang="en-US" dirty="0"/>
          </a:p>
        </p:txBody>
      </p:sp>
    </p:spTree>
    <p:extLst>
      <p:ext uri="{BB962C8B-B14F-4D97-AF65-F5344CB8AC3E}">
        <p14:creationId xmlns:p14="http://schemas.microsoft.com/office/powerpoint/2010/main" xmlns="" val="3228486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0049" y="666750"/>
            <a:ext cx="8305801" cy="4397829"/>
          </a:xfrm>
          <a:noFill/>
        </p:spPr>
        <p:txBody>
          <a:bodyPr>
            <a:normAutofit/>
          </a:bodyPr>
          <a:lstStyle/>
          <a:p>
            <a:pPr marL="137160" indent="0" algn="ctr">
              <a:buNone/>
            </a:pPr>
            <a:r>
              <a:rPr lang="en-US" b="1" dirty="0" smtClean="0"/>
              <a:t>Gunners Auxiliary Sight (GAS)Thru-Sight Camera (</a:t>
            </a:r>
            <a:r>
              <a:rPr lang="en-US" b="1" dirty="0" err="1" smtClean="0"/>
              <a:t>TSC</a:t>
            </a:r>
            <a:r>
              <a:rPr lang="en-US" b="1" dirty="0" smtClean="0"/>
              <a:t>)</a:t>
            </a:r>
          </a:p>
          <a:p>
            <a:pPr marL="137160" indent="0" algn="ctr">
              <a:buNone/>
            </a:pPr>
            <a:endParaRPr lang="en-US" b="1" dirty="0"/>
          </a:p>
          <a:p>
            <a:pPr marL="0" indent="0" algn="ctr">
              <a:buNone/>
            </a:pPr>
            <a:r>
              <a:rPr lang="en-US" b="1" dirty="0"/>
              <a:t>NOTE</a:t>
            </a:r>
          </a:p>
          <a:p>
            <a:pPr marL="0" indent="0" algn="ctr">
              <a:buNone/>
            </a:pPr>
            <a:r>
              <a:rPr lang="en-US" dirty="0"/>
              <a:t>Ensure that GAS Adapter is installed with the Arrow indicator in the 12 o'clock position. See Figure 4-12.</a:t>
            </a:r>
          </a:p>
          <a:p>
            <a:pPr marL="0" indent="0" algn="ctr">
              <a:buNone/>
            </a:pPr>
            <a:r>
              <a:rPr lang="en-US" dirty="0"/>
              <a:t>The GAS Adapter locking screws may need additional adjustment to properly align the camera.</a:t>
            </a:r>
          </a:p>
        </p:txBody>
      </p:sp>
    </p:spTree>
    <p:extLst>
      <p:ext uri="{BB962C8B-B14F-4D97-AF65-F5344CB8AC3E}">
        <p14:creationId xmlns:p14="http://schemas.microsoft.com/office/powerpoint/2010/main" xmlns="" val="581387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0049" y="666750"/>
            <a:ext cx="8305801" cy="5495925"/>
          </a:xfrm>
          <a:noFill/>
        </p:spPr>
        <p:txBody>
          <a:bodyPr>
            <a:normAutofit fontScale="92500" lnSpcReduction="20000"/>
          </a:bodyPr>
          <a:lstStyle/>
          <a:p>
            <a:pPr marL="137160" indent="0" algn="ctr">
              <a:buNone/>
            </a:pPr>
            <a:r>
              <a:rPr lang="en-US" b="1" dirty="0" smtClean="0"/>
              <a:t>Gunners Auxiliary Sight (GAS)Thru-Sight Camera (</a:t>
            </a:r>
            <a:r>
              <a:rPr lang="en-US" b="1" dirty="0" err="1" smtClean="0"/>
              <a:t>TSC</a:t>
            </a:r>
            <a:r>
              <a:rPr lang="en-US" b="1" dirty="0" smtClean="0"/>
              <a:t>)</a:t>
            </a:r>
          </a:p>
          <a:p>
            <a:pPr marL="137160" indent="0" algn="ctr">
              <a:buNone/>
            </a:pPr>
            <a:endParaRPr lang="en-US" b="1" dirty="0" smtClean="0"/>
          </a:p>
          <a:p>
            <a:pPr marL="0" indent="0">
              <a:buNone/>
            </a:pPr>
            <a:r>
              <a:rPr lang="en-US" dirty="0"/>
              <a:t>1. Remove the GAS brow pad. See Figure 4-11.</a:t>
            </a:r>
          </a:p>
          <a:p>
            <a:pPr marL="0" indent="0">
              <a:buNone/>
            </a:pPr>
            <a:r>
              <a:rPr lang="en-US" dirty="0" smtClean="0"/>
              <a:t>2. Remove the GAS Adapter and </a:t>
            </a:r>
            <a:r>
              <a:rPr lang="en-US" dirty="0" err="1" smtClean="0"/>
              <a:t>TSC</a:t>
            </a:r>
            <a:r>
              <a:rPr lang="en-US" dirty="0" smtClean="0"/>
              <a:t> from the </a:t>
            </a:r>
            <a:r>
              <a:rPr lang="en-US" dirty="0" err="1" smtClean="0"/>
              <a:t>VAK</a:t>
            </a:r>
            <a:r>
              <a:rPr lang="en-US" dirty="0" smtClean="0"/>
              <a:t> (item #2 and #29).</a:t>
            </a:r>
          </a:p>
          <a:p>
            <a:pPr marL="0" indent="0">
              <a:buNone/>
            </a:pPr>
            <a:r>
              <a:rPr lang="en-US" dirty="0" smtClean="0"/>
              <a:t>3. Focus the </a:t>
            </a:r>
            <a:r>
              <a:rPr lang="en-US" dirty="0" err="1" smtClean="0"/>
              <a:t>TSC</a:t>
            </a:r>
            <a:r>
              <a:rPr lang="en-US" dirty="0" smtClean="0"/>
              <a:t> (item #29).</a:t>
            </a:r>
          </a:p>
          <a:p>
            <a:pPr marL="0" indent="0">
              <a:buNone/>
            </a:pPr>
            <a:r>
              <a:rPr lang="en-US" dirty="0" smtClean="0"/>
              <a:t>4. Install the GAS Adapter (item #2) over the GAS by securing with the locking screws.</a:t>
            </a:r>
          </a:p>
          <a:p>
            <a:pPr marL="0" indent="0">
              <a:buNone/>
            </a:pPr>
            <a:r>
              <a:rPr lang="en-US" dirty="0" smtClean="0"/>
              <a:t>5. Install the </a:t>
            </a:r>
            <a:r>
              <a:rPr lang="en-US" dirty="0" err="1" smtClean="0"/>
              <a:t>TSC</a:t>
            </a:r>
            <a:r>
              <a:rPr lang="en-US" dirty="0" smtClean="0"/>
              <a:t> (item #29) on the GAS Adapter (item #2):</a:t>
            </a:r>
          </a:p>
          <a:p>
            <a:pPr marL="0" indent="0">
              <a:buNone/>
            </a:pPr>
            <a:r>
              <a:rPr lang="en-US" dirty="0" smtClean="0"/>
              <a:t>	a. Loosen the locking screw.</a:t>
            </a:r>
          </a:p>
          <a:p>
            <a:pPr marL="0" indent="0">
              <a:buNone/>
            </a:pPr>
            <a:r>
              <a:rPr lang="en-US" dirty="0" smtClean="0"/>
              <a:t>	b. Place the </a:t>
            </a:r>
            <a:r>
              <a:rPr lang="en-US" dirty="0" err="1" smtClean="0"/>
              <a:t>TSC</a:t>
            </a:r>
            <a:r>
              <a:rPr lang="en-US" dirty="0" smtClean="0"/>
              <a:t> (item #29) on the GAS Adapter (item #2).</a:t>
            </a:r>
          </a:p>
          <a:p>
            <a:pPr marL="0" indent="0">
              <a:buNone/>
            </a:pPr>
            <a:r>
              <a:rPr lang="en-US" dirty="0" smtClean="0"/>
              <a:t>	c. Tighten the locking screws. See Figure 4-24.</a:t>
            </a:r>
          </a:p>
          <a:p>
            <a:pPr marL="0" indent="0">
              <a:buNone/>
            </a:pPr>
            <a:r>
              <a:rPr lang="en-US" dirty="0" smtClean="0"/>
              <a:t>6. Route the camera cable from J4 on the Encoder (item #3) along the turret wall to the GAS </a:t>
            </a:r>
            <a:r>
              <a:rPr lang="en-US" dirty="0" err="1" smtClean="0"/>
              <a:t>TSC</a:t>
            </a:r>
            <a:r>
              <a:rPr lang="en-US" dirty="0" smtClean="0"/>
              <a:t> (item #29).</a:t>
            </a:r>
          </a:p>
          <a:p>
            <a:pPr marL="0" indent="0">
              <a:buNone/>
            </a:pPr>
            <a:r>
              <a:rPr lang="en-US" dirty="0" smtClean="0"/>
              <a:t>7. Use the large cable magnets from the </a:t>
            </a:r>
            <a:r>
              <a:rPr lang="en-US" dirty="0" err="1" smtClean="0"/>
              <a:t>VAK</a:t>
            </a:r>
            <a:r>
              <a:rPr lang="en-US" dirty="0" smtClean="0"/>
              <a:t> (item #5) to secure the camera cable along the turret wall.</a:t>
            </a:r>
          </a:p>
          <a:p>
            <a:pPr marL="0" indent="0">
              <a:buNone/>
            </a:pPr>
            <a:r>
              <a:rPr lang="en-US" dirty="0" smtClean="0"/>
              <a:t>8. Replace the brow pad.</a:t>
            </a:r>
            <a:endParaRPr lang="en-US" b="1" dirty="0"/>
          </a:p>
        </p:txBody>
      </p:sp>
    </p:spTree>
    <p:extLst>
      <p:ext uri="{BB962C8B-B14F-4D97-AF65-F5344CB8AC3E}">
        <p14:creationId xmlns:p14="http://schemas.microsoft.com/office/powerpoint/2010/main" xmlns="" val="1555011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866775"/>
            <a:ext cx="9067800" cy="1153886"/>
          </a:xfrm>
          <a:noFill/>
        </p:spPr>
        <p:txBody>
          <a:bodyPr>
            <a:normAutofit fontScale="70000" lnSpcReduction="20000"/>
          </a:bodyPr>
          <a:lstStyle/>
          <a:p>
            <a:pPr marL="137160" indent="0">
              <a:buNone/>
            </a:pPr>
            <a:r>
              <a:rPr lang="en-US" sz="3200" b="1" dirty="0" smtClean="0"/>
              <a:t>           </a:t>
            </a:r>
            <a:endParaRPr lang="en-US" sz="3200" dirty="0"/>
          </a:p>
          <a:p>
            <a:pPr marL="137160" indent="0" algn="ctr">
              <a:buNone/>
            </a:pPr>
            <a:r>
              <a:rPr lang="en-US" sz="4000" b="1" dirty="0" smtClean="0"/>
              <a:t>Abrams </a:t>
            </a:r>
            <a:r>
              <a:rPr lang="en-US" sz="4000" b="1" dirty="0" err="1" smtClean="0"/>
              <a:t>CMUR</a:t>
            </a:r>
            <a:r>
              <a:rPr lang="en-US" sz="4000" b="1" dirty="0" smtClean="0"/>
              <a:t> Installation</a:t>
            </a:r>
          </a:p>
          <a:p>
            <a:pPr marL="137160" indent="0" algn="ctr">
              <a:buNone/>
            </a:pPr>
            <a:r>
              <a:rPr lang="en-US" sz="4000" b="1" dirty="0" smtClean="0"/>
              <a:t>8 Channel Encoder Installation</a:t>
            </a:r>
            <a:endParaRPr lang="en-US" sz="3200" dirty="0"/>
          </a:p>
        </p:txBody>
      </p:sp>
      <p:pic>
        <p:nvPicPr>
          <p:cNvPr id="8" name="Picture 7" descr="C:\Users\bryantj\Desktop\CMUR CMU Bracket Pictures\DSC00426.JPG"/>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1905000" y="2362200"/>
            <a:ext cx="5448300" cy="3314700"/>
          </a:xfrm>
          <a:prstGeom prst="rect">
            <a:avLst/>
          </a:prstGeom>
          <a:noFill/>
          <a:ln w="28575">
            <a:solidFill>
              <a:schemeClr val="tx1"/>
            </a:solidFill>
          </a:ln>
        </p:spPr>
      </p:pic>
    </p:spTree>
    <p:extLst>
      <p:ext uri="{BB962C8B-B14F-4D97-AF65-F5344CB8AC3E}">
        <p14:creationId xmlns:p14="http://schemas.microsoft.com/office/powerpoint/2010/main" xmlns="" val="1638101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872343"/>
            <a:ext cx="9067800" cy="4339772"/>
          </a:xfrm>
          <a:noFill/>
        </p:spPr>
        <p:txBody>
          <a:bodyPr>
            <a:normAutofit/>
          </a:bodyPr>
          <a:lstStyle/>
          <a:p>
            <a:pPr marL="137160" indent="0" algn="ctr">
              <a:buNone/>
            </a:pPr>
            <a:r>
              <a:rPr lang="en-US" dirty="0" smtClean="0"/>
              <a:t>Loader’s Crew Camera</a:t>
            </a:r>
          </a:p>
        </p:txBody>
      </p:sp>
      <p:pic>
        <p:nvPicPr>
          <p:cNvPr id="9" name="Picture 8" descr="C:\Users\owner\Documents\Tactical Micro\DRTS Ranges\Bliss DMPTR Instrumented IPU XR5 M1A2 SEP Abrams Tank\P1000733.1.jpg"/>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65759" y="2381250"/>
            <a:ext cx="3739515" cy="3238500"/>
          </a:xfrm>
          <a:prstGeom prst="rect">
            <a:avLst/>
          </a:prstGeom>
          <a:noFill/>
          <a:ln w="28575">
            <a:solidFill>
              <a:schemeClr val="tx1"/>
            </a:solidFill>
          </a:ln>
        </p:spPr>
      </p:pic>
      <p:sp>
        <p:nvSpPr>
          <p:cNvPr id="12" name="Title 11"/>
          <p:cNvSpPr>
            <a:spLocks noGrp="1"/>
          </p:cNvSpPr>
          <p:nvPr>
            <p:ph type="title"/>
          </p:nvPr>
        </p:nvSpPr>
        <p:spPr>
          <a:xfrm>
            <a:off x="0" y="731520"/>
            <a:ext cx="9144000" cy="984885"/>
          </a:xfrm>
        </p:spPr>
        <p:txBody>
          <a:bodyPr/>
          <a:lstStyle/>
          <a:p>
            <a:r>
              <a:rPr lang="en-US" dirty="0" smtClean="0"/>
              <a:t>Operation Instructions </a:t>
            </a:r>
            <a:br>
              <a:rPr lang="en-US" dirty="0" smtClean="0"/>
            </a:br>
            <a:r>
              <a:rPr lang="en-US" dirty="0" smtClean="0"/>
              <a:t>Abrams Installation (CONT’D)</a:t>
            </a:r>
            <a:endParaRPr lang="en-US" dirty="0"/>
          </a:p>
        </p:txBody>
      </p:sp>
      <p:sp>
        <p:nvSpPr>
          <p:cNvPr id="2" name="Rectangle 1"/>
          <p:cNvSpPr/>
          <p:nvPr/>
        </p:nvSpPr>
        <p:spPr>
          <a:xfrm>
            <a:off x="4114800" y="2569339"/>
            <a:ext cx="4572000" cy="2862322"/>
          </a:xfrm>
          <a:prstGeom prst="rect">
            <a:avLst/>
          </a:prstGeom>
        </p:spPr>
        <p:txBody>
          <a:bodyPr>
            <a:spAutoFit/>
          </a:bodyPr>
          <a:lstStyle/>
          <a:p>
            <a:pPr algn="ctr"/>
            <a:r>
              <a:rPr lang="en-US" sz="2400" b="1" dirty="0" smtClean="0"/>
              <a:t>NOTE</a:t>
            </a:r>
          </a:p>
          <a:p>
            <a:endParaRPr lang="en-US" b="1" dirty="0" smtClean="0"/>
          </a:p>
          <a:p>
            <a:pPr algn="ctr"/>
            <a:r>
              <a:rPr lang="en-US" sz="2400" b="1" dirty="0" smtClean="0"/>
              <a:t>Keep </a:t>
            </a:r>
            <a:r>
              <a:rPr lang="en-US" sz="2400" b="1" dirty="0"/>
              <a:t>the camera and all cables clear of the ammo door. Failure to do so could result in damage</a:t>
            </a:r>
          </a:p>
          <a:p>
            <a:pPr algn="ctr"/>
            <a:r>
              <a:rPr lang="en-US" sz="2400" b="1" dirty="0"/>
              <a:t>to equipment</a:t>
            </a:r>
            <a:r>
              <a:rPr lang="en-US" sz="2400" dirty="0"/>
              <a:t>.</a:t>
            </a:r>
          </a:p>
        </p:txBody>
      </p:sp>
    </p:spTree>
    <p:extLst>
      <p:ext uri="{BB962C8B-B14F-4D97-AF65-F5344CB8AC3E}">
        <p14:creationId xmlns:p14="http://schemas.microsoft.com/office/powerpoint/2010/main" xmlns="" val="1141281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0049" y="666750"/>
            <a:ext cx="8305801" cy="5495925"/>
          </a:xfrm>
          <a:noFill/>
        </p:spPr>
        <p:txBody>
          <a:bodyPr>
            <a:normAutofit lnSpcReduction="10000"/>
          </a:bodyPr>
          <a:lstStyle/>
          <a:p>
            <a:pPr marL="137160" indent="0" algn="ctr">
              <a:buNone/>
            </a:pPr>
            <a:r>
              <a:rPr lang="en-US" b="1" dirty="0" smtClean="0"/>
              <a:t>Loader’s Crew Camera</a:t>
            </a:r>
          </a:p>
          <a:p>
            <a:pPr marL="137160" indent="0" algn="ctr">
              <a:buNone/>
            </a:pPr>
            <a:endParaRPr lang="en-US" b="1" dirty="0" smtClean="0"/>
          </a:p>
          <a:p>
            <a:pPr marL="0" indent="0">
              <a:buNone/>
            </a:pPr>
            <a:r>
              <a:rPr lang="en-US" dirty="0"/>
              <a:t>1. Obtain the Loaders crew camera from </a:t>
            </a:r>
            <a:r>
              <a:rPr lang="en-US" dirty="0" err="1"/>
              <a:t>VAK</a:t>
            </a:r>
            <a:r>
              <a:rPr lang="en-US" dirty="0"/>
              <a:t> and the Loaders camera bracket from the </a:t>
            </a:r>
            <a:r>
              <a:rPr lang="en-US" dirty="0" err="1"/>
              <a:t>VAK</a:t>
            </a:r>
            <a:r>
              <a:rPr lang="en-US" dirty="0"/>
              <a:t> (item #4 and #31).</a:t>
            </a:r>
          </a:p>
          <a:p>
            <a:pPr marL="0" indent="0">
              <a:buNone/>
            </a:pPr>
            <a:r>
              <a:rPr lang="en-US" dirty="0"/>
              <a:t>2. Turn the locking knob on the camera counter clockwise to loosen the locking knuckle on the crew camera.</a:t>
            </a:r>
          </a:p>
          <a:p>
            <a:pPr marL="0" indent="0">
              <a:buNone/>
            </a:pPr>
            <a:r>
              <a:rPr lang="en-US" dirty="0"/>
              <a:t>3. Attach the loader’s crew camera (item #31) to the magnetic camera mount (item #4) and tighten the locking knob</a:t>
            </a:r>
          </a:p>
          <a:p>
            <a:pPr marL="0" indent="0">
              <a:buNone/>
            </a:pPr>
            <a:r>
              <a:rPr lang="en-US" dirty="0"/>
              <a:t>to secure.</a:t>
            </a:r>
          </a:p>
          <a:p>
            <a:pPr marL="0" indent="0">
              <a:buNone/>
            </a:pPr>
            <a:r>
              <a:rPr lang="en-US" dirty="0"/>
              <a:t>4. Place the camera and its mount on the Tank Commander’s side of the upper crew compartment by the Fire Sensor</a:t>
            </a:r>
          </a:p>
          <a:p>
            <a:pPr marL="0" indent="0">
              <a:buNone/>
            </a:pPr>
            <a:r>
              <a:rPr lang="en-US" dirty="0"/>
              <a:t>oriented on the Breech of the 120mm Main Gun. See Figure 4-13.</a:t>
            </a:r>
            <a:endParaRPr lang="en-US" b="1" dirty="0"/>
          </a:p>
        </p:txBody>
      </p:sp>
    </p:spTree>
    <p:extLst>
      <p:ext uri="{BB962C8B-B14F-4D97-AF65-F5344CB8AC3E}">
        <p14:creationId xmlns:p14="http://schemas.microsoft.com/office/powerpoint/2010/main" xmlns="" val="1612655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0049" y="666750"/>
            <a:ext cx="8305801" cy="2543175"/>
          </a:xfrm>
          <a:noFill/>
        </p:spPr>
        <p:txBody>
          <a:bodyPr>
            <a:normAutofit/>
          </a:bodyPr>
          <a:lstStyle/>
          <a:p>
            <a:pPr marL="137160" indent="0" algn="ctr">
              <a:buNone/>
            </a:pPr>
            <a:r>
              <a:rPr lang="en-US" b="1" dirty="0" smtClean="0"/>
              <a:t>Loader’s Crew Camera</a:t>
            </a:r>
          </a:p>
          <a:p>
            <a:pPr marL="137160" indent="0" algn="ctr">
              <a:buNone/>
            </a:pPr>
            <a:endParaRPr lang="en-US" b="1" dirty="0" smtClean="0"/>
          </a:p>
          <a:p>
            <a:pPr marL="0" indent="0">
              <a:buNone/>
            </a:pPr>
            <a:r>
              <a:rPr lang="en-US" dirty="0"/>
              <a:t>5. Route the camera cable from the loader’s crew camera (item #31) to the J1 on the 8-Channel Encoder (item #3),</a:t>
            </a:r>
          </a:p>
          <a:p>
            <a:pPr marL="0" indent="0">
              <a:buNone/>
            </a:pPr>
            <a:r>
              <a:rPr lang="en-US" dirty="0"/>
              <a:t>ensuring that the cable stays clear of the Ammunition Doors and the Tank Commander’s seat.</a:t>
            </a:r>
            <a:endParaRPr lang="en-US" b="1" dirty="0"/>
          </a:p>
        </p:txBody>
      </p:sp>
      <p:pic>
        <p:nvPicPr>
          <p:cNvPr id="8194" name="Picture 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2533650" y="3257550"/>
            <a:ext cx="4114800" cy="2743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97931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872343"/>
            <a:ext cx="9067800" cy="4339772"/>
          </a:xfrm>
          <a:noFill/>
        </p:spPr>
        <p:txBody>
          <a:bodyPr>
            <a:normAutofit/>
          </a:bodyPr>
          <a:lstStyle/>
          <a:p>
            <a:pPr marL="137160" indent="0" algn="ctr">
              <a:buNone/>
            </a:pPr>
            <a:r>
              <a:rPr lang="en-US" dirty="0" smtClean="0"/>
              <a:t>Gunner’s Crew Camera</a:t>
            </a:r>
            <a:endParaRPr lang="en-US" dirty="0"/>
          </a:p>
        </p:txBody>
      </p:sp>
      <p:pic>
        <p:nvPicPr>
          <p:cNvPr id="10" name="Picture 9"/>
          <p:cNvPicPr/>
          <p:nvPr/>
        </p:nvPicPr>
        <p:blipFill rotWithShape="1">
          <a:blip r:embed="rId3" cstate="email">
            <a:extLst>
              <a:ext uri="{28A0092B-C50C-407E-A947-70E740481C1C}">
                <a14:useLocalDpi xmlns:a14="http://schemas.microsoft.com/office/drawing/2010/main" xmlns=""/>
              </a:ext>
            </a:extLst>
          </a:blip>
          <a:srcRect/>
          <a:stretch/>
        </p:blipFill>
        <p:spPr bwMode="auto">
          <a:xfrm>
            <a:off x="1424388" y="2895600"/>
            <a:ext cx="1857375" cy="2514600"/>
          </a:xfrm>
          <a:prstGeom prst="rect">
            <a:avLst/>
          </a:prstGeom>
          <a:ln w="28575">
            <a:solidFill>
              <a:schemeClr val="tx1"/>
            </a:solidFill>
          </a:ln>
          <a:extLst>
            <a:ext uri="{53640926-AAD7-44D8-BBD7-CCE9431645EC}">
              <a14:shadowObscured xmlns:a14="http://schemas.microsoft.com/office/drawing/2010/main" xmlns=""/>
            </a:ext>
          </a:extLst>
        </p:spPr>
      </p:pic>
      <p:pic>
        <p:nvPicPr>
          <p:cNvPr id="11" name="Picture 10"/>
          <p:cNvPicPr/>
          <p:nvPr/>
        </p:nvPicPr>
        <p:blipFill>
          <a:blip r:embed="rId4" cstate="email">
            <a:extLst>
              <a:ext uri="{28A0092B-C50C-407E-A947-70E740481C1C}">
                <a14:useLocalDpi xmlns:a14="http://schemas.microsoft.com/office/drawing/2010/main" xmlns=""/>
              </a:ext>
            </a:extLst>
          </a:blip>
          <a:stretch>
            <a:fillRect/>
          </a:stretch>
        </p:blipFill>
        <p:spPr bwMode="auto">
          <a:xfrm>
            <a:off x="4310463" y="2895600"/>
            <a:ext cx="3395262" cy="2514600"/>
          </a:xfrm>
          <a:prstGeom prst="rect">
            <a:avLst/>
          </a:prstGeom>
          <a:noFill/>
          <a:ln w="28575">
            <a:solidFill>
              <a:schemeClr val="tx1"/>
            </a:solidFill>
          </a:ln>
        </p:spPr>
      </p:pic>
      <p:sp>
        <p:nvSpPr>
          <p:cNvPr id="12" name="Title 11"/>
          <p:cNvSpPr>
            <a:spLocks noGrp="1"/>
          </p:cNvSpPr>
          <p:nvPr>
            <p:ph type="title"/>
          </p:nvPr>
        </p:nvSpPr>
        <p:spPr>
          <a:xfrm>
            <a:off x="0" y="731520"/>
            <a:ext cx="9144000" cy="984885"/>
          </a:xfrm>
        </p:spPr>
        <p:txBody>
          <a:bodyPr/>
          <a:lstStyle/>
          <a:p>
            <a:r>
              <a:rPr lang="en-US" dirty="0" smtClean="0"/>
              <a:t>Operation Instructions </a:t>
            </a:r>
            <a:br>
              <a:rPr lang="en-US" dirty="0" smtClean="0"/>
            </a:br>
            <a:r>
              <a:rPr lang="en-US" dirty="0" smtClean="0"/>
              <a:t>Abrams Installation (CONT’D)</a:t>
            </a:r>
            <a:endParaRPr lang="en-US" dirty="0"/>
          </a:p>
        </p:txBody>
      </p:sp>
    </p:spTree>
    <p:extLst>
      <p:ext uri="{BB962C8B-B14F-4D97-AF65-F5344CB8AC3E}">
        <p14:creationId xmlns:p14="http://schemas.microsoft.com/office/powerpoint/2010/main" xmlns="" val="20561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0049" y="666750"/>
            <a:ext cx="8305801" cy="5467350"/>
          </a:xfrm>
          <a:noFill/>
        </p:spPr>
        <p:txBody>
          <a:bodyPr>
            <a:normAutofit/>
          </a:bodyPr>
          <a:lstStyle/>
          <a:p>
            <a:pPr marL="137160" indent="0" algn="ctr">
              <a:buNone/>
            </a:pPr>
            <a:r>
              <a:rPr lang="en-US" b="1" dirty="0" smtClean="0"/>
              <a:t>Gunners Crew Camera </a:t>
            </a:r>
          </a:p>
          <a:p>
            <a:pPr marL="137160" indent="0" algn="ctr">
              <a:buNone/>
            </a:pPr>
            <a:endParaRPr lang="en-US" b="1" dirty="0"/>
          </a:p>
          <a:p>
            <a:pPr marL="0" indent="0">
              <a:buNone/>
            </a:pPr>
            <a:r>
              <a:rPr lang="en-US" dirty="0"/>
              <a:t>1. Obtain the Gunner’s crew camera and the Alternative Gunners Camera Bracket from the </a:t>
            </a:r>
            <a:r>
              <a:rPr lang="en-US" dirty="0" err="1"/>
              <a:t>VAK</a:t>
            </a:r>
            <a:r>
              <a:rPr lang="en-US" dirty="0"/>
              <a:t> (item #11 and #32).</a:t>
            </a:r>
          </a:p>
          <a:p>
            <a:pPr marL="0" indent="0">
              <a:buNone/>
            </a:pPr>
            <a:r>
              <a:rPr lang="en-US" dirty="0"/>
              <a:t>2. Orient camera (item #32) in a manner that provides the best view of the Gunner's lower panel for AAR purposes.</a:t>
            </a:r>
          </a:p>
          <a:p>
            <a:pPr marL="0" indent="0">
              <a:buNone/>
            </a:pPr>
            <a:r>
              <a:rPr lang="en-US" dirty="0"/>
              <a:t>3. Turn the locking knob on the camera (item #32) counter clockwise to loosen the locking knuckle on the crew</a:t>
            </a:r>
          </a:p>
          <a:p>
            <a:pPr marL="0" indent="0">
              <a:buNone/>
            </a:pPr>
            <a:r>
              <a:rPr lang="en-US" dirty="0"/>
              <a:t>camera.</a:t>
            </a:r>
          </a:p>
          <a:p>
            <a:pPr marL="0" indent="0">
              <a:buNone/>
            </a:pPr>
            <a:r>
              <a:rPr lang="en-US" dirty="0"/>
              <a:t>4. Attach the Gunner’s crew camera (item #32) to the camera mount (item #11) and tighten the knuckle to secure.</a:t>
            </a:r>
          </a:p>
          <a:p>
            <a:pPr marL="0" indent="0">
              <a:buNone/>
            </a:pPr>
            <a:r>
              <a:rPr lang="en-US" dirty="0"/>
              <a:t>5. Place the magnetic camera mount (item #11) to the right of the Gunner’s Control Display Panel. See Figure 4-14.</a:t>
            </a:r>
            <a:endParaRPr lang="en-US" b="1" dirty="0"/>
          </a:p>
        </p:txBody>
      </p:sp>
    </p:spTree>
    <p:extLst>
      <p:ext uri="{BB962C8B-B14F-4D97-AF65-F5344CB8AC3E}">
        <p14:creationId xmlns:p14="http://schemas.microsoft.com/office/powerpoint/2010/main" xmlns="" val="4056719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0049" y="666750"/>
            <a:ext cx="4048125" cy="5467350"/>
          </a:xfrm>
          <a:noFill/>
        </p:spPr>
        <p:txBody>
          <a:bodyPr>
            <a:normAutofit/>
          </a:bodyPr>
          <a:lstStyle/>
          <a:p>
            <a:pPr marL="137160" indent="0" algn="ctr">
              <a:buNone/>
            </a:pPr>
            <a:r>
              <a:rPr lang="en-US" b="1" dirty="0" smtClean="0"/>
              <a:t>Gunners Crew Camera </a:t>
            </a:r>
          </a:p>
          <a:p>
            <a:pPr marL="137160" indent="0" algn="ctr">
              <a:buNone/>
            </a:pPr>
            <a:endParaRPr lang="en-US" b="1" dirty="0"/>
          </a:p>
          <a:p>
            <a:pPr marL="0" indent="0">
              <a:buNone/>
            </a:pPr>
            <a:r>
              <a:rPr lang="en-US" dirty="0"/>
              <a:t>6. Orient Gunner’s crew camera (item #32) on GPS lower panel.</a:t>
            </a:r>
          </a:p>
          <a:p>
            <a:pPr marL="0" indent="0">
              <a:buNone/>
            </a:pPr>
            <a:r>
              <a:rPr lang="en-US" dirty="0"/>
              <a:t>7. Route the camera cable from the Gunner’s camera (item #32) to the short end of the camera cable at J2 on the</a:t>
            </a:r>
          </a:p>
          <a:p>
            <a:pPr marL="0" indent="0">
              <a:buNone/>
            </a:pPr>
            <a:r>
              <a:rPr lang="en-US" dirty="0"/>
              <a:t>8-Channel Encoder (item #3) along the turret wall.</a:t>
            </a:r>
            <a:endParaRPr lang="en-US" b="1" dirty="0"/>
          </a:p>
        </p:txBody>
      </p:sp>
      <p:pic>
        <p:nvPicPr>
          <p:cNvPr id="9218" name="Picture 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4791075" y="1624012"/>
            <a:ext cx="3705225" cy="345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94095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944914"/>
            <a:ext cx="9067800" cy="4281715"/>
          </a:xfrm>
          <a:noFill/>
        </p:spPr>
        <p:txBody>
          <a:bodyPr>
            <a:normAutofit/>
          </a:bodyPr>
          <a:lstStyle/>
          <a:p>
            <a:pPr marL="137160" indent="0" algn="ctr">
              <a:buNone/>
            </a:pPr>
            <a:r>
              <a:rPr lang="en-US" dirty="0" err="1" smtClean="0"/>
              <a:t>TSVR</a:t>
            </a:r>
            <a:r>
              <a:rPr lang="en-US" dirty="0" smtClean="0"/>
              <a:t> Video Adapter and Cable</a:t>
            </a:r>
            <a:endParaRPr lang="en-US" dirty="0"/>
          </a:p>
        </p:txBody>
      </p:sp>
      <p:pic>
        <p:nvPicPr>
          <p:cNvPr id="8" name="Picture 7" descr="DSC00433"/>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524000" y="2592070"/>
            <a:ext cx="2895600" cy="2514600"/>
          </a:xfrm>
          <a:prstGeom prst="rect">
            <a:avLst/>
          </a:prstGeom>
          <a:noFill/>
          <a:ln w="28575">
            <a:solidFill>
              <a:schemeClr val="tx1"/>
            </a:solidFill>
          </a:ln>
        </p:spPr>
      </p:pic>
      <p:pic>
        <p:nvPicPr>
          <p:cNvPr id="9" name="Picture 8" descr="DSC00424"/>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552122" y="2592070"/>
            <a:ext cx="3657600" cy="2514600"/>
          </a:xfrm>
          <a:prstGeom prst="rect">
            <a:avLst/>
          </a:prstGeom>
          <a:noFill/>
          <a:ln w="28575">
            <a:solidFill>
              <a:schemeClr val="tx1"/>
            </a:solidFill>
          </a:ln>
        </p:spPr>
      </p:pic>
      <p:sp>
        <p:nvSpPr>
          <p:cNvPr id="11" name="Title 10"/>
          <p:cNvSpPr>
            <a:spLocks noGrp="1"/>
          </p:cNvSpPr>
          <p:nvPr>
            <p:ph type="title"/>
          </p:nvPr>
        </p:nvSpPr>
        <p:spPr>
          <a:xfrm>
            <a:off x="0" y="731520"/>
            <a:ext cx="9144000" cy="984885"/>
          </a:xfrm>
        </p:spPr>
        <p:txBody>
          <a:bodyPr/>
          <a:lstStyle/>
          <a:p>
            <a:r>
              <a:rPr lang="en-US" dirty="0" smtClean="0"/>
              <a:t>Operation Instructions </a:t>
            </a:r>
            <a:br>
              <a:rPr lang="en-US" dirty="0" smtClean="0"/>
            </a:br>
            <a:r>
              <a:rPr lang="en-US" dirty="0" smtClean="0"/>
              <a:t>Abrams Installation (CONT’D)</a:t>
            </a:r>
            <a:endParaRPr lang="en-US" dirty="0"/>
          </a:p>
        </p:txBody>
      </p:sp>
    </p:spTree>
    <p:extLst>
      <p:ext uri="{BB962C8B-B14F-4D97-AF65-F5344CB8AC3E}">
        <p14:creationId xmlns:p14="http://schemas.microsoft.com/office/powerpoint/2010/main" xmlns="" val="2456327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7175" y="657225"/>
            <a:ext cx="8629650" cy="5534025"/>
          </a:xfrm>
          <a:noFill/>
        </p:spPr>
        <p:txBody>
          <a:bodyPr>
            <a:normAutofit fontScale="70000" lnSpcReduction="20000"/>
          </a:bodyPr>
          <a:lstStyle/>
          <a:p>
            <a:pPr marL="0" indent="0">
              <a:buNone/>
            </a:pPr>
            <a:r>
              <a:rPr lang="en-US" dirty="0"/>
              <a:t>1. Locate and remove the </a:t>
            </a:r>
            <a:r>
              <a:rPr lang="en-US" dirty="0" err="1"/>
              <a:t>TSVR</a:t>
            </a:r>
            <a:r>
              <a:rPr lang="en-US" dirty="0"/>
              <a:t> Video Adapter (item #16) from the Vehicle Accessory Kit. See Figure 4-15</a:t>
            </a:r>
            <a:r>
              <a:rPr lang="en-US" dirty="0" smtClean="0"/>
              <a:t>.</a:t>
            </a:r>
            <a:endParaRPr lang="en-US" dirty="0"/>
          </a:p>
          <a:p>
            <a:pPr marL="0" indent="0">
              <a:buNone/>
            </a:pPr>
            <a:r>
              <a:rPr lang="en-US" dirty="0" smtClean="0"/>
              <a:t>2</a:t>
            </a:r>
            <a:r>
              <a:rPr lang="en-US" dirty="0"/>
              <a:t>. Identify and disconnect the J2 cable connector from the Thermal Receiving Unit (</a:t>
            </a:r>
            <a:r>
              <a:rPr lang="en-US" dirty="0" err="1"/>
              <a:t>TRU</a:t>
            </a:r>
            <a:r>
              <a:rPr lang="en-US" dirty="0"/>
              <a:t>) located between the </a:t>
            </a:r>
            <a:r>
              <a:rPr lang="en-US" dirty="0" smtClean="0"/>
              <a:t>upper right </a:t>
            </a:r>
            <a:r>
              <a:rPr lang="en-US" dirty="0"/>
              <a:t>of the Gunner's Station and the Turret Wall</a:t>
            </a:r>
            <a:r>
              <a:rPr lang="en-US" dirty="0" smtClean="0"/>
              <a:t>.</a:t>
            </a:r>
          </a:p>
          <a:p>
            <a:pPr marL="0" indent="0">
              <a:buNone/>
            </a:pPr>
            <a:endParaRPr lang="en-US" dirty="0" smtClean="0"/>
          </a:p>
          <a:p>
            <a:pPr marL="0" indent="0" algn="ctr">
              <a:buNone/>
            </a:pPr>
            <a:r>
              <a:rPr lang="en-US" b="1" dirty="0" smtClean="0"/>
              <a:t>CAUTION</a:t>
            </a:r>
            <a:endParaRPr lang="en-US" b="1" dirty="0"/>
          </a:p>
          <a:p>
            <a:pPr marL="0" indent="0" algn="ctr">
              <a:buNone/>
            </a:pPr>
            <a:endParaRPr lang="en-US" b="1" dirty="0"/>
          </a:p>
          <a:p>
            <a:pPr marL="0" indent="0" algn="ctr">
              <a:buNone/>
            </a:pPr>
            <a:r>
              <a:rPr lang="en-US" b="1" dirty="0"/>
              <a:t>Ensure that the keyways and pins are properly aligned prior to connecting the cable; failure </a:t>
            </a:r>
            <a:r>
              <a:rPr lang="en-US" b="1" dirty="0" smtClean="0"/>
              <a:t>to align </a:t>
            </a:r>
            <a:r>
              <a:rPr lang="en-US" b="1" dirty="0"/>
              <a:t>the keyways and pins will result in damage to the cable pins</a:t>
            </a:r>
            <a:r>
              <a:rPr lang="en-US" b="1" dirty="0" smtClean="0"/>
              <a:t>.</a:t>
            </a:r>
          </a:p>
          <a:p>
            <a:pPr marL="0" indent="0" algn="ctr">
              <a:buNone/>
            </a:pPr>
            <a:endParaRPr lang="en-US" b="1" dirty="0"/>
          </a:p>
          <a:p>
            <a:pPr marL="0" indent="0">
              <a:buNone/>
            </a:pPr>
            <a:r>
              <a:rPr lang="en-US" dirty="0"/>
              <a:t>3. Connect the J2 cable to the </a:t>
            </a:r>
            <a:r>
              <a:rPr lang="en-US" dirty="0" err="1"/>
              <a:t>TSVR</a:t>
            </a:r>
            <a:r>
              <a:rPr lang="en-US" dirty="0"/>
              <a:t> Video Adapter (item #16).</a:t>
            </a:r>
          </a:p>
          <a:p>
            <a:pPr marL="0" indent="0">
              <a:buNone/>
            </a:pPr>
            <a:r>
              <a:rPr lang="en-US" dirty="0"/>
              <a:t>4. Connect the male end of the </a:t>
            </a:r>
            <a:r>
              <a:rPr lang="en-US" dirty="0" err="1"/>
              <a:t>TSVR</a:t>
            </a:r>
            <a:r>
              <a:rPr lang="en-US" dirty="0"/>
              <a:t> Video Adapter (item #16) to the </a:t>
            </a:r>
            <a:r>
              <a:rPr lang="en-US" dirty="0" err="1"/>
              <a:t>TRU</a:t>
            </a:r>
            <a:r>
              <a:rPr lang="en-US" dirty="0"/>
              <a:t> J2.</a:t>
            </a:r>
          </a:p>
          <a:p>
            <a:pPr marL="0" indent="0">
              <a:buNone/>
            </a:pPr>
            <a:r>
              <a:rPr lang="en-US" dirty="0"/>
              <a:t>5. From the </a:t>
            </a:r>
            <a:r>
              <a:rPr lang="en-US" dirty="0" err="1"/>
              <a:t>VAK</a:t>
            </a:r>
            <a:r>
              <a:rPr lang="en-US" dirty="0"/>
              <a:t>, locate and remove the Universal Video Breakout cable (item #16A).</a:t>
            </a:r>
          </a:p>
          <a:p>
            <a:pPr marL="0" indent="0">
              <a:buNone/>
            </a:pPr>
            <a:r>
              <a:rPr lang="en-US" dirty="0"/>
              <a:t>6. Connect the Universal Video Breakout cable (item #16A) to the </a:t>
            </a:r>
            <a:r>
              <a:rPr lang="en-US" dirty="0" err="1"/>
              <a:t>TSVR</a:t>
            </a:r>
            <a:r>
              <a:rPr lang="en-US" dirty="0"/>
              <a:t> Video Adapter (item #16).</a:t>
            </a:r>
          </a:p>
          <a:p>
            <a:pPr marL="0" indent="0">
              <a:buNone/>
            </a:pPr>
            <a:r>
              <a:rPr lang="en-US" dirty="0"/>
              <a:t>7. Route the Universal Video Breakout cable (item #16A) along the Turret wall behind the Tank Commanders seat</a:t>
            </a:r>
          </a:p>
          <a:p>
            <a:pPr marL="0" indent="0">
              <a:buNone/>
            </a:pPr>
            <a:r>
              <a:rPr lang="en-US" dirty="0"/>
              <a:t>to the </a:t>
            </a:r>
            <a:r>
              <a:rPr lang="en-US" dirty="0" err="1"/>
              <a:t>TSVR</a:t>
            </a:r>
            <a:r>
              <a:rPr lang="en-US" dirty="0"/>
              <a:t> Video Adapter (item #16); secure using existing cable magnets.</a:t>
            </a:r>
          </a:p>
          <a:p>
            <a:pPr marL="0" indent="0">
              <a:buNone/>
            </a:pPr>
            <a:r>
              <a:rPr lang="en-US" dirty="0"/>
              <a:t>8. Connect the other end of the camera cable to the 8-Channel Encoder (item #3). See </a:t>
            </a:r>
            <a:r>
              <a:rPr lang="en-US" dirty="0" smtClean="0"/>
              <a:t>Table </a:t>
            </a:r>
            <a:r>
              <a:rPr lang="en-US" dirty="0"/>
              <a:t>4-7 to determine </a:t>
            </a:r>
            <a:r>
              <a:rPr lang="en-US" dirty="0" smtClean="0"/>
              <a:t>which connector </a:t>
            </a:r>
            <a:r>
              <a:rPr lang="en-US" dirty="0"/>
              <a:t>to use.</a:t>
            </a:r>
            <a:endParaRPr lang="en-US" b="1" dirty="0"/>
          </a:p>
        </p:txBody>
      </p:sp>
    </p:spTree>
    <p:extLst>
      <p:ext uri="{BB962C8B-B14F-4D97-AF65-F5344CB8AC3E}">
        <p14:creationId xmlns:p14="http://schemas.microsoft.com/office/powerpoint/2010/main" xmlns="" val="1636138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219075" y="1452563"/>
            <a:ext cx="8565552" cy="24336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885951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944914"/>
            <a:ext cx="8904962" cy="4238172"/>
          </a:xfrm>
          <a:noFill/>
        </p:spPr>
        <p:txBody>
          <a:bodyPr>
            <a:normAutofit/>
          </a:bodyPr>
          <a:lstStyle/>
          <a:p>
            <a:pPr marL="137160" indent="0" algn="ctr">
              <a:buNone/>
            </a:pPr>
            <a:r>
              <a:rPr lang="en-US" dirty="0" smtClean="0"/>
              <a:t>CDU Video Adapter and Cable</a:t>
            </a:r>
            <a:endParaRPr lang="en-US" dirty="0"/>
          </a:p>
        </p:txBody>
      </p:sp>
      <p:sp>
        <p:nvSpPr>
          <p:cNvPr id="12" name="Title 11"/>
          <p:cNvSpPr>
            <a:spLocks noGrp="1"/>
          </p:cNvSpPr>
          <p:nvPr>
            <p:ph type="title"/>
          </p:nvPr>
        </p:nvSpPr>
        <p:spPr>
          <a:xfrm>
            <a:off x="0" y="731520"/>
            <a:ext cx="9144000" cy="984885"/>
          </a:xfrm>
        </p:spPr>
        <p:txBody>
          <a:bodyPr/>
          <a:lstStyle/>
          <a:p>
            <a:r>
              <a:rPr lang="en-US" dirty="0" smtClean="0"/>
              <a:t>Operation Instructions </a:t>
            </a:r>
            <a:br>
              <a:rPr lang="en-US" dirty="0" smtClean="0"/>
            </a:br>
            <a:r>
              <a:rPr lang="en-US" dirty="0" smtClean="0"/>
              <a:t>Abrams Installation (CONT’D)</a:t>
            </a:r>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819150" y="2558903"/>
            <a:ext cx="3248025" cy="2425994"/>
          </a:xfrm>
          <a:prstGeom prst="rect">
            <a:avLst/>
          </a:prstGeom>
          <a:effectLst>
            <a:glow rad="127000">
              <a:schemeClr val="tx1"/>
            </a:glow>
          </a:effectLst>
        </p:spPr>
      </p:pic>
      <p:pic>
        <p:nvPicPr>
          <p:cNvPr id="3" name="Picture 2"/>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5032465" y="2558903"/>
            <a:ext cx="3248026" cy="2425994"/>
          </a:xfrm>
          <a:prstGeom prst="rect">
            <a:avLst/>
          </a:prstGeom>
          <a:effectLst>
            <a:glow rad="127000">
              <a:schemeClr val="tx1"/>
            </a:glow>
          </a:effectLst>
        </p:spPr>
      </p:pic>
    </p:spTree>
    <p:extLst>
      <p:ext uri="{BB962C8B-B14F-4D97-AF65-F5344CB8AC3E}">
        <p14:creationId xmlns:p14="http://schemas.microsoft.com/office/powerpoint/2010/main" xmlns="" val="3295050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57776"/>
            <a:ext cx="9144000" cy="2677656"/>
          </a:xfrm>
          <a:prstGeom prst="rect">
            <a:avLst/>
          </a:prstGeom>
        </p:spPr>
        <p:txBody>
          <a:bodyPr wrap="square">
            <a:spAutoFit/>
          </a:bodyPr>
          <a:lstStyle/>
          <a:p>
            <a:pPr algn="ctr"/>
            <a:r>
              <a:rPr lang="en-US" sz="2400" b="1" dirty="0" smtClean="0"/>
              <a:t>NOTE</a:t>
            </a:r>
          </a:p>
          <a:p>
            <a:pPr algn="ctr"/>
            <a:endParaRPr lang="en-US" sz="2400" b="1" dirty="0"/>
          </a:p>
          <a:p>
            <a:pPr algn="ctr"/>
            <a:r>
              <a:rPr lang="en-US" sz="2400" dirty="0"/>
              <a:t>When installing the </a:t>
            </a:r>
            <a:r>
              <a:rPr lang="en-US" sz="2400" dirty="0" err="1"/>
              <a:t>CMUR</a:t>
            </a:r>
            <a:r>
              <a:rPr lang="en-US" sz="2400" dirty="0"/>
              <a:t> and 8-Channel Encoder do not tighten locking knobs until all cables have been</a:t>
            </a:r>
          </a:p>
          <a:p>
            <a:pPr algn="ctr"/>
            <a:r>
              <a:rPr lang="en-US" sz="2400" dirty="0"/>
              <a:t>connected. It may be necessary to lift or adjust the </a:t>
            </a:r>
            <a:r>
              <a:rPr lang="en-US" sz="2400" dirty="0" err="1"/>
              <a:t>CMUR</a:t>
            </a:r>
            <a:r>
              <a:rPr lang="en-US" sz="2400" dirty="0"/>
              <a:t> and/or the 8-Channel Encoder out of the .50 Cal</a:t>
            </a:r>
          </a:p>
          <a:p>
            <a:pPr algn="ctr"/>
            <a:r>
              <a:rPr lang="en-US" sz="2400" dirty="0"/>
              <a:t>Ammo Stowage Box throughout the install process.</a:t>
            </a:r>
          </a:p>
        </p:txBody>
      </p:sp>
    </p:spTree>
    <p:extLst>
      <p:ext uri="{BB962C8B-B14F-4D97-AF65-F5344CB8AC3E}">
        <p14:creationId xmlns:p14="http://schemas.microsoft.com/office/powerpoint/2010/main" xmlns="" val="1364034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7175" y="723900"/>
            <a:ext cx="8629650" cy="5962650"/>
          </a:xfrm>
          <a:noFill/>
        </p:spPr>
        <p:txBody>
          <a:bodyPr>
            <a:normAutofit fontScale="70000" lnSpcReduction="20000"/>
          </a:bodyPr>
          <a:lstStyle/>
          <a:p>
            <a:pPr marL="0" indent="0">
              <a:buNone/>
            </a:pPr>
            <a:r>
              <a:rPr lang="en-US" dirty="0"/>
              <a:t>1. Disconnect the J4 cable from the rear of the </a:t>
            </a:r>
            <a:r>
              <a:rPr lang="en-US" dirty="0" err="1"/>
              <a:t>CDU</a:t>
            </a:r>
            <a:r>
              <a:rPr lang="en-US" dirty="0"/>
              <a:t> by turning the J4 cable head counterclockwise and pulling </a:t>
            </a:r>
            <a:r>
              <a:rPr lang="en-US" dirty="0" smtClean="0"/>
              <a:t>back until </a:t>
            </a:r>
            <a:r>
              <a:rPr lang="en-US" dirty="0"/>
              <a:t>free of J4 connector.</a:t>
            </a:r>
          </a:p>
          <a:p>
            <a:pPr marL="0" indent="0">
              <a:buNone/>
            </a:pPr>
            <a:r>
              <a:rPr lang="en-US" dirty="0"/>
              <a:t>2. Remove the M1 SEP CROWS video adapter from the </a:t>
            </a:r>
            <a:r>
              <a:rPr lang="en-US" dirty="0" err="1"/>
              <a:t>VAK</a:t>
            </a:r>
            <a:r>
              <a:rPr lang="en-US" dirty="0"/>
              <a:t> (item #15</a:t>
            </a:r>
            <a:r>
              <a:rPr lang="en-US" dirty="0" smtClean="0"/>
              <a:t>).</a:t>
            </a:r>
          </a:p>
          <a:p>
            <a:pPr marL="0" indent="0">
              <a:buNone/>
            </a:pPr>
            <a:endParaRPr lang="en-US" dirty="0"/>
          </a:p>
          <a:p>
            <a:pPr marL="0" indent="0" algn="ctr">
              <a:buNone/>
            </a:pPr>
            <a:r>
              <a:rPr lang="en-US" b="1" dirty="0" smtClean="0"/>
              <a:t>NOTE</a:t>
            </a:r>
          </a:p>
          <a:p>
            <a:pPr marL="0" indent="0" algn="ctr">
              <a:buNone/>
            </a:pPr>
            <a:endParaRPr lang="en-US" b="1" dirty="0"/>
          </a:p>
          <a:p>
            <a:pPr marL="0" indent="0" algn="ctr">
              <a:buNone/>
            </a:pPr>
            <a:r>
              <a:rPr lang="en-US" b="1" dirty="0"/>
              <a:t>When connecting the M1 SEP CROWS Video Adapter to the rear of the </a:t>
            </a:r>
            <a:r>
              <a:rPr lang="en-US" b="1" dirty="0" err="1"/>
              <a:t>CDU</a:t>
            </a:r>
            <a:r>
              <a:rPr lang="en-US" b="1" dirty="0"/>
              <a:t>, ensure to line up the </a:t>
            </a:r>
            <a:r>
              <a:rPr lang="en-US" b="1" dirty="0" smtClean="0"/>
              <a:t>adapter key </a:t>
            </a:r>
            <a:r>
              <a:rPr lang="en-US" b="1" dirty="0"/>
              <a:t>with the connector key before tightening the cable. The adapter key is usually positioned at 12 </a:t>
            </a:r>
            <a:r>
              <a:rPr lang="en-US" b="1" dirty="0" smtClean="0"/>
              <a:t>o’clock position </a:t>
            </a:r>
            <a:r>
              <a:rPr lang="en-US" b="1" dirty="0"/>
              <a:t>but may differ from vehicle-to-vehicle</a:t>
            </a:r>
            <a:r>
              <a:rPr lang="en-US" b="1" dirty="0" smtClean="0"/>
              <a:t>.</a:t>
            </a:r>
          </a:p>
          <a:p>
            <a:pPr marL="0" indent="0" algn="ctr">
              <a:buNone/>
            </a:pPr>
            <a:endParaRPr lang="en-US" b="1" dirty="0"/>
          </a:p>
          <a:p>
            <a:pPr marL="0" indent="0">
              <a:buNone/>
            </a:pPr>
            <a:r>
              <a:rPr lang="en-US" dirty="0"/>
              <a:t>3. Connect the male end of the M1 SEP CROWS video adapter (item #15) to connector J4 on the rear of the </a:t>
            </a:r>
            <a:r>
              <a:rPr lang="en-US" dirty="0" err="1"/>
              <a:t>CDU</a:t>
            </a:r>
            <a:r>
              <a:rPr lang="en-US" dirty="0"/>
              <a:t>.</a:t>
            </a:r>
          </a:p>
          <a:p>
            <a:pPr marL="0" indent="0">
              <a:buNone/>
            </a:pPr>
            <a:r>
              <a:rPr lang="en-US" dirty="0"/>
              <a:t>4. Turn the video adapter head clockwise until firm. Do not over tighten.</a:t>
            </a:r>
          </a:p>
          <a:p>
            <a:pPr marL="0" indent="0">
              <a:buNone/>
            </a:pPr>
            <a:r>
              <a:rPr lang="en-US" dirty="0"/>
              <a:t>5. Connect the </a:t>
            </a:r>
            <a:r>
              <a:rPr lang="en-US" dirty="0" err="1"/>
              <a:t>CDU</a:t>
            </a:r>
            <a:r>
              <a:rPr lang="en-US" dirty="0"/>
              <a:t> J4 cable to the M1 SEP CROWS video adapter.</a:t>
            </a:r>
          </a:p>
          <a:p>
            <a:pPr marL="0" indent="0">
              <a:buNone/>
            </a:pPr>
            <a:r>
              <a:rPr lang="en-US" dirty="0"/>
              <a:t>6. Remove the video extension cable from the </a:t>
            </a:r>
            <a:r>
              <a:rPr lang="en-US" dirty="0" err="1"/>
              <a:t>VAK</a:t>
            </a:r>
            <a:r>
              <a:rPr lang="en-US" dirty="0"/>
              <a:t> (item #15b).</a:t>
            </a:r>
          </a:p>
          <a:p>
            <a:pPr marL="0" indent="0">
              <a:buNone/>
            </a:pPr>
            <a:r>
              <a:rPr lang="en-US" dirty="0"/>
              <a:t>7. Route the video extension cable along the turret wall behind the Commander’s seat to the </a:t>
            </a:r>
            <a:r>
              <a:rPr lang="en-US" dirty="0" err="1"/>
              <a:t>CDU</a:t>
            </a:r>
            <a:r>
              <a:rPr lang="en-US" dirty="0"/>
              <a:t> and secure </a:t>
            </a:r>
            <a:r>
              <a:rPr lang="en-US" dirty="0" smtClean="0"/>
              <a:t>with cable </a:t>
            </a:r>
            <a:r>
              <a:rPr lang="en-US" dirty="0"/>
              <a:t>magnets.</a:t>
            </a:r>
          </a:p>
          <a:p>
            <a:pPr marL="0" indent="0">
              <a:buNone/>
            </a:pPr>
            <a:r>
              <a:rPr lang="en-US" dirty="0"/>
              <a:t>8. Connect the </a:t>
            </a:r>
            <a:r>
              <a:rPr lang="en-US" dirty="0" err="1"/>
              <a:t>CDU</a:t>
            </a:r>
            <a:r>
              <a:rPr lang="en-US" dirty="0"/>
              <a:t> video cable to video jack located on the </a:t>
            </a:r>
            <a:r>
              <a:rPr lang="en-US" dirty="0" err="1"/>
              <a:t>CDU</a:t>
            </a:r>
            <a:r>
              <a:rPr lang="en-US" dirty="0"/>
              <a:t> video adapter.</a:t>
            </a:r>
          </a:p>
          <a:p>
            <a:pPr marL="0" indent="0">
              <a:buNone/>
            </a:pPr>
            <a:r>
              <a:rPr lang="en-US" dirty="0"/>
              <a:t>9. Connect CROWS Video Cable to CROWS video jack located on the </a:t>
            </a:r>
            <a:r>
              <a:rPr lang="en-US" dirty="0" err="1"/>
              <a:t>CDU</a:t>
            </a:r>
            <a:r>
              <a:rPr lang="en-US" dirty="0"/>
              <a:t> Video Adapter (CROWS only).</a:t>
            </a:r>
            <a:endParaRPr lang="en-US" b="1" dirty="0"/>
          </a:p>
        </p:txBody>
      </p:sp>
    </p:spTree>
    <p:extLst>
      <p:ext uri="{BB962C8B-B14F-4D97-AF65-F5344CB8AC3E}">
        <p14:creationId xmlns:p14="http://schemas.microsoft.com/office/powerpoint/2010/main" xmlns="" val="18630770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7175" y="723900"/>
            <a:ext cx="8629650" cy="5962650"/>
          </a:xfrm>
          <a:noFill/>
        </p:spPr>
        <p:txBody>
          <a:bodyPr>
            <a:normAutofit/>
          </a:bodyPr>
          <a:lstStyle/>
          <a:p>
            <a:pPr marL="0" indent="0">
              <a:buNone/>
            </a:pPr>
            <a:r>
              <a:rPr lang="en-US" dirty="0"/>
              <a:t>10. Connect camera cable to the 8-Channel Encoder (item #3). See Figure 4-16</a:t>
            </a:r>
            <a:r>
              <a:rPr lang="en-US" dirty="0" smtClean="0"/>
              <a:t>.</a:t>
            </a:r>
          </a:p>
          <a:p>
            <a:pPr marL="0" indent="0">
              <a:buNone/>
            </a:pPr>
            <a:r>
              <a:rPr lang="en-US" dirty="0"/>
              <a:t>11. If CROWS is present, connect the CROWS connector to the 8-Channel Encoder (item #3). See Table 4-8 </a:t>
            </a:r>
            <a:r>
              <a:rPr lang="en-US" dirty="0" smtClean="0"/>
              <a:t>to determine </a:t>
            </a:r>
            <a:r>
              <a:rPr lang="en-US" dirty="0"/>
              <a:t>which connector to use.</a:t>
            </a:r>
            <a:endParaRPr lang="en-US" b="1" dirty="0"/>
          </a:p>
        </p:txBody>
      </p:sp>
      <p:pic>
        <p:nvPicPr>
          <p:cNvPr id="11266" name="Picture 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2686050" y="2724150"/>
            <a:ext cx="3771900" cy="2819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213892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3" cstate="screen">
            <a:extLst>
              <a:ext uri="{28A0092B-C50C-407E-A947-70E740481C1C}">
                <a14:useLocalDpi xmlns:a14="http://schemas.microsoft.com/office/drawing/2010/main" xmlns="" val="0"/>
              </a:ext>
            </a:extLst>
          </a:blip>
          <a:srcRect/>
          <a:stretch/>
        </p:blipFill>
        <p:spPr bwMode="auto">
          <a:xfrm>
            <a:off x="771525" y="2609850"/>
            <a:ext cx="7677150" cy="19573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79288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2017486"/>
            <a:ext cx="9067800" cy="4209143"/>
          </a:xfrm>
          <a:noFill/>
        </p:spPr>
        <p:txBody>
          <a:bodyPr>
            <a:normAutofit/>
          </a:bodyPr>
          <a:lstStyle/>
          <a:p>
            <a:pPr marL="137160" indent="0" algn="ctr">
              <a:buNone/>
            </a:pPr>
            <a:r>
              <a:rPr lang="en-US" dirty="0" smtClean="0"/>
              <a:t>External Audio Adapter and Cable</a:t>
            </a:r>
            <a:endParaRPr lang="en-US" dirty="0"/>
          </a:p>
        </p:txBody>
      </p:sp>
      <p:pic>
        <p:nvPicPr>
          <p:cNvPr id="9" name="Picture 8"/>
          <p:cNvPicPr/>
          <p:nvPr/>
        </p:nvPicPr>
        <p:blipFill>
          <a:blip r:embed="rId3" cstate="email">
            <a:extLst>
              <a:ext uri="{28A0092B-C50C-407E-A947-70E740481C1C}">
                <a14:useLocalDpi xmlns:a14="http://schemas.microsoft.com/office/drawing/2010/main" xmlns=""/>
              </a:ext>
            </a:extLst>
          </a:blip>
          <a:stretch>
            <a:fillRect/>
          </a:stretch>
        </p:blipFill>
        <p:spPr bwMode="auto">
          <a:xfrm>
            <a:off x="2631591" y="2590800"/>
            <a:ext cx="3933825" cy="2950210"/>
          </a:xfrm>
          <a:prstGeom prst="rect">
            <a:avLst/>
          </a:prstGeom>
          <a:noFill/>
          <a:ln w="28575">
            <a:solidFill>
              <a:schemeClr val="tx1"/>
            </a:solidFill>
          </a:ln>
        </p:spPr>
      </p:pic>
      <p:sp>
        <p:nvSpPr>
          <p:cNvPr id="10" name="Title 9"/>
          <p:cNvSpPr>
            <a:spLocks noGrp="1"/>
          </p:cNvSpPr>
          <p:nvPr>
            <p:ph type="title"/>
          </p:nvPr>
        </p:nvSpPr>
        <p:spPr>
          <a:xfrm>
            <a:off x="0" y="731520"/>
            <a:ext cx="9144000" cy="984885"/>
          </a:xfrm>
        </p:spPr>
        <p:txBody>
          <a:bodyPr/>
          <a:lstStyle/>
          <a:p>
            <a:r>
              <a:rPr lang="en-US" dirty="0" smtClean="0"/>
              <a:t>Operation Instructions </a:t>
            </a:r>
            <a:br>
              <a:rPr lang="en-US" dirty="0" smtClean="0"/>
            </a:br>
            <a:r>
              <a:rPr lang="en-US" dirty="0" smtClean="0"/>
              <a:t>Abrams Installation (CONT’D)</a:t>
            </a:r>
            <a:endParaRPr lang="en-US" dirty="0"/>
          </a:p>
        </p:txBody>
      </p:sp>
    </p:spTree>
    <p:extLst>
      <p:ext uri="{BB962C8B-B14F-4D97-AF65-F5344CB8AC3E}">
        <p14:creationId xmlns:p14="http://schemas.microsoft.com/office/powerpoint/2010/main" xmlns="" val="1883668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685800"/>
            <a:ext cx="9067800" cy="5540829"/>
          </a:xfrm>
          <a:noFill/>
        </p:spPr>
        <p:txBody>
          <a:bodyPr>
            <a:normAutofit/>
          </a:bodyPr>
          <a:lstStyle/>
          <a:p>
            <a:pPr marL="137160" indent="0" algn="ctr">
              <a:buNone/>
            </a:pPr>
            <a:r>
              <a:rPr lang="en-US" dirty="0" smtClean="0"/>
              <a:t>External Audio Adapter and Cable</a:t>
            </a:r>
          </a:p>
          <a:p>
            <a:pPr marL="0" indent="0" algn="ctr">
              <a:buNone/>
            </a:pPr>
            <a:r>
              <a:rPr lang="en-US" b="1" dirty="0" smtClean="0"/>
              <a:t>NOTE</a:t>
            </a:r>
          </a:p>
          <a:p>
            <a:pPr marL="0" indent="0" algn="ctr">
              <a:buNone/>
            </a:pPr>
            <a:endParaRPr lang="en-US" b="1" dirty="0"/>
          </a:p>
          <a:p>
            <a:pPr marL="0" indent="0" algn="ctr">
              <a:buNone/>
            </a:pPr>
            <a:r>
              <a:rPr lang="en-US" dirty="0"/>
              <a:t>If a </a:t>
            </a:r>
            <a:r>
              <a:rPr lang="en-US" dirty="0" err="1"/>
              <a:t>CVC</a:t>
            </a:r>
            <a:r>
              <a:rPr lang="en-US" dirty="0"/>
              <a:t> is connected to Commanders </a:t>
            </a:r>
            <a:r>
              <a:rPr lang="en-US" dirty="0" err="1"/>
              <a:t>FFCS</a:t>
            </a:r>
            <a:r>
              <a:rPr lang="en-US" dirty="0"/>
              <a:t> remove until the External Audio Adapter is </a:t>
            </a:r>
            <a:r>
              <a:rPr lang="en-US" dirty="0" smtClean="0"/>
              <a:t>installed. The </a:t>
            </a:r>
            <a:r>
              <a:rPr lang="en-US" dirty="0"/>
              <a:t>External Audio Cable can be connected to any </a:t>
            </a:r>
            <a:r>
              <a:rPr lang="en-US" dirty="0" err="1"/>
              <a:t>FFCS</a:t>
            </a:r>
            <a:r>
              <a:rPr lang="en-US" dirty="0"/>
              <a:t> in the turret, however the Commander’s </a:t>
            </a:r>
            <a:r>
              <a:rPr lang="en-US" dirty="0" err="1" smtClean="0"/>
              <a:t>FFCS</a:t>
            </a:r>
            <a:r>
              <a:rPr lang="en-US" dirty="0" smtClean="0"/>
              <a:t> is </a:t>
            </a:r>
            <a:r>
              <a:rPr lang="en-US" dirty="0"/>
              <a:t>recommended</a:t>
            </a:r>
            <a:r>
              <a:rPr lang="en-US" dirty="0" smtClean="0"/>
              <a:t>.</a:t>
            </a:r>
          </a:p>
          <a:p>
            <a:pPr marL="0" indent="0" algn="ctr">
              <a:buNone/>
            </a:pPr>
            <a:endParaRPr lang="en-US" dirty="0"/>
          </a:p>
          <a:p>
            <a:pPr marL="0" indent="0">
              <a:buNone/>
            </a:pPr>
            <a:r>
              <a:rPr lang="en-US" dirty="0"/>
              <a:t>1. Remove the External Audio Adapter from the </a:t>
            </a:r>
            <a:r>
              <a:rPr lang="en-US" dirty="0" err="1"/>
              <a:t>VAK</a:t>
            </a:r>
            <a:r>
              <a:rPr lang="en-US" dirty="0"/>
              <a:t> (item #30).</a:t>
            </a:r>
          </a:p>
          <a:p>
            <a:pPr marL="0" indent="0">
              <a:buNone/>
            </a:pPr>
            <a:r>
              <a:rPr lang="en-US" dirty="0"/>
              <a:t>2. Attach the External Audio Adapter connector (item #30) end labeled Headset to Commander’s </a:t>
            </a:r>
            <a:r>
              <a:rPr lang="en-US" dirty="0" err="1"/>
              <a:t>FFCS</a:t>
            </a:r>
            <a:r>
              <a:rPr lang="en-US" dirty="0"/>
              <a:t> </a:t>
            </a:r>
            <a:r>
              <a:rPr lang="en-US" dirty="0" err="1" smtClean="0"/>
              <a:t>CVC</a:t>
            </a:r>
            <a:r>
              <a:rPr lang="en-US" dirty="0" smtClean="0"/>
              <a:t> connector</a:t>
            </a:r>
            <a:r>
              <a:rPr lang="en-US" dirty="0"/>
              <a:t>. See Figure 4-17.</a:t>
            </a:r>
          </a:p>
        </p:txBody>
      </p:sp>
    </p:spTree>
    <p:extLst>
      <p:ext uri="{BB962C8B-B14F-4D97-AF65-F5344CB8AC3E}">
        <p14:creationId xmlns:p14="http://schemas.microsoft.com/office/powerpoint/2010/main" xmlns="" val="32030553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685800"/>
            <a:ext cx="9067800" cy="5540829"/>
          </a:xfrm>
          <a:noFill/>
        </p:spPr>
        <p:txBody>
          <a:bodyPr>
            <a:normAutofit/>
          </a:bodyPr>
          <a:lstStyle/>
          <a:p>
            <a:pPr marL="137160" indent="0" algn="ctr">
              <a:buNone/>
            </a:pPr>
            <a:r>
              <a:rPr lang="en-US" dirty="0" smtClean="0"/>
              <a:t>External Audio Adapter and Cable</a:t>
            </a:r>
          </a:p>
          <a:p>
            <a:pPr marL="0" indent="0">
              <a:buNone/>
            </a:pPr>
            <a:r>
              <a:rPr lang="en-US" dirty="0"/>
              <a:t>3. Connect the </a:t>
            </a:r>
            <a:r>
              <a:rPr lang="en-US" dirty="0" err="1"/>
              <a:t>CVC</a:t>
            </a:r>
            <a:r>
              <a:rPr lang="en-US" dirty="0"/>
              <a:t> to the External Audio Adapter connector (item #30) end labeled </a:t>
            </a:r>
            <a:r>
              <a:rPr lang="en-US" dirty="0" err="1"/>
              <a:t>CVC</a:t>
            </a:r>
            <a:r>
              <a:rPr lang="en-US" dirty="0"/>
              <a:t>.</a:t>
            </a:r>
          </a:p>
        </p:txBody>
      </p:sp>
      <p:pic>
        <p:nvPicPr>
          <p:cNvPr id="12290" name="Picture 2"/>
          <p:cNvPicPr>
            <a:picLocks noChangeAspect="1" noChangeArrowheads="1"/>
          </p:cNvPicPr>
          <p:nvPr/>
        </p:nvPicPr>
        <p:blipFill rotWithShape="1">
          <a:blip r:embed="rId3" cstate="screen">
            <a:extLst>
              <a:ext uri="{28A0092B-C50C-407E-A947-70E740481C1C}">
                <a14:useLocalDpi xmlns:a14="http://schemas.microsoft.com/office/drawing/2010/main" xmlns="" val="0"/>
              </a:ext>
            </a:extLst>
          </a:blip>
          <a:srcRect/>
          <a:stretch/>
        </p:blipFill>
        <p:spPr bwMode="auto">
          <a:xfrm>
            <a:off x="1133475" y="2286000"/>
            <a:ext cx="6796767" cy="3305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779113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5274" y="1085850"/>
            <a:ext cx="8572501" cy="5140779"/>
          </a:xfrm>
          <a:noFill/>
        </p:spPr>
        <p:txBody>
          <a:bodyPr>
            <a:normAutofit/>
          </a:bodyPr>
          <a:lstStyle/>
          <a:p>
            <a:pPr marL="137160" indent="0" algn="ctr">
              <a:buNone/>
            </a:pPr>
            <a:r>
              <a:rPr lang="en-US" dirty="0" smtClean="0"/>
              <a:t>External Audio Adapter and Cable</a:t>
            </a:r>
          </a:p>
          <a:p>
            <a:pPr marL="0" indent="0">
              <a:buNone/>
            </a:pPr>
            <a:r>
              <a:rPr lang="en-US" dirty="0"/>
              <a:t>4. Remove the orange External Audio Cable from the </a:t>
            </a:r>
            <a:r>
              <a:rPr lang="en-US" dirty="0" err="1"/>
              <a:t>VAK</a:t>
            </a:r>
            <a:r>
              <a:rPr lang="en-US" dirty="0"/>
              <a:t> (item #34).</a:t>
            </a:r>
          </a:p>
          <a:p>
            <a:pPr marL="0" indent="0">
              <a:buNone/>
            </a:pPr>
            <a:r>
              <a:rPr lang="en-US" dirty="0"/>
              <a:t>5. Connect the orange External Audio Cable (C132–11 A; item #34) to the connector on the External Audio </a:t>
            </a:r>
            <a:r>
              <a:rPr lang="en-US" dirty="0" smtClean="0"/>
              <a:t>Adapter (item </a:t>
            </a:r>
            <a:r>
              <a:rPr lang="en-US" dirty="0"/>
              <a:t>#30) labeled Audio Out.</a:t>
            </a:r>
          </a:p>
          <a:p>
            <a:pPr marL="0" indent="0">
              <a:buNone/>
            </a:pPr>
            <a:r>
              <a:rPr lang="en-US" dirty="0"/>
              <a:t>6. Connect the External Audio Cable (C132–11 B; item #34 Part B) to the 8-Channel Encoder (item #3) J10 connector.</a:t>
            </a:r>
          </a:p>
        </p:txBody>
      </p:sp>
    </p:spTree>
    <p:extLst>
      <p:ext uri="{BB962C8B-B14F-4D97-AF65-F5344CB8AC3E}">
        <p14:creationId xmlns:p14="http://schemas.microsoft.com/office/powerpoint/2010/main" xmlns="" val="28647325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814286"/>
            <a:ext cx="9067800" cy="4967513"/>
          </a:xfrm>
          <a:noFill/>
        </p:spPr>
        <p:txBody>
          <a:bodyPr>
            <a:normAutofit/>
          </a:bodyPr>
          <a:lstStyle/>
          <a:p>
            <a:pPr marL="137160" indent="0" algn="ctr">
              <a:buNone/>
            </a:pPr>
            <a:r>
              <a:rPr lang="en-US" dirty="0" smtClean="0"/>
              <a:t>1553 Data Bus A Cable</a:t>
            </a:r>
          </a:p>
          <a:p>
            <a:pPr marL="137160" indent="0" algn="ctr">
              <a:buNone/>
            </a:pPr>
            <a:r>
              <a:rPr lang="en-US" dirty="0" smtClean="0"/>
              <a:t>1553 </a:t>
            </a:r>
            <a:r>
              <a:rPr lang="en-US" dirty="0"/>
              <a:t>Data Bus </a:t>
            </a:r>
            <a:r>
              <a:rPr lang="en-US" dirty="0" smtClean="0"/>
              <a:t>B Cable</a:t>
            </a:r>
            <a:endParaRPr lang="en-US" dirty="0"/>
          </a:p>
        </p:txBody>
      </p:sp>
      <p:pic>
        <p:nvPicPr>
          <p:cNvPr id="8" name="Picture 7" descr="M1A2%20J1%20Loaders%20Plug%20Full%20View"/>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304801" y="2667000"/>
            <a:ext cx="3886199" cy="3291840"/>
          </a:xfrm>
          <a:prstGeom prst="rect">
            <a:avLst/>
          </a:prstGeom>
          <a:noFill/>
          <a:ln w="28575">
            <a:solidFill>
              <a:schemeClr val="tx1"/>
            </a:solidFill>
          </a:ln>
        </p:spPr>
      </p:pic>
      <p:pic>
        <p:nvPicPr>
          <p:cNvPr id="10" name="Picture 9" descr="M1A2%20Behind%20Gunner%20Pos"/>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4208890" y="2667000"/>
            <a:ext cx="4021455" cy="3291840"/>
          </a:xfrm>
          <a:prstGeom prst="rect">
            <a:avLst/>
          </a:prstGeom>
          <a:noFill/>
          <a:ln w="28575">
            <a:solidFill>
              <a:schemeClr val="tx1"/>
            </a:solidFill>
          </a:ln>
        </p:spPr>
      </p:pic>
      <p:pic>
        <p:nvPicPr>
          <p:cNvPr id="11" name="Picture 10" descr="M1A2%20J4%20at%20Gunner%20Pos%20Full%20View"/>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7241944" y="4114800"/>
            <a:ext cx="1783080" cy="2377440"/>
          </a:xfrm>
          <a:prstGeom prst="rect">
            <a:avLst/>
          </a:prstGeom>
          <a:noFill/>
          <a:ln w="28575">
            <a:solidFill>
              <a:schemeClr val="tx1"/>
            </a:solidFill>
          </a:ln>
        </p:spPr>
      </p:pic>
      <p:sp>
        <p:nvSpPr>
          <p:cNvPr id="2" name="Curved Left Arrow 1"/>
          <p:cNvSpPr/>
          <p:nvPr/>
        </p:nvSpPr>
        <p:spPr>
          <a:xfrm rot="6289856">
            <a:off x="6000714" y="4635182"/>
            <a:ext cx="1102687" cy="1597481"/>
          </a:xfrm>
          <a:prstGeom prst="curvedLeftArrow">
            <a:avLst>
              <a:gd name="adj1" fmla="val 25000"/>
              <a:gd name="adj2" fmla="val 44522"/>
              <a:gd name="adj3" fmla="val 25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itle 12"/>
          <p:cNvSpPr>
            <a:spLocks noGrp="1"/>
          </p:cNvSpPr>
          <p:nvPr>
            <p:ph type="title"/>
          </p:nvPr>
        </p:nvSpPr>
        <p:spPr>
          <a:xfrm>
            <a:off x="0" y="731520"/>
            <a:ext cx="9144000" cy="984885"/>
          </a:xfrm>
        </p:spPr>
        <p:txBody>
          <a:bodyPr/>
          <a:lstStyle/>
          <a:p>
            <a:r>
              <a:rPr lang="en-US" dirty="0" smtClean="0"/>
              <a:t>Operation Instructions </a:t>
            </a:r>
            <a:br>
              <a:rPr lang="en-US" dirty="0" smtClean="0"/>
            </a:br>
            <a:r>
              <a:rPr lang="en-US" dirty="0" smtClean="0"/>
              <a:t>Abrams Installation (CONT’D)</a:t>
            </a:r>
            <a:endParaRPr lang="en-US" dirty="0"/>
          </a:p>
        </p:txBody>
      </p:sp>
    </p:spTree>
    <p:extLst>
      <p:ext uri="{BB962C8B-B14F-4D97-AF65-F5344CB8AC3E}">
        <p14:creationId xmlns:p14="http://schemas.microsoft.com/office/powerpoint/2010/main" xmlns="" val="2497341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5275" y="1104900"/>
            <a:ext cx="8572501" cy="5140779"/>
          </a:xfrm>
          <a:noFill/>
        </p:spPr>
        <p:txBody>
          <a:bodyPr>
            <a:normAutofit/>
          </a:bodyPr>
          <a:lstStyle/>
          <a:p>
            <a:pPr marL="137160" indent="0" algn="ctr">
              <a:buNone/>
            </a:pPr>
            <a:r>
              <a:rPr lang="en-US" dirty="0" smtClean="0"/>
              <a:t>Loader’s 1553 </a:t>
            </a:r>
            <a:r>
              <a:rPr lang="en-US" dirty="0"/>
              <a:t>Data </a:t>
            </a:r>
            <a:r>
              <a:rPr lang="en-US" dirty="0" smtClean="0"/>
              <a:t>A Cable</a:t>
            </a:r>
          </a:p>
          <a:p>
            <a:pPr marL="137160" indent="0" algn="ctr">
              <a:buNone/>
            </a:pPr>
            <a:endParaRPr lang="en-US" dirty="0" smtClean="0"/>
          </a:p>
          <a:p>
            <a:pPr marL="0" indent="0">
              <a:buNone/>
            </a:pPr>
            <a:r>
              <a:rPr lang="en-US" dirty="0"/>
              <a:t>1. Remove Data Bus Cable from Transit Case (item #6).</a:t>
            </a:r>
          </a:p>
          <a:p>
            <a:pPr marL="0" indent="0">
              <a:buNone/>
            </a:pPr>
            <a:r>
              <a:rPr lang="en-US" dirty="0"/>
              <a:t>2. Connect Data Bus Cable A (item #6) to the 1553 connector J1 located in the Loader’s Station. See Figure 4-18.</a:t>
            </a:r>
          </a:p>
        </p:txBody>
      </p:sp>
      <p:pic>
        <p:nvPicPr>
          <p:cNvPr id="13314" name="Picture 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2638425" y="3238500"/>
            <a:ext cx="3819525" cy="28646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826063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5275" y="1104900"/>
            <a:ext cx="8572501" cy="5140779"/>
          </a:xfrm>
          <a:noFill/>
        </p:spPr>
        <p:txBody>
          <a:bodyPr>
            <a:normAutofit/>
          </a:bodyPr>
          <a:lstStyle/>
          <a:p>
            <a:pPr marL="137160" indent="0" algn="ctr">
              <a:buNone/>
            </a:pPr>
            <a:r>
              <a:rPr lang="en-US" dirty="0" smtClean="0"/>
              <a:t>Loader’s 1553 </a:t>
            </a:r>
            <a:r>
              <a:rPr lang="en-US" dirty="0"/>
              <a:t>Data </a:t>
            </a:r>
            <a:r>
              <a:rPr lang="en-US" dirty="0" smtClean="0"/>
              <a:t>A Cable</a:t>
            </a:r>
          </a:p>
          <a:p>
            <a:pPr marL="137160" indent="0" algn="ctr">
              <a:buNone/>
            </a:pPr>
            <a:endParaRPr lang="en-US" dirty="0" smtClean="0"/>
          </a:p>
          <a:p>
            <a:pPr marL="0" indent="0">
              <a:buNone/>
            </a:pPr>
            <a:r>
              <a:rPr lang="en-US" dirty="0"/>
              <a:t>3. Route the cable along the turret wall and ring to the </a:t>
            </a:r>
            <a:r>
              <a:rPr lang="en-US" dirty="0" err="1"/>
              <a:t>CMUR</a:t>
            </a:r>
            <a:r>
              <a:rPr lang="en-US" dirty="0"/>
              <a:t> using two small magnets from the </a:t>
            </a:r>
            <a:r>
              <a:rPr lang="en-US" dirty="0" err="1"/>
              <a:t>VAK</a:t>
            </a:r>
            <a:r>
              <a:rPr lang="en-US" dirty="0"/>
              <a:t> (item #12</a:t>
            </a:r>
            <a:r>
              <a:rPr lang="en-US" dirty="0" smtClean="0"/>
              <a:t>).</a:t>
            </a:r>
          </a:p>
          <a:p>
            <a:pPr marL="0" indent="0">
              <a:buNone/>
            </a:pPr>
            <a:r>
              <a:rPr lang="en-US" dirty="0"/>
              <a:t>4. Connect the end labeled to </a:t>
            </a:r>
            <a:r>
              <a:rPr lang="en-US" dirty="0" err="1"/>
              <a:t>CMUR</a:t>
            </a:r>
            <a:r>
              <a:rPr lang="en-US" dirty="0"/>
              <a:t> Data Bus to the </a:t>
            </a:r>
            <a:r>
              <a:rPr lang="en-US" dirty="0" err="1"/>
              <a:t>CMUR</a:t>
            </a:r>
            <a:r>
              <a:rPr lang="en-US" dirty="0"/>
              <a:t> (item #1) J14 connector</a:t>
            </a:r>
            <a:r>
              <a:rPr lang="en-US" dirty="0" smtClean="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4264598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75" y="612845"/>
            <a:ext cx="8677275" cy="5262979"/>
          </a:xfrm>
          <a:prstGeom prst="rect">
            <a:avLst/>
          </a:prstGeom>
        </p:spPr>
        <p:txBody>
          <a:bodyPr wrap="square">
            <a:spAutoFit/>
          </a:bodyPr>
          <a:lstStyle/>
          <a:p>
            <a:r>
              <a:rPr lang="en-US" sz="2400" dirty="0"/>
              <a:t>1. Remove the 8-Channel Encoder and </a:t>
            </a:r>
            <a:r>
              <a:rPr lang="en-US" sz="2400" dirty="0" err="1"/>
              <a:t>CMUR</a:t>
            </a:r>
            <a:r>
              <a:rPr lang="en-US" sz="2400" dirty="0"/>
              <a:t> from the Transit Case (item #1 and #3).</a:t>
            </a:r>
          </a:p>
          <a:p>
            <a:r>
              <a:rPr lang="en-US" sz="2400" dirty="0"/>
              <a:t>2. Mount the Encoder (item #3) inside the .50 Cal Ammo Stowage Box. See Figure 4-3</a:t>
            </a:r>
            <a:r>
              <a:rPr lang="en-US" sz="2400" dirty="0" smtClean="0"/>
              <a:t>.</a:t>
            </a:r>
          </a:p>
          <a:p>
            <a:r>
              <a:rPr lang="en-US" sz="2400" dirty="0"/>
              <a:t>3. Place </a:t>
            </a:r>
            <a:r>
              <a:rPr lang="en-US" sz="2400" dirty="0" err="1"/>
              <a:t>CMUR</a:t>
            </a:r>
            <a:r>
              <a:rPr lang="en-US" sz="2400" dirty="0"/>
              <a:t> (item #1) on top of .50 Cal Ammo Stowage Box for Solid State Drive (</a:t>
            </a:r>
            <a:r>
              <a:rPr lang="en-US" sz="2400" dirty="0" err="1"/>
              <a:t>SSD</a:t>
            </a:r>
            <a:r>
              <a:rPr lang="en-US" sz="2400" dirty="0"/>
              <a:t>) inspection. See Figure</a:t>
            </a:r>
          </a:p>
          <a:p>
            <a:r>
              <a:rPr lang="en-US" sz="2400" dirty="0"/>
              <a:t>4-4</a:t>
            </a:r>
            <a:r>
              <a:rPr lang="en-US" sz="2400" dirty="0" smtClean="0"/>
              <a:t>.</a:t>
            </a:r>
          </a:p>
          <a:p>
            <a:r>
              <a:rPr lang="en-US" sz="2400" dirty="0"/>
              <a:t>4. Unscrew the Solid State Drive (</a:t>
            </a:r>
            <a:r>
              <a:rPr lang="en-US" sz="2400" dirty="0" err="1"/>
              <a:t>SSD</a:t>
            </a:r>
            <a:r>
              <a:rPr lang="en-US" sz="2400" dirty="0"/>
              <a:t>) thumb screws and open the </a:t>
            </a:r>
            <a:r>
              <a:rPr lang="en-US" sz="2400" dirty="0" err="1"/>
              <a:t>SSD</a:t>
            </a:r>
            <a:r>
              <a:rPr lang="en-US" sz="2400" dirty="0"/>
              <a:t> Drive Bay Door. See Figure 4-5</a:t>
            </a:r>
            <a:r>
              <a:rPr lang="en-US" sz="2400" dirty="0" smtClean="0"/>
              <a:t>.</a:t>
            </a:r>
          </a:p>
          <a:p>
            <a:r>
              <a:rPr lang="en-US" sz="2400" dirty="0"/>
              <a:t>5. Press latch release button and ensure that the </a:t>
            </a:r>
            <a:r>
              <a:rPr lang="en-US" sz="2400" dirty="0" err="1"/>
              <a:t>SSD</a:t>
            </a:r>
            <a:r>
              <a:rPr lang="en-US" sz="2400" dirty="0"/>
              <a:t> has been installed. See Figure 4-5.</a:t>
            </a:r>
          </a:p>
          <a:p>
            <a:r>
              <a:rPr lang="en-US" sz="2400" dirty="0" smtClean="0"/>
              <a:t>6</a:t>
            </a:r>
            <a:r>
              <a:rPr lang="en-US" sz="2400" dirty="0"/>
              <a:t>. Re-seat </a:t>
            </a:r>
            <a:r>
              <a:rPr lang="en-US" sz="2400" dirty="0" err="1"/>
              <a:t>SSD</a:t>
            </a:r>
            <a:r>
              <a:rPr lang="en-US" sz="2400" dirty="0" smtClean="0"/>
              <a:t>.</a:t>
            </a:r>
          </a:p>
          <a:p>
            <a:r>
              <a:rPr lang="en-US" sz="2400" dirty="0"/>
              <a:t>7. Close the bay door and tighten thumb screws.</a:t>
            </a:r>
            <a:endParaRPr lang="en-US" sz="2400" dirty="0" smtClean="0"/>
          </a:p>
          <a:p>
            <a:endParaRPr lang="en-US" sz="2400" dirty="0"/>
          </a:p>
        </p:txBody>
      </p:sp>
    </p:spTree>
    <p:extLst>
      <p:ext uri="{BB962C8B-B14F-4D97-AF65-F5344CB8AC3E}">
        <p14:creationId xmlns:p14="http://schemas.microsoft.com/office/powerpoint/2010/main" xmlns="" val="11863218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0985" y="847725"/>
            <a:ext cx="8572501" cy="5140779"/>
          </a:xfrm>
          <a:noFill/>
        </p:spPr>
        <p:txBody>
          <a:bodyPr>
            <a:normAutofit/>
          </a:bodyPr>
          <a:lstStyle/>
          <a:p>
            <a:pPr marL="137160" indent="0" algn="ctr">
              <a:buNone/>
            </a:pPr>
            <a:r>
              <a:rPr lang="en-US" dirty="0" smtClean="0"/>
              <a:t>Gunner’s 1553 </a:t>
            </a:r>
            <a:r>
              <a:rPr lang="en-US" dirty="0"/>
              <a:t>Data </a:t>
            </a:r>
            <a:r>
              <a:rPr lang="en-US" dirty="0" smtClean="0"/>
              <a:t>B Cable</a:t>
            </a:r>
          </a:p>
          <a:p>
            <a:pPr marL="137160" indent="0" algn="ctr">
              <a:buNone/>
            </a:pPr>
            <a:endParaRPr lang="en-US" dirty="0" smtClean="0"/>
          </a:p>
          <a:p>
            <a:pPr marL="0" indent="0">
              <a:buNone/>
            </a:pPr>
            <a:r>
              <a:rPr lang="en-US" dirty="0" smtClean="0"/>
              <a:t>1. Locate </a:t>
            </a:r>
            <a:r>
              <a:rPr lang="en-US" dirty="0"/>
              <a:t>the 1553 J4 connector between the lower right of Gunner's Station and the Turret Wall. See Figure 4-19</a:t>
            </a:r>
            <a:r>
              <a:rPr lang="en-US" dirty="0" smtClean="0"/>
              <a:t>.</a:t>
            </a:r>
          </a:p>
          <a:p>
            <a:pPr marL="0" indent="0">
              <a:buNone/>
            </a:pPr>
            <a:endParaRPr lang="en-US" dirty="0"/>
          </a:p>
          <a:p>
            <a:pPr marL="0" indent="0">
              <a:buNone/>
            </a:pPr>
            <a:endParaRPr lang="en-US" dirty="0"/>
          </a:p>
        </p:txBody>
      </p:sp>
      <p:pic>
        <p:nvPicPr>
          <p:cNvPr id="14338" name="Picture 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1504949" y="2638425"/>
            <a:ext cx="5705475" cy="34640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82989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0985" y="847725"/>
            <a:ext cx="8572501" cy="5140779"/>
          </a:xfrm>
          <a:noFill/>
        </p:spPr>
        <p:txBody>
          <a:bodyPr>
            <a:normAutofit/>
          </a:bodyPr>
          <a:lstStyle/>
          <a:p>
            <a:pPr marL="137160" indent="0" algn="ctr">
              <a:buNone/>
            </a:pPr>
            <a:r>
              <a:rPr lang="en-US" dirty="0" smtClean="0"/>
              <a:t>Gunner’s 1553 </a:t>
            </a:r>
            <a:r>
              <a:rPr lang="en-US" dirty="0"/>
              <a:t>Data </a:t>
            </a:r>
            <a:r>
              <a:rPr lang="en-US" dirty="0" smtClean="0"/>
              <a:t>B Cable</a:t>
            </a:r>
          </a:p>
          <a:p>
            <a:pPr marL="137160" indent="0" algn="ctr">
              <a:buNone/>
            </a:pPr>
            <a:endParaRPr lang="en-US" dirty="0" smtClean="0"/>
          </a:p>
          <a:p>
            <a:pPr marL="0" indent="0">
              <a:buNone/>
            </a:pPr>
            <a:r>
              <a:rPr lang="en-US" dirty="0"/>
              <a:t>2. Connect the data bus cable (item #6) to the 1553 connector J4 located in the Gunner’s station.</a:t>
            </a:r>
          </a:p>
          <a:p>
            <a:pPr marL="0" indent="0">
              <a:buNone/>
            </a:pPr>
            <a:r>
              <a:rPr lang="en-US" dirty="0"/>
              <a:t>3. Route the cable along the turret wall and ring behind the Commander’s seat and to the </a:t>
            </a:r>
            <a:r>
              <a:rPr lang="en-US" dirty="0" err="1"/>
              <a:t>CMUR</a:t>
            </a:r>
            <a:r>
              <a:rPr lang="en-US" dirty="0"/>
              <a:t>, securing cable</a:t>
            </a:r>
          </a:p>
          <a:p>
            <a:pPr marL="0" indent="0">
              <a:buNone/>
            </a:pPr>
            <a:r>
              <a:rPr lang="en-US" dirty="0"/>
              <a:t>with clamps from </a:t>
            </a:r>
            <a:r>
              <a:rPr lang="en-US" dirty="0" err="1"/>
              <a:t>VAK</a:t>
            </a:r>
            <a:r>
              <a:rPr lang="en-US" dirty="0"/>
              <a:t> (item #12).</a:t>
            </a:r>
          </a:p>
          <a:p>
            <a:pPr marL="0" indent="0">
              <a:buNone/>
            </a:pPr>
            <a:r>
              <a:rPr lang="en-US" dirty="0"/>
              <a:t>4. Connect the end labeled to </a:t>
            </a:r>
            <a:r>
              <a:rPr lang="en-US" dirty="0" err="1"/>
              <a:t>CMUR</a:t>
            </a:r>
            <a:r>
              <a:rPr lang="en-US" dirty="0"/>
              <a:t> Data Bus to the </a:t>
            </a:r>
            <a:r>
              <a:rPr lang="en-US" dirty="0" err="1"/>
              <a:t>CMUR</a:t>
            </a:r>
            <a:r>
              <a:rPr lang="en-US" dirty="0"/>
              <a:t> J15 connector (item #1).</a:t>
            </a:r>
          </a:p>
        </p:txBody>
      </p:sp>
    </p:spTree>
    <p:extLst>
      <p:ext uri="{BB962C8B-B14F-4D97-AF65-F5344CB8AC3E}">
        <p14:creationId xmlns:p14="http://schemas.microsoft.com/office/powerpoint/2010/main" xmlns="" val="10671249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799770"/>
            <a:ext cx="9067800" cy="4470401"/>
          </a:xfrm>
          <a:noFill/>
        </p:spPr>
        <p:txBody>
          <a:bodyPr>
            <a:normAutofit/>
          </a:bodyPr>
          <a:lstStyle/>
          <a:p>
            <a:pPr marL="137160" indent="0" algn="ctr">
              <a:buNone/>
            </a:pPr>
            <a:r>
              <a:rPr lang="en-US" dirty="0" smtClean="0"/>
              <a:t>CMUR Power Cable and Utility Adapter</a:t>
            </a:r>
          </a:p>
          <a:p>
            <a:pPr marL="137160" indent="0" algn="ctr">
              <a:buNone/>
            </a:pPr>
            <a:r>
              <a:rPr lang="en-US" dirty="0" smtClean="0"/>
              <a:t>CMUR Power Cable (All Models)</a:t>
            </a:r>
            <a:endParaRPr lang="en-US" dirty="0"/>
          </a:p>
        </p:txBody>
      </p:sp>
      <p:pic>
        <p:nvPicPr>
          <p:cNvPr id="8" name="Picture 7" descr="IMGP0789"/>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381000" y="2819400"/>
            <a:ext cx="4075430" cy="3067050"/>
          </a:xfrm>
          <a:prstGeom prst="rect">
            <a:avLst/>
          </a:prstGeom>
          <a:noFill/>
          <a:ln w="28575">
            <a:solidFill>
              <a:schemeClr val="bg1"/>
            </a:solidFill>
          </a:ln>
        </p:spPr>
      </p:pic>
      <p:pic>
        <p:nvPicPr>
          <p:cNvPr id="10" name="Picture 9"/>
          <p:cNvPicPr/>
          <p:nvPr/>
        </p:nvPicPr>
        <p:blipFill>
          <a:blip r:embed="rId4" cstate="email">
            <a:extLst>
              <a:ext uri="{28A0092B-C50C-407E-A947-70E740481C1C}">
                <a14:useLocalDpi xmlns:a14="http://schemas.microsoft.com/office/drawing/2010/main" xmlns=""/>
              </a:ext>
            </a:extLst>
          </a:blip>
          <a:stretch>
            <a:fillRect/>
          </a:stretch>
        </p:blipFill>
        <p:spPr bwMode="auto">
          <a:xfrm>
            <a:off x="4876800" y="2819400"/>
            <a:ext cx="3933825" cy="3067050"/>
          </a:xfrm>
          <a:prstGeom prst="rect">
            <a:avLst/>
          </a:prstGeom>
          <a:noFill/>
          <a:ln w="28575">
            <a:solidFill>
              <a:schemeClr val="bg1"/>
            </a:solidFill>
          </a:ln>
        </p:spPr>
      </p:pic>
      <p:sp>
        <p:nvSpPr>
          <p:cNvPr id="11" name="Title 10"/>
          <p:cNvSpPr>
            <a:spLocks noGrp="1"/>
          </p:cNvSpPr>
          <p:nvPr>
            <p:ph type="title"/>
          </p:nvPr>
        </p:nvSpPr>
        <p:spPr>
          <a:xfrm>
            <a:off x="0" y="731520"/>
            <a:ext cx="9144000" cy="984885"/>
          </a:xfrm>
        </p:spPr>
        <p:txBody>
          <a:bodyPr/>
          <a:lstStyle/>
          <a:p>
            <a:r>
              <a:rPr lang="en-US" dirty="0" smtClean="0"/>
              <a:t>Operation Instructions </a:t>
            </a:r>
            <a:br>
              <a:rPr lang="en-US" dirty="0" smtClean="0"/>
            </a:br>
            <a:r>
              <a:rPr lang="en-US" dirty="0" smtClean="0"/>
              <a:t>Abrams Installation (CONT’D)</a:t>
            </a:r>
            <a:endParaRPr lang="en-US" dirty="0"/>
          </a:p>
        </p:txBody>
      </p:sp>
    </p:spTree>
    <p:extLst>
      <p:ext uri="{BB962C8B-B14F-4D97-AF65-F5344CB8AC3E}">
        <p14:creationId xmlns:p14="http://schemas.microsoft.com/office/powerpoint/2010/main" xmlns="" val="517363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0985" y="847725"/>
            <a:ext cx="8572501" cy="5140779"/>
          </a:xfrm>
          <a:noFill/>
        </p:spPr>
        <p:txBody>
          <a:bodyPr>
            <a:normAutofit fontScale="92500" lnSpcReduction="10000"/>
          </a:bodyPr>
          <a:lstStyle/>
          <a:p>
            <a:pPr marL="137160" indent="0" algn="ctr">
              <a:buNone/>
            </a:pPr>
            <a:r>
              <a:rPr lang="en-US" dirty="0" err="1"/>
              <a:t>CMUR</a:t>
            </a:r>
            <a:r>
              <a:rPr lang="en-US" dirty="0"/>
              <a:t> Power Cable and Utility Adapter</a:t>
            </a:r>
          </a:p>
          <a:p>
            <a:pPr marL="137160" indent="0" algn="ctr">
              <a:buNone/>
            </a:pPr>
            <a:endParaRPr lang="en-US" dirty="0" smtClean="0"/>
          </a:p>
          <a:p>
            <a:pPr marL="0" indent="0">
              <a:buNone/>
            </a:pPr>
            <a:r>
              <a:rPr lang="en-US" dirty="0"/>
              <a:t>1. Identify and remove the </a:t>
            </a:r>
            <a:r>
              <a:rPr lang="en-US" dirty="0" err="1"/>
              <a:t>CMUR</a:t>
            </a:r>
            <a:r>
              <a:rPr lang="en-US" dirty="0"/>
              <a:t> 24V Power cable and the Power Adapter Utility cable from the Vehicle Accessory</a:t>
            </a:r>
          </a:p>
          <a:p>
            <a:pPr marL="0" indent="0">
              <a:buNone/>
            </a:pPr>
            <a:r>
              <a:rPr lang="en-US" dirty="0"/>
              <a:t>Kit (item #35 and #39).</a:t>
            </a:r>
          </a:p>
          <a:p>
            <a:pPr marL="0" indent="0">
              <a:buNone/>
            </a:pPr>
            <a:r>
              <a:rPr lang="en-US" dirty="0"/>
              <a:t>2. Connect the Power Adapter Utility cable (item #35) to the </a:t>
            </a:r>
            <a:r>
              <a:rPr lang="en-US" dirty="0" err="1"/>
              <a:t>CMUR</a:t>
            </a:r>
            <a:r>
              <a:rPr lang="en-US" dirty="0"/>
              <a:t> 24V Power cable (item #39).</a:t>
            </a:r>
          </a:p>
          <a:p>
            <a:pPr marL="0" indent="0">
              <a:buNone/>
            </a:pPr>
            <a:r>
              <a:rPr lang="en-US" dirty="0"/>
              <a:t>3. Connect the 24V out connector on the </a:t>
            </a:r>
            <a:r>
              <a:rPr lang="en-US" dirty="0" err="1"/>
              <a:t>CMUR</a:t>
            </a:r>
            <a:r>
              <a:rPr lang="en-US" dirty="0"/>
              <a:t> power cable (item #39) to the </a:t>
            </a:r>
            <a:r>
              <a:rPr lang="en-US" dirty="0" err="1"/>
              <a:t>CMUR</a:t>
            </a:r>
            <a:r>
              <a:rPr lang="en-US" dirty="0"/>
              <a:t> J1 Connector (item #1).</a:t>
            </a:r>
          </a:p>
          <a:p>
            <a:pPr marL="0" indent="0">
              <a:buNone/>
            </a:pPr>
            <a:r>
              <a:rPr lang="en-US" dirty="0"/>
              <a:t>4. To connect to vehicle power, route the cable along the ledge of the turret behind the Loader’s Seat (staying clear of</a:t>
            </a:r>
          </a:p>
          <a:p>
            <a:pPr marL="0" indent="0">
              <a:buNone/>
            </a:pPr>
            <a:r>
              <a:rPr lang="en-US" dirty="0"/>
              <a:t>the Ready Ammunition Door) and to the Turret Utility Outlet Connector located on the Turret Network Box (</a:t>
            </a:r>
            <a:r>
              <a:rPr lang="en-US" dirty="0" err="1"/>
              <a:t>TNB</a:t>
            </a:r>
            <a:r>
              <a:rPr lang="en-US" dirty="0"/>
              <a:t>)</a:t>
            </a:r>
          </a:p>
          <a:p>
            <a:pPr marL="0" indent="0">
              <a:buNone/>
            </a:pPr>
            <a:r>
              <a:rPr lang="en-US" dirty="0"/>
              <a:t>or Re-worked Turret Network Box (</a:t>
            </a:r>
            <a:r>
              <a:rPr lang="en-US" dirty="0" err="1"/>
              <a:t>RTNB</a:t>
            </a:r>
            <a:r>
              <a:rPr lang="en-US" dirty="0"/>
              <a:t>). See Figure 4-20.</a:t>
            </a:r>
          </a:p>
        </p:txBody>
      </p:sp>
    </p:spTree>
    <p:extLst>
      <p:ext uri="{BB962C8B-B14F-4D97-AF65-F5344CB8AC3E}">
        <p14:creationId xmlns:p14="http://schemas.microsoft.com/office/powerpoint/2010/main" xmlns="" val="7259892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722460" y="1657350"/>
            <a:ext cx="7701227" cy="3819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758904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0985" y="847725"/>
            <a:ext cx="8572501" cy="5140779"/>
          </a:xfrm>
          <a:noFill/>
        </p:spPr>
        <p:txBody>
          <a:bodyPr>
            <a:normAutofit/>
          </a:bodyPr>
          <a:lstStyle/>
          <a:p>
            <a:pPr marL="137160" indent="0" algn="ctr">
              <a:buNone/>
            </a:pPr>
            <a:r>
              <a:rPr lang="en-US" dirty="0" err="1"/>
              <a:t>CMUR</a:t>
            </a:r>
            <a:r>
              <a:rPr lang="en-US" dirty="0"/>
              <a:t> Power Cable and Utility Adapter</a:t>
            </a:r>
          </a:p>
          <a:p>
            <a:pPr marL="137160" indent="0" algn="ctr">
              <a:buNone/>
            </a:pPr>
            <a:endParaRPr lang="en-US" dirty="0" smtClean="0"/>
          </a:p>
          <a:p>
            <a:pPr marL="0" indent="0" algn="ctr">
              <a:buNone/>
            </a:pPr>
            <a:r>
              <a:rPr lang="en-US" b="1" dirty="0"/>
              <a:t>NOTE</a:t>
            </a:r>
          </a:p>
          <a:p>
            <a:pPr marL="0" indent="0" algn="ctr">
              <a:buNone/>
            </a:pPr>
            <a:r>
              <a:rPr lang="en-US" dirty="0"/>
              <a:t>Without CROWS, the Turret Utility Outlet maybe be on the Gunners side</a:t>
            </a:r>
            <a:r>
              <a:rPr lang="en-US" dirty="0" smtClean="0"/>
              <a:t>.</a:t>
            </a:r>
          </a:p>
          <a:p>
            <a:pPr marL="0" indent="0" algn="ctr">
              <a:buNone/>
            </a:pPr>
            <a:endParaRPr lang="en-US" dirty="0"/>
          </a:p>
          <a:p>
            <a:pPr marL="0" indent="0">
              <a:buNone/>
            </a:pPr>
            <a:r>
              <a:rPr lang="en-US" dirty="0"/>
              <a:t>5. On the M1A1 D or M1A1 SA route the cable the </a:t>
            </a:r>
            <a:r>
              <a:rPr lang="en-US" dirty="0" smtClean="0"/>
              <a:t>same but from the Loader’s side </a:t>
            </a:r>
            <a:r>
              <a:rPr lang="en-US" dirty="0"/>
              <a:t>and input into the Turret Utility Outlet Connector on </a:t>
            </a:r>
            <a:r>
              <a:rPr lang="en-US" dirty="0" smtClean="0"/>
              <a:t>the </a:t>
            </a:r>
            <a:r>
              <a:rPr lang="en-US" dirty="0" err="1" smtClean="0"/>
              <a:t>RTNB</a:t>
            </a:r>
            <a:r>
              <a:rPr lang="en-US" dirty="0"/>
              <a:t>.</a:t>
            </a:r>
          </a:p>
          <a:p>
            <a:pPr marL="0" indent="0">
              <a:buNone/>
            </a:pPr>
            <a:r>
              <a:rPr lang="en-US" dirty="0"/>
              <a:t>6. Ensure the test utility outlet switch is in the ON </a:t>
            </a:r>
            <a:r>
              <a:rPr lang="en-US" dirty="0" smtClean="0"/>
              <a:t>position on the </a:t>
            </a:r>
            <a:r>
              <a:rPr lang="en-US" dirty="0" err="1" smtClean="0"/>
              <a:t>RTNB</a:t>
            </a:r>
            <a:r>
              <a:rPr lang="en-US" dirty="0" smtClean="0"/>
              <a:t>.</a:t>
            </a:r>
          </a:p>
        </p:txBody>
      </p:sp>
    </p:spTree>
    <p:extLst>
      <p:ext uri="{BB962C8B-B14F-4D97-AF65-F5344CB8AC3E}">
        <p14:creationId xmlns:p14="http://schemas.microsoft.com/office/powerpoint/2010/main" xmlns="" val="14887385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0985" y="847725"/>
            <a:ext cx="8572501" cy="5140779"/>
          </a:xfrm>
          <a:noFill/>
        </p:spPr>
        <p:txBody>
          <a:bodyPr>
            <a:normAutofit fontScale="85000" lnSpcReduction="20000"/>
          </a:bodyPr>
          <a:lstStyle/>
          <a:p>
            <a:pPr marL="137160" indent="0" algn="ctr">
              <a:buNone/>
            </a:pPr>
            <a:r>
              <a:rPr lang="en-US" dirty="0" err="1"/>
              <a:t>CMUR</a:t>
            </a:r>
            <a:r>
              <a:rPr lang="en-US" dirty="0"/>
              <a:t> Power Cable and Utility Adapter</a:t>
            </a:r>
          </a:p>
          <a:p>
            <a:pPr marL="137160" indent="0" algn="ctr">
              <a:buNone/>
            </a:pPr>
            <a:endParaRPr lang="en-US" dirty="0" smtClean="0"/>
          </a:p>
          <a:p>
            <a:r>
              <a:rPr lang="en-US" dirty="0"/>
              <a:t>1. Identify and remove the </a:t>
            </a:r>
            <a:r>
              <a:rPr lang="en-US" dirty="0" err="1"/>
              <a:t>CMUR</a:t>
            </a:r>
            <a:r>
              <a:rPr lang="en-US" dirty="0"/>
              <a:t> 24V Power cable and the Power Adapter Utility cable from the Vehicle Accessory</a:t>
            </a:r>
          </a:p>
          <a:p>
            <a:r>
              <a:rPr lang="en-US" dirty="0"/>
              <a:t>Kit (item #35 and #39).</a:t>
            </a:r>
          </a:p>
          <a:p>
            <a:r>
              <a:rPr lang="en-US" dirty="0"/>
              <a:t>2. Connect the Power Adapter Utility cable (item #35) to the </a:t>
            </a:r>
            <a:r>
              <a:rPr lang="en-US" dirty="0" err="1"/>
              <a:t>CMUR</a:t>
            </a:r>
            <a:r>
              <a:rPr lang="en-US" dirty="0"/>
              <a:t> 24V power cable (item #39).</a:t>
            </a:r>
          </a:p>
          <a:p>
            <a:r>
              <a:rPr lang="en-US" dirty="0"/>
              <a:t>3. Connect the 24V out connector on the </a:t>
            </a:r>
            <a:r>
              <a:rPr lang="en-US" dirty="0" err="1"/>
              <a:t>CMUR</a:t>
            </a:r>
            <a:r>
              <a:rPr lang="en-US" dirty="0"/>
              <a:t> power cable (item #39) to the </a:t>
            </a:r>
            <a:r>
              <a:rPr lang="en-US" dirty="0" err="1"/>
              <a:t>CMUR</a:t>
            </a:r>
            <a:r>
              <a:rPr lang="en-US" dirty="0"/>
              <a:t> J1 Connector (item #1).</a:t>
            </a:r>
          </a:p>
          <a:p>
            <a:r>
              <a:rPr lang="en-US" dirty="0"/>
              <a:t>4. Route the cable behind the Tank Commander’s seat and connect to the Turret Utility Outlet </a:t>
            </a:r>
            <a:r>
              <a:rPr lang="en-US" dirty="0" smtClean="0"/>
              <a:t>Connector </a:t>
            </a:r>
            <a:r>
              <a:rPr lang="en-US" dirty="0"/>
              <a:t>cables</a:t>
            </a:r>
            <a:r>
              <a:rPr lang="en-US" dirty="0" smtClean="0"/>
              <a:t>.  On </a:t>
            </a:r>
            <a:r>
              <a:rPr lang="en-US" dirty="0"/>
              <a:t>the M1A2, the Turret has to be powered up to access the Menu to turn on the Turret Utility Outlet.  Its Default is OFF</a:t>
            </a:r>
            <a:r>
              <a:rPr lang="en-US" dirty="0" smtClean="0"/>
              <a:t>.</a:t>
            </a:r>
            <a:endParaRPr lang="en-US" dirty="0"/>
          </a:p>
          <a:p>
            <a:r>
              <a:rPr lang="en-US" dirty="0"/>
              <a:t>5. Mount the </a:t>
            </a:r>
            <a:r>
              <a:rPr lang="en-US" dirty="0" err="1"/>
              <a:t>CMUR</a:t>
            </a:r>
            <a:r>
              <a:rPr lang="en-US" dirty="0"/>
              <a:t> Encoder (item #3) by placing it into the .50 Cal Ammo Box.</a:t>
            </a:r>
          </a:p>
          <a:p>
            <a:r>
              <a:rPr lang="en-US" dirty="0"/>
              <a:t>6. Tighten locking knob.</a:t>
            </a:r>
          </a:p>
          <a:p>
            <a:r>
              <a:rPr lang="en-US" dirty="0"/>
              <a:t>7. Route and cleanup </a:t>
            </a:r>
            <a:r>
              <a:rPr lang="en-US" dirty="0" smtClean="0"/>
              <a:t>the cables.</a:t>
            </a:r>
            <a:endParaRPr lang="en-US" dirty="0"/>
          </a:p>
        </p:txBody>
      </p:sp>
    </p:spTree>
    <p:extLst>
      <p:ext uri="{BB962C8B-B14F-4D97-AF65-F5344CB8AC3E}">
        <p14:creationId xmlns:p14="http://schemas.microsoft.com/office/powerpoint/2010/main" xmlns="" val="5723958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71500" y="1799771"/>
            <a:ext cx="8058150" cy="4397830"/>
          </a:xfrm>
          <a:noFill/>
        </p:spPr>
        <p:txBody>
          <a:bodyPr>
            <a:normAutofit fontScale="92500"/>
          </a:bodyPr>
          <a:lstStyle/>
          <a:p>
            <a:pPr marL="0" indent="0" algn="ctr">
              <a:buNone/>
            </a:pPr>
            <a:r>
              <a:rPr lang="en-US" b="1" dirty="0" smtClean="0"/>
              <a:t>	</a:t>
            </a:r>
            <a:endParaRPr lang="en-US" b="1" dirty="0"/>
          </a:p>
          <a:p>
            <a:pPr marL="0" indent="0" algn="ctr">
              <a:buNone/>
            </a:pPr>
            <a:r>
              <a:rPr lang="en-US" b="1" dirty="0" smtClean="0"/>
              <a:t>FINAL INSPECTION</a:t>
            </a:r>
          </a:p>
          <a:p>
            <a:pPr marL="0" indent="0">
              <a:buNone/>
            </a:pPr>
            <a:endParaRPr lang="en-US" dirty="0"/>
          </a:p>
          <a:p>
            <a:pPr marL="0" indent="0">
              <a:buNone/>
            </a:pPr>
            <a:r>
              <a:rPr lang="en-US" dirty="0" smtClean="0"/>
              <a:t>1</a:t>
            </a:r>
            <a:r>
              <a:rPr lang="en-US" dirty="0"/>
              <a:t>. Check for loose or hanging cables that may interfere with the operation of the tank or impede crew duties </a:t>
            </a:r>
            <a:r>
              <a:rPr lang="en-US" dirty="0" smtClean="0"/>
              <a:t>during normal </a:t>
            </a:r>
            <a:r>
              <a:rPr lang="en-US" dirty="0"/>
              <a:t>operations of the vehicle.</a:t>
            </a:r>
          </a:p>
          <a:p>
            <a:pPr marL="0" indent="0">
              <a:buNone/>
            </a:pPr>
            <a:r>
              <a:rPr lang="en-US" dirty="0"/>
              <a:t>2. Visually inspect cable connections to ensure that they are tight.</a:t>
            </a:r>
          </a:p>
          <a:p>
            <a:pPr marL="0" indent="0">
              <a:buNone/>
            </a:pPr>
            <a:r>
              <a:rPr lang="en-US" dirty="0"/>
              <a:t>3. Visually check cameras to ensure they are mounted securely.</a:t>
            </a:r>
          </a:p>
          <a:p>
            <a:pPr marL="0" indent="0">
              <a:buNone/>
            </a:pPr>
            <a:r>
              <a:rPr lang="en-US" dirty="0"/>
              <a:t>4. Using magnets or cable ties, ensure extra components are in cases and secure within vehicle.</a:t>
            </a:r>
          </a:p>
          <a:p>
            <a:pPr marL="0" indent="0">
              <a:buNone/>
            </a:pPr>
            <a:endParaRPr lang="en-US" dirty="0"/>
          </a:p>
        </p:txBody>
      </p:sp>
      <p:sp>
        <p:nvSpPr>
          <p:cNvPr id="9" name="Title 8"/>
          <p:cNvSpPr>
            <a:spLocks noGrp="1"/>
          </p:cNvSpPr>
          <p:nvPr>
            <p:ph type="title"/>
          </p:nvPr>
        </p:nvSpPr>
        <p:spPr>
          <a:xfrm>
            <a:off x="0" y="731520"/>
            <a:ext cx="9144000" cy="984885"/>
          </a:xfrm>
        </p:spPr>
        <p:txBody>
          <a:bodyPr/>
          <a:lstStyle/>
          <a:p>
            <a:r>
              <a:rPr lang="en-US" dirty="0" smtClean="0"/>
              <a:t>Operation Instructions </a:t>
            </a:r>
            <a:br>
              <a:rPr lang="en-US" dirty="0" smtClean="0"/>
            </a:br>
            <a:r>
              <a:rPr lang="en-US" dirty="0" smtClean="0"/>
              <a:t>Abrams Installation (CONT’D)</a:t>
            </a:r>
            <a:endParaRPr lang="en-US" dirty="0"/>
          </a:p>
        </p:txBody>
      </p:sp>
    </p:spTree>
    <p:extLst>
      <p:ext uri="{BB962C8B-B14F-4D97-AF65-F5344CB8AC3E}">
        <p14:creationId xmlns:p14="http://schemas.microsoft.com/office/powerpoint/2010/main" xmlns="" val="9092954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71500" y="1799771"/>
            <a:ext cx="8058150" cy="4397830"/>
          </a:xfrm>
          <a:noFill/>
        </p:spPr>
        <p:txBody>
          <a:bodyPr>
            <a:normAutofit fontScale="92500" lnSpcReduction="20000"/>
          </a:bodyPr>
          <a:lstStyle/>
          <a:p>
            <a:pPr marL="0" indent="0" algn="ctr">
              <a:buNone/>
            </a:pPr>
            <a:r>
              <a:rPr lang="en-US" b="1" dirty="0" smtClean="0"/>
              <a:t>	</a:t>
            </a:r>
            <a:endParaRPr lang="en-US" b="1" dirty="0"/>
          </a:p>
          <a:p>
            <a:pPr marL="0" indent="0" algn="ctr">
              <a:buNone/>
            </a:pPr>
            <a:r>
              <a:rPr lang="en-US" b="1" dirty="0" smtClean="0"/>
              <a:t>FINAL INSPECTION (CONT’D)</a:t>
            </a:r>
          </a:p>
          <a:p>
            <a:pPr marL="0" indent="0">
              <a:buNone/>
            </a:pPr>
            <a:endParaRPr lang="en-US" dirty="0"/>
          </a:p>
          <a:p>
            <a:pPr marL="0" indent="0">
              <a:buNone/>
            </a:pPr>
            <a:r>
              <a:rPr lang="en-US" dirty="0" smtClean="0"/>
              <a:t>5</a:t>
            </a:r>
            <a:r>
              <a:rPr lang="en-US" dirty="0"/>
              <a:t>. Visually ensure that the </a:t>
            </a:r>
            <a:r>
              <a:rPr lang="en-US" dirty="0" err="1"/>
              <a:t>CMUR</a:t>
            </a:r>
            <a:r>
              <a:rPr lang="en-US" dirty="0"/>
              <a:t> (item #1) and the 8-Channel Encoder (item #3) are securely mounted to </a:t>
            </a:r>
            <a:r>
              <a:rPr lang="en-US" dirty="0" smtClean="0"/>
              <a:t>the vehicle </a:t>
            </a:r>
            <a:r>
              <a:rPr lang="en-US" dirty="0"/>
              <a:t>and that all cables inside and outside are tied down.</a:t>
            </a:r>
          </a:p>
          <a:p>
            <a:pPr marL="0" indent="0">
              <a:buNone/>
            </a:pPr>
            <a:r>
              <a:rPr lang="en-US" dirty="0"/>
              <a:t>6. Turn the turret utility power on at the </a:t>
            </a:r>
            <a:r>
              <a:rPr lang="en-US" dirty="0" err="1"/>
              <a:t>CDU</a:t>
            </a:r>
            <a:r>
              <a:rPr lang="en-US" dirty="0"/>
              <a:t> in order to power the </a:t>
            </a:r>
            <a:r>
              <a:rPr lang="en-US" dirty="0" err="1"/>
              <a:t>CMUR</a:t>
            </a:r>
            <a:r>
              <a:rPr lang="en-US" dirty="0"/>
              <a:t> (SEP only).</a:t>
            </a:r>
          </a:p>
          <a:p>
            <a:pPr marL="0" indent="0">
              <a:buNone/>
            </a:pPr>
            <a:r>
              <a:rPr lang="en-US" dirty="0"/>
              <a:t>7. Power on the </a:t>
            </a:r>
            <a:r>
              <a:rPr lang="en-US" dirty="0" err="1"/>
              <a:t>CMUR</a:t>
            </a:r>
            <a:r>
              <a:rPr lang="en-US" dirty="0"/>
              <a:t> (item #1). See WP 0008 OPERATION UNDER USUAL CONDITIONS — CREW MODULE</a:t>
            </a:r>
          </a:p>
          <a:p>
            <a:pPr marL="0" indent="0">
              <a:buNone/>
            </a:pPr>
            <a:r>
              <a:rPr lang="en-US" dirty="0"/>
              <a:t>UNIT RECORDER (</a:t>
            </a:r>
            <a:r>
              <a:rPr lang="en-US" dirty="0" err="1"/>
              <a:t>CMUR</a:t>
            </a:r>
            <a:r>
              <a:rPr lang="en-US" dirty="0"/>
              <a:t>) START UP.</a:t>
            </a:r>
          </a:p>
          <a:p>
            <a:pPr marL="0" indent="0">
              <a:buNone/>
            </a:pPr>
            <a:r>
              <a:rPr lang="en-US" dirty="0"/>
              <a:t>8. Have the Gunner sit in the Gunner’s position and check the view with the </a:t>
            </a:r>
            <a:r>
              <a:rPr lang="en-US" dirty="0" err="1"/>
              <a:t>FSE</a:t>
            </a:r>
            <a:r>
              <a:rPr lang="en-US" dirty="0"/>
              <a:t> while the Gunner adjusts </a:t>
            </a:r>
            <a:r>
              <a:rPr lang="en-US" dirty="0" smtClean="0"/>
              <a:t>the camera </a:t>
            </a:r>
            <a:r>
              <a:rPr lang="en-US" dirty="0"/>
              <a:t>as needed.</a:t>
            </a:r>
          </a:p>
        </p:txBody>
      </p:sp>
      <p:sp>
        <p:nvSpPr>
          <p:cNvPr id="9" name="Title 8"/>
          <p:cNvSpPr>
            <a:spLocks noGrp="1"/>
          </p:cNvSpPr>
          <p:nvPr>
            <p:ph type="title"/>
          </p:nvPr>
        </p:nvSpPr>
        <p:spPr>
          <a:xfrm>
            <a:off x="0" y="731520"/>
            <a:ext cx="9144000" cy="984885"/>
          </a:xfrm>
        </p:spPr>
        <p:txBody>
          <a:bodyPr/>
          <a:lstStyle/>
          <a:p>
            <a:r>
              <a:rPr lang="en-US" dirty="0" smtClean="0"/>
              <a:t>Operation Instructions </a:t>
            </a:r>
            <a:br>
              <a:rPr lang="en-US" dirty="0" smtClean="0"/>
            </a:br>
            <a:r>
              <a:rPr lang="en-US" dirty="0" smtClean="0"/>
              <a:t>Abrams Installation (CONT’D)</a:t>
            </a:r>
            <a:endParaRPr lang="en-US" dirty="0"/>
          </a:p>
        </p:txBody>
      </p:sp>
    </p:spTree>
    <p:extLst>
      <p:ext uri="{BB962C8B-B14F-4D97-AF65-F5344CB8AC3E}">
        <p14:creationId xmlns:p14="http://schemas.microsoft.com/office/powerpoint/2010/main" xmlns="" val="166240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2075542"/>
            <a:ext cx="9067800" cy="4194629"/>
          </a:xfrm>
          <a:noFill/>
        </p:spPr>
        <p:txBody>
          <a:bodyPr>
            <a:normAutofit/>
          </a:bodyPr>
          <a:lstStyle/>
          <a:p>
            <a:pPr marL="137160" indent="0" algn="ctr">
              <a:buNone/>
            </a:pPr>
            <a:r>
              <a:rPr lang="en-US" b="1" dirty="0" smtClean="0"/>
              <a:t>Power-Up the CMUR</a:t>
            </a:r>
          </a:p>
          <a:p>
            <a:pPr marL="137160" indent="0" algn="ctr">
              <a:buNone/>
            </a:pPr>
            <a:endParaRPr lang="en-US" sz="2800" b="1" dirty="0"/>
          </a:p>
          <a:p>
            <a:pPr marL="137160" indent="0" algn="ctr">
              <a:buNone/>
            </a:pPr>
            <a:r>
              <a:rPr lang="en-US" sz="3600" b="1" u="sng" dirty="0" smtClean="0"/>
              <a:t>CAUTION:</a:t>
            </a:r>
            <a:endParaRPr lang="en-US" sz="3600" u="sng" dirty="0"/>
          </a:p>
          <a:p>
            <a:pPr marL="137160" indent="0" algn="ctr">
              <a:buNone/>
            </a:pPr>
            <a:endParaRPr lang="en-US" b="1" dirty="0" smtClean="0"/>
          </a:p>
          <a:p>
            <a:pPr marL="137160" indent="0" algn="ctr">
              <a:buNone/>
            </a:pPr>
            <a:r>
              <a:rPr lang="en-US" b="1" dirty="0" smtClean="0"/>
              <a:t>Do </a:t>
            </a:r>
            <a:r>
              <a:rPr lang="en-US" b="1" dirty="0"/>
              <a:t>not turn on Vehicle Master Power until all </a:t>
            </a:r>
            <a:r>
              <a:rPr lang="en-US" b="1" dirty="0" smtClean="0"/>
              <a:t>CMUR </a:t>
            </a:r>
            <a:r>
              <a:rPr lang="en-US" b="1" dirty="0"/>
              <a:t>installation steps are completed</a:t>
            </a:r>
            <a:r>
              <a:rPr lang="en-US" b="1" dirty="0" smtClean="0"/>
              <a:t>.</a:t>
            </a:r>
            <a:endParaRPr lang="en-US" dirty="0"/>
          </a:p>
        </p:txBody>
      </p:sp>
      <p:sp>
        <p:nvSpPr>
          <p:cNvPr id="9" name="Title 8"/>
          <p:cNvSpPr>
            <a:spLocks noGrp="1"/>
          </p:cNvSpPr>
          <p:nvPr>
            <p:ph type="title"/>
          </p:nvPr>
        </p:nvSpPr>
        <p:spPr>
          <a:xfrm>
            <a:off x="0" y="731520"/>
            <a:ext cx="9144000" cy="984885"/>
          </a:xfrm>
        </p:spPr>
        <p:txBody>
          <a:bodyPr/>
          <a:lstStyle/>
          <a:p>
            <a:r>
              <a:rPr lang="en-US" dirty="0" smtClean="0"/>
              <a:t>Operation Instructions </a:t>
            </a:r>
            <a:br>
              <a:rPr lang="en-US" dirty="0" smtClean="0"/>
            </a:br>
            <a:r>
              <a:rPr lang="en-US" dirty="0" smtClean="0"/>
              <a:t>Abrams Installation (CONT’D)</a:t>
            </a:r>
            <a:endParaRPr lang="en-US" dirty="0"/>
          </a:p>
        </p:txBody>
      </p:sp>
    </p:spTree>
    <p:extLst>
      <p:ext uri="{BB962C8B-B14F-4D97-AF65-F5344CB8AC3E}">
        <p14:creationId xmlns:p14="http://schemas.microsoft.com/office/powerpoint/2010/main" xmlns="" val="899702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xmlns="" val="0"/>
              </a:ext>
            </a:extLst>
          </a:blip>
          <a:srcRect t="1317" b="1151"/>
          <a:stretch/>
        </p:blipFill>
        <p:spPr>
          <a:xfrm>
            <a:off x="0" y="628650"/>
            <a:ext cx="9144000" cy="5648325"/>
          </a:xfrm>
          <a:prstGeom prst="rect">
            <a:avLst/>
          </a:prstGeom>
        </p:spPr>
      </p:pic>
      <p:sp>
        <p:nvSpPr>
          <p:cNvPr id="4" name="Rectangle 3"/>
          <p:cNvSpPr/>
          <p:nvPr/>
        </p:nvSpPr>
        <p:spPr>
          <a:xfrm>
            <a:off x="842962" y="1850589"/>
            <a:ext cx="7458075" cy="1938992"/>
          </a:xfrm>
          <a:prstGeom prst="rect">
            <a:avLst/>
          </a:prstGeom>
        </p:spPr>
        <p:txBody>
          <a:bodyPr wrap="square">
            <a:spAutoFit/>
          </a:bodyPr>
          <a:lstStyle/>
          <a:p>
            <a:pPr algn="ctr"/>
            <a:r>
              <a:rPr lang="en-US" sz="2400" b="1" dirty="0" smtClean="0">
                <a:solidFill>
                  <a:schemeClr val="bg1"/>
                </a:solidFill>
              </a:rPr>
              <a:t>NOTE</a:t>
            </a:r>
          </a:p>
          <a:p>
            <a:pPr algn="ctr"/>
            <a:endParaRPr lang="en-US" sz="2400" b="1" dirty="0">
              <a:solidFill>
                <a:schemeClr val="bg1"/>
              </a:solidFill>
            </a:endParaRPr>
          </a:p>
          <a:p>
            <a:pPr algn="ctr"/>
            <a:r>
              <a:rPr lang="en-US" sz="2400" dirty="0">
                <a:solidFill>
                  <a:schemeClr val="bg1"/>
                </a:solidFill>
              </a:rPr>
              <a:t>The units are stored with a </a:t>
            </a:r>
            <a:r>
              <a:rPr lang="en-US" sz="2400" dirty="0" err="1">
                <a:solidFill>
                  <a:schemeClr val="bg1"/>
                </a:solidFill>
              </a:rPr>
              <a:t>SSD</a:t>
            </a:r>
            <a:r>
              <a:rPr lang="en-US" sz="2400" dirty="0">
                <a:solidFill>
                  <a:schemeClr val="bg1"/>
                </a:solidFill>
              </a:rPr>
              <a:t> installed however, if one is not present, obtain an </a:t>
            </a:r>
            <a:r>
              <a:rPr lang="en-US" sz="2400" dirty="0" err="1">
                <a:solidFill>
                  <a:schemeClr val="bg1"/>
                </a:solidFill>
              </a:rPr>
              <a:t>SSD</a:t>
            </a:r>
            <a:r>
              <a:rPr lang="en-US" sz="2400" dirty="0">
                <a:solidFill>
                  <a:schemeClr val="bg1"/>
                </a:solidFill>
              </a:rPr>
              <a:t> and insert it in the</a:t>
            </a:r>
          </a:p>
          <a:p>
            <a:pPr algn="ctr"/>
            <a:r>
              <a:rPr lang="en-US" sz="2400" dirty="0" err="1">
                <a:solidFill>
                  <a:schemeClr val="bg1"/>
                </a:solidFill>
              </a:rPr>
              <a:t>SSD</a:t>
            </a:r>
            <a:r>
              <a:rPr lang="en-US" sz="2400" dirty="0">
                <a:solidFill>
                  <a:schemeClr val="bg1"/>
                </a:solidFill>
              </a:rPr>
              <a:t> bay.</a:t>
            </a:r>
          </a:p>
        </p:txBody>
      </p:sp>
    </p:spTree>
    <p:extLst>
      <p:ext uri="{BB962C8B-B14F-4D97-AF65-F5344CB8AC3E}">
        <p14:creationId xmlns:p14="http://schemas.microsoft.com/office/powerpoint/2010/main" xmlns="" val="3892780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2032000"/>
            <a:ext cx="8893629" cy="4194629"/>
          </a:xfrm>
          <a:noFill/>
        </p:spPr>
        <p:txBody>
          <a:bodyPr>
            <a:normAutofit/>
          </a:bodyPr>
          <a:lstStyle/>
          <a:p>
            <a:pPr marL="137160" indent="0" algn="ctr">
              <a:buNone/>
            </a:pPr>
            <a:r>
              <a:rPr lang="en-US" b="1" dirty="0" smtClean="0"/>
              <a:t>Power Down the CMUR</a:t>
            </a:r>
          </a:p>
          <a:p>
            <a:pPr marL="137160" indent="0" algn="ctr">
              <a:buNone/>
            </a:pPr>
            <a:endParaRPr lang="en-US" b="1" dirty="0" smtClean="0"/>
          </a:p>
          <a:p>
            <a:pPr marL="137160" indent="0" algn="ctr">
              <a:buNone/>
            </a:pPr>
            <a:r>
              <a:rPr lang="en-US" sz="3600" b="1" u="sng" dirty="0" smtClean="0"/>
              <a:t>CAUTION</a:t>
            </a:r>
            <a:r>
              <a:rPr lang="en-US" sz="3600" b="1" dirty="0" smtClean="0"/>
              <a:t>:</a:t>
            </a:r>
            <a:endParaRPr lang="en-US" sz="3600" dirty="0" smtClean="0"/>
          </a:p>
          <a:p>
            <a:pPr marL="137160" indent="0" algn="just">
              <a:buNone/>
            </a:pPr>
            <a:endParaRPr lang="en-US" b="1" dirty="0" smtClean="0"/>
          </a:p>
          <a:p>
            <a:pPr marL="137160" indent="0" algn="just">
              <a:buNone/>
            </a:pPr>
            <a:endParaRPr lang="en-US" b="1" dirty="0" smtClean="0"/>
          </a:p>
          <a:p>
            <a:pPr marL="137160" indent="0" algn="ctr">
              <a:buNone/>
            </a:pPr>
            <a:r>
              <a:rPr lang="en-US" b="1" dirty="0" smtClean="0"/>
              <a:t>Do </a:t>
            </a:r>
            <a:r>
              <a:rPr lang="en-US" b="1" dirty="0"/>
              <a:t>not turn off CMU-R power until the PC Power Button LED has shut off</a:t>
            </a:r>
            <a:r>
              <a:rPr lang="en-US" b="1" dirty="0" smtClean="0"/>
              <a:t>.</a:t>
            </a:r>
            <a:endParaRPr lang="en-US" dirty="0"/>
          </a:p>
        </p:txBody>
      </p:sp>
      <p:sp>
        <p:nvSpPr>
          <p:cNvPr id="9" name="Title 8"/>
          <p:cNvSpPr>
            <a:spLocks noGrp="1"/>
          </p:cNvSpPr>
          <p:nvPr>
            <p:ph type="title"/>
          </p:nvPr>
        </p:nvSpPr>
        <p:spPr>
          <a:xfrm>
            <a:off x="0" y="731520"/>
            <a:ext cx="9144000" cy="984885"/>
          </a:xfrm>
        </p:spPr>
        <p:txBody>
          <a:bodyPr/>
          <a:lstStyle/>
          <a:p>
            <a:r>
              <a:rPr lang="en-US" dirty="0" smtClean="0"/>
              <a:t>Operation Instructions </a:t>
            </a:r>
            <a:br>
              <a:rPr lang="en-US" dirty="0" smtClean="0"/>
            </a:br>
            <a:r>
              <a:rPr lang="en-US" dirty="0" smtClean="0"/>
              <a:t>Abrams Instructions</a:t>
            </a:r>
            <a:endParaRPr lang="en-US" dirty="0"/>
          </a:p>
        </p:txBody>
      </p:sp>
    </p:spTree>
    <p:extLst>
      <p:ext uri="{BB962C8B-B14F-4D97-AF65-F5344CB8AC3E}">
        <p14:creationId xmlns:p14="http://schemas.microsoft.com/office/powerpoint/2010/main" xmlns="" val="6796593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xmlns="" val="0"/>
              </a:ext>
            </a:extLst>
          </a:blip>
          <a:srcRect/>
          <a:stretch/>
        </p:blipFill>
        <p:spPr>
          <a:xfrm>
            <a:off x="0" y="559688"/>
            <a:ext cx="9144000" cy="5698237"/>
          </a:xfrm>
          <a:prstGeom prst="rect">
            <a:avLst/>
          </a:prstGeom>
        </p:spPr>
      </p:pic>
      <p:sp>
        <p:nvSpPr>
          <p:cNvPr id="9" name="Title 8"/>
          <p:cNvSpPr>
            <a:spLocks noGrp="1"/>
          </p:cNvSpPr>
          <p:nvPr>
            <p:ph type="title"/>
          </p:nvPr>
        </p:nvSpPr>
        <p:spPr>
          <a:xfrm>
            <a:off x="0" y="731520"/>
            <a:ext cx="9144000" cy="492443"/>
          </a:xfrm>
        </p:spPr>
        <p:txBody>
          <a:bodyPr/>
          <a:lstStyle/>
          <a:p>
            <a:r>
              <a:rPr lang="en-US" dirty="0" smtClean="0">
                <a:solidFill>
                  <a:schemeClr val="bg1"/>
                </a:solidFill>
              </a:rPr>
              <a:t>BREAK TIME!</a:t>
            </a:r>
            <a:endParaRPr lang="en-US" dirty="0">
              <a:solidFill>
                <a:schemeClr val="bg1"/>
              </a:solidFill>
            </a:endParaRPr>
          </a:p>
        </p:txBody>
      </p:sp>
    </p:spTree>
    <p:extLst>
      <p:ext uri="{BB962C8B-B14F-4D97-AF65-F5344CB8AC3E}">
        <p14:creationId xmlns:p14="http://schemas.microsoft.com/office/powerpoint/2010/main" xmlns="" val="2061610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199" y="659964"/>
            <a:ext cx="7458075" cy="2308324"/>
          </a:xfrm>
          <a:prstGeom prst="rect">
            <a:avLst/>
          </a:prstGeom>
        </p:spPr>
        <p:txBody>
          <a:bodyPr wrap="square">
            <a:spAutoFit/>
          </a:bodyPr>
          <a:lstStyle/>
          <a:p>
            <a:pPr algn="ctr"/>
            <a:r>
              <a:rPr lang="en-US" sz="2400" b="1" dirty="0" smtClean="0"/>
              <a:t>CAUTION</a:t>
            </a:r>
          </a:p>
          <a:p>
            <a:pPr algn="ctr"/>
            <a:endParaRPr lang="en-US" sz="2400" b="1" dirty="0"/>
          </a:p>
          <a:p>
            <a:pPr algn="ctr"/>
            <a:r>
              <a:rPr lang="en-US" sz="2400" dirty="0"/>
              <a:t>Failure to close the </a:t>
            </a:r>
            <a:r>
              <a:rPr lang="en-US" sz="2400" dirty="0" err="1"/>
              <a:t>CMUR</a:t>
            </a:r>
            <a:r>
              <a:rPr lang="en-US" sz="2400" dirty="0"/>
              <a:t> </a:t>
            </a:r>
            <a:r>
              <a:rPr lang="en-US" sz="2400" dirty="0" err="1"/>
              <a:t>SSD</a:t>
            </a:r>
            <a:r>
              <a:rPr lang="en-US" sz="2400" dirty="0"/>
              <a:t> bay door and tighten the thumb screws will expose the </a:t>
            </a:r>
            <a:r>
              <a:rPr lang="en-US" sz="2400" dirty="0" err="1"/>
              <a:t>SSD</a:t>
            </a:r>
            <a:endParaRPr lang="en-US" sz="2400" dirty="0"/>
          </a:p>
          <a:p>
            <a:pPr algn="ctr"/>
            <a:r>
              <a:rPr lang="en-US" sz="2400" dirty="0"/>
              <a:t>slot to dust, moisture and debris, which could cause damage to the </a:t>
            </a:r>
            <a:r>
              <a:rPr lang="en-US" sz="2400" dirty="0" err="1"/>
              <a:t>CMUR</a:t>
            </a:r>
            <a:r>
              <a:rPr lang="en-US" sz="2400" dirty="0"/>
              <a:t>.</a:t>
            </a:r>
          </a:p>
        </p:txBody>
      </p:sp>
      <p:pic>
        <p:nvPicPr>
          <p:cNvPr id="2" name="Picture 1"/>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438150" y="3162299"/>
            <a:ext cx="3806851" cy="2843389"/>
          </a:xfrm>
          <a:prstGeom prst="rect">
            <a:avLst/>
          </a:prstGeom>
          <a:effectLst>
            <a:glow rad="127000">
              <a:schemeClr val="tx1"/>
            </a:glow>
          </a:effectLst>
        </p:spPr>
      </p:pic>
      <p:pic>
        <p:nvPicPr>
          <p:cNvPr id="3" name="Picture 2"/>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4489424" y="3162300"/>
            <a:ext cx="3806850" cy="2843388"/>
          </a:xfrm>
          <a:prstGeom prst="rect">
            <a:avLst/>
          </a:prstGeom>
          <a:effectLst>
            <a:glow rad="127000">
              <a:schemeClr val="tx1"/>
            </a:glow>
          </a:effectLst>
        </p:spPr>
      </p:pic>
    </p:spTree>
    <p:extLst>
      <p:ext uri="{BB962C8B-B14F-4D97-AF65-F5344CB8AC3E}">
        <p14:creationId xmlns:p14="http://schemas.microsoft.com/office/powerpoint/2010/main" xmlns="" val="1529882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1" y="1260039"/>
            <a:ext cx="8886824" cy="3785652"/>
          </a:xfrm>
          <a:prstGeom prst="rect">
            <a:avLst/>
          </a:prstGeom>
        </p:spPr>
        <p:txBody>
          <a:bodyPr wrap="square">
            <a:spAutoFit/>
          </a:bodyPr>
          <a:lstStyle/>
          <a:p>
            <a:r>
              <a:rPr lang="en-US" sz="2400" dirty="0"/>
              <a:t>8. Verify </a:t>
            </a:r>
            <a:r>
              <a:rPr lang="en-US" sz="2400" dirty="0" err="1"/>
              <a:t>CMUR</a:t>
            </a:r>
            <a:r>
              <a:rPr lang="en-US" sz="2400" dirty="0"/>
              <a:t> (item #1) power is set to OFF position.</a:t>
            </a:r>
          </a:p>
          <a:p>
            <a:r>
              <a:rPr lang="en-US" sz="2400" dirty="0"/>
              <a:t>9. Loosen the locking knobs of the </a:t>
            </a:r>
            <a:r>
              <a:rPr lang="en-US" sz="2400" dirty="0" err="1"/>
              <a:t>CMUR</a:t>
            </a:r>
            <a:r>
              <a:rPr lang="en-US" sz="2400" dirty="0"/>
              <a:t> (item #1).</a:t>
            </a:r>
          </a:p>
          <a:p>
            <a:r>
              <a:rPr lang="en-US" sz="2400" dirty="0"/>
              <a:t>10. Remove CAT5 cables from Transit Case (item #8).</a:t>
            </a:r>
          </a:p>
          <a:p>
            <a:r>
              <a:rPr lang="en-US" sz="2400" dirty="0"/>
              <a:t>11. Connect CAT5 cable (item #8) from the J3 connector on the </a:t>
            </a:r>
            <a:r>
              <a:rPr lang="en-US" sz="2400" dirty="0" err="1"/>
              <a:t>CMUR</a:t>
            </a:r>
            <a:r>
              <a:rPr lang="en-US" sz="2400" dirty="0"/>
              <a:t> (item #1) to the J11 connector on the Encoder</a:t>
            </a:r>
          </a:p>
          <a:p>
            <a:r>
              <a:rPr lang="en-US" sz="2400" dirty="0"/>
              <a:t>(item #3). See Figure 4-6.</a:t>
            </a:r>
          </a:p>
          <a:p>
            <a:r>
              <a:rPr lang="en-US" sz="2400" dirty="0"/>
              <a:t>12. Connect CAT5 cable (item #8) from the J4 connector on the </a:t>
            </a:r>
            <a:r>
              <a:rPr lang="en-US" sz="2400" dirty="0" err="1"/>
              <a:t>CMUR</a:t>
            </a:r>
            <a:r>
              <a:rPr lang="en-US" sz="2400" dirty="0"/>
              <a:t> (item #1) to the J12 connector on the Encoder</a:t>
            </a:r>
          </a:p>
          <a:p>
            <a:r>
              <a:rPr lang="en-US" sz="2400" dirty="0"/>
              <a:t>(item #3). See Figure 4-6</a:t>
            </a:r>
            <a:r>
              <a:rPr lang="en-US" sz="2400" dirty="0" smtClean="0"/>
              <a:t>.</a:t>
            </a:r>
          </a:p>
          <a:p>
            <a:r>
              <a:rPr lang="en-US" sz="2400" dirty="0"/>
              <a:t>13. Remove GPS Receiver from Transit Case (item #9).</a:t>
            </a:r>
          </a:p>
        </p:txBody>
      </p:sp>
    </p:spTree>
    <p:extLst>
      <p:ext uri="{BB962C8B-B14F-4D97-AF65-F5344CB8AC3E}">
        <p14:creationId xmlns:p14="http://schemas.microsoft.com/office/powerpoint/2010/main" xmlns="" val="2869509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180975" y="847815"/>
            <a:ext cx="4114800" cy="4095750"/>
          </a:xfrm>
          <a:prstGeom prst="rect">
            <a:avLst/>
          </a:prstGeom>
          <a:noFill/>
          <a:ln>
            <a:noFill/>
          </a:ln>
          <a:effectLst>
            <a:glow rad="127000">
              <a:schemeClr val="tx1"/>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4295775" y="1002864"/>
            <a:ext cx="4743450" cy="3785652"/>
          </a:xfrm>
          <a:prstGeom prst="rect">
            <a:avLst/>
          </a:prstGeom>
        </p:spPr>
        <p:txBody>
          <a:bodyPr wrap="square">
            <a:spAutoFit/>
          </a:bodyPr>
          <a:lstStyle/>
          <a:p>
            <a:pPr algn="ctr"/>
            <a:r>
              <a:rPr lang="en-US" sz="2400" b="1" dirty="0" smtClean="0"/>
              <a:t>CAUTION</a:t>
            </a:r>
          </a:p>
          <a:p>
            <a:pPr algn="ctr"/>
            <a:endParaRPr lang="en-US" sz="2400" dirty="0"/>
          </a:p>
          <a:p>
            <a:pPr algn="ctr"/>
            <a:r>
              <a:rPr lang="en-US" sz="2400" dirty="0" smtClean="0"/>
              <a:t>Ensure </a:t>
            </a:r>
            <a:r>
              <a:rPr lang="en-US" sz="2400" dirty="0"/>
              <a:t>that GPS Receiver cable routing does not interfere with crew operation and allows for</a:t>
            </a:r>
          </a:p>
          <a:p>
            <a:pPr algn="ctr"/>
            <a:r>
              <a:rPr lang="en-US" sz="2400" dirty="0"/>
              <a:t>the opening and closing of hatches with no crimping of cable. If not followed damage to the</a:t>
            </a:r>
          </a:p>
          <a:p>
            <a:pPr algn="ctr"/>
            <a:r>
              <a:rPr lang="en-US" sz="2400" dirty="0"/>
              <a:t>GPS Receiver Cable will result.</a:t>
            </a:r>
          </a:p>
        </p:txBody>
      </p:sp>
    </p:spTree>
    <p:extLst>
      <p:ext uri="{BB962C8B-B14F-4D97-AF65-F5344CB8AC3E}">
        <p14:creationId xmlns:p14="http://schemas.microsoft.com/office/powerpoint/2010/main" xmlns="" val="3088603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1" y="1183839"/>
            <a:ext cx="8886824" cy="4893647"/>
          </a:xfrm>
          <a:prstGeom prst="rect">
            <a:avLst/>
          </a:prstGeom>
        </p:spPr>
        <p:txBody>
          <a:bodyPr wrap="square">
            <a:spAutoFit/>
          </a:bodyPr>
          <a:lstStyle/>
          <a:p>
            <a:r>
              <a:rPr lang="en-US" sz="2400" dirty="0"/>
              <a:t>14. Connect GPS (item #9) to port J17 on the </a:t>
            </a:r>
            <a:r>
              <a:rPr lang="en-US" sz="2400" dirty="0" err="1"/>
              <a:t>CMUR</a:t>
            </a:r>
            <a:r>
              <a:rPr lang="en-US" sz="2400" dirty="0"/>
              <a:t> (item #1). See Figure 4-7</a:t>
            </a:r>
            <a:r>
              <a:rPr lang="en-US" sz="2400" dirty="0" smtClean="0"/>
              <a:t>.</a:t>
            </a:r>
          </a:p>
          <a:p>
            <a:r>
              <a:rPr lang="en-US" sz="2400" dirty="0"/>
              <a:t>15. Route the GPS cable (item #9) from the </a:t>
            </a:r>
            <a:r>
              <a:rPr lang="en-US" sz="2400" dirty="0" err="1"/>
              <a:t>CMUR</a:t>
            </a:r>
            <a:r>
              <a:rPr lang="en-US" sz="2400" dirty="0"/>
              <a:t> (#1) between the Loader’s and Tank Commander’s positions</a:t>
            </a:r>
            <a:r>
              <a:rPr lang="en-US" sz="2400" dirty="0" smtClean="0"/>
              <a:t>.</a:t>
            </a:r>
          </a:p>
          <a:p>
            <a:endParaRPr lang="en-US" sz="2400" dirty="0" smtClean="0"/>
          </a:p>
          <a:p>
            <a:pPr algn="ctr"/>
            <a:r>
              <a:rPr lang="en-US" sz="2400" b="1" dirty="0" smtClean="0"/>
              <a:t>NOTE</a:t>
            </a:r>
            <a:endParaRPr lang="en-US" sz="2400" b="1" dirty="0"/>
          </a:p>
          <a:p>
            <a:endParaRPr lang="en-US" sz="2400" dirty="0"/>
          </a:p>
          <a:p>
            <a:pPr algn="ctr"/>
            <a:r>
              <a:rPr lang="en-US" sz="2400" dirty="0"/>
              <a:t>Ensure the GPS cable does not impede the PM-3C Fire Sensor</a:t>
            </a:r>
            <a:r>
              <a:rPr lang="en-US" sz="2400" dirty="0" smtClean="0"/>
              <a:t>.</a:t>
            </a:r>
          </a:p>
          <a:p>
            <a:pPr algn="ctr"/>
            <a:endParaRPr lang="en-US" sz="2400" dirty="0"/>
          </a:p>
          <a:p>
            <a:r>
              <a:rPr lang="en-US" sz="2400" dirty="0"/>
              <a:t>16. Attach the GPS Receiver (item #9) to the inside of the Loader’s hatch using its magnetic base. See Figure 4-8</a:t>
            </a:r>
            <a:r>
              <a:rPr lang="en-US" sz="2400" dirty="0" smtClean="0"/>
              <a:t>.</a:t>
            </a:r>
          </a:p>
          <a:p>
            <a:r>
              <a:rPr lang="en-US" sz="2400" dirty="0"/>
              <a:t>17. Remove color coded camera cables from </a:t>
            </a:r>
            <a:r>
              <a:rPr lang="en-US" sz="2400" dirty="0" err="1"/>
              <a:t>VAK</a:t>
            </a:r>
            <a:r>
              <a:rPr lang="en-US" sz="2400" dirty="0"/>
              <a:t> (item #24, #25, #27, and #28).</a:t>
            </a:r>
          </a:p>
        </p:txBody>
      </p:sp>
    </p:spTree>
    <p:extLst>
      <p:ext uri="{BB962C8B-B14F-4D97-AF65-F5344CB8AC3E}">
        <p14:creationId xmlns:p14="http://schemas.microsoft.com/office/powerpoint/2010/main" xmlns="" val="21261112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plete 4">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58635</TotalTime>
  <Words>3611</Words>
  <Application>Microsoft Office PowerPoint</Application>
  <PresentationFormat>On-screen Show (4:3)</PresentationFormat>
  <Paragraphs>355</Paragraphs>
  <Slides>51</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Constantia</vt:lpstr>
      <vt:lpstr>Wingdings 2</vt:lpstr>
      <vt:lpstr>Templete 4</vt:lpstr>
      <vt:lpstr>Operation Instructions  Abrams Installation</vt:lpstr>
      <vt:lpstr>Slide 2</vt:lpstr>
      <vt:lpstr>Slide 3</vt:lpstr>
      <vt:lpstr>Slide 4</vt:lpstr>
      <vt:lpstr>Slide 5</vt:lpstr>
      <vt:lpstr>Slide 6</vt:lpstr>
      <vt:lpstr>Slide 7</vt:lpstr>
      <vt:lpstr>Slide 8</vt:lpstr>
      <vt:lpstr>Slide 9</vt:lpstr>
      <vt:lpstr>Slide 10</vt:lpstr>
      <vt:lpstr>Slide 11</vt:lpstr>
      <vt:lpstr>Slide 12</vt:lpstr>
      <vt:lpstr>Operation Instructions  Abrams Installation (CONT’D)</vt:lpstr>
      <vt:lpstr>Slide 14</vt:lpstr>
      <vt:lpstr>Slide 15</vt:lpstr>
      <vt:lpstr>Operation Instructions  Abrams Installation (CONT’D)</vt:lpstr>
      <vt:lpstr>Slide 17</vt:lpstr>
      <vt:lpstr>Slide 18</vt:lpstr>
      <vt:lpstr>Slide 19</vt:lpstr>
      <vt:lpstr>Operation Instructions  Abrams Installation (CONT’D)</vt:lpstr>
      <vt:lpstr>Slide 21</vt:lpstr>
      <vt:lpstr>Slide 22</vt:lpstr>
      <vt:lpstr>Operation Instructions  Abrams Installation (CONT’D)</vt:lpstr>
      <vt:lpstr>Slide 24</vt:lpstr>
      <vt:lpstr>Slide 25</vt:lpstr>
      <vt:lpstr>Operation Instructions  Abrams Installation (CONT’D)</vt:lpstr>
      <vt:lpstr>Slide 27</vt:lpstr>
      <vt:lpstr>Slide 28</vt:lpstr>
      <vt:lpstr>Operation Instructions  Abrams Installation (CONT’D)</vt:lpstr>
      <vt:lpstr>Slide 30</vt:lpstr>
      <vt:lpstr>Slide 31</vt:lpstr>
      <vt:lpstr>Slide 32</vt:lpstr>
      <vt:lpstr>Operation Instructions  Abrams Installation (CONT’D)</vt:lpstr>
      <vt:lpstr>Slide 34</vt:lpstr>
      <vt:lpstr>Slide 35</vt:lpstr>
      <vt:lpstr>Slide 36</vt:lpstr>
      <vt:lpstr>Operation Instructions  Abrams Installation (CONT’D)</vt:lpstr>
      <vt:lpstr>Slide 38</vt:lpstr>
      <vt:lpstr>Slide 39</vt:lpstr>
      <vt:lpstr>Slide 40</vt:lpstr>
      <vt:lpstr>Slide 41</vt:lpstr>
      <vt:lpstr>Operation Instructions  Abrams Installation (CONT’D)</vt:lpstr>
      <vt:lpstr>Slide 43</vt:lpstr>
      <vt:lpstr>Slide 44</vt:lpstr>
      <vt:lpstr>Slide 45</vt:lpstr>
      <vt:lpstr>Slide 46</vt:lpstr>
      <vt:lpstr>Operation Instructions  Abrams Installation (CONT’D)</vt:lpstr>
      <vt:lpstr>Operation Instructions  Abrams Installation (CONT’D)</vt:lpstr>
      <vt:lpstr>Operation Instructions  Abrams Installation (CONT’D)</vt:lpstr>
      <vt:lpstr>Operation Instructions  Abrams Instructions</vt:lpstr>
      <vt:lpstr>BREAK TIME!</vt:lpstr>
    </vt:vector>
  </TitlesOfParts>
  <Company>Thomas Defense Group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SYSCON</dc:title>
  <dc:subject>Lesson Plan</dc:subject>
  <dc:creator>L. Hahn</dc:creator>
  <cp:lastModifiedBy>Curtis.McMahan</cp:lastModifiedBy>
  <cp:revision>1625</cp:revision>
  <dcterms:created xsi:type="dcterms:W3CDTF">2001-11-20T20:05:43Z</dcterms:created>
  <dcterms:modified xsi:type="dcterms:W3CDTF">2015-03-25T12:22:51Z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Author">
    <vt:lpwstr>ACCT03\echeverj</vt:lpwstr>
  </property>
  <property fmtid="{D5CDD505-2E9C-101B-9397-08002B2CF9AE}" pid="3" name="Document Sensitivity">
    <vt:lpwstr>1</vt:lpwstr>
  </property>
  <property fmtid="{D5CDD505-2E9C-101B-9397-08002B2CF9AE}" pid="4" name="ThirdParty">
    <vt:lpwstr/>
  </property>
  <property fmtid="{D5CDD505-2E9C-101B-9397-08002B2CF9AE}" pid="5" name="OCI Restriction">
    <vt:bool>false</vt:bool>
  </property>
  <property fmtid="{D5CDD505-2E9C-101B-9397-08002B2CF9AE}" pid="6" name="OCI Additional Info">
    <vt:lpwstr/>
  </property>
  <property fmtid="{D5CDD505-2E9C-101B-9397-08002B2CF9AE}" pid="7" name="Allow Header Overwrite">
    <vt:bool>false</vt:bool>
  </property>
  <property fmtid="{D5CDD505-2E9C-101B-9397-08002B2CF9AE}" pid="8" name="Allow Footer Overwrite">
    <vt:bool>false</vt:bool>
  </property>
  <property fmtid="{D5CDD505-2E9C-101B-9397-08002B2CF9AE}" pid="9" name="Multiple Selected">
    <vt:lpwstr>-1</vt:lpwstr>
  </property>
  <property fmtid="{D5CDD505-2E9C-101B-9397-08002B2CF9AE}" pid="10" name="SIPLongWording">
    <vt:lpwstr/>
  </property>
</Properties>
</file>