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9587" autoAdjust="0"/>
  </p:normalViewPr>
  <p:slideViewPr>
    <p:cSldViewPr snapToGrid="0">
      <p:cViewPr varScale="1">
        <p:scale>
          <a:sx n="80" d="100"/>
          <a:sy n="80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1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4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7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6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5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3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4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8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51F5-1053-492A-B54E-4A4FB656C60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422F2-09FF-4C7A-AACB-F918A7F2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22"/>
            <a:ext cx="12192000" cy="635904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Mission Statement: [</a:t>
            </a:r>
            <a:r>
              <a:rPr lang="en-US" sz="2000" b="1" dirty="0">
                <a:solidFill>
                  <a:srgbClr val="FFC000"/>
                </a:solidFill>
                <a:latin typeface="Georgia" panose="02040502050405020303" pitchFamily="18" charset="0"/>
              </a:rPr>
              <a:t>Who</a:t>
            </a:r>
            <a:r>
              <a:rPr lang="en-US" sz="2000" dirty="0">
                <a:latin typeface="Georgia" panose="02040502050405020303" pitchFamily="18" charset="0"/>
              </a:rPr>
              <a:t>] [</a:t>
            </a:r>
            <a:r>
              <a:rPr lang="en-US" sz="2000" b="1" dirty="0">
                <a:solidFill>
                  <a:srgbClr val="7030A0"/>
                </a:solidFill>
                <a:latin typeface="Georgia" panose="02040502050405020303" pitchFamily="18" charset="0"/>
              </a:rPr>
              <a:t>method</a:t>
            </a:r>
            <a:r>
              <a:rPr lang="en-US" sz="2000" dirty="0">
                <a:latin typeface="Georgia" panose="02040502050405020303" pitchFamily="18" charset="0"/>
              </a:rPr>
              <a:t>]s to [</a:t>
            </a: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task</a:t>
            </a:r>
            <a:r>
              <a:rPr lang="en-US" sz="2000" dirty="0">
                <a:latin typeface="Georgia" panose="02040502050405020303" pitchFamily="18" charset="0"/>
              </a:rPr>
              <a:t>] [</a:t>
            </a:r>
            <a:r>
              <a:rPr lang="en-US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where</a:t>
            </a:r>
            <a:r>
              <a:rPr lang="en-US" sz="2000" dirty="0">
                <a:latin typeface="Georgia" panose="02040502050405020303" pitchFamily="18" charset="0"/>
              </a:rPr>
              <a:t> and </a:t>
            </a:r>
            <a:r>
              <a:rPr 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when</a:t>
            </a:r>
            <a:r>
              <a:rPr lang="en-US" sz="2000" dirty="0">
                <a:latin typeface="Georgia" panose="02040502050405020303" pitchFamily="18" charset="0"/>
              </a:rPr>
              <a:t>] in order to [</a:t>
            </a:r>
            <a:r>
              <a:rPr lang="en-US" sz="2000" b="1" dirty="0">
                <a:solidFill>
                  <a:schemeClr val="accent6"/>
                </a:solidFill>
                <a:latin typeface="Georgia" panose="02040502050405020303" pitchFamily="18" charset="0"/>
              </a:rPr>
              <a:t>purpose</a:t>
            </a:r>
            <a:r>
              <a:rPr lang="en-US" sz="2000" dirty="0">
                <a:latin typeface="Georgia" panose="02040502050405020303" pitchFamily="18" charset="0"/>
              </a:rPr>
              <a:t>].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0249" t="18327" r="62064" b="43070"/>
          <a:stretch/>
        </p:blipFill>
        <p:spPr>
          <a:xfrm>
            <a:off x="635453" y="2854323"/>
            <a:ext cx="1973943" cy="2692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9387" t="18183" r="42925" b="58017"/>
          <a:stretch/>
        </p:blipFill>
        <p:spPr>
          <a:xfrm>
            <a:off x="3563672" y="2854323"/>
            <a:ext cx="1971554" cy="16581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58617" t="18181" r="23605" b="52213"/>
          <a:stretch/>
        </p:blipFill>
        <p:spPr>
          <a:xfrm>
            <a:off x="6496236" y="2782714"/>
            <a:ext cx="1976841" cy="20575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77845" t="18182" r="4649" b="42961"/>
          <a:stretch/>
        </p:blipFill>
        <p:spPr>
          <a:xfrm>
            <a:off x="9427353" y="2842931"/>
            <a:ext cx="1971554" cy="2735219"/>
          </a:xfrm>
          <a:prstGeom prst="rect">
            <a:avLst/>
          </a:prstGeom>
        </p:spPr>
      </p:pic>
      <p:sp>
        <p:nvSpPr>
          <p:cNvPr id="24" name="Down Arrow 23"/>
          <p:cNvSpPr/>
          <p:nvPr/>
        </p:nvSpPr>
        <p:spPr>
          <a:xfrm>
            <a:off x="4229100" y="447675"/>
            <a:ext cx="828675" cy="657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524249" y="1104900"/>
            <a:ext cx="223837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Which element of decisive action?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03236" y="2276475"/>
            <a:ext cx="223837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Offense? Choose an offensive method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434353" y="2276475"/>
            <a:ext cx="223837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Defense? Choose a defensive method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365470" y="2276474"/>
            <a:ext cx="223837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Stability? Choose a Stability method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9159085" y="2288939"/>
            <a:ext cx="2423315" cy="10302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Defense Support of Civil Authorities? Choose a DSCA method</a:t>
            </a:r>
            <a:endParaRPr lang="en-US" dirty="0"/>
          </a:p>
        </p:txBody>
      </p:sp>
      <p:sp>
        <p:nvSpPr>
          <p:cNvPr id="33" name="7-Point Star 32"/>
          <p:cNvSpPr/>
          <p:nvPr/>
        </p:nvSpPr>
        <p:spPr>
          <a:xfrm>
            <a:off x="180975" y="463636"/>
            <a:ext cx="1933575" cy="1592220"/>
          </a:xfrm>
          <a:prstGeom prst="star7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The methods step is optional</a:t>
            </a:r>
            <a:endParaRPr lang="en-US" b="1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9470" y="5680920"/>
            <a:ext cx="12192000" cy="635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Mission Statement: </a:t>
            </a:r>
            <a:r>
              <a:rPr lang="en-US" sz="2000" b="1" dirty="0" smtClean="0">
                <a:solidFill>
                  <a:srgbClr val="FFC000"/>
                </a:solidFill>
                <a:latin typeface="Georgia" panose="02040502050405020303" pitchFamily="18" charset="0"/>
              </a:rPr>
              <a:t>7-17 CAV</a:t>
            </a:r>
            <a:r>
              <a:rPr lang="en-US" sz="2000" dirty="0" smtClean="0">
                <a:latin typeface="Georgia" panose="02040502050405020303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attacks</a:t>
            </a:r>
            <a:r>
              <a:rPr lang="en-US" sz="2000" dirty="0" smtClean="0">
                <a:latin typeface="Georgia" panose="02040502050405020303" pitchFamily="18" charset="0"/>
              </a:rPr>
              <a:t> to [</a:t>
            </a:r>
            <a:r>
              <a:rPr lang="en-US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task</a:t>
            </a:r>
            <a:r>
              <a:rPr lang="en-US" sz="2000" dirty="0" smtClean="0">
                <a:latin typeface="Georgia" panose="02040502050405020303" pitchFamily="18" charset="0"/>
              </a:rPr>
              <a:t>] [</a:t>
            </a:r>
            <a:r>
              <a:rPr lang="en-US" sz="20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where</a:t>
            </a:r>
            <a:r>
              <a:rPr lang="en-US" sz="2000" dirty="0" smtClean="0">
                <a:latin typeface="Georgia" panose="02040502050405020303" pitchFamily="18" charset="0"/>
              </a:rPr>
              <a:t> and </a:t>
            </a:r>
            <a:r>
              <a:rPr lang="en-US" sz="2000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when</a:t>
            </a:r>
            <a:r>
              <a:rPr lang="en-US" sz="2000" dirty="0" smtClean="0">
                <a:latin typeface="Georgia" panose="02040502050405020303" pitchFamily="18" charset="0"/>
              </a:rPr>
              <a:t>] in order to [</a:t>
            </a:r>
            <a:r>
              <a:rPr lang="en-US" sz="2000" b="1" dirty="0" smtClean="0">
                <a:solidFill>
                  <a:schemeClr val="accent6"/>
                </a:solidFill>
                <a:latin typeface="Georgia" panose="02040502050405020303" pitchFamily="18" charset="0"/>
              </a:rPr>
              <a:t>purpose</a:t>
            </a:r>
            <a:r>
              <a:rPr lang="en-US" sz="2000" dirty="0" smtClean="0">
                <a:latin typeface="Georgia" panose="02040502050405020303" pitchFamily="18" charset="0"/>
              </a:rPr>
              <a:t>].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72578" y="6085245"/>
            <a:ext cx="12192000" cy="635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Mission Statement: </a:t>
            </a:r>
            <a:r>
              <a:rPr lang="en-US" sz="2000" b="1" dirty="0" smtClean="0">
                <a:solidFill>
                  <a:srgbClr val="FFC000"/>
                </a:solidFill>
                <a:latin typeface="Georgia" panose="02040502050405020303" pitchFamily="18" charset="0"/>
              </a:rPr>
              <a:t>7-17 CAV</a:t>
            </a:r>
            <a:r>
              <a:rPr lang="en-US" sz="2000" dirty="0" smtClean="0">
                <a:latin typeface="Georgia" panose="02040502050405020303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[omitted] </a:t>
            </a:r>
            <a:r>
              <a:rPr lang="en-US" sz="2000" dirty="0" smtClean="0">
                <a:latin typeface="Georgia" panose="02040502050405020303" pitchFamily="18" charset="0"/>
              </a:rPr>
              <a:t>to [</a:t>
            </a:r>
            <a:r>
              <a:rPr lang="en-US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task</a:t>
            </a:r>
            <a:r>
              <a:rPr lang="en-US" sz="2000" dirty="0" smtClean="0">
                <a:latin typeface="Georgia" panose="02040502050405020303" pitchFamily="18" charset="0"/>
              </a:rPr>
              <a:t>] [</a:t>
            </a:r>
            <a:r>
              <a:rPr lang="en-US" sz="20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where</a:t>
            </a:r>
            <a:r>
              <a:rPr lang="en-US" sz="2000" dirty="0" smtClean="0">
                <a:latin typeface="Georgia" panose="02040502050405020303" pitchFamily="18" charset="0"/>
              </a:rPr>
              <a:t> and </a:t>
            </a:r>
            <a:r>
              <a:rPr lang="en-US" sz="2000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when</a:t>
            </a:r>
            <a:r>
              <a:rPr lang="en-US" sz="2000" dirty="0" smtClean="0">
                <a:latin typeface="Georgia" panose="02040502050405020303" pitchFamily="18" charset="0"/>
              </a:rPr>
              <a:t>] in order to [</a:t>
            </a:r>
            <a:r>
              <a:rPr lang="en-US" sz="2000" b="1" dirty="0" smtClean="0">
                <a:solidFill>
                  <a:schemeClr val="accent6"/>
                </a:solidFill>
                <a:latin typeface="Georgia" panose="02040502050405020303" pitchFamily="18" charset="0"/>
              </a:rPr>
              <a:t>purpose</a:t>
            </a:r>
            <a:r>
              <a:rPr lang="en-US" sz="2000" dirty="0" smtClean="0">
                <a:latin typeface="Georgia" panose="02040502050405020303" pitchFamily="18" charset="0"/>
              </a:rPr>
              <a:t>].</a:t>
            </a: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22"/>
            <a:ext cx="12192000" cy="635904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Mission Statement: [</a:t>
            </a:r>
            <a:r>
              <a:rPr lang="en-US" sz="2000" b="1" dirty="0">
                <a:solidFill>
                  <a:srgbClr val="FFC000"/>
                </a:solidFill>
                <a:latin typeface="Georgia" panose="02040502050405020303" pitchFamily="18" charset="0"/>
              </a:rPr>
              <a:t>Who</a:t>
            </a:r>
            <a:r>
              <a:rPr lang="en-US" sz="2000" dirty="0">
                <a:latin typeface="Georgia" panose="02040502050405020303" pitchFamily="18" charset="0"/>
              </a:rPr>
              <a:t>] [</a:t>
            </a:r>
            <a:r>
              <a:rPr lang="en-US" sz="2000" b="1" dirty="0">
                <a:solidFill>
                  <a:srgbClr val="7030A0"/>
                </a:solidFill>
                <a:latin typeface="Georgia" panose="02040502050405020303" pitchFamily="18" charset="0"/>
              </a:rPr>
              <a:t>method</a:t>
            </a:r>
            <a:r>
              <a:rPr lang="en-US" sz="2000" dirty="0">
                <a:latin typeface="Georgia" panose="02040502050405020303" pitchFamily="18" charset="0"/>
              </a:rPr>
              <a:t>]s to [</a:t>
            </a: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task</a:t>
            </a:r>
            <a:r>
              <a:rPr lang="en-US" sz="2000" dirty="0">
                <a:latin typeface="Georgia" panose="02040502050405020303" pitchFamily="18" charset="0"/>
              </a:rPr>
              <a:t>] [</a:t>
            </a:r>
            <a:r>
              <a:rPr lang="en-US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where</a:t>
            </a:r>
            <a:r>
              <a:rPr lang="en-US" sz="2000" dirty="0">
                <a:latin typeface="Georgia" panose="02040502050405020303" pitchFamily="18" charset="0"/>
              </a:rPr>
              <a:t> and </a:t>
            </a:r>
            <a:r>
              <a:rPr 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when</a:t>
            </a:r>
            <a:r>
              <a:rPr lang="en-US" sz="2000" dirty="0">
                <a:latin typeface="Georgia" panose="02040502050405020303" pitchFamily="18" charset="0"/>
              </a:rPr>
              <a:t>] in order to [</a:t>
            </a:r>
            <a:r>
              <a:rPr lang="en-US" sz="2000" b="1" dirty="0">
                <a:solidFill>
                  <a:schemeClr val="accent6"/>
                </a:solidFill>
                <a:latin typeface="Georgia" panose="02040502050405020303" pitchFamily="18" charset="0"/>
              </a:rPr>
              <a:t>purpose</a:t>
            </a:r>
            <a:r>
              <a:rPr lang="en-US" sz="2000" dirty="0">
                <a:latin typeface="Georgia" panose="02040502050405020303" pitchFamily="18" charset="0"/>
              </a:rPr>
              <a:t>].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5798234" y="463163"/>
            <a:ext cx="414336" cy="3472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67877" y="810384"/>
            <a:ext cx="2238375" cy="816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Enabling Mission </a:t>
            </a:r>
          </a:p>
          <a:p>
            <a:pPr algn="ctr"/>
            <a:r>
              <a:rPr lang="en-US" dirty="0" smtClean="0"/>
              <a:t>or </a:t>
            </a:r>
          </a:p>
          <a:p>
            <a:pPr algn="ctr"/>
            <a:r>
              <a:rPr lang="en-US" dirty="0" smtClean="0"/>
              <a:t>Tactical Mission?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625442" y="1617048"/>
            <a:ext cx="2238375" cy="333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Tactical Mission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48400" y="1626627"/>
            <a:ext cx="2238375" cy="333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Enabling Mission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409950" y="2304485"/>
            <a:ext cx="2677114" cy="1066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my purpose require</a:t>
            </a:r>
          </a:p>
          <a:p>
            <a:pPr algn="ctr"/>
            <a:r>
              <a:rPr lang="en-US" dirty="0" smtClean="0"/>
              <a:t>an effect on the enemy</a:t>
            </a:r>
          </a:p>
          <a:p>
            <a:pPr algn="ctr"/>
            <a:r>
              <a:rPr lang="en-US" dirty="0" smtClean="0"/>
              <a:t>OR </a:t>
            </a:r>
          </a:p>
          <a:p>
            <a:pPr algn="ctr"/>
            <a:r>
              <a:rPr lang="en-US" dirty="0" smtClean="0"/>
              <a:t>actions by friendly forces?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29501" t="66072" r="38299" b="6644"/>
          <a:stretch/>
        </p:blipFill>
        <p:spPr>
          <a:xfrm>
            <a:off x="0" y="3707389"/>
            <a:ext cx="3659989" cy="193824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l="64957" t="67604" r="14484" b="9513"/>
          <a:stretch/>
        </p:blipFill>
        <p:spPr>
          <a:xfrm>
            <a:off x="745051" y="1127900"/>
            <a:ext cx="2169886" cy="150948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rot="13560381">
            <a:off x="2759963" y="2294082"/>
            <a:ext cx="963557" cy="232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8371755">
            <a:off x="2982507" y="3536464"/>
            <a:ext cx="841553" cy="232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5400000">
            <a:off x="4569216" y="2030264"/>
            <a:ext cx="350825" cy="232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"/>
          <a:srcRect l="20708" t="31357" r="46359" b="48397"/>
          <a:stretch/>
        </p:blipFill>
        <p:spPr>
          <a:xfrm>
            <a:off x="7373592" y="2802768"/>
            <a:ext cx="3571875" cy="13724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"/>
          <a:srcRect l="70386" t="31311" r="4870" b="40934"/>
          <a:stretch/>
        </p:blipFill>
        <p:spPr>
          <a:xfrm>
            <a:off x="8889637" y="4174201"/>
            <a:ext cx="2055830" cy="144129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/>
          <a:srcRect l="56272" t="31311" r="30111" b="40934"/>
          <a:stretch/>
        </p:blipFill>
        <p:spPr>
          <a:xfrm>
            <a:off x="6239542" y="2773506"/>
            <a:ext cx="1134050" cy="1444680"/>
          </a:xfrm>
          <a:prstGeom prst="rect">
            <a:avLst/>
          </a:prstGeom>
        </p:spPr>
      </p:pic>
      <p:sp>
        <p:nvSpPr>
          <p:cNvPr id="37" name="Right Arrow 36"/>
          <p:cNvSpPr/>
          <p:nvPr/>
        </p:nvSpPr>
        <p:spPr>
          <a:xfrm rot="5400000">
            <a:off x="7190563" y="2003708"/>
            <a:ext cx="354047" cy="232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240423" y="2304485"/>
            <a:ext cx="2677114" cy="486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am I enabling the force?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86773" y="1559477"/>
            <a:ext cx="3727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*Tactical Enabling Tasks may not require a </a:t>
            </a:r>
            <a:r>
              <a:rPr lang="en-US" b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method</a:t>
            </a:r>
            <a:endParaRPr lang="en-US" b="1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0852" y="4171434"/>
            <a:ext cx="4028785" cy="175432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imesNewRoman"/>
              </a:rPr>
              <a:t>ADRP 3-90: 2-7. The </a:t>
            </a:r>
            <a:r>
              <a:rPr lang="en-US" sz="1200" dirty="0">
                <a:latin typeface="TimesNewRoman"/>
              </a:rPr>
              <a:t>commander conducts tactical enabling tasks to assist the planning, preparation, and execution </a:t>
            </a:r>
            <a:r>
              <a:rPr lang="en-US" sz="1200" dirty="0" smtClean="0">
                <a:latin typeface="TimesNewRoman"/>
              </a:rPr>
              <a:t>of any </a:t>
            </a:r>
            <a:r>
              <a:rPr lang="en-US" sz="1200" dirty="0">
                <a:latin typeface="TimesNewRoman"/>
              </a:rPr>
              <a:t>of the four elements of decisive action. Tactical enabling tasks are never decisive operations in </a:t>
            </a:r>
            <a:r>
              <a:rPr lang="en-US" sz="1200" dirty="0" smtClean="0">
                <a:latin typeface="TimesNewRoman"/>
              </a:rPr>
              <a:t>the context </a:t>
            </a:r>
            <a:r>
              <a:rPr lang="en-US" sz="1200" dirty="0">
                <a:latin typeface="TimesNewRoman"/>
              </a:rPr>
              <a:t>of the conduct of offensive and defensive tasks. (They are also never decisive during the conduct </a:t>
            </a:r>
            <a:r>
              <a:rPr lang="en-US" sz="1200" dirty="0" smtClean="0">
                <a:latin typeface="TimesNewRoman"/>
              </a:rPr>
              <a:t>of stability </a:t>
            </a:r>
            <a:r>
              <a:rPr lang="en-US" sz="1200" dirty="0">
                <a:latin typeface="TimesNewRoman"/>
              </a:rPr>
              <a:t>tasks.) The commander uses tactical shaping tasks to assist in conducting combat operations </a:t>
            </a:r>
            <a:r>
              <a:rPr lang="en-US" sz="1200" dirty="0" smtClean="0">
                <a:latin typeface="TimesNewRoman"/>
              </a:rPr>
              <a:t>with reduced </a:t>
            </a:r>
            <a:r>
              <a:rPr lang="en-US" sz="1200" dirty="0">
                <a:latin typeface="TimesNewRoman"/>
              </a:rPr>
              <a:t>risk.</a:t>
            </a:r>
            <a:endParaRPr lang="en-US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12302" y="5792890"/>
            <a:ext cx="12192000" cy="635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Mission Statement: </a:t>
            </a:r>
            <a:r>
              <a:rPr lang="en-US" sz="2000" b="1" dirty="0" smtClean="0">
                <a:solidFill>
                  <a:srgbClr val="FFC000"/>
                </a:solidFill>
                <a:latin typeface="Georgia" panose="02040502050405020303" pitchFamily="18" charset="0"/>
              </a:rPr>
              <a:t>7-17 CAV</a:t>
            </a:r>
            <a:r>
              <a:rPr lang="en-US" sz="2000" dirty="0" smtClean="0">
                <a:latin typeface="Georgia" panose="02040502050405020303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attacks</a:t>
            </a:r>
            <a:r>
              <a:rPr lang="en-US" sz="2000" dirty="0" smtClean="0">
                <a:latin typeface="Georgia" panose="02040502050405020303" pitchFamily="18" charset="0"/>
              </a:rPr>
              <a:t> to </a:t>
            </a:r>
            <a:r>
              <a:rPr lang="en-US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destroy 112 BTG</a:t>
            </a:r>
            <a:r>
              <a:rPr lang="en-US" sz="2000" dirty="0" smtClean="0">
                <a:latin typeface="Georgia" panose="02040502050405020303" pitchFamily="18" charset="0"/>
              </a:rPr>
              <a:t> [</a:t>
            </a:r>
            <a:r>
              <a:rPr lang="en-US" sz="20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where</a:t>
            </a:r>
            <a:r>
              <a:rPr lang="en-US" sz="2000" dirty="0" smtClean="0">
                <a:latin typeface="Georgia" panose="02040502050405020303" pitchFamily="18" charset="0"/>
              </a:rPr>
              <a:t> and </a:t>
            </a:r>
            <a:r>
              <a:rPr lang="en-US" sz="2000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when</a:t>
            </a:r>
            <a:r>
              <a:rPr lang="en-US" sz="2000" dirty="0" smtClean="0">
                <a:latin typeface="Georgia" panose="02040502050405020303" pitchFamily="18" charset="0"/>
              </a:rPr>
              <a:t>] in order to [</a:t>
            </a:r>
            <a:r>
              <a:rPr lang="en-US" sz="2000" b="1" dirty="0" smtClean="0">
                <a:solidFill>
                  <a:schemeClr val="accent6"/>
                </a:solidFill>
                <a:latin typeface="Georgia" panose="02040502050405020303" pitchFamily="18" charset="0"/>
              </a:rPr>
              <a:t>purpose</a:t>
            </a:r>
            <a:r>
              <a:rPr lang="en-US" sz="2000" dirty="0" smtClean="0">
                <a:latin typeface="Georgia" panose="02040502050405020303" pitchFamily="18" charset="0"/>
              </a:rPr>
              <a:t>].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72546" y="6197215"/>
            <a:ext cx="12192000" cy="635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Mission Statement: </a:t>
            </a:r>
            <a:r>
              <a:rPr lang="en-US" sz="2000" b="1" dirty="0" smtClean="0">
                <a:solidFill>
                  <a:srgbClr val="FFC000"/>
                </a:solidFill>
                <a:latin typeface="Georgia" panose="02040502050405020303" pitchFamily="18" charset="0"/>
              </a:rPr>
              <a:t>7-17 CAV</a:t>
            </a:r>
            <a:r>
              <a:rPr lang="en-US" sz="2000" dirty="0" smtClean="0">
                <a:latin typeface="Georgia" panose="02040502050405020303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[omitted]</a:t>
            </a:r>
            <a:r>
              <a:rPr lang="en-US" sz="2000" dirty="0" smtClean="0">
                <a:latin typeface="Georgia" panose="02040502050405020303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screens 1 BCT’s left flank</a:t>
            </a:r>
            <a:r>
              <a:rPr lang="en-US" sz="2000" dirty="0" smtClean="0">
                <a:latin typeface="Georgia" panose="02040502050405020303" pitchFamily="18" charset="0"/>
              </a:rPr>
              <a:t> [</a:t>
            </a:r>
            <a:r>
              <a:rPr lang="en-US" sz="20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where</a:t>
            </a:r>
            <a:r>
              <a:rPr lang="en-US" sz="2000" dirty="0" smtClean="0">
                <a:latin typeface="Georgia" panose="02040502050405020303" pitchFamily="18" charset="0"/>
              </a:rPr>
              <a:t> and </a:t>
            </a:r>
            <a:r>
              <a:rPr lang="en-US" sz="2000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when</a:t>
            </a:r>
            <a:r>
              <a:rPr lang="en-US" sz="2000" dirty="0" smtClean="0">
                <a:latin typeface="Georgia" panose="02040502050405020303" pitchFamily="18" charset="0"/>
              </a:rPr>
              <a:t>] in order to </a:t>
            </a:r>
            <a:r>
              <a:rPr lang="en-US" sz="2000" b="1" dirty="0" smtClean="0">
                <a:solidFill>
                  <a:schemeClr val="accent6"/>
                </a:solidFill>
                <a:latin typeface="Georgia" panose="02040502050405020303" pitchFamily="18" charset="0"/>
              </a:rPr>
              <a:t>enable the DO to attack OBJ Bull</a:t>
            </a:r>
            <a:r>
              <a:rPr lang="en-US" sz="2000" dirty="0" smtClean="0">
                <a:latin typeface="Georgia" panose="02040502050405020303" pitchFamily="18" charset="0"/>
              </a:rPr>
              <a:t>.</a:t>
            </a: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71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TimesNewRoman</vt:lpstr>
      <vt:lpstr>Office Theme</vt:lpstr>
      <vt:lpstr>Mission Statement: [Who] [method]s to [task] [where and when] in order to [purpose].</vt:lpstr>
      <vt:lpstr>Mission Statement: [Who] [method]s to [task] [where and when] in order to [purpose].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Statement: [Who] [method]s to [task] [where and when] in order to [purpose].</dc:title>
  <dc:creator>Fogarty, Owen G CPT MIL USA</dc:creator>
  <cp:lastModifiedBy>McMahan, Curtis S CTR USA TRADOC</cp:lastModifiedBy>
  <cp:revision>4</cp:revision>
  <dcterms:created xsi:type="dcterms:W3CDTF">2015-08-24T16:00:18Z</dcterms:created>
  <dcterms:modified xsi:type="dcterms:W3CDTF">2016-04-12T18:38:27Z</dcterms:modified>
</cp:coreProperties>
</file>