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68" r:id="rId1"/>
    <p:sldMasterId id="2147484180" r:id="rId2"/>
    <p:sldMasterId id="2147484192" r:id="rId3"/>
  </p:sldMasterIdLst>
  <p:notesMasterIdLst>
    <p:notesMasterId r:id="rId43"/>
  </p:notesMasterIdLst>
  <p:handoutMasterIdLst>
    <p:handoutMasterId r:id="rId44"/>
  </p:handoutMasterIdLst>
  <p:sldIdLst>
    <p:sldId id="3059" r:id="rId4"/>
    <p:sldId id="3053" r:id="rId5"/>
    <p:sldId id="3039" r:id="rId6"/>
    <p:sldId id="3098" r:id="rId7"/>
    <p:sldId id="3132" r:id="rId8"/>
    <p:sldId id="3057" r:id="rId9"/>
    <p:sldId id="3130" r:id="rId10"/>
    <p:sldId id="3099" r:id="rId11"/>
    <p:sldId id="3107" r:id="rId12"/>
    <p:sldId id="3083" r:id="rId13"/>
    <p:sldId id="3100" r:id="rId14"/>
    <p:sldId id="3109" r:id="rId15"/>
    <p:sldId id="3110" r:id="rId16"/>
    <p:sldId id="3128" r:id="rId17"/>
    <p:sldId id="3116" r:id="rId18"/>
    <p:sldId id="3117" r:id="rId19"/>
    <p:sldId id="3126" r:id="rId20"/>
    <p:sldId id="3119" r:id="rId21"/>
    <p:sldId id="3127" r:id="rId22"/>
    <p:sldId id="3120" r:id="rId23"/>
    <p:sldId id="3121" r:id="rId24"/>
    <p:sldId id="3122" r:id="rId25"/>
    <p:sldId id="3080" r:id="rId26"/>
    <p:sldId id="3073" r:id="rId27"/>
    <p:sldId id="3101" r:id="rId28"/>
    <p:sldId id="3138" r:id="rId29"/>
    <p:sldId id="3137" r:id="rId30"/>
    <p:sldId id="3136" r:id="rId31"/>
    <p:sldId id="3139" r:id="rId32"/>
    <p:sldId id="3123" r:id="rId33"/>
    <p:sldId id="3124" r:id="rId34"/>
    <p:sldId id="3125" r:id="rId35"/>
    <p:sldId id="3129" r:id="rId36"/>
    <p:sldId id="3096" r:id="rId37"/>
    <p:sldId id="3133" r:id="rId38"/>
    <p:sldId id="3134" r:id="rId39"/>
    <p:sldId id="3135" r:id="rId40"/>
    <p:sldId id="3131" r:id="rId41"/>
    <p:sldId id="3095" r:id="rId4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FFFF66"/>
    <a:srgbClr val="0000FF"/>
    <a:srgbClr val="FF0066"/>
    <a:srgbClr val="0099FF"/>
    <a:srgbClr val="FFCC66"/>
    <a:srgbClr val="CC3300"/>
    <a:srgbClr val="DDDDD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72333" autoAdjust="0"/>
  </p:normalViewPr>
  <p:slideViewPr>
    <p:cSldViewPr snapToGrid="0" showGuides="1">
      <p:cViewPr varScale="1">
        <p:scale>
          <a:sx n="49" d="100"/>
          <a:sy n="49" d="100"/>
        </p:scale>
        <p:origin x="-1732" y="-68"/>
      </p:cViewPr>
      <p:guideLst>
        <p:guide orient="horz" pos="864"/>
        <p:guide pos="14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2286"/>
    </p:cViewPr>
  </p:sorterViewPr>
  <p:notesViewPr>
    <p:cSldViewPr snapToGrid="0" showGuides="1">
      <p:cViewPr>
        <p:scale>
          <a:sx n="100" d="100"/>
          <a:sy n="100" d="100"/>
        </p:scale>
        <p:origin x="-1584" y="1854"/>
      </p:cViewPr>
      <p:guideLst>
        <p:guide orient="horz" pos="2187"/>
        <p:guide pos="294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5"/>
            <a:ext cx="3039319" cy="461333"/>
          </a:xfrm>
          <a:prstGeom prst="rect">
            <a:avLst/>
          </a:prstGeom>
          <a:noFill/>
          <a:ln w="9525">
            <a:noFill/>
            <a:miter lim="800000"/>
            <a:headEnd/>
            <a:tailEnd/>
          </a:ln>
          <a:effectLst/>
        </p:spPr>
        <p:txBody>
          <a:bodyPr vert="horz" wrap="square" lIns="19380" tIns="0" rIns="19380" bIns="0" numCol="1" anchor="t" anchorCtr="0" compatLnSpc="1">
            <a:prstTxWarp prst="textNoShape">
              <a:avLst/>
            </a:prstTxWarp>
          </a:bodyPr>
          <a:lstStyle>
            <a:lvl1pPr defTabSz="932236" eaLnBrk="0" hangingPunct="0">
              <a:defRPr sz="1000" i="1">
                <a:latin typeface="Times New Roman" pitchFamily="18" charset="0"/>
              </a:defRPr>
            </a:lvl1pPr>
          </a:lstStyle>
          <a:p>
            <a:pPr>
              <a:defRPr/>
            </a:pPr>
            <a:endParaRPr lang="en-US"/>
          </a:p>
        </p:txBody>
      </p:sp>
      <p:sp>
        <p:nvSpPr>
          <p:cNvPr id="3075" name="Rectangle 3"/>
          <p:cNvSpPr>
            <a:spLocks noGrp="1" noChangeArrowheads="1"/>
          </p:cNvSpPr>
          <p:nvPr>
            <p:ph type="dt" sz="quarter" idx="1"/>
          </p:nvPr>
        </p:nvSpPr>
        <p:spPr bwMode="auto">
          <a:xfrm>
            <a:off x="3971082" y="-1585"/>
            <a:ext cx="3039319" cy="461333"/>
          </a:xfrm>
          <a:prstGeom prst="rect">
            <a:avLst/>
          </a:prstGeom>
          <a:noFill/>
          <a:ln w="9525">
            <a:noFill/>
            <a:miter lim="800000"/>
            <a:headEnd/>
            <a:tailEnd/>
          </a:ln>
          <a:effectLst/>
        </p:spPr>
        <p:txBody>
          <a:bodyPr vert="horz" wrap="square" lIns="19380" tIns="0" rIns="19380" bIns="0" numCol="1" anchor="t" anchorCtr="0" compatLnSpc="1">
            <a:prstTxWarp prst="textNoShape">
              <a:avLst/>
            </a:prstTxWarp>
          </a:bodyPr>
          <a:lstStyle>
            <a:lvl1pPr algn="r" defTabSz="932236" eaLnBrk="0" hangingPunct="0">
              <a:defRPr sz="1000" i="1">
                <a:latin typeface="Times New Roman" pitchFamily="18" charset="0"/>
              </a:defRPr>
            </a:lvl1pPr>
          </a:lstStyle>
          <a:p>
            <a:pPr>
              <a:defRPr/>
            </a:pPr>
            <a:endParaRPr lang="en-US"/>
          </a:p>
        </p:txBody>
      </p:sp>
      <p:sp>
        <p:nvSpPr>
          <p:cNvPr id="3076" name="Rectangle 4"/>
          <p:cNvSpPr>
            <a:spLocks noGrp="1" noChangeArrowheads="1"/>
          </p:cNvSpPr>
          <p:nvPr>
            <p:ph type="ftr" sz="quarter" idx="2"/>
          </p:nvPr>
        </p:nvSpPr>
        <p:spPr bwMode="auto">
          <a:xfrm>
            <a:off x="0" y="8836654"/>
            <a:ext cx="3039319" cy="459747"/>
          </a:xfrm>
          <a:prstGeom prst="rect">
            <a:avLst/>
          </a:prstGeom>
          <a:noFill/>
          <a:ln w="9525">
            <a:noFill/>
            <a:miter lim="800000"/>
            <a:headEnd/>
            <a:tailEnd/>
          </a:ln>
          <a:effectLst/>
        </p:spPr>
        <p:txBody>
          <a:bodyPr vert="horz" wrap="square" lIns="19380" tIns="0" rIns="19380" bIns="0" numCol="1" anchor="b" anchorCtr="0" compatLnSpc="1">
            <a:prstTxWarp prst="textNoShape">
              <a:avLst/>
            </a:prstTxWarp>
          </a:bodyPr>
          <a:lstStyle>
            <a:lvl1pPr defTabSz="932236" eaLnBrk="0" hangingPunct="0">
              <a:defRPr sz="1000" i="1">
                <a:latin typeface="Times New Roman" pitchFamily="18" charset="0"/>
              </a:defRPr>
            </a:lvl1pPr>
          </a:lstStyle>
          <a:p>
            <a:pPr>
              <a:defRPr/>
            </a:pPr>
            <a:endParaRPr lang="en-US"/>
          </a:p>
        </p:txBody>
      </p:sp>
      <p:sp>
        <p:nvSpPr>
          <p:cNvPr id="3077" name="Rectangle 5"/>
          <p:cNvSpPr>
            <a:spLocks noGrp="1" noChangeArrowheads="1"/>
          </p:cNvSpPr>
          <p:nvPr>
            <p:ph type="sldNum" sz="quarter" idx="3"/>
          </p:nvPr>
        </p:nvSpPr>
        <p:spPr bwMode="auto">
          <a:xfrm>
            <a:off x="3971082" y="8836654"/>
            <a:ext cx="3039319" cy="459747"/>
          </a:xfrm>
          <a:prstGeom prst="rect">
            <a:avLst/>
          </a:prstGeom>
          <a:noFill/>
          <a:ln w="9525">
            <a:noFill/>
            <a:miter lim="800000"/>
            <a:headEnd/>
            <a:tailEnd/>
          </a:ln>
          <a:effectLst/>
        </p:spPr>
        <p:txBody>
          <a:bodyPr vert="horz" wrap="square" lIns="19380" tIns="0" rIns="19380" bIns="0" numCol="1" anchor="b" anchorCtr="0" compatLnSpc="1">
            <a:prstTxWarp prst="textNoShape">
              <a:avLst/>
            </a:prstTxWarp>
          </a:bodyPr>
          <a:lstStyle>
            <a:lvl1pPr algn="r" defTabSz="932236" eaLnBrk="0" hangingPunct="0">
              <a:defRPr sz="1000" i="1">
                <a:latin typeface="Times New Roman" pitchFamily="18" charset="0"/>
              </a:defRPr>
            </a:lvl1pPr>
          </a:lstStyle>
          <a:p>
            <a:pPr>
              <a:defRPr/>
            </a:pPr>
            <a:fld id="{2594C3F0-7172-4B09-AF32-E4F0286CE91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5"/>
            <a:ext cx="3039319" cy="461333"/>
          </a:xfrm>
          <a:prstGeom prst="rect">
            <a:avLst/>
          </a:prstGeom>
          <a:noFill/>
          <a:ln w="9525">
            <a:noFill/>
            <a:miter lim="800000"/>
            <a:headEnd/>
            <a:tailEnd/>
          </a:ln>
          <a:effectLst/>
        </p:spPr>
        <p:txBody>
          <a:bodyPr vert="horz" wrap="square" lIns="19380" tIns="0" rIns="19380" bIns="0" numCol="1" anchor="t" anchorCtr="0" compatLnSpc="1">
            <a:prstTxWarp prst="textNoShape">
              <a:avLst/>
            </a:prstTxWarp>
          </a:bodyPr>
          <a:lstStyle>
            <a:lvl1pPr defTabSz="932236" eaLnBrk="0" hangingPunct="0">
              <a:defRPr sz="100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971082" y="-1585"/>
            <a:ext cx="3039319" cy="461333"/>
          </a:xfrm>
          <a:prstGeom prst="rect">
            <a:avLst/>
          </a:prstGeom>
          <a:noFill/>
          <a:ln w="9525">
            <a:noFill/>
            <a:miter lim="800000"/>
            <a:headEnd/>
            <a:tailEnd/>
          </a:ln>
          <a:effectLst/>
        </p:spPr>
        <p:txBody>
          <a:bodyPr vert="horz" wrap="square" lIns="19380" tIns="0" rIns="19380" bIns="0" numCol="1" anchor="t" anchorCtr="0" compatLnSpc="1">
            <a:prstTxWarp prst="textNoShape">
              <a:avLst/>
            </a:prstTxWarp>
          </a:bodyPr>
          <a:lstStyle>
            <a:lvl1pPr algn="r" defTabSz="932236" eaLnBrk="0" hangingPunct="0">
              <a:defRPr sz="100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8836654"/>
            <a:ext cx="3039319" cy="459747"/>
          </a:xfrm>
          <a:prstGeom prst="rect">
            <a:avLst/>
          </a:prstGeom>
          <a:noFill/>
          <a:ln w="9525">
            <a:noFill/>
            <a:miter lim="800000"/>
            <a:headEnd/>
            <a:tailEnd/>
          </a:ln>
          <a:effectLst/>
        </p:spPr>
        <p:txBody>
          <a:bodyPr vert="horz" wrap="square" lIns="19380" tIns="0" rIns="19380" bIns="0" numCol="1" anchor="b" anchorCtr="0" compatLnSpc="1">
            <a:prstTxWarp prst="textNoShape">
              <a:avLst/>
            </a:prstTxWarp>
          </a:bodyPr>
          <a:lstStyle>
            <a:lvl1pPr defTabSz="932236" eaLnBrk="0" hangingPunct="0">
              <a:defRPr sz="100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971082" y="8836654"/>
            <a:ext cx="3039319" cy="459747"/>
          </a:xfrm>
          <a:prstGeom prst="rect">
            <a:avLst/>
          </a:prstGeom>
          <a:noFill/>
          <a:ln w="9525">
            <a:noFill/>
            <a:miter lim="800000"/>
            <a:headEnd/>
            <a:tailEnd/>
          </a:ln>
          <a:effectLst/>
        </p:spPr>
        <p:txBody>
          <a:bodyPr vert="horz" wrap="square" lIns="19380" tIns="0" rIns="19380" bIns="0" numCol="1" anchor="b" anchorCtr="0" compatLnSpc="1">
            <a:prstTxWarp prst="textNoShape">
              <a:avLst/>
            </a:prstTxWarp>
          </a:bodyPr>
          <a:lstStyle>
            <a:lvl1pPr algn="r" defTabSz="932236" eaLnBrk="0" hangingPunct="0">
              <a:defRPr sz="1000" i="1">
                <a:latin typeface="Times New Roman" pitchFamily="18" charset="0"/>
              </a:defRPr>
            </a:lvl1pPr>
          </a:lstStyle>
          <a:p>
            <a:pPr>
              <a:defRPr/>
            </a:pPr>
            <a:fld id="{D6D1D6AA-67F8-4F84-A138-3D3F8ACC22FD}" type="slidenum">
              <a:rPr lang="en-US"/>
              <a:pPr>
                <a:defRPr/>
              </a:pPr>
              <a:t>‹#›</a:t>
            </a:fld>
            <a:endParaRPr lang="en-US"/>
          </a:p>
        </p:txBody>
      </p:sp>
      <p:sp>
        <p:nvSpPr>
          <p:cNvPr id="24582" name="Rectangle 6"/>
          <p:cNvSpPr>
            <a:spLocks noGrp="1" noRot="1" noChangeAspect="1" noChangeArrowheads="1" noTextEdit="1"/>
          </p:cNvSpPr>
          <p:nvPr>
            <p:ph type="sldImg" idx="2"/>
          </p:nvPr>
        </p:nvSpPr>
        <p:spPr bwMode="auto">
          <a:xfrm>
            <a:off x="1192213" y="703263"/>
            <a:ext cx="4629150" cy="3473450"/>
          </a:xfrm>
          <a:prstGeom prst="rect">
            <a:avLst/>
          </a:prstGeom>
          <a:noFill/>
          <a:ln w="12700">
            <a:solidFill>
              <a:schemeClr val="tx1"/>
            </a:solidFill>
            <a:miter lim="800000"/>
            <a:headEnd/>
            <a:tailEnd/>
          </a:ln>
        </p:spPr>
      </p:sp>
      <p:sp>
        <p:nvSpPr>
          <p:cNvPr id="2055" name="Rectangle 7"/>
          <p:cNvSpPr>
            <a:spLocks noGrp="1" noChangeArrowheads="1"/>
          </p:cNvSpPr>
          <p:nvPr>
            <p:ph type="body" sz="quarter" idx="3"/>
          </p:nvPr>
        </p:nvSpPr>
        <p:spPr bwMode="auto">
          <a:xfrm>
            <a:off x="933347" y="4411986"/>
            <a:ext cx="5143707" cy="4185282"/>
          </a:xfrm>
          <a:prstGeom prst="rect">
            <a:avLst/>
          </a:prstGeom>
          <a:noFill/>
          <a:ln w="9525">
            <a:noFill/>
            <a:miter lim="800000"/>
            <a:headEnd/>
            <a:tailEnd/>
          </a:ln>
          <a:effectLst/>
        </p:spPr>
        <p:txBody>
          <a:bodyPr vert="horz" wrap="square" lIns="93658" tIns="46834" rIns="93658" bIns="4683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sldNum" sz="quarter" idx="5"/>
          </p:nvPr>
        </p:nvSpPr>
        <p:spPr>
          <a:noFill/>
        </p:spPr>
        <p:txBody>
          <a:bodyPr/>
          <a:lstStyle/>
          <a:p>
            <a:pPr defTabSz="931956"/>
            <a:fld id="{0ACE51C1-6CCD-413D-9216-F804D005362D}" type="slidenum">
              <a:rPr lang="en-US" smtClean="0"/>
              <a:pPr defTabSz="931956"/>
              <a:t>1</a:t>
            </a:fld>
            <a:endParaRPr lang="en-US" dirty="0" smtClean="0"/>
          </a:p>
        </p:txBody>
      </p:sp>
      <p:sp>
        <p:nvSpPr>
          <p:cNvPr id="25603" name="Rectangle 2"/>
          <p:cNvSpPr>
            <a:spLocks noChangeArrowheads="1"/>
          </p:cNvSpPr>
          <p:nvPr/>
        </p:nvSpPr>
        <p:spPr bwMode="auto">
          <a:xfrm>
            <a:off x="3972667" y="-1586"/>
            <a:ext cx="3037734" cy="458162"/>
          </a:xfrm>
          <a:prstGeom prst="rect">
            <a:avLst/>
          </a:prstGeom>
          <a:noFill/>
          <a:ln w="9525">
            <a:noFill/>
            <a:miter lim="800000"/>
            <a:headEnd/>
            <a:tailEnd/>
          </a:ln>
        </p:spPr>
        <p:txBody>
          <a:bodyPr wrap="none" lIns="91714" tIns="45857" rIns="91714" bIns="45857" anchor="ctr"/>
          <a:lstStyle/>
          <a:p>
            <a:endParaRPr lang="en-US"/>
          </a:p>
        </p:txBody>
      </p:sp>
      <p:sp>
        <p:nvSpPr>
          <p:cNvPr id="25604" name="Rectangle 3"/>
          <p:cNvSpPr>
            <a:spLocks noChangeArrowheads="1"/>
          </p:cNvSpPr>
          <p:nvPr/>
        </p:nvSpPr>
        <p:spPr bwMode="auto">
          <a:xfrm>
            <a:off x="3972667" y="8830312"/>
            <a:ext cx="3037734" cy="466088"/>
          </a:xfrm>
          <a:prstGeom prst="rect">
            <a:avLst/>
          </a:prstGeom>
          <a:noFill/>
          <a:ln w="9525">
            <a:noFill/>
            <a:miter lim="800000"/>
            <a:headEnd/>
            <a:tailEnd/>
          </a:ln>
        </p:spPr>
        <p:txBody>
          <a:bodyPr lIns="19184" tIns="0" rIns="19184" bIns="0" anchor="b"/>
          <a:lstStyle/>
          <a:p>
            <a:pPr algn="r" defTabSz="920862" eaLnBrk="0" hangingPunct="0"/>
            <a:r>
              <a:rPr lang="en-US" sz="1000" i="1" dirty="0">
                <a:latin typeface="Times New Roman" pitchFamily="18" charset="0"/>
              </a:rPr>
              <a:t>1</a:t>
            </a:r>
          </a:p>
        </p:txBody>
      </p:sp>
      <p:sp>
        <p:nvSpPr>
          <p:cNvPr id="25605" name="Rectangle 4"/>
          <p:cNvSpPr>
            <a:spLocks noChangeArrowheads="1"/>
          </p:cNvSpPr>
          <p:nvPr/>
        </p:nvSpPr>
        <p:spPr bwMode="auto">
          <a:xfrm>
            <a:off x="0" y="8830312"/>
            <a:ext cx="3037735" cy="466088"/>
          </a:xfrm>
          <a:prstGeom prst="rect">
            <a:avLst/>
          </a:prstGeom>
          <a:noFill/>
          <a:ln w="9525">
            <a:noFill/>
            <a:miter lim="800000"/>
            <a:headEnd/>
            <a:tailEnd/>
          </a:ln>
        </p:spPr>
        <p:txBody>
          <a:bodyPr wrap="none" lIns="91714" tIns="45857" rIns="91714" bIns="45857" anchor="ctr"/>
          <a:lstStyle/>
          <a:p>
            <a:endParaRPr lang="en-US"/>
          </a:p>
        </p:txBody>
      </p:sp>
      <p:sp>
        <p:nvSpPr>
          <p:cNvPr id="25606" name="Rectangle 5"/>
          <p:cNvSpPr>
            <a:spLocks noChangeArrowheads="1"/>
          </p:cNvSpPr>
          <p:nvPr/>
        </p:nvSpPr>
        <p:spPr bwMode="auto">
          <a:xfrm>
            <a:off x="0" y="-1586"/>
            <a:ext cx="3037735" cy="458162"/>
          </a:xfrm>
          <a:prstGeom prst="rect">
            <a:avLst/>
          </a:prstGeom>
          <a:noFill/>
          <a:ln w="9525">
            <a:noFill/>
            <a:miter lim="800000"/>
            <a:headEnd/>
            <a:tailEnd/>
          </a:ln>
        </p:spPr>
        <p:txBody>
          <a:bodyPr wrap="none" lIns="91714" tIns="45857" rIns="91714" bIns="45857" anchor="ctr"/>
          <a:lstStyle/>
          <a:p>
            <a:endParaRPr lang="en-US"/>
          </a:p>
        </p:txBody>
      </p:sp>
      <p:sp>
        <p:nvSpPr>
          <p:cNvPr id="25607" name="Rectangle 6"/>
          <p:cNvSpPr>
            <a:spLocks noChangeArrowheads="1"/>
          </p:cNvSpPr>
          <p:nvPr/>
        </p:nvSpPr>
        <p:spPr bwMode="auto">
          <a:xfrm>
            <a:off x="3972667" y="-1585"/>
            <a:ext cx="3037734" cy="456577"/>
          </a:xfrm>
          <a:prstGeom prst="rect">
            <a:avLst/>
          </a:prstGeom>
          <a:noFill/>
          <a:ln w="9525">
            <a:noFill/>
            <a:miter lim="800000"/>
            <a:headEnd/>
            <a:tailEnd/>
          </a:ln>
        </p:spPr>
        <p:txBody>
          <a:bodyPr wrap="none" lIns="91714" tIns="45857" rIns="91714" bIns="45857" anchor="ctr"/>
          <a:lstStyle/>
          <a:p>
            <a:endParaRPr lang="en-US"/>
          </a:p>
        </p:txBody>
      </p:sp>
      <p:sp>
        <p:nvSpPr>
          <p:cNvPr id="25608" name="Rectangle 7"/>
          <p:cNvSpPr>
            <a:spLocks noChangeArrowheads="1"/>
          </p:cNvSpPr>
          <p:nvPr/>
        </p:nvSpPr>
        <p:spPr bwMode="auto">
          <a:xfrm>
            <a:off x="3972667" y="8830312"/>
            <a:ext cx="3037734" cy="466088"/>
          </a:xfrm>
          <a:prstGeom prst="rect">
            <a:avLst/>
          </a:prstGeom>
          <a:noFill/>
          <a:ln w="9525">
            <a:noFill/>
            <a:miter lim="800000"/>
            <a:headEnd/>
            <a:tailEnd/>
          </a:ln>
        </p:spPr>
        <p:txBody>
          <a:bodyPr lIns="19184" tIns="0" rIns="19184" bIns="0" anchor="b"/>
          <a:lstStyle/>
          <a:p>
            <a:pPr algn="r" defTabSz="920862" eaLnBrk="0" hangingPunct="0"/>
            <a:r>
              <a:rPr lang="en-US" sz="1000" i="1" dirty="0">
                <a:latin typeface="Times New Roman" pitchFamily="18" charset="0"/>
              </a:rPr>
              <a:t>1</a:t>
            </a:r>
          </a:p>
        </p:txBody>
      </p:sp>
      <p:sp>
        <p:nvSpPr>
          <p:cNvPr id="25609" name="Rectangle 8"/>
          <p:cNvSpPr>
            <a:spLocks noChangeArrowheads="1"/>
          </p:cNvSpPr>
          <p:nvPr/>
        </p:nvSpPr>
        <p:spPr bwMode="auto">
          <a:xfrm>
            <a:off x="0" y="8830312"/>
            <a:ext cx="3037735" cy="466088"/>
          </a:xfrm>
          <a:prstGeom prst="rect">
            <a:avLst/>
          </a:prstGeom>
          <a:noFill/>
          <a:ln w="9525">
            <a:noFill/>
            <a:miter lim="800000"/>
            <a:headEnd/>
            <a:tailEnd/>
          </a:ln>
        </p:spPr>
        <p:txBody>
          <a:bodyPr wrap="none" lIns="91714" tIns="45857" rIns="91714" bIns="45857" anchor="ctr"/>
          <a:lstStyle/>
          <a:p>
            <a:endParaRPr lang="en-US"/>
          </a:p>
        </p:txBody>
      </p:sp>
      <p:sp>
        <p:nvSpPr>
          <p:cNvPr id="25610" name="Rectangle 9"/>
          <p:cNvSpPr>
            <a:spLocks noChangeArrowheads="1"/>
          </p:cNvSpPr>
          <p:nvPr/>
        </p:nvSpPr>
        <p:spPr bwMode="auto">
          <a:xfrm>
            <a:off x="0" y="-1585"/>
            <a:ext cx="3037735" cy="456577"/>
          </a:xfrm>
          <a:prstGeom prst="rect">
            <a:avLst/>
          </a:prstGeom>
          <a:noFill/>
          <a:ln w="9525">
            <a:noFill/>
            <a:miter lim="800000"/>
            <a:headEnd/>
            <a:tailEnd/>
          </a:ln>
        </p:spPr>
        <p:txBody>
          <a:bodyPr wrap="none" lIns="91714" tIns="45857" rIns="91714" bIns="45857" anchor="ctr"/>
          <a:lstStyle/>
          <a:p>
            <a:endParaRPr lang="en-US"/>
          </a:p>
        </p:txBody>
      </p:sp>
      <p:sp>
        <p:nvSpPr>
          <p:cNvPr id="25611" name="Rectangle 10"/>
          <p:cNvSpPr>
            <a:spLocks noGrp="1" noRot="1" noChangeAspect="1" noChangeArrowheads="1" noTextEdit="1"/>
          </p:cNvSpPr>
          <p:nvPr>
            <p:ph type="sldImg"/>
          </p:nvPr>
        </p:nvSpPr>
        <p:spPr>
          <a:xfrm>
            <a:off x="1184275" y="698500"/>
            <a:ext cx="4649788" cy="3487738"/>
          </a:xfrm>
          <a:ln cap="flat"/>
        </p:spPr>
      </p:sp>
      <p:sp>
        <p:nvSpPr>
          <p:cNvPr id="25612" name="Rectangle 11"/>
          <p:cNvSpPr>
            <a:spLocks noGrp="1" noChangeArrowheads="1"/>
          </p:cNvSpPr>
          <p:nvPr>
            <p:ph type="body" idx="1"/>
          </p:nvPr>
        </p:nvSpPr>
        <p:spPr>
          <a:xfrm>
            <a:off x="933347" y="4416741"/>
            <a:ext cx="5143707" cy="4180527"/>
          </a:xfrm>
          <a:noFill/>
          <a:ln/>
        </p:spPr>
        <p:txBody>
          <a:bodyPr lIns="92727" tIns="46365" rIns="92727" bIns="46365"/>
          <a:lstStyle/>
          <a:p>
            <a:r>
              <a:rPr lang="en-US" dirty="0" smtClean="0"/>
              <a:t>Note: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shows how the near-term planning cycle (NTTC) is repeated over the course of the short-range planning cycle (SRPC)</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Budget.</a:t>
            </a:r>
            <a:r>
              <a:rPr lang="en-US" b="1" baseline="0" dirty="0" smtClean="0"/>
              <a:t> </a:t>
            </a:r>
            <a:r>
              <a:rPr lang="en-US" sz="1200" kern="1200" baseline="0" dirty="0" smtClean="0">
                <a:solidFill>
                  <a:schemeClr val="tx1"/>
                </a:solidFill>
                <a:latin typeface="Times New Roman" pitchFamily="18" charset="0"/>
                <a:ea typeface="+mn-ea"/>
                <a:cs typeface="+mn-cs"/>
              </a:rPr>
              <a:t>The budgeting process is critical to the success of a unit’s overall training plan.  A solid budget enables units to participate in TDY training, bring MTTs to home station, pay for off-the-shelf equipment, contract to improve or build facilities, as well as pay for the normal operation of the unit.  </a:t>
            </a:r>
            <a:r>
              <a:rPr lang="en-US" dirty="0" smtClean="0"/>
              <a:t>BDE and separate</a:t>
            </a:r>
            <a:r>
              <a:rPr lang="en-US" baseline="0" dirty="0" smtClean="0"/>
              <a:t> BNs submit an annual </a:t>
            </a:r>
            <a:r>
              <a:rPr lang="pt-BR" sz="1200" kern="1200" dirty="0" smtClean="0">
                <a:solidFill>
                  <a:schemeClr val="tx1"/>
                </a:solidFill>
                <a:latin typeface="Times New Roman" pitchFamily="18" charset="0"/>
                <a:ea typeface="+mn-ea"/>
                <a:cs typeface="+mn-cs"/>
              </a:rPr>
              <a:t>Budget Estimate Submission (BES) and spending plan one quarter before the end of the current fiscal year.</a:t>
            </a:r>
            <a:r>
              <a:rPr lang="pt-BR" sz="1200" kern="1200" baseline="0" dirty="0" smtClean="0">
                <a:solidFill>
                  <a:schemeClr val="tx1"/>
                </a:solidFill>
                <a:latin typeface="Times New Roman" pitchFamily="18" charset="0"/>
                <a:ea typeface="+mn-ea"/>
                <a:cs typeface="+mn-cs"/>
              </a:rPr>
              <a:t> The BES is a </a:t>
            </a:r>
            <a:r>
              <a:rPr lang="pt-BR" sz="1200" kern="1200" dirty="0" smtClean="0">
                <a:solidFill>
                  <a:schemeClr val="tx1"/>
                </a:solidFill>
                <a:latin typeface="Times New Roman" pitchFamily="18" charset="0"/>
                <a:ea typeface="+mn-ea"/>
                <a:cs typeface="+mn-cs"/>
              </a:rPr>
              <a:t>comprehensive identification of all anticipated budgetary requirements </a:t>
            </a:r>
            <a:r>
              <a:rPr lang="pt-BR" sz="1200" kern="1200" baseline="0" dirty="0" smtClean="0">
                <a:solidFill>
                  <a:schemeClr val="tx1"/>
                </a:solidFill>
                <a:latin typeface="Times New Roman" pitchFamily="18" charset="0"/>
                <a:ea typeface="+mn-ea"/>
                <a:cs typeface="+mn-cs"/>
              </a:rPr>
              <a:t>based on the BDE/BN LRTP.</a:t>
            </a:r>
            <a:r>
              <a:rPr lang="en-US" sz="1200" kern="1200" dirty="0" smtClean="0">
                <a:solidFill>
                  <a:schemeClr val="tx1"/>
                </a:solidFill>
                <a:latin typeface="Times New Roman" pitchFamily="18" charset="0"/>
                <a:ea typeface="+mn-ea"/>
                <a:cs typeface="+mn-cs"/>
              </a:rPr>
              <a:t>  At a minimum,</a:t>
            </a:r>
            <a:r>
              <a:rPr lang="en-US" sz="1200" kern="1200" baseline="0" dirty="0" smtClean="0">
                <a:solidFill>
                  <a:schemeClr val="tx1"/>
                </a:solidFill>
                <a:latin typeface="Times New Roman" pitchFamily="18" charset="0"/>
                <a:ea typeface="+mn-ea"/>
                <a:cs typeface="+mn-cs"/>
              </a:rPr>
              <a:t> the BES should i</a:t>
            </a:r>
            <a:r>
              <a:rPr lang="en-US" sz="1200" kern="1200" dirty="0" smtClean="0">
                <a:solidFill>
                  <a:schemeClr val="tx1"/>
                </a:solidFill>
                <a:latin typeface="Times New Roman" pitchFamily="18" charset="0"/>
                <a:ea typeface="+mn-ea"/>
                <a:cs typeface="+mn-cs"/>
              </a:rPr>
              <a:t>dentify all travel, supply, contract, equipment, civilian pay, and other financial requirements anticipated</a:t>
            </a:r>
            <a:r>
              <a:rPr lang="en-US" sz="1200" kern="1200" baseline="0" dirty="0" smtClean="0">
                <a:solidFill>
                  <a:schemeClr val="tx1"/>
                </a:solidFill>
                <a:latin typeface="Times New Roman" pitchFamily="18" charset="0"/>
                <a:ea typeface="+mn-ea"/>
                <a:cs typeface="+mn-cs"/>
              </a:rPr>
              <a:t> for the fiscal year and d</a:t>
            </a:r>
            <a:r>
              <a:rPr lang="en-US" sz="1200" kern="1200" dirty="0" smtClean="0">
                <a:solidFill>
                  <a:schemeClr val="tx1"/>
                </a:solidFill>
                <a:latin typeface="Times New Roman" pitchFamily="18" charset="0"/>
                <a:ea typeface="+mn-ea"/>
                <a:cs typeface="+mn-cs"/>
              </a:rPr>
              <a:t>ifferentiate between categories of funds.  The spending</a:t>
            </a:r>
            <a:r>
              <a:rPr lang="en-US" sz="1200" kern="1200" baseline="0" dirty="0" smtClean="0">
                <a:solidFill>
                  <a:schemeClr val="tx1"/>
                </a:solidFill>
                <a:latin typeface="Times New Roman" pitchFamily="18" charset="0"/>
                <a:ea typeface="+mn-ea"/>
                <a:cs typeface="+mn-cs"/>
              </a:rPr>
              <a:t> plan shows how the funds will be spent over the course of the year (by quarter). BDE and separate BNs </a:t>
            </a:r>
            <a:r>
              <a:rPr lang="pt-BR" sz="1200" kern="1200" dirty="0" smtClean="0">
                <a:solidFill>
                  <a:schemeClr val="tx1"/>
                </a:solidFill>
                <a:latin typeface="Times New Roman" pitchFamily="18" charset="0"/>
                <a:ea typeface="+mn-ea"/>
                <a:cs typeface="+mn-cs"/>
              </a:rPr>
              <a:t>report their</a:t>
            </a:r>
            <a:r>
              <a:rPr lang="pt-BR" sz="1200" kern="1200" baseline="0" dirty="0" smtClean="0">
                <a:solidFill>
                  <a:schemeClr val="tx1"/>
                </a:solidFill>
                <a:latin typeface="Times New Roman" pitchFamily="18" charset="0"/>
                <a:ea typeface="+mn-ea"/>
                <a:cs typeface="+mn-cs"/>
              </a:rPr>
              <a:t> </a:t>
            </a:r>
            <a:r>
              <a:rPr lang="pt-BR" sz="1200" kern="1200" dirty="0" smtClean="0">
                <a:solidFill>
                  <a:schemeClr val="tx1"/>
                </a:solidFill>
                <a:latin typeface="Times New Roman" pitchFamily="18" charset="0"/>
                <a:ea typeface="+mn-ea"/>
                <a:cs typeface="+mn-cs"/>
              </a:rPr>
              <a:t>actual budget execution monthly and provide an explanation for any deviation from the spend plan (approved by Division). </a:t>
            </a:r>
            <a:r>
              <a:rPr lang="en-US" sz="1200" kern="1200" dirty="0" smtClean="0">
                <a:solidFill>
                  <a:schemeClr val="tx1"/>
                </a:solidFill>
                <a:latin typeface="Times New Roman" pitchFamily="18" charset="0"/>
                <a:ea typeface="+mn-ea"/>
                <a:cs typeface="+mn-cs"/>
              </a:rPr>
              <a:t>Unfinanced Requirements (UFR) are known unit requirements (i.e. were identified during the unit’s budgeting process</a:t>
            </a:r>
            <a:r>
              <a:rPr lang="en-US" sz="1200" kern="1200" baseline="0" dirty="0" smtClean="0">
                <a:solidFill>
                  <a:schemeClr val="tx1"/>
                </a:solidFill>
                <a:latin typeface="Times New Roman" pitchFamily="18" charset="0"/>
                <a:ea typeface="+mn-ea"/>
                <a:cs typeface="+mn-cs"/>
              </a:rPr>
              <a:t>)</a:t>
            </a:r>
            <a:r>
              <a:rPr lang="en-US" sz="1200" kern="1200" dirty="0" smtClean="0">
                <a:solidFill>
                  <a:schemeClr val="tx1"/>
                </a:solidFill>
                <a:latin typeface="Times New Roman" pitchFamily="18" charset="0"/>
                <a:ea typeface="+mn-ea"/>
                <a:cs typeface="+mn-cs"/>
              </a:rPr>
              <a:t> for which resources are not currently available.  UFR</a:t>
            </a:r>
            <a:r>
              <a:rPr lang="en-US" sz="1200" kern="1200" baseline="0" dirty="0" smtClean="0">
                <a:solidFill>
                  <a:schemeClr val="tx1"/>
                </a:solidFill>
                <a:latin typeface="Times New Roman" pitchFamily="18" charset="0"/>
                <a:ea typeface="+mn-ea"/>
                <a:cs typeface="+mn-cs"/>
              </a:rPr>
              <a:t> does not equal wish list.  UFRs are typically submitted 60-days before the end of the 4th Quarter.  </a:t>
            </a:r>
            <a:endParaRPr lang="en-US" dirty="0"/>
          </a:p>
        </p:txBody>
      </p:sp>
      <p:sp>
        <p:nvSpPr>
          <p:cNvPr id="4" name="Slide Number Placeholder 3"/>
          <p:cNvSpPr>
            <a:spLocks noGrp="1"/>
          </p:cNvSpPr>
          <p:nvPr>
            <p:ph type="sldNum" sz="quarter" idx="10"/>
          </p:nvPr>
        </p:nvSpPr>
        <p:spPr/>
        <p:txBody>
          <a:bodyPr/>
          <a:lstStyle/>
          <a:p>
            <a:pPr>
              <a:defRPr/>
            </a:pPr>
            <a:fld id="{D6D1D6AA-67F8-4F84-A138-3D3F8ACC22FD}" type="slidenum">
              <a:rPr lang="en-US">
                <a:solidFill>
                  <a:prstClr val="black"/>
                </a:solidFill>
              </a:rPr>
              <a:pPr>
                <a:defRPr/>
              </a:pPr>
              <a:t>18</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observation:</a:t>
            </a:r>
            <a:r>
              <a:rPr lang="en-US" baseline="0" dirty="0" smtClean="0"/>
              <a:t> QTBs brief all sorts of stats.  Units should start with those things required for USR (i.e. </a:t>
            </a:r>
            <a:r>
              <a:rPr lang="en-US" baseline="0" dirty="0" err="1" smtClean="0"/>
              <a:t>higher’s</a:t>
            </a:r>
            <a:r>
              <a:rPr lang="en-US" baseline="0" dirty="0" smtClean="0"/>
              <a:t> required reporting).  After USR reporting, add what the local command chain wants.</a:t>
            </a:r>
            <a:endParaRPr lang="en-US" dirty="0"/>
          </a:p>
        </p:txBody>
      </p:sp>
      <p:sp>
        <p:nvSpPr>
          <p:cNvPr id="4" name="Slide Number Placeholder 3"/>
          <p:cNvSpPr>
            <a:spLocks noGrp="1"/>
          </p:cNvSpPr>
          <p:nvPr>
            <p:ph type="sldNum" sz="quarter" idx="10"/>
          </p:nvPr>
        </p:nvSpPr>
        <p:spPr/>
        <p:txBody>
          <a:bodyPr/>
          <a:lstStyle/>
          <a:p>
            <a:pPr>
              <a:defRPr/>
            </a:pPr>
            <a:fld id="{D6D1D6AA-67F8-4F84-A138-3D3F8ACC22FD}" type="slidenum">
              <a:rPr lang="en-US" smtClean="0"/>
              <a:pPr>
                <a:defRPr/>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solidFill>
                <a:latin typeface="Arial" pitchFamily="34" charset="0"/>
                <a:cs typeface="Arial" pitchFamily="34" charset="0"/>
              </a:rPr>
              <a:t>Example short-range planning calendar (SRPC).</a:t>
            </a:r>
            <a:endParaRPr lang="en-US" b="1" dirty="0" smtClean="0">
              <a:solidFill>
                <a:schemeClr val="tx1"/>
              </a:solidFill>
              <a:latin typeface="Arial" pitchFamily="34" charset="0"/>
              <a:cs typeface="Arial" pitchFamily="34" charset="0"/>
            </a:endParaRPr>
          </a:p>
          <a:p>
            <a:endParaRPr lang="en-US" dirty="0" smtClean="0">
              <a:solidFill>
                <a:schemeClr val="tx1"/>
              </a:solidFill>
              <a:latin typeface="Arial" pitchFamily="34" charset="0"/>
              <a:cs typeface="Arial" pitchFamily="34" charset="0"/>
            </a:endParaRPr>
          </a:p>
          <a:p>
            <a:r>
              <a:rPr lang="en-US" dirty="0" smtClean="0">
                <a:solidFill>
                  <a:schemeClr val="tx1"/>
                </a:solidFill>
                <a:latin typeface="Arial" pitchFamily="34" charset="0"/>
                <a:cs typeface="Arial" pitchFamily="34" charset="0"/>
              </a:rPr>
              <a:t>The</a:t>
            </a:r>
            <a:r>
              <a:rPr lang="en-US" baseline="0" dirty="0" smtClean="0">
                <a:solidFill>
                  <a:schemeClr val="tx1"/>
                </a:solidFill>
                <a:latin typeface="Arial" pitchFamily="34" charset="0"/>
                <a:cs typeface="Arial" pitchFamily="34" charset="0"/>
              </a:rPr>
              <a:t> SRPC begins</a:t>
            </a:r>
            <a:r>
              <a:rPr lang="en-US" dirty="0" smtClean="0">
                <a:solidFill>
                  <a:schemeClr val="tx1"/>
                </a:solidFill>
                <a:latin typeface="Arial" pitchFamily="34" charset="0"/>
                <a:cs typeface="Arial" pitchFamily="34" charset="0"/>
              </a:rPr>
              <a:t> with the long-range</a:t>
            </a:r>
            <a:r>
              <a:rPr lang="en-US" baseline="0" dirty="0" smtClean="0">
                <a:solidFill>
                  <a:schemeClr val="tx1"/>
                </a:solidFill>
                <a:latin typeface="Arial" pitchFamily="34" charset="0"/>
                <a:cs typeface="Arial" pitchFamily="34" charset="0"/>
              </a:rPr>
              <a:t> planning calendar (a.k.a. major events calendar – MEC).  Where the LRPC is a projection, the SRPC deals with known dates and allocated resources. Some items on the SRPC may still be tentative (T), most of what is on this calendar should happen.</a:t>
            </a:r>
          </a:p>
          <a:p>
            <a:endParaRPr lang="en-US" baseline="0" dirty="0" smtClean="0">
              <a:solidFill>
                <a:schemeClr val="tx1"/>
              </a:solidFill>
              <a:latin typeface="Arial" pitchFamily="34" charset="0"/>
              <a:cs typeface="Arial" pitchFamily="34" charset="0"/>
            </a:endParaRPr>
          </a:p>
          <a:p>
            <a:r>
              <a:rPr lang="en-US" baseline="0" dirty="0" smtClean="0">
                <a:solidFill>
                  <a:schemeClr val="tx1"/>
                </a:solidFill>
                <a:latin typeface="Arial" pitchFamily="34" charset="0"/>
                <a:cs typeface="Arial" pitchFamily="34" charset="0"/>
              </a:rPr>
              <a:t>Key:</a:t>
            </a:r>
            <a:endParaRPr lang="en-US" dirty="0" smtClean="0">
              <a:solidFill>
                <a:schemeClr val="tx1"/>
              </a:solidFill>
              <a:latin typeface="Arial" pitchFamily="34" charset="0"/>
              <a:cs typeface="Arial" pitchFamily="34" charset="0"/>
            </a:endParaRPr>
          </a:p>
          <a:p>
            <a:pPr>
              <a:spcBef>
                <a:spcPct val="0"/>
              </a:spcBef>
            </a:pPr>
            <a:r>
              <a:rPr lang="en-US" dirty="0" smtClean="0">
                <a:latin typeface="Arial" charset="0"/>
                <a:cs typeface="Arial" charset="0"/>
              </a:rPr>
              <a:t>GREEN: Company level training and events</a:t>
            </a:r>
          </a:p>
          <a:p>
            <a:pPr>
              <a:spcBef>
                <a:spcPct val="0"/>
              </a:spcBef>
            </a:pPr>
            <a:r>
              <a:rPr lang="en-US" dirty="0" smtClean="0">
                <a:latin typeface="Arial" charset="0"/>
                <a:cs typeface="Arial" charset="0"/>
              </a:rPr>
              <a:t>BLUE: Company level battle rhythm/ reoccurring events</a:t>
            </a:r>
          </a:p>
          <a:p>
            <a:pPr>
              <a:spcBef>
                <a:spcPct val="0"/>
              </a:spcBef>
            </a:pPr>
            <a:r>
              <a:rPr lang="en-US" dirty="0" smtClean="0">
                <a:latin typeface="Arial" charset="0"/>
                <a:cs typeface="Arial" charset="0"/>
              </a:rPr>
              <a:t>LIGHT BLUE: Dates briefing will be delivered</a:t>
            </a:r>
          </a:p>
          <a:p>
            <a:pPr>
              <a:spcBef>
                <a:spcPct val="0"/>
              </a:spcBef>
            </a:pPr>
            <a:r>
              <a:rPr lang="en-US" dirty="0" smtClean="0">
                <a:latin typeface="Arial" charset="0"/>
                <a:cs typeface="Arial" charset="0"/>
              </a:rPr>
              <a:t>PINK: Inventory</a:t>
            </a:r>
          </a:p>
          <a:p>
            <a:pPr>
              <a:spcBef>
                <a:spcPct val="0"/>
              </a:spcBef>
            </a:pPr>
            <a:r>
              <a:rPr lang="en-US" dirty="0" smtClean="0">
                <a:latin typeface="Arial" charset="0"/>
                <a:cs typeface="Arial" charset="0"/>
              </a:rPr>
              <a:t>RED: Battalion tasking</a:t>
            </a:r>
          </a:p>
          <a:p>
            <a:endParaRPr lang="en-US"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22DBC5B-18A9-4A05-99C8-389A743B6786}" type="slidenum">
              <a:rPr lang="en-US">
                <a:solidFill>
                  <a:prstClr val="black"/>
                </a:solidFill>
              </a:rPr>
              <a:pPr/>
              <a:t>20</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solidFill>
                <a:latin typeface="Arial" pitchFamily="34" charset="0"/>
                <a:cs typeface="Arial" pitchFamily="34" charset="0"/>
              </a:rPr>
              <a:t>GREEN:</a:t>
            </a:r>
            <a:r>
              <a:rPr lang="en-US" baseline="0" dirty="0" smtClean="0">
                <a:solidFill>
                  <a:schemeClr val="tx1"/>
                </a:solidFill>
                <a:latin typeface="Arial" pitchFamily="34" charset="0"/>
                <a:cs typeface="Arial" pitchFamily="34" charset="0"/>
              </a:rPr>
              <a:t> Company level training and events</a:t>
            </a:r>
          </a:p>
          <a:p>
            <a:endParaRPr lang="en-US" baseline="0" dirty="0" smtClean="0">
              <a:solidFill>
                <a:schemeClr val="tx1"/>
              </a:solidFill>
              <a:latin typeface="Arial" pitchFamily="34" charset="0"/>
              <a:cs typeface="Arial" pitchFamily="34" charset="0"/>
            </a:endParaRPr>
          </a:p>
          <a:p>
            <a:r>
              <a:rPr lang="en-US" baseline="0" dirty="0" smtClean="0">
                <a:solidFill>
                  <a:schemeClr val="tx1"/>
                </a:solidFill>
                <a:latin typeface="Arial" pitchFamily="34" charset="0"/>
                <a:cs typeface="Arial" pitchFamily="34" charset="0"/>
              </a:rPr>
              <a:t>BLUE: Company level battle rhythm/ reoccurring events</a:t>
            </a:r>
          </a:p>
          <a:p>
            <a:endParaRPr lang="en-US" baseline="0" dirty="0" smtClean="0">
              <a:solidFill>
                <a:schemeClr val="tx1"/>
              </a:solidFill>
              <a:latin typeface="Arial" pitchFamily="34" charset="0"/>
              <a:cs typeface="Arial" pitchFamily="34" charset="0"/>
            </a:endParaRPr>
          </a:p>
          <a:p>
            <a:r>
              <a:rPr lang="en-US" baseline="0" dirty="0" smtClean="0">
                <a:solidFill>
                  <a:schemeClr val="tx1"/>
                </a:solidFill>
                <a:latin typeface="Arial" pitchFamily="34" charset="0"/>
                <a:cs typeface="Arial" pitchFamily="34" charset="0"/>
              </a:rPr>
              <a:t>LIGHT BLUE: Dates briefing will be delivered</a:t>
            </a:r>
          </a:p>
          <a:p>
            <a:endParaRPr lang="en-US" baseline="0" dirty="0" smtClean="0">
              <a:solidFill>
                <a:schemeClr val="tx1"/>
              </a:solidFill>
              <a:latin typeface="Arial" pitchFamily="34" charset="0"/>
              <a:cs typeface="Arial" pitchFamily="34" charset="0"/>
            </a:endParaRPr>
          </a:p>
          <a:p>
            <a:r>
              <a:rPr lang="en-US" baseline="0" dirty="0" smtClean="0">
                <a:solidFill>
                  <a:schemeClr val="tx1"/>
                </a:solidFill>
                <a:latin typeface="Arial" pitchFamily="34" charset="0"/>
                <a:cs typeface="Arial" pitchFamily="34" charset="0"/>
              </a:rPr>
              <a:t>PINK: Inventory</a:t>
            </a:r>
          </a:p>
          <a:p>
            <a:endParaRPr lang="en-US" baseline="0" dirty="0" smtClean="0">
              <a:solidFill>
                <a:schemeClr val="tx1"/>
              </a:solidFill>
              <a:latin typeface="Arial" pitchFamily="34" charset="0"/>
              <a:cs typeface="Arial" pitchFamily="34" charset="0"/>
            </a:endParaRPr>
          </a:p>
          <a:p>
            <a:r>
              <a:rPr lang="en-US" baseline="0" dirty="0" smtClean="0">
                <a:solidFill>
                  <a:schemeClr val="tx1"/>
                </a:solidFill>
                <a:latin typeface="Arial" pitchFamily="34" charset="0"/>
                <a:cs typeface="Arial" pitchFamily="34" charset="0"/>
              </a:rPr>
              <a:t>RED: Battalion tasking</a:t>
            </a:r>
          </a:p>
          <a:p>
            <a:endParaRPr lang="en-US" baseline="0" dirty="0" smtClean="0">
              <a:solidFill>
                <a:schemeClr val="tx1"/>
              </a:solidFill>
              <a:latin typeface="Arial" pitchFamily="34" charset="0"/>
              <a:cs typeface="Arial" pitchFamily="34" charset="0"/>
            </a:endParaRPr>
          </a:p>
          <a:p>
            <a:r>
              <a:rPr lang="en-US" baseline="0" dirty="0" smtClean="0">
                <a:solidFill>
                  <a:schemeClr val="tx1"/>
                </a:solidFill>
                <a:latin typeface="Arial" pitchFamily="34" charset="0"/>
                <a:cs typeface="Arial" pitchFamily="34" charset="0"/>
              </a:rPr>
              <a:t>YELLOW: Battalion Training</a:t>
            </a:r>
          </a:p>
          <a:p>
            <a:endParaRPr lang="en-US" baseline="0" dirty="0" smtClean="0">
              <a:solidFill>
                <a:schemeClr val="tx1"/>
              </a:solidFill>
              <a:latin typeface="Arial" pitchFamily="34" charset="0"/>
              <a:cs typeface="Arial" pitchFamily="34" charset="0"/>
            </a:endParaRPr>
          </a:p>
          <a:p>
            <a:r>
              <a:rPr lang="en-US" baseline="0" dirty="0" smtClean="0">
                <a:solidFill>
                  <a:schemeClr val="tx1"/>
                </a:solidFill>
                <a:latin typeface="Arial" pitchFamily="34" charset="0"/>
                <a:cs typeface="Arial" pitchFamily="34" charset="0"/>
              </a:rPr>
              <a:t>BROWN: Suspense to be met </a:t>
            </a:r>
            <a:endParaRPr lang="en-US"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22DBC5B-18A9-4A05-99C8-389A743B6786}" type="slidenum">
              <a:rPr lang="en-US">
                <a:solidFill>
                  <a:prstClr val="black"/>
                </a:solidFill>
              </a:rPr>
              <a:pPr/>
              <a:t>21</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solidFill>
                <a:latin typeface="Arial" pitchFamily="34" charset="0"/>
                <a:cs typeface="Arial" pitchFamily="34" charset="0"/>
              </a:rPr>
              <a:t>GREEN:</a:t>
            </a:r>
            <a:r>
              <a:rPr lang="en-US" baseline="0" dirty="0" smtClean="0">
                <a:solidFill>
                  <a:schemeClr val="tx1"/>
                </a:solidFill>
                <a:latin typeface="Arial" pitchFamily="34" charset="0"/>
                <a:cs typeface="Arial" pitchFamily="34" charset="0"/>
              </a:rPr>
              <a:t> Company level training and events</a:t>
            </a:r>
          </a:p>
          <a:p>
            <a:endParaRPr lang="en-US" baseline="0" dirty="0" smtClean="0">
              <a:solidFill>
                <a:schemeClr val="tx1"/>
              </a:solidFill>
              <a:latin typeface="Arial" pitchFamily="34" charset="0"/>
              <a:cs typeface="Arial" pitchFamily="34" charset="0"/>
            </a:endParaRPr>
          </a:p>
          <a:p>
            <a:r>
              <a:rPr lang="en-US" baseline="0" dirty="0" smtClean="0">
                <a:solidFill>
                  <a:schemeClr val="tx1"/>
                </a:solidFill>
                <a:latin typeface="Arial" pitchFamily="34" charset="0"/>
                <a:cs typeface="Arial" pitchFamily="34" charset="0"/>
              </a:rPr>
              <a:t>BLUE: Company level battle rhythm/ reoccurring events</a:t>
            </a:r>
          </a:p>
          <a:p>
            <a:endParaRPr lang="en-US" baseline="0" dirty="0" smtClean="0">
              <a:solidFill>
                <a:schemeClr val="tx1"/>
              </a:solidFill>
              <a:latin typeface="Arial" pitchFamily="34" charset="0"/>
              <a:cs typeface="Arial" pitchFamily="34" charset="0"/>
            </a:endParaRPr>
          </a:p>
          <a:p>
            <a:r>
              <a:rPr lang="en-US" baseline="0" dirty="0" smtClean="0">
                <a:solidFill>
                  <a:schemeClr val="tx1"/>
                </a:solidFill>
                <a:latin typeface="Arial" pitchFamily="34" charset="0"/>
                <a:cs typeface="Arial" pitchFamily="34" charset="0"/>
              </a:rPr>
              <a:t>LIGHT BLUE: Dates briefing will be delivered</a:t>
            </a:r>
          </a:p>
          <a:p>
            <a:endParaRPr lang="en-US" baseline="0" dirty="0" smtClean="0">
              <a:solidFill>
                <a:schemeClr val="tx1"/>
              </a:solidFill>
              <a:latin typeface="Arial" pitchFamily="34" charset="0"/>
              <a:cs typeface="Arial" pitchFamily="34" charset="0"/>
            </a:endParaRPr>
          </a:p>
          <a:p>
            <a:r>
              <a:rPr lang="en-US" baseline="0" dirty="0" smtClean="0">
                <a:solidFill>
                  <a:schemeClr val="tx1"/>
                </a:solidFill>
                <a:latin typeface="Arial" pitchFamily="34" charset="0"/>
                <a:cs typeface="Arial" pitchFamily="34" charset="0"/>
              </a:rPr>
              <a:t>PINK: Inventory</a:t>
            </a:r>
          </a:p>
          <a:p>
            <a:endParaRPr lang="en-US" baseline="0" dirty="0" smtClean="0">
              <a:solidFill>
                <a:schemeClr val="tx1"/>
              </a:solidFill>
              <a:latin typeface="Arial" pitchFamily="34" charset="0"/>
              <a:cs typeface="Arial" pitchFamily="34" charset="0"/>
            </a:endParaRPr>
          </a:p>
          <a:p>
            <a:r>
              <a:rPr lang="en-US" baseline="0" dirty="0" smtClean="0">
                <a:solidFill>
                  <a:schemeClr val="tx1"/>
                </a:solidFill>
                <a:latin typeface="Arial" pitchFamily="34" charset="0"/>
                <a:cs typeface="Arial" pitchFamily="34" charset="0"/>
              </a:rPr>
              <a:t>RED: Battalion tasking</a:t>
            </a:r>
          </a:p>
          <a:p>
            <a:endParaRPr lang="en-US" baseline="0" dirty="0" smtClean="0">
              <a:solidFill>
                <a:schemeClr val="tx1"/>
              </a:solidFill>
              <a:latin typeface="Arial" pitchFamily="34" charset="0"/>
              <a:cs typeface="Arial" pitchFamily="34" charset="0"/>
            </a:endParaRPr>
          </a:p>
          <a:p>
            <a:r>
              <a:rPr lang="en-US" baseline="0" dirty="0" smtClean="0">
                <a:solidFill>
                  <a:schemeClr val="tx1"/>
                </a:solidFill>
                <a:latin typeface="Arial" pitchFamily="34" charset="0"/>
                <a:cs typeface="Arial" pitchFamily="34" charset="0"/>
              </a:rPr>
              <a:t>YELLOW: Battalion Training</a:t>
            </a:r>
          </a:p>
          <a:p>
            <a:endParaRPr lang="en-US" baseline="0" dirty="0" smtClean="0">
              <a:solidFill>
                <a:schemeClr val="tx1"/>
              </a:solidFill>
              <a:latin typeface="Arial" pitchFamily="34" charset="0"/>
              <a:cs typeface="Arial" pitchFamily="34" charset="0"/>
            </a:endParaRPr>
          </a:p>
          <a:p>
            <a:r>
              <a:rPr lang="en-US" baseline="0" dirty="0" smtClean="0">
                <a:solidFill>
                  <a:schemeClr val="tx1"/>
                </a:solidFill>
                <a:latin typeface="Arial" pitchFamily="34" charset="0"/>
                <a:cs typeface="Arial" pitchFamily="34" charset="0"/>
              </a:rPr>
              <a:t>BROWN: Suspense to be met </a:t>
            </a:r>
            <a:endParaRPr lang="en-US"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22DBC5B-18A9-4A05-99C8-389A743B6786}" type="slidenum">
              <a:rPr lang="en-US">
                <a:solidFill>
                  <a:prstClr val="black"/>
                </a:solidFill>
              </a:rPr>
              <a:pPr/>
              <a:t>22</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you plan training.</a:t>
            </a:r>
            <a:endParaRPr lang="en-US" dirty="0"/>
          </a:p>
        </p:txBody>
      </p:sp>
      <p:sp>
        <p:nvSpPr>
          <p:cNvPr id="4" name="Slide Number Placeholder 3"/>
          <p:cNvSpPr>
            <a:spLocks noGrp="1"/>
          </p:cNvSpPr>
          <p:nvPr>
            <p:ph type="sldNum" sz="quarter" idx="10"/>
          </p:nvPr>
        </p:nvSpPr>
        <p:spPr/>
        <p:txBody>
          <a:bodyPr/>
          <a:lstStyle/>
          <a:p>
            <a:pPr>
              <a:defRPr/>
            </a:pPr>
            <a:fld id="{D6D1D6AA-67F8-4F84-A138-3D3F8ACC22FD}" type="slidenum">
              <a:rPr lang="en-US" smtClean="0"/>
              <a:pPr>
                <a:defRPr/>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smtClean="0"/>
          </a:p>
        </p:txBody>
      </p:sp>
      <p:sp>
        <p:nvSpPr>
          <p:cNvPr id="29700" name="Slide Number Placeholder 3"/>
          <p:cNvSpPr>
            <a:spLocks noGrp="1"/>
          </p:cNvSpPr>
          <p:nvPr>
            <p:ph type="sldNum" sz="quarter" idx="5"/>
          </p:nvPr>
        </p:nvSpPr>
        <p:spPr>
          <a:noFill/>
        </p:spPr>
        <p:txBody>
          <a:bodyPr/>
          <a:lstStyle/>
          <a:p>
            <a:pPr defTabSz="931956"/>
            <a:fld id="{44658E29-6571-4C02-AD85-41C7F8CC9CF6}" type="slidenum">
              <a:rPr lang="en-US" smtClean="0"/>
              <a:pPr defTabSz="931956"/>
              <a:t>24</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en-US" dirty="0" smtClean="0">
                <a:latin typeface="Arial" charset="0"/>
                <a:cs typeface="Arial" charset="0"/>
              </a:rPr>
              <a:t>Purpose of the training meeting: To review past training, de-conflict training issues, plan and prepare future training, and exchange timely training information between participants (TC 25-30, pg. 2-1). </a:t>
            </a:r>
          </a:p>
          <a:p>
            <a:pPr defTabSz="912937">
              <a:defRPr/>
            </a:pPr>
            <a:endParaRPr lang="en-US" dirty="0" smtClean="0">
              <a:latin typeface="Arial" charset="0"/>
              <a:cs typeface="Arial" charset="0"/>
            </a:endParaRPr>
          </a:p>
          <a:p>
            <a:pPr defTabSz="912937">
              <a:defRPr/>
            </a:pPr>
            <a:r>
              <a:rPr lang="en-US" dirty="0" smtClean="0">
                <a:latin typeface="Arial" charset="0"/>
                <a:cs typeface="Arial" charset="0"/>
              </a:rPr>
              <a:t>It should be called the “Weekly Training Brief (WTB).”  This is a decision brief, not an information brief.  CO is trying to get BC’s approval of his/her training concept for six-weeks out and to get a commitment of time and resources to support it.  Coordination is done before the training meeting or immediately afterward.</a:t>
            </a:r>
          </a:p>
          <a:p>
            <a:pPr defTabSz="912937">
              <a:defRPr/>
            </a:pPr>
            <a:endParaRPr lang="en-US" dirty="0" smtClean="0">
              <a:latin typeface="Arial" charset="0"/>
              <a:cs typeface="Arial" charset="0"/>
            </a:endParaRPr>
          </a:p>
          <a:p>
            <a:pPr defTabSz="912937">
              <a:defRPr/>
            </a:pPr>
            <a:r>
              <a:rPr lang="en-US" b="1" dirty="0" smtClean="0">
                <a:latin typeface="Arial" charset="0"/>
                <a:cs typeface="Arial" charset="0"/>
              </a:rPr>
              <a:t>Note:</a:t>
            </a:r>
            <a:r>
              <a:rPr lang="en-US" b="1" baseline="0" dirty="0" smtClean="0">
                <a:latin typeface="Arial" charset="0"/>
                <a:cs typeface="Arial" charset="0"/>
              </a:rPr>
              <a:t> Duty rosters can negatively affect a unit’s training plan.  Duty rosters must be published before T-3 to allow company leadership to select, train, and certify trainers as well as ensure the same people planning training participate in training execution.  Properly managed duty rosters have the added benefit of creating more predictability, therefore reducing stress and aiding in the overall morale of the unit.</a:t>
            </a:r>
            <a:endParaRPr lang="en-US" b="1" dirty="0"/>
          </a:p>
        </p:txBody>
      </p:sp>
      <p:sp>
        <p:nvSpPr>
          <p:cNvPr id="4" name="Slide Number Placeholder 3"/>
          <p:cNvSpPr>
            <a:spLocks noGrp="1"/>
          </p:cNvSpPr>
          <p:nvPr>
            <p:ph type="sldNum" sz="quarter" idx="10"/>
          </p:nvPr>
        </p:nvSpPr>
        <p:spPr/>
        <p:txBody>
          <a:bodyPr/>
          <a:lstStyle/>
          <a:p>
            <a:pPr>
              <a:defRPr/>
            </a:pPr>
            <a:fld id="{D6D1D6AA-67F8-4F84-A138-3D3F8ACC22FD}" type="slidenum">
              <a:rPr lang="en-US" smtClean="0"/>
              <a:pPr>
                <a:defRPr/>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0" dirty="0" smtClean="0"/>
              <a:t>Planning</a:t>
            </a:r>
            <a:r>
              <a:rPr lang="en-US" b="0" baseline="0" dirty="0" smtClean="0"/>
              <a:t> t</a:t>
            </a:r>
            <a:r>
              <a:rPr lang="en-US" b="0" dirty="0" smtClean="0"/>
              <a:t>raining in</a:t>
            </a:r>
            <a:r>
              <a:rPr lang="en-US" b="0" baseline="0" dirty="0" smtClean="0"/>
              <a:t> a battalion is a “top-down, bottom-up” process.  </a:t>
            </a:r>
            <a:r>
              <a:rPr lang="en-US" b="0" u="sng" baseline="0" dirty="0" smtClean="0"/>
              <a:t>The battalion training meeting occurs first</a:t>
            </a:r>
            <a:r>
              <a:rPr lang="en-US" b="0" baseline="0" dirty="0" smtClean="0"/>
              <a:t>.  Before the companies can plan training, they must first know the BC’s METL assessment, receive an updated calendar, know what resources are available, and receive the BC’s training guidance for six-weeks out.  </a:t>
            </a:r>
            <a:r>
              <a:rPr lang="en-US" b="0" u="sng" baseline="0" dirty="0" smtClean="0"/>
              <a:t>The critical output from the BN training meeting is the BC’s T+1 guidance</a:t>
            </a:r>
            <a:r>
              <a:rPr lang="en-US" b="0" baseline="0" dirty="0" smtClean="0"/>
              <a:t>.  After the BN training</a:t>
            </a:r>
            <a:r>
              <a:rPr lang="en-US" b="0" dirty="0" smtClean="0"/>
              <a:t> meeting, t</a:t>
            </a:r>
            <a:r>
              <a:rPr lang="en-US" b="0" baseline="0" dirty="0" smtClean="0"/>
              <a:t>he CO now issues WARNO 1 to the PLTs/SECs, providing them the key information from the BN training meeting and the CO’s own guidance.  </a:t>
            </a:r>
            <a:r>
              <a:rPr lang="en-US" b="0" u="sng" baseline="0" dirty="0" smtClean="0"/>
              <a:t>T+1 in the BN training meeting is now T+0 for company and PLT/SEC planning</a:t>
            </a:r>
            <a:r>
              <a:rPr lang="en-US" b="0" baseline="0" dirty="0" smtClean="0"/>
              <a:t>.  </a:t>
            </a:r>
          </a:p>
          <a:p>
            <a:endParaRPr lang="en-US" u="none" dirty="0" smtClean="0"/>
          </a:p>
          <a:p>
            <a:r>
              <a:rPr lang="en-US" b="0" u="none" baseline="0" dirty="0" smtClean="0"/>
              <a:t>The PLTs/SECs hold their training meetings before the company training meeting.  The platoons</a:t>
            </a:r>
            <a:r>
              <a:rPr lang="en-US" b="0" baseline="0" dirty="0" smtClean="0"/>
              <a:t> assess last-week’s training and identify tasks to train in support of the T+1 (new T+0) guidance.  Each PLT/SEC submits their training input at the company training meeting.</a:t>
            </a:r>
            <a:r>
              <a:rPr lang="en-US" b="0" dirty="0" smtClean="0"/>
              <a:t>  T</a:t>
            </a:r>
            <a:r>
              <a:rPr lang="en-US" b="0" baseline="0" dirty="0" smtClean="0"/>
              <a:t>he CO de-conflicts and consolidates the PLT/SEC</a:t>
            </a:r>
            <a:r>
              <a:rPr lang="en-US" b="0" dirty="0" smtClean="0"/>
              <a:t> input and develops a</a:t>
            </a:r>
            <a:r>
              <a:rPr lang="en-US" b="0" baseline="0" dirty="0" smtClean="0"/>
              <a:t> draft T+0 training schedule and submits</a:t>
            </a:r>
            <a:r>
              <a:rPr lang="en-US" b="0" dirty="0" smtClean="0"/>
              <a:t> it</a:t>
            </a:r>
            <a:r>
              <a:rPr lang="en-US" b="0" baseline="0" dirty="0" smtClean="0"/>
              <a:t> to the S3 before next-week’s BN training meeting.  </a:t>
            </a:r>
          </a:p>
          <a:p>
            <a:endParaRPr lang="en-US" dirty="0" smtClean="0"/>
          </a:p>
          <a:p>
            <a:r>
              <a:rPr lang="en-US" b="0" baseline="0" dirty="0" smtClean="0"/>
              <a:t>The S3 consolidates the draft training schedules for the BC’s review along with the battalion’s critical training statistics, an updated near-term training calendar, and the training resources available (BC</a:t>
            </a:r>
            <a:r>
              <a:rPr lang="en-US" b="0" dirty="0" smtClean="0"/>
              <a:t> should already have a PERSTAT from the S1, an NMC report from the BMO</a:t>
            </a:r>
            <a:r>
              <a:rPr lang="en-US" dirty="0" smtClean="0"/>
              <a:t>, and a budget summary from the S4).  T</a:t>
            </a:r>
            <a:r>
              <a:rPr lang="en-US" b="0" baseline="0" dirty="0" smtClean="0"/>
              <a:t>he BC</a:t>
            </a:r>
            <a:r>
              <a:rPr lang="en-US" b="0" dirty="0" smtClean="0"/>
              <a:t> holds a huddle with the </a:t>
            </a:r>
            <a:r>
              <a:rPr lang="en-US" b="0" baseline="0" dirty="0" smtClean="0"/>
              <a:t>CSM, XO, and S3 to</a:t>
            </a:r>
            <a:r>
              <a:rPr lang="en-US" b="0" dirty="0" smtClean="0"/>
              <a:t> </a:t>
            </a:r>
            <a:r>
              <a:rPr lang="en-US" b="0" baseline="0" dirty="0" smtClean="0"/>
              <a:t>identify potential training distracters and to receive their</a:t>
            </a:r>
            <a:r>
              <a:rPr lang="en-US" b="0" dirty="0" smtClean="0"/>
              <a:t> input</a:t>
            </a:r>
            <a:r>
              <a:rPr lang="en-US" b="0" baseline="0" dirty="0" smtClean="0"/>
              <a:t>.  When the BN training meeting is complete, the BC signs the T+0 training schedules and the COs post them in their company areas.  </a:t>
            </a:r>
          </a:p>
          <a:p>
            <a:endParaRPr lang="en-US" u="sng" dirty="0" smtClean="0"/>
          </a:p>
          <a:p>
            <a:r>
              <a:rPr lang="en-US" b="0" u="sng" baseline="0" dirty="0" smtClean="0"/>
              <a:t>The signed training schedule constitutes</a:t>
            </a:r>
            <a:r>
              <a:rPr lang="en-US" b="0" u="sng" dirty="0" smtClean="0"/>
              <a:t> WARNO 2 for T+1 (new T+0)</a:t>
            </a:r>
            <a:r>
              <a:rPr lang="en-US" b="0" dirty="0" smtClean="0"/>
              <a:t>.  </a:t>
            </a:r>
            <a:r>
              <a:rPr lang="en-US" dirty="0" smtClean="0"/>
              <a:t>T</a:t>
            </a:r>
            <a:r>
              <a:rPr lang="en-US" b="0" dirty="0" smtClean="0"/>
              <a:t>here are now two lines of effort: (1) planning training for T+1 (new T+0) (8-Step Training Model), and (2) preparation for T+0 (new T+5) (Troop Leading Procedures – TLP).</a:t>
            </a:r>
            <a:endParaRPr lang="en-US" b="0" dirty="0"/>
          </a:p>
        </p:txBody>
      </p:sp>
      <p:sp>
        <p:nvSpPr>
          <p:cNvPr id="4" name="Slide Number Placeholder 3"/>
          <p:cNvSpPr>
            <a:spLocks noGrp="1"/>
          </p:cNvSpPr>
          <p:nvPr>
            <p:ph type="sldNum" sz="quarter" idx="10"/>
          </p:nvPr>
        </p:nvSpPr>
        <p:spPr/>
        <p:txBody>
          <a:bodyPr/>
          <a:lstStyle/>
          <a:p>
            <a:pPr>
              <a:defRPr/>
            </a:pPr>
            <a:fld id="{D6D1D6AA-67F8-4F84-A138-3D3F8ACC22FD}" type="slidenum">
              <a:rPr lang="en-US" smtClean="0"/>
              <a:pPr>
                <a:defRPr/>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0" dirty="0" smtClean="0"/>
              <a:t>Planning</a:t>
            </a:r>
            <a:r>
              <a:rPr lang="en-US" b="0" baseline="0" dirty="0" smtClean="0"/>
              <a:t> t</a:t>
            </a:r>
            <a:r>
              <a:rPr lang="en-US" b="0" dirty="0" smtClean="0"/>
              <a:t>raining in</a:t>
            </a:r>
            <a:r>
              <a:rPr lang="en-US" b="0" baseline="0" dirty="0" smtClean="0"/>
              <a:t> a battalion is a “top-down, bottom-up” process.  </a:t>
            </a:r>
            <a:r>
              <a:rPr lang="en-US" b="0" u="sng" baseline="0" dirty="0" smtClean="0"/>
              <a:t>The battalion training meeting occurs first</a:t>
            </a:r>
            <a:r>
              <a:rPr lang="en-US" b="0" baseline="0" dirty="0" smtClean="0"/>
              <a:t>.  Before the companies can plan training, they must first know the BC’s METL assessment, receive an updated calendar, know what resources are available, and receive the BC’s training guidance for six-weeks out.  </a:t>
            </a:r>
            <a:r>
              <a:rPr lang="en-US" b="0" u="sng" baseline="0" dirty="0" smtClean="0"/>
              <a:t>The critical output from the BN training meeting is the BC’s T+1 guidance</a:t>
            </a:r>
            <a:r>
              <a:rPr lang="en-US" b="0" baseline="0" dirty="0" smtClean="0"/>
              <a:t>.  After the BN training</a:t>
            </a:r>
            <a:r>
              <a:rPr lang="en-US" b="0" dirty="0" smtClean="0"/>
              <a:t> meeting, t</a:t>
            </a:r>
            <a:r>
              <a:rPr lang="en-US" b="0" baseline="0" dirty="0" smtClean="0"/>
              <a:t>he CO now issues WARNO 1 to the PLTs/SECs, providing them the key information from the BN training meeting and the CO’s own guidance.  </a:t>
            </a:r>
            <a:r>
              <a:rPr lang="en-US" b="0" u="sng" baseline="0" dirty="0" smtClean="0"/>
              <a:t>T+1 in the BN training meeting is now T+0 for company and PLT/SEC planning</a:t>
            </a:r>
            <a:r>
              <a:rPr lang="en-US" b="0" baseline="0" dirty="0" smtClean="0"/>
              <a:t>.  </a:t>
            </a:r>
          </a:p>
          <a:p>
            <a:endParaRPr lang="en-US" u="none" dirty="0" smtClean="0"/>
          </a:p>
          <a:p>
            <a:r>
              <a:rPr lang="en-US" b="0" u="none" baseline="0" dirty="0" smtClean="0"/>
              <a:t>The PLTs/SECs hold their training meetings before the company training meeting.  The platoons</a:t>
            </a:r>
            <a:r>
              <a:rPr lang="en-US" b="0" baseline="0" dirty="0" smtClean="0"/>
              <a:t> assess last-week’s training and identify tasks to train in support of the T+1 (new T+0) guidance.  Each PLT/SEC submits their training input at the company training meeting.</a:t>
            </a:r>
            <a:r>
              <a:rPr lang="en-US" b="0" dirty="0" smtClean="0"/>
              <a:t>  T</a:t>
            </a:r>
            <a:r>
              <a:rPr lang="en-US" b="0" baseline="0" dirty="0" smtClean="0"/>
              <a:t>he CO de-conflicts and consolidates the PLT/SEC</a:t>
            </a:r>
            <a:r>
              <a:rPr lang="en-US" b="0" dirty="0" smtClean="0"/>
              <a:t> input and develops a</a:t>
            </a:r>
            <a:r>
              <a:rPr lang="en-US" b="0" baseline="0" dirty="0" smtClean="0"/>
              <a:t> draft T+0 training schedule and submits</a:t>
            </a:r>
            <a:r>
              <a:rPr lang="en-US" b="0" dirty="0" smtClean="0"/>
              <a:t> it</a:t>
            </a:r>
            <a:r>
              <a:rPr lang="en-US" b="0" baseline="0" dirty="0" smtClean="0"/>
              <a:t> to the S3 before next-week’s BN training meeting.  </a:t>
            </a:r>
          </a:p>
          <a:p>
            <a:endParaRPr lang="en-US" dirty="0" smtClean="0"/>
          </a:p>
          <a:p>
            <a:r>
              <a:rPr lang="en-US" b="0" baseline="0" dirty="0" smtClean="0"/>
              <a:t>The S3 consolidates the draft training schedules for the BC’s review along with the battalion’s critical training statistics, an updated near-term training calendar, and the training resources available (BC</a:t>
            </a:r>
            <a:r>
              <a:rPr lang="en-US" b="0" dirty="0" smtClean="0"/>
              <a:t> should already have a PERSTAT from the S1, an NMC report from the BMO</a:t>
            </a:r>
            <a:r>
              <a:rPr lang="en-US" dirty="0" smtClean="0"/>
              <a:t>, and a budget summary from the S4).  T</a:t>
            </a:r>
            <a:r>
              <a:rPr lang="en-US" b="0" baseline="0" dirty="0" smtClean="0"/>
              <a:t>he BC</a:t>
            </a:r>
            <a:r>
              <a:rPr lang="en-US" b="0" dirty="0" smtClean="0"/>
              <a:t> holds a huddle with the </a:t>
            </a:r>
            <a:r>
              <a:rPr lang="en-US" b="0" baseline="0" dirty="0" smtClean="0"/>
              <a:t>CSM, XO, and S3 to</a:t>
            </a:r>
            <a:r>
              <a:rPr lang="en-US" b="0" dirty="0" smtClean="0"/>
              <a:t> </a:t>
            </a:r>
            <a:r>
              <a:rPr lang="en-US" b="0" baseline="0" dirty="0" smtClean="0"/>
              <a:t>identify potential training distracters and to receive their</a:t>
            </a:r>
            <a:r>
              <a:rPr lang="en-US" b="0" dirty="0" smtClean="0"/>
              <a:t> input</a:t>
            </a:r>
            <a:r>
              <a:rPr lang="en-US" b="0" baseline="0" dirty="0" smtClean="0"/>
              <a:t>.  When the BN training meeting is complete, the BC signs the T+0 training schedules and the COs post them in their company areas.  </a:t>
            </a:r>
          </a:p>
          <a:p>
            <a:endParaRPr lang="en-US" u="sng" dirty="0" smtClean="0"/>
          </a:p>
          <a:p>
            <a:r>
              <a:rPr lang="en-US" b="0" u="sng" baseline="0" dirty="0" smtClean="0"/>
              <a:t>The signed training schedule constitutes</a:t>
            </a:r>
            <a:r>
              <a:rPr lang="en-US" b="0" u="sng" dirty="0" smtClean="0"/>
              <a:t> WARNO 2 for T+1 (new T+0)</a:t>
            </a:r>
            <a:r>
              <a:rPr lang="en-US" b="0" dirty="0" smtClean="0"/>
              <a:t>.  </a:t>
            </a:r>
            <a:r>
              <a:rPr lang="en-US" dirty="0" smtClean="0"/>
              <a:t>T</a:t>
            </a:r>
            <a:r>
              <a:rPr lang="en-US" b="0" dirty="0" smtClean="0"/>
              <a:t>here are now two lines of effort: (1) planning training for T+1 (new T+0) (8-Step Training Model), and (2) preparation for T+0 (new T+5) (Troop Leading Procedures – TLP).</a:t>
            </a:r>
          </a:p>
          <a:p>
            <a:endParaRPr lang="en-US" dirty="0"/>
          </a:p>
        </p:txBody>
      </p:sp>
      <p:sp>
        <p:nvSpPr>
          <p:cNvPr id="4" name="Slide Number Placeholder 3"/>
          <p:cNvSpPr>
            <a:spLocks noGrp="1"/>
          </p:cNvSpPr>
          <p:nvPr>
            <p:ph type="sldNum" sz="quarter" idx="10"/>
          </p:nvPr>
        </p:nvSpPr>
        <p:spPr/>
        <p:txBody>
          <a:bodyPr/>
          <a:lstStyle/>
          <a:p>
            <a:pPr>
              <a:defRPr/>
            </a:pPr>
            <a:fld id="{D6D1D6AA-67F8-4F84-A138-3D3F8ACC22FD}" type="slidenum">
              <a:rPr lang="en-US" smtClean="0"/>
              <a:pPr>
                <a:defRPr/>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93800" y="693738"/>
            <a:ext cx="4624388" cy="3468687"/>
          </a:xfrm>
          <a:ln cap="flat"/>
        </p:spPr>
      </p:sp>
      <p:sp>
        <p:nvSpPr>
          <p:cNvPr id="26627" name="Rectangle 3"/>
          <p:cNvSpPr>
            <a:spLocks noGrp="1" noChangeArrowheads="1"/>
          </p:cNvSpPr>
          <p:nvPr>
            <p:ph type="body" idx="1"/>
          </p:nvPr>
        </p:nvSpPr>
        <p:spPr>
          <a:xfrm>
            <a:off x="934932" y="4413571"/>
            <a:ext cx="5140537" cy="4185282"/>
          </a:xfrm>
          <a:noFill/>
          <a:ln/>
        </p:spPr>
        <p:txBody>
          <a:bodyPr lIns="92204" tIns="45293" rIns="92204" bIns="45293"/>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0" dirty="0" smtClean="0"/>
              <a:t>Planning</a:t>
            </a:r>
            <a:r>
              <a:rPr lang="en-US" b="0" baseline="0" dirty="0" smtClean="0"/>
              <a:t> t</a:t>
            </a:r>
            <a:r>
              <a:rPr lang="en-US" b="0" dirty="0" smtClean="0"/>
              <a:t>raining in</a:t>
            </a:r>
            <a:r>
              <a:rPr lang="en-US" b="0" baseline="0" dirty="0" smtClean="0"/>
              <a:t> a battalion is a “top-down, bottom-up” process.  </a:t>
            </a:r>
            <a:r>
              <a:rPr lang="en-US" b="0" u="sng" baseline="0" dirty="0" smtClean="0"/>
              <a:t>The battalion training meeting occurs first</a:t>
            </a:r>
            <a:r>
              <a:rPr lang="en-US" b="0" baseline="0" dirty="0" smtClean="0"/>
              <a:t>.  Before the companies can plan training, they must first know the BC’s METL assessment, receive an updated calendar, know what resources are available, and receive the BC’s training guidance for six-weeks out.  </a:t>
            </a:r>
            <a:r>
              <a:rPr lang="en-US" b="0" u="sng" baseline="0" dirty="0" smtClean="0"/>
              <a:t>The critical output from the BN training meeting is the BC’s T+1 guidance</a:t>
            </a:r>
            <a:r>
              <a:rPr lang="en-US" b="0" baseline="0" dirty="0" smtClean="0"/>
              <a:t>.  </a:t>
            </a:r>
            <a:r>
              <a:rPr lang="en-US" b="1" baseline="0" dirty="0" smtClean="0"/>
              <a:t>After the BN training</a:t>
            </a:r>
            <a:r>
              <a:rPr lang="en-US" b="1" dirty="0" smtClean="0"/>
              <a:t> meeting, t</a:t>
            </a:r>
            <a:r>
              <a:rPr lang="en-US" b="1" baseline="0" dirty="0" smtClean="0"/>
              <a:t>he CO now issues WARNO 1 to the PLTs/SECs</a:t>
            </a:r>
            <a:r>
              <a:rPr lang="en-US" b="0" baseline="0" dirty="0" smtClean="0"/>
              <a:t>, providing them the key information from the BN training meeting and the CO’s own guidance.  </a:t>
            </a:r>
            <a:r>
              <a:rPr lang="en-US" b="0" u="sng" baseline="0" dirty="0" smtClean="0"/>
              <a:t>T+1 in the BN training meeting is now T+0 for company and PLT/SEC planning</a:t>
            </a:r>
            <a:r>
              <a:rPr lang="en-US" b="0" baseline="0" dirty="0" smtClean="0"/>
              <a:t>.  </a:t>
            </a:r>
          </a:p>
          <a:p>
            <a:endParaRPr lang="en-US" u="none" dirty="0" smtClean="0"/>
          </a:p>
          <a:p>
            <a:r>
              <a:rPr lang="en-US" b="0" u="none" baseline="0" dirty="0" smtClean="0"/>
              <a:t>The PLTs/SECs hold their training meetings before the company training meeting.  The platoons</a:t>
            </a:r>
            <a:r>
              <a:rPr lang="en-US" b="0" baseline="0" dirty="0" smtClean="0"/>
              <a:t> assess last-week’s training and identify tasks to train in support of the T+1 (new T+0) guidance.  Each PLT/SEC submits their training input at the company training meeting.</a:t>
            </a:r>
            <a:r>
              <a:rPr lang="en-US" b="0" dirty="0" smtClean="0"/>
              <a:t>  T</a:t>
            </a:r>
            <a:r>
              <a:rPr lang="en-US" b="0" baseline="0" dirty="0" smtClean="0"/>
              <a:t>he CO de-conflicts and consolidates the PLT/SEC</a:t>
            </a:r>
            <a:r>
              <a:rPr lang="en-US" b="0" dirty="0" smtClean="0"/>
              <a:t> input and develops a</a:t>
            </a:r>
            <a:r>
              <a:rPr lang="en-US" b="0" baseline="0" dirty="0" smtClean="0"/>
              <a:t> draft T+0 training schedule and submits</a:t>
            </a:r>
            <a:r>
              <a:rPr lang="en-US" b="0" dirty="0" smtClean="0"/>
              <a:t> it</a:t>
            </a:r>
            <a:r>
              <a:rPr lang="en-US" b="0" baseline="0" dirty="0" smtClean="0"/>
              <a:t> to the S3 before next-week’s BN training meeting.  </a:t>
            </a:r>
          </a:p>
          <a:p>
            <a:endParaRPr lang="en-US" dirty="0" smtClean="0"/>
          </a:p>
          <a:p>
            <a:r>
              <a:rPr lang="en-US" b="0" baseline="0" dirty="0" smtClean="0"/>
              <a:t>The S3 consolidates the draft training schedules for the BC’s review along with the battalion’s critical training statistics, an updated near-term training calendar, and the training resources available (BC</a:t>
            </a:r>
            <a:r>
              <a:rPr lang="en-US" b="0" dirty="0" smtClean="0"/>
              <a:t> should already have a PERSTAT from the S1, an NMC report from the BMO</a:t>
            </a:r>
            <a:r>
              <a:rPr lang="en-US" dirty="0" smtClean="0"/>
              <a:t>, and a budget summary from the S4).  T</a:t>
            </a:r>
            <a:r>
              <a:rPr lang="en-US" b="0" baseline="0" dirty="0" smtClean="0"/>
              <a:t>he BC</a:t>
            </a:r>
            <a:r>
              <a:rPr lang="en-US" b="0" dirty="0" smtClean="0"/>
              <a:t> holds a huddle with the </a:t>
            </a:r>
            <a:r>
              <a:rPr lang="en-US" b="0" baseline="0" dirty="0" smtClean="0"/>
              <a:t>CSM, XO, and S3 to</a:t>
            </a:r>
            <a:r>
              <a:rPr lang="en-US" b="0" dirty="0" smtClean="0"/>
              <a:t> </a:t>
            </a:r>
            <a:r>
              <a:rPr lang="en-US" b="0" baseline="0" dirty="0" smtClean="0"/>
              <a:t>identify potential training distracters and to receive their</a:t>
            </a:r>
            <a:r>
              <a:rPr lang="en-US" b="0" dirty="0" smtClean="0"/>
              <a:t> input</a:t>
            </a:r>
            <a:r>
              <a:rPr lang="en-US" b="0" baseline="0" dirty="0" smtClean="0"/>
              <a:t>.  When the BN training meeting is complete, the BC signs the T+0 training schedules and the COs post them in their company areas.  </a:t>
            </a:r>
          </a:p>
          <a:p>
            <a:endParaRPr lang="en-US" u="sng" dirty="0" smtClean="0"/>
          </a:p>
          <a:p>
            <a:r>
              <a:rPr lang="en-US" b="1" u="none" baseline="0" dirty="0" smtClean="0"/>
              <a:t>The signed training schedule constitutes</a:t>
            </a:r>
            <a:r>
              <a:rPr lang="en-US" b="1" u="none" dirty="0" smtClean="0"/>
              <a:t> WARNO 2 for T+1 (new T+0)</a:t>
            </a:r>
            <a:r>
              <a:rPr lang="en-US" b="0" dirty="0" smtClean="0"/>
              <a:t>.  </a:t>
            </a:r>
            <a:r>
              <a:rPr lang="en-US" dirty="0" smtClean="0"/>
              <a:t>T</a:t>
            </a:r>
            <a:r>
              <a:rPr lang="en-US" b="0" dirty="0" smtClean="0"/>
              <a:t>here is now more then</a:t>
            </a:r>
            <a:r>
              <a:rPr lang="en-US" b="0" baseline="0" dirty="0" smtClean="0"/>
              <a:t> one </a:t>
            </a:r>
            <a:r>
              <a:rPr lang="en-US" b="0" dirty="0" smtClean="0"/>
              <a:t>of effort: (1) planning training for T+1 (new T+0) (8-Step Training Model), and (2) preparation for T+0 (new T+5) (Troop Leading Procedures – TLP)</a:t>
            </a:r>
            <a:r>
              <a:rPr lang="en-US" b="0" baseline="0" dirty="0" smtClean="0"/>
              <a:t> and so on.</a:t>
            </a:r>
            <a:endParaRPr lang="en-US" b="0" dirty="0" smtClean="0"/>
          </a:p>
          <a:p>
            <a:endParaRPr lang="en-US" dirty="0"/>
          </a:p>
        </p:txBody>
      </p:sp>
      <p:sp>
        <p:nvSpPr>
          <p:cNvPr id="4" name="Slide Number Placeholder 3"/>
          <p:cNvSpPr>
            <a:spLocks noGrp="1"/>
          </p:cNvSpPr>
          <p:nvPr>
            <p:ph type="sldNum" sz="quarter" idx="10"/>
          </p:nvPr>
        </p:nvSpPr>
        <p:spPr/>
        <p:txBody>
          <a:bodyPr/>
          <a:lstStyle/>
          <a:p>
            <a:pPr>
              <a:defRPr/>
            </a:pPr>
            <a:fld id="{D6D1D6AA-67F8-4F84-A138-3D3F8ACC22FD}" type="slidenum">
              <a:rPr lang="en-US" smtClean="0"/>
              <a:pPr>
                <a:defRPr/>
              </a:pPr>
              <a:t>28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Individual AARs should evaluate the individual and collective tasks trained in support of the unit’s METL.  The commander compiles the AARs and makes a METL assessment.  Necessary to begin planning the next week’s training and should be the start point of weekly training meetings.  Is part of the QTB</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D6D1D6AA-67F8-4F84-A138-3D3F8ACC22FD}" type="slidenum">
              <a:rPr lang="en-US" smtClean="0"/>
              <a:pPr>
                <a:defRPr/>
              </a:pPr>
              <a:t>32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600" dirty="0" smtClean="0"/>
              <a:t>Daily OPSYNCH: (</a:t>
            </a:r>
            <a:r>
              <a:rPr lang="en-US" sz="600" u="sng" dirty="0" smtClean="0"/>
              <a:t>&lt;</a:t>
            </a:r>
            <a:r>
              <a:rPr lang="en-US" sz="600" dirty="0" smtClean="0"/>
              <a:t> 30 minutes) – </a:t>
            </a:r>
            <a:r>
              <a:rPr lang="en-US" sz="600" b="1" dirty="0" smtClean="0"/>
              <a:t>Focus: </a:t>
            </a:r>
            <a:r>
              <a:rPr lang="en-US" sz="600" b="1" u="sng" dirty="0" smtClean="0"/>
              <a:t>conditions checks</a:t>
            </a:r>
            <a:r>
              <a:rPr lang="en-US" sz="600" b="1" dirty="0" smtClean="0"/>
              <a:t> 3-days out &amp; </a:t>
            </a:r>
            <a:r>
              <a:rPr lang="en-US" sz="600" b="1" u="sng" dirty="0" smtClean="0"/>
              <a:t>changes/problems</a:t>
            </a:r>
            <a:r>
              <a:rPr lang="en-US" sz="600" b="1" dirty="0" smtClean="0"/>
              <a:t> inside 3-weeks</a:t>
            </a:r>
          </a:p>
          <a:p>
            <a:pPr>
              <a:buFont typeface="Arial" pitchFamily="34" charset="0"/>
              <a:buChar char="•"/>
            </a:pPr>
            <a:r>
              <a:rPr lang="en-US" sz="600" dirty="0" smtClean="0"/>
              <a:t> Operations – Today, next three day’s, and changes inside 3-weeks</a:t>
            </a:r>
          </a:p>
          <a:p>
            <a:pPr lvl="1">
              <a:buFont typeface="Arial" pitchFamily="34" charset="0"/>
              <a:buChar char="•"/>
            </a:pPr>
            <a:r>
              <a:rPr lang="en-US" sz="600" dirty="0" smtClean="0"/>
              <a:t> </a:t>
            </a:r>
            <a:r>
              <a:rPr lang="en-US" sz="600" dirty="0" err="1" smtClean="0"/>
              <a:t>Taskings</a:t>
            </a:r>
            <a:endParaRPr lang="en-US" sz="600" dirty="0" smtClean="0"/>
          </a:p>
          <a:p>
            <a:pPr lvl="1">
              <a:buFont typeface="Arial" pitchFamily="34" charset="0"/>
              <a:buChar char="•"/>
            </a:pPr>
            <a:r>
              <a:rPr lang="en-US" sz="600" dirty="0" smtClean="0"/>
              <a:t> Duty Rosters</a:t>
            </a:r>
          </a:p>
          <a:p>
            <a:pPr lvl="1">
              <a:buFont typeface="Arial" pitchFamily="34" charset="0"/>
              <a:buChar char="•"/>
            </a:pPr>
            <a:r>
              <a:rPr lang="en-US" sz="600" dirty="0" smtClean="0"/>
              <a:t> Training</a:t>
            </a:r>
          </a:p>
          <a:p>
            <a:pPr lvl="0">
              <a:buFont typeface="Arial" pitchFamily="34" charset="0"/>
              <a:buChar char="•"/>
            </a:pPr>
            <a:r>
              <a:rPr lang="en-US" sz="600" dirty="0" smtClean="0"/>
              <a:t>  Schools – 3-days out &amp; changes inside 3-weeks</a:t>
            </a:r>
          </a:p>
          <a:p>
            <a:pPr lvl="1">
              <a:buFont typeface="Arial" pitchFamily="34" charset="0"/>
              <a:buChar char="•"/>
            </a:pPr>
            <a:r>
              <a:rPr lang="en-US" sz="600" dirty="0" smtClean="0"/>
              <a:t> Individuals</a:t>
            </a:r>
          </a:p>
          <a:p>
            <a:pPr lvl="2">
              <a:buFont typeface="Arial" pitchFamily="34" charset="0"/>
              <a:buChar char="•"/>
            </a:pPr>
            <a:r>
              <a:rPr lang="en-US" sz="600" dirty="0" smtClean="0"/>
              <a:t> Who</a:t>
            </a:r>
          </a:p>
          <a:p>
            <a:pPr lvl="2">
              <a:buFont typeface="Arial" pitchFamily="34" charset="0"/>
              <a:buChar char="•"/>
            </a:pPr>
            <a:r>
              <a:rPr lang="en-US" sz="600" dirty="0" smtClean="0"/>
              <a:t> Pre-requisites (e.g. APFT and height/weight)</a:t>
            </a:r>
          </a:p>
          <a:p>
            <a:pPr lvl="2">
              <a:buFont typeface="Arial" pitchFamily="34" charset="0"/>
              <a:buChar char="•"/>
            </a:pPr>
            <a:r>
              <a:rPr lang="en-US" sz="600" dirty="0" smtClean="0"/>
              <a:t> Travel (DTS)</a:t>
            </a:r>
          </a:p>
          <a:p>
            <a:pPr lvl="1">
              <a:buFont typeface="Arial" pitchFamily="34" charset="0"/>
              <a:buChar char="•"/>
            </a:pPr>
            <a:r>
              <a:rPr lang="en-US" sz="600" dirty="0" smtClean="0"/>
              <a:t> Key school dates</a:t>
            </a:r>
          </a:p>
          <a:p>
            <a:pPr lvl="0">
              <a:buFont typeface="Arial" pitchFamily="34" charset="0"/>
              <a:buChar char="•"/>
            </a:pPr>
            <a:r>
              <a:rPr lang="en-US" sz="600" dirty="0" smtClean="0"/>
              <a:t> Resources – 3-days out &amp; changes inside 3-weeks</a:t>
            </a:r>
          </a:p>
          <a:p>
            <a:pPr lvl="1">
              <a:buFont typeface="Arial" pitchFamily="34" charset="0"/>
              <a:buChar char="•"/>
            </a:pPr>
            <a:r>
              <a:rPr lang="en-US" sz="600" dirty="0" smtClean="0"/>
              <a:t> Ranges</a:t>
            </a:r>
          </a:p>
          <a:p>
            <a:pPr lvl="1">
              <a:buFont typeface="Arial" pitchFamily="34" charset="0"/>
              <a:buChar char="•"/>
            </a:pPr>
            <a:r>
              <a:rPr lang="en-US" sz="600" dirty="0" smtClean="0"/>
              <a:t> Training areas</a:t>
            </a:r>
          </a:p>
          <a:p>
            <a:pPr lvl="1">
              <a:buFont typeface="Arial" pitchFamily="34" charset="0"/>
              <a:buChar char="•"/>
            </a:pPr>
            <a:r>
              <a:rPr lang="en-US" sz="600" dirty="0" smtClean="0"/>
              <a:t> TADSS (Training Aids, Devices, Simulators, and Simulations)</a:t>
            </a:r>
          </a:p>
          <a:p>
            <a:pPr lvl="1">
              <a:buFont typeface="Arial" pitchFamily="34" charset="0"/>
              <a:buChar char="•"/>
            </a:pPr>
            <a:r>
              <a:rPr lang="en-US" sz="600" dirty="0" smtClean="0"/>
              <a:t> Ammo</a:t>
            </a:r>
          </a:p>
          <a:p>
            <a:pPr lvl="0">
              <a:buFont typeface="Arial" pitchFamily="34" charset="0"/>
              <a:buChar char="•"/>
            </a:pPr>
            <a:r>
              <a:rPr lang="en-US" sz="600" dirty="0" smtClean="0"/>
              <a:t>Personnel – 3-days out &amp; changes inside 3-weeks</a:t>
            </a:r>
          </a:p>
          <a:p>
            <a:pPr lvl="1">
              <a:buFont typeface="Arial" pitchFamily="34" charset="0"/>
              <a:buChar char="•"/>
            </a:pPr>
            <a:r>
              <a:rPr lang="en-US" sz="600" dirty="0" smtClean="0"/>
              <a:t> Losses</a:t>
            </a:r>
          </a:p>
          <a:p>
            <a:pPr lvl="1">
              <a:buFont typeface="Arial" pitchFamily="34" charset="0"/>
              <a:buChar char="•"/>
            </a:pPr>
            <a:r>
              <a:rPr lang="en-US" sz="600" dirty="0" smtClean="0"/>
              <a:t> Gains</a:t>
            </a:r>
          </a:p>
          <a:p>
            <a:pPr lvl="1">
              <a:buFont typeface="Arial" pitchFamily="34" charset="0"/>
              <a:buChar char="•"/>
            </a:pPr>
            <a:r>
              <a:rPr lang="en-US" sz="600" dirty="0" smtClean="0"/>
              <a:t> Boards</a:t>
            </a:r>
          </a:p>
          <a:p>
            <a:pPr lvl="1">
              <a:buFont typeface="Arial" pitchFamily="34" charset="0"/>
              <a:buChar char="•"/>
            </a:pPr>
            <a:r>
              <a:rPr lang="en-US" sz="600" dirty="0" smtClean="0"/>
              <a:t> Promotions</a:t>
            </a:r>
          </a:p>
          <a:p>
            <a:pPr lvl="0">
              <a:buFont typeface="Arial" pitchFamily="34" charset="0"/>
              <a:buChar char="•"/>
            </a:pPr>
            <a:r>
              <a:rPr lang="en-US" sz="600" dirty="0" smtClean="0"/>
              <a:t> Supply – 3-days out &amp; changes inside 3-weeks</a:t>
            </a:r>
          </a:p>
          <a:p>
            <a:pPr lvl="1">
              <a:buFont typeface="Arial" pitchFamily="34" charset="0"/>
              <a:buChar char="•"/>
            </a:pPr>
            <a:r>
              <a:rPr lang="en-US" sz="600" dirty="0" smtClean="0"/>
              <a:t> Inventories</a:t>
            </a:r>
          </a:p>
          <a:p>
            <a:pPr lvl="1">
              <a:buFont typeface="Arial" pitchFamily="34" charset="0"/>
              <a:buChar char="•"/>
            </a:pPr>
            <a:r>
              <a:rPr lang="en-US" sz="600" dirty="0" smtClean="0"/>
              <a:t> New issue/fielding</a:t>
            </a:r>
          </a:p>
          <a:p>
            <a:pPr lvl="1">
              <a:buFont typeface="Arial" pitchFamily="34" charset="0"/>
              <a:buChar char="•"/>
            </a:pPr>
            <a:r>
              <a:rPr lang="en-US" sz="600" dirty="0" smtClean="0"/>
              <a:t> Turn-Ins</a:t>
            </a:r>
          </a:p>
          <a:p>
            <a:pPr lvl="1">
              <a:buFont typeface="Arial" pitchFamily="34" charset="0"/>
              <a:buChar char="•"/>
            </a:pPr>
            <a:r>
              <a:rPr lang="en-US" sz="600" dirty="0" smtClean="0"/>
              <a:t> Lateral Transfers</a:t>
            </a:r>
          </a:p>
          <a:p>
            <a:pPr>
              <a:buFont typeface="Arial" pitchFamily="34" charset="0"/>
              <a:buChar char="•"/>
            </a:pPr>
            <a:r>
              <a:rPr lang="en-US" sz="600" dirty="0" smtClean="0"/>
              <a:t> Maintenance – 3-days out &amp; changes inside 3-weeks (i.e. deadlines, services, Equipment Reset)</a:t>
            </a:r>
          </a:p>
          <a:p>
            <a:pPr lvl="1">
              <a:buFont typeface="Arial" pitchFamily="34" charset="0"/>
              <a:buChar char="•"/>
            </a:pPr>
            <a:r>
              <a:rPr lang="en-US" sz="600" dirty="0" smtClean="0"/>
              <a:t> Vehicles</a:t>
            </a:r>
          </a:p>
          <a:p>
            <a:pPr lvl="1">
              <a:buFont typeface="Arial" pitchFamily="34" charset="0"/>
              <a:buChar char="•"/>
            </a:pPr>
            <a:r>
              <a:rPr lang="en-US" sz="600" dirty="0" smtClean="0"/>
              <a:t> Weapons &amp; Night Vision</a:t>
            </a:r>
          </a:p>
          <a:p>
            <a:pPr lvl="1">
              <a:buFont typeface="Arial" pitchFamily="34" charset="0"/>
              <a:buChar char="•"/>
            </a:pPr>
            <a:r>
              <a:rPr lang="en-US" sz="600" dirty="0" smtClean="0"/>
              <a:t> Communications</a:t>
            </a:r>
          </a:p>
          <a:p>
            <a:pPr lvl="1">
              <a:buFont typeface="Arial" pitchFamily="34" charset="0"/>
              <a:buChar char="•"/>
            </a:pPr>
            <a:r>
              <a:rPr lang="en-US" sz="600" dirty="0" smtClean="0"/>
              <a:t> NBC</a:t>
            </a:r>
          </a:p>
          <a:p>
            <a:pPr lvl="1">
              <a:buFont typeface="Arial" pitchFamily="34" charset="0"/>
              <a:buChar char="•"/>
            </a:pPr>
            <a:r>
              <a:rPr lang="en-US" sz="600" dirty="0" smtClean="0"/>
              <a:t> TMDE</a:t>
            </a:r>
          </a:p>
        </p:txBody>
      </p:sp>
      <p:sp>
        <p:nvSpPr>
          <p:cNvPr id="4" name="Slide Number Placeholder 3"/>
          <p:cNvSpPr>
            <a:spLocks noGrp="1"/>
          </p:cNvSpPr>
          <p:nvPr>
            <p:ph type="sldNum" sz="quarter" idx="10"/>
          </p:nvPr>
        </p:nvSpPr>
        <p:spPr/>
        <p:txBody>
          <a:bodyPr/>
          <a:lstStyle/>
          <a:p>
            <a:pPr>
              <a:defRPr/>
            </a:pPr>
            <a:fld id="{D6D1D6AA-67F8-4F84-A138-3D3F8ACC22FD}" type="slidenum">
              <a:rPr lang="en-US" smtClean="0"/>
              <a:pPr>
                <a:defRPr/>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6D1D6AA-67F8-4F84-A138-3D3F8ACC22FD}" type="slidenum">
              <a:rPr lang="en-US" smtClean="0"/>
              <a:pPr>
                <a:defRPr/>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defTabSz="912937">
              <a:buFont typeface="Arial" pitchFamily="34" charset="0"/>
              <a:buChar char="•"/>
              <a:defRPr/>
            </a:pPr>
            <a:r>
              <a:rPr lang="en-US" dirty="0" smtClean="0"/>
              <a:t> The </a:t>
            </a:r>
            <a:r>
              <a:rPr lang="en-US" b="1" dirty="0" smtClean="0"/>
              <a:t>mission</a:t>
            </a:r>
            <a:r>
              <a:rPr lang="en-US" baseline="0" dirty="0" smtClean="0"/>
              <a:t> of a unit </a:t>
            </a:r>
            <a:r>
              <a:rPr lang="en-US" u="sng" baseline="0" dirty="0" smtClean="0"/>
              <a:t>as designed</a:t>
            </a:r>
            <a:r>
              <a:rPr lang="en-US" u="none" baseline="0" dirty="0" smtClean="0"/>
              <a:t> </a:t>
            </a:r>
            <a:r>
              <a:rPr lang="en-US" baseline="0" dirty="0" smtClean="0"/>
              <a:t>is found in Section I of the unit MTOE.  This is the starting point and should be used to train a unit prior to receiving a deployment order.  Once a deployment order has been received, the METL development and crosswalk process begins again, assessing the new mission of the unit (Note: BDE and above had directive METL straight from HQDA).</a:t>
            </a:r>
          </a:p>
          <a:p>
            <a:pPr defTabSz="912937">
              <a:buFont typeface="Arial" pitchFamily="34" charset="0"/>
              <a:buChar char="•"/>
              <a:defRPr/>
            </a:pPr>
            <a:r>
              <a:rPr lang="en-US" baseline="0" dirty="0" smtClean="0"/>
              <a:t> </a:t>
            </a:r>
            <a:r>
              <a:rPr lang="en-US" b="1" baseline="0" dirty="0" smtClean="0"/>
              <a:t>Critical tasks </a:t>
            </a:r>
            <a:r>
              <a:rPr lang="en-US" baseline="0" dirty="0" smtClean="0"/>
              <a:t>are selected from the list of identified AUTL tasks that support the specific unit’s mission.  This is the painstaking part.  This critical task list becomes the unit’s base METL before input from subordinate elements.  </a:t>
            </a:r>
            <a:r>
              <a:rPr lang="en-US" b="1" baseline="0" dirty="0" smtClean="0"/>
              <a:t>The higher unit should provide its mission statement and base METL to subordinate units prior to completing METL development and METL crosswalk</a:t>
            </a:r>
            <a:r>
              <a:rPr lang="en-US" baseline="0" dirty="0" smtClean="0"/>
              <a:t>.  It is important to note that a company (or detachment) is the last level to have a METL.</a:t>
            </a:r>
            <a:endParaRPr lang="en-US" dirty="0" smtClean="0"/>
          </a:p>
          <a:p>
            <a:pPr>
              <a:buFont typeface="Arial" pitchFamily="34" charset="0"/>
              <a:buChar char="•"/>
            </a:pPr>
            <a:r>
              <a:rPr lang="en-US" b="1" dirty="0" smtClean="0"/>
              <a:t> METL</a:t>
            </a:r>
            <a:r>
              <a:rPr lang="en-US" b="1" baseline="0" dirty="0" smtClean="0"/>
              <a:t> Task: </a:t>
            </a:r>
            <a:r>
              <a:rPr lang="en-US" b="0" baseline="0" dirty="0" smtClean="0"/>
              <a:t>METL tasks are what the entire organization is expected to accomplish. They are not specific to a particular company, platoon, section, or team.  For instance, although the Band falls under the battalion, “Provide musical support”, a Band METL task, is not a battalion METL task for it applies only to the Band.</a:t>
            </a:r>
            <a:endParaRPr lang="en-US" b="1" dirty="0" smtClean="0"/>
          </a:p>
          <a:p>
            <a:pPr>
              <a:buFont typeface="Arial" pitchFamily="34" charset="0"/>
              <a:buChar char="•"/>
            </a:pPr>
            <a:r>
              <a:rPr lang="en-US" b="1" dirty="0" smtClean="0"/>
              <a:t> Battle Task: </a:t>
            </a:r>
            <a:r>
              <a:rPr lang="en-US" dirty="0" smtClean="0"/>
              <a:t>A task that must be accomplished by a subordinate organization if the next higher organization is to accomplish a mission essential task.  The senior commander selects battle tasks from the subordinate organization’s METL.  So, from our</a:t>
            </a:r>
            <a:r>
              <a:rPr lang="en-US" baseline="0" dirty="0" smtClean="0"/>
              <a:t> Band example, “Provide musical support” could be a battalion battle task, but only if it is necessary to accomplish a battalion METL task.</a:t>
            </a:r>
            <a:endParaRPr lang="en-US" dirty="0" smtClean="0"/>
          </a:p>
        </p:txBody>
      </p:sp>
      <p:sp>
        <p:nvSpPr>
          <p:cNvPr id="27652" name="Slide Number Placeholder 3"/>
          <p:cNvSpPr>
            <a:spLocks noGrp="1"/>
          </p:cNvSpPr>
          <p:nvPr>
            <p:ph type="sldNum" sz="quarter" idx="5"/>
          </p:nvPr>
        </p:nvSpPr>
        <p:spPr>
          <a:noFill/>
        </p:spPr>
        <p:txBody>
          <a:bodyPr/>
          <a:lstStyle/>
          <a:p>
            <a:pPr defTabSz="931956"/>
            <a:fld id="{29F7EB46-FD59-44B5-BCDC-49C8BD6C2CC1}" type="slidenum">
              <a:rPr lang="en-US" smtClean="0"/>
              <a:pPr defTabSz="931956"/>
              <a:t>10</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dirty="0" smtClean="0"/>
          </a:p>
        </p:txBody>
      </p:sp>
      <p:sp>
        <p:nvSpPr>
          <p:cNvPr id="28676" name="Slide Number Placeholder 3"/>
          <p:cNvSpPr>
            <a:spLocks noGrp="1"/>
          </p:cNvSpPr>
          <p:nvPr>
            <p:ph type="sldNum" sz="quarter" idx="5"/>
          </p:nvPr>
        </p:nvSpPr>
        <p:spPr>
          <a:noFill/>
        </p:spPr>
        <p:txBody>
          <a:bodyPr/>
          <a:lstStyle/>
          <a:p>
            <a:pPr defTabSz="931956"/>
            <a:fld id="{2E3B0CC3-E476-45D6-AD41-4351550AAE82}" type="slidenum">
              <a:rPr lang="en-US" smtClean="0"/>
              <a:pPr defTabSz="931956"/>
              <a:t>11</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6D1D6AA-67F8-4F84-A138-3D3F8ACC22FD}"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6D1D6AA-67F8-4F84-A138-3D3F8ACC22FD}"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100" dirty="0" smtClean="0">
                <a:latin typeface="Arial" pitchFamily="34" charset="0"/>
                <a:cs typeface="Arial" pitchFamily="34" charset="0"/>
              </a:rPr>
              <a:t>(Source: 2009 Army Posture Statement)</a:t>
            </a:r>
          </a:p>
          <a:p>
            <a:endParaRPr lang="en-US" sz="1100" dirty="0" smtClean="0">
              <a:latin typeface="Arial" pitchFamily="34" charset="0"/>
              <a:cs typeface="Arial" pitchFamily="34" charset="0"/>
            </a:endParaRPr>
          </a:p>
          <a:p>
            <a:r>
              <a:rPr lang="en-US" sz="1100" dirty="0" smtClean="0">
                <a:latin typeface="Arial" pitchFamily="34" charset="0"/>
                <a:cs typeface="Arial" pitchFamily="34" charset="0"/>
              </a:rPr>
              <a:t>Reset: Focuses on recovery from deployment and sets conditions for Soldiers and units to train for their next anticipated or assigned mission. It involves programs to restore Soldiers, their Families, units, and equipment to pre-deployment levels. Fifteen months between missions is the minimum dwell to provide a 6-month reset period (1 year for RC). </a:t>
            </a:r>
          </a:p>
          <a:p>
            <a:endParaRPr lang="en-US" sz="1100" dirty="0" smtClean="0">
              <a:latin typeface="Arial" pitchFamily="34" charset="0"/>
              <a:cs typeface="Arial" pitchFamily="34" charset="0"/>
            </a:endParaRPr>
          </a:p>
          <a:p>
            <a:r>
              <a:rPr lang="en-US" sz="1100" dirty="0" smtClean="0">
                <a:latin typeface="Arial" pitchFamily="34" charset="0"/>
                <a:cs typeface="Arial" pitchFamily="34" charset="0"/>
              </a:rPr>
              <a:t>Train-Ready: Restores training readiness levels. Units conduct individual and collective training to increase readiness and capability levels as quickly as possible within resource availability. Currently, units in “dwell” (time between deployments) for 18 months or less (AC) and 36 months (RC) focus on the skills and capabilities required for their irregular warfare mission. Units in dwell greater than 18 months (AC) and 36 months (RC) also train on core (conventional) tasks, in addition to the skills required for their next assigned mission. Units from the Train-Ready force pool can be deployed to execute missions during “surge” conditions. </a:t>
            </a:r>
          </a:p>
          <a:p>
            <a:endParaRPr lang="en-US" sz="1100" dirty="0" smtClean="0">
              <a:latin typeface="Arial" pitchFamily="34" charset="0"/>
              <a:cs typeface="Arial" pitchFamily="34" charset="0"/>
            </a:endParaRPr>
          </a:p>
          <a:p>
            <a:r>
              <a:rPr lang="en-US" sz="1100" dirty="0" smtClean="0">
                <a:latin typeface="Arial" pitchFamily="34" charset="0"/>
                <a:cs typeface="Arial" pitchFamily="34" charset="0"/>
              </a:rPr>
              <a:t>Available: Units enter the Available force pool based on senior commander approval of unit commander assessment or as directed to deploy or transition. Deployed units conduct mission operations as directed by the National Command Authority to implement the national defense strategy at home or abroad. If not deployed to conduct operational missions, units may conduct training or exercises with other services, government agencies, or forces from other nations.</a:t>
            </a:r>
          </a:p>
          <a:p>
            <a:endParaRPr lang="en-US" sz="1100" dirty="0" smtClean="0">
              <a:latin typeface="Arial" pitchFamily="34" charset="0"/>
              <a:cs typeface="Arial" pitchFamily="34" charset="0"/>
            </a:endParaRPr>
          </a:p>
          <a:p>
            <a:pPr defTabSz="912937">
              <a:defRPr/>
            </a:pPr>
            <a:r>
              <a:rPr lang="en-US" sz="1100" b="1" dirty="0" smtClean="0">
                <a:latin typeface="Arial" pitchFamily="34" charset="0"/>
                <a:cs typeface="Arial" pitchFamily="34" charset="0"/>
              </a:rPr>
              <a:t>Rotation Planning Goals:</a:t>
            </a:r>
            <a:r>
              <a:rPr lang="en-US" sz="1100" dirty="0" smtClean="0">
                <a:latin typeface="Arial" pitchFamily="34" charset="0"/>
                <a:cs typeface="Arial" pitchFamily="34" charset="0"/>
              </a:rPr>
              <a:t> Regardless of the level of demand for forces, the Army must continue to generate forces in support of combatant commander identified requirements. The purpose of the rotation planning goals is to improve long-range strategic planning and support battle-focused training. </a:t>
            </a:r>
            <a:r>
              <a:rPr lang="en-US" sz="1100" b="1" i="1" dirty="0" smtClean="0">
                <a:latin typeface="Arial" pitchFamily="34" charset="0"/>
                <a:cs typeface="Arial" pitchFamily="34" charset="0"/>
              </a:rPr>
              <a:t>Steady-state</a:t>
            </a:r>
            <a:r>
              <a:rPr lang="en-US" sz="1100" dirty="0" smtClean="0">
                <a:latin typeface="Arial" pitchFamily="34" charset="0"/>
                <a:cs typeface="Arial" pitchFamily="34" charset="0"/>
              </a:rPr>
              <a:t> conditions include cumulative day-to-day activities, such as partner capacity building with our allies, peacetime military engagement required to defend the homeland, irregular operations, and the capability to conduct and win conventional campaigns to prevail in the war on terror. </a:t>
            </a:r>
            <a:r>
              <a:rPr lang="en-US" sz="1100" b="1" i="1" dirty="0" smtClean="0">
                <a:latin typeface="Arial" pitchFamily="34" charset="0"/>
                <a:cs typeface="Arial" pitchFamily="34" charset="0"/>
              </a:rPr>
              <a:t>Surge</a:t>
            </a:r>
            <a:r>
              <a:rPr lang="en-US" sz="1100" dirty="0" smtClean="0">
                <a:latin typeface="Arial" pitchFamily="34" charset="0"/>
                <a:cs typeface="Arial" pitchFamily="34" charset="0"/>
              </a:rPr>
              <a:t> conditions are those requiring forces to support combatant commanders operations beyond programmed levels. These requirements include the capability to wage two nearly simultaneous conventional campaigns or one conventional campaign if already engaged in a large-scale, long-duration irregular campaign.</a:t>
            </a:r>
          </a:p>
          <a:p>
            <a:pPr defTabSz="912937">
              <a:defRPr/>
            </a:pPr>
            <a:endParaRPr lang="en-US" sz="1100" dirty="0" smtClean="0">
              <a:latin typeface="Arial" pitchFamily="34" charset="0"/>
              <a:cs typeface="Arial" pitchFamily="34" charset="0"/>
            </a:endParaRPr>
          </a:p>
          <a:p>
            <a:pPr>
              <a:defRPr/>
            </a:pPr>
            <a:r>
              <a:rPr lang="en-US" sz="1100" b="1" dirty="0" smtClean="0">
                <a:latin typeface="Arial" pitchFamily="34" charset="0"/>
                <a:cs typeface="Arial" pitchFamily="34" charset="0"/>
              </a:rPr>
              <a:t>The ARFORGEN Cycle does not address how battalions are filled (manning - late in the cycle)  nor does it account for sustainment training or installation support missions (traditionally done during red cycle). This slide depicts a potential relationship between the ARFORGEN Cycle and the traditional RED/AMBER/GREEN training cycle.  This relationship is critical as it impacts upon resources.  This relationship is something which must be addressed during long-range planning.</a:t>
            </a:r>
          </a:p>
        </p:txBody>
      </p:sp>
      <p:sp>
        <p:nvSpPr>
          <p:cNvPr id="4" name="Slide Number Placeholder 3"/>
          <p:cNvSpPr>
            <a:spLocks noGrp="1"/>
          </p:cNvSpPr>
          <p:nvPr>
            <p:ph type="sldNum" sz="quarter" idx="10"/>
          </p:nvPr>
        </p:nvSpPr>
        <p:spPr/>
        <p:txBody>
          <a:bodyPr/>
          <a:lstStyle/>
          <a:p>
            <a:pPr>
              <a:defRPr/>
            </a:pPr>
            <a:fld id="{D6D1D6AA-67F8-4F84-A138-3D3F8ACC22FD}" type="slidenum">
              <a:rPr lang="en-US" smtClean="0"/>
              <a:pPr>
                <a:defRPr/>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 a division consolidated</a:t>
            </a:r>
            <a:r>
              <a:rPr lang="en-US" baseline="0" dirty="0" smtClean="0"/>
              <a:t> long-range planning calendar (LRPC) (a.k.a. major events calendar – MEC)</a:t>
            </a:r>
          </a:p>
          <a:p>
            <a:endParaRPr lang="en-US" baseline="0" dirty="0" smtClean="0"/>
          </a:p>
          <a:p>
            <a:r>
              <a:rPr lang="en-US" baseline="0" dirty="0" smtClean="0"/>
              <a:t>The battalion’s LRPC is highlighted in yellow (1 yr).  Note the ARFORGEN cycle and the periods directed for individual training and collective training.</a:t>
            </a:r>
          </a:p>
          <a:p>
            <a:endParaRPr lang="en-US" baseline="0" dirty="0" smtClean="0"/>
          </a:p>
          <a:p>
            <a:pPr>
              <a:buFont typeface="Arial" pitchFamily="34" charset="0"/>
              <a:buChar char="•"/>
            </a:pPr>
            <a:r>
              <a:rPr lang="en-US" baseline="0" dirty="0" smtClean="0"/>
              <a:t> RESET is a 6-month (12-months for RC) phase intended to restore a unit to a level of </a:t>
            </a:r>
            <a:r>
              <a:rPr lang="en-US" dirty="0" smtClean="0"/>
              <a:t>personnel and equipment readiness that permits resumption of collective training </a:t>
            </a:r>
            <a:r>
              <a:rPr lang="en-US" baseline="0" dirty="0" smtClean="0"/>
              <a:t>Train/Ready phase.  Individual tasks are the focus of training during this phase. </a:t>
            </a:r>
          </a:p>
          <a:p>
            <a:pPr>
              <a:buFont typeface="Arial" pitchFamily="34" charset="0"/>
              <a:buNone/>
            </a:pPr>
            <a:endParaRPr lang="en-US" baseline="0" dirty="0" smtClean="0"/>
          </a:p>
          <a:p>
            <a:pPr>
              <a:buFont typeface="Arial" pitchFamily="34" charset="0"/>
              <a:buNone/>
            </a:pPr>
            <a:r>
              <a:rPr lang="en-US" b="1" baseline="0" dirty="0" smtClean="0"/>
              <a:t>Note: Individual training must occur continuously as new personnel come into the unit.  The training plan should address how new personnel will “certify” on individual tasks when they arrive after the RESET phase.</a:t>
            </a:r>
          </a:p>
          <a:p>
            <a:pPr>
              <a:buFont typeface="Arial" pitchFamily="34" charset="0"/>
              <a:buNone/>
            </a:pPr>
            <a:endParaRPr lang="en-US" baseline="0" dirty="0" smtClean="0"/>
          </a:p>
          <a:p>
            <a:pPr>
              <a:buFont typeface="Arial" pitchFamily="34" charset="0"/>
              <a:buChar char="•"/>
            </a:pPr>
            <a:r>
              <a:rPr lang="en-US" baseline="0" dirty="0" smtClean="0"/>
              <a:t> The length of the Train/Ready phase will vary depending on the deployment cycle.</a:t>
            </a:r>
          </a:p>
          <a:p>
            <a:endParaRPr lang="en-US" dirty="0"/>
          </a:p>
        </p:txBody>
      </p:sp>
      <p:sp>
        <p:nvSpPr>
          <p:cNvPr id="4" name="Slide Number Placeholder 3"/>
          <p:cNvSpPr>
            <a:spLocks noGrp="1"/>
          </p:cNvSpPr>
          <p:nvPr>
            <p:ph type="sldNum" sz="quarter" idx="10"/>
          </p:nvPr>
        </p:nvSpPr>
        <p:spPr/>
        <p:txBody>
          <a:bodyPr/>
          <a:lstStyle/>
          <a:p>
            <a:pPr>
              <a:defRPr/>
            </a:pPr>
            <a:fld id="{D6D1D6AA-67F8-4F84-A138-3D3F8ACC22FD}" type="slidenum">
              <a:rPr lang="en-US" smtClean="0"/>
              <a:pPr>
                <a:defRPr/>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9A77D9B-F9E7-41FD-AB9C-718BF8718CB1}" type="datetimeFigureOut">
              <a:rPr lang="en-US"/>
              <a:pPr>
                <a:defRPr/>
              </a:pPr>
              <a:t>4/23/2012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86E775-934F-4557-9878-00E97E82462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4207FC-CF04-441C-98E9-337B13581FAD}" type="datetimeFigureOut">
              <a:rPr lang="en-US"/>
              <a:pPr>
                <a:defRPr/>
              </a:pPr>
              <a:t>4/23/2012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99E9B4-BB4A-4073-8608-6B5BEA39182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EC24EB-25FD-4EE9-9743-2CE18915BE54}" type="datetimeFigureOut">
              <a:rPr lang="en-US"/>
              <a:pPr>
                <a:defRPr/>
              </a:pPr>
              <a:t>4/23/2012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16A382-AF79-46B3-91FA-B47E2B60AB6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915F407-9CFB-479B-8CEA-88E13952ABFD}" type="datetimeFigureOut">
              <a:rPr lang="en-US"/>
              <a:pPr>
                <a:defRPr/>
              </a:pPr>
              <a:t>4/23/2012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70CD927-C7E9-4326-8561-602CCFC0239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
          <p:cNvPicPr>
            <a:picLocks noChangeAspect="1" noChangeArrowheads="1"/>
          </p:cNvPicPr>
          <p:nvPr userDrawn="1"/>
        </p:nvPicPr>
        <p:blipFill>
          <a:blip r:embed="rId2" cstate="print">
            <a:lum bright="70000" contrast="-70000"/>
          </a:blip>
          <a:srcRect/>
          <a:stretch>
            <a:fillRect/>
          </a:stretch>
        </p:blipFill>
        <p:spPr bwMode="auto">
          <a:xfrm>
            <a:off x="1916113" y="762000"/>
            <a:ext cx="5299075" cy="5334000"/>
          </a:xfrm>
          <a:prstGeom prst="rect">
            <a:avLst/>
          </a:prstGeom>
          <a:noFill/>
          <a:ln w="9525">
            <a:noFill/>
            <a:miter lim="800000"/>
            <a:headEnd/>
            <a:tailEnd/>
          </a:ln>
        </p:spPr>
      </p:pic>
      <p:sp>
        <p:nvSpPr>
          <p:cNvPr id="2" name="Title 1"/>
          <p:cNvSpPr>
            <a:spLocks noGrp="1"/>
          </p:cNvSpPr>
          <p:nvPr>
            <p:ph type="ctrTitle"/>
          </p:nvPr>
        </p:nvSpPr>
        <p:spPr>
          <a:xfrm>
            <a:off x="685800" y="9144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5695890"/>
            <a:ext cx="6400800" cy="369332"/>
          </a:xfrm>
        </p:spPr>
        <p:txBody>
          <a:bodyPr>
            <a:spAutoFit/>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3"/>
          </p:nvPr>
        </p:nvSpPr>
        <p:spPr>
          <a:xfrm>
            <a:off x="1371600" y="3124200"/>
            <a:ext cx="6400800" cy="523220"/>
          </a:xfrm>
        </p:spPr>
        <p:txBody>
          <a:bodyPr anchor="ctr">
            <a:spAutoFit/>
          </a:bodyPr>
          <a:lstStyle>
            <a:lvl1pPr algn="ctr">
              <a:buNone/>
              <a:defRPr sz="2800"/>
            </a:lvl1pPr>
            <a:lvl2pPr>
              <a:buNone/>
              <a:defRPr sz="2400"/>
            </a:lvl2pPr>
            <a:lvl3pPr>
              <a:buNone/>
              <a:defRPr sz="2400"/>
            </a:lvl3pPr>
            <a:lvl4pPr>
              <a:buNone/>
              <a:defRPr sz="2400"/>
            </a:lvl4pPr>
            <a:lvl5pPr>
              <a:buNone/>
              <a:defRPr sz="2400"/>
            </a:lvl5pPr>
          </a:lstStyle>
          <a:p>
            <a:pPr lvl="0"/>
            <a:r>
              <a:rPr lang="en-US" dirty="0" smtClean="0"/>
              <a:t>Click to edit Master text styles</a:t>
            </a:r>
          </a:p>
        </p:txBody>
      </p:sp>
      <p:sp>
        <p:nvSpPr>
          <p:cNvPr id="12" name="Text Placeholder 11"/>
          <p:cNvSpPr>
            <a:spLocks noGrp="1"/>
          </p:cNvSpPr>
          <p:nvPr>
            <p:ph type="body" sz="quarter" idx="14"/>
          </p:nvPr>
        </p:nvSpPr>
        <p:spPr>
          <a:xfrm>
            <a:off x="1371600" y="4796135"/>
            <a:ext cx="6400800" cy="461665"/>
          </a:xfrm>
        </p:spPr>
        <p:txBody>
          <a:bodyPr anchor="b">
            <a:noAutofit/>
          </a:bodyPr>
          <a:lstStyle>
            <a:lvl1pPr algn="ctr">
              <a:buFontTx/>
              <a:buNone/>
              <a:defRPr/>
            </a:lvl1pPr>
            <a:lvl2pPr algn="ctr">
              <a:buFontTx/>
              <a:buNone/>
              <a:defRPr/>
            </a:lvl2pPr>
            <a:lvl3pPr algn="ctr">
              <a:buFontTx/>
              <a:buNone/>
              <a:defRPr/>
            </a:lvl3pPr>
            <a:lvl4pPr algn="ctr">
              <a:buFontTx/>
              <a:buNone/>
              <a:defRPr/>
            </a:lvl4pPr>
            <a:lvl5pPr algn="ctr">
              <a:buFontTx/>
              <a:buNone/>
              <a:defRPr/>
            </a:lvl5pPr>
          </a:lstStyle>
          <a:p>
            <a:pPr lvl="0"/>
            <a:r>
              <a:rPr lang="en-US" dirty="0" smtClean="0"/>
              <a:t>Click to edit Master text styles</a:t>
            </a:r>
          </a:p>
        </p:txBody>
      </p:sp>
      <p:sp>
        <p:nvSpPr>
          <p:cNvPr id="7" name="Slide Number Placeholder 5"/>
          <p:cNvSpPr>
            <a:spLocks noGrp="1"/>
          </p:cNvSpPr>
          <p:nvPr>
            <p:ph type="sldNum" sz="quarter" idx="15"/>
          </p:nvPr>
        </p:nvSpPr>
        <p:spPr/>
        <p:txBody>
          <a:bodyPr/>
          <a:lstStyle>
            <a:lvl1pPr>
              <a:defRPr/>
            </a:lvl1pPr>
          </a:lstStyle>
          <a:p>
            <a:pPr>
              <a:defRPr/>
            </a:pPr>
            <a:fld id="{511C5B9C-ABFD-47DA-8263-848ACCFF235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Questions Slide">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lum bright="70000" contrast="-70000"/>
          </a:blip>
          <a:srcRect/>
          <a:stretch>
            <a:fillRect/>
          </a:stretch>
        </p:blipFill>
        <p:spPr bwMode="auto">
          <a:xfrm>
            <a:off x="1916113" y="762000"/>
            <a:ext cx="5299075" cy="5334000"/>
          </a:xfrm>
          <a:prstGeom prst="rect">
            <a:avLst/>
          </a:prstGeom>
          <a:noFill/>
          <a:ln w="9525">
            <a:noFill/>
            <a:miter lim="800000"/>
            <a:headEnd/>
            <a:tailEnd/>
          </a:ln>
        </p:spPr>
      </p:pic>
      <p:sp>
        <p:nvSpPr>
          <p:cNvPr id="2" name="Title 1"/>
          <p:cNvSpPr>
            <a:spLocks noGrp="1"/>
          </p:cNvSpPr>
          <p:nvPr>
            <p:ph type="title"/>
          </p:nvPr>
        </p:nvSpPr>
        <p:spPr>
          <a:xfrm>
            <a:off x="457200" y="2040404"/>
            <a:ext cx="8229600" cy="1938992"/>
          </a:xfrm>
        </p:spPr>
        <p:txBody>
          <a:bodyPr>
            <a:spAutoFit/>
          </a:bodyPr>
          <a:lstStyle>
            <a:lvl1pPr>
              <a:defRPr sz="6000"/>
            </a:lvl1pPr>
          </a:lstStyle>
          <a:p>
            <a:r>
              <a:rPr lang="en-US" smtClean="0"/>
              <a:t>Click to edit Master title style</a:t>
            </a:r>
            <a:endParaRPr lang="en-US"/>
          </a:p>
        </p:txBody>
      </p:sp>
      <p:sp>
        <p:nvSpPr>
          <p:cNvPr id="6" name="Text Placeholder 5"/>
          <p:cNvSpPr>
            <a:spLocks noGrp="1"/>
          </p:cNvSpPr>
          <p:nvPr>
            <p:ph type="body" sz="quarter" idx="10"/>
          </p:nvPr>
        </p:nvSpPr>
        <p:spPr>
          <a:xfrm>
            <a:off x="2963008" y="5726668"/>
            <a:ext cx="3236784" cy="369332"/>
          </a:xfrm>
        </p:spPr>
        <p:txBody>
          <a:bodyPr wrap="none" anchor="ctr">
            <a:spAutoFit/>
          </a:bodyPr>
          <a:lstStyle>
            <a:lvl1pPr algn="ctr">
              <a:buFontTx/>
              <a:buNone/>
              <a:defRPr sz="1800"/>
            </a:lvl1pPr>
            <a:lvl2pPr algn="ctr">
              <a:buFontTx/>
              <a:buNone/>
              <a:defRPr sz="1800"/>
            </a:lvl2pPr>
            <a:lvl3pPr algn="ctr">
              <a:buFontTx/>
              <a:buNone/>
              <a:defRPr sz="1800"/>
            </a:lvl3pPr>
            <a:lvl4pPr algn="ctr">
              <a:buFontTx/>
              <a:buNone/>
              <a:defRPr sz="1800"/>
            </a:lvl4pPr>
            <a:lvl5pPr algn="ctr">
              <a:buFontTx/>
              <a:buNone/>
              <a:defRPr sz="1800"/>
            </a:lvl5pPr>
          </a:lstStyle>
          <a:p>
            <a:pPr lvl="0"/>
            <a:r>
              <a:rPr lang="en-US" dirty="0"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4FCB87-C1D2-4BFD-8F1E-BFA580E366DB}" type="datetimeFigureOut">
              <a:rPr lang="en-US" smtClean="0">
                <a:solidFill>
                  <a:prstClr val="black">
                    <a:tint val="75000"/>
                  </a:prstClr>
                </a:solidFill>
              </a:rPr>
              <a:pPr/>
              <a:t>4/23/2012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A23058-0EB7-43C1-A464-A64923D8C98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4FCB87-C1D2-4BFD-8F1E-BFA580E366DB}" type="datetimeFigureOut">
              <a:rPr lang="en-US" smtClean="0">
                <a:solidFill>
                  <a:prstClr val="black">
                    <a:tint val="75000"/>
                  </a:prstClr>
                </a:solidFill>
              </a:rPr>
              <a:pPr/>
              <a:t>4/23/2012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A23058-0EB7-43C1-A464-A64923D8C98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4FCB87-C1D2-4BFD-8F1E-BFA580E366DB}" type="datetimeFigureOut">
              <a:rPr lang="en-US" smtClean="0">
                <a:solidFill>
                  <a:prstClr val="black">
                    <a:tint val="75000"/>
                  </a:prstClr>
                </a:solidFill>
              </a:rPr>
              <a:pPr/>
              <a:t>4/23/2012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A23058-0EB7-43C1-A464-A64923D8C98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4FCB87-C1D2-4BFD-8F1E-BFA580E366DB}" type="datetimeFigureOut">
              <a:rPr lang="en-US" smtClean="0">
                <a:solidFill>
                  <a:prstClr val="black">
                    <a:tint val="75000"/>
                  </a:prstClr>
                </a:solidFill>
              </a:rPr>
              <a:pPr/>
              <a:t>4/23/2012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A23058-0EB7-43C1-A464-A64923D8C98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4FCB87-C1D2-4BFD-8F1E-BFA580E366DB}" type="datetimeFigureOut">
              <a:rPr lang="en-US" smtClean="0">
                <a:solidFill>
                  <a:prstClr val="black">
                    <a:tint val="75000"/>
                  </a:prstClr>
                </a:solidFill>
              </a:rPr>
              <a:pPr/>
              <a:t>4/23/2012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6A23058-0EB7-43C1-A464-A64923D8C98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0CDB56-2D86-4237-89F0-955C026BD022}" type="datetimeFigureOut">
              <a:rPr lang="en-US"/>
              <a:pPr>
                <a:defRPr/>
              </a:pPr>
              <a:t>4/23/2012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B1C0B2-75F9-4DD6-968D-F8755452263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4FCB87-C1D2-4BFD-8F1E-BFA580E366DB}" type="datetimeFigureOut">
              <a:rPr lang="en-US" smtClean="0">
                <a:solidFill>
                  <a:prstClr val="black">
                    <a:tint val="75000"/>
                  </a:prstClr>
                </a:solidFill>
              </a:rPr>
              <a:pPr/>
              <a:t>4/23/2012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6A23058-0EB7-43C1-A464-A64923D8C98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4FCB87-C1D2-4BFD-8F1E-BFA580E366DB}" type="datetimeFigureOut">
              <a:rPr lang="en-US" smtClean="0">
                <a:solidFill>
                  <a:prstClr val="black">
                    <a:tint val="75000"/>
                  </a:prstClr>
                </a:solidFill>
              </a:rPr>
              <a:pPr/>
              <a:t>4/23/2012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6A23058-0EB7-43C1-A464-A64923D8C98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4FCB87-C1D2-4BFD-8F1E-BFA580E366DB}" type="datetimeFigureOut">
              <a:rPr lang="en-US" smtClean="0">
                <a:solidFill>
                  <a:prstClr val="black">
                    <a:tint val="75000"/>
                  </a:prstClr>
                </a:solidFill>
              </a:rPr>
              <a:pPr/>
              <a:t>4/23/2012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A23058-0EB7-43C1-A464-A64923D8C98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4FCB87-C1D2-4BFD-8F1E-BFA580E366DB}" type="datetimeFigureOut">
              <a:rPr lang="en-US" smtClean="0">
                <a:solidFill>
                  <a:prstClr val="black">
                    <a:tint val="75000"/>
                  </a:prstClr>
                </a:solidFill>
              </a:rPr>
              <a:pPr/>
              <a:t>4/23/2012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A23058-0EB7-43C1-A464-A64923D8C98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4FCB87-C1D2-4BFD-8F1E-BFA580E366DB}" type="datetimeFigureOut">
              <a:rPr lang="en-US" smtClean="0">
                <a:solidFill>
                  <a:prstClr val="black">
                    <a:tint val="75000"/>
                  </a:prstClr>
                </a:solidFill>
              </a:rPr>
              <a:pPr/>
              <a:t>4/23/2012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A23058-0EB7-43C1-A464-A64923D8C98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4FCB87-C1D2-4BFD-8F1E-BFA580E366DB}" type="datetimeFigureOut">
              <a:rPr lang="en-US" smtClean="0">
                <a:solidFill>
                  <a:prstClr val="black">
                    <a:tint val="75000"/>
                  </a:prstClr>
                </a:solidFill>
              </a:rPr>
              <a:pPr/>
              <a:t>4/23/2012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A23058-0EB7-43C1-A464-A64923D8C98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9A77D9B-F9E7-41FD-AB9C-718BF8718CB1}" type="datetimeFigureOut">
              <a:rPr lang="en-US">
                <a:solidFill>
                  <a:prstClr val="black">
                    <a:tint val="75000"/>
                  </a:prstClr>
                </a:solidFill>
              </a:rPr>
              <a:pPr>
                <a:defRPr/>
              </a:pPr>
              <a:t>4/23/2012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D86E775-934F-4557-9878-00E97E82462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0CDB56-2D86-4237-89F0-955C026BD022}" type="datetimeFigureOut">
              <a:rPr lang="en-US">
                <a:solidFill>
                  <a:prstClr val="black">
                    <a:tint val="75000"/>
                  </a:prstClr>
                </a:solidFill>
              </a:rPr>
              <a:pPr>
                <a:defRPr/>
              </a:pPr>
              <a:t>4/23/2012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5B1C0B2-75F9-4DD6-968D-F8755452263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10CE29-5404-4E89-ABD3-B2F54ABF482F}" type="datetimeFigureOut">
              <a:rPr lang="en-US">
                <a:solidFill>
                  <a:prstClr val="black">
                    <a:tint val="75000"/>
                  </a:prstClr>
                </a:solidFill>
              </a:rPr>
              <a:pPr>
                <a:defRPr/>
              </a:pPr>
              <a:t>4/23/2012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04A1B4-C357-4325-A9B1-1394C0C5ECE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2AB2893-961B-4C55-B728-7DA866A4AD62}" type="datetimeFigureOut">
              <a:rPr lang="en-US">
                <a:solidFill>
                  <a:prstClr val="black">
                    <a:tint val="75000"/>
                  </a:prstClr>
                </a:solidFill>
              </a:rPr>
              <a:pPr>
                <a:defRPr/>
              </a:pPr>
              <a:t>4/23/2012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D5A8D7A-2BF3-4C51-94A3-0FE8D8DAE8C3}"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10CE29-5404-4E89-ABD3-B2F54ABF482F}" type="datetimeFigureOut">
              <a:rPr lang="en-US"/>
              <a:pPr>
                <a:defRPr/>
              </a:pPr>
              <a:t>4/23/2012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04A1B4-C357-4325-A9B1-1394C0C5ECE9}"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8DF3DB7-9C10-4F3A-BC46-9B8B88F632E5}" type="datetimeFigureOut">
              <a:rPr lang="en-US">
                <a:solidFill>
                  <a:prstClr val="black">
                    <a:tint val="75000"/>
                  </a:prstClr>
                </a:solidFill>
              </a:rPr>
              <a:pPr>
                <a:defRPr/>
              </a:pPr>
              <a:t>4/23/2012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BD716E3-4150-4F19-8536-58E35EA8F1A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50165DA-3443-47F6-B491-843198FB57AF}" type="datetimeFigureOut">
              <a:rPr lang="en-US">
                <a:solidFill>
                  <a:prstClr val="black">
                    <a:tint val="75000"/>
                  </a:prstClr>
                </a:solidFill>
              </a:rPr>
              <a:pPr>
                <a:defRPr/>
              </a:pPr>
              <a:t>4/23/2012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EFC7898-3DC3-40AB-8297-5EB67438042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3" name="Slide Number Placeholder 5"/>
          <p:cNvSpPr>
            <a:spLocks noGrp="1"/>
          </p:cNvSpPr>
          <p:nvPr>
            <p:ph type="sldNum" sz="quarter" idx="11"/>
          </p:nvPr>
        </p:nvSpPr>
        <p:spPr/>
        <p:txBody>
          <a:bodyPr/>
          <a:lstStyle>
            <a:lvl1pPr>
              <a:defRPr/>
            </a:lvl1pPr>
          </a:lstStyle>
          <a:p>
            <a:pPr>
              <a:defRPr/>
            </a:pPr>
            <a:fld id="{252B7BBE-EE8A-4B0F-A916-CE1C26B6C86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E43D03-085B-4BF9-A698-CBA0C43A9612}" type="datetimeFigureOut">
              <a:rPr lang="en-US">
                <a:solidFill>
                  <a:prstClr val="black">
                    <a:tint val="75000"/>
                  </a:prstClr>
                </a:solidFill>
              </a:rPr>
              <a:pPr>
                <a:defRPr/>
              </a:pPr>
              <a:t>4/23/2012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9D2179-A6B3-4C6A-BEE0-C7B97D3F01B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319BFC-EAAE-41D6-9FD6-424F1973D7E7}" type="datetimeFigureOut">
              <a:rPr lang="en-US">
                <a:solidFill>
                  <a:prstClr val="black">
                    <a:tint val="75000"/>
                  </a:prstClr>
                </a:solidFill>
              </a:rPr>
              <a:pPr>
                <a:defRPr/>
              </a:pPr>
              <a:t>4/23/2012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20895B-DAEA-4493-81A8-E15789F0E63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4207FC-CF04-441C-98E9-337B13581FAD}" type="datetimeFigureOut">
              <a:rPr lang="en-US">
                <a:solidFill>
                  <a:prstClr val="black">
                    <a:tint val="75000"/>
                  </a:prstClr>
                </a:solidFill>
              </a:rPr>
              <a:pPr>
                <a:defRPr/>
              </a:pPr>
              <a:t>4/23/2012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99E9B4-BB4A-4073-8608-6B5BEA39182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EC24EB-25FD-4EE9-9743-2CE18915BE54}" type="datetimeFigureOut">
              <a:rPr lang="en-US">
                <a:solidFill>
                  <a:prstClr val="black">
                    <a:tint val="75000"/>
                  </a:prstClr>
                </a:solidFill>
              </a:rPr>
              <a:pPr>
                <a:defRPr/>
              </a:pPr>
              <a:t>4/23/2012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316A382-AF79-46B3-91FA-B47E2B60AB6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915F407-9CFB-479B-8CEA-88E13952ABFD}" type="datetimeFigureOut">
              <a:rPr lang="en-US">
                <a:solidFill>
                  <a:prstClr val="black">
                    <a:tint val="75000"/>
                  </a:prstClr>
                </a:solidFill>
              </a:rPr>
              <a:pPr>
                <a:defRPr/>
              </a:pPr>
              <a:t>4/23/2012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70CD927-C7E9-4326-8561-602CCFC0239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
          <p:cNvPicPr>
            <a:picLocks noChangeAspect="1" noChangeArrowheads="1"/>
          </p:cNvPicPr>
          <p:nvPr userDrawn="1"/>
        </p:nvPicPr>
        <p:blipFill>
          <a:blip r:embed="rId2" cstate="print">
            <a:lum bright="70000" contrast="-70000"/>
          </a:blip>
          <a:srcRect/>
          <a:stretch>
            <a:fillRect/>
          </a:stretch>
        </p:blipFill>
        <p:spPr bwMode="auto">
          <a:xfrm>
            <a:off x="1916113" y="762000"/>
            <a:ext cx="5299075" cy="5334000"/>
          </a:xfrm>
          <a:prstGeom prst="rect">
            <a:avLst/>
          </a:prstGeom>
          <a:noFill/>
          <a:ln w="9525">
            <a:noFill/>
            <a:miter lim="800000"/>
            <a:headEnd/>
            <a:tailEnd/>
          </a:ln>
        </p:spPr>
      </p:pic>
      <p:sp>
        <p:nvSpPr>
          <p:cNvPr id="2" name="Title 1"/>
          <p:cNvSpPr>
            <a:spLocks noGrp="1"/>
          </p:cNvSpPr>
          <p:nvPr>
            <p:ph type="ctrTitle"/>
          </p:nvPr>
        </p:nvSpPr>
        <p:spPr>
          <a:xfrm>
            <a:off x="685800" y="9144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5695890"/>
            <a:ext cx="6400800" cy="369332"/>
          </a:xfrm>
        </p:spPr>
        <p:txBody>
          <a:bodyPr>
            <a:spAutoFit/>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3"/>
          </p:nvPr>
        </p:nvSpPr>
        <p:spPr>
          <a:xfrm>
            <a:off x="1371600" y="3124200"/>
            <a:ext cx="6400800" cy="523220"/>
          </a:xfrm>
        </p:spPr>
        <p:txBody>
          <a:bodyPr anchor="ctr">
            <a:spAutoFit/>
          </a:bodyPr>
          <a:lstStyle>
            <a:lvl1pPr algn="ctr">
              <a:buNone/>
              <a:defRPr sz="2800"/>
            </a:lvl1pPr>
            <a:lvl2pPr>
              <a:buNone/>
              <a:defRPr sz="2400"/>
            </a:lvl2pPr>
            <a:lvl3pPr>
              <a:buNone/>
              <a:defRPr sz="2400"/>
            </a:lvl3pPr>
            <a:lvl4pPr>
              <a:buNone/>
              <a:defRPr sz="2400"/>
            </a:lvl4pPr>
            <a:lvl5pPr>
              <a:buNone/>
              <a:defRPr sz="2400"/>
            </a:lvl5pPr>
          </a:lstStyle>
          <a:p>
            <a:pPr lvl="0"/>
            <a:r>
              <a:rPr lang="en-US" dirty="0" smtClean="0"/>
              <a:t>Click to edit Master text styles</a:t>
            </a:r>
          </a:p>
        </p:txBody>
      </p:sp>
      <p:sp>
        <p:nvSpPr>
          <p:cNvPr id="12" name="Text Placeholder 11"/>
          <p:cNvSpPr>
            <a:spLocks noGrp="1"/>
          </p:cNvSpPr>
          <p:nvPr>
            <p:ph type="body" sz="quarter" idx="14"/>
          </p:nvPr>
        </p:nvSpPr>
        <p:spPr>
          <a:xfrm>
            <a:off x="1371600" y="4796135"/>
            <a:ext cx="6400800" cy="461665"/>
          </a:xfrm>
        </p:spPr>
        <p:txBody>
          <a:bodyPr anchor="b">
            <a:noAutofit/>
          </a:bodyPr>
          <a:lstStyle>
            <a:lvl1pPr algn="ctr">
              <a:buFontTx/>
              <a:buNone/>
              <a:defRPr/>
            </a:lvl1pPr>
            <a:lvl2pPr algn="ctr">
              <a:buFontTx/>
              <a:buNone/>
              <a:defRPr/>
            </a:lvl2pPr>
            <a:lvl3pPr algn="ctr">
              <a:buFontTx/>
              <a:buNone/>
              <a:defRPr/>
            </a:lvl3pPr>
            <a:lvl4pPr algn="ctr">
              <a:buFontTx/>
              <a:buNone/>
              <a:defRPr/>
            </a:lvl4pPr>
            <a:lvl5pPr algn="ctr">
              <a:buFontTx/>
              <a:buNone/>
              <a:defRPr/>
            </a:lvl5pPr>
          </a:lstStyle>
          <a:p>
            <a:pPr lvl="0"/>
            <a:r>
              <a:rPr lang="en-US" dirty="0" smtClean="0"/>
              <a:t>Click to edit Master text styles</a:t>
            </a:r>
          </a:p>
        </p:txBody>
      </p:sp>
      <p:sp>
        <p:nvSpPr>
          <p:cNvPr id="7" name="Slide Number Placeholder 5"/>
          <p:cNvSpPr>
            <a:spLocks noGrp="1"/>
          </p:cNvSpPr>
          <p:nvPr>
            <p:ph type="sldNum" sz="quarter" idx="15"/>
          </p:nvPr>
        </p:nvSpPr>
        <p:spPr/>
        <p:txBody>
          <a:bodyPr/>
          <a:lstStyle>
            <a:lvl1pPr>
              <a:defRPr/>
            </a:lvl1pPr>
          </a:lstStyle>
          <a:p>
            <a:pPr>
              <a:defRPr/>
            </a:pPr>
            <a:fld id="{511C5B9C-ABFD-47DA-8263-848ACCFF235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Questions Slide">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lum bright="70000" contrast="-70000"/>
          </a:blip>
          <a:srcRect/>
          <a:stretch>
            <a:fillRect/>
          </a:stretch>
        </p:blipFill>
        <p:spPr bwMode="auto">
          <a:xfrm>
            <a:off x="1916113" y="762000"/>
            <a:ext cx="5299075" cy="5334000"/>
          </a:xfrm>
          <a:prstGeom prst="rect">
            <a:avLst/>
          </a:prstGeom>
          <a:noFill/>
          <a:ln w="9525">
            <a:noFill/>
            <a:miter lim="800000"/>
            <a:headEnd/>
            <a:tailEnd/>
          </a:ln>
        </p:spPr>
      </p:pic>
      <p:sp>
        <p:nvSpPr>
          <p:cNvPr id="2" name="Title 1"/>
          <p:cNvSpPr>
            <a:spLocks noGrp="1"/>
          </p:cNvSpPr>
          <p:nvPr>
            <p:ph type="title"/>
          </p:nvPr>
        </p:nvSpPr>
        <p:spPr>
          <a:xfrm>
            <a:off x="457200" y="2040404"/>
            <a:ext cx="8229600" cy="1938992"/>
          </a:xfrm>
        </p:spPr>
        <p:txBody>
          <a:bodyPr>
            <a:spAutoFit/>
          </a:bodyPr>
          <a:lstStyle>
            <a:lvl1pPr>
              <a:defRPr sz="6000"/>
            </a:lvl1pPr>
          </a:lstStyle>
          <a:p>
            <a:r>
              <a:rPr lang="en-US" smtClean="0"/>
              <a:t>Click to edit Master title style</a:t>
            </a:r>
            <a:endParaRPr lang="en-US"/>
          </a:p>
        </p:txBody>
      </p:sp>
      <p:sp>
        <p:nvSpPr>
          <p:cNvPr id="6" name="Text Placeholder 5"/>
          <p:cNvSpPr>
            <a:spLocks noGrp="1"/>
          </p:cNvSpPr>
          <p:nvPr>
            <p:ph type="body" sz="quarter" idx="10"/>
          </p:nvPr>
        </p:nvSpPr>
        <p:spPr>
          <a:xfrm>
            <a:off x="2963008" y="5726668"/>
            <a:ext cx="3236784" cy="369332"/>
          </a:xfrm>
        </p:spPr>
        <p:txBody>
          <a:bodyPr wrap="none" anchor="ctr">
            <a:spAutoFit/>
          </a:bodyPr>
          <a:lstStyle>
            <a:lvl1pPr algn="ctr">
              <a:buFontTx/>
              <a:buNone/>
              <a:defRPr sz="1800"/>
            </a:lvl1pPr>
            <a:lvl2pPr algn="ctr">
              <a:buFontTx/>
              <a:buNone/>
              <a:defRPr sz="1800"/>
            </a:lvl2pPr>
            <a:lvl3pPr algn="ctr">
              <a:buFontTx/>
              <a:buNone/>
              <a:defRPr sz="1800"/>
            </a:lvl3pPr>
            <a:lvl4pPr algn="ctr">
              <a:buFontTx/>
              <a:buNone/>
              <a:defRPr sz="1800"/>
            </a:lvl4pPr>
            <a:lvl5pPr algn="ctr">
              <a:buFontTx/>
              <a:buNone/>
              <a:defRPr sz="1800"/>
            </a:lvl5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2AB2893-961B-4C55-B728-7DA866A4AD62}" type="datetimeFigureOut">
              <a:rPr lang="en-US"/>
              <a:pPr>
                <a:defRPr/>
              </a:pPr>
              <a:t>4/23/2012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5A8D7A-2BF3-4C51-94A3-0FE8D8DAE8C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8DF3DB7-9C10-4F3A-BC46-9B8B88F632E5}" type="datetimeFigureOut">
              <a:rPr lang="en-US"/>
              <a:pPr>
                <a:defRPr/>
              </a:pPr>
              <a:t>4/23/2012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D716E3-4150-4F19-8536-58E35EA8F1A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50165DA-3443-47F6-B491-843198FB57AF}" type="datetimeFigureOut">
              <a:rPr lang="en-US"/>
              <a:pPr>
                <a:defRPr/>
              </a:pPr>
              <a:t>4/23/2012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EFC7898-3DC3-40AB-8297-5EB67438042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252B7BBE-EE8A-4B0F-A916-CE1C26B6C86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E43D03-085B-4BF9-A698-CBA0C43A9612}" type="datetimeFigureOut">
              <a:rPr lang="en-US"/>
              <a:pPr>
                <a:defRPr/>
              </a:pPr>
              <a:t>4/23/2012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9D2179-A6B3-4C6A-BEE0-C7B97D3F01B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319BFC-EAAE-41D6-9FD6-424F1973D7E7}" type="datetimeFigureOut">
              <a:rPr lang="en-US"/>
              <a:pPr>
                <a:defRPr/>
              </a:pPr>
              <a:t>4/23/2012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20895B-DAEA-4493-81A8-E15789F0E6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9667DAF-D33D-4176-9505-A9D9B86E52A7}" type="datetimeFigureOut">
              <a:rPr lang="en-US"/>
              <a:pPr>
                <a:defRPr/>
              </a:pPr>
              <a:t>4/23/2012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0E1F2A-7134-4810-B6CC-D5DE30200AFF}" type="slidenum">
              <a:rPr lang="en-US"/>
              <a:pPr>
                <a:defRPr/>
              </a:pPr>
              <a:t>‹#›</a:t>
            </a:fld>
            <a:endParaRPr lang="en-US"/>
          </a:p>
        </p:txBody>
      </p:sp>
      <p:pic>
        <p:nvPicPr>
          <p:cNvPr id="1031" name="Picture 4" descr="Special Troops Battalion,..."/>
          <p:cNvPicPr>
            <a:picLocks noChangeAspect="1" noChangeArrowheads="1"/>
          </p:cNvPicPr>
          <p:nvPr userDrawn="1"/>
        </p:nvPicPr>
        <p:blipFill>
          <a:blip r:embed="rId16" cstate="print"/>
          <a:srcRect/>
          <a:stretch>
            <a:fillRect/>
          </a:stretch>
        </p:blipFill>
        <p:spPr bwMode="auto">
          <a:xfrm>
            <a:off x="8050213" y="357188"/>
            <a:ext cx="800100" cy="800100"/>
          </a:xfrm>
          <a:prstGeom prst="rect">
            <a:avLst/>
          </a:prstGeom>
          <a:noFill/>
          <a:ln w="9525">
            <a:noFill/>
            <a:miter lim="800000"/>
            <a:headEnd/>
            <a:tailEnd/>
          </a:ln>
        </p:spPr>
      </p:pic>
      <p:sp>
        <p:nvSpPr>
          <p:cNvPr id="8" name="Rectangle 21"/>
          <p:cNvSpPr>
            <a:spLocks noChangeArrowheads="1"/>
          </p:cNvSpPr>
          <p:nvPr userDrawn="1"/>
        </p:nvSpPr>
        <p:spPr bwMode="auto">
          <a:xfrm>
            <a:off x="381000" y="6550025"/>
            <a:ext cx="3200400" cy="307975"/>
          </a:xfrm>
          <a:prstGeom prst="rect">
            <a:avLst/>
          </a:prstGeom>
          <a:solidFill>
            <a:schemeClr val="bg1"/>
          </a:solidFill>
          <a:ln w="9525">
            <a:noFill/>
            <a:miter lim="800000"/>
            <a:headEnd/>
            <a:tailEnd/>
          </a:ln>
          <a:effectLst/>
        </p:spPr>
        <p:txBody>
          <a:bodyPr anchor="ctr">
            <a:spAutoFit/>
          </a:bodyPr>
          <a:lstStyle/>
          <a:p>
            <a:pPr fontAlgn="auto">
              <a:spcBef>
                <a:spcPts val="0"/>
              </a:spcBef>
              <a:spcAft>
                <a:spcPts val="0"/>
              </a:spcAft>
              <a:defRPr/>
            </a:pPr>
            <a:r>
              <a:rPr lang="en-US" sz="1400" b="1" i="1" dirty="0">
                <a:solidFill>
                  <a:srgbClr val="CC0000"/>
                </a:solidFill>
              </a:rPr>
              <a:t>Strike With Honor!</a:t>
            </a:r>
          </a:p>
        </p:txBody>
      </p:sp>
      <p:sp>
        <p:nvSpPr>
          <p:cNvPr id="9" name="Rectangle 8"/>
          <p:cNvSpPr>
            <a:spLocks noChangeArrowheads="1"/>
          </p:cNvSpPr>
          <p:nvPr userDrawn="1"/>
        </p:nvSpPr>
        <p:spPr bwMode="auto">
          <a:xfrm>
            <a:off x="5216525" y="15488"/>
            <a:ext cx="3581400" cy="276999"/>
          </a:xfrm>
          <a:prstGeom prst="rect">
            <a:avLst/>
          </a:prstGeom>
          <a:solidFill>
            <a:schemeClr val="bg1"/>
          </a:solidFill>
          <a:ln w="9525">
            <a:noFill/>
            <a:miter lim="800000"/>
            <a:headEnd/>
            <a:tailEnd/>
          </a:ln>
          <a:effectLst/>
        </p:spPr>
        <p:txBody>
          <a:bodyPr anchor="ctr">
            <a:spAutoFit/>
          </a:bodyPr>
          <a:lstStyle/>
          <a:p>
            <a:pPr algn="r" fontAlgn="auto">
              <a:spcBef>
                <a:spcPts val="0"/>
              </a:spcBef>
              <a:spcAft>
                <a:spcPts val="0"/>
              </a:spcAft>
              <a:defRPr/>
            </a:pPr>
            <a:r>
              <a:rPr lang="en-US" sz="1200" b="1" i="1" dirty="0" smtClean="0">
                <a:solidFill>
                  <a:srgbClr val="CC0000"/>
                </a:solidFill>
              </a:rPr>
              <a:t>Special Troops Battalion, 25</a:t>
            </a:r>
            <a:r>
              <a:rPr lang="en-US" sz="1200" b="1" i="1" baseline="30000" dirty="0" smtClean="0">
                <a:solidFill>
                  <a:srgbClr val="CC0000"/>
                </a:solidFill>
              </a:rPr>
              <a:t>th</a:t>
            </a:r>
            <a:r>
              <a:rPr lang="en-US" sz="1200" b="1" i="1" dirty="0" smtClean="0">
                <a:solidFill>
                  <a:srgbClr val="CC0000"/>
                </a:solidFill>
              </a:rPr>
              <a:t> Infantry</a:t>
            </a:r>
            <a:r>
              <a:rPr lang="en-US" sz="1200" b="1" i="1" baseline="0" dirty="0" smtClean="0">
                <a:solidFill>
                  <a:srgbClr val="CC0000"/>
                </a:solidFill>
              </a:rPr>
              <a:t> </a:t>
            </a:r>
            <a:r>
              <a:rPr lang="en-US" sz="1200" b="1" i="1" dirty="0" smtClean="0">
                <a:solidFill>
                  <a:srgbClr val="CC0000"/>
                </a:solidFill>
              </a:rPr>
              <a:t>Division </a:t>
            </a:r>
            <a:endParaRPr lang="en-US" sz="1200" b="1" i="1" dirty="0">
              <a:solidFill>
                <a:srgbClr val="CC0000"/>
              </a:solidFill>
            </a:endParaRPr>
          </a:p>
        </p:txBody>
      </p:sp>
      <p:grpSp>
        <p:nvGrpSpPr>
          <p:cNvPr id="1034" name="Group 56"/>
          <p:cNvGrpSpPr>
            <a:grpSpLocks noChangeAspect="1"/>
          </p:cNvGrpSpPr>
          <p:nvPr userDrawn="1"/>
        </p:nvGrpSpPr>
        <p:grpSpPr bwMode="auto">
          <a:xfrm>
            <a:off x="304800" y="314325"/>
            <a:ext cx="650875" cy="836613"/>
            <a:chOff x="3581400" y="2667000"/>
            <a:chExt cx="2514600" cy="3505200"/>
          </a:xfrm>
        </p:grpSpPr>
        <p:sp>
          <p:nvSpPr>
            <p:cNvPr id="11" name="Freeform 8"/>
            <p:cNvSpPr>
              <a:spLocks/>
            </p:cNvSpPr>
            <p:nvPr/>
          </p:nvSpPr>
          <p:spPr bwMode="auto">
            <a:xfrm>
              <a:off x="3581400" y="2667000"/>
              <a:ext cx="2514600" cy="3505200"/>
            </a:xfrm>
            <a:custGeom>
              <a:avLst/>
              <a:gdLst>
                <a:gd name="T0" fmla="*/ 2147483647 w 885"/>
                <a:gd name="T1" fmla="*/ 2147483647 h 1217"/>
                <a:gd name="T2" fmla="*/ 2147483647 w 885"/>
                <a:gd name="T3" fmla="*/ 2147483647 h 1217"/>
                <a:gd name="T4" fmla="*/ 2147483647 w 885"/>
                <a:gd name="T5" fmla="*/ 2147483647 h 1217"/>
                <a:gd name="T6" fmla="*/ 2147483647 w 885"/>
                <a:gd name="T7" fmla="*/ 2147483647 h 1217"/>
                <a:gd name="T8" fmla="*/ 2147483647 w 885"/>
                <a:gd name="T9" fmla="*/ 2147483647 h 1217"/>
                <a:gd name="T10" fmla="*/ 2147483647 w 885"/>
                <a:gd name="T11" fmla="*/ 2147483647 h 1217"/>
                <a:gd name="T12" fmla="*/ 2147483647 w 885"/>
                <a:gd name="T13" fmla="*/ 2147483647 h 1217"/>
                <a:gd name="T14" fmla="*/ 2147483647 w 885"/>
                <a:gd name="T15" fmla="*/ 2147483647 h 1217"/>
                <a:gd name="T16" fmla="*/ 2147483647 w 885"/>
                <a:gd name="T17" fmla="*/ 2147483647 h 1217"/>
                <a:gd name="T18" fmla="*/ 2147483647 w 885"/>
                <a:gd name="T19" fmla="*/ 2147483647 h 1217"/>
                <a:gd name="T20" fmla="*/ 2147483647 w 885"/>
                <a:gd name="T21" fmla="*/ 2147483647 h 1217"/>
                <a:gd name="T22" fmla="*/ 2147483647 w 885"/>
                <a:gd name="T23" fmla="*/ 2147483647 h 1217"/>
                <a:gd name="T24" fmla="*/ 2147483647 w 885"/>
                <a:gd name="T25" fmla="*/ 2147483647 h 1217"/>
                <a:gd name="T26" fmla="*/ 2147483647 w 885"/>
                <a:gd name="T27" fmla="*/ 2147483647 h 1217"/>
                <a:gd name="T28" fmla="*/ 2147483647 w 885"/>
                <a:gd name="T29" fmla="*/ 2147483647 h 1217"/>
                <a:gd name="T30" fmla="*/ 2147483647 w 885"/>
                <a:gd name="T31" fmla="*/ 2147483647 h 1217"/>
                <a:gd name="T32" fmla="*/ 2147483647 w 885"/>
                <a:gd name="T33" fmla="*/ 2147483647 h 1217"/>
                <a:gd name="T34" fmla="*/ 2147483647 w 885"/>
                <a:gd name="T35" fmla="*/ 2147483647 h 1217"/>
                <a:gd name="T36" fmla="*/ 2147483647 w 885"/>
                <a:gd name="T37" fmla="*/ 2147483647 h 1217"/>
                <a:gd name="T38" fmla="*/ 2147483647 w 885"/>
                <a:gd name="T39" fmla="*/ 2147483647 h 1217"/>
                <a:gd name="T40" fmla="*/ 2147483647 w 885"/>
                <a:gd name="T41" fmla="*/ 2147483647 h 1217"/>
                <a:gd name="T42" fmla="*/ 2147483647 w 885"/>
                <a:gd name="T43" fmla="*/ 2147483647 h 1217"/>
                <a:gd name="T44" fmla="*/ 2147483647 w 885"/>
                <a:gd name="T45" fmla="*/ 2147483647 h 1217"/>
                <a:gd name="T46" fmla="*/ 2147483647 w 885"/>
                <a:gd name="T47" fmla="*/ 2147483647 h 1217"/>
                <a:gd name="T48" fmla="*/ 2147483647 w 885"/>
                <a:gd name="T49" fmla="*/ 2147483647 h 1217"/>
                <a:gd name="T50" fmla="*/ 2147483647 w 885"/>
                <a:gd name="T51" fmla="*/ 2147483647 h 1217"/>
                <a:gd name="T52" fmla="*/ 2147483647 w 885"/>
                <a:gd name="T53" fmla="*/ 2147483647 h 1217"/>
                <a:gd name="T54" fmla="*/ 2147483647 w 885"/>
                <a:gd name="T55" fmla="*/ 2147483647 h 1217"/>
                <a:gd name="T56" fmla="*/ 2147483647 w 885"/>
                <a:gd name="T57" fmla="*/ 2147483647 h 1217"/>
                <a:gd name="T58" fmla="*/ 2147483647 w 885"/>
                <a:gd name="T59" fmla="*/ 2147483647 h 1217"/>
                <a:gd name="T60" fmla="*/ 2147483647 w 885"/>
                <a:gd name="T61" fmla="*/ 2147483647 h 1217"/>
                <a:gd name="T62" fmla="*/ 2147483647 w 885"/>
                <a:gd name="T63" fmla="*/ 2147483647 h 1217"/>
                <a:gd name="T64" fmla="*/ 2147483647 w 885"/>
                <a:gd name="T65" fmla="*/ 2147483647 h 1217"/>
                <a:gd name="T66" fmla="*/ 2147483647 w 885"/>
                <a:gd name="T67" fmla="*/ 2147483647 h 1217"/>
                <a:gd name="T68" fmla="*/ 2147483647 w 885"/>
                <a:gd name="T69" fmla="*/ 2147483647 h 1217"/>
                <a:gd name="T70" fmla="*/ 2147483647 w 885"/>
                <a:gd name="T71" fmla="*/ 2147483647 h 1217"/>
                <a:gd name="T72" fmla="*/ 2147483647 w 885"/>
                <a:gd name="T73" fmla="*/ 2147483647 h 1217"/>
                <a:gd name="T74" fmla="*/ 2147483647 w 885"/>
                <a:gd name="T75" fmla="*/ 2147483647 h 1217"/>
                <a:gd name="T76" fmla="*/ 2147483647 w 885"/>
                <a:gd name="T77" fmla="*/ 2147483647 h 1217"/>
                <a:gd name="T78" fmla="*/ 2147483647 w 885"/>
                <a:gd name="T79" fmla="*/ 2147483647 h 1217"/>
                <a:gd name="T80" fmla="*/ 2147483647 w 885"/>
                <a:gd name="T81" fmla="*/ 2147483647 h 1217"/>
                <a:gd name="T82" fmla="*/ 2147483647 w 885"/>
                <a:gd name="T83" fmla="*/ 2147483647 h 1217"/>
                <a:gd name="T84" fmla="*/ 2147483647 w 885"/>
                <a:gd name="T85" fmla="*/ 2147483647 h 1217"/>
                <a:gd name="T86" fmla="*/ 2147483647 w 885"/>
                <a:gd name="T87" fmla="*/ 2147483647 h 1217"/>
                <a:gd name="T88" fmla="*/ 2147483647 w 885"/>
                <a:gd name="T89" fmla="*/ 2147483647 h 1217"/>
                <a:gd name="T90" fmla="*/ 2147483647 w 885"/>
                <a:gd name="T91" fmla="*/ 2147483647 h 1217"/>
                <a:gd name="T92" fmla="*/ 2147483647 w 885"/>
                <a:gd name="T93" fmla="*/ 2147483647 h 1217"/>
                <a:gd name="T94" fmla="*/ 2147483647 w 885"/>
                <a:gd name="T95" fmla="*/ 2147483647 h 1217"/>
                <a:gd name="T96" fmla="*/ 2147483647 w 885"/>
                <a:gd name="T97" fmla="*/ 2147483647 h 1217"/>
                <a:gd name="T98" fmla="*/ 2147483647 w 885"/>
                <a:gd name="T99" fmla="*/ 2147483647 h 1217"/>
                <a:gd name="T100" fmla="*/ 2147483647 w 885"/>
                <a:gd name="T101" fmla="*/ 2147483647 h 1217"/>
                <a:gd name="T102" fmla="*/ 2147483647 w 885"/>
                <a:gd name="T103" fmla="*/ 2147483647 h 1217"/>
                <a:gd name="T104" fmla="*/ 2147483647 w 885"/>
                <a:gd name="T105" fmla="*/ 2147483647 h 1217"/>
                <a:gd name="T106" fmla="*/ 2147483647 w 885"/>
                <a:gd name="T107" fmla="*/ 2147483647 h 1217"/>
                <a:gd name="T108" fmla="*/ 2147483647 w 885"/>
                <a:gd name="T109" fmla="*/ 2147483647 h 1217"/>
                <a:gd name="T110" fmla="*/ 2147483647 w 885"/>
                <a:gd name="T111" fmla="*/ 2147483647 h 1217"/>
                <a:gd name="T112" fmla="*/ 2147483647 w 885"/>
                <a:gd name="T113" fmla="*/ 2147483647 h 1217"/>
                <a:gd name="T114" fmla="*/ 2147483647 w 885"/>
                <a:gd name="T115" fmla="*/ 2147483647 h 1217"/>
                <a:gd name="T116" fmla="*/ 2147483647 w 885"/>
                <a:gd name="T117" fmla="*/ 2147483647 h 1217"/>
                <a:gd name="T118" fmla="*/ 2147483647 w 885"/>
                <a:gd name="T119" fmla="*/ 2147483647 h 1217"/>
                <a:gd name="T120" fmla="*/ 2147483647 w 885"/>
                <a:gd name="T121" fmla="*/ 2147483647 h 1217"/>
                <a:gd name="T122" fmla="*/ 2147483647 w 885"/>
                <a:gd name="T123" fmla="*/ 2147483647 h 1217"/>
                <a:gd name="T124" fmla="*/ 2147483647 w 885"/>
                <a:gd name="T125" fmla="*/ 2147483647 h 12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5"/>
                <a:gd name="T190" fmla="*/ 0 h 1217"/>
                <a:gd name="T191" fmla="*/ 885 w 885"/>
                <a:gd name="T192" fmla="*/ 1217 h 12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5" h="1217">
                  <a:moveTo>
                    <a:pt x="497" y="0"/>
                  </a:moveTo>
                  <a:lnTo>
                    <a:pt x="495" y="0"/>
                  </a:lnTo>
                  <a:lnTo>
                    <a:pt x="492" y="0"/>
                  </a:lnTo>
                  <a:lnTo>
                    <a:pt x="490" y="0"/>
                  </a:lnTo>
                  <a:lnTo>
                    <a:pt x="488" y="0"/>
                  </a:lnTo>
                  <a:lnTo>
                    <a:pt x="486" y="0"/>
                  </a:lnTo>
                  <a:lnTo>
                    <a:pt x="483" y="0"/>
                  </a:lnTo>
                  <a:lnTo>
                    <a:pt x="479" y="0"/>
                  </a:lnTo>
                  <a:lnTo>
                    <a:pt x="476" y="0"/>
                  </a:lnTo>
                  <a:lnTo>
                    <a:pt x="474" y="2"/>
                  </a:lnTo>
                  <a:lnTo>
                    <a:pt x="472" y="2"/>
                  </a:lnTo>
                  <a:lnTo>
                    <a:pt x="472" y="5"/>
                  </a:lnTo>
                  <a:lnTo>
                    <a:pt x="469" y="5"/>
                  </a:lnTo>
                  <a:lnTo>
                    <a:pt x="467" y="5"/>
                  </a:lnTo>
                  <a:lnTo>
                    <a:pt x="463" y="5"/>
                  </a:lnTo>
                  <a:lnTo>
                    <a:pt x="463" y="7"/>
                  </a:lnTo>
                  <a:lnTo>
                    <a:pt x="460" y="7"/>
                  </a:lnTo>
                  <a:lnTo>
                    <a:pt x="460" y="9"/>
                  </a:lnTo>
                  <a:lnTo>
                    <a:pt x="458" y="9"/>
                  </a:lnTo>
                  <a:lnTo>
                    <a:pt x="456" y="9"/>
                  </a:lnTo>
                  <a:lnTo>
                    <a:pt x="453" y="9"/>
                  </a:lnTo>
                  <a:lnTo>
                    <a:pt x="451" y="12"/>
                  </a:lnTo>
                  <a:lnTo>
                    <a:pt x="451" y="14"/>
                  </a:lnTo>
                  <a:lnTo>
                    <a:pt x="449" y="14"/>
                  </a:lnTo>
                  <a:lnTo>
                    <a:pt x="449" y="16"/>
                  </a:lnTo>
                  <a:lnTo>
                    <a:pt x="447" y="16"/>
                  </a:lnTo>
                  <a:lnTo>
                    <a:pt x="444" y="19"/>
                  </a:lnTo>
                  <a:lnTo>
                    <a:pt x="442" y="21"/>
                  </a:lnTo>
                  <a:lnTo>
                    <a:pt x="440" y="26"/>
                  </a:lnTo>
                  <a:lnTo>
                    <a:pt x="435" y="28"/>
                  </a:lnTo>
                  <a:lnTo>
                    <a:pt x="433" y="31"/>
                  </a:lnTo>
                  <a:lnTo>
                    <a:pt x="428" y="31"/>
                  </a:lnTo>
                  <a:lnTo>
                    <a:pt x="426" y="35"/>
                  </a:lnTo>
                  <a:lnTo>
                    <a:pt x="426" y="38"/>
                  </a:lnTo>
                  <a:lnTo>
                    <a:pt x="421" y="40"/>
                  </a:lnTo>
                  <a:lnTo>
                    <a:pt x="419" y="42"/>
                  </a:lnTo>
                  <a:lnTo>
                    <a:pt x="419" y="47"/>
                  </a:lnTo>
                  <a:lnTo>
                    <a:pt x="415" y="49"/>
                  </a:lnTo>
                  <a:lnTo>
                    <a:pt x="415" y="52"/>
                  </a:lnTo>
                  <a:lnTo>
                    <a:pt x="412" y="57"/>
                  </a:lnTo>
                  <a:lnTo>
                    <a:pt x="410" y="59"/>
                  </a:lnTo>
                  <a:lnTo>
                    <a:pt x="408" y="61"/>
                  </a:lnTo>
                  <a:lnTo>
                    <a:pt x="408" y="66"/>
                  </a:lnTo>
                  <a:lnTo>
                    <a:pt x="405" y="71"/>
                  </a:lnTo>
                  <a:lnTo>
                    <a:pt x="403" y="73"/>
                  </a:lnTo>
                  <a:lnTo>
                    <a:pt x="403" y="75"/>
                  </a:lnTo>
                  <a:lnTo>
                    <a:pt x="398" y="80"/>
                  </a:lnTo>
                  <a:lnTo>
                    <a:pt x="398" y="82"/>
                  </a:lnTo>
                  <a:lnTo>
                    <a:pt x="396" y="87"/>
                  </a:lnTo>
                  <a:lnTo>
                    <a:pt x="396" y="90"/>
                  </a:lnTo>
                  <a:lnTo>
                    <a:pt x="394" y="94"/>
                  </a:lnTo>
                  <a:lnTo>
                    <a:pt x="392" y="97"/>
                  </a:lnTo>
                  <a:lnTo>
                    <a:pt x="392" y="101"/>
                  </a:lnTo>
                  <a:lnTo>
                    <a:pt x="387" y="104"/>
                  </a:lnTo>
                  <a:lnTo>
                    <a:pt x="387" y="106"/>
                  </a:lnTo>
                  <a:lnTo>
                    <a:pt x="385" y="108"/>
                  </a:lnTo>
                  <a:lnTo>
                    <a:pt x="385" y="113"/>
                  </a:lnTo>
                  <a:lnTo>
                    <a:pt x="380" y="115"/>
                  </a:lnTo>
                  <a:lnTo>
                    <a:pt x="380" y="120"/>
                  </a:lnTo>
                  <a:lnTo>
                    <a:pt x="378" y="120"/>
                  </a:lnTo>
                  <a:lnTo>
                    <a:pt x="316" y="54"/>
                  </a:lnTo>
                  <a:lnTo>
                    <a:pt x="311" y="54"/>
                  </a:lnTo>
                  <a:lnTo>
                    <a:pt x="309" y="52"/>
                  </a:lnTo>
                  <a:lnTo>
                    <a:pt x="305" y="52"/>
                  </a:lnTo>
                  <a:lnTo>
                    <a:pt x="302" y="49"/>
                  </a:lnTo>
                  <a:lnTo>
                    <a:pt x="300" y="49"/>
                  </a:lnTo>
                  <a:lnTo>
                    <a:pt x="295" y="47"/>
                  </a:lnTo>
                  <a:lnTo>
                    <a:pt x="293" y="47"/>
                  </a:lnTo>
                  <a:lnTo>
                    <a:pt x="289" y="45"/>
                  </a:lnTo>
                  <a:lnTo>
                    <a:pt x="286" y="45"/>
                  </a:lnTo>
                  <a:lnTo>
                    <a:pt x="282" y="42"/>
                  </a:lnTo>
                  <a:lnTo>
                    <a:pt x="279" y="42"/>
                  </a:lnTo>
                  <a:lnTo>
                    <a:pt x="277" y="40"/>
                  </a:lnTo>
                  <a:lnTo>
                    <a:pt x="273" y="40"/>
                  </a:lnTo>
                  <a:lnTo>
                    <a:pt x="270" y="40"/>
                  </a:lnTo>
                  <a:lnTo>
                    <a:pt x="266" y="40"/>
                  </a:lnTo>
                  <a:lnTo>
                    <a:pt x="263" y="40"/>
                  </a:lnTo>
                  <a:lnTo>
                    <a:pt x="259" y="38"/>
                  </a:lnTo>
                  <a:lnTo>
                    <a:pt x="254" y="38"/>
                  </a:lnTo>
                  <a:lnTo>
                    <a:pt x="252" y="38"/>
                  </a:lnTo>
                  <a:lnTo>
                    <a:pt x="247" y="38"/>
                  </a:lnTo>
                  <a:lnTo>
                    <a:pt x="243" y="38"/>
                  </a:lnTo>
                  <a:lnTo>
                    <a:pt x="240" y="38"/>
                  </a:lnTo>
                  <a:lnTo>
                    <a:pt x="236" y="38"/>
                  </a:lnTo>
                  <a:lnTo>
                    <a:pt x="234" y="38"/>
                  </a:lnTo>
                  <a:lnTo>
                    <a:pt x="229" y="38"/>
                  </a:lnTo>
                  <a:lnTo>
                    <a:pt x="227" y="40"/>
                  </a:lnTo>
                  <a:lnTo>
                    <a:pt x="222" y="40"/>
                  </a:lnTo>
                  <a:lnTo>
                    <a:pt x="220" y="40"/>
                  </a:lnTo>
                  <a:lnTo>
                    <a:pt x="218" y="40"/>
                  </a:lnTo>
                  <a:lnTo>
                    <a:pt x="213" y="42"/>
                  </a:lnTo>
                  <a:lnTo>
                    <a:pt x="208" y="42"/>
                  </a:lnTo>
                  <a:lnTo>
                    <a:pt x="206" y="45"/>
                  </a:lnTo>
                  <a:lnTo>
                    <a:pt x="202" y="47"/>
                  </a:lnTo>
                  <a:lnTo>
                    <a:pt x="197" y="47"/>
                  </a:lnTo>
                  <a:lnTo>
                    <a:pt x="195" y="47"/>
                  </a:lnTo>
                  <a:lnTo>
                    <a:pt x="192" y="49"/>
                  </a:lnTo>
                  <a:lnTo>
                    <a:pt x="190" y="52"/>
                  </a:lnTo>
                  <a:lnTo>
                    <a:pt x="186" y="52"/>
                  </a:lnTo>
                  <a:lnTo>
                    <a:pt x="183" y="54"/>
                  </a:lnTo>
                  <a:lnTo>
                    <a:pt x="181" y="57"/>
                  </a:lnTo>
                  <a:lnTo>
                    <a:pt x="179" y="59"/>
                  </a:lnTo>
                  <a:lnTo>
                    <a:pt x="174" y="61"/>
                  </a:lnTo>
                  <a:lnTo>
                    <a:pt x="172" y="61"/>
                  </a:lnTo>
                  <a:lnTo>
                    <a:pt x="169" y="64"/>
                  </a:lnTo>
                  <a:lnTo>
                    <a:pt x="167" y="68"/>
                  </a:lnTo>
                  <a:lnTo>
                    <a:pt x="165" y="71"/>
                  </a:lnTo>
                  <a:lnTo>
                    <a:pt x="160" y="73"/>
                  </a:lnTo>
                  <a:lnTo>
                    <a:pt x="160" y="75"/>
                  </a:lnTo>
                  <a:lnTo>
                    <a:pt x="156" y="78"/>
                  </a:lnTo>
                  <a:lnTo>
                    <a:pt x="153" y="82"/>
                  </a:lnTo>
                  <a:lnTo>
                    <a:pt x="153" y="85"/>
                  </a:lnTo>
                  <a:lnTo>
                    <a:pt x="151" y="85"/>
                  </a:lnTo>
                  <a:lnTo>
                    <a:pt x="149" y="90"/>
                  </a:lnTo>
                  <a:lnTo>
                    <a:pt x="147" y="92"/>
                  </a:lnTo>
                  <a:lnTo>
                    <a:pt x="144" y="94"/>
                  </a:lnTo>
                  <a:lnTo>
                    <a:pt x="144" y="97"/>
                  </a:lnTo>
                  <a:lnTo>
                    <a:pt x="142" y="99"/>
                  </a:lnTo>
                  <a:lnTo>
                    <a:pt x="142" y="101"/>
                  </a:lnTo>
                  <a:lnTo>
                    <a:pt x="137" y="104"/>
                  </a:lnTo>
                  <a:lnTo>
                    <a:pt x="137" y="106"/>
                  </a:lnTo>
                  <a:lnTo>
                    <a:pt x="135" y="108"/>
                  </a:lnTo>
                  <a:lnTo>
                    <a:pt x="133" y="111"/>
                  </a:lnTo>
                  <a:lnTo>
                    <a:pt x="133" y="113"/>
                  </a:lnTo>
                  <a:lnTo>
                    <a:pt x="131" y="115"/>
                  </a:lnTo>
                  <a:lnTo>
                    <a:pt x="131" y="120"/>
                  </a:lnTo>
                  <a:lnTo>
                    <a:pt x="128" y="120"/>
                  </a:lnTo>
                  <a:lnTo>
                    <a:pt x="126" y="125"/>
                  </a:lnTo>
                  <a:lnTo>
                    <a:pt x="126" y="127"/>
                  </a:lnTo>
                  <a:lnTo>
                    <a:pt x="126" y="130"/>
                  </a:lnTo>
                  <a:lnTo>
                    <a:pt x="124" y="134"/>
                  </a:lnTo>
                  <a:lnTo>
                    <a:pt x="121" y="137"/>
                  </a:lnTo>
                  <a:lnTo>
                    <a:pt x="121" y="139"/>
                  </a:lnTo>
                  <a:lnTo>
                    <a:pt x="119" y="141"/>
                  </a:lnTo>
                  <a:lnTo>
                    <a:pt x="119" y="146"/>
                  </a:lnTo>
                  <a:lnTo>
                    <a:pt x="117" y="146"/>
                  </a:lnTo>
                  <a:lnTo>
                    <a:pt x="117" y="151"/>
                  </a:lnTo>
                  <a:lnTo>
                    <a:pt x="115" y="151"/>
                  </a:lnTo>
                  <a:lnTo>
                    <a:pt x="115" y="156"/>
                  </a:lnTo>
                  <a:lnTo>
                    <a:pt x="112" y="158"/>
                  </a:lnTo>
                  <a:lnTo>
                    <a:pt x="110" y="160"/>
                  </a:lnTo>
                  <a:lnTo>
                    <a:pt x="110" y="163"/>
                  </a:lnTo>
                  <a:lnTo>
                    <a:pt x="110" y="167"/>
                  </a:lnTo>
                  <a:lnTo>
                    <a:pt x="108" y="170"/>
                  </a:lnTo>
                  <a:lnTo>
                    <a:pt x="108" y="172"/>
                  </a:lnTo>
                  <a:lnTo>
                    <a:pt x="105" y="174"/>
                  </a:lnTo>
                  <a:lnTo>
                    <a:pt x="103" y="177"/>
                  </a:lnTo>
                  <a:lnTo>
                    <a:pt x="103" y="179"/>
                  </a:lnTo>
                  <a:lnTo>
                    <a:pt x="101" y="181"/>
                  </a:lnTo>
                  <a:lnTo>
                    <a:pt x="98" y="184"/>
                  </a:lnTo>
                  <a:lnTo>
                    <a:pt x="98" y="189"/>
                  </a:lnTo>
                  <a:lnTo>
                    <a:pt x="98" y="191"/>
                  </a:lnTo>
                  <a:lnTo>
                    <a:pt x="96" y="193"/>
                  </a:lnTo>
                  <a:lnTo>
                    <a:pt x="96" y="196"/>
                  </a:lnTo>
                  <a:lnTo>
                    <a:pt x="94" y="198"/>
                  </a:lnTo>
                  <a:lnTo>
                    <a:pt x="92" y="200"/>
                  </a:lnTo>
                  <a:lnTo>
                    <a:pt x="92" y="205"/>
                  </a:lnTo>
                  <a:lnTo>
                    <a:pt x="89" y="210"/>
                  </a:lnTo>
                  <a:lnTo>
                    <a:pt x="87" y="214"/>
                  </a:lnTo>
                  <a:lnTo>
                    <a:pt x="87" y="219"/>
                  </a:lnTo>
                  <a:lnTo>
                    <a:pt x="85" y="224"/>
                  </a:lnTo>
                  <a:lnTo>
                    <a:pt x="82" y="226"/>
                  </a:lnTo>
                  <a:lnTo>
                    <a:pt x="80" y="233"/>
                  </a:lnTo>
                  <a:lnTo>
                    <a:pt x="80" y="236"/>
                  </a:lnTo>
                  <a:lnTo>
                    <a:pt x="78" y="240"/>
                  </a:lnTo>
                  <a:lnTo>
                    <a:pt x="76" y="245"/>
                  </a:lnTo>
                  <a:lnTo>
                    <a:pt x="73" y="247"/>
                  </a:lnTo>
                  <a:lnTo>
                    <a:pt x="73" y="255"/>
                  </a:lnTo>
                  <a:lnTo>
                    <a:pt x="71" y="257"/>
                  </a:lnTo>
                  <a:lnTo>
                    <a:pt x="69" y="262"/>
                  </a:lnTo>
                  <a:lnTo>
                    <a:pt x="66" y="266"/>
                  </a:lnTo>
                  <a:lnTo>
                    <a:pt x="64" y="269"/>
                  </a:lnTo>
                  <a:lnTo>
                    <a:pt x="62" y="273"/>
                  </a:lnTo>
                  <a:lnTo>
                    <a:pt x="60" y="278"/>
                  </a:lnTo>
                  <a:lnTo>
                    <a:pt x="57" y="280"/>
                  </a:lnTo>
                  <a:lnTo>
                    <a:pt x="55" y="283"/>
                  </a:lnTo>
                  <a:lnTo>
                    <a:pt x="53" y="288"/>
                  </a:lnTo>
                  <a:lnTo>
                    <a:pt x="50" y="292"/>
                  </a:lnTo>
                  <a:lnTo>
                    <a:pt x="48" y="295"/>
                  </a:lnTo>
                  <a:lnTo>
                    <a:pt x="46" y="299"/>
                  </a:lnTo>
                  <a:lnTo>
                    <a:pt x="44" y="302"/>
                  </a:lnTo>
                  <a:lnTo>
                    <a:pt x="39" y="304"/>
                  </a:lnTo>
                  <a:lnTo>
                    <a:pt x="39" y="309"/>
                  </a:lnTo>
                  <a:lnTo>
                    <a:pt x="34" y="311"/>
                  </a:lnTo>
                  <a:lnTo>
                    <a:pt x="32" y="313"/>
                  </a:lnTo>
                  <a:lnTo>
                    <a:pt x="30" y="318"/>
                  </a:lnTo>
                  <a:lnTo>
                    <a:pt x="27" y="320"/>
                  </a:lnTo>
                  <a:lnTo>
                    <a:pt x="23" y="323"/>
                  </a:lnTo>
                  <a:lnTo>
                    <a:pt x="16" y="337"/>
                  </a:lnTo>
                  <a:lnTo>
                    <a:pt x="11" y="349"/>
                  </a:lnTo>
                  <a:lnTo>
                    <a:pt x="7" y="363"/>
                  </a:lnTo>
                  <a:lnTo>
                    <a:pt x="2" y="375"/>
                  </a:lnTo>
                  <a:lnTo>
                    <a:pt x="0" y="389"/>
                  </a:lnTo>
                  <a:lnTo>
                    <a:pt x="0" y="401"/>
                  </a:lnTo>
                  <a:lnTo>
                    <a:pt x="0" y="412"/>
                  </a:lnTo>
                  <a:lnTo>
                    <a:pt x="0" y="424"/>
                  </a:lnTo>
                  <a:lnTo>
                    <a:pt x="0" y="438"/>
                  </a:lnTo>
                  <a:lnTo>
                    <a:pt x="2" y="450"/>
                  </a:lnTo>
                  <a:lnTo>
                    <a:pt x="5" y="464"/>
                  </a:lnTo>
                  <a:lnTo>
                    <a:pt x="9" y="476"/>
                  </a:lnTo>
                  <a:lnTo>
                    <a:pt x="11" y="488"/>
                  </a:lnTo>
                  <a:lnTo>
                    <a:pt x="14" y="500"/>
                  </a:lnTo>
                  <a:lnTo>
                    <a:pt x="18" y="511"/>
                  </a:lnTo>
                  <a:lnTo>
                    <a:pt x="23" y="523"/>
                  </a:lnTo>
                  <a:lnTo>
                    <a:pt x="27" y="535"/>
                  </a:lnTo>
                  <a:lnTo>
                    <a:pt x="32" y="549"/>
                  </a:lnTo>
                  <a:lnTo>
                    <a:pt x="37" y="561"/>
                  </a:lnTo>
                  <a:lnTo>
                    <a:pt x="41" y="573"/>
                  </a:lnTo>
                  <a:lnTo>
                    <a:pt x="46" y="587"/>
                  </a:lnTo>
                  <a:lnTo>
                    <a:pt x="50" y="599"/>
                  </a:lnTo>
                  <a:lnTo>
                    <a:pt x="53" y="610"/>
                  </a:lnTo>
                  <a:lnTo>
                    <a:pt x="55" y="622"/>
                  </a:lnTo>
                  <a:lnTo>
                    <a:pt x="57" y="634"/>
                  </a:lnTo>
                  <a:lnTo>
                    <a:pt x="60" y="648"/>
                  </a:lnTo>
                  <a:lnTo>
                    <a:pt x="62" y="660"/>
                  </a:lnTo>
                  <a:lnTo>
                    <a:pt x="62" y="674"/>
                  </a:lnTo>
                  <a:lnTo>
                    <a:pt x="62" y="686"/>
                  </a:lnTo>
                  <a:lnTo>
                    <a:pt x="60" y="700"/>
                  </a:lnTo>
                  <a:lnTo>
                    <a:pt x="57" y="712"/>
                  </a:lnTo>
                  <a:lnTo>
                    <a:pt x="53" y="726"/>
                  </a:lnTo>
                  <a:lnTo>
                    <a:pt x="53" y="731"/>
                  </a:lnTo>
                  <a:lnTo>
                    <a:pt x="55" y="735"/>
                  </a:lnTo>
                  <a:lnTo>
                    <a:pt x="57" y="740"/>
                  </a:lnTo>
                  <a:lnTo>
                    <a:pt x="60" y="747"/>
                  </a:lnTo>
                  <a:lnTo>
                    <a:pt x="62" y="749"/>
                  </a:lnTo>
                  <a:lnTo>
                    <a:pt x="62" y="754"/>
                  </a:lnTo>
                  <a:lnTo>
                    <a:pt x="64" y="759"/>
                  </a:lnTo>
                  <a:lnTo>
                    <a:pt x="66" y="764"/>
                  </a:lnTo>
                  <a:lnTo>
                    <a:pt x="69" y="768"/>
                  </a:lnTo>
                  <a:lnTo>
                    <a:pt x="73" y="773"/>
                  </a:lnTo>
                  <a:lnTo>
                    <a:pt x="76" y="775"/>
                  </a:lnTo>
                  <a:lnTo>
                    <a:pt x="78" y="780"/>
                  </a:lnTo>
                  <a:lnTo>
                    <a:pt x="80" y="785"/>
                  </a:lnTo>
                  <a:lnTo>
                    <a:pt x="85" y="787"/>
                  </a:lnTo>
                  <a:lnTo>
                    <a:pt x="87" y="792"/>
                  </a:lnTo>
                  <a:lnTo>
                    <a:pt x="89" y="797"/>
                  </a:lnTo>
                  <a:lnTo>
                    <a:pt x="94" y="801"/>
                  </a:lnTo>
                  <a:lnTo>
                    <a:pt x="96" y="806"/>
                  </a:lnTo>
                  <a:lnTo>
                    <a:pt x="98" y="808"/>
                  </a:lnTo>
                  <a:lnTo>
                    <a:pt x="103" y="813"/>
                  </a:lnTo>
                  <a:lnTo>
                    <a:pt x="105" y="818"/>
                  </a:lnTo>
                  <a:lnTo>
                    <a:pt x="110" y="822"/>
                  </a:lnTo>
                  <a:lnTo>
                    <a:pt x="112" y="825"/>
                  </a:lnTo>
                  <a:lnTo>
                    <a:pt x="115" y="827"/>
                  </a:lnTo>
                  <a:lnTo>
                    <a:pt x="119" y="832"/>
                  </a:lnTo>
                  <a:lnTo>
                    <a:pt x="121" y="837"/>
                  </a:lnTo>
                  <a:lnTo>
                    <a:pt x="126" y="841"/>
                  </a:lnTo>
                  <a:lnTo>
                    <a:pt x="126" y="846"/>
                  </a:lnTo>
                  <a:lnTo>
                    <a:pt x="131" y="848"/>
                  </a:lnTo>
                  <a:lnTo>
                    <a:pt x="133" y="853"/>
                  </a:lnTo>
                  <a:lnTo>
                    <a:pt x="135" y="858"/>
                  </a:lnTo>
                  <a:lnTo>
                    <a:pt x="137" y="863"/>
                  </a:lnTo>
                  <a:lnTo>
                    <a:pt x="142" y="872"/>
                  </a:lnTo>
                  <a:lnTo>
                    <a:pt x="144" y="881"/>
                  </a:lnTo>
                  <a:lnTo>
                    <a:pt x="149" y="891"/>
                  </a:lnTo>
                  <a:lnTo>
                    <a:pt x="153" y="900"/>
                  </a:lnTo>
                  <a:lnTo>
                    <a:pt x="156" y="907"/>
                  </a:lnTo>
                  <a:lnTo>
                    <a:pt x="163" y="917"/>
                  </a:lnTo>
                  <a:lnTo>
                    <a:pt x="167" y="926"/>
                  </a:lnTo>
                  <a:lnTo>
                    <a:pt x="172" y="936"/>
                  </a:lnTo>
                  <a:lnTo>
                    <a:pt x="176" y="945"/>
                  </a:lnTo>
                  <a:lnTo>
                    <a:pt x="183" y="954"/>
                  </a:lnTo>
                  <a:lnTo>
                    <a:pt x="190" y="961"/>
                  </a:lnTo>
                  <a:lnTo>
                    <a:pt x="195" y="971"/>
                  </a:lnTo>
                  <a:lnTo>
                    <a:pt x="202" y="980"/>
                  </a:lnTo>
                  <a:lnTo>
                    <a:pt x="208" y="987"/>
                  </a:lnTo>
                  <a:lnTo>
                    <a:pt x="215" y="997"/>
                  </a:lnTo>
                  <a:lnTo>
                    <a:pt x="222" y="1004"/>
                  </a:lnTo>
                  <a:lnTo>
                    <a:pt x="229" y="1013"/>
                  </a:lnTo>
                  <a:lnTo>
                    <a:pt x="236" y="1023"/>
                  </a:lnTo>
                  <a:lnTo>
                    <a:pt x="243" y="1030"/>
                  </a:lnTo>
                  <a:lnTo>
                    <a:pt x="250" y="1037"/>
                  </a:lnTo>
                  <a:lnTo>
                    <a:pt x="254" y="1046"/>
                  </a:lnTo>
                  <a:lnTo>
                    <a:pt x="263" y="1056"/>
                  </a:lnTo>
                  <a:lnTo>
                    <a:pt x="270" y="1063"/>
                  </a:lnTo>
                  <a:lnTo>
                    <a:pt x="277" y="1070"/>
                  </a:lnTo>
                  <a:lnTo>
                    <a:pt x="284" y="1079"/>
                  </a:lnTo>
                  <a:lnTo>
                    <a:pt x="289" y="1089"/>
                  </a:lnTo>
                  <a:lnTo>
                    <a:pt x="295" y="1096"/>
                  </a:lnTo>
                  <a:lnTo>
                    <a:pt x="305" y="1103"/>
                  </a:lnTo>
                  <a:lnTo>
                    <a:pt x="309" y="1110"/>
                  </a:lnTo>
                  <a:lnTo>
                    <a:pt x="316" y="1119"/>
                  </a:lnTo>
                  <a:lnTo>
                    <a:pt x="321" y="1129"/>
                  </a:lnTo>
                  <a:lnTo>
                    <a:pt x="327" y="1134"/>
                  </a:lnTo>
                  <a:lnTo>
                    <a:pt x="330" y="1138"/>
                  </a:lnTo>
                  <a:lnTo>
                    <a:pt x="334" y="1143"/>
                  </a:lnTo>
                  <a:lnTo>
                    <a:pt x="337" y="1145"/>
                  </a:lnTo>
                  <a:lnTo>
                    <a:pt x="339" y="1148"/>
                  </a:lnTo>
                  <a:lnTo>
                    <a:pt x="344" y="1152"/>
                  </a:lnTo>
                  <a:lnTo>
                    <a:pt x="346" y="1155"/>
                  </a:lnTo>
                  <a:lnTo>
                    <a:pt x="350" y="1159"/>
                  </a:lnTo>
                  <a:lnTo>
                    <a:pt x="353" y="1162"/>
                  </a:lnTo>
                  <a:lnTo>
                    <a:pt x="355" y="1164"/>
                  </a:lnTo>
                  <a:lnTo>
                    <a:pt x="360" y="1169"/>
                  </a:lnTo>
                  <a:lnTo>
                    <a:pt x="362" y="1171"/>
                  </a:lnTo>
                  <a:lnTo>
                    <a:pt x="364" y="1174"/>
                  </a:lnTo>
                  <a:lnTo>
                    <a:pt x="369" y="1176"/>
                  </a:lnTo>
                  <a:lnTo>
                    <a:pt x="371" y="1178"/>
                  </a:lnTo>
                  <a:lnTo>
                    <a:pt x="376" y="1183"/>
                  </a:lnTo>
                  <a:lnTo>
                    <a:pt x="378" y="1185"/>
                  </a:lnTo>
                  <a:lnTo>
                    <a:pt x="382" y="1188"/>
                  </a:lnTo>
                  <a:lnTo>
                    <a:pt x="385" y="1190"/>
                  </a:lnTo>
                  <a:lnTo>
                    <a:pt x="387" y="1192"/>
                  </a:lnTo>
                  <a:lnTo>
                    <a:pt x="392" y="1195"/>
                  </a:lnTo>
                  <a:lnTo>
                    <a:pt x="396" y="1197"/>
                  </a:lnTo>
                  <a:lnTo>
                    <a:pt x="398" y="1200"/>
                  </a:lnTo>
                  <a:lnTo>
                    <a:pt x="403" y="1200"/>
                  </a:lnTo>
                  <a:lnTo>
                    <a:pt x="408" y="1202"/>
                  </a:lnTo>
                  <a:lnTo>
                    <a:pt x="410" y="1204"/>
                  </a:lnTo>
                  <a:lnTo>
                    <a:pt x="415" y="1207"/>
                  </a:lnTo>
                  <a:lnTo>
                    <a:pt x="419" y="1209"/>
                  </a:lnTo>
                  <a:lnTo>
                    <a:pt x="424" y="1209"/>
                  </a:lnTo>
                  <a:lnTo>
                    <a:pt x="426" y="1211"/>
                  </a:lnTo>
                  <a:lnTo>
                    <a:pt x="433" y="1211"/>
                  </a:lnTo>
                  <a:lnTo>
                    <a:pt x="437" y="1214"/>
                  </a:lnTo>
                  <a:lnTo>
                    <a:pt x="440" y="1216"/>
                  </a:lnTo>
                  <a:lnTo>
                    <a:pt x="444" y="1214"/>
                  </a:lnTo>
                  <a:lnTo>
                    <a:pt x="449" y="1211"/>
                  </a:lnTo>
                  <a:lnTo>
                    <a:pt x="453" y="1209"/>
                  </a:lnTo>
                  <a:lnTo>
                    <a:pt x="458" y="1209"/>
                  </a:lnTo>
                  <a:lnTo>
                    <a:pt x="463" y="1207"/>
                  </a:lnTo>
                  <a:lnTo>
                    <a:pt x="467" y="1204"/>
                  </a:lnTo>
                  <a:lnTo>
                    <a:pt x="469" y="1202"/>
                  </a:lnTo>
                  <a:lnTo>
                    <a:pt x="474" y="1200"/>
                  </a:lnTo>
                  <a:lnTo>
                    <a:pt x="479" y="1200"/>
                  </a:lnTo>
                  <a:lnTo>
                    <a:pt x="481" y="1195"/>
                  </a:lnTo>
                  <a:lnTo>
                    <a:pt x="486" y="1195"/>
                  </a:lnTo>
                  <a:lnTo>
                    <a:pt x="490" y="1190"/>
                  </a:lnTo>
                  <a:lnTo>
                    <a:pt x="495" y="1188"/>
                  </a:lnTo>
                  <a:lnTo>
                    <a:pt x="497" y="1185"/>
                  </a:lnTo>
                  <a:lnTo>
                    <a:pt x="502" y="1183"/>
                  </a:lnTo>
                  <a:lnTo>
                    <a:pt x="506" y="1181"/>
                  </a:lnTo>
                  <a:lnTo>
                    <a:pt x="508" y="1176"/>
                  </a:lnTo>
                  <a:lnTo>
                    <a:pt x="511" y="1174"/>
                  </a:lnTo>
                  <a:lnTo>
                    <a:pt x="515" y="1171"/>
                  </a:lnTo>
                  <a:lnTo>
                    <a:pt x="518" y="1169"/>
                  </a:lnTo>
                  <a:lnTo>
                    <a:pt x="520" y="1164"/>
                  </a:lnTo>
                  <a:lnTo>
                    <a:pt x="524" y="1162"/>
                  </a:lnTo>
                  <a:lnTo>
                    <a:pt x="529" y="1157"/>
                  </a:lnTo>
                  <a:lnTo>
                    <a:pt x="529" y="1155"/>
                  </a:lnTo>
                  <a:lnTo>
                    <a:pt x="534" y="1152"/>
                  </a:lnTo>
                  <a:lnTo>
                    <a:pt x="536" y="1148"/>
                  </a:lnTo>
                  <a:lnTo>
                    <a:pt x="538" y="1145"/>
                  </a:lnTo>
                  <a:lnTo>
                    <a:pt x="543" y="1141"/>
                  </a:lnTo>
                  <a:lnTo>
                    <a:pt x="543" y="1138"/>
                  </a:lnTo>
                  <a:lnTo>
                    <a:pt x="545" y="1134"/>
                  </a:lnTo>
                  <a:lnTo>
                    <a:pt x="547" y="1131"/>
                  </a:lnTo>
                  <a:lnTo>
                    <a:pt x="550" y="1129"/>
                  </a:lnTo>
                  <a:lnTo>
                    <a:pt x="559" y="1115"/>
                  </a:lnTo>
                  <a:lnTo>
                    <a:pt x="570" y="1103"/>
                  </a:lnTo>
                  <a:lnTo>
                    <a:pt x="579" y="1091"/>
                  </a:lnTo>
                  <a:lnTo>
                    <a:pt x="589" y="1079"/>
                  </a:lnTo>
                  <a:lnTo>
                    <a:pt x="600" y="1068"/>
                  </a:lnTo>
                  <a:lnTo>
                    <a:pt x="611" y="1056"/>
                  </a:lnTo>
                  <a:lnTo>
                    <a:pt x="623" y="1044"/>
                  </a:lnTo>
                  <a:lnTo>
                    <a:pt x="634" y="1032"/>
                  </a:lnTo>
                  <a:lnTo>
                    <a:pt x="646" y="1020"/>
                  </a:lnTo>
                  <a:lnTo>
                    <a:pt x="657" y="1009"/>
                  </a:lnTo>
                  <a:lnTo>
                    <a:pt x="669" y="999"/>
                  </a:lnTo>
                  <a:lnTo>
                    <a:pt x="680" y="987"/>
                  </a:lnTo>
                  <a:lnTo>
                    <a:pt x="692" y="976"/>
                  </a:lnTo>
                  <a:lnTo>
                    <a:pt x="701" y="964"/>
                  </a:lnTo>
                  <a:lnTo>
                    <a:pt x="710" y="952"/>
                  </a:lnTo>
                  <a:lnTo>
                    <a:pt x="721" y="940"/>
                  </a:lnTo>
                  <a:lnTo>
                    <a:pt x="733" y="928"/>
                  </a:lnTo>
                  <a:lnTo>
                    <a:pt x="740" y="917"/>
                  </a:lnTo>
                  <a:lnTo>
                    <a:pt x="749" y="905"/>
                  </a:lnTo>
                  <a:lnTo>
                    <a:pt x="760" y="891"/>
                  </a:lnTo>
                  <a:lnTo>
                    <a:pt x="767" y="879"/>
                  </a:lnTo>
                  <a:lnTo>
                    <a:pt x="774" y="867"/>
                  </a:lnTo>
                  <a:lnTo>
                    <a:pt x="779" y="853"/>
                  </a:lnTo>
                  <a:lnTo>
                    <a:pt x="786" y="839"/>
                  </a:lnTo>
                  <a:lnTo>
                    <a:pt x="790" y="827"/>
                  </a:lnTo>
                  <a:lnTo>
                    <a:pt x="795" y="813"/>
                  </a:lnTo>
                  <a:lnTo>
                    <a:pt x="799" y="797"/>
                  </a:lnTo>
                  <a:lnTo>
                    <a:pt x="802" y="782"/>
                  </a:lnTo>
                  <a:lnTo>
                    <a:pt x="804" y="768"/>
                  </a:lnTo>
                  <a:lnTo>
                    <a:pt x="804" y="752"/>
                  </a:lnTo>
                  <a:lnTo>
                    <a:pt x="804" y="735"/>
                  </a:lnTo>
                  <a:lnTo>
                    <a:pt x="802" y="719"/>
                  </a:lnTo>
                  <a:lnTo>
                    <a:pt x="799" y="712"/>
                  </a:lnTo>
                  <a:lnTo>
                    <a:pt x="799" y="705"/>
                  </a:lnTo>
                  <a:lnTo>
                    <a:pt x="799" y="698"/>
                  </a:lnTo>
                  <a:lnTo>
                    <a:pt x="799" y="690"/>
                  </a:lnTo>
                  <a:lnTo>
                    <a:pt x="799" y="683"/>
                  </a:lnTo>
                  <a:lnTo>
                    <a:pt x="799" y="676"/>
                  </a:lnTo>
                  <a:lnTo>
                    <a:pt x="799" y="669"/>
                  </a:lnTo>
                  <a:lnTo>
                    <a:pt x="802" y="662"/>
                  </a:lnTo>
                  <a:lnTo>
                    <a:pt x="802" y="655"/>
                  </a:lnTo>
                  <a:lnTo>
                    <a:pt x="802" y="650"/>
                  </a:lnTo>
                  <a:lnTo>
                    <a:pt x="804" y="641"/>
                  </a:lnTo>
                  <a:lnTo>
                    <a:pt x="804" y="634"/>
                  </a:lnTo>
                  <a:lnTo>
                    <a:pt x="806" y="629"/>
                  </a:lnTo>
                  <a:lnTo>
                    <a:pt x="808" y="622"/>
                  </a:lnTo>
                  <a:lnTo>
                    <a:pt x="808" y="615"/>
                  </a:lnTo>
                  <a:lnTo>
                    <a:pt x="813" y="608"/>
                  </a:lnTo>
                  <a:lnTo>
                    <a:pt x="813" y="601"/>
                  </a:lnTo>
                  <a:lnTo>
                    <a:pt x="815" y="596"/>
                  </a:lnTo>
                  <a:lnTo>
                    <a:pt x="820" y="589"/>
                  </a:lnTo>
                  <a:lnTo>
                    <a:pt x="820" y="582"/>
                  </a:lnTo>
                  <a:lnTo>
                    <a:pt x="824" y="575"/>
                  </a:lnTo>
                  <a:lnTo>
                    <a:pt x="827" y="568"/>
                  </a:lnTo>
                  <a:lnTo>
                    <a:pt x="827" y="561"/>
                  </a:lnTo>
                  <a:lnTo>
                    <a:pt x="831" y="556"/>
                  </a:lnTo>
                  <a:lnTo>
                    <a:pt x="834" y="549"/>
                  </a:lnTo>
                  <a:lnTo>
                    <a:pt x="836" y="542"/>
                  </a:lnTo>
                  <a:lnTo>
                    <a:pt x="838" y="535"/>
                  </a:lnTo>
                  <a:lnTo>
                    <a:pt x="843" y="530"/>
                  </a:lnTo>
                  <a:lnTo>
                    <a:pt x="843" y="523"/>
                  </a:lnTo>
                  <a:lnTo>
                    <a:pt x="847" y="516"/>
                  </a:lnTo>
                  <a:lnTo>
                    <a:pt x="850" y="509"/>
                  </a:lnTo>
                  <a:lnTo>
                    <a:pt x="852" y="502"/>
                  </a:lnTo>
                  <a:lnTo>
                    <a:pt x="854" y="500"/>
                  </a:lnTo>
                  <a:lnTo>
                    <a:pt x="859" y="495"/>
                  </a:lnTo>
                  <a:lnTo>
                    <a:pt x="861" y="490"/>
                  </a:lnTo>
                  <a:lnTo>
                    <a:pt x="863" y="485"/>
                  </a:lnTo>
                  <a:lnTo>
                    <a:pt x="866" y="481"/>
                  </a:lnTo>
                  <a:lnTo>
                    <a:pt x="870" y="476"/>
                  </a:lnTo>
                  <a:lnTo>
                    <a:pt x="870" y="469"/>
                  </a:lnTo>
                  <a:lnTo>
                    <a:pt x="873" y="467"/>
                  </a:lnTo>
                  <a:lnTo>
                    <a:pt x="875" y="462"/>
                  </a:lnTo>
                  <a:lnTo>
                    <a:pt x="877" y="455"/>
                  </a:lnTo>
                  <a:lnTo>
                    <a:pt x="877" y="452"/>
                  </a:lnTo>
                  <a:lnTo>
                    <a:pt x="879" y="445"/>
                  </a:lnTo>
                  <a:lnTo>
                    <a:pt x="882" y="441"/>
                  </a:lnTo>
                  <a:lnTo>
                    <a:pt x="882" y="436"/>
                  </a:lnTo>
                  <a:lnTo>
                    <a:pt x="882" y="431"/>
                  </a:lnTo>
                  <a:lnTo>
                    <a:pt x="882" y="424"/>
                  </a:lnTo>
                  <a:lnTo>
                    <a:pt x="882" y="419"/>
                  </a:lnTo>
                  <a:lnTo>
                    <a:pt x="882" y="415"/>
                  </a:lnTo>
                  <a:lnTo>
                    <a:pt x="884" y="410"/>
                  </a:lnTo>
                  <a:lnTo>
                    <a:pt x="884" y="405"/>
                  </a:lnTo>
                  <a:lnTo>
                    <a:pt x="884" y="401"/>
                  </a:lnTo>
                  <a:lnTo>
                    <a:pt x="882" y="394"/>
                  </a:lnTo>
                  <a:lnTo>
                    <a:pt x="882" y="389"/>
                  </a:lnTo>
                  <a:lnTo>
                    <a:pt x="882" y="384"/>
                  </a:lnTo>
                  <a:lnTo>
                    <a:pt x="882" y="379"/>
                  </a:lnTo>
                  <a:lnTo>
                    <a:pt x="882" y="375"/>
                  </a:lnTo>
                  <a:lnTo>
                    <a:pt x="882" y="368"/>
                  </a:lnTo>
                  <a:lnTo>
                    <a:pt x="882" y="363"/>
                  </a:lnTo>
                  <a:lnTo>
                    <a:pt x="879" y="358"/>
                  </a:lnTo>
                  <a:lnTo>
                    <a:pt x="879" y="353"/>
                  </a:lnTo>
                  <a:lnTo>
                    <a:pt x="879" y="346"/>
                  </a:lnTo>
                  <a:lnTo>
                    <a:pt x="877" y="342"/>
                  </a:lnTo>
                  <a:lnTo>
                    <a:pt x="875" y="337"/>
                  </a:lnTo>
                  <a:lnTo>
                    <a:pt x="873" y="335"/>
                  </a:lnTo>
                  <a:lnTo>
                    <a:pt x="870" y="328"/>
                  </a:lnTo>
                  <a:lnTo>
                    <a:pt x="870" y="325"/>
                  </a:lnTo>
                  <a:lnTo>
                    <a:pt x="866" y="320"/>
                  </a:lnTo>
                  <a:lnTo>
                    <a:pt x="866" y="316"/>
                  </a:lnTo>
                  <a:lnTo>
                    <a:pt x="861" y="313"/>
                  </a:lnTo>
                  <a:lnTo>
                    <a:pt x="859" y="309"/>
                  </a:lnTo>
                  <a:lnTo>
                    <a:pt x="859" y="304"/>
                  </a:lnTo>
                  <a:lnTo>
                    <a:pt x="854" y="299"/>
                  </a:lnTo>
                  <a:lnTo>
                    <a:pt x="852" y="297"/>
                  </a:lnTo>
                  <a:lnTo>
                    <a:pt x="850" y="292"/>
                  </a:lnTo>
                  <a:lnTo>
                    <a:pt x="847" y="290"/>
                  </a:lnTo>
                  <a:lnTo>
                    <a:pt x="843" y="283"/>
                  </a:lnTo>
                  <a:lnTo>
                    <a:pt x="843" y="280"/>
                  </a:lnTo>
                  <a:lnTo>
                    <a:pt x="838" y="278"/>
                  </a:lnTo>
                  <a:lnTo>
                    <a:pt x="836" y="273"/>
                  </a:lnTo>
                  <a:lnTo>
                    <a:pt x="834" y="269"/>
                  </a:lnTo>
                  <a:lnTo>
                    <a:pt x="831" y="266"/>
                  </a:lnTo>
                  <a:lnTo>
                    <a:pt x="827" y="262"/>
                  </a:lnTo>
                  <a:lnTo>
                    <a:pt x="824" y="257"/>
                  </a:lnTo>
                  <a:lnTo>
                    <a:pt x="822" y="255"/>
                  </a:lnTo>
                  <a:lnTo>
                    <a:pt x="820" y="250"/>
                  </a:lnTo>
                  <a:lnTo>
                    <a:pt x="818" y="245"/>
                  </a:lnTo>
                  <a:lnTo>
                    <a:pt x="815" y="240"/>
                  </a:lnTo>
                  <a:lnTo>
                    <a:pt x="813" y="238"/>
                  </a:lnTo>
                  <a:lnTo>
                    <a:pt x="811" y="233"/>
                  </a:lnTo>
                  <a:lnTo>
                    <a:pt x="808" y="229"/>
                  </a:lnTo>
                  <a:lnTo>
                    <a:pt x="806" y="224"/>
                  </a:lnTo>
                  <a:lnTo>
                    <a:pt x="804" y="222"/>
                  </a:lnTo>
                  <a:lnTo>
                    <a:pt x="802" y="217"/>
                  </a:lnTo>
                  <a:lnTo>
                    <a:pt x="802" y="212"/>
                  </a:lnTo>
                  <a:lnTo>
                    <a:pt x="797" y="207"/>
                  </a:lnTo>
                  <a:lnTo>
                    <a:pt x="795" y="203"/>
                  </a:lnTo>
                  <a:lnTo>
                    <a:pt x="792" y="200"/>
                  </a:lnTo>
                  <a:lnTo>
                    <a:pt x="792" y="196"/>
                  </a:lnTo>
                  <a:lnTo>
                    <a:pt x="790" y="193"/>
                  </a:lnTo>
                  <a:lnTo>
                    <a:pt x="790" y="189"/>
                  </a:lnTo>
                  <a:lnTo>
                    <a:pt x="788" y="184"/>
                  </a:lnTo>
                  <a:lnTo>
                    <a:pt x="786" y="181"/>
                  </a:lnTo>
                  <a:lnTo>
                    <a:pt x="783" y="174"/>
                  </a:lnTo>
                  <a:lnTo>
                    <a:pt x="783" y="172"/>
                  </a:lnTo>
                  <a:lnTo>
                    <a:pt x="783" y="167"/>
                  </a:lnTo>
                  <a:lnTo>
                    <a:pt x="781" y="163"/>
                  </a:lnTo>
                  <a:lnTo>
                    <a:pt x="779" y="158"/>
                  </a:lnTo>
                  <a:lnTo>
                    <a:pt x="779" y="156"/>
                  </a:lnTo>
                  <a:lnTo>
                    <a:pt x="776" y="151"/>
                  </a:lnTo>
                  <a:lnTo>
                    <a:pt x="774" y="146"/>
                  </a:lnTo>
                  <a:lnTo>
                    <a:pt x="774" y="141"/>
                  </a:lnTo>
                  <a:lnTo>
                    <a:pt x="772" y="139"/>
                  </a:lnTo>
                  <a:lnTo>
                    <a:pt x="772" y="137"/>
                  </a:lnTo>
                  <a:lnTo>
                    <a:pt x="769" y="132"/>
                  </a:lnTo>
                  <a:lnTo>
                    <a:pt x="767" y="127"/>
                  </a:lnTo>
                  <a:lnTo>
                    <a:pt x="765" y="125"/>
                  </a:lnTo>
                  <a:lnTo>
                    <a:pt x="763" y="120"/>
                  </a:lnTo>
                  <a:lnTo>
                    <a:pt x="760" y="115"/>
                  </a:lnTo>
                  <a:lnTo>
                    <a:pt x="760" y="113"/>
                  </a:lnTo>
                  <a:lnTo>
                    <a:pt x="756" y="108"/>
                  </a:lnTo>
                  <a:lnTo>
                    <a:pt x="753" y="106"/>
                  </a:lnTo>
                  <a:lnTo>
                    <a:pt x="751" y="104"/>
                  </a:lnTo>
                  <a:lnTo>
                    <a:pt x="749" y="101"/>
                  </a:lnTo>
                  <a:lnTo>
                    <a:pt x="744" y="97"/>
                  </a:lnTo>
                  <a:lnTo>
                    <a:pt x="740" y="94"/>
                  </a:lnTo>
                  <a:lnTo>
                    <a:pt x="737" y="92"/>
                  </a:lnTo>
                  <a:lnTo>
                    <a:pt x="735" y="87"/>
                  </a:lnTo>
                  <a:lnTo>
                    <a:pt x="733" y="85"/>
                  </a:lnTo>
                  <a:lnTo>
                    <a:pt x="731" y="85"/>
                  </a:lnTo>
                  <a:lnTo>
                    <a:pt x="728" y="82"/>
                  </a:lnTo>
                  <a:lnTo>
                    <a:pt x="726" y="80"/>
                  </a:lnTo>
                  <a:lnTo>
                    <a:pt x="726" y="75"/>
                  </a:lnTo>
                  <a:lnTo>
                    <a:pt x="721" y="75"/>
                  </a:lnTo>
                  <a:lnTo>
                    <a:pt x="719" y="73"/>
                  </a:lnTo>
                  <a:lnTo>
                    <a:pt x="717" y="71"/>
                  </a:lnTo>
                  <a:lnTo>
                    <a:pt x="715" y="71"/>
                  </a:lnTo>
                  <a:lnTo>
                    <a:pt x="715" y="68"/>
                  </a:lnTo>
                  <a:lnTo>
                    <a:pt x="710" y="66"/>
                  </a:lnTo>
                  <a:lnTo>
                    <a:pt x="708" y="64"/>
                  </a:lnTo>
                  <a:lnTo>
                    <a:pt x="705" y="61"/>
                  </a:lnTo>
                  <a:lnTo>
                    <a:pt x="703" y="61"/>
                  </a:lnTo>
                  <a:lnTo>
                    <a:pt x="701" y="61"/>
                  </a:lnTo>
                  <a:lnTo>
                    <a:pt x="698" y="59"/>
                  </a:lnTo>
                  <a:lnTo>
                    <a:pt x="694" y="59"/>
                  </a:lnTo>
                  <a:lnTo>
                    <a:pt x="692" y="57"/>
                  </a:lnTo>
                  <a:lnTo>
                    <a:pt x="689" y="54"/>
                  </a:lnTo>
                  <a:lnTo>
                    <a:pt x="687" y="54"/>
                  </a:lnTo>
                  <a:lnTo>
                    <a:pt x="682" y="54"/>
                  </a:lnTo>
                  <a:lnTo>
                    <a:pt x="680" y="52"/>
                  </a:lnTo>
                  <a:lnTo>
                    <a:pt x="678" y="52"/>
                  </a:lnTo>
                  <a:lnTo>
                    <a:pt x="676" y="52"/>
                  </a:lnTo>
                  <a:lnTo>
                    <a:pt x="671" y="52"/>
                  </a:lnTo>
                  <a:lnTo>
                    <a:pt x="669" y="52"/>
                  </a:lnTo>
                  <a:lnTo>
                    <a:pt x="664" y="52"/>
                  </a:lnTo>
                  <a:lnTo>
                    <a:pt x="662" y="52"/>
                  </a:lnTo>
                  <a:lnTo>
                    <a:pt x="660" y="52"/>
                  </a:lnTo>
                  <a:lnTo>
                    <a:pt x="657" y="52"/>
                  </a:lnTo>
                  <a:lnTo>
                    <a:pt x="653" y="52"/>
                  </a:lnTo>
                  <a:lnTo>
                    <a:pt x="650" y="52"/>
                  </a:lnTo>
                  <a:lnTo>
                    <a:pt x="648" y="52"/>
                  </a:lnTo>
                  <a:lnTo>
                    <a:pt x="646" y="52"/>
                  </a:lnTo>
                  <a:lnTo>
                    <a:pt x="644" y="54"/>
                  </a:lnTo>
                  <a:lnTo>
                    <a:pt x="641" y="54"/>
                  </a:lnTo>
                  <a:lnTo>
                    <a:pt x="639" y="54"/>
                  </a:lnTo>
                  <a:lnTo>
                    <a:pt x="637" y="54"/>
                  </a:lnTo>
                  <a:lnTo>
                    <a:pt x="634" y="54"/>
                  </a:lnTo>
                  <a:lnTo>
                    <a:pt x="632" y="54"/>
                  </a:lnTo>
                  <a:lnTo>
                    <a:pt x="630" y="54"/>
                  </a:lnTo>
                  <a:lnTo>
                    <a:pt x="630" y="57"/>
                  </a:lnTo>
                  <a:lnTo>
                    <a:pt x="628" y="57"/>
                  </a:lnTo>
                  <a:lnTo>
                    <a:pt x="625" y="57"/>
                  </a:lnTo>
                  <a:lnTo>
                    <a:pt x="623" y="57"/>
                  </a:lnTo>
                  <a:lnTo>
                    <a:pt x="621" y="57"/>
                  </a:lnTo>
                  <a:lnTo>
                    <a:pt x="618" y="59"/>
                  </a:lnTo>
                  <a:lnTo>
                    <a:pt x="616" y="59"/>
                  </a:lnTo>
                  <a:lnTo>
                    <a:pt x="614" y="59"/>
                  </a:lnTo>
                  <a:lnTo>
                    <a:pt x="611" y="59"/>
                  </a:lnTo>
                  <a:lnTo>
                    <a:pt x="611" y="61"/>
                  </a:lnTo>
                  <a:lnTo>
                    <a:pt x="609" y="61"/>
                  </a:lnTo>
                  <a:lnTo>
                    <a:pt x="607" y="61"/>
                  </a:lnTo>
                  <a:lnTo>
                    <a:pt x="605" y="64"/>
                  </a:lnTo>
                  <a:lnTo>
                    <a:pt x="602" y="64"/>
                  </a:lnTo>
                  <a:lnTo>
                    <a:pt x="600" y="66"/>
                  </a:lnTo>
                  <a:lnTo>
                    <a:pt x="595" y="68"/>
                  </a:lnTo>
                  <a:lnTo>
                    <a:pt x="595" y="71"/>
                  </a:lnTo>
                  <a:lnTo>
                    <a:pt x="593" y="71"/>
                  </a:lnTo>
                  <a:lnTo>
                    <a:pt x="589" y="73"/>
                  </a:lnTo>
                  <a:lnTo>
                    <a:pt x="586" y="75"/>
                  </a:lnTo>
                  <a:lnTo>
                    <a:pt x="584" y="78"/>
                  </a:lnTo>
                  <a:lnTo>
                    <a:pt x="582" y="80"/>
                  </a:lnTo>
                  <a:lnTo>
                    <a:pt x="582" y="82"/>
                  </a:lnTo>
                  <a:lnTo>
                    <a:pt x="579" y="85"/>
                  </a:lnTo>
                  <a:lnTo>
                    <a:pt x="577" y="85"/>
                  </a:lnTo>
                  <a:lnTo>
                    <a:pt x="575" y="87"/>
                  </a:lnTo>
                  <a:lnTo>
                    <a:pt x="573" y="90"/>
                  </a:lnTo>
                  <a:lnTo>
                    <a:pt x="573" y="92"/>
                  </a:lnTo>
                  <a:lnTo>
                    <a:pt x="570" y="94"/>
                  </a:lnTo>
                  <a:lnTo>
                    <a:pt x="570" y="97"/>
                  </a:lnTo>
                  <a:lnTo>
                    <a:pt x="566" y="97"/>
                  </a:lnTo>
                  <a:lnTo>
                    <a:pt x="566" y="101"/>
                  </a:lnTo>
                  <a:lnTo>
                    <a:pt x="563" y="104"/>
                  </a:lnTo>
                  <a:lnTo>
                    <a:pt x="561" y="106"/>
                  </a:lnTo>
                  <a:lnTo>
                    <a:pt x="559" y="108"/>
                  </a:lnTo>
                  <a:lnTo>
                    <a:pt x="557" y="113"/>
                  </a:lnTo>
                  <a:lnTo>
                    <a:pt x="554" y="113"/>
                  </a:lnTo>
                  <a:lnTo>
                    <a:pt x="554" y="115"/>
                  </a:lnTo>
                  <a:lnTo>
                    <a:pt x="552" y="118"/>
                  </a:lnTo>
                  <a:lnTo>
                    <a:pt x="550" y="120"/>
                  </a:lnTo>
                  <a:lnTo>
                    <a:pt x="550" y="123"/>
                  </a:lnTo>
                  <a:lnTo>
                    <a:pt x="547" y="125"/>
                  </a:lnTo>
                  <a:lnTo>
                    <a:pt x="536" y="123"/>
                  </a:lnTo>
                  <a:lnTo>
                    <a:pt x="570" y="68"/>
                  </a:lnTo>
                  <a:lnTo>
                    <a:pt x="566" y="66"/>
                  </a:lnTo>
                  <a:lnTo>
                    <a:pt x="566" y="64"/>
                  </a:lnTo>
                  <a:lnTo>
                    <a:pt x="563" y="61"/>
                  </a:lnTo>
                  <a:lnTo>
                    <a:pt x="561" y="61"/>
                  </a:lnTo>
                  <a:lnTo>
                    <a:pt x="561" y="59"/>
                  </a:lnTo>
                  <a:lnTo>
                    <a:pt x="559" y="57"/>
                  </a:lnTo>
                  <a:lnTo>
                    <a:pt x="557" y="54"/>
                  </a:lnTo>
                  <a:lnTo>
                    <a:pt x="554" y="52"/>
                  </a:lnTo>
                  <a:lnTo>
                    <a:pt x="550" y="49"/>
                  </a:lnTo>
                  <a:lnTo>
                    <a:pt x="550" y="47"/>
                  </a:lnTo>
                  <a:lnTo>
                    <a:pt x="547" y="45"/>
                  </a:lnTo>
                  <a:lnTo>
                    <a:pt x="547" y="42"/>
                  </a:lnTo>
                  <a:lnTo>
                    <a:pt x="545" y="42"/>
                  </a:lnTo>
                  <a:lnTo>
                    <a:pt x="543" y="40"/>
                  </a:lnTo>
                  <a:lnTo>
                    <a:pt x="540" y="38"/>
                  </a:lnTo>
                  <a:lnTo>
                    <a:pt x="538" y="33"/>
                  </a:lnTo>
                  <a:lnTo>
                    <a:pt x="536" y="33"/>
                  </a:lnTo>
                  <a:lnTo>
                    <a:pt x="534" y="31"/>
                  </a:lnTo>
                  <a:lnTo>
                    <a:pt x="531" y="28"/>
                  </a:lnTo>
                  <a:lnTo>
                    <a:pt x="529" y="28"/>
                  </a:lnTo>
                  <a:lnTo>
                    <a:pt x="529" y="26"/>
                  </a:lnTo>
                  <a:lnTo>
                    <a:pt x="527" y="24"/>
                  </a:lnTo>
                  <a:lnTo>
                    <a:pt x="524" y="21"/>
                  </a:lnTo>
                  <a:lnTo>
                    <a:pt x="524" y="19"/>
                  </a:lnTo>
                  <a:lnTo>
                    <a:pt x="520" y="19"/>
                  </a:lnTo>
                  <a:lnTo>
                    <a:pt x="520" y="16"/>
                  </a:lnTo>
                  <a:lnTo>
                    <a:pt x="518" y="16"/>
                  </a:lnTo>
                  <a:lnTo>
                    <a:pt x="518" y="14"/>
                  </a:lnTo>
                  <a:lnTo>
                    <a:pt x="515" y="12"/>
                  </a:lnTo>
                  <a:lnTo>
                    <a:pt x="513" y="9"/>
                  </a:lnTo>
                  <a:lnTo>
                    <a:pt x="511" y="9"/>
                  </a:lnTo>
                  <a:lnTo>
                    <a:pt x="508" y="7"/>
                  </a:lnTo>
                  <a:lnTo>
                    <a:pt x="506" y="7"/>
                  </a:lnTo>
                  <a:lnTo>
                    <a:pt x="506" y="5"/>
                  </a:lnTo>
                  <a:lnTo>
                    <a:pt x="504" y="5"/>
                  </a:lnTo>
                  <a:lnTo>
                    <a:pt x="502" y="5"/>
                  </a:lnTo>
                  <a:lnTo>
                    <a:pt x="502" y="2"/>
                  </a:lnTo>
                  <a:lnTo>
                    <a:pt x="502" y="0"/>
                  </a:lnTo>
                  <a:lnTo>
                    <a:pt x="499" y="0"/>
                  </a:lnTo>
                  <a:lnTo>
                    <a:pt x="497" y="0"/>
                  </a:lnTo>
                </a:path>
              </a:pathLst>
            </a:custGeom>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ln w="9525" cap="rnd">
              <a:noFill/>
              <a:round/>
              <a:headEnd/>
              <a:tailEnd/>
            </a:ln>
          </p:spPr>
          <p:txBody>
            <a:bodyPr/>
            <a:lstStyle/>
            <a:p>
              <a:pPr fontAlgn="auto">
                <a:spcBef>
                  <a:spcPts val="0"/>
                </a:spcBef>
                <a:spcAft>
                  <a:spcPts val="0"/>
                </a:spcAft>
                <a:defRPr/>
              </a:pPr>
              <a:endParaRPr lang="en-US">
                <a:latin typeface="+mn-lt"/>
              </a:endParaRPr>
            </a:p>
          </p:txBody>
        </p:sp>
        <p:sp>
          <p:nvSpPr>
            <p:cNvPr id="12" name="Freeform 9"/>
            <p:cNvSpPr>
              <a:spLocks/>
            </p:cNvSpPr>
            <p:nvPr/>
          </p:nvSpPr>
          <p:spPr bwMode="auto">
            <a:xfrm>
              <a:off x="3704063" y="2813327"/>
              <a:ext cx="2257007" cy="3159336"/>
            </a:xfrm>
            <a:custGeom>
              <a:avLst/>
              <a:gdLst>
                <a:gd name="T0" fmla="*/ 2147483647 w 793"/>
                <a:gd name="T1" fmla="*/ 2147483647 h 1097"/>
                <a:gd name="T2" fmla="*/ 2147483647 w 793"/>
                <a:gd name="T3" fmla="*/ 2147483647 h 1097"/>
                <a:gd name="T4" fmla="*/ 2147483647 w 793"/>
                <a:gd name="T5" fmla="*/ 2147483647 h 1097"/>
                <a:gd name="T6" fmla="*/ 2147483647 w 793"/>
                <a:gd name="T7" fmla="*/ 2147483647 h 1097"/>
                <a:gd name="T8" fmla="*/ 2147483647 w 793"/>
                <a:gd name="T9" fmla="*/ 2147483647 h 1097"/>
                <a:gd name="T10" fmla="*/ 2147483647 w 793"/>
                <a:gd name="T11" fmla="*/ 2147483647 h 1097"/>
                <a:gd name="T12" fmla="*/ 2147483647 w 793"/>
                <a:gd name="T13" fmla="*/ 2147483647 h 1097"/>
                <a:gd name="T14" fmla="*/ 2147483647 w 793"/>
                <a:gd name="T15" fmla="*/ 2147483647 h 1097"/>
                <a:gd name="T16" fmla="*/ 2147483647 w 793"/>
                <a:gd name="T17" fmla="*/ 2147483647 h 1097"/>
                <a:gd name="T18" fmla="*/ 2147483647 w 793"/>
                <a:gd name="T19" fmla="*/ 2147483647 h 1097"/>
                <a:gd name="T20" fmla="*/ 2147483647 w 793"/>
                <a:gd name="T21" fmla="*/ 2147483647 h 1097"/>
                <a:gd name="T22" fmla="*/ 2147483647 w 793"/>
                <a:gd name="T23" fmla="*/ 2147483647 h 1097"/>
                <a:gd name="T24" fmla="*/ 2147483647 w 793"/>
                <a:gd name="T25" fmla="*/ 2147483647 h 1097"/>
                <a:gd name="T26" fmla="*/ 2147483647 w 793"/>
                <a:gd name="T27" fmla="*/ 2147483647 h 1097"/>
                <a:gd name="T28" fmla="*/ 2147483647 w 793"/>
                <a:gd name="T29" fmla="*/ 2147483647 h 1097"/>
                <a:gd name="T30" fmla="*/ 0 w 793"/>
                <a:gd name="T31" fmla="*/ 2147483647 h 1097"/>
                <a:gd name="T32" fmla="*/ 2147483647 w 793"/>
                <a:gd name="T33" fmla="*/ 2147483647 h 1097"/>
                <a:gd name="T34" fmla="*/ 2147483647 w 793"/>
                <a:gd name="T35" fmla="*/ 2147483647 h 1097"/>
                <a:gd name="T36" fmla="*/ 2147483647 w 793"/>
                <a:gd name="T37" fmla="*/ 2147483647 h 1097"/>
                <a:gd name="T38" fmla="*/ 2147483647 w 793"/>
                <a:gd name="T39" fmla="*/ 2147483647 h 1097"/>
                <a:gd name="T40" fmla="*/ 2147483647 w 793"/>
                <a:gd name="T41" fmla="*/ 2147483647 h 1097"/>
                <a:gd name="T42" fmla="*/ 2147483647 w 793"/>
                <a:gd name="T43" fmla="*/ 2147483647 h 1097"/>
                <a:gd name="T44" fmla="*/ 2147483647 w 793"/>
                <a:gd name="T45" fmla="*/ 2147483647 h 1097"/>
                <a:gd name="T46" fmla="*/ 2147483647 w 793"/>
                <a:gd name="T47" fmla="*/ 2147483647 h 1097"/>
                <a:gd name="T48" fmla="*/ 2147483647 w 793"/>
                <a:gd name="T49" fmla="*/ 2147483647 h 1097"/>
                <a:gd name="T50" fmla="*/ 2147483647 w 793"/>
                <a:gd name="T51" fmla="*/ 2147483647 h 1097"/>
                <a:gd name="T52" fmla="*/ 2147483647 w 793"/>
                <a:gd name="T53" fmla="*/ 2147483647 h 1097"/>
                <a:gd name="T54" fmla="*/ 2147483647 w 793"/>
                <a:gd name="T55" fmla="*/ 2147483647 h 1097"/>
                <a:gd name="T56" fmla="*/ 2147483647 w 793"/>
                <a:gd name="T57" fmla="*/ 2147483647 h 1097"/>
                <a:gd name="T58" fmla="*/ 2147483647 w 793"/>
                <a:gd name="T59" fmla="*/ 2147483647 h 1097"/>
                <a:gd name="T60" fmla="*/ 2147483647 w 793"/>
                <a:gd name="T61" fmla="*/ 2147483647 h 1097"/>
                <a:gd name="T62" fmla="*/ 2147483647 w 793"/>
                <a:gd name="T63" fmla="*/ 2147483647 h 1097"/>
                <a:gd name="T64" fmla="*/ 2147483647 w 793"/>
                <a:gd name="T65" fmla="*/ 2147483647 h 1097"/>
                <a:gd name="T66" fmla="*/ 2147483647 w 793"/>
                <a:gd name="T67" fmla="*/ 2147483647 h 1097"/>
                <a:gd name="T68" fmla="*/ 2147483647 w 793"/>
                <a:gd name="T69" fmla="*/ 2147483647 h 1097"/>
                <a:gd name="T70" fmla="*/ 2147483647 w 793"/>
                <a:gd name="T71" fmla="*/ 2147483647 h 1097"/>
                <a:gd name="T72" fmla="*/ 2147483647 w 793"/>
                <a:gd name="T73" fmla="*/ 2147483647 h 1097"/>
                <a:gd name="T74" fmla="*/ 2147483647 w 793"/>
                <a:gd name="T75" fmla="*/ 2147483647 h 1097"/>
                <a:gd name="T76" fmla="*/ 2147483647 w 793"/>
                <a:gd name="T77" fmla="*/ 2147483647 h 1097"/>
                <a:gd name="T78" fmla="*/ 2147483647 w 793"/>
                <a:gd name="T79" fmla="*/ 2147483647 h 1097"/>
                <a:gd name="T80" fmla="*/ 2147483647 w 793"/>
                <a:gd name="T81" fmla="*/ 2147483647 h 1097"/>
                <a:gd name="T82" fmla="*/ 2147483647 w 793"/>
                <a:gd name="T83" fmla="*/ 2147483647 h 1097"/>
                <a:gd name="T84" fmla="*/ 2147483647 w 793"/>
                <a:gd name="T85" fmla="*/ 2147483647 h 1097"/>
                <a:gd name="T86" fmla="*/ 2147483647 w 793"/>
                <a:gd name="T87" fmla="*/ 2147483647 h 1097"/>
                <a:gd name="T88" fmla="*/ 2147483647 w 793"/>
                <a:gd name="T89" fmla="*/ 2147483647 h 1097"/>
                <a:gd name="T90" fmla="*/ 2147483647 w 793"/>
                <a:gd name="T91" fmla="*/ 2147483647 h 1097"/>
                <a:gd name="T92" fmla="*/ 2147483647 w 793"/>
                <a:gd name="T93" fmla="*/ 2147483647 h 1097"/>
                <a:gd name="T94" fmla="*/ 2147483647 w 793"/>
                <a:gd name="T95" fmla="*/ 2147483647 h 1097"/>
                <a:gd name="T96" fmla="*/ 2147483647 w 793"/>
                <a:gd name="T97" fmla="*/ 2147483647 h 1097"/>
                <a:gd name="T98" fmla="*/ 2147483647 w 793"/>
                <a:gd name="T99" fmla="*/ 2147483647 h 1097"/>
                <a:gd name="T100" fmla="*/ 2147483647 w 793"/>
                <a:gd name="T101" fmla="*/ 2147483647 h 1097"/>
                <a:gd name="T102" fmla="*/ 2147483647 w 793"/>
                <a:gd name="T103" fmla="*/ 2147483647 h 1097"/>
                <a:gd name="T104" fmla="*/ 2147483647 w 793"/>
                <a:gd name="T105" fmla="*/ 2147483647 h 1097"/>
                <a:gd name="T106" fmla="*/ 2147483647 w 793"/>
                <a:gd name="T107" fmla="*/ 2147483647 h 1097"/>
                <a:gd name="T108" fmla="*/ 2147483647 w 793"/>
                <a:gd name="T109" fmla="*/ 2147483647 h 1097"/>
                <a:gd name="T110" fmla="*/ 2147483647 w 793"/>
                <a:gd name="T111" fmla="*/ 2147483647 h 1097"/>
                <a:gd name="T112" fmla="*/ 2147483647 w 793"/>
                <a:gd name="T113" fmla="*/ 2147483647 h 1097"/>
                <a:gd name="T114" fmla="*/ 2147483647 w 793"/>
                <a:gd name="T115" fmla="*/ 2147483647 h 1097"/>
                <a:gd name="T116" fmla="*/ 2147483647 w 793"/>
                <a:gd name="T117" fmla="*/ 2147483647 h 10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3"/>
                <a:gd name="T178" fmla="*/ 0 h 1097"/>
                <a:gd name="T179" fmla="*/ 793 w 793"/>
                <a:gd name="T180" fmla="*/ 1097 h 10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3" h="1097">
                  <a:moveTo>
                    <a:pt x="442" y="0"/>
                  </a:moveTo>
                  <a:lnTo>
                    <a:pt x="438" y="2"/>
                  </a:lnTo>
                  <a:lnTo>
                    <a:pt x="435" y="5"/>
                  </a:lnTo>
                  <a:lnTo>
                    <a:pt x="433" y="7"/>
                  </a:lnTo>
                  <a:lnTo>
                    <a:pt x="431" y="9"/>
                  </a:lnTo>
                  <a:lnTo>
                    <a:pt x="428" y="12"/>
                  </a:lnTo>
                  <a:lnTo>
                    <a:pt x="426" y="14"/>
                  </a:lnTo>
                  <a:lnTo>
                    <a:pt x="421" y="16"/>
                  </a:lnTo>
                  <a:lnTo>
                    <a:pt x="421" y="19"/>
                  </a:lnTo>
                  <a:lnTo>
                    <a:pt x="419" y="21"/>
                  </a:lnTo>
                  <a:lnTo>
                    <a:pt x="415" y="23"/>
                  </a:lnTo>
                  <a:lnTo>
                    <a:pt x="412" y="25"/>
                  </a:lnTo>
                  <a:lnTo>
                    <a:pt x="410" y="28"/>
                  </a:lnTo>
                  <a:lnTo>
                    <a:pt x="408" y="30"/>
                  </a:lnTo>
                  <a:lnTo>
                    <a:pt x="408" y="32"/>
                  </a:lnTo>
                  <a:lnTo>
                    <a:pt x="403" y="37"/>
                  </a:lnTo>
                  <a:lnTo>
                    <a:pt x="401" y="37"/>
                  </a:lnTo>
                  <a:lnTo>
                    <a:pt x="398" y="39"/>
                  </a:lnTo>
                  <a:lnTo>
                    <a:pt x="398" y="42"/>
                  </a:lnTo>
                  <a:lnTo>
                    <a:pt x="396" y="46"/>
                  </a:lnTo>
                  <a:lnTo>
                    <a:pt x="394" y="49"/>
                  </a:lnTo>
                  <a:lnTo>
                    <a:pt x="391" y="51"/>
                  </a:lnTo>
                  <a:lnTo>
                    <a:pt x="387" y="53"/>
                  </a:lnTo>
                  <a:lnTo>
                    <a:pt x="387" y="56"/>
                  </a:lnTo>
                  <a:lnTo>
                    <a:pt x="384" y="58"/>
                  </a:lnTo>
                  <a:lnTo>
                    <a:pt x="382" y="60"/>
                  </a:lnTo>
                  <a:lnTo>
                    <a:pt x="380" y="63"/>
                  </a:lnTo>
                  <a:lnTo>
                    <a:pt x="377" y="65"/>
                  </a:lnTo>
                  <a:lnTo>
                    <a:pt x="377" y="67"/>
                  </a:lnTo>
                  <a:lnTo>
                    <a:pt x="373" y="72"/>
                  </a:lnTo>
                  <a:lnTo>
                    <a:pt x="371" y="76"/>
                  </a:lnTo>
                  <a:lnTo>
                    <a:pt x="368" y="79"/>
                  </a:lnTo>
                  <a:lnTo>
                    <a:pt x="350" y="167"/>
                  </a:lnTo>
                  <a:lnTo>
                    <a:pt x="338" y="171"/>
                  </a:lnTo>
                  <a:lnTo>
                    <a:pt x="324" y="165"/>
                  </a:lnTo>
                  <a:lnTo>
                    <a:pt x="322" y="160"/>
                  </a:lnTo>
                  <a:lnTo>
                    <a:pt x="320" y="158"/>
                  </a:lnTo>
                  <a:lnTo>
                    <a:pt x="317" y="151"/>
                  </a:lnTo>
                  <a:lnTo>
                    <a:pt x="315" y="148"/>
                  </a:lnTo>
                  <a:lnTo>
                    <a:pt x="310" y="144"/>
                  </a:lnTo>
                  <a:lnTo>
                    <a:pt x="310" y="139"/>
                  </a:lnTo>
                  <a:lnTo>
                    <a:pt x="306" y="134"/>
                  </a:lnTo>
                  <a:lnTo>
                    <a:pt x="303" y="130"/>
                  </a:lnTo>
                  <a:lnTo>
                    <a:pt x="299" y="125"/>
                  </a:lnTo>
                  <a:lnTo>
                    <a:pt x="296" y="120"/>
                  </a:lnTo>
                  <a:lnTo>
                    <a:pt x="294" y="116"/>
                  </a:lnTo>
                  <a:lnTo>
                    <a:pt x="292" y="111"/>
                  </a:lnTo>
                  <a:lnTo>
                    <a:pt x="287" y="107"/>
                  </a:lnTo>
                  <a:lnTo>
                    <a:pt x="285" y="102"/>
                  </a:lnTo>
                  <a:lnTo>
                    <a:pt x="280" y="97"/>
                  </a:lnTo>
                  <a:lnTo>
                    <a:pt x="276" y="95"/>
                  </a:lnTo>
                  <a:lnTo>
                    <a:pt x="273" y="90"/>
                  </a:lnTo>
                  <a:lnTo>
                    <a:pt x="269" y="86"/>
                  </a:lnTo>
                  <a:lnTo>
                    <a:pt x="264" y="81"/>
                  </a:lnTo>
                  <a:lnTo>
                    <a:pt x="262" y="79"/>
                  </a:lnTo>
                  <a:lnTo>
                    <a:pt x="257" y="74"/>
                  </a:lnTo>
                  <a:lnTo>
                    <a:pt x="252" y="70"/>
                  </a:lnTo>
                  <a:lnTo>
                    <a:pt x="248" y="65"/>
                  </a:lnTo>
                  <a:lnTo>
                    <a:pt x="243" y="63"/>
                  </a:lnTo>
                  <a:lnTo>
                    <a:pt x="239" y="60"/>
                  </a:lnTo>
                  <a:lnTo>
                    <a:pt x="234" y="58"/>
                  </a:lnTo>
                  <a:lnTo>
                    <a:pt x="229" y="53"/>
                  </a:lnTo>
                  <a:lnTo>
                    <a:pt x="225" y="51"/>
                  </a:lnTo>
                  <a:lnTo>
                    <a:pt x="220" y="49"/>
                  </a:lnTo>
                  <a:lnTo>
                    <a:pt x="215" y="46"/>
                  </a:lnTo>
                  <a:lnTo>
                    <a:pt x="208" y="44"/>
                  </a:lnTo>
                  <a:lnTo>
                    <a:pt x="204" y="42"/>
                  </a:lnTo>
                  <a:lnTo>
                    <a:pt x="201" y="42"/>
                  </a:lnTo>
                  <a:lnTo>
                    <a:pt x="199" y="42"/>
                  </a:lnTo>
                  <a:lnTo>
                    <a:pt x="197" y="42"/>
                  </a:lnTo>
                  <a:lnTo>
                    <a:pt x="195" y="42"/>
                  </a:lnTo>
                  <a:lnTo>
                    <a:pt x="192" y="42"/>
                  </a:lnTo>
                  <a:lnTo>
                    <a:pt x="190" y="42"/>
                  </a:lnTo>
                  <a:lnTo>
                    <a:pt x="188" y="42"/>
                  </a:lnTo>
                  <a:lnTo>
                    <a:pt x="185" y="42"/>
                  </a:lnTo>
                  <a:lnTo>
                    <a:pt x="183" y="42"/>
                  </a:lnTo>
                  <a:lnTo>
                    <a:pt x="181" y="42"/>
                  </a:lnTo>
                  <a:lnTo>
                    <a:pt x="178" y="42"/>
                  </a:lnTo>
                  <a:lnTo>
                    <a:pt x="176" y="42"/>
                  </a:lnTo>
                  <a:lnTo>
                    <a:pt x="174" y="42"/>
                  </a:lnTo>
                  <a:lnTo>
                    <a:pt x="171" y="42"/>
                  </a:lnTo>
                  <a:lnTo>
                    <a:pt x="169" y="42"/>
                  </a:lnTo>
                  <a:lnTo>
                    <a:pt x="167" y="46"/>
                  </a:lnTo>
                  <a:lnTo>
                    <a:pt x="164" y="46"/>
                  </a:lnTo>
                  <a:lnTo>
                    <a:pt x="162" y="49"/>
                  </a:lnTo>
                  <a:lnTo>
                    <a:pt x="160" y="51"/>
                  </a:lnTo>
                  <a:lnTo>
                    <a:pt x="157" y="56"/>
                  </a:lnTo>
                  <a:lnTo>
                    <a:pt x="153" y="58"/>
                  </a:lnTo>
                  <a:lnTo>
                    <a:pt x="153" y="60"/>
                  </a:lnTo>
                  <a:lnTo>
                    <a:pt x="151" y="63"/>
                  </a:lnTo>
                  <a:lnTo>
                    <a:pt x="148" y="65"/>
                  </a:lnTo>
                  <a:lnTo>
                    <a:pt x="146" y="70"/>
                  </a:lnTo>
                  <a:lnTo>
                    <a:pt x="141" y="72"/>
                  </a:lnTo>
                  <a:lnTo>
                    <a:pt x="141" y="74"/>
                  </a:lnTo>
                  <a:lnTo>
                    <a:pt x="139" y="79"/>
                  </a:lnTo>
                  <a:lnTo>
                    <a:pt x="137" y="81"/>
                  </a:lnTo>
                  <a:lnTo>
                    <a:pt x="134" y="83"/>
                  </a:lnTo>
                  <a:lnTo>
                    <a:pt x="132" y="88"/>
                  </a:lnTo>
                  <a:lnTo>
                    <a:pt x="130" y="90"/>
                  </a:lnTo>
                  <a:lnTo>
                    <a:pt x="130" y="95"/>
                  </a:lnTo>
                  <a:lnTo>
                    <a:pt x="127" y="97"/>
                  </a:lnTo>
                  <a:lnTo>
                    <a:pt x="125" y="102"/>
                  </a:lnTo>
                  <a:lnTo>
                    <a:pt x="123" y="104"/>
                  </a:lnTo>
                  <a:lnTo>
                    <a:pt x="120" y="107"/>
                  </a:lnTo>
                  <a:lnTo>
                    <a:pt x="120" y="111"/>
                  </a:lnTo>
                  <a:lnTo>
                    <a:pt x="118" y="116"/>
                  </a:lnTo>
                  <a:lnTo>
                    <a:pt x="116" y="118"/>
                  </a:lnTo>
                  <a:lnTo>
                    <a:pt x="116" y="123"/>
                  </a:lnTo>
                  <a:lnTo>
                    <a:pt x="113" y="125"/>
                  </a:lnTo>
                  <a:lnTo>
                    <a:pt x="111" y="130"/>
                  </a:lnTo>
                  <a:lnTo>
                    <a:pt x="109" y="132"/>
                  </a:lnTo>
                  <a:lnTo>
                    <a:pt x="109" y="137"/>
                  </a:lnTo>
                  <a:lnTo>
                    <a:pt x="107" y="139"/>
                  </a:lnTo>
                  <a:lnTo>
                    <a:pt x="104" y="144"/>
                  </a:lnTo>
                  <a:lnTo>
                    <a:pt x="104" y="153"/>
                  </a:lnTo>
                  <a:lnTo>
                    <a:pt x="102" y="162"/>
                  </a:lnTo>
                  <a:lnTo>
                    <a:pt x="100" y="169"/>
                  </a:lnTo>
                  <a:lnTo>
                    <a:pt x="97" y="178"/>
                  </a:lnTo>
                  <a:lnTo>
                    <a:pt x="93" y="188"/>
                  </a:lnTo>
                  <a:lnTo>
                    <a:pt x="90" y="195"/>
                  </a:lnTo>
                  <a:lnTo>
                    <a:pt x="86" y="204"/>
                  </a:lnTo>
                  <a:lnTo>
                    <a:pt x="81" y="211"/>
                  </a:lnTo>
                  <a:lnTo>
                    <a:pt x="76" y="218"/>
                  </a:lnTo>
                  <a:lnTo>
                    <a:pt x="74" y="225"/>
                  </a:lnTo>
                  <a:lnTo>
                    <a:pt x="69" y="234"/>
                  </a:lnTo>
                  <a:lnTo>
                    <a:pt x="63" y="241"/>
                  </a:lnTo>
                  <a:lnTo>
                    <a:pt x="58" y="248"/>
                  </a:lnTo>
                  <a:lnTo>
                    <a:pt x="53" y="255"/>
                  </a:lnTo>
                  <a:lnTo>
                    <a:pt x="49" y="262"/>
                  </a:lnTo>
                  <a:lnTo>
                    <a:pt x="42" y="269"/>
                  </a:lnTo>
                  <a:lnTo>
                    <a:pt x="39" y="276"/>
                  </a:lnTo>
                  <a:lnTo>
                    <a:pt x="35" y="285"/>
                  </a:lnTo>
                  <a:lnTo>
                    <a:pt x="28" y="290"/>
                  </a:lnTo>
                  <a:lnTo>
                    <a:pt x="25" y="299"/>
                  </a:lnTo>
                  <a:lnTo>
                    <a:pt x="21" y="306"/>
                  </a:lnTo>
                  <a:lnTo>
                    <a:pt x="16" y="313"/>
                  </a:lnTo>
                  <a:lnTo>
                    <a:pt x="14" y="320"/>
                  </a:lnTo>
                  <a:lnTo>
                    <a:pt x="9" y="329"/>
                  </a:lnTo>
                  <a:lnTo>
                    <a:pt x="7" y="338"/>
                  </a:lnTo>
                  <a:lnTo>
                    <a:pt x="5" y="343"/>
                  </a:lnTo>
                  <a:lnTo>
                    <a:pt x="5" y="352"/>
                  </a:lnTo>
                  <a:lnTo>
                    <a:pt x="0" y="361"/>
                  </a:lnTo>
                  <a:lnTo>
                    <a:pt x="0" y="371"/>
                  </a:lnTo>
                  <a:lnTo>
                    <a:pt x="0" y="380"/>
                  </a:lnTo>
                  <a:lnTo>
                    <a:pt x="0" y="389"/>
                  </a:lnTo>
                  <a:lnTo>
                    <a:pt x="5" y="399"/>
                  </a:lnTo>
                  <a:lnTo>
                    <a:pt x="5" y="405"/>
                  </a:lnTo>
                  <a:lnTo>
                    <a:pt x="7" y="415"/>
                  </a:lnTo>
                  <a:lnTo>
                    <a:pt x="9" y="422"/>
                  </a:lnTo>
                  <a:lnTo>
                    <a:pt x="12" y="429"/>
                  </a:lnTo>
                  <a:lnTo>
                    <a:pt x="14" y="436"/>
                  </a:lnTo>
                  <a:lnTo>
                    <a:pt x="16" y="443"/>
                  </a:lnTo>
                  <a:lnTo>
                    <a:pt x="19" y="450"/>
                  </a:lnTo>
                  <a:lnTo>
                    <a:pt x="23" y="459"/>
                  </a:lnTo>
                  <a:lnTo>
                    <a:pt x="25" y="466"/>
                  </a:lnTo>
                  <a:lnTo>
                    <a:pt x="28" y="473"/>
                  </a:lnTo>
                  <a:lnTo>
                    <a:pt x="30" y="480"/>
                  </a:lnTo>
                  <a:lnTo>
                    <a:pt x="32" y="487"/>
                  </a:lnTo>
                  <a:lnTo>
                    <a:pt x="35" y="494"/>
                  </a:lnTo>
                  <a:lnTo>
                    <a:pt x="39" y="500"/>
                  </a:lnTo>
                  <a:lnTo>
                    <a:pt x="42" y="507"/>
                  </a:lnTo>
                  <a:lnTo>
                    <a:pt x="44" y="514"/>
                  </a:lnTo>
                  <a:lnTo>
                    <a:pt x="46" y="524"/>
                  </a:lnTo>
                  <a:lnTo>
                    <a:pt x="49" y="531"/>
                  </a:lnTo>
                  <a:lnTo>
                    <a:pt x="51" y="538"/>
                  </a:lnTo>
                  <a:lnTo>
                    <a:pt x="51" y="545"/>
                  </a:lnTo>
                  <a:lnTo>
                    <a:pt x="53" y="551"/>
                  </a:lnTo>
                  <a:lnTo>
                    <a:pt x="53" y="558"/>
                  </a:lnTo>
                  <a:lnTo>
                    <a:pt x="56" y="565"/>
                  </a:lnTo>
                  <a:lnTo>
                    <a:pt x="56" y="575"/>
                  </a:lnTo>
                  <a:lnTo>
                    <a:pt x="56" y="582"/>
                  </a:lnTo>
                  <a:lnTo>
                    <a:pt x="56" y="589"/>
                  </a:lnTo>
                  <a:lnTo>
                    <a:pt x="56" y="596"/>
                  </a:lnTo>
                  <a:lnTo>
                    <a:pt x="56" y="602"/>
                  </a:lnTo>
                  <a:lnTo>
                    <a:pt x="53" y="612"/>
                  </a:lnTo>
                  <a:lnTo>
                    <a:pt x="53" y="619"/>
                  </a:lnTo>
                  <a:lnTo>
                    <a:pt x="51" y="628"/>
                  </a:lnTo>
                  <a:lnTo>
                    <a:pt x="51" y="635"/>
                  </a:lnTo>
                  <a:lnTo>
                    <a:pt x="51" y="642"/>
                  </a:lnTo>
                  <a:lnTo>
                    <a:pt x="51" y="649"/>
                  </a:lnTo>
                  <a:lnTo>
                    <a:pt x="51" y="656"/>
                  </a:lnTo>
                  <a:lnTo>
                    <a:pt x="53" y="663"/>
                  </a:lnTo>
                  <a:lnTo>
                    <a:pt x="53" y="667"/>
                  </a:lnTo>
                  <a:lnTo>
                    <a:pt x="58" y="674"/>
                  </a:lnTo>
                  <a:lnTo>
                    <a:pt x="60" y="681"/>
                  </a:lnTo>
                  <a:lnTo>
                    <a:pt x="63" y="686"/>
                  </a:lnTo>
                  <a:lnTo>
                    <a:pt x="65" y="691"/>
                  </a:lnTo>
                  <a:lnTo>
                    <a:pt x="69" y="695"/>
                  </a:lnTo>
                  <a:lnTo>
                    <a:pt x="74" y="702"/>
                  </a:lnTo>
                  <a:lnTo>
                    <a:pt x="76" y="707"/>
                  </a:lnTo>
                  <a:lnTo>
                    <a:pt x="81" y="711"/>
                  </a:lnTo>
                  <a:lnTo>
                    <a:pt x="86" y="716"/>
                  </a:lnTo>
                  <a:lnTo>
                    <a:pt x="90" y="721"/>
                  </a:lnTo>
                  <a:lnTo>
                    <a:pt x="95" y="725"/>
                  </a:lnTo>
                  <a:lnTo>
                    <a:pt x="100" y="730"/>
                  </a:lnTo>
                  <a:lnTo>
                    <a:pt x="104" y="735"/>
                  </a:lnTo>
                  <a:lnTo>
                    <a:pt x="109" y="739"/>
                  </a:lnTo>
                  <a:lnTo>
                    <a:pt x="113" y="746"/>
                  </a:lnTo>
                  <a:lnTo>
                    <a:pt x="118" y="748"/>
                  </a:lnTo>
                  <a:lnTo>
                    <a:pt x="120" y="755"/>
                  </a:lnTo>
                  <a:lnTo>
                    <a:pt x="127" y="760"/>
                  </a:lnTo>
                  <a:lnTo>
                    <a:pt x="130" y="765"/>
                  </a:lnTo>
                  <a:lnTo>
                    <a:pt x="134" y="769"/>
                  </a:lnTo>
                  <a:lnTo>
                    <a:pt x="139" y="774"/>
                  </a:lnTo>
                  <a:lnTo>
                    <a:pt x="141" y="781"/>
                  </a:lnTo>
                  <a:lnTo>
                    <a:pt x="146" y="786"/>
                  </a:lnTo>
                  <a:lnTo>
                    <a:pt x="148" y="790"/>
                  </a:lnTo>
                  <a:lnTo>
                    <a:pt x="151" y="795"/>
                  </a:lnTo>
                  <a:lnTo>
                    <a:pt x="153" y="802"/>
                  </a:lnTo>
                  <a:lnTo>
                    <a:pt x="155" y="809"/>
                  </a:lnTo>
                  <a:lnTo>
                    <a:pt x="157" y="816"/>
                  </a:lnTo>
                  <a:lnTo>
                    <a:pt x="160" y="820"/>
                  </a:lnTo>
                  <a:lnTo>
                    <a:pt x="162" y="827"/>
                  </a:lnTo>
                  <a:lnTo>
                    <a:pt x="164" y="834"/>
                  </a:lnTo>
                  <a:lnTo>
                    <a:pt x="167" y="839"/>
                  </a:lnTo>
                  <a:lnTo>
                    <a:pt x="169" y="843"/>
                  </a:lnTo>
                  <a:lnTo>
                    <a:pt x="174" y="850"/>
                  </a:lnTo>
                  <a:lnTo>
                    <a:pt x="176" y="855"/>
                  </a:lnTo>
                  <a:lnTo>
                    <a:pt x="181" y="860"/>
                  </a:lnTo>
                  <a:lnTo>
                    <a:pt x="183" y="867"/>
                  </a:lnTo>
                  <a:lnTo>
                    <a:pt x="188" y="874"/>
                  </a:lnTo>
                  <a:lnTo>
                    <a:pt x="190" y="878"/>
                  </a:lnTo>
                  <a:lnTo>
                    <a:pt x="195" y="885"/>
                  </a:lnTo>
                  <a:lnTo>
                    <a:pt x="197" y="890"/>
                  </a:lnTo>
                  <a:lnTo>
                    <a:pt x="201" y="894"/>
                  </a:lnTo>
                  <a:lnTo>
                    <a:pt x="206" y="899"/>
                  </a:lnTo>
                  <a:lnTo>
                    <a:pt x="211" y="906"/>
                  </a:lnTo>
                  <a:lnTo>
                    <a:pt x="215" y="911"/>
                  </a:lnTo>
                  <a:lnTo>
                    <a:pt x="220" y="915"/>
                  </a:lnTo>
                  <a:lnTo>
                    <a:pt x="222" y="922"/>
                  </a:lnTo>
                  <a:lnTo>
                    <a:pt x="229" y="927"/>
                  </a:lnTo>
                  <a:lnTo>
                    <a:pt x="234" y="931"/>
                  </a:lnTo>
                  <a:lnTo>
                    <a:pt x="239" y="938"/>
                  </a:lnTo>
                  <a:lnTo>
                    <a:pt x="243" y="943"/>
                  </a:lnTo>
                  <a:lnTo>
                    <a:pt x="248" y="945"/>
                  </a:lnTo>
                  <a:lnTo>
                    <a:pt x="252" y="952"/>
                  </a:lnTo>
                  <a:lnTo>
                    <a:pt x="257" y="957"/>
                  </a:lnTo>
                  <a:lnTo>
                    <a:pt x="264" y="962"/>
                  </a:lnTo>
                  <a:lnTo>
                    <a:pt x="269" y="966"/>
                  </a:lnTo>
                  <a:lnTo>
                    <a:pt x="273" y="971"/>
                  </a:lnTo>
                  <a:lnTo>
                    <a:pt x="280" y="976"/>
                  </a:lnTo>
                  <a:lnTo>
                    <a:pt x="285" y="980"/>
                  </a:lnTo>
                  <a:lnTo>
                    <a:pt x="287" y="985"/>
                  </a:lnTo>
                  <a:lnTo>
                    <a:pt x="292" y="987"/>
                  </a:lnTo>
                  <a:lnTo>
                    <a:pt x="294" y="992"/>
                  </a:lnTo>
                  <a:lnTo>
                    <a:pt x="296" y="996"/>
                  </a:lnTo>
                  <a:lnTo>
                    <a:pt x="299" y="999"/>
                  </a:lnTo>
                  <a:lnTo>
                    <a:pt x="301" y="1003"/>
                  </a:lnTo>
                  <a:lnTo>
                    <a:pt x="303" y="1008"/>
                  </a:lnTo>
                  <a:lnTo>
                    <a:pt x="306" y="1010"/>
                  </a:lnTo>
                  <a:lnTo>
                    <a:pt x="308" y="1015"/>
                  </a:lnTo>
                  <a:lnTo>
                    <a:pt x="310" y="1020"/>
                  </a:lnTo>
                  <a:lnTo>
                    <a:pt x="313" y="1024"/>
                  </a:lnTo>
                  <a:lnTo>
                    <a:pt x="315" y="1029"/>
                  </a:lnTo>
                  <a:lnTo>
                    <a:pt x="317" y="1031"/>
                  </a:lnTo>
                  <a:lnTo>
                    <a:pt x="320" y="1036"/>
                  </a:lnTo>
                  <a:lnTo>
                    <a:pt x="322" y="1038"/>
                  </a:lnTo>
                  <a:lnTo>
                    <a:pt x="324" y="1043"/>
                  </a:lnTo>
                  <a:lnTo>
                    <a:pt x="327" y="1047"/>
                  </a:lnTo>
                  <a:lnTo>
                    <a:pt x="329" y="1052"/>
                  </a:lnTo>
                  <a:lnTo>
                    <a:pt x="331" y="1057"/>
                  </a:lnTo>
                  <a:lnTo>
                    <a:pt x="333" y="1059"/>
                  </a:lnTo>
                  <a:lnTo>
                    <a:pt x="338" y="1061"/>
                  </a:lnTo>
                  <a:lnTo>
                    <a:pt x="340" y="1066"/>
                  </a:lnTo>
                  <a:lnTo>
                    <a:pt x="343" y="1068"/>
                  </a:lnTo>
                  <a:lnTo>
                    <a:pt x="345" y="1071"/>
                  </a:lnTo>
                  <a:lnTo>
                    <a:pt x="350" y="1073"/>
                  </a:lnTo>
                  <a:lnTo>
                    <a:pt x="352" y="1077"/>
                  </a:lnTo>
                  <a:lnTo>
                    <a:pt x="357" y="1080"/>
                  </a:lnTo>
                  <a:lnTo>
                    <a:pt x="361" y="1082"/>
                  </a:lnTo>
                  <a:lnTo>
                    <a:pt x="366" y="1084"/>
                  </a:lnTo>
                  <a:lnTo>
                    <a:pt x="368" y="1087"/>
                  </a:lnTo>
                  <a:lnTo>
                    <a:pt x="373" y="1089"/>
                  </a:lnTo>
                  <a:lnTo>
                    <a:pt x="377" y="1091"/>
                  </a:lnTo>
                  <a:lnTo>
                    <a:pt x="380" y="1091"/>
                  </a:lnTo>
                  <a:lnTo>
                    <a:pt x="382" y="1094"/>
                  </a:lnTo>
                  <a:lnTo>
                    <a:pt x="384" y="1094"/>
                  </a:lnTo>
                  <a:lnTo>
                    <a:pt x="384" y="1096"/>
                  </a:lnTo>
                  <a:lnTo>
                    <a:pt x="387" y="1096"/>
                  </a:lnTo>
                  <a:lnTo>
                    <a:pt x="389" y="1096"/>
                  </a:lnTo>
                  <a:lnTo>
                    <a:pt x="391" y="1096"/>
                  </a:lnTo>
                  <a:lnTo>
                    <a:pt x="394" y="1096"/>
                  </a:lnTo>
                  <a:lnTo>
                    <a:pt x="396" y="1096"/>
                  </a:lnTo>
                  <a:lnTo>
                    <a:pt x="398" y="1096"/>
                  </a:lnTo>
                  <a:lnTo>
                    <a:pt x="401" y="1096"/>
                  </a:lnTo>
                  <a:lnTo>
                    <a:pt x="403" y="1096"/>
                  </a:lnTo>
                  <a:lnTo>
                    <a:pt x="405" y="1096"/>
                  </a:lnTo>
                  <a:lnTo>
                    <a:pt x="408" y="1096"/>
                  </a:lnTo>
                  <a:lnTo>
                    <a:pt x="410" y="1096"/>
                  </a:lnTo>
                  <a:lnTo>
                    <a:pt x="412" y="1096"/>
                  </a:lnTo>
                  <a:lnTo>
                    <a:pt x="415" y="1096"/>
                  </a:lnTo>
                  <a:lnTo>
                    <a:pt x="415" y="1094"/>
                  </a:lnTo>
                  <a:lnTo>
                    <a:pt x="417" y="1094"/>
                  </a:lnTo>
                  <a:lnTo>
                    <a:pt x="419" y="1094"/>
                  </a:lnTo>
                  <a:lnTo>
                    <a:pt x="421" y="1094"/>
                  </a:lnTo>
                  <a:lnTo>
                    <a:pt x="421" y="1091"/>
                  </a:lnTo>
                  <a:lnTo>
                    <a:pt x="426" y="1091"/>
                  </a:lnTo>
                  <a:lnTo>
                    <a:pt x="428" y="1089"/>
                  </a:lnTo>
                  <a:lnTo>
                    <a:pt x="431" y="1089"/>
                  </a:lnTo>
                  <a:lnTo>
                    <a:pt x="433" y="1087"/>
                  </a:lnTo>
                  <a:lnTo>
                    <a:pt x="438" y="1080"/>
                  </a:lnTo>
                  <a:lnTo>
                    <a:pt x="442" y="1073"/>
                  </a:lnTo>
                  <a:lnTo>
                    <a:pt x="445" y="1068"/>
                  </a:lnTo>
                  <a:lnTo>
                    <a:pt x="449" y="1061"/>
                  </a:lnTo>
                  <a:lnTo>
                    <a:pt x="454" y="1052"/>
                  </a:lnTo>
                  <a:lnTo>
                    <a:pt x="461" y="1047"/>
                  </a:lnTo>
                  <a:lnTo>
                    <a:pt x="465" y="1038"/>
                  </a:lnTo>
                  <a:lnTo>
                    <a:pt x="470" y="1033"/>
                  </a:lnTo>
                  <a:lnTo>
                    <a:pt x="475" y="1026"/>
                  </a:lnTo>
                  <a:lnTo>
                    <a:pt x="479" y="1020"/>
                  </a:lnTo>
                  <a:lnTo>
                    <a:pt x="486" y="1013"/>
                  </a:lnTo>
                  <a:lnTo>
                    <a:pt x="491" y="1008"/>
                  </a:lnTo>
                  <a:lnTo>
                    <a:pt x="496" y="1001"/>
                  </a:lnTo>
                  <a:lnTo>
                    <a:pt x="503" y="994"/>
                  </a:lnTo>
                  <a:lnTo>
                    <a:pt x="507" y="987"/>
                  </a:lnTo>
                  <a:lnTo>
                    <a:pt x="514" y="982"/>
                  </a:lnTo>
                  <a:lnTo>
                    <a:pt x="519" y="976"/>
                  </a:lnTo>
                  <a:lnTo>
                    <a:pt x="526" y="969"/>
                  </a:lnTo>
                  <a:lnTo>
                    <a:pt x="533" y="964"/>
                  </a:lnTo>
                  <a:lnTo>
                    <a:pt x="537" y="957"/>
                  </a:lnTo>
                  <a:lnTo>
                    <a:pt x="544" y="952"/>
                  </a:lnTo>
                  <a:lnTo>
                    <a:pt x="551" y="945"/>
                  </a:lnTo>
                  <a:lnTo>
                    <a:pt x="556" y="938"/>
                  </a:lnTo>
                  <a:lnTo>
                    <a:pt x="565" y="934"/>
                  </a:lnTo>
                  <a:lnTo>
                    <a:pt x="570" y="929"/>
                  </a:lnTo>
                  <a:lnTo>
                    <a:pt x="577" y="922"/>
                  </a:lnTo>
                  <a:lnTo>
                    <a:pt x="584" y="915"/>
                  </a:lnTo>
                  <a:lnTo>
                    <a:pt x="591" y="911"/>
                  </a:lnTo>
                  <a:lnTo>
                    <a:pt x="595" y="906"/>
                  </a:lnTo>
                  <a:lnTo>
                    <a:pt x="602" y="899"/>
                  </a:lnTo>
                  <a:lnTo>
                    <a:pt x="609" y="894"/>
                  </a:lnTo>
                  <a:lnTo>
                    <a:pt x="618" y="887"/>
                  </a:lnTo>
                  <a:lnTo>
                    <a:pt x="630" y="876"/>
                  </a:lnTo>
                  <a:lnTo>
                    <a:pt x="641" y="862"/>
                  </a:lnTo>
                  <a:lnTo>
                    <a:pt x="653" y="848"/>
                  </a:lnTo>
                  <a:lnTo>
                    <a:pt x="665" y="834"/>
                  </a:lnTo>
                  <a:lnTo>
                    <a:pt x="672" y="820"/>
                  </a:lnTo>
                  <a:lnTo>
                    <a:pt x="679" y="804"/>
                  </a:lnTo>
                  <a:lnTo>
                    <a:pt x="688" y="790"/>
                  </a:lnTo>
                  <a:lnTo>
                    <a:pt x="692" y="774"/>
                  </a:lnTo>
                  <a:lnTo>
                    <a:pt x="697" y="758"/>
                  </a:lnTo>
                  <a:lnTo>
                    <a:pt x="702" y="741"/>
                  </a:lnTo>
                  <a:lnTo>
                    <a:pt x="706" y="728"/>
                  </a:lnTo>
                  <a:lnTo>
                    <a:pt x="709" y="709"/>
                  </a:lnTo>
                  <a:lnTo>
                    <a:pt x="711" y="695"/>
                  </a:lnTo>
                  <a:lnTo>
                    <a:pt x="713" y="679"/>
                  </a:lnTo>
                  <a:lnTo>
                    <a:pt x="713" y="663"/>
                  </a:lnTo>
                  <a:lnTo>
                    <a:pt x="718" y="644"/>
                  </a:lnTo>
                  <a:lnTo>
                    <a:pt x="718" y="628"/>
                  </a:lnTo>
                  <a:lnTo>
                    <a:pt x="720" y="612"/>
                  </a:lnTo>
                  <a:lnTo>
                    <a:pt x="723" y="596"/>
                  </a:lnTo>
                  <a:lnTo>
                    <a:pt x="723" y="577"/>
                  </a:lnTo>
                  <a:lnTo>
                    <a:pt x="725" y="563"/>
                  </a:lnTo>
                  <a:lnTo>
                    <a:pt x="729" y="545"/>
                  </a:lnTo>
                  <a:lnTo>
                    <a:pt x="729" y="528"/>
                  </a:lnTo>
                  <a:lnTo>
                    <a:pt x="734" y="512"/>
                  </a:lnTo>
                  <a:lnTo>
                    <a:pt x="739" y="496"/>
                  </a:lnTo>
                  <a:lnTo>
                    <a:pt x="741" y="480"/>
                  </a:lnTo>
                  <a:lnTo>
                    <a:pt x="748" y="463"/>
                  </a:lnTo>
                  <a:lnTo>
                    <a:pt x="755" y="447"/>
                  </a:lnTo>
                  <a:lnTo>
                    <a:pt x="762" y="433"/>
                  </a:lnTo>
                  <a:lnTo>
                    <a:pt x="769" y="417"/>
                  </a:lnTo>
                  <a:lnTo>
                    <a:pt x="778" y="401"/>
                  </a:lnTo>
                  <a:lnTo>
                    <a:pt x="790" y="385"/>
                  </a:lnTo>
                  <a:lnTo>
                    <a:pt x="790" y="373"/>
                  </a:lnTo>
                  <a:lnTo>
                    <a:pt x="792" y="361"/>
                  </a:lnTo>
                  <a:lnTo>
                    <a:pt x="792" y="352"/>
                  </a:lnTo>
                  <a:lnTo>
                    <a:pt x="790" y="341"/>
                  </a:lnTo>
                  <a:lnTo>
                    <a:pt x="790" y="331"/>
                  </a:lnTo>
                  <a:lnTo>
                    <a:pt x="787" y="320"/>
                  </a:lnTo>
                  <a:lnTo>
                    <a:pt x="785" y="310"/>
                  </a:lnTo>
                  <a:lnTo>
                    <a:pt x="780" y="301"/>
                  </a:lnTo>
                  <a:lnTo>
                    <a:pt x="776" y="294"/>
                  </a:lnTo>
                  <a:lnTo>
                    <a:pt x="771" y="285"/>
                  </a:lnTo>
                  <a:lnTo>
                    <a:pt x="767" y="276"/>
                  </a:lnTo>
                  <a:lnTo>
                    <a:pt x="762" y="266"/>
                  </a:lnTo>
                  <a:lnTo>
                    <a:pt x="755" y="257"/>
                  </a:lnTo>
                  <a:lnTo>
                    <a:pt x="750" y="250"/>
                  </a:lnTo>
                  <a:lnTo>
                    <a:pt x="746" y="241"/>
                  </a:lnTo>
                  <a:lnTo>
                    <a:pt x="739" y="234"/>
                  </a:lnTo>
                  <a:lnTo>
                    <a:pt x="734" y="225"/>
                  </a:lnTo>
                  <a:lnTo>
                    <a:pt x="725" y="215"/>
                  </a:lnTo>
                  <a:lnTo>
                    <a:pt x="720" y="209"/>
                  </a:lnTo>
                  <a:lnTo>
                    <a:pt x="713" y="199"/>
                  </a:lnTo>
                  <a:lnTo>
                    <a:pt x="709" y="192"/>
                  </a:lnTo>
                  <a:lnTo>
                    <a:pt x="702" y="183"/>
                  </a:lnTo>
                  <a:lnTo>
                    <a:pt x="697" y="174"/>
                  </a:lnTo>
                  <a:lnTo>
                    <a:pt x="690" y="165"/>
                  </a:lnTo>
                  <a:lnTo>
                    <a:pt x="688" y="155"/>
                  </a:lnTo>
                  <a:lnTo>
                    <a:pt x="683" y="146"/>
                  </a:lnTo>
                  <a:lnTo>
                    <a:pt x="679" y="137"/>
                  </a:lnTo>
                  <a:lnTo>
                    <a:pt x="676" y="127"/>
                  </a:lnTo>
                  <a:lnTo>
                    <a:pt x="674" y="116"/>
                  </a:lnTo>
                  <a:lnTo>
                    <a:pt x="672" y="107"/>
                  </a:lnTo>
                  <a:lnTo>
                    <a:pt x="672" y="95"/>
                  </a:lnTo>
                  <a:lnTo>
                    <a:pt x="672" y="83"/>
                  </a:lnTo>
                  <a:lnTo>
                    <a:pt x="669" y="81"/>
                  </a:lnTo>
                  <a:lnTo>
                    <a:pt x="667" y="81"/>
                  </a:lnTo>
                  <a:lnTo>
                    <a:pt x="667" y="79"/>
                  </a:lnTo>
                  <a:lnTo>
                    <a:pt x="665" y="79"/>
                  </a:lnTo>
                  <a:lnTo>
                    <a:pt x="665" y="76"/>
                  </a:lnTo>
                  <a:lnTo>
                    <a:pt x="662" y="74"/>
                  </a:lnTo>
                  <a:lnTo>
                    <a:pt x="662" y="72"/>
                  </a:lnTo>
                  <a:lnTo>
                    <a:pt x="660" y="72"/>
                  </a:lnTo>
                  <a:lnTo>
                    <a:pt x="658" y="70"/>
                  </a:lnTo>
                  <a:lnTo>
                    <a:pt x="655" y="67"/>
                  </a:lnTo>
                  <a:lnTo>
                    <a:pt x="655" y="65"/>
                  </a:lnTo>
                  <a:lnTo>
                    <a:pt x="653" y="65"/>
                  </a:lnTo>
                  <a:lnTo>
                    <a:pt x="653" y="63"/>
                  </a:lnTo>
                  <a:lnTo>
                    <a:pt x="651" y="63"/>
                  </a:lnTo>
                  <a:lnTo>
                    <a:pt x="648" y="60"/>
                  </a:lnTo>
                  <a:lnTo>
                    <a:pt x="646" y="58"/>
                  </a:lnTo>
                  <a:lnTo>
                    <a:pt x="644" y="58"/>
                  </a:lnTo>
                  <a:lnTo>
                    <a:pt x="641" y="56"/>
                  </a:lnTo>
                  <a:lnTo>
                    <a:pt x="641" y="53"/>
                  </a:lnTo>
                  <a:lnTo>
                    <a:pt x="639" y="53"/>
                  </a:lnTo>
                  <a:lnTo>
                    <a:pt x="637" y="51"/>
                  </a:lnTo>
                  <a:lnTo>
                    <a:pt x="635" y="51"/>
                  </a:lnTo>
                  <a:lnTo>
                    <a:pt x="632" y="49"/>
                  </a:lnTo>
                  <a:lnTo>
                    <a:pt x="630" y="49"/>
                  </a:lnTo>
                  <a:lnTo>
                    <a:pt x="628" y="46"/>
                  </a:lnTo>
                  <a:lnTo>
                    <a:pt x="625" y="46"/>
                  </a:lnTo>
                  <a:lnTo>
                    <a:pt x="623" y="46"/>
                  </a:lnTo>
                  <a:lnTo>
                    <a:pt x="618" y="46"/>
                  </a:lnTo>
                  <a:lnTo>
                    <a:pt x="616" y="46"/>
                  </a:lnTo>
                  <a:lnTo>
                    <a:pt x="614" y="46"/>
                  </a:lnTo>
                  <a:lnTo>
                    <a:pt x="611" y="46"/>
                  </a:lnTo>
                  <a:lnTo>
                    <a:pt x="609" y="46"/>
                  </a:lnTo>
                  <a:lnTo>
                    <a:pt x="607" y="46"/>
                  </a:lnTo>
                  <a:lnTo>
                    <a:pt x="604" y="46"/>
                  </a:lnTo>
                  <a:lnTo>
                    <a:pt x="602" y="46"/>
                  </a:lnTo>
                  <a:lnTo>
                    <a:pt x="600" y="46"/>
                  </a:lnTo>
                  <a:lnTo>
                    <a:pt x="597" y="46"/>
                  </a:lnTo>
                  <a:lnTo>
                    <a:pt x="595" y="46"/>
                  </a:lnTo>
                  <a:lnTo>
                    <a:pt x="593" y="46"/>
                  </a:lnTo>
                  <a:lnTo>
                    <a:pt x="591" y="46"/>
                  </a:lnTo>
                  <a:lnTo>
                    <a:pt x="591" y="49"/>
                  </a:lnTo>
                  <a:lnTo>
                    <a:pt x="588" y="49"/>
                  </a:lnTo>
                  <a:lnTo>
                    <a:pt x="586" y="49"/>
                  </a:lnTo>
                  <a:lnTo>
                    <a:pt x="584" y="51"/>
                  </a:lnTo>
                  <a:lnTo>
                    <a:pt x="581" y="51"/>
                  </a:lnTo>
                  <a:lnTo>
                    <a:pt x="579" y="51"/>
                  </a:lnTo>
                  <a:lnTo>
                    <a:pt x="577" y="51"/>
                  </a:lnTo>
                  <a:lnTo>
                    <a:pt x="577" y="53"/>
                  </a:lnTo>
                  <a:lnTo>
                    <a:pt x="574" y="53"/>
                  </a:lnTo>
                  <a:lnTo>
                    <a:pt x="572" y="53"/>
                  </a:lnTo>
                  <a:lnTo>
                    <a:pt x="567" y="60"/>
                  </a:lnTo>
                  <a:lnTo>
                    <a:pt x="565" y="65"/>
                  </a:lnTo>
                  <a:lnTo>
                    <a:pt x="563" y="70"/>
                  </a:lnTo>
                  <a:lnTo>
                    <a:pt x="560" y="74"/>
                  </a:lnTo>
                  <a:lnTo>
                    <a:pt x="556" y="81"/>
                  </a:lnTo>
                  <a:lnTo>
                    <a:pt x="553" y="86"/>
                  </a:lnTo>
                  <a:lnTo>
                    <a:pt x="549" y="90"/>
                  </a:lnTo>
                  <a:lnTo>
                    <a:pt x="549" y="95"/>
                  </a:lnTo>
                  <a:lnTo>
                    <a:pt x="544" y="100"/>
                  </a:lnTo>
                  <a:lnTo>
                    <a:pt x="542" y="104"/>
                  </a:lnTo>
                  <a:lnTo>
                    <a:pt x="537" y="111"/>
                  </a:lnTo>
                  <a:lnTo>
                    <a:pt x="535" y="114"/>
                  </a:lnTo>
                  <a:lnTo>
                    <a:pt x="530" y="118"/>
                  </a:lnTo>
                  <a:lnTo>
                    <a:pt x="528" y="123"/>
                  </a:lnTo>
                  <a:lnTo>
                    <a:pt x="526" y="127"/>
                  </a:lnTo>
                  <a:lnTo>
                    <a:pt x="521" y="132"/>
                  </a:lnTo>
                  <a:lnTo>
                    <a:pt x="516" y="137"/>
                  </a:lnTo>
                  <a:lnTo>
                    <a:pt x="514" y="139"/>
                  </a:lnTo>
                  <a:lnTo>
                    <a:pt x="509" y="146"/>
                  </a:lnTo>
                  <a:lnTo>
                    <a:pt x="505" y="148"/>
                  </a:lnTo>
                  <a:lnTo>
                    <a:pt x="500" y="151"/>
                  </a:lnTo>
                  <a:lnTo>
                    <a:pt x="496" y="155"/>
                  </a:lnTo>
                  <a:lnTo>
                    <a:pt x="491" y="160"/>
                  </a:lnTo>
                  <a:lnTo>
                    <a:pt x="486" y="162"/>
                  </a:lnTo>
                  <a:lnTo>
                    <a:pt x="479" y="165"/>
                  </a:lnTo>
                  <a:lnTo>
                    <a:pt x="475" y="169"/>
                  </a:lnTo>
                  <a:lnTo>
                    <a:pt x="470" y="171"/>
                  </a:lnTo>
                  <a:lnTo>
                    <a:pt x="465" y="174"/>
                  </a:lnTo>
                  <a:lnTo>
                    <a:pt x="459" y="176"/>
                  </a:lnTo>
                  <a:lnTo>
                    <a:pt x="452" y="176"/>
                  </a:lnTo>
                  <a:lnTo>
                    <a:pt x="445" y="178"/>
                  </a:lnTo>
                  <a:lnTo>
                    <a:pt x="438" y="181"/>
                  </a:lnTo>
                  <a:lnTo>
                    <a:pt x="435" y="181"/>
                  </a:lnTo>
                  <a:lnTo>
                    <a:pt x="433" y="181"/>
                  </a:lnTo>
                  <a:lnTo>
                    <a:pt x="433" y="178"/>
                  </a:lnTo>
                  <a:lnTo>
                    <a:pt x="431" y="178"/>
                  </a:lnTo>
                  <a:lnTo>
                    <a:pt x="428" y="176"/>
                  </a:lnTo>
                  <a:lnTo>
                    <a:pt x="426" y="174"/>
                  </a:lnTo>
                  <a:lnTo>
                    <a:pt x="426" y="171"/>
                  </a:lnTo>
                  <a:lnTo>
                    <a:pt x="426" y="169"/>
                  </a:lnTo>
                  <a:lnTo>
                    <a:pt x="424" y="169"/>
                  </a:lnTo>
                  <a:lnTo>
                    <a:pt x="421" y="167"/>
                  </a:lnTo>
                  <a:lnTo>
                    <a:pt x="421" y="165"/>
                  </a:lnTo>
                  <a:lnTo>
                    <a:pt x="421" y="160"/>
                  </a:lnTo>
                  <a:lnTo>
                    <a:pt x="421" y="158"/>
                  </a:lnTo>
                  <a:lnTo>
                    <a:pt x="421" y="155"/>
                  </a:lnTo>
                  <a:lnTo>
                    <a:pt x="419" y="155"/>
                  </a:lnTo>
                  <a:lnTo>
                    <a:pt x="419" y="151"/>
                  </a:lnTo>
                  <a:lnTo>
                    <a:pt x="419" y="148"/>
                  </a:lnTo>
                  <a:lnTo>
                    <a:pt x="419" y="146"/>
                  </a:lnTo>
                  <a:lnTo>
                    <a:pt x="419" y="144"/>
                  </a:lnTo>
                  <a:lnTo>
                    <a:pt x="421" y="141"/>
                  </a:lnTo>
                  <a:lnTo>
                    <a:pt x="421" y="139"/>
                  </a:lnTo>
                  <a:lnTo>
                    <a:pt x="421" y="137"/>
                  </a:lnTo>
                  <a:lnTo>
                    <a:pt x="421" y="134"/>
                  </a:lnTo>
                  <a:lnTo>
                    <a:pt x="421" y="132"/>
                  </a:lnTo>
                  <a:lnTo>
                    <a:pt x="421" y="130"/>
                  </a:lnTo>
                  <a:lnTo>
                    <a:pt x="424" y="127"/>
                  </a:lnTo>
                  <a:lnTo>
                    <a:pt x="426" y="125"/>
                  </a:lnTo>
                  <a:lnTo>
                    <a:pt x="426" y="123"/>
                  </a:lnTo>
                  <a:lnTo>
                    <a:pt x="426" y="120"/>
                  </a:lnTo>
                  <a:lnTo>
                    <a:pt x="426" y="118"/>
                  </a:lnTo>
                  <a:lnTo>
                    <a:pt x="426" y="116"/>
                  </a:lnTo>
                  <a:lnTo>
                    <a:pt x="426" y="114"/>
                  </a:lnTo>
                  <a:lnTo>
                    <a:pt x="426" y="111"/>
                  </a:lnTo>
                  <a:lnTo>
                    <a:pt x="428" y="111"/>
                  </a:lnTo>
                  <a:lnTo>
                    <a:pt x="428" y="109"/>
                  </a:lnTo>
                  <a:lnTo>
                    <a:pt x="428" y="107"/>
                  </a:lnTo>
                  <a:lnTo>
                    <a:pt x="428" y="104"/>
                  </a:lnTo>
                  <a:lnTo>
                    <a:pt x="431" y="102"/>
                  </a:lnTo>
                  <a:lnTo>
                    <a:pt x="431" y="100"/>
                  </a:lnTo>
                  <a:lnTo>
                    <a:pt x="431" y="97"/>
                  </a:lnTo>
                  <a:lnTo>
                    <a:pt x="431" y="95"/>
                  </a:lnTo>
                  <a:lnTo>
                    <a:pt x="433" y="95"/>
                  </a:lnTo>
                  <a:lnTo>
                    <a:pt x="433" y="93"/>
                  </a:lnTo>
                  <a:lnTo>
                    <a:pt x="433" y="90"/>
                  </a:lnTo>
                  <a:lnTo>
                    <a:pt x="433" y="86"/>
                  </a:lnTo>
                  <a:lnTo>
                    <a:pt x="435" y="86"/>
                  </a:lnTo>
                  <a:lnTo>
                    <a:pt x="438" y="86"/>
                  </a:lnTo>
                  <a:lnTo>
                    <a:pt x="438" y="83"/>
                  </a:lnTo>
                  <a:lnTo>
                    <a:pt x="438" y="81"/>
                  </a:lnTo>
                  <a:lnTo>
                    <a:pt x="496" y="30"/>
                  </a:lnTo>
                  <a:lnTo>
                    <a:pt x="498" y="30"/>
                  </a:lnTo>
                  <a:lnTo>
                    <a:pt x="498" y="28"/>
                  </a:lnTo>
                  <a:lnTo>
                    <a:pt x="500" y="28"/>
                  </a:lnTo>
                  <a:lnTo>
                    <a:pt x="500" y="25"/>
                  </a:lnTo>
                  <a:lnTo>
                    <a:pt x="500" y="23"/>
                  </a:lnTo>
                  <a:lnTo>
                    <a:pt x="500" y="21"/>
                  </a:lnTo>
                  <a:lnTo>
                    <a:pt x="442" y="0"/>
                  </a:lnTo>
                </a:path>
              </a:pathLst>
            </a:custGeom>
            <a:gradFill rotWithShape="1">
              <a:gsLst>
                <a:gs pos="0">
                  <a:srgbClr val="CC0000"/>
                </a:gs>
                <a:gs pos="50000">
                  <a:srgbClr val="FF0000"/>
                </a:gs>
                <a:gs pos="100000">
                  <a:srgbClr val="CC0000"/>
                </a:gs>
              </a:gsLst>
              <a:lin ang="5400000" scaled="1"/>
            </a:gradFill>
            <a:ln w="9525" cap="rnd">
              <a:noFill/>
              <a:round/>
              <a:headEnd/>
              <a:tailEnd/>
            </a:ln>
          </p:spPr>
          <p:txBody>
            <a:bodyPr/>
            <a:lstStyle/>
            <a:p>
              <a:pPr fontAlgn="auto">
                <a:spcBef>
                  <a:spcPts val="0"/>
                </a:spcBef>
                <a:spcAft>
                  <a:spcPts val="0"/>
                </a:spcAft>
                <a:defRPr/>
              </a:pPr>
              <a:endParaRPr lang="en-US">
                <a:latin typeface="+mn-lt"/>
              </a:endParaRPr>
            </a:p>
          </p:txBody>
        </p:sp>
        <p:sp>
          <p:nvSpPr>
            <p:cNvPr id="13" name="Freeform 10"/>
            <p:cNvSpPr>
              <a:spLocks/>
            </p:cNvSpPr>
            <p:nvPr/>
          </p:nvSpPr>
          <p:spPr bwMode="auto">
            <a:xfrm>
              <a:off x="4384847" y="3318820"/>
              <a:ext cx="834111" cy="2487560"/>
            </a:xfrm>
            <a:custGeom>
              <a:avLst/>
              <a:gdLst>
                <a:gd name="T0" fmla="*/ 2147483647 w 293"/>
                <a:gd name="T1" fmla="*/ 0 h 861"/>
                <a:gd name="T2" fmla="*/ 2147483647 w 293"/>
                <a:gd name="T3" fmla="*/ 2147483647 h 861"/>
                <a:gd name="T4" fmla="*/ 0 w 293"/>
                <a:gd name="T5" fmla="*/ 2147483647 h 861"/>
                <a:gd name="T6" fmla="*/ 2147483647 w 293"/>
                <a:gd name="T7" fmla="*/ 2147483647 h 861"/>
                <a:gd name="T8" fmla="*/ 0 w 293"/>
                <a:gd name="T9" fmla="*/ 2147483647 h 861"/>
                <a:gd name="T10" fmla="*/ 2147483647 w 293"/>
                <a:gd name="T11" fmla="*/ 2147483647 h 861"/>
                <a:gd name="T12" fmla="*/ 2147483647 w 293"/>
                <a:gd name="T13" fmla="*/ 2147483647 h 861"/>
                <a:gd name="T14" fmla="*/ 2147483647 w 293"/>
                <a:gd name="T15" fmla="*/ 2147483647 h 861"/>
                <a:gd name="T16" fmla="*/ 2147483647 w 293"/>
                <a:gd name="T17" fmla="*/ 2147483647 h 861"/>
                <a:gd name="T18" fmla="*/ 2147483647 w 293"/>
                <a:gd name="T19" fmla="*/ 2147483647 h 861"/>
                <a:gd name="T20" fmla="*/ 2147483647 w 293"/>
                <a:gd name="T21" fmla="*/ 2147483647 h 861"/>
                <a:gd name="T22" fmla="*/ 2147483647 w 293"/>
                <a:gd name="T23" fmla="*/ 0 h 8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3"/>
                <a:gd name="T37" fmla="*/ 0 h 861"/>
                <a:gd name="T38" fmla="*/ 293 w 293"/>
                <a:gd name="T39" fmla="*/ 861 h 8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3" h="861">
                  <a:moveTo>
                    <a:pt x="152" y="0"/>
                  </a:moveTo>
                  <a:lnTo>
                    <a:pt x="152" y="237"/>
                  </a:lnTo>
                  <a:lnTo>
                    <a:pt x="0" y="237"/>
                  </a:lnTo>
                  <a:lnTo>
                    <a:pt x="152" y="548"/>
                  </a:lnTo>
                  <a:lnTo>
                    <a:pt x="0" y="548"/>
                  </a:lnTo>
                  <a:lnTo>
                    <a:pt x="143" y="860"/>
                  </a:lnTo>
                  <a:lnTo>
                    <a:pt x="143" y="640"/>
                  </a:lnTo>
                  <a:lnTo>
                    <a:pt x="292" y="640"/>
                  </a:lnTo>
                  <a:lnTo>
                    <a:pt x="143" y="331"/>
                  </a:lnTo>
                  <a:lnTo>
                    <a:pt x="292" y="331"/>
                  </a:lnTo>
                  <a:lnTo>
                    <a:pt x="152" y="3"/>
                  </a:lnTo>
                  <a:lnTo>
                    <a:pt x="152" y="0"/>
                  </a:lnTo>
                </a:path>
              </a:pathLst>
            </a:custGeom>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ln w="9525" cap="rnd">
              <a:noFill/>
              <a:round/>
              <a:headEnd/>
              <a:tailEnd/>
            </a:ln>
          </p:spPr>
          <p:txBody>
            <a:bodyPr/>
            <a:lstStyle/>
            <a:p>
              <a:pPr fontAlgn="auto">
                <a:spcBef>
                  <a:spcPts val="0"/>
                </a:spcBef>
                <a:spcAft>
                  <a:spcPts val="0"/>
                </a:spcAft>
                <a:defRPr/>
              </a:pPr>
              <a:endParaRPr lang="en-US">
                <a:latin typeface="+mn-lt"/>
              </a:endParaRPr>
            </a:p>
          </p:txBody>
        </p:sp>
      </p:grpSp>
      <p:sp>
        <p:nvSpPr>
          <p:cNvPr id="14" name="Rectangle 13"/>
          <p:cNvSpPr>
            <a:spLocks noChangeArrowheads="1"/>
          </p:cNvSpPr>
          <p:nvPr userDrawn="1"/>
        </p:nvSpPr>
        <p:spPr bwMode="auto">
          <a:xfrm>
            <a:off x="3886200" y="0"/>
            <a:ext cx="1371600" cy="184150"/>
          </a:xfrm>
          <a:prstGeom prst="rect">
            <a:avLst/>
          </a:prstGeom>
          <a:solidFill>
            <a:srgbClr val="00B050"/>
          </a:solidFill>
          <a:ln w="9525">
            <a:noFill/>
            <a:miter lim="800000"/>
            <a:headEnd/>
            <a:tailEnd/>
          </a:ln>
          <a:effectLst/>
        </p:spPr>
        <p:txBody>
          <a:bodyPr>
            <a:spAutoFit/>
          </a:bodyPr>
          <a:lstStyle/>
          <a:p>
            <a:pPr algn="ctr" fontAlgn="auto">
              <a:spcBef>
                <a:spcPts val="0"/>
              </a:spcBef>
              <a:spcAft>
                <a:spcPts val="0"/>
              </a:spcAft>
              <a:defRPr/>
            </a:pPr>
            <a:r>
              <a:rPr lang="en-US" sz="600" b="1" dirty="0">
                <a:solidFill>
                  <a:schemeClr val="bg1"/>
                </a:solidFill>
                <a:effectLst>
                  <a:outerShdw blurRad="38100" dist="38100" dir="2700000" algn="tl">
                    <a:srgbClr val="000000"/>
                  </a:outerShdw>
                </a:effectLst>
                <a:latin typeface="+mn-lt"/>
              </a:rPr>
              <a:t>UNCLASSIFIED</a:t>
            </a:r>
            <a:endParaRPr lang="en-US" sz="900" b="1" dirty="0">
              <a:latin typeface="+mn-lt"/>
            </a:endParaRPr>
          </a:p>
        </p:txBody>
      </p:sp>
      <p:sp>
        <p:nvSpPr>
          <p:cNvPr id="15" name="Rectangle 14"/>
          <p:cNvSpPr>
            <a:spLocks noChangeArrowheads="1"/>
          </p:cNvSpPr>
          <p:nvPr userDrawn="1"/>
        </p:nvSpPr>
        <p:spPr bwMode="auto">
          <a:xfrm>
            <a:off x="3873500" y="6673850"/>
            <a:ext cx="1371600" cy="184150"/>
          </a:xfrm>
          <a:prstGeom prst="rect">
            <a:avLst/>
          </a:prstGeom>
          <a:solidFill>
            <a:srgbClr val="00B050"/>
          </a:solidFill>
          <a:ln w="9525">
            <a:noFill/>
            <a:miter lim="800000"/>
            <a:headEnd/>
            <a:tailEnd/>
          </a:ln>
          <a:effectLst/>
        </p:spPr>
        <p:txBody>
          <a:bodyPr>
            <a:spAutoFit/>
          </a:bodyPr>
          <a:lstStyle/>
          <a:p>
            <a:pPr algn="ctr" fontAlgn="auto">
              <a:spcBef>
                <a:spcPts val="0"/>
              </a:spcBef>
              <a:spcAft>
                <a:spcPts val="0"/>
              </a:spcAft>
              <a:defRPr/>
            </a:pPr>
            <a:r>
              <a:rPr lang="en-US" sz="600" b="1" dirty="0">
                <a:solidFill>
                  <a:schemeClr val="bg1"/>
                </a:solidFill>
                <a:effectLst>
                  <a:outerShdw blurRad="38100" dist="38100" dir="2700000" algn="tl">
                    <a:srgbClr val="000000"/>
                  </a:outerShdw>
                </a:effectLst>
                <a:latin typeface="+mn-lt"/>
              </a:rPr>
              <a:t>UNCLASSIFIED</a:t>
            </a:r>
            <a:endParaRPr lang="en-US" sz="900" b="1" dirty="0">
              <a:latin typeface="+mn-lt"/>
            </a:endParaRPr>
          </a:p>
        </p:txBody>
      </p:sp>
    </p:spTree>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9" r:id="rId7"/>
    <p:sldLayoutId id="2147484124" r:id="rId8"/>
    <p:sldLayoutId id="2147484125" r:id="rId9"/>
    <p:sldLayoutId id="2147484126" r:id="rId10"/>
    <p:sldLayoutId id="2147484127" r:id="rId11"/>
    <p:sldLayoutId id="2147484128" r:id="rId12"/>
    <p:sldLayoutId id="2147484130" r:id="rId13"/>
    <p:sldLayoutId id="2147484131"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D4FCB87-C1D2-4BFD-8F1E-BFA580E366DB}" type="datetimeFigureOut">
              <a:rPr lang="en-US" smtClean="0">
                <a:solidFill>
                  <a:prstClr val="black">
                    <a:tint val="75000"/>
                  </a:prstClr>
                </a:solidFill>
                <a:latin typeface="Calibri"/>
              </a:rPr>
              <a:pPr fontAlgn="auto">
                <a:spcBef>
                  <a:spcPts val="0"/>
                </a:spcBef>
                <a:spcAft>
                  <a:spcPts val="0"/>
                </a:spcAft>
              </a:pPr>
              <a:t>4/23/2012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6A23058-0EB7-43C1-A464-A64923D8C980}"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9667DAF-D33D-4176-9505-A9D9B86E52A7}" type="datetimeFigureOut">
              <a:rPr lang="en-US">
                <a:solidFill>
                  <a:prstClr val="black">
                    <a:tint val="75000"/>
                  </a:prstClr>
                </a:solidFill>
              </a:rPr>
              <a:pPr>
                <a:defRPr/>
              </a:pPr>
              <a:t>4/23/2012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0E1F2A-7134-4810-B6CC-D5DE30200AFF}" type="slidenum">
              <a:rPr lang="en-US">
                <a:solidFill>
                  <a:prstClr val="black">
                    <a:tint val="75000"/>
                  </a:prstClr>
                </a:solidFill>
              </a:rPr>
              <a:pPr>
                <a:defRPr/>
              </a:pPr>
              <a:t>‹#›</a:t>
            </a:fld>
            <a:endParaRPr lang="en-US">
              <a:solidFill>
                <a:prstClr val="black">
                  <a:tint val="75000"/>
                </a:prstClr>
              </a:solidFill>
            </a:endParaRPr>
          </a:p>
        </p:txBody>
      </p:sp>
      <p:pic>
        <p:nvPicPr>
          <p:cNvPr id="1031" name="Picture 4" descr="Special Troops Battalion,..."/>
          <p:cNvPicPr>
            <a:picLocks noChangeAspect="1" noChangeArrowheads="1"/>
          </p:cNvPicPr>
          <p:nvPr userDrawn="1"/>
        </p:nvPicPr>
        <p:blipFill>
          <a:blip r:embed="rId16" cstate="print"/>
          <a:srcRect/>
          <a:stretch>
            <a:fillRect/>
          </a:stretch>
        </p:blipFill>
        <p:spPr bwMode="auto">
          <a:xfrm>
            <a:off x="8050213" y="357188"/>
            <a:ext cx="800100" cy="800100"/>
          </a:xfrm>
          <a:prstGeom prst="rect">
            <a:avLst/>
          </a:prstGeom>
          <a:noFill/>
          <a:ln w="9525">
            <a:noFill/>
            <a:miter lim="800000"/>
            <a:headEnd/>
            <a:tailEnd/>
          </a:ln>
        </p:spPr>
      </p:pic>
      <p:sp>
        <p:nvSpPr>
          <p:cNvPr id="8" name="Rectangle 21"/>
          <p:cNvSpPr>
            <a:spLocks noChangeArrowheads="1"/>
          </p:cNvSpPr>
          <p:nvPr userDrawn="1"/>
        </p:nvSpPr>
        <p:spPr bwMode="auto">
          <a:xfrm>
            <a:off x="381000" y="6550025"/>
            <a:ext cx="3200400" cy="307975"/>
          </a:xfrm>
          <a:prstGeom prst="rect">
            <a:avLst/>
          </a:prstGeom>
          <a:solidFill>
            <a:schemeClr val="bg1"/>
          </a:solidFill>
          <a:ln w="9525">
            <a:noFill/>
            <a:miter lim="800000"/>
            <a:headEnd/>
            <a:tailEnd/>
          </a:ln>
          <a:effectLst/>
        </p:spPr>
        <p:txBody>
          <a:bodyPr anchor="ctr">
            <a:spAutoFit/>
          </a:bodyPr>
          <a:lstStyle/>
          <a:p>
            <a:pPr fontAlgn="auto">
              <a:spcBef>
                <a:spcPts val="0"/>
              </a:spcBef>
              <a:spcAft>
                <a:spcPts val="0"/>
              </a:spcAft>
              <a:defRPr/>
            </a:pPr>
            <a:r>
              <a:rPr lang="en-US" sz="1400" b="1" i="1" dirty="0">
                <a:solidFill>
                  <a:srgbClr val="CC0000"/>
                </a:solidFill>
              </a:rPr>
              <a:t>Strike With Honor!</a:t>
            </a:r>
          </a:p>
        </p:txBody>
      </p:sp>
      <p:sp>
        <p:nvSpPr>
          <p:cNvPr id="9" name="Rectangle 8"/>
          <p:cNvSpPr>
            <a:spLocks noChangeArrowheads="1"/>
          </p:cNvSpPr>
          <p:nvPr userDrawn="1"/>
        </p:nvSpPr>
        <p:spPr bwMode="auto">
          <a:xfrm>
            <a:off x="5216525" y="0"/>
            <a:ext cx="3581400" cy="307975"/>
          </a:xfrm>
          <a:prstGeom prst="rect">
            <a:avLst/>
          </a:prstGeom>
          <a:solidFill>
            <a:schemeClr val="bg1"/>
          </a:solidFill>
          <a:ln w="9525">
            <a:noFill/>
            <a:miter lim="800000"/>
            <a:headEnd/>
            <a:tailEnd/>
          </a:ln>
          <a:effectLst/>
        </p:spPr>
        <p:txBody>
          <a:bodyPr anchor="ctr">
            <a:spAutoFit/>
          </a:bodyPr>
          <a:lstStyle/>
          <a:p>
            <a:pPr algn="r" fontAlgn="auto">
              <a:spcBef>
                <a:spcPts val="0"/>
              </a:spcBef>
              <a:spcAft>
                <a:spcPts val="0"/>
              </a:spcAft>
              <a:defRPr/>
            </a:pPr>
            <a:r>
              <a:rPr lang="en-US" sz="1400" b="1" i="1" dirty="0">
                <a:solidFill>
                  <a:srgbClr val="CC0000"/>
                </a:solidFill>
              </a:rPr>
              <a:t>25</a:t>
            </a:r>
            <a:r>
              <a:rPr lang="en-US" sz="1400" b="1" i="1" baseline="30000" dirty="0">
                <a:solidFill>
                  <a:srgbClr val="CC0000"/>
                </a:solidFill>
              </a:rPr>
              <a:t>th</a:t>
            </a:r>
            <a:r>
              <a:rPr lang="en-US" sz="1400" b="1" i="1" dirty="0">
                <a:solidFill>
                  <a:srgbClr val="CC0000"/>
                </a:solidFill>
              </a:rPr>
              <a:t> Division Special Troops Battalion</a:t>
            </a:r>
          </a:p>
        </p:txBody>
      </p:sp>
      <p:grpSp>
        <p:nvGrpSpPr>
          <p:cNvPr id="2" name="Group 56"/>
          <p:cNvGrpSpPr>
            <a:grpSpLocks noChangeAspect="1"/>
          </p:cNvGrpSpPr>
          <p:nvPr userDrawn="1"/>
        </p:nvGrpSpPr>
        <p:grpSpPr bwMode="auto">
          <a:xfrm>
            <a:off x="304800" y="314325"/>
            <a:ext cx="650875" cy="836613"/>
            <a:chOff x="3581400" y="2667000"/>
            <a:chExt cx="2514600" cy="3505200"/>
          </a:xfrm>
        </p:grpSpPr>
        <p:sp>
          <p:nvSpPr>
            <p:cNvPr id="11" name="Freeform 8"/>
            <p:cNvSpPr>
              <a:spLocks/>
            </p:cNvSpPr>
            <p:nvPr/>
          </p:nvSpPr>
          <p:spPr bwMode="auto">
            <a:xfrm>
              <a:off x="3581400" y="2667000"/>
              <a:ext cx="2514600" cy="3505200"/>
            </a:xfrm>
            <a:custGeom>
              <a:avLst/>
              <a:gdLst>
                <a:gd name="T0" fmla="*/ 2147483647 w 885"/>
                <a:gd name="T1" fmla="*/ 2147483647 h 1217"/>
                <a:gd name="T2" fmla="*/ 2147483647 w 885"/>
                <a:gd name="T3" fmla="*/ 2147483647 h 1217"/>
                <a:gd name="T4" fmla="*/ 2147483647 w 885"/>
                <a:gd name="T5" fmla="*/ 2147483647 h 1217"/>
                <a:gd name="T6" fmla="*/ 2147483647 w 885"/>
                <a:gd name="T7" fmla="*/ 2147483647 h 1217"/>
                <a:gd name="T8" fmla="*/ 2147483647 w 885"/>
                <a:gd name="T9" fmla="*/ 2147483647 h 1217"/>
                <a:gd name="T10" fmla="*/ 2147483647 w 885"/>
                <a:gd name="T11" fmla="*/ 2147483647 h 1217"/>
                <a:gd name="T12" fmla="*/ 2147483647 w 885"/>
                <a:gd name="T13" fmla="*/ 2147483647 h 1217"/>
                <a:gd name="T14" fmla="*/ 2147483647 w 885"/>
                <a:gd name="T15" fmla="*/ 2147483647 h 1217"/>
                <a:gd name="T16" fmla="*/ 2147483647 w 885"/>
                <a:gd name="T17" fmla="*/ 2147483647 h 1217"/>
                <a:gd name="T18" fmla="*/ 2147483647 w 885"/>
                <a:gd name="T19" fmla="*/ 2147483647 h 1217"/>
                <a:gd name="T20" fmla="*/ 2147483647 w 885"/>
                <a:gd name="T21" fmla="*/ 2147483647 h 1217"/>
                <a:gd name="T22" fmla="*/ 2147483647 w 885"/>
                <a:gd name="T23" fmla="*/ 2147483647 h 1217"/>
                <a:gd name="T24" fmla="*/ 2147483647 w 885"/>
                <a:gd name="T25" fmla="*/ 2147483647 h 1217"/>
                <a:gd name="T26" fmla="*/ 2147483647 w 885"/>
                <a:gd name="T27" fmla="*/ 2147483647 h 1217"/>
                <a:gd name="T28" fmla="*/ 2147483647 w 885"/>
                <a:gd name="T29" fmla="*/ 2147483647 h 1217"/>
                <a:gd name="T30" fmla="*/ 2147483647 w 885"/>
                <a:gd name="T31" fmla="*/ 2147483647 h 1217"/>
                <a:gd name="T32" fmla="*/ 2147483647 w 885"/>
                <a:gd name="T33" fmla="*/ 2147483647 h 1217"/>
                <a:gd name="T34" fmla="*/ 2147483647 w 885"/>
                <a:gd name="T35" fmla="*/ 2147483647 h 1217"/>
                <a:gd name="T36" fmla="*/ 2147483647 w 885"/>
                <a:gd name="T37" fmla="*/ 2147483647 h 1217"/>
                <a:gd name="T38" fmla="*/ 2147483647 w 885"/>
                <a:gd name="T39" fmla="*/ 2147483647 h 1217"/>
                <a:gd name="T40" fmla="*/ 2147483647 w 885"/>
                <a:gd name="T41" fmla="*/ 2147483647 h 1217"/>
                <a:gd name="T42" fmla="*/ 2147483647 w 885"/>
                <a:gd name="T43" fmla="*/ 2147483647 h 1217"/>
                <a:gd name="T44" fmla="*/ 2147483647 w 885"/>
                <a:gd name="T45" fmla="*/ 2147483647 h 1217"/>
                <a:gd name="T46" fmla="*/ 2147483647 w 885"/>
                <a:gd name="T47" fmla="*/ 2147483647 h 1217"/>
                <a:gd name="T48" fmla="*/ 2147483647 w 885"/>
                <a:gd name="T49" fmla="*/ 2147483647 h 1217"/>
                <a:gd name="T50" fmla="*/ 2147483647 w 885"/>
                <a:gd name="T51" fmla="*/ 2147483647 h 1217"/>
                <a:gd name="T52" fmla="*/ 2147483647 w 885"/>
                <a:gd name="T53" fmla="*/ 2147483647 h 1217"/>
                <a:gd name="T54" fmla="*/ 2147483647 w 885"/>
                <a:gd name="T55" fmla="*/ 2147483647 h 1217"/>
                <a:gd name="T56" fmla="*/ 2147483647 w 885"/>
                <a:gd name="T57" fmla="*/ 2147483647 h 1217"/>
                <a:gd name="T58" fmla="*/ 2147483647 w 885"/>
                <a:gd name="T59" fmla="*/ 2147483647 h 1217"/>
                <a:gd name="T60" fmla="*/ 2147483647 w 885"/>
                <a:gd name="T61" fmla="*/ 2147483647 h 1217"/>
                <a:gd name="T62" fmla="*/ 2147483647 w 885"/>
                <a:gd name="T63" fmla="*/ 2147483647 h 1217"/>
                <a:gd name="T64" fmla="*/ 2147483647 w 885"/>
                <a:gd name="T65" fmla="*/ 2147483647 h 1217"/>
                <a:gd name="T66" fmla="*/ 2147483647 w 885"/>
                <a:gd name="T67" fmla="*/ 2147483647 h 1217"/>
                <a:gd name="T68" fmla="*/ 2147483647 w 885"/>
                <a:gd name="T69" fmla="*/ 2147483647 h 1217"/>
                <a:gd name="T70" fmla="*/ 2147483647 w 885"/>
                <a:gd name="T71" fmla="*/ 2147483647 h 1217"/>
                <a:gd name="T72" fmla="*/ 2147483647 w 885"/>
                <a:gd name="T73" fmla="*/ 2147483647 h 1217"/>
                <a:gd name="T74" fmla="*/ 2147483647 w 885"/>
                <a:gd name="T75" fmla="*/ 2147483647 h 1217"/>
                <a:gd name="T76" fmla="*/ 2147483647 w 885"/>
                <a:gd name="T77" fmla="*/ 2147483647 h 1217"/>
                <a:gd name="T78" fmla="*/ 2147483647 w 885"/>
                <a:gd name="T79" fmla="*/ 2147483647 h 1217"/>
                <a:gd name="T80" fmla="*/ 2147483647 w 885"/>
                <a:gd name="T81" fmla="*/ 2147483647 h 1217"/>
                <a:gd name="T82" fmla="*/ 2147483647 w 885"/>
                <a:gd name="T83" fmla="*/ 2147483647 h 1217"/>
                <a:gd name="T84" fmla="*/ 2147483647 w 885"/>
                <a:gd name="T85" fmla="*/ 2147483647 h 1217"/>
                <a:gd name="T86" fmla="*/ 2147483647 w 885"/>
                <a:gd name="T87" fmla="*/ 2147483647 h 1217"/>
                <a:gd name="T88" fmla="*/ 2147483647 w 885"/>
                <a:gd name="T89" fmla="*/ 2147483647 h 1217"/>
                <a:gd name="T90" fmla="*/ 2147483647 w 885"/>
                <a:gd name="T91" fmla="*/ 2147483647 h 1217"/>
                <a:gd name="T92" fmla="*/ 2147483647 w 885"/>
                <a:gd name="T93" fmla="*/ 2147483647 h 1217"/>
                <a:gd name="T94" fmla="*/ 2147483647 w 885"/>
                <a:gd name="T95" fmla="*/ 2147483647 h 1217"/>
                <a:gd name="T96" fmla="*/ 2147483647 w 885"/>
                <a:gd name="T97" fmla="*/ 2147483647 h 1217"/>
                <a:gd name="T98" fmla="*/ 2147483647 w 885"/>
                <a:gd name="T99" fmla="*/ 2147483647 h 1217"/>
                <a:gd name="T100" fmla="*/ 2147483647 w 885"/>
                <a:gd name="T101" fmla="*/ 2147483647 h 1217"/>
                <a:gd name="T102" fmla="*/ 2147483647 w 885"/>
                <a:gd name="T103" fmla="*/ 2147483647 h 1217"/>
                <a:gd name="T104" fmla="*/ 2147483647 w 885"/>
                <a:gd name="T105" fmla="*/ 2147483647 h 1217"/>
                <a:gd name="T106" fmla="*/ 2147483647 w 885"/>
                <a:gd name="T107" fmla="*/ 2147483647 h 1217"/>
                <a:gd name="T108" fmla="*/ 2147483647 w 885"/>
                <a:gd name="T109" fmla="*/ 2147483647 h 1217"/>
                <a:gd name="T110" fmla="*/ 2147483647 w 885"/>
                <a:gd name="T111" fmla="*/ 2147483647 h 1217"/>
                <a:gd name="T112" fmla="*/ 2147483647 w 885"/>
                <a:gd name="T113" fmla="*/ 2147483647 h 1217"/>
                <a:gd name="T114" fmla="*/ 2147483647 w 885"/>
                <a:gd name="T115" fmla="*/ 2147483647 h 1217"/>
                <a:gd name="T116" fmla="*/ 2147483647 w 885"/>
                <a:gd name="T117" fmla="*/ 2147483647 h 1217"/>
                <a:gd name="T118" fmla="*/ 2147483647 w 885"/>
                <a:gd name="T119" fmla="*/ 2147483647 h 1217"/>
                <a:gd name="T120" fmla="*/ 2147483647 w 885"/>
                <a:gd name="T121" fmla="*/ 2147483647 h 1217"/>
                <a:gd name="T122" fmla="*/ 2147483647 w 885"/>
                <a:gd name="T123" fmla="*/ 2147483647 h 1217"/>
                <a:gd name="T124" fmla="*/ 2147483647 w 885"/>
                <a:gd name="T125" fmla="*/ 2147483647 h 12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5"/>
                <a:gd name="T190" fmla="*/ 0 h 1217"/>
                <a:gd name="T191" fmla="*/ 885 w 885"/>
                <a:gd name="T192" fmla="*/ 1217 h 12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5" h="1217">
                  <a:moveTo>
                    <a:pt x="497" y="0"/>
                  </a:moveTo>
                  <a:lnTo>
                    <a:pt x="495" y="0"/>
                  </a:lnTo>
                  <a:lnTo>
                    <a:pt x="492" y="0"/>
                  </a:lnTo>
                  <a:lnTo>
                    <a:pt x="490" y="0"/>
                  </a:lnTo>
                  <a:lnTo>
                    <a:pt x="488" y="0"/>
                  </a:lnTo>
                  <a:lnTo>
                    <a:pt x="486" y="0"/>
                  </a:lnTo>
                  <a:lnTo>
                    <a:pt x="483" y="0"/>
                  </a:lnTo>
                  <a:lnTo>
                    <a:pt x="479" y="0"/>
                  </a:lnTo>
                  <a:lnTo>
                    <a:pt x="476" y="0"/>
                  </a:lnTo>
                  <a:lnTo>
                    <a:pt x="474" y="2"/>
                  </a:lnTo>
                  <a:lnTo>
                    <a:pt x="472" y="2"/>
                  </a:lnTo>
                  <a:lnTo>
                    <a:pt x="472" y="5"/>
                  </a:lnTo>
                  <a:lnTo>
                    <a:pt x="469" y="5"/>
                  </a:lnTo>
                  <a:lnTo>
                    <a:pt x="467" y="5"/>
                  </a:lnTo>
                  <a:lnTo>
                    <a:pt x="463" y="5"/>
                  </a:lnTo>
                  <a:lnTo>
                    <a:pt x="463" y="7"/>
                  </a:lnTo>
                  <a:lnTo>
                    <a:pt x="460" y="7"/>
                  </a:lnTo>
                  <a:lnTo>
                    <a:pt x="460" y="9"/>
                  </a:lnTo>
                  <a:lnTo>
                    <a:pt x="458" y="9"/>
                  </a:lnTo>
                  <a:lnTo>
                    <a:pt x="456" y="9"/>
                  </a:lnTo>
                  <a:lnTo>
                    <a:pt x="453" y="9"/>
                  </a:lnTo>
                  <a:lnTo>
                    <a:pt x="451" y="12"/>
                  </a:lnTo>
                  <a:lnTo>
                    <a:pt x="451" y="14"/>
                  </a:lnTo>
                  <a:lnTo>
                    <a:pt x="449" y="14"/>
                  </a:lnTo>
                  <a:lnTo>
                    <a:pt x="449" y="16"/>
                  </a:lnTo>
                  <a:lnTo>
                    <a:pt x="447" y="16"/>
                  </a:lnTo>
                  <a:lnTo>
                    <a:pt x="444" y="19"/>
                  </a:lnTo>
                  <a:lnTo>
                    <a:pt x="442" y="21"/>
                  </a:lnTo>
                  <a:lnTo>
                    <a:pt x="440" y="26"/>
                  </a:lnTo>
                  <a:lnTo>
                    <a:pt x="435" y="28"/>
                  </a:lnTo>
                  <a:lnTo>
                    <a:pt x="433" y="31"/>
                  </a:lnTo>
                  <a:lnTo>
                    <a:pt x="428" y="31"/>
                  </a:lnTo>
                  <a:lnTo>
                    <a:pt x="426" y="35"/>
                  </a:lnTo>
                  <a:lnTo>
                    <a:pt x="426" y="38"/>
                  </a:lnTo>
                  <a:lnTo>
                    <a:pt x="421" y="40"/>
                  </a:lnTo>
                  <a:lnTo>
                    <a:pt x="419" y="42"/>
                  </a:lnTo>
                  <a:lnTo>
                    <a:pt x="419" y="47"/>
                  </a:lnTo>
                  <a:lnTo>
                    <a:pt x="415" y="49"/>
                  </a:lnTo>
                  <a:lnTo>
                    <a:pt x="415" y="52"/>
                  </a:lnTo>
                  <a:lnTo>
                    <a:pt x="412" y="57"/>
                  </a:lnTo>
                  <a:lnTo>
                    <a:pt x="410" y="59"/>
                  </a:lnTo>
                  <a:lnTo>
                    <a:pt x="408" y="61"/>
                  </a:lnTo>
                  <a:lnTo>
                    <a:pt x="408" y="66"/>
                  </a:lnTo>
                  <a:lnTo>
                    <a:pt x="405" y="71"/>
                  </a:lnTo>
                  <a:lnTo>
                    <a:pt x="403" y="73"/>
                  </a:lnTo>
                  <a:lnTo>
                    <a:pt x="403" y="75"/>
                  </a:lnTo>
                  <a:lnTo>
                    <a:pt x="398" y="80"/>
                  </a:lnTo>
                  <a:lnTo>
                    <a:pt x="398" y="82"/>
                  </a:lnTo>
                  <a:lnTo>
                    <a:pt x="396" y="87"/>
                  </a:lnTo>
                  <a:lnTo>
                    <a:pt x="396" y="90"/>
                  </a:lnTo>
                  <a:lnTo>
                    <a:pt x="394" y="94"/>
                  </a:lnTo>
                  <a:lnTo>
                    <a:pt x="392" y="97"/>
                  </a:lnTo>
                  <a:lnTo>
                    <a:pt x="392" y="101"/>
                  </a:lnTo>
                  <a:lnTo>
                    <a:pt x="387" y="104"/>
                  </a:lnTo>
                  <a:lnTo>
                    <a:pt x="387" y="106"/>
                  </a:lnTo>
                  <a:lnTo>
                    <a:pt x="385" y="108"/>
                  </a:lnTo>
                  <a:lnTo>
                    <a:pt x="385" y="113"/>
                  </a:lnTo>
                  <a:lnTo>
                    <a:pt x="380" y="115"/>
                  </a:lnTo>
                  <a:lnTo>
                    <a:pt x="380" y="120"/>
                  </a:lnTo>
                  <a:lnTo>
                    <a:pt x="378" y="120"/>
                  </a:lnTo>
                  <a:lnTo>
                    <a:pt x="316" y="54"/>
                  </a:lnTo>
                  <a:lnTo>
                    <a:pt x="311" y="54"/>
                  </a:lnTo>
                  <a:lnTo>
                    <a:pt x="309" y="52"/>
                  </a:lnTo>
                  <a:lnTo>
                    <a:pt x="305" y="52"/>
                  </a:lnTo>
                  <a:lnTo>
                    <a:pt x="302" y="49"/>
                  </a:lnTo>
                  <a:lnTo>
                    <a:pt x="300" y="49"/>
                  </a:lnTo>
                  <a:lnTo>
                    <a:pt x="295" y="47"/>
                  </a:lnTo>
                  <a:lnTo>
                    <a:pt x="293" y="47"/>
                  </a:lnTo>
                  <a:lnTo>
                    <a:pt x="289" y="45"/>
                  </a:lnTo>
                  <a:lnTo>
                    <a:pt x="286" y="45"/>
                  </a:lnTo>
                  <a:lnTo>
                    <a:pt x="282" y="42"/>
                  </a:lnTo>
                  <a:lnTo>
                    <a:pt x="279" y="42"/>
                  </a:lnTo>
                  <a:lnTo>
                    <a:pt x="277" y="40"/>
                  </a:lnTo>
                  <a:lnTo>
                    <a:pt x="273" y="40"/>
                  </a:lnTo>
                  <a:lnTo>
                    <a:pt x="270" y="40"/>
                  </a:lnTo>
                  <a:lnTo>
                    <a:pt x="266" y="40"/>
                  </a:lnTo>
                  <a:lnTo>
                    <a:pt x="263" y="40"/>
                  </a:lnTo>
                  <a:lnTo>
                    <a:pt x="259" y="38"/>
                  </a:lnTo>
                  <a:lnTo>
                    <a:pt x="254" y="38"/>
                  </a:lnTo>
                  <a:lnTo>
                    <a:pt x="252" y="38"/>
                  </a:lnTo>
                  <a:lnTo>
                    <a:pt x="247" y="38"/>
                  </a:lnTo>
                  <a:lnTo>
                    <a:pt x="243" y="38"/>
                  </a:lnTo>
                  <a:lnTo>
                    <a:pt x="240" y="38"/>
                  </a:lnTo>
                  <a:lnTo>
                    <a:pt x="236" y="38"/>
                  </a:lnTo>
                  <a:lnTo>
                    <a:pt x="234" y="38"/>
                  </a:lnTo>
                  <a:lnTo>
                    <a:pt x="229" y="38"/>
                  </a:lnTo>
                  <a:lnTo>
                    <a:pt x="227" y="40"/>
                  </a:lnTo>
                  <a:lnTo>
                    <a:pt x="222" y="40"/>
                  </a:lnTo>
                  <a:lnTo>
                    <a:pt x="220" y="40"/>
                  </a:lnTo>
                  <a:lnTo>
                    <a:pt x="218" y="40"/>
                  </a:lnTo>
                  <a:lnTo>
                    <a:pt x="213" y="42"/>
                  </a:lnTo>
                  <a:lnTo>
                    <a:pt x="208" y="42"/>
                  </a:lnTo>
                  <a:lnTo>
                    <a:pt x="206" y="45"/>
                  </a:lnTo>
                  <a:lnTo>
                    <a:pt x="202" y="47"/>
                  </a:lnTo>
                  <a:lnTo>
                    <a:pt x="197" y="47"/>
                  </a:lnTo>
                  <a:lnTo>
                    <a:pt x="195" y="47"/>
                  </a:lnTo>
                  <a:lnTo>
                    <a:pt x="192" y="49"/>
                  </a:lnTo>
                  <a:lnTo>
                    <a:pt x="190" y="52"/>
                  </a:lnTo>
                  <a:lnTo>
                    <a:pt x="186" y="52"/>
                  </a:lnTo>
                  <a:lnTo>
                    <a:pt x="183" y="54"/>
                  </a:lnTo>
                  <a:lnTo>
                    <a:pt x="181" y="57"/>
                  </a:lnTo>
                  <a:lnTo>
                    <a:pt x="179" y="59"/>
                  </a:lnTo>
                  <a:lnTo>
                    <a:pt x="174" y="61"/>
                  </a:lnTo>
                  <a:lnTo>
                    <a:pt x="172" y="61"/>
                  </a:lnTo>
                  <a:lnTo>
                    <a:pt x="169" y="64"/>
                  </a:lnTo>
                  <a:lnTo>
                    <a:pt x="167" y="68"/>
                  </a:lnTo>
                  <a:lnTo>
                    <a:pt x="165" y="71"/>
                  </a:lnTo>
                  <a:lnTo>
                    <a:pt x="160" y="73"/>
                  </a:lnTo>
                  <a:lnTo>
                    <a:pt x="160" y="75"/>
                  </a:lnTo>
                  <a:lnTo>
                    <a:pt x="156" y="78"/>
                  </a:lnTo>
                  <a:lnTo>
                    <a:pt x="153" y="82"/>
                  </a:lnTo>
                  <a:lnTo>
                    <a:pt x="153" y="85"/>
                  </a:lnTo>
                  <a:lnTo>
                    <a:pt x="151" y="85"/>
                  </a:lnTo>
                  <a:lnTo>
                    <a:pt x="149" y="90"/>
                  </a:lnTo>
                  <a:lnTo>
                    <a:pt x="147" y="92"/>
                  </a:lnTo>
                  <a:lnTo>
                    <a:pt x="144" y="94"/>
                  </a:lnTo>
                  <a:lnTo>
                    <a:pt x="144" y="97"/>
                  </a:lnTo>
                  <a:lnTo>
                    <a:pt x="142" y="99"/>
                  </a:lnTo>
                  <a:lnTo>
                    <a:pt x="142" y="101"/>
                  </a:lnTo>
                  <a:lnTo>
                    <a:pt x="137" y="104"/>
                  </a:lnTo>
                  <a:lnTo>
                    <a:pt x="137" y="106"/>
                  </a:lnTo>
                  <a:lnTo>
                    <a:pt x="135" y="108"/>
                  </a:lnTo>
                  <a:lnTo>
                    <a:pt x="133" y="111"/>
                  </a:lnTo>
                  <a:lnTo>
                    <a:pt x="133" y="113"/>
                  </a:lnTo>
                  <a:lnTo>
                    <a:pt x="131" y="115"/>
                  </a:lnTo>
                  <a:lnTo>
                    <a:pt x="131" y="120"/>
                  </a:lnTo>
                  <a:lnTo>
                    <a:pt x="128" y="120"/>
                  </a:lnTo>
                  <a:lnTo>
                    <a:pt x="126" y="125"/>
                  </a:lnTo>
                  <a:lnTo>
                    <a:pt x="126" y="127"/>
                  </a:lnTo>
                  <a:lnTo>
                    <a:pt x="126" y="130"/>
                  </a:lnTo>
                  <a:lnTo>
                    <a:pt x="124" y="134"/>
                  </a:lnTo>
                  <a:lnTo>
                    <a:pt x="121" y="137"/>
                  </a:lnTo>
                  <a:lnTo>
                    <a:pt x="121" y="139"/>
                  </a:lnTo>
                  <a:lnTo>
                    <a:pt x="119" y="141"/>
                  </a:lnTo>
                  <a:lnTo>
                    <a:pt x="119" y="146"/>
                  </a:lnTo>
                  <a:lnTo>
                    <a:pt x="117" y="146"/>
                  </a:lnTo>
                  <a:lnTo>
                    <a:pt x="117" y="151"/>
                  </a:lnTo>
                  <a:lnTo>
                    <a:pt x="115" y="151"/>
                  </a:lnTo>
                  <a:lnTo>
                    <a:pt x="115" y="156"/>
                  </a:lnTo>
                  <a:lnTo>
                    <a:pt x="112" y="158"/>
                  </a:lnTo>
                  <a:lnTo>
                    <a:pt x="110" y="160"/>
                  </a:lnTo>
                  <a:lnTo>
                    <a:pt x="110" y="163"/>
                  </a:lnTo>
                  <a:lnTo>
                    <a:pt x="110" y="167"/>
                  </a:lnTo>
                  <a:lnTo>
                    <a:pt x="108" y="170"/>
                  </a:lnTo>
                  <a:lnTo>
                    <a:pt x="108" y="172"/>
                  </a:lnTo>
                  <a:lnTo>
                    <a:pt x="105" y="174"/>
                  </a:lnTo>
                  <a:lnTo>
                    <a:pt x="103" y="177"/>
                  </a:lnTo>
                  <a:lnTo>
                    <a:pt x="103" y="179"/>
                  </a:lnTo>
                  <a:lnTo>
                    <a:pt x="101" y="181"/>
                  </a:lnTo>
                  <a:lnTo>
                    <a:pt x="98" y="184"/>
                  </a:lnTo>
                  <a:lnTo>
                    <a:pt x="98" y="189"/>
                  </a:lnTo>
                  <a:lnTo>
                    <a:pt x="98" y="191"/>
                  </a:lnTo>
                  <a:lnTo>
                    <a:pt x="96" y="193"/>
                  </a:lnTo>
                  <a:lnTo>
                    <a:pt x="96" y="196"/>
                  </a:lnTo>
                  <a:lnTo>
                    <a:pt x="94" y="198"/>
                  </a:lnTo>
                  <a:lnTo>
                    <a:pt x="92" y="200"/>
                  </a:lnTo>
                  <a:lnTo>
                    <a:pt x="92" y="205"/>
                  </a:lnTo>
                  <a:lnTo>
                    <a:pt x="89" y="210"/>
                  </a:lnTo>
                  <a:lnTo>
                    <a:pt x="87" y="214"/>
                  </a:lnTo>
                  <a:lnTo>
                    <a:pt x="87" y="219"/>
                  </a:lnTo>
                  <a:lnTo>
                    <a:pt x="85" y="224"/>
                  </a:lnTo>
                  <a:lnTo>
                    <a:pt x="82" y="226"/>
                  </a:lnTo>
                  <a:lnTo>
                    <a:pt x="80" y="233"/>
                  </a:lnTo>
                  <a:lnTo>
                    <a:pt x="80" y="236"/>
                  </a:lnTo>
                  <a:lnTo>
                    <a:pt x="78" y="240"/>
                  </a:lnTo>
                  <a:lnTo>
                    <a:pt x="76" y="245"/>
                  </a:lnTo>
                  <a:lnTo>
                    <a:pt x="73" y="247"/>
                  </a:lnTo>
                  <a:lnTo>
                    <a:pt x="73" y="255"/>
                  </a:lnTo>
                  <a:lnTo>
                    <a:pt x="71" y="257"/>
                  </a:lnTo>
                  <a:lnTo>
                    <a:pt x="69" y="262"/>
                  </a:lnTo>
                  <a:lnTo>
                    <a:pt x="66" y="266"/>
                  </a:lnTo>
                  <a:lnTo>
                    <a:pt x="64" y="269"/>
                  </a:lnTo>
                  <a:lnTo>
                    <a:pt x="62" y="273"/>
                  </a:lnTo>
                  <a:lnTo>
                    <a:pt x="60" y="278"/>
                  </a:lnTo>
                  <a:lnTo>
                    <a:pt x="57" y="280"/>
                  </a:lnTo>
                  <a:lnTo>
                    <a:pt x="55" y="283"/>
                  </a:lnTo>
                  <a:lnTo>
                    <a:pt x="53" y="288"/>
                  </a:lnTo>
                  <a:lnTo>
                    <a:pt x="50" y="292"/>
                  </a:lnTo>
                  <a:lnTo>
                    <a:pt x="48" y="295"/>
                  </a:lnTo>
                  <a:lnTo>
                    <a:pt x="46" y="299"/>
                  </a:lnTo>
                  <a:lnTo>
                    <a:pt x="44" y="302"/>
                  </a:lnTo>
                  <a:lnTo>
                    <a:pt x="39" y="304"/>
                  </a:lnTo>
                  <a:lnTo>
                    <a:pt x="39" y="309"/>
                  </a:lnTo>
                  <a:lnTo>
                    <a:pt x="34" y="311"/>
                  </a:lnTo>
                  <a:lnTo>
                    <a:pt x="32" y="313"/>
                  </a:lnTo>
                  <a:lnTo>
                    <a:pt x="30" y="318"/>
                  </a:lnTo>
                  <a:lnTo>
                    <a:pt x="27" y="320"/>
                  </a:lnTo>
                  <a:lnTo>
                    <a:pt x="23" y="323"/>
                  </a:lnTo>
                  <a:lnTo>
                    <a:pt x="16" y="337"/>
                  </a:lnTo>
                  <a:lnTo>
                    <a:pt x="11" y="349"/>
                  </a:lnTo>
                  <a:lnTo>
                    <a:pt x="7" y="363"/>
                  </a:lnTo>
                  <a:lnTo>
                    <a:pt x="2" y="375"/>
                  </a:lnTo>
                  <a:lnTo>
                    <a:pt x="0" y="389"/>
                  </a:lnTo>
                  <a:lnTo>
                    <a:pt x="0" y="401"/>
                  </a:lnTo>
                  <a:lnTo>
                    <a:pt x="0" y="412"/>
                  </a:lnTo>
                  <a:lnTo>
                    <a:pt x="0" y="424"/>
                  </a:lnTo>
                  <a:lnTo>
                    <a:pt x="0" y="438"/>
                  </a:lnTo>
                  <a:lnTo>
                    <a:pt x="2" y="450"/>
                  </a:lnTo>
                  <a:lnTo>
                    <a:pt x="5" y="464"/>
                  </a:lnTo>
                  <a:lnTo>
                    <a:pt x="9" y="476"/>
                  </a:lnTo>
                  <a:lnTo>
                    <a:pt x="11" y="488"/>
                  </a:lnTo>
                  <a:lnTo>
                    <a:pt x="14" y="500"/>
                  </a:lnTo>
                  <a:lnTo>
                    <a:pt x="18" y="511"/>
                  </a:lnTo>
                  <a:lnTo>
                    <a:pt x="23" y="523"/>
                  </a:lnTo>
                  <a:lnTo>
                    <a:pt x="27" y="535"/>
                  </a:lnTo>
                  <a:lnTo>
                    <a:pt x="32" y="549"/>
                  </a:lnTo>
                  <a:lnTo>
                    <a:pt x="37" y="561"/>
                  </a:lnTo>
                  <a:lnTo>
                    <a:pt x="41" y="573"/>
                  </a:lnTo>
                  <a:lnTo>
                    <a:pt x="46" y="587"/>
                  </a:lnTo>
                  <a:lnTo>
                    <a:pt x="50" y="599"/>
                  </a:lnTo>
                  <a:lnTo>
                    <a:pt x="53" y="610"/>
                  </a:lnTo>
                  <a:lnTo>
                    <a:pt x="55" y="622"/>
                  </a:lnTo>
                  <a:lnTo>
                    <a:pt x="57" y="634"/>
                  </a:lnTo>
                  <a:lnTo>
                    <a:pt x="60" y="648"/>
                  </a:lnTo>
                  <a:lnTo>
                    <a:pt x="62" y="660"/>
                  </a:lnTo>
                  <a:lnTo>
                    <a:pt x="62" y="674"/>
                  </a:lnTo>
                  <a:lnTo>
                    <a:pt x="62" y="686"/>
                  </a:lnTo>
                  <a:lnTo>
                    <a:pt x="60" y="700"/>
                  </a:lnTo>
                  <a:lnTo>
                    <a:pt x="57" y="712"/>
                  </a:lnTo>
                  <a:lnTo>
                    <a:pt x="53" y="726"/>
                  </a:lnTo>
                  <a:lnTo>
                    <a:pt x="53" y="731"/>
                  </a:lnTo>
                  <a:lnTo>
                    <a:pt x="55" y="735"/>
                  </a:lnTo>
                  <a:lnTo>
                    <a:pt x="57" y="740"/>
                  </a:lnTo>
                  <a:lnTo>
                    <a:pt x="60" y="747"/>
                  </a:lnTo>
                  <a:lnTo>
                    <a:pt x="62" y="749"/>
                  </a:lnTo>
                  <a:lnTo>
                    <a:pt x="62" y="754"/>
                  </a:lnTo>
                  <a:lnTo>
                    <a:pt x="64" y="759"/>
                  </a:lnTo>
                  <a:lnTo>
                    <a:pt x="66" y="764"/>
                  </a:lnTo>
                  <a:lnTo>
                    <a:pt x="69" y="768"/>
                  </a:lnTo>
                  <a:lnTo>
                    <a:pt x="73" y="773"/>
                  </a:lnTo>
                  <a:lnTo>
                    <a:pt x="76" y="775"/>
                  </a:lnTo>
                  <a:lnTo>
                    <a:pt x="78" y="780"/>
                  </a:lnTo>
                  <a:lnTo>
                    <a:pt x="80" y="785"/>
                  </a:lnTo>
                  <a:lnTo>
                    <a:pt x="85" y="787"/>
                  </a:lnTo>
                  <a:lnTo>
                    <a:pt x="87" y="792"/>
                  </a:lnTo>
                  <a:lnTo>
                    <a:pt x="89" y="797"/>
                  </a:lnTo>
                  <a:lnTo>
                    <a:pt x="94" y="801"/>
                  </a:lnTo>
                  <a:lnTo>
                    <a:pt x="96" y="806"/>
                  </a:lnTo>
                  <a:lnTo>
                    <a:pt x="98" y="808"/>
                  </a:lnTo>
                  <a:lnTo>
                    <a:pt x="103" y="813"/>
                  </a:lnTo>
                  <a:lnTo>
                    <a:pt x="105" y="818"/>
                  </a:lnTo>
                  <a:lnTo>
                    <a:pt x="110" y="822"/>
                  </a:lnTo>
                  <a:lnTo>
                    <a:pt x="112" y="825"/>
                  </a:lnTo>
                  <a:lnTo>
                    <a:pt x="115" y="827"/>
                  </a:lnTo>
                  <a:lnTo>
                    <a:pt x="119" y="832"/>
                  </a:lnTo>
                  <a:lnTo>
                    <a:pt x="121" y="837"/>
                  </a:lnTo>
                  <a:lnTo>
                    <a:pt x="126" y="841"/>
                  </a:lnTo>
                  <a:lnTo>
                    <a:pt x="126" y="846"/>
                  </a:lnTo>
                  <a:lnTo>
                    <a:pt x="131" y="848"/>
                  </a:lnTo>
                  <a:lnTo>
                    <a:pt x="133" y="853"/>
                  </a:lnTo>
                  <a:lnTo>
                    <a:pt x="135" y="858"/>
                  </a:lnTo>
                  <a:lnTo>
                    <a:pt x="137" y="863"/>
                  </a:lnTo>
                  <a:lnTo>
                    <a:pt x="142" y="872"/>
                  </a:lnTo>
                  <a:lnTo>
                    <a:pt x="144" y="881"/>
                  </a:lnTo>
                  <a:lnTo>
                    <a:pt x="149" y="891"/>
                  </a:lnTo>
                  <a:lnTo>
                    <a:pt x="153" y="900"/>
                  </a:lnTo>
                  <a:lnTo>
                    <a:pt x="156" y="907"/>
                  </a:lnTo>
                  <a:lnTo>
                    <a:pt x="163" y="917"/>
                  </a:lnTo>
                  <a:lnTo>
                    <a:pt x="167" y="926"/>
                  </a:lnTo>
                  <a:lnTo>
                    <a:pt x="172" y="936"/>
                  </a:lnTo>
                  <a:lnTo>
                    <a:pt x="176" y="945"/>
                  </a:lnTo>
                  <a:lnTo>
                    <a:pt x="183" y="954"/>
                  </a:lnTo>
                  <a:lnTo>
                    <a:pt x="190" y="961"/>
                  </a:lnTo>
                  <a:lnTo>
                    <a:pt x="195" y="971"/>
                  </a:lnTo>
                  <a:lnTo>
                    <a:pt x="202" y="980"/>
                  </a:lnTo>
                  <a:lnTo>
                    <a:pt x="208" y="987"/>
                  </a:lnTo>
                  <a:lnTo>
                    <a:pt x="215" y="997"/>
                  </a:lnTo>
                  <a:lnTo>
                    <a:pt x="222" y="1004"/>
                  </a:lnTo>
                  <a:lnTo>
                    <a:pt x="229" y="1013"/>
                  </a:lnTo>
                  <a:lnTo>
                    <a:pt x="236" y="1023"/>
                  </a:lnTo>
                  <a:lnTo>
                    <a:pt x="243" y="1030"/>
                  </a:lnTo>
                  <a:lnTo>
                    <a:pt x="250" y="1037"/>
                  </a:lnTo>
                  <a:lnTo>
                    <a:pt x="254" y="1046"/>
                  </a:lnTo>
                  <a:lnTo>
                    <a:pt x="263" y="1056"/>
                  </a:lnTo>
                  <a:lnTo>
                    <a:pt x="270" y="1063"/>
                  </a:lnTo>
                  <a:lnTo>
                    <a:pt x="277" y="1070"/>
                  </a:lnTo>
                  <a:lnTo>
                    <a:pt x="284" y="1079"/>
                  </a:lnTo>
                  <a:lnTo>
                    <a:pt x="289" y="1089"/>
                  </a:lnTo>
                  <a:lnTo>
                    <a:pt x="295" y="1096"/>
                  </a:lnTo>
                  <a:lnTo>
                    <a:pt x="305" y="1103"/>
                  </a:lnTo>
                  <a:lnTo>
                    <a:pt x="309" y="1110"/>
                  </a:lnTo>
                  <a:lnTo>
                    <a:pt x="316" y="1119"/>
                  </a:lnTo>
                  <a:lnTo>
                    <a:pt x="321" y="1129"/>
                  </a:lnTo>
                  <a:lnTo>
                    <a:pt x="327" y="1134"/>
                  </a:lnTo>
                  <a:lnTo>
                    <a:pt x="330" y="1138"/>
                  </a:lnTo>
                  <a:lnTo>
                    <a:pt x="334" y="1143"/>
                  </a:lnTo>
                  <a:lnTo>
                    <a:pt x="337" y="1145"/>
                  </a:lnTo>
                  <a:lnTo>
                    <a:pt x="339" y="1148"/>
                  </a:lnTo>
                  <a:lnTo>
                    <a:pt x="344" y="1152"/>
                  </a:lnTo>
                  <a:lnTo>
                    <a:pt x="346" y="1155"/>
                  </a:lnTo>
                  <a:lnTo>
                    <a:pt x="350" y="1159"/>
                  </a:lnTo>
                  <a:lnTo>
                    <a:pt x="353" y="1162"/>
                  </a:lnTo>
                  <a:lnTo>
                    <a:pt x="355" y="1164"/>
                  </a:lnTo>
                  <a:lnTo>
                    <a:pt x="360" y="1169"/>
                  </a:lnTo>
                  <a:lnTo>
                    <a:pt x="362" y="1171"/>
                  </a:lnTo>
                  <a:lnTo>
                    <a:pt x="364" y="1174"/>
                  </a:lnTo>
                  <a:lnTo>
                    <a:pt x="369" y="1176"/>
                  </a:lnTo>
                  <a:lnTo>
                    <a:pt x="371" y="1178"/>
                  </a:lnTo>
                  <a:lnTo>
                    <a:pt x="376" y="1183"/>
                  </a:lnTo>
                  <a:lnTo>
                    <a:pt x="378" y="1185"/>
                  </a:lnTo>
                  <a:lnTo>
                    <a:pt x="382" y="1188"/>
                  </a:lnTo>
                  <a:lnTo>
                    <a:pt x="385" y="1190"/>
                  </a:lnTo>
                  <a:lnTo>
                    <a:pt x="387" y="1192"/>
                  </a:lnTo>
                  <a:lnTo>
                    <a:pt x="392" y="1195"/>
                  </a:lnTo>
                  <a:lnTo>
                    <a:pt x="396" y="1197"/>
                  </a:lnTo>
                  <a:lnTo>
                    <a:pt x="398" y="1200"/>
                  </a:lnTo>
                  <a:lnTo>
                    <a:pt x="403" y="1200"/>
                  </a:lnTo>
                  <a:lnTo>
                    <a:pt x="408" y="1202"/>
                  </a:lnTo>
                  <a:lnTo>
                    <a:pt x="410" y="1204"/>
                  </a:lnTo>
                  <a:lnTo>
                    <a:pt x="415" y="1207"/>
                  </a:lnTo>
                  <a:lnTo>
                    <a:pt x="419" y="1209"/>
                  </a:lnTo>
                  <a:lnTo>
                    <a:pt x="424" y="1209"/>
                  </a:lnTo>
                  <a:lnTo>
                    <a:pt x="426" y="1211"/>
                  </a:lnTo>
                  <a:lnTo>
                    <a:pt x="433" y="1211"/>
                  </a:lnTo>
                  <a:lnTo>
                    <a:pt x="437" y="1214"/>
                  </a:lnTo>
                  <a:lnTo>
                    <a:pt x="440" y="1216"/>
                  </a:lnTo>
                  <a:lnTo>
                    <a:pt x="444" y="1214"/>
                  </a:lnTo>
                  <a:lnTo>
                    <a:pt x="449" y="1211"/>
                  </a:lnTo>
                  <a:lnTo>
                    <a:pt x="453" y="1209"/>
                  </a:lnTo>
                  <a:lnTo>
                    <a:pt x="458" y="1209"/>
                  </a:lnTo>
                  <a:lnTo>
                    <a:pt x="463" y="1207"/>
                  </a:lnTo>
                  <a:lnTo>
                    <a:pt x="467" y="1204"/>
                  </a:lnTo>
                  <a:lnTo>
                    <a:pt x="469" y="1202"/>
                  </a:lnTo>
                  <a:lnTo>
                    <a:pt x="474" y="1200"/>
                  </a:lnTo>
                  <a:lnTo>
                    <a:pt x="479" y="1200"/>
                  </a:lnTo>
                  <a:lnTo>
                    <a:pt x="481" y="1195"/>
                  </a:lnTo>
                  <a:lnTo>
                    <a:pt x="486" y="1195"/>
                  </a:lnTo>
                  <a:lnTo>
                    <a:pt x="490" y="1190"/>
                  </a:lnTo>
                  <a:lnTo>
                    <a:pt x="495" y="1188"/>
                  </a:lnTo>
                  <a:lnTo>
                    <a:pt x="497" y="1185"/>
                  </a:lnTo>
                  <a:lnTo>
                    <a:pt x="502" y="1183"/>
                  </a:lnTo>
                  <a:lnTo>
                    <a:pt x="506" y="1181"/>
                  </a:lnTo>
                  <a:lnTo>
                    <a:pt x="508" y="1176"/>
                  </a:lnTo>
                  <a:lnTo>
                    <a:pt x="511" y="1174"/>
                  </a:lnTo>
                  <a:lnTo>
                    <a:pt x="515" y="1171"/>
                  </a:lnTo>
                  <a:lnTo>
                    <a:pt x="518" y="1169"/>
                  </a:lnTo>
                  <a:lnTo>
                    <a:pt x="520" y="1164"/>
                  </a:lnTo>
                  <a:lnTo>
                    <a:pt x="524" y="1162"/>
                  </a:lnTo>
                  <a:lnTo>
                    <a:pt x="529" y="1157"/>
                  </a:lnTo>
                  <a:lnTo>
                    <a:pt x="529" y="1155"/>
                  </a:lnTo>
                  <a:lnTo>
                    <a:pt x="534" y="1152"/>
                  </a:lnTo>
                  <a:lnTo>
                    <a:pt x="536" y="1148"/>
                  </a:lnTo>
                  <a:lnTo>
                    <a:pt x="538" y="1145"/>
                  </a:lnTo>
                  <a:lnTo>
                    <a:pt x="543" y="1141"/>
                  </a:lnTo>
                  <a:lnTo>
                    <a:pt x="543" y="1138"/>
                  </a:lnTo>
                  <a:lnTo>
                    <a:pt x="545" y="1134"/>
                  </a:lnTo>
                  <a:lnTo>
                    <a:pt x="547" y="1131"/>
                  </a:lnTo>
                  <a:lnTo>
                    <a:pt x="550" y="1129"/>
                  </a:lnTo>
                  <a:lnTo>
                    <a:pt x="559" y="1115"/>
                  </a:lnTo>
                  <a:lnTo>
                    <a:pt x="570" y="1103"/>
                  </a:lnTo>
                  <a:lnTo>
                    <a:pt x="579" y="1091"/>
                  </a:lnTo>
                  <a:lnTo>
                    <a:pt x="589" y="1079"/>
                  </a:lnTo>
                  <a:lnTo>
                    <a:pt x="600" y="1068"/>
                  </a:lnTo>
                  <a:lnTo>
                    <a:pt x="611" y="1056"/>
                  </a:lnTo>
                  <a:lnTo>
                    <a:pt x="623" y="1044"/>
                  </a:lnTo>
                  <a:lnTo>
                    <a:pt x="634" y="1032"/>
                  </a:lnTo>
                  <a:lnTo>
                    <a:pt x="646" y="1020"/>
                  </a:lnTo>
                  <a:lnTo>
                    <a:pt x="657" y="1009"/>
                  </a:lnTo>
                  <a:lnTo>
                    <a:pt x="669" y="999"/>
                  </a:lnTo>
                  <a:lnTo>
                    <a:pt x="680" y="987"/>
                  </a:lnTo>
                  <a:lnTo>
                    <a:pt x="692" y="976"/>
                  </a:lnTo>
                  <a:lnTo>
                    <a:pt x="701" y="964"/>
                  </a:lnTo>
                  <a:lnTo>
                    <a:pt x="710" y="952"/>
                  </a:lnTo>
                  <a:lnTo>
                    <a:pt x="721" y="940"/>
                  </a:lnTo>
                  <a:lnTo>
                    <a:pt x="733" y="928"/>
                  </a:lnTo>
                  <a:lnTo>
                    <a:pt x="740" y="917"/>
                  </a:lnTo>
                  <a:lnTo>
                    <a:pt x="749" y="905"/>
                  </a:lnTo>
                  <a:lnTo>
                    <a:pt x="760" y="891"/>
                  </a:lnTo>
                  <a:lnTo>
                    <a:pt x="767" y="879"/>
                  </a:lnTo>
                  <a:lnTo>
                    <a:pt x="774" y="867"/>
                  </a:lnTo>
                  <a:lnTo>
                    <a:pt x="779" y="853"/>
                  </a:lnTo>
                  <a:lnTo>
                    <a:pt x="786" y="839"/>
                  </a:lnTo>
                  <a:lnTo>
                    <a:pt x="790" y="827"/>
                  </a:lnTo>
                  <a:lnTo>
                    <a:pt x="795" y="813"/>
                  </a:lnTo>
                  <a:lnTo>
                    <a:pt x="799" y="797"/>
                  </a:lnTo>
                  <a:lnTo>
                    <a:pt x="802" y="782"/>
                  </a:lnTo>
                  <a:lnTo>
                    <a:pt x="804" y="768"/>
                  </a:lnTo>
                  <a:lnTo>
                    <a:pt x="804" y="752"/>
                  </a:lnTo>
                  <a:lnTo>
                    <a:pt x="804" y="735"/>
                  </a:lnTo>
                  <a:lnTo>
                    <a:pt x="802" y="719"/>
                  </a:lnTo>
                  <a:lnTo>
                    <a:pt x="799" y="712"/>
                  </a:lnTo>
                  <a:lnTo>
                    <a:pt x="799" y="705"/>
                  </a:lnTo>
                  <a:lnTo>
                    <a:pt x="799" y="698"/>
                  </a:lnTo>
                  <a:lnTo>
                    <a:pt x="799" y="690"/>
                  </a:lnTo>
                  <a:lnTo>
                    <a:pt x="799" y="683"/>
                  </a:lnTo>
                  <a:lnTo>
                    <a:pt x="799" y="676"/>
                  </a:lnTo>
                  <a:lnTo>
                    <a:pt x="799" y="669"/>
                  </a:lnTo>
                  <a:lnTo>
                    <a:pt x="802" y="662"/>
                  </a:lnTo>
                  <a:lnTo>
                    <a:pt x="802" y="655"/>
                  </a:lnTo>
                  <a:lnTo>
                    <a:pt x="802" y="650"/>
                  </a:lnTo>
                  <a:lnTo>
                    <a:pt x="804" y="641"/>
                  </a:lnTo>
                  <a:lnTo>
                    <a:pt x="804" y="634"/>
                  </a:lnTo>
                  <a:lnTo>
                    <a:pt x="806" y="629"/>
                  </a:lnTo>
                  <a:lnTo>
                    <a:pt x="808" y="622"/>
                  </a:lnTo>
                  <a:lnTo>
                    <a:pt x="808" y="615"/>
                  </a:lnTo>
                  <a:lnTo>
                    <a:pt x="813" y="608"/>
                  </a:lnTo>
                  <a:lnTo>
                    <a:pt x="813" y="601"/>
                  </a:lnTo>
                  <a:lnTo>
                    <a:pt x="815" y="596"/>
                  </a:lnTo>
                  <a:lnTo>
                    <a:pt x="820" y="589"/>
                  </a:lnTo>
                  <a:lnTo>
                    <a:pt x="820" y="582"/>
                  </a:lnTo>
                  <a:lnTo>
                    <a:pt x="824" y="575"/>
                  </a:lnTo>
                  <a:lnTo>
                    <a:pt x="827" y="568"/>
                  </a:lnTo>
                  <a:lnTo>
                    <a:pt x="827" y="561"/>
                  </a:lnTo>
                  <a:lnTo>
                    <a:pt x="831" y="556"/>
                  </a:lnTo>
                  <a:lnTo>
                    <a:pt x="834" y="549"/>
                  </a:lnTo>
                  <a:lnTo>
                    <a:pt x="836" y="542"/>
                  </a:lnTo>
                  <a:lnTo>
                    <a:pt x="838" y="535"/>
                  </a:lnTo>
                  <a:lnTo>
                    <a:pt x="843" y="530"/>
                  </a:lnTo>
                  <a:lnTo>
                    <a:pt x="843" y="523"/>
                  </a:lnTo>
                  <a:lnTo>
                    <a:pt x="847" y="516"/>
                  </a:lnTo>
                  <a:lnTo>
                    <a:pt x="850" y="509"/>
                  </a:lnTo>
                  <a:lnTo>
                    <a:pt x="852" y="502"/>
                  </a:lnTo>
                  <a:lnTo>
                    <a:pt x="854" y="500"/>
                  </a:lnTo>
                  <a:lnTo>
                    <a:pt x="859" y="495"/>
                  </a:lnTo>
                  <a:lnTo>
                    <a:pt x="861" y="490"/>
                  </a:lnTo>
                  <a:lnTo>
                    <a:pt x="863" y="485"/>
                  </a:lnTo>
                  <a:lnTo>
                    <a:pt x="866" y="481"/>
                  </a:lnTo>
                  <a:lnTo>
                    <a:pt x="870" y="476"/>
                  </a:lnTo>
                  <a:lnTo>
                    <a:pt x="870" y="469"/>
                  </a:lnTo>
                  <a:lnTo>
                    <a:pt x="873" y="467"/>
                  </a:lnTo>
                  <a:lnTo>
                    <a:pt x="875" y="462"/>
                  </a:lnTo>
                  <a:lnTo>
                    <a:pt x="877" y="455"/>
                  </a:lnTo>
                  <a:lnTo>
                    <a:pt x="877" y="452"/>
                  </a:lnTo>
                  <a:lnTo>
                    <a:pt x="879" y="445"/>
                  </a:lnTo>
                  <a:lnTo>
                    <a:pt x="882" y="441"/>
                  </a:lnTo>
                  <a:lnTo>
                    <a:pt x="882" y="436"/>
                  </a:lnTo>
                  <a:lnTo>
                    <a:pt x="882" y="431"/>
                  </a:lnTo>
                  <a:lnTo>
                    <a:pt x="882" y="424"/>
                  </a:lnTo>
                  <a:lnTo>
                    <a:pt x="882" y="419"/>
                  </a:lnTo>
                  <a:lnTo>
                    <a:pt x="882" y="415"/>
                  </a:lnTo>
                  <a:lnTo>
                    <a:pt x="884" y="410"/>
                  </a:lnTo>
                  <a:lnTo>
                    <a:pt x="884" y="405"/>
                  </a:lnTo>
                  <a:lnTo>
                    <a:pt x="884" y="401"/>
                  </a:lnTo>
                  <a:lnTo>
                    <a:pt x="882" y="394"/>
                  </a:lnTo>
                  <a:lnTo>
                    <a:pt x="882" y="389"/>
                  </a:lnTo>
                  <a:lnTo>
                    <a:pt x="882" y="384"/>
                  </a:lnTo>
                  <a:lnTo>
                    <a:pt x="882" y="379"/>
                  </a:lnTo>
                  <a:lnTo>
                    <a:pt x="882" y="375"/>
                  </a:lnTo>
                  <a:lnTo>
                    <a:pt x="882" y="368"/>
                  </a:lnTo>
                  <a:lnTo>
                    <a:pt x="882" y="363"/>
                  </a:lnTo>
                  <a:lnTo>
                    <a:pt x="879" y="358"/>
                  </a:lnTo>
                  <a:lnTo>
                    <a:pt x="879" y="353"/>
                  </a:lnTo>
                  <a:lnTo>
                    <a:pt x="879" y="346"/>
                  </a:lnTo>
                  <a:lnTo>
                    <a:pt x="877" y="342"/>
                  </a:lnTo>
                  <a:lnTo>
                    <a:pt x="875" y="337"/>
                  </a:lnTo>
                  <a:lnTo>
                    <a:pt x="873" y="335"/>
                  </a:lnTo>
                  <a:lnTo>
                    <a:pt x="870" y="328"/>
                  </a:lnTo>
                  <a:lnTo>
                    <a:pt x="870" y="325"/>
                  </a:lnTo>
                  <a:lnTo>
                    <a:pt x="866" y="320"/>
                  </a:lnTo>
                  <a:lnTo>
                    <a:pt x="866" y="316"/>
                  </a:lnTo>
                  <a:lnTo>
                    <a:pt x="861" y="313"/>
                  </a:lnTo>
                  <a:lnTo>
                    <a:pt x="859" y="309"/>
                  </a:lnTo>
                  <a:lnTo>
                    <a:pt x="859" y="304"/>
                  </a:lnTo>
                  <a:lnTo>
                    <a:pt x="854" y="299"/>
                  </a:lnTo>
                  <a:lnTo>
                    <a:pt x="852" y="297"/>
                  </a:lnTo>
                  <a:lnTo>
                    <a:pt x="850" y="292"/>
                  </a:lnTo>
                  <a:lnTo>
                    <a:pt x="847" y="290"/>
                  </a:lnTo>
                  <a:lnTo>
                    <a:pt x="843" y="283"/>
                  </a:lnTo>
                  <a:lnTo>
                    <a:pt x="843" y="280"/>
                  </a:lnTo>
                  <a:lnTo>
                    <a:pt x="838" y="278"/>
                  </a:lnTo>
                  <a:lnTo>
                    <a:pt x="836" y="273"/>
                  </a:lnTo>
                  <a:lnTo>
                    <a:pt x="834" y="269"/>
                  </a:lnTo>
                  <a:lnTo>
                    <a:pt x="831" y="266"/>
                  </a:lnTo>
                  <a:lnTo>
                    <a:pt x="827" y="262"/>
                  </a:lnTo>
                  <a:lnTo>
                    <a:pt x="824" y="257"/>
                  </a:lnTo>
                  <a:lnTo>
                    <a:pt x="822" y="255"/>
                  </a:lnTo>
                  <a:lnTo>
                    <a:pt x="820" y="250"/>
                  </a:lnTo>
                  <a:lnTo>
                    <a:pt x="818" y="245"/>
                  </a:lnTo>
                  <a:lnTo>
                    <a:pt x="815" y="240"/>
                  </a:lnTo>
                  <a:lnTo>
                    <a:pt x="813" y="238"/>
                  </a:lnTo>
                  <a:lnTo>
                    <a:pt x="811" y="233"/>
                  </a:lnTo>
                  <a:lnTo>
                    <a:pt x="808" y="229"/>
                  </a:lnTo>
                  <a:lnTo>
                    <a:pt x="806" y="224"/>
                  </a:lnTo>
                  <a:lnTo>
                    <a:pt x="804" y="222"/>
                  </a:lnTo>
                  <a:lnTo>
                    <a:pt x="802" y="217"/>
                  </a:lnTo>
                  <a:lnTo>
                    <a:pt x="802" y="212"/>
                  </a:lnTo>
                  <a:lnTo>
                    <a:pt x="797" y="207"/>
                  </a:lnTo>
                  <a:lnTo>
                    <a:pt x="795" y="203"/>
                  </a:lnTo>
                  <a:lnTo>
                    <a:pt x="792" y="200"/>
                  </a:lnTo>
                  <a:lnTo>
                    <a:pt x="792" y="196"/>
                  </a:lnTo>
                  <a:lnTo>
                    <a:pt x="790" y="193"/>
                  </a:lnTo>
                  <a:lnTo>
                    <a:pt x="790" y="189"/>
                  </a:lnTo>
                  <a:lnTo>
                    <a:pt x="788" y="184"/>
                  </a:lnTo>
                  <a:lnTo>
                    <a:pt x="786" y="181"/>
                  </a:lnTo>
                  <a:lnTo>
                    <a:pt x="783" y="174"/>
                  </a:lnTo>
                  <a:lnTo>
                    <a:pt x="783" y="172"/>
                  </a:lnTo>
                  <a:lnTo>
                    <a:pt x="783" y="167"/>
                  </a:lnTo>
                  <a:lnTo>
                    <a:pt x="781" y="163"/>
                  </a:lnTo>
                  <a:lnTo>
                    <a:pt x="779" y="158"/>
                  </a:lnTo>
                  <a:lnTo>
                    <a:pt x="779" y="156"/>
                  </a:lnTo>
                  <a:lnTo>
                    <a:pt x="776" y="151"/>
                  </a:lnTo>
                  <a:lnTo>
                    <a:pt x="774" y="146"/>
                  </a:lnTo>
                  <a:lnTo>
                    <a:pt x="774" y="141"/>
                  </a:lnTo>
                  <a:lnTo>
                    <a:pt x="772" y="139"/>
                  </a:lnTo>
                  <a:lnTo>
                    <a:pt x="772" y="137"/>
                  </a:lnTo>
                  <a:lnTo>
                    <a:pt x="769" y="132"/>
                  </a:lnTo>
                  <a:lnTo>
                    <a:pt x="767" y="127"/>
                  </a:lnTo>
                  <a:lnTo>
                    <a:pt x="765" y="125"/>
                  </a:lnTo>
                  <a:lnTo>
                    <a:pt x="763" y="120"/>
                  </a:lnTo>
                  <a:lnTo>
                    <a:pt x="760" y="115"/>
                  </a:lnTo>
                  <a:lnTo>
                    <a:pt x="760" y="113"/>
                  </a:lnTo>
                  <a:lnTo>
                    <a:pt x="756" y="108"/>
                  </a:lnTo>
                  <a:lnTo>
                    <a:pt x="753" y="106"/>
                  </a:lnTo>
                  <a:lnTo>
                    <a:pt x="751" y="104"/>
                  </a:lnTo>
                  <a:lnTo>
                    <a:pt x="749" y="101"/>
                  </a:lnTo>
                  <a:lnTo>
                    <a:pt x="744" y="97"/>
                  </a:lnTo>
                  <a:lnTo>
                    <a:pt x="740" y="94"/>
                  </a:lnTo>
                  <a:lnTo>
                    <a:pt x="737" y="92"/>
                  </a:lnTo>
                  <a:lnTo>
                    <a:pt x="735" y="87"/>
                  </a:lnTo>
                  <a:lnTo>
                    <a:pt x="733" y="85"/>
                  </a:lnTo>
                  <a:lnTo>
                    <a:pt x="731" y="85"/>
                  </a:lnTo>
                  <a:lnTo>
                    <a:pt x="728" y="82"/>
                  </a:lnTo>
                  <a:lnTo>
                    <a:pt x="726" y="80"/>
                  </a:lnTo>
                  <a:lnTo>
                    <a:pt x="726" y="75"/>
                  </a:lnTo>
                  <a:lnTo>
                    <a:pt x="721" y="75"/>
                  </a:lnTo>
                  <a:lnTo>
                    <a:pt x="719" y="73"/>
                  </a:lnTo>
                  <a:lnTo>
                    <a:pt x="717" y="71"/>
                  </a:lnTo>
                  <a:lnTo>
                    <a:pt x="715" y="71"/>
                  </a:lnTo>
                  <a:lnTo>
                    <a:pt x="715" y="68"/>
                  </a:lnTo>
                  <a:lnTo>
                    <a:pt x="710" y="66"/>
                  </a:lnTo>
                  <a:lnTo>
                    <a:pt x="708" y="64"/>
                  </a:lnTo>
                  <a:lnTo>
                    <a:pt x="705" y="61"/>
                  </a:lnTo>
                  <a:lnTo>
                    <a:pt x="703" y="61"/>
                  </a:lnTo>
                  <a:lnTo>
                    <a:pt x="701" y="61"/>
                  </a:lnTo>
                  <a:lnTo>
                    <a:pt x="698" y="59"/>
                  </a:lnTo>
                  <a:lnTo>
                    <a:pt x="694" y="59"/>
                  </a:lnTo>
                  <a:lnTo>
                    <a:pt x="692" y="57"/>
                  </a:lnTo>
                  <a:lnTo>
                    <a:pt x="689" y="54"/>
                  </a:lnTo>
                  <a:lnTo>
                    <a:pt x="687" y="54"/>
                  </a:lnTo>
                  <a:lnTo>
                    <a:pt x="682" y="54"/>
                  </a:lnTo>
                  <a:lnTo>
                    <a:pt x="680" y="52"/>
                  </a:lnTo>
                  <a:lnTo>
                    <a:pt x="678" y="52"/>
                  </a:lnTo>
                  <a:lnTo>
                    <a:pt x="676" y="52"/>
                  </a:lnTo>
                  <a:lnTo>
                    <a:pt x="671" y="52"/>
                  </a:lnTo>
                  <a:lnTo>
                    <a:pt x="669" y="52"/>
                  </a:lnTo>
                  <a:lnTo>
                    <a:pt x="664" y="52"/>
                  </a:lnTo>
                  <a:lnTo>
                    <a:pt x="662" y="52"/>
                  </a:lnTo>
                  <a:lnTo>
                    <a:pt x="660" y="52"/>
                  </a:lnTo>
                  <a:lnTo>
                    <a:pt x="657" y="52"/>
                  </a:lnTo>
                  <a:lnTo>
                    <a:pt x="653" y="52"/>
                  </a:lnTo>
                  <a:lnTo>
                    <a:pt x="650" y="52"/>
                  </a:lnTo>
                  <a:lnTo>
                    <a:pt x="648" y="52"/>
                  </a:lnTo>
                  <a:lnTo>
                    <a:pt x="646" y="52"/>
                  </a:lnTo>
                  <a:lnTo>
                    <a:pt x="644" y="54"/>
                  </a:lnTo>
                  <a:lnTo>
                    <a:pt x="641" y="54"/>
                  </a:lnTo>
                  <a:lnTo>
                    <a:pt x="639" y="54"/>
                  </a:lnTo>
                  <a:lnTo>
                    <a:pt x="637" y="54"/>
                  </a:lnTo>
                  <a:lnTo>
                    <a:pt x="634" y="54"/>
                  </a:lnTo>
                  <a:lnTo>
                    <a:pt x="632" y="54"/>
                  </a:lnTo>
                  <a:lnTo>
                    <a:pt x="630" y="54"/>
                  </a:lnTo>
                  <a:lnTo>
                    <a:pt x="630" y="57"/>
                  </a:lnTo>
                  <a:lnTo>
                    <a:pt x="628" y="57"/>
                  </a:lnTo>
                  <a:lnTo>
                    <a:pt x="625" y="57"/>
                  </a:lnTo>
                  <a:lnTo>
                    <a:pt x="623" y="57"/>
                  </a:lnTo>
                  <a:lnTo>
                    <a:pt x="621" y="57"/>
                  </a:lnTo>
                  <a:lnTo>
                    <a:pt x="618" y="59"/>
                  </a:lnTo>
                  <a:lnTo>
                    <a:pt x="616" y="59"/>
                  </a:lnTo>
                  <a:lnTo>
                    <a:pt x="614" y="59"/>
                  </a:lnTo>
                  <a:lnTo>
                    <a:pt x="611" y="59"/>
                  </a:lnTo>
                  <a:lnTo>
                    <a:pt x="611" y="61"/>
                  </a:lnTo>
                  <a:lnTo>
                    <a:pt x="609" y="61"/>
                  </a:lnTo>
                  <a:lnTo>
                    <a:pt x="607" y="61"/>
                  </a:lnTo>
                  <a:lnTo>
                    <a:pt x="605" y="64"/>
                  </a:lnTo>
                  <a:lnTo>
                    <a:pt x="602" y="64"/>
                  </a:lnTo>
                  <a:lnTo>
                    <a:pt x="600" y="66"/>
                  </a:lnTo>
                  <a:lnTo>
                    <a:pt x="595" y="68"/>
                  </a:lnTo>
                  <a:lnTo>
                    <a:pt x="595" y="71"/>
                  </a:lnTo>
                  <a:lnTo>
                    <a:pt x="593" y="71"/>
                  </a:lnTo>
                  <a:lnTo>
                    <a:pt x="589" y="73"/>
                  </a:lnTo>
                  <a:lnTo>
                    <a:pt x="586" y="75"/>
                  </a:lnTo>
                  <a:lnTo>
                    <a:pt x="584" y="78"/>
                  </a:lnTo>
                  <a:lnTo>
                    <a:pt x="582" y="80"/>
                  </a:lnTo>
                  <a:lnTo>
                    <a:pt x="582" y="82"/>
                  </a:lnTo>
                  <a:lnTo>
                    <a:pt x="579" y="85"/>
                  </a:lnTo>
                  <a:lnTo>
                    <a:pt x="577" y="85"/>
                  </a:lnTo>
                  <a:lnTo>
                    <a:pt x="575" y="87"/>
                  </a:lnTo>
                  <a:lnTo>
                    <a:pt x="573" y="90"/>
                  </a:lnTo>
                  <a:lnTo>
                    <a:pt x="573" y="92"/>
                  </a:lnTo>
                  <a:lnTo>
                    <a:pt x="570" y="94"/>
                  </a:lnTo>
                  <a:lnTo>
                    <a:pt x="570" y="97"/>
                  </a:lnTo>
                  <a:lnTo>
                    <a:pt x="566" y="97"/>
                  </a:lnTo>
                  <a:lnTo>
                    <a:pt x="566" y="101"/>
                  </a:lnTo>
                  <a:lnTo>
                    <a:pt x="563" y="104"/>
                  </a:lnTo>
                  <a:lnTo>
                    <a:pt x="561" y="106"/>
                  </a:lnTo>
                  <a:lnTo>
                    <a:pt x="559" y="108"/>
                  </a:lnTo>
                  <a:lnTo>
                    <a:pt x="557" y="113"/>
                  </a:lnTo>
                  <a:lnTo>
                    <a:pt x="554" y="113"/>
                  </a:lnTo>
                  <a:lnTo>
                    <a:pt x="554" y="115"/>
                  </a:lnTo>
                  <a:lnTo>
                    <a:pt x="552" y="118"/>
                  </a:lnTo>
                  <a:lnTo>
                    <a:pt x="550" y="120"/>
                  </a:lnTo>
                  <a:lnTo>
                    <a:pt x="550" y="123"/>
                  </a:lnTo>
                  <a:lnTo>
                    <a:pt x="547" y="125"/>
                  </a:lnTo>
                  <a:lnTo>
                    <a:pt x="536" y="123"/>
                  </a:lnTo>
                  <a:lnTo>
                    <a:pt x="570" y="68"/>
                  </a:lnTo>
                  <a:lnTo>
                    <a:pt x="566" y="66"/>
                  </a:lnTo>
                  <a:lnTo>
                    <a:pt x="566" y="64"/>
                  </a:lnTo>
                  <a:lnTo>
                    <a:pt x="563" y="61"/>
                  </a:lnTo>
                  <a:lnTo>
                    <a:pt x="561" y="61"/>
                  </a:lnTo>
                  <a:lnTo>
                    <a:pt x="561" y="59"/>
                  </a:lnTo>
                  <a:lnTo>
                    <a:pt x="559" y="57"/>
                  </a:lnTo>
                  <a:lnTo>
                    <a:pt x="557" y="54"/>
                  </a:lnTo>
                  <a:lnTo>
                    <a:pt x="554" y="52"/>
                  </a:lnTo>
                  <a:lnTo>
                    <a:pt x="550" y="49"/>
                  </a:lnTo>
                  <a:lnTo>
                    <a:pt x="550" y="47"/>
                  </a:lnTo>
                  <a:lnTo>
                    <a:pt x="547" y="45"/>
                  </a:lnTo>
                  <a:lnTo>
                    <a:pt x="547" y="42"/>
                  </a:lnTo>
                  <a:lnTo>
                    <a:pt x="545" y="42"/>
                  </a:lnTo>
                  <a:lnTo>
                    <a:pt x="543" y="40"/>
                  </a:lnTo>
                  <a:lnTo>
                    <a:pt x="540" y="38"/>
                  </a:lnTo>
                  <a:lnTo>
                    <a:pt x="538" y="33"/>
                  </a:lnTo>
                  <a:lnTo>
                    <a:pt x="536" y="33"/>
                  </a:lnTo>
                  <a:lnTo>
                    <a:pt x="534" y="31"/>
                  </a:lnTo>
                  <a:lnTo>
                    <a:pt x="531" y="28"/>
                  </a:lnTo>
                  <a:lnTo>
                    <a:pt x="529" y="28"/>
                  </a:lnTo>
                  <a:lnTo>
                    <a:pt x="529" y="26"/>
                  </a:lnTo>
                  <a:lnTo>
                    <a:pt x="527" y="24"/>
                  </a:lnTo>
                  <a:lnTo>
                    <a:pt x="524" y="21"/>
                  </a:lnTo>
                  <a:lnTo>
                    <a:pt x="524" y="19"/>
                  </a:lnTo>
                  <a:lnTo>
                    <a:pt x="520" y="19"/>
                  </a:lnTo>
                  <a:lnTo>
                    <a:pt x="520" y="16"/>
                  </a:lnTo>
                  <a:lnTo>
                    <a:pt x="518" y="16"/>
                  </a:lnTo>
                  <a:lnTo>
                    <a:pt x="518" y="14"/>
                  </a:lnTo>
                  <a:lnTo>
                    <a:pt x="515" y="12"/>
                  </a:lnTo>
                  <a:lnTo>
                    <a:pt x="513" y="9"/>
                  </a:lnTo>
                  <a:lnTo>
                    <a:pt x="511" y="9"/>
                  </a:lnTo>
                  <a:lnTo>
                    <a:pt x="508" y="7"/>
                  </a:lnTo>
                  <a:lnTo>
                    <a:pt x="506" y="7"/>
                  </a:lnTo>
                  <a:lnTo>
                    <a:pt x="506" y="5"/>
                  </a:lnTo>
                  <a:lnTo>
                    <a:pt x="504" y="5"/>
                  </a:lnTo>
                  <a:lnTo>
                    <a:pt x="502" y="5"/>
                  </a:lnTo>
                  <a:lnTo>
                    <a:pt x="502" y="2"/>
                  </a:lnTo>
                  <a:lnTo>
                    <a:pt x="502" y="0"/>
                  </a:lnTo>
                  <a:lnTo>
                    <a:pt x="499" y="0"/>
                  </a:lnTo>
                  <a:lnTo>
                    <a:pt x="497" y="0"/>
                  </a:lnTo>
                </a:path>
              </a:pathLst>
            </a:custGeom>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ln w="9525" cap="rnd">
              <a:noFill/>
              <a:round/>
              <a:headEnd/>
              <a:tailEnd/>
            </a:ln>
          </p:spPr>
          <p:txBody>
            <a:bodyPr/>
            <a:lstStyle/>
            <a:p>
              <a:pPr fontAlgn="auto">
                <a:spcBef>
                  <a:spcPts val="0"/>
                </a:spcBef>
                <a:spcAft>
                  <a:spcPts val="0"/>
                </a:spcAft>
                <a:defRPr/>
              </a:pPr>
              <a:endParaRPr lang="en-US">
                <a:solidFill>
                  <a:prstClr val="black"/>
                </a:solidFill>
                <a:latin typeface="Calibri"/>
              </a:endParaRPr>
            </a:p>
          </p:txBody>
        </p:sp>
        <p:sp>
          <p:nvSpPr>
            <p:cNvPr id="12" name="Freeform 9"/>
            <p:cNvSpPr>
              <a:spLocks/>
            </p:cNvSpPr>
            <p:nvPr/>
          </p:nvSpPr>
          <p:spPr bwMode="auto">
            <a:xfrm>
              <a:off x="3704063" y="2813327"/>
              <a:ext cx="2257007" cy="3159336"/>
            </a:xfrm>
            <a:custGeom>
              <a:avLst/>
              <a:gdLst>
                <a:gd name="T0" fmla="*/ 2147483647 w 793"/>
                <a:gd name="T1" fmla="*/ 2147483647 h 1097"/>
                <a:gd name="T2" fmla="*/ 2147483647 w 793"/>
                <a:gd name="T3" fmla="*/ 2147483647 h 1097"/>
                <a:gd name="T4" fmla="*/ 2147483647 w 793"/>
                <a:gd name="T5" fmla="*/ 2147483647 h 1097"/>
                <a:gd name="T6" fmla="*/ 2147483647 w 793"/>
                <a:gd name="T7" fmla="*/ 2147483647 h 1097"/>
                <a:gd name="T8" fmla="*/ 2147483647 w 793"/>
                <a:gd name="T9" fmla="*/ 2147483647 h 1097"/>
                <a:gd name="T10" fmla="*/ 2147483647 w 793"/>
                <a:gd name="T11" fmla="*/ 2147483647 h 1097"/>
                <a:gd name="T12" fmla="*/ 2147483647 w 793"/>
                <a:gd name="T13" fmla="*/ 2147483647 h 1097"/>
                <a:gd name="T14" fmla="*/ 2147483647 w 793"/>
                <a:gd name="T15" fmla="*/ 2147483647 h 1097"/>
                <a:gd name="T16" fmla="*/ 2147483647 w 793"/>
                <a:gd name="T17" fmla="*/ 2147483647 h 1097"/>
                <a:gd name="T18" fmla="*/ 2147483647 w 793"/>
                <a:gd name="T19" fmla="*/ 2147483647 h 1097"/>
                <a:gd name="T20" fmla="*/ 2147483647 w 793"/>
                <a:gd name="T21" fmla="*/ 2147483647 h 1097"/>
                <a:gd name="T22" fmla="*/ 2147483647 w 793"/>
                <a:gd name="T23" fmla="*/ 2147483647 h 1097"/>
                <a:gd name="T24" fmla="*/ 2147483647 w 793"/>
                <a:gd name="T25" fmla="*/ 2147483647 h 1097"/>
                <a:gd name="T26" fmla="*/ 2147483647 w 793"/>
                <a:gd name="T27" fmla="*/ 2147483647 h 1097"/>
                <a:gd name="T28" fmla="*/ 2147483647 w 793"/>
                <a:gd name="T29" fmla="*/ 2147483647 h 1097"/>
                <a:gd name="T30" fmla="*/ 0 w 793"/>
                <a:gd name="T31" fmla="*/ 2147483647 h 1097"/>
                <a:gd name="T32" fmla="*/ 2147483647 w 793"/>
                <a:gd name="T33" fmla="*/ 2147483647 h 1097"/>
                <a:gd name="T34" fmla="*/ 2147483647 w 793"/>
                <a:gd name="T35" fmla="*/ 2147483647 h 1097"/>
                <a:gd name="T36" fmla="*/ 2147483647 w 793"/>
                <a:gd name="T37" fmla="*/ 2147483647 h 1097"/>
                <a:gd name="T38" fmla="*/ 2147483647 w 793"/>
                <a:gd name="T39" fmla="*/ 2147483647 h 1097"/>
                <a:gd name="T40" fmla="*/ 2147483647 w 793"/>
                <a:gd name="T41" fmla="*/ 2147483647 h 1097"/>
                <a:gd name="T42" fmla="*/ 2147483647 w 793"/>
                <a:gd name="T43" fmla="*/ 2147483647 h 1097"/>
                <a:gd name="T44" fmla="*/ 2147483647 w 793"/>
                <a:gd name="T45" fmla="*/ 2147483647 h 1097"/>
                <a:gd name="T46" fmla="*/ 2147483647 w 793"/>
                <a:gd name="T47" fmla="*/ 2147483647 h 1097"/>
                <a:gd name="T48" fmla="*/ 2147483647 w 793"/>
                <a:gd name="T49" fmla="*/ 2147483647 h 1097"/>
                <a:gd name="T50" fmla="*/ 2147483647 w 793"/>
                <a:gd name="T51" fmla="*/ 2147483647 h 1097"/>
                <a:gd name="T52" fmla="*/ 2147483647 w 793"/>
                <a:gd name="T53" fmla="*/ 2147483647 h 1097"/>
                <a:gd name="T54" fmla="*/ 2147483647 w 793"/>
                <a:gd name="T55" fmla="*/ 2147483647 h 1097"/>
                <a:gd name="T56" fmla="*/ 2147483647 w 793"/>
                <a:gd name="T57" fmla="*/ 2147483647 h 1097"/>
                <a:gd name="T58" fmla="*/ 2147483647 w 793"/>
                <a:gd name="T59" fmla="*/ 2147483647 h 1097"/>
                <a:gd name="T60" fmla="*/ 2147483647 w 793"/>
                <a:gd name="T61" fmla="*/ 2147483647 h 1097"/>
                <a:gd name="T62" fmla="*/ 2147483647 w 793"/>
                <a:gd name="T63" fmla="*/ 2147483647 h 1097"/>
                <a:gd name="T64" fmla="*/ 2147483647 w 793"/>
                <a:gd name="T65" fmla="*/ 2147483647 h 1097"/>
                <a:gd name="T66" fmla="*/ 2147483647 w 793"/>
                <a:gd name="T67" fmla="*/ 2147483647 h 1097"/>
                <a:gd name="T68" fmla="*/ 2147483647 w 793"/>
                <a:gd name="T69" fmla="*/ 2147483647 h 1097"/>
                <a:gd name="T70" fmla="*/ 2147483647 w 793"/>
                <a:gd name="T71" fmla="*/ 2147483647 h 1097"/>
                <a:gd name="T72" fmla="*/ 2147483647 w 793"/>
                <a:gd name="T73" fmla="*/ 2147483647 h 1097"/>
                <a:gd name="T74" fmla="*/ 2147483647 w 793"/>
                <a:gd name="T75" fmla="*/ 2147483647 h 1097"/>
                <a:gd name="T76" fmla="*/ 2147483647 w 793"/>
                <a:gd name="T77" fmla="*/ 2147483647 h 1097"/>
                <a:gd name="T78" fmla="*/ 2147483647 w 793"/>
                <a:gd name="T79" fmla="*/ 2147483647 h 1097"/>
                <a:gd name="T80" fmla="*/ 2147483647 w 793"/>
                <a:gd name="T81" fmla="*/ 2147483647 h 1097"/>
                <a:gd name="T82" fmla="*/ 2147483647 w 793"/>
                <a:gd name="T83" fmla="*/ 2147483647 h 1097"/>
                <a:gd name="T84" fmla="*/ 2147483647 w 793"/>
                <a:gd name="T85" fmla="*/ 2147483647 h 1097"/>
                <a:gd name="T86" fmla="*/ 2147483647 w 793"/>
                <a:gd name="T87" fmla="*/ 2147483647 h 1097"/>
                <a:gd name="T88" fmla="*/ 2147483647 w 793"/>
                <a:gd name="T89" fmla="*/ 2147483647 h 1097"/>
                <a:gd name="T90" fmla="*/ 2147483647 w 793"/>
                <a:gd name="T91" fmla="*/ 2147483647 h 1097"/>
                <a:gd name="T92" fmla="*/ 2147483647 w 793"/>
                <a:gd name="T93" fmla="*/ 2147483647 h 1097"/>
                <a:gd name="T94" fmla="*/ 2147483647 w 793"/>
                <a:gd name="T95" fmla="*/ 2147483647 h 1097"/>
                <a:gd name="T96" fmla="*/ 2147483647 w 793"/>
                <a:gd name="T97" fmla="*/ 2147483647 h 1097"/>
                <a:gd name="T98" fmla="*/ 2147483647 w 793"/>
                <a:gd name="T99" fmla="*/ 2147483647 h 1097"/>
                <a:gd name="T100" fmla="*/ 2147483647 w 793"/>
                <a:gd name="T101" fmla="*/ 2147483647 h 1097"/>
                <a:gd name="T102" fmla="*/ 2147483647 w 793"/>
                <a:gd name="T103" fmla="*/ 2147483647 h 1097"/>
                <a:gd name="T104" fmla="*/ 2147483647 w 793"/>
                <a:gd name="T105" fmla="*/ 2147483647 h 1097"/>
                <a:gd name="T106" fmla="*/ 2147483647 w 793"/>
                <a:gd name="T107" fmla="*/ 2147483647 h 1097"/>
                <a:gd name="T108" fmla="*/ 2147483647 w 793"/>
                <a:gd name="T109" fmla="*/ 2147483647 h 1097"/>
                <a:gd name="T110" fmla="*/ 2147483647 w 793"/>
                <a:gd name="T111" fmla="*/ 2147483647 h 1097"/>
                <a:gd name="T112" fmla="*/ 2147483647 w 793"/>
                <a:gd name="T113" fmla="*/ 2147483647 h 1097"/>
                <a:gd name="T114" fmla="*/ 2147483647 w 793"/>
                <a:gd name="T115" fmla="*/ 2147483647 h 1097"/>
                <a:gd name="T116" fmla="*/ 2147483647 w 793"/>
                <a:gd name="T117" fmla="*/ 2147483647 h 10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3"/>
                <a:gd name="T178" fmla="*/ 0 h 1097"/>
                <a:gd name="T179" fmla="*/ 793 w 793"/>
                <a:gd name="T180" fmla="*/ 1097 h 10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3" h="1097">
                  <a:moveTo>
                    <a:pt x="442" y="0"/>
                  </a:moveTo>
                  <a:lnTo>
                    <a:pt x="438" y="2"/>
                  </a:lnTo>
                  <a:lnTo>
                    <a:pt x="435" y="5"/>
                  </a:lnTo>
                  <a:lnTo>
                    <a:pt x="433" y="7"/>
                  </a:lnTo>
                  <a:lnTo>
                    <a:pt x="431" y="9"/>
                  </a:lnTo>
                  <a:lnTo>
                    <a:pt x="428" y="12"/>
                  </a:lnTo>
                  <a:lnTo>
                    <a:pt x="426" y="14"/>
                  </a:lnTo>
                  <a:lnTo>
                    <a:pt x="421" y="16"/>
                  </a:lnTo>
                  <a:lnTo>
                    <a:pt x="421" y="19"/>
                  </a:lnTo>
                  <a:lnTo>
                    <a:pt x="419" y="21"/>
                  </a:lnTo>
                  <a:lnTo>
                    <a:pt x="415" y="23"/>
                  </a:lnTo>
                  <a:lnTo>
                    <a:pt x="412" y="25"/>
                  </a:lnTo>
                  <a:lnTo>
                    <a:pt x="410" y="28"/>
                  </a:lnTo>
                  <a:lnTo>
                    <a:pt x="408" y="30"/>
                  </a:lnTo>
                  <a:lnTo>
                    <a:pt x="408" y="32"/>
                  </a:lnTo>
                  <a:lnTo>
                    <a:pt x="403" y="37"/>
                  </a:lnTo>
                  <a:lnTo>
                    <a:pt x="401" y="37"/>
                  </a:lnTo>
                  <a:lnTo>
                    <a:pt x="398" y="39"/>
                  </a:lnTo>
                  <a:lnTo>
                    <a:pt x="398" y="42"/>
                  </a:lnTo>
                  <a:lnTo>
                    <a:pt x="396" y="46"/>
                  </a:lnTo>
                  <a:lnTo>
                    <a:pt x="394" y="49"/>
                  </a:lnTo>
                  <a:lnTo>
                    <a:pt x="391" y="51"/>
                  </a:lnTo>
                  <a:lnTo>
                    <a:pt x="387" y="53"/>
                  </a:lnTo>
                  <a:lnTo>
                    <a:pt x="387" y="56"/>
                  </a:lnTo>
                  <a:lnTo>
                    <a:pt x="384" y="58"/>
                  </a:lnTo>
                  <a:lnTo>
                    <a:pt x="382" y="60"/>
                  </a:lnTo>
                  <a:lnTo>
                    <a:pt x="380" y="63"/>
                  </a:lnTo>
                  <a:lnTo>
                    <a:pt x="377" y="65"/>
                  </a:lnTo>
                  <a:lnTo>
                    <a:pt x="377" y="67"/>
                  </a:lnTo>
                  <a:lnTo>
                    <a:pt x="373" y="72"/>
                  </a:lnTo>
                  <a:lnTo>
                    <a:pt x="371" y="76"/>
                  </a:lnTo>
                  <a:lnTo>
                    <a:pt x="368" y="79"/>
                  </a:lnTo>
                  <a:lnTo>
                    <a:pt x="350" y="167"/>
                  </a:lnTo>
                  <a:lnTo>
                    <a:pt x="338" y="171"/>
                  </a:lnTo>
                  <a:lnTo>
                    <a:pt x="324" y="165"/>
                  </a:lnTo>
                  <a:lnTo>
                    <a:pt x="322" y="160"/>
                  </a:lnTo>
                  <a:lnTo>
                    <a:pt x="320" y="158"/>
                  </a:lnTo>
                  <a:lnTo>
                    <a:pt x="317" y="151"/>
                  </a:lnTo>
                  <a:lnTo>
                    <a:pt x="315" y="148"/>
                  </a:lnTo>
                  <a:lnTo>
                    <a:pt x="310" y="144"/>
                  </a:lnTo>
                  <a:lnTo>
                    <a:pt x="310" y="139"/>
                  </a:lnTo>
                  <a:lnTo>
                    <a:pt x="306" y="134"/>
                  </a:lnTo>
                  <a:lnTo>
                    <a:pt x="303" y="130"/>
                  </a:lnTo>
                  <a:lnTo>
                    <a:pt x="299" y="125"/>
                  </a:lnTo>
                  <a:lnTo>
                    <a:pt x="296" y="120"/>
                  </a:lnTo>
                  <a:lnTo>
                    <a:pt x="294" y="116"/>
                  </a:lnTo>
                  <a:lnTo>
                    <a:pt x="292" y="111"/>
                  </a:lnTo>
                  <a:lnTo>
                    <a:pt x="287" y="107"/>
                  </a:lnTo>
                  <a:lnTo>
                    <a:pt x="285" y="102"/>
                  </a:lnTo>
                  <a:lnTo>
                    <a:pt x="280" y="97"/>
                  </a:lnTo>
                  <a:lnTo>
                    <a:pt x="276" y="95"/>
                  </a:lnTo>
                  <a:lnTo>
                    <a:pt x="273" y="90"/>
                  </a:lnTo>
                  <a:lnTo>
                    <a:pt x="269" y="86"/>
                  </a:lnTo>
                  <a:lnTo>
                    <a:pt x="264" y="81"/>
                  </a:lnTo>
                  <a:lnTo>
                    <a:pt x="262" y="79"/>
                  </a:lnTo>
                  <a:lnTo>
                    <a:pt x="257" y="74"/>
                  </a:lnTo>
                  <a:lnTo>
                    <a:pt x="252" y="70"/>
                  </a:lnTo>
                  <a:lnTo>
                    <a:pt x="248" y="65"/>
                  </a:lnTo>
                  <a:lnTo>
                    <a:pt x="243" y="63"/>
                  </a:lnTo>
                  <a:lnTo>
                    <a:pt x="239" y="60"/>
                  </a:lnTo>
                  <a:lnTo>
                    <a:pt x="234" y="58"/>
                  </a:lnTo>
                  <a:lnTo>
                    <a:pt x="229" y="53"/>
                  </a:lnTo>
                  <a:lnTo>
                    <a:pt x="225" y="51"/>
                  </a:lnTo>
                  <a:lnTo>
                    <a:pt x="220" y="49"/>
                  </a:lnTo>
                  <a:lnTo>
                    <a:pt x="215" y="46"/>
                  </a:lnTo>
                  <a:lnTo>
                    <a:pt x="208" y="44"/>
                  </a:lnTo>
                  <a:lnTo>
                    <a:pt x="204" y="42"/>
                  </a:lnTo>
                  <a:lnTo>
                    <a:pt x="201" y="42"/>
                  </a:lnTo>
                  <a:lnTo>
                    <a:pt x="199" y="42"/>
                  </a:lnTo>
                  <a:lnTo>
                    <a:pt x="197" y="42"/>
                  </a:lnTo>
                  <a:lnTo>
                    <a:pt x="195" y="42"/>
                  </a:lnTo>
                  <a:lnTo>
                    <a:pt x="192" y="42"/>
                  </a:lnTo>
                  <a:lnTo>
                    <a:pt x="190" y="42"/>
                  </a:lnTo>
                  <a:lnTo>
                    <a:pt x="188" y="42"/>
                  </a:lnTo>
                  <a:lnTo>
                    <a:pt x="185" y="42"/>
                  </a:lnTo>
                  <a:lnTo>
                    <a:pt x="183" y="42"/>
                  </a:lnTo>
                  <a:lnTo>
                    <a:pt x="181" y="42"/>
                  </a:lnTo>
                  <a:lnTo>
                    <a:pt x="178" y="42"/>
                  </a:lnTo>
                  <a:lnTo>
                    <a:pt x="176" y="42"/>
                  </a:lnTo>
                  <a:lnTo>
                    <a:pt x="174" y="42"/>
                  </a:lnTo>
                  <a:lnTo>
                    <a:pt x="171" y="42"/>
                  </a:lnTo>
                  <a:lnTo>
                    <a:pt x="169" y="42"/>
                  </a:lnTo>
                  <a:lnTo>
                    <a:pt x="167" y="46"/>
                  </a:lnTo>
                  <a:lnTo>
                    <a:pt x="164" y="46"/>
                  </a:lnTo>
                  <a:lnTo>
                    <a:pt x="162" y="49"/>
                  </a:lnTo>
                  <a:lnTo>
                    <a:pt x="160" y="51"/>
                  </a:lnTo>
                  <a:lnTo>
                    <a:pt x="157" y="56"/>
                  </a:lnTo>
                  <a:lnTo>
                    <a:pt x="153" y="58"/>
                  </a:lnTo>
                  <a:lnTo>
                    <a:pt x="153" y="60"/>
                  </a:lnTo>
                  <a:lnTo>
                    <a:pt x="151" y="63"/>
                  </a:lnTo>
                  <a:lnTo>
                    <a:pt x="148" y="65"/>
                  </a:lnTo>
                  <a:lnTo>
                    <a:pt x="146" y="70"/>
                  </a:lnTo>
                  <a:lnTo>
                    <a:pt x="141" y="72"/>
                  </a:lnTo>
                  <a:lnTo>
                    <a:pt x="141" y="74"/>
                  </a:lnTo>
                  <a:lnTo>
                    <a:pt x="139" y="79"/>
                  </a:lnTo>
                  <a:lnTo>
                    <a:pt x="137" y="81"/>
                  </a:lnTo>
                  <a:lnTo>
                    <a:pt x="134" y="83"/>
                  </a:lnTo>
                  <a:lnTo>
                    <a:pt x="132" y="88"/>
                  </a:lnTo>
                  <a:lnTo>
                    <a:pt x="130" y="90"/>
                  </a:lnTo>
                  <a:lnTo>
                    <a:pt x="130" y="95"/>
                  </a:lnTo>
                  <a:lnTo>
                    <a:pt x="127" y="97"/>
                  </a:lnTo>
                  <a:lnTo>
                    <a:pt x="125" y="102"/>
                  </a:lnTo>
                  <a:lnTo>
                    <a:pt x="123" y="104"/>
                  </a:lnTo>
                  <a:lnTo>
                    <a:pt x="120" y="107"/>
                  </a:lnTo>
                  <a:lnTo>
                    <a:pt x="120" y="111"/>
                  </a:lnTo>
                  <a:lnTo>
                    <a:pt x="118" y="116"/>
                  </a:lnTo>
                  <a:lnTo>
                    <a:pt x="116" y="118"/>
                  </a:lnTo>
                  <a:lnTo>
                    <a:pt x="116" y="123"/>
                  </a:lnTo>
                  <a:lnTo>
                    <a:pt x="113" y="125"/>
                  </a:lnTo>
                  <a:lnTo>
                    <a:pt x="111" y="130"/>
                  </a:lnTo>
                  <a:lnTo>
                    <a:pt x="109" y="132"/>
                  </a:lnTo>
                  <a:lnTo>
                    <a:pt x="109" y="137"/>
                  </a:lnTo>
                  <a:lnTo>
                    <a:pt x="107" y="139"/>
                  </a:lnTo>
                  <a:lnTo>
                    <a:pt x="104" y="144"/>
                  </a:lnTo>
                  <a:lnTo>
                    <a:pt x="104" y="153"/>
                  </a:lnTo>
                  <a:lnTo>
                    <a:pt x="102" y="162"/>
                  </a:lnTo>
                  <a:lnTo>
                    <a:pt x="100" y="169"/>
                  </a:lnTo>
                  <a:lnTo>
                    <a:pt x="97" y="178"/>
                  </a:lnTo>
                  <a:lnTo>
                    <a:pt x="93" y="188"/>
                  </a:lnTo>
                  <a:lnTo>
                    <a:pt x="90" y="195"/>
                  </a:lnTo>
                  <a:lnTo>
                    <a:pt x="86" y="204"/>
                  </a:lnTo>
                  <a:lnTo>
                    <a:pt x="81" y="211"/>
                  </a:lnTo>
                  <a:lnTo>
                    <a:pt x="76" y="218"/>
                  </a:lnTo>
                  <a:lnTo>
                    <a:pt x="74" y="225"/>
                  </a:lnTo>
                  <a:lnTo>
                    <a:pt x="69" y="234"/>
                  </a:lnTo>
                  <a:lnTo>
                    <a:pt x="63" y="241"/>
                  </a:lnTo>
                  <a:lnTo>
                    <a:pt x="58" y="248"/>
                  </a:lnTo>
                  <a:lnTo>
                    <a:pt x="53" y="255"/>
                  </a:lnTo>
                  <a:lnTo>
                    <a:pt x="49" y="262"/>
                  </a:lnTo>
                  <a:lnTo>
                    <a:pt x="42" y="269"/>
                  </a:lnTo>
                  <a:lnTo>
                    <a:pt x="39" y="276"/>
                  </a:lnTo>
                  <a:lnTo>
                    <a:pt x="35" y="285"/>
                  </a:lnTo>
                  <a:lnTo>
                    <a:pt x="28" y="290"/>
                  </a:lnTo>
                  <a:lnTo>
                    <a:pt x="25" y="299"/>
                  </a:lnTo>
                  <a:lnTo>
                    <a:pt x="21" y="306"/>
                  </a:lnTo>
                  <a:lnTo>
                    <a:pt x="16" y="313"/>
                  </a:lnTo>
                  <a:lnTo>
                    <a:pt x="14" y="320"/>
                  </a:lnTo>
                  <a:lnTo>
                    <a:pt x="9" y="329"/>
                  </a:lnTo>
                  <a:lnTo>
                    <a:pt x="7" y="338"/>
                  </a:lnTo>
                  <a:lnTo>
                    <a:pt x="5" y="343"/>
                  </a:lnTo>
                  <a:lnTo>
                    <a:pt x="5" y="352"/>
                  </a:lnTo>
                  <a:lnTo>
                    <a:pt x="0" y="361"/>
                  </a:lnTo>
                  <a:lnTo>
                    <a:pt x="0" y="371"/>
                  </a:lnTo>
                  <a:lnTo>
                    <a:pt x="0" y="380"/>
                  </a:lnTo>
                  <a:lnTo>
                    <a:pt x="0" y="389"/>
                  </a:lnTo>
                  <a:lnTo>
                    <a:pt x="5" y="399"/>
                  </a:lnTo>
                  <a:lnTo>
                    <a:pt x="5" y="405"/>
                  </a:lnTo>
                  <a:lnTo>
                    <a:pt x="7" y="415"/>
                  </a:lnTo>
                  <a:lnTo>
                    <a:pt x="9" y="422"/>
                  </a:lnTo>
                  <a:lnTo>
                    <a:pt x="12" y="429"/>
                  </a:lnTo>
                  <a:lnTo>
                    <a:pt x="14" y="436"/>
                  </a:lnTo>
                  <a:lnTo>
                    <a:pt x="16" y="443"/>
                  </a:lnTo>
                  <a:lnTo>
                    <a:pt x="19" y="450"/>
                  </a:lnTo>
                  <a:lnTo>
                    <a:pt x="23" y="459"/>
                  </a:lnTo>
                  <a:lnTo>
                    <a:pt x="25" y="466"/>
                  </a:lnTo>
                  <a:lnTo>
                    <a:pt x="28" y="473"/>
                  </a:lnTo>
                  <a:lnTo>
                    <a:pt x="30" y="480"/>
                  </a:lnTo>
                  <a:lnTo>
                    <a:pt x="32" y="487"/>
                  </a:lnTo>
                  <a:lnTo>
                    <a:pt x="35" y="494"/>
                  </a:lnTo>
                  <a:lnTo>
                    <a:pt x="39" y="500"/>
                  </a:lnTo>
                  <a:lnTo>
                    <a:pt x="42" y="507"/>
                  </a:lnTo>
                  <a:lnTo>
                    <a:pt x="44" y="514"/>
                  </a:lnTo>
                  <a:lnTo>
                    <a:pt x="46" y="524"/>
                  </a:lnTo>
                  <a:lnTo>
                    <a:pt x="49" y="531"/>
                  </a:lnTo>
                  <a:lnTo>
                    <a:pt x="51" y="538"/>
                  </a:lnTo>
                  <a:lnTo>
                    <a:pt x="51" y="545"/>
                  </a:lnTo>
                  <a:lnTo>
                    <a:pt x="53" y="551"/>
                  </a:lnTo>
                  <a:lnTo>
                    <a:pt x="53" y="558"/>
                  </a:lnTo>
                  <a:lnTo>
                    <a:pt x="56" y="565"/>
                  </a:lnTo>
                  <a:lnTo>
                    <a:pt x="56" y="575"/>
                  </a:lnTo>
                  <a:lnTo>
                    <a:pt x="56" y="582"/>
                  </a:lnTo>
                  <a:lnTo>
                    <a:pt x="56" y="589"/>
                  </a:lnTo>
                  <a:lnTo>
                    <a:pt x="56" y="596"/>
                  </a:lnTo>
                  <a:lnTo>
                    <a:pt x="56" y="602"/>
                  </a:lnTo>
                  <a:lnTo>
                    <a:pt x="53" y="612"/>
                  </a:lnTo>
                  <a:lnTo>
                    <a:pt x="53" y="619"/>
                  </a:lnTo>
                  <a:lnTo>
                    <a:pt x="51" y="628"/>
                  </a:lnTo>
                  <a:lnTo>
                    <a:pt x="51" y="635"/>
                  </a:lnTo>
                  <a:lnTo>
                    <a:pt x="51" y="642"/>
                  </a:lnTo>
                  <a:lnTo>
                    <a:pt x="51" y="649"/>
                  </a:lnTo>
                  <a:lnTo>
                    <a:pt x="51" y="656"/>
                  </a:lnTo>
                  <a:lnTo>
                    <a:pt x="53" y="663"/>
                  </a:lnTo>
                  <a:lnTo>
                    <a:pt x="53" y="667"/>
                  </a:lnTo>
                  <a:lnTo>
                    <a:pt x="58" y="674"/>
                  </a:lnTo>
                  <a:lnTo>
                    <a:pt x="60" y="681"/>
                  </a:lnTo>
                  <a:lnTo>
                    <a:pt x="63" y="686"/>
                  </a:lnTo>
                  <a:lnTo>
                    <a:pt x="65" y="691"/>
                  </a:lnTo>
                  <a:lnTo>
                    <a:pt x="69" y="695"/>
                  </a:lnTo>
                  <a:lnTo>
                    <a:pt x="74" y="702"/>
                  </a:lnTo>
                  <a:lnTo>
                    <a:pt x="76" y="707"/>
                  </a:lnTo>
                  <a:lnTo>
                    <a:pt x="81" y="711"/>
                  </a:lnTo>
                  <a:lnTo>
                    <a:pt x="86" y="716"/>
                  </a:lnTo>
                  <a:lnTo>
                    <a:pt x="90" y="721"/>
                  </a:lnTo>
                  <a:lnTo>
                    <a:pt x="95" y="725"/>
                  </a:lnTo>
                  <a:lnTo>
                    <a:pt x="100" y="730"/>
                  </a:lnTo>
                  <a:lnTo>
                    <a:pt x="104" y="735"/>
                  </a:lnTo>
                  <a:lnTo>
                    <a:pt x="109" y="739"/>
                  </a:lnTo>
                  <a:lnTo>
                    <a:pt x="113" y="746"/>
                  </a:lnTo>
                  <a:lnTo>
                    <a:pt x="118" y="748"/>
                  </a:lnTo>
                  <a:lnTo>
                    <a:pt x="120" y="755"/>
                  </a:lnTo>
                  <a:lnTo>
                    <a:pt x="127" y="760"/>
                  </a:lnTo>
                  <a:lnTo>
                    <a:pt x="130" y="765"/>
                  </a:lnTo>
                  <a:lnTo>
                    <a:pt x="134" y="769"/>
                  </a:lnTo>
                  <a:lnTo>
                    <a:pt x="139" y="774"/>
                  </a:lnTo>
                  <a:lnTo>
                    <a:pt x="141" y="781"/>
                  </a:lnTo>
                  <a:lnTo>
                    <a:pt x="146" y="786"/>
                  </a:lnTo>
                  <a:lnTo>
                    <a:pt x="148" y="790"/>
                  </a:lnTo>
                  <a:lnTo>
                    <a:pt x="151" y="795"/>
                  </a:lnTo>
                  <a:lnTo>
                    <a:pt x="153" y="802"/>
                  </a:lnTo>
                  <a:lnTo>
                    <a:pt x="155" y="809"/>
                  </a:lnTo>
                  <a:lnTo>
                    <a:pt x="157" y="816"/>
                  </a:lnTo>
                  <a:lnTo>
                    <a:pt x="160" y="820"/>
                  </a:lnTo>
                  <a:lnTo>
                    <a:pt x="162" y="827"/>
                  </a:lnTo>
                  <a:lnTo>
                    <a:pt x="164" y="834"/>
                  </a:lnTo>
                  <a:lnTo>
                    <a:pt x="167" y="839"/>
                  </a:lnTo>
                  <a:lnTo>
                    <a:pt x="169" y="843"/>
                  </a:lnTo>
                  <a:lnTo>
                    <a:pt x="174" y="850"/>
                  </a:lnTo>
                  <a:lnTo>
                    <a:pt x="176" y="855"/>
                  </a:lnTo>
                  <a:lnTo>
                    <a:pt x="181" y="860"/>
                  </a:lnTo>
                  <a:lnTo>
                    <a:pt x="183" y="867"/>
                  </a:lnTo>
                  <a:lnTo>
                    <a:pt x="188" y="874"/>
                  </a:lnTo>
                  <a:lnTo>
                    <a:pt x="190" y="878"/>
                  </a:lnTo>
                  <a:lnTo>
                    <a:pt x="195" y="885"/>
                  </a:lnTo>
                  <a:lnTo>
                    <a:pt x="197" y="890"/>
                  </a:lnTo>
                  <a:lnTo>
                    <a:pt x="201" y="894"/>
                  </a:lnTo>
                  <a:lnTo>
                    <a:pt x="206" y="899"/>
                  </a:lnTo>
                  <a:lnTo>
                    <a:pt x="211" y="906"/>
                  </a:lnTo>
                  <a:lnTo>
                    <a:pt x="215" y="911"/>
                  </a:lnTo>
                  <a:lnTo>
                    <a:pt x="220" y="915"/>
                  </a:lnTo>
                  <a:lnTo>
                    <a:pt x="222" y="922"/>
                  </a:lnTo>
                  <a:lnTo>
                    <a:pt x="229" y="927"/>
                  </a:lnTo>
                  <a:lnTo>
                    <a:pt x="234" y="931"/>
                  </a:lnTo>
                  <a:lnTo>
                    <a:pt x="239" y="938"/>
                  </a:lnTo>
                  <a:lnTo>
                    <a:pt x="243" y="943"/>
                  </a:lnTo>
                  <a:lnTo>
                    <a:pt x="248" y="945"/>
                  </a:lnTo>
                  <a:lnTo>
                    <a:pt x="252" y="952"/>
                  </a:lnTo>
                  <a:lnTo>
                    <a:pt x="257" y="957"/>
                  </a:lnTo>
                  <a:lnTo>
                    <a:pt x="264" y="962"/>
                  </a:lnTo>
                  <a:lnTo>
                    <a:pt x="269" y="966"/>
                  </a:lnTo>
                  <a:lnTo>
                    <a:pt x="273" y="971"/>
                  </a:lnTo>
                  <a:lnTo>
                    <a:pt x="280" y="976"/>
                  </a:lnTo>
                  <a:lnTo>
                    <a:pt x="285" y="980"/>
                  </a:lnTo>
                  <a:lnTo>
                    <a:pt x="287" y="985"/>
                  </a:lnTo>
                  <a:lnTo>
                    <a:pt x="292" y="987"/>
                  </a:lnTo>
                  <a:lnTo>
                    <a:pt x="294" y="992"/>
                  </a:lnTo>
                  <a:lnTo>
                    <a:pt x="296" y="996"/>
                  </a:lnTo>
                  <a:lnTo>
                    <a:pt x="299" y="999"/>
                  </a:lnTo>
                  <a:lnTo>
                    <a:pt x="301" y="1003"/>
                  </a:lnTo>
                  <a:lnTo>
                    <a:pt x="303" y="1008"/>
                  </a:lnTo>
                  <a:lnTo>
                    <a:pt x="306" y="1010"/>
                  </a:lnTo>
                  <a:lnTo>
                    <a:pt x="308" y="1015"/>
                  </a:lnTo>
                  <a:lnTo>
                    <a:pt x="310" y="1020"/>
                  </a:lnTo>
                  <a:lnTo>
                    <a:pt x="313" y="1024"/>
                  </a:lnTo>
                  <a:lnTo>
                    <a:pt x="315" y="1029"/>
                  </a:lnTo>
                  <a:lnTo>
                    <a:pt x="317" y="1031"/>
                  </a:lnTo>
                  <a:lnTo>
                    <a:pt x="320" y="1036"/>
                  </a:lnTo>
                  <a:lnTo>
                    <a:pt x="322" y="1038"/>
                  </a:lnTo>
                  <a:lnTo>
                    <a:pt x="324" y="1043"/>
                  </a:lnTo>
                  <a:lnTo>
                    <a:pt x="327" y="1047"/>
                  </a:lnTo>
                  <a:lnTo>
                    <a:pt x="329" y="1052"/>
                  </a:lnTo>
                  <a:lnTo>
                    <a:pt x="331" y="1057"/>
                  </a:lnTo>
                  <a:lnTo>
                    <a:pt x="333" y="1059"/>
                  </a:lnTo>
                  <a:lnTo>
                    <a:pt x="338" y="1061"/>
                  </a:lnTo>
                  <a:lnTo>
                    <a:pt x="340" y="1066"/>
                  </a:lnTo>
                  <a:lnTo>
                    <a:pt x="343" y="1068"/>
                  </a:lnTo>
                  <a:lnTo>
                    <a:pt x="345" y="1071"/>
                  </a:lnTo>
                  <a:lnTo>
                    <a:pt x="350" y="1073"/>
                  </a:lnTo>
                  <a:lnTo>
                    <a:pt x="352" y="1077"/>
                  </a:lnTo>
                  <a:lnTo>
                    <a:pt x="357" y="1080"/>
                  </a:lnTo>
                  <a:lnTo>
                    <a:pt x="361" y="1082"/>
                  </a:lnTo>
                  <a:lnTo>
                    <a:pt x="366" y="1084"/>
                  </a:lnTo>
                  <a:lnTo>
                    <a:pt x="368" y="1087"/>
                  </a:lnTo>
                  <a:lnTo>
                    <a:pt x="373" y="1089"/>
                  </a:lnTo>
                  <a:lnTo>
                    <a:pt x="377" y="1091"/>
                  </a:lnTo>
                  <a:lnTo>
                    <a:pt x="380" y="1091"/>
                  </a:lnTo>
                  <a:lnTo>
                    <a:pt x="382" y="1094"/>
                  </a:lnTo>
                  <a:lnTo>
                    <a:pt x="384" y="1094"/>
                  </a:lnTo>
                  <a:lnTo>
                    <a:pt x="384" y="1096"/>
                  </a:lnTo>
                  <a:lnTo>
                    <a:pt x="387" y="1096"/>
                  </a:lnTo>
                  <a:lnTo>
                    <a:pt x="389" y="1096"/>
                  </a:lnTo>
                  <a:lnTo>
                    <a:pt x="391" y="1096"/>
                  </a:lnTo>
                  <a:lnTo>
                    <a:pt x="394" y="1096"/>
                  </a:lnTo>
                  <a:lnTo>
                    <a:pt x="396" y="1096"/>
                  </a:lnTo>
                  <a:lnTo>
                    <a:pt x="398" y="1096"/>
                  </a:lnTo>
                  <a:lnTo>
                    <a:pt x="401" y="1096"/>
                  </a:lnTo>
                  <a:lnTo>
                    <a:pt x="403" y="1096"/>
                  </a:lnTo>
                  <a:lnTo>
                    <a:pt x="405" y="1096"/>
                  </a:lnTo>
                  <a:lnTo>
                    <a:pt x="408" y="1096"/>
                  </a:lnTo>
                  <a:lnTo>
                    <a:pt x="410" y="1096"/>
                  </a:lnTo>
                  <a:lnTo>
                    <a:pt x="412" y="1096"/>
                  </a:lnTo>
                  <a:lnTo>
                    <a:pt x="415" y="1096"/>
                  </a:lnTo>
                  <a:lnTo>
                    <a:pt x="415" y="1094"/>
                  </a:lnTo>
                  <a:lnTo>
                    <a:pt x="417" y="1094"/>
                  </a:lnTo>
                  <a:lnTo>
                    <a:pt x="419" y="1094"/>
                  </a:lnTo>
                  <a:lnTo>
                    <a:pt x="421" y="1094"/>
                  </a:lnTo>
                  <a:lnTo>
                    <a:pt x="421" y="1091"/>
                  </a:lnTo>
                  <a:lnTo>
                    <a:pt x="426" y="1091"/>
                  </a:lnTo>
                  <a:lnTo>
                    <a:pt x="428" y="1089"/>
                  </a:lnTo>
                  <a:lnTo>
                    <a:pt x="431" y="1089"/>
                  </a:lnTo>
                  <a:lnTo>
                    <a:pt x="433" y="1087"/>
                  </a:lnTo>
                  <a:lnTo>
                    <a:pt x="438" y="1080"/>
                  </a:lnTo>
                  <a:lnTo>
                    <a:pt x="442" y="1073"/>
                  </a:lnTo>
                  <a:lnTo>
                    <a:pt x="445" y="1068"/>
                  </a:lnTo>
                  <a:lnTo>
                    <a:pt x="449" y="1061"/>
                  </a:lnTo>
                  <a:lnTo>
                    <a:pt x="454" y="1052"/>
                  </a:lnTo>
                  <a:lnTo>
                    <a:pt x="461" y="1047"/>
                  </a:lnTo>
                  <a:lnTo>
                    <a:pt x="465" y="1038"/>
                  </a:lnTo>
                  <a:lnTo>
                    <a:pt x="470" y="1033"/>
                  </a:lnTo>
                  <a:lnTo>
                    <a:pt x="475" y="1026"/>
                  </a:lnTo>
                  <a:lnTo>
                    <a:pt x="479" y="1020"/>
                  </a:lnTo>
                  <a:lnTo>
                    <a:pt x="486" y="1013"/>
                  </a:lnTo>
                  <a:lnTo>
                    <a:pt x="491" y="1008"/>
                  </a:lnTo>
                  <a:lnTo>
                    <a:pt x="496" y="1001"/>
                  </a:lnTo>
                  <a:lnTo>
                    <a:pt x="503" y="994"/>
                  </a:lnTo>
                  <a:lnTo>
                    <a:pt x="507" y="987"/>
                  </a:lnTo>
                  <a:lnTo>
                    <a:pt x="514" y="982"/>
                  </a:lnTo>
                  <a:lnTo>
                    <a:pt x="519" y="976"/>
                  </a:lnTo>
                  <a:lnTo>
                    <a:pt x="526" y="969"/>
                  </a:lnTo>
                  <a:lnTo>
                    <a:pt x="533" y="964"/>
                  </a:lnTo>
                  <a:lnTo>
                    <a:pt x="537" y="957"/>
                  </a:lnTo>
                  <a:lnTo>
                    <a:pt x="544" y="952"/>
                  </a:lnTo>
                  <a:lnTo>
                    <a:pt x="551" y="945"/>
                  </a:lnTo>
                  <a:lnTo>
                    <a:pt x="556" y="938"/>
                  </a:lnTo>
                  <a:lnTo>
                    <a:pt x="565" y="934"/>
                  </a:lnTo>
                  <a:lnTo>
                    <a:pt x="570" y="929"/>
                  </a:lnTo>
                  <a:lnTo>
                    <a:pt x="577" y="922"/>
                  </a:lnTo>
                  <a:lnTo>
                    <a:pt x="584" y="915"/>
                  </a:lnTo>
                  <a:lnTo>
                    <a:pt x="591" y="911"/>
                  </a:lnTo>
                  <a:lnTo>
                    <a:pt x="595" y="906"/>
                  </a:lnTo>
                  <a:lnTo>
                    <a:pt x="602" y="899"/>
                  </a:lnTo>
                  <a:lnTo>
                    <a:pt x="609" y="894"/>
                  </a:lnTo>
                  <a:lnTo>
                    <a:pt x="618" y="887"/>
                  </a:lnTo>
                  <a:lnTo>
                    <a:pt x="630" y="876"/>
                  </a:lnTo>
                  <a:lnTo>
                    <a:pt x="641" y="862"/>
                  </a:lnTo>
                  <a:lnTo>
                    <a:pt x="653" y="848"/>
                  </a:lnTo>
                  <a:lnTo>
                    <a:pt x="665" y="834"/>
                  </a:lnTo>
                  <a:lnTo>
                    <a:pt x="672" y="820"/>
                  </a:lnTo>
                  <a:lnTo>
                    <a:pt x="679" y="804"/>
                  </a:lnTo>
                  <a:lnTo>
                    <a:pt x="688" y="790"/>
                  </a:lnTo>
                  <a:lnTo>
                    <a:pt x="692" y="774"/>
                  </a:lnTo>
                  <a:lnTo>
                    <a:pt x="697" y="758"/>
                  </a:lnTo>
                  <a:lnTo>
                    <a:pt x="702" y="741"/>
                  </a:lnTo>
                  <a:lnTo>
                    <a:pt x="706" y="728"/>
                  </a:lnTo>
                  <a:lnTo>
                    <a:pt x="709" y="709"/>
                  </a:lnTo>
                  <a:lnTo>
                    <a:pt x="711" y="695"/>
                  </a:lnTo>
                  <a:lnTo>
                    <a:pt x="713" y="679"/>
                  </a:lnTo>
                  <a:lnTo>
                    <a:pt x="713" y="663"/>
                  </a:lnTo>
                  <a:lnTo>
                    <a:pt x="718" y="644"/>
                  </a:lnTo>
                  <a:lnTo>
                    <a:pt x="718" y="628"/>
                  </a:lnTo>
                  <a:lnTo>
                    <a:pt x="720" y="612"/>
                  </a:lnTo>
                  <a:lnTo>
                    <a:pt x="723" y="596"/>
                  </a:lnTo>
                  <a:lnTo>
                    <a:pt x="723" y="577"/>
                  </a:lnTo>
                  <a:lnTo>
                    <a:pt x="725" y="563"/>
                  </a:lnTo>
                  <a:lnTo>
                    <a:pt x="729" y="545"/>
                  </a:lnTo>
                  <a:lnTo>
                    <a:pt x="729" y="528"/>
                  </a:lnTo>
                  <a:lnTo>
                    <a:pt x="734" y="512"/>
                  </a:lnTo>
                  <a:lnTo>
                    <a:pt x="739" y="496"/>
                  </a:lnTo>
                  <a:lnTo>
                    <a:pt x="741" y="480"/>
                  </a:lnTo>
                  <a:lnTo>
                    <a:pt x="748" y="463"/>
                  </a:lnTo>
                  <a:lnTo>
                    <a:pt x="755" y="447"/>
                  </a:lnTo>
                  <a:lnTo>
                    <a:pt x="762" y="433"/>
                  </a:lnTo>
                  <a:lnTo>
                    <a:pt x="769" y="417"/>
                  </a:lnTo>
                  <a:lnTo>
                    <a:pt x="778" y="401"/>
                  </a:lnTo>
                  <a:lnTo>
                    <a:pt x="790" y="385"/>
                  </a:lnTo>
                  <a:lnTo>
                    <a:pt x="790" y="373"/>
                  </a:lnTo>
                  <a:lnTo>
                    <a:pt x="792" y="361"/>
                  </a:lnTo>
                  <a:lnTo>
                    <a:pt x="792" y="352"/>
                  </a:lnTo>
                  <a:lnTo>
                    <a:pt x="790" y="341"/>
                  </a:lnTo>
                  <a:lnTo>
                    <a:pt x="790" y="331"/>
                  </a:lnTo>
                  <a:lnTo>
                    <a:pt x="787" y="320"/>
                  </a:lnTo>
                  <a:lnTo>
                    <a:pt x="785" y="310"/>
                  </a:lnTo>
                  <a:lnTo>
                    <a:pt x="780" y="301"/>
                  </a:lnTo>
                  <a:lnTo>
                    <a:pt x="776" y="294"/>
                  </a:lnTo>
                  <a:lnTo>
                    <a:pt x="771" y="285"/>
                  </a:lnTo>
                  <a:lnTo>
                    <a:pt x="767" y="276"/>
                  </a:lnTo>
                  <a:lnTo>
                    <a:pt x="762" y="266"/>
                  </a:lnTo>
                  <a:lnTo>
                    <a:pt x="755" y="257"/>
                  </a:lnTo>
                  <a:lnTo>
                    <a:pt x="750" y="250"/>
                  </a:lnTo>
                  <a:lnTo>
                    <a:pt x="746" y="241"/>
                  </a:lnTo>
                  <a:lnTo>
                    <a:pt x="739" y="234"/>
                  </a:lnTo>
                  <a:lnTo>
                    <a:pt x="734" y="225"/>
                  </a:lnTo>
                  <a:lnTo>
                    <a:pt x="725" y="215"/>
                  </a:lnTo>
                  <a:lnTo>
                    <a:pt x="720" y="209"/>
                  </a:lnTo>
                  <a:lnTo>
                    <a:pt x="713" y="199"/>
                  </a:lnTo>
                  <a:lnTo>
                    <a:pt x="709" y="192"/>
                  </a:lnTo>
                  <a:lnTo>
                    <a:pt x="702" y="183"/>
                  </a:lnTo>
                  <a:lnTo>
                    <a:pt x="697" y="174"/>
                  </a:lnTo>
                  <a:lnTo>
                    <a:pt x="690" y="165"/>
                  </a:lnTo>
                  <a:lnTo>
                    <a:pt x="688" y="155"/>
                  </a:lnTo>
                  <a:lnTo>
                    <a:pt x="683" y="146"/>
                  </a:lnTo>
                  <a:lnTo>
                    <a:pt x="679" y="137"/>
                  </a:lnTo>
                  <a:lnTo>
                    <a:pt x="676" y="127"/>
                  </a:lnTo>
                  <a:lnTo>
                    <a:pt x="674" y="116"/>
                  </a:lnTo>
                  <a:lnTo>
                    <a:pt x="672" y="107"/>
                  </a:lnTo>
                  <a:lnTo>
                    <a:pt x="672" y="95"/>
                  </a:lnTo>
                  <a:lnTo>
                    <a:pt x="672" y="83"/>
                  </a:lnTo>
                  <a:lnTo>
                    <a:pt x="669" y="81"/>
                  </a:lnTo>
                  <a:lnTo>
                    <a:pt x="667" y="81"/>
                  </a:lnTo>
                  <a:lnTo>
                    <a:pt x="667" y="79"/>
                  </a:lnTo>
                  <a:lnTo>
                    <a:pt x="665" y="79"/>
                  </a:lnTo>
                  <a:lnTo>
                    <a:pt x="665" y="76"/>
                  </a:lnTo>
                  <a:lnTo>
                    <a:pt x="662" y="74"/>
                  </a:lnTo>
                  <a:lnTo>
                    <a:pt x="662" y="72"/>
                  </a:lnTo>
                  <a:lnTo>
                    <a:pt x="660" y="72"/>
                  </a:lnTo>
                  <a:lnTo>
                    <a:pt x="658" y="70"/>
                  </a:lnTo>
                  <a:lnTo>
                    <a:pt x="655" y="67"/>
                  </a:lnTo>
                  <a:lnTo>
                    <a:pt x="655" y="65"/>
                  </a:lnTo>
                  <a:lnTo>
                    <a:pt x="653" y="65"/>
                  </a:lnTo>
                  <a:lnTo>
                    <a:pt x="653" y="63"/>
                  </a:lnTo>
                  <a:lnTo>
                    <a:pt x="651" y="63"/>
                  </a:lnTo>
                  <a:lnTo>
                    <a:pt x="648" y="60"/>
                  </a:lnTo>
                  <a:lnTo>
                    <a:pt x="646" y="58"/>
                  </a:lnTo>
                  <a:lnTo>
                    <a:pt x="644" y="58"/>
                  </a:lnTo>
                  <a:lnTo>
                    <a:pt x="641" y="56"/>
                  </a:lnTo>
                  <a:lnTo>
                    <a:pt x="641" y="53"/>
                  </a:lnTo>
                  <a:lnTo>
                    <a:pt x="639" y="53"/>
                  </a:lnTo>
                  <a:lnTo>
                    <a:pt x="637" y="51"/>
                  </a:lnTo>
                  <a:lnTo>
                    <a:pt x="635" y="51"/>
                  </a:lnTo>
                  <a:lnTo>
                    <a:pt x="632" y="49"/>
                  </a:lnTo>
                  <a:lnTo>
                    <a:pt x="630" y="49"/>
                  </a:lnTo>
                  <a:lnTo>
                    <a:pt x="628" y="46"/>
                  </a:lnTo>
                  <a:lnTo>
                    <a:pt x="625" y="46"/>
                  </a:lnTo>
                  <a:lnTo>
                    <a:pt x="623" y="46"/>
                  </a:lnTo>
                  <a:lnTo>
                    <a:pt x="618" y="46"/>
                  </a:lnTo>
                  <a:lnTo>
                    <a:pt x="616" y="46"/>
                  </a:lnTo>
                  <a:lnTo>
                    <a:pt x="614" y="46"/>
                  </a:lnTo>
                  <a:lnTo>
                    <a:pt x="611" y="46"/>
                  </a:lnTo>
                  <a:lnTo>
                    <a:pt x="609" y="46"/>
                  </a:lnTo>
                  <a:lnTo>
                    <a:pt x="607" y="46"/>
                  </a:lnTo>
                  <a:lnTo>
                    <a:pt x="604" y="46"/>
                  </a:lnTo>
                  <a:lnTo>
                    <a:pt x="602" y="46"/>
                  </a:lnTo>
                  <a:lnTo>
                    <a:pt x="600" y="46"/>
                  </a:lnTo>
                  <a:lnTo>
                    <a:pt x="597" y="46"/>
                  </a:lnTo>
                  <a:lnTo>
                    <a:pt x="595" y="46"/>
                  </a:lnTo>
                  <a:lnTo>
                    <a:pt x="593" y="46"/>
                  </a:lnTo>
                  <a:lnTo>
                    <a:pt x="591" y="46"/>
                  </a:lnTo>
                  <a:lnTo>
                    <a:pt x="591" y="49"/>
                  </a:lnTo>
                  <a:lnTo>
                    <a:pt x="588" y="49"/>
                  </a:lnTo>
                  <a:lnTo>
                    <a:pt x="586" y="49"/>
                  </a:lnTo>
                  <a:lnTo>
                    <a:pt x="584" y="51"/>
                  </a:lnTo>
                  <a:lnTo>
                    <a:pt x="581" y="51"/>
                  </a:lnTo>
                  <a:lnTo>
                    <a:pt x="579" y="51"/>
                  </a:lnTo>
                  <a:lnTo>
                    <a:pt x="577" y="51"/>
                  </a:lnTo>
                  <a:lnTo>
                    <a:pt x="577" y="53"/>
                  </a:lnTo>
                  <a:lnTo>
                    <a:pt x="574" y="53"/>
                  </a:lnTo>
                  <a:lnTo>
                    <a:pt x="572" y="53"/>
                  </a:lnTo>
                  <a:lnTo>
                    <a:pt x="567" y="60"/>
                  </a:lnTo>
                  <a:lnTo>
                    <a:pt x="565" y="65"/>
                  </a:lnTo>
                  <a:lnTo>
                    <a:pt x="563" y="70"/>
                  </a:lnTo>
                  <a:lnTo>
                    <a:pt x="560" y="74"/>
                  </a:lnTo>
                  <a:lnTo>
                    <a:pt x="556" y="81"/>
                  </a:lnTo>
                  <a:lnTo>
                    <a:pt x="553" y="86"/>
                  </a:lnTo>
                  <a:lnTo>
                    <a:pt x="549" y="90"/>
                  </a:lnTo>
                  <a:lnTo>
                    <a:pt x="549" y="95"/>
                  </a:lnTo>
                  <a:lnTo>
                    <a:pt x="544" y="100"/>
                  </a:lnTo>
                  <a:lnTo>
                    <a:pt x="542" y="104"/>
                  </a:lnTo>
                  <a:lnTo>
                    <a:pt x="537" y="111"/>
                  </a:lnTo>
                  <a:lnTo>
                    <a:pt x="535" y="114"/>
                  </a:lnTo>
                  <a:lnTo>
                    <a:pt x="530" y="118"/>
                  </a:lnTo>
                  <a:lnTo>
                    <a:pt x="528" y="123"/>
                  </a:lnTo>
                  <a:lnTo>
                    <a:pt x="526" y="127"/>
                  </a:lnTo>
                  <a:lnTo>
                    <a:pt x="521" y="132"/>
                  </a:lnTo>
                  <a:lnTo>
                    <a:pt x="516" y="137"/>
                  </a:lnTo>
                  <a:lnTo>
                    <a:pt x="514" y="139"/>
                  </a:lnTo>
                  <a:lnTo>
                    <a:pt x="509" y="146"/>
                  </a:lnTo>
                  <a:lnTo>
                    <a:pt x="505" y="148"/>
                  </a:lnTo>
                  <a:lnTo>
                    <a:pt x="500" y="151"/>
                  </a:lnTo>
                  <a:lnTo>
                    <a:pt x="496" y="155"/>
                  </a:lnTo>
                  <a:lnTo>
                    <a:pt x="491" y="160"/>
                  </a:lnTo>
                  <a:lnTo>
                    <a:pt x="486" y="162"/>
                  </a:lnTo>
                  <a:lnTo>
                    <a:pt x="479" y="165"/>
                  </a:lnTo>
                  <a:lnTo>
                    <a:pt x="475" y="169"/>
                  </a:lnTo>
                  <a:lnTo>
                    <a:pt x="470" y="171"/>
                  </a:lnTo>
                  <a:lnTo>
                    <a:pt x="465" y="174"/>
                  </a:lnTo>
                  <a:lnTo>
                    <a:pt x="459" y="176"/>
                  </a:lnTo>
                  <a:lnTo>
                    <a:pt x="452" y="176"/>
                  </a:lnTo>
                  <a:lnTo>
                    <a:pt x="445" y="178"/>
                  </a:lnTo>
                  <a:lnTo>
                    <a:pt x="438" y="181"/>
                  </a:lnTo>
                  <a:lnTo>
                    <a:pt x="435" y="181"/>
                  </a:lnTo>
                  <a:lnTo>
                    <a:pt x="433" y="181"/>
                  </a:lnTo>
                  <a:lnTo>
                    <a:pt x="433" y="178"/>
                  </a:lnTo>
                  <a:lnTo>
                    <a:pt x="431" y="178"/>
                  </a:lnTo>
                  <a:lnTo>
                    <a:pt x="428" y="176"/>
                  </a:lnTo>
                  <a:lnTo>
                    <a:pt x="426" y="174"/>
                  </a:lnTo>
                  <a:lnTo>
                    <a:pt x="426" y="171"/>
                  </a:lnTo>
                  <a:lnTo>
                    <a:pt x="426" y="169"/>
                  </a:lnTo>
                  <a:lnTo>
                    <a:pt x="424" y="169"/>
                  </a:lnTo>
                  <a:lnTo>
                    <a:pt x="421" y="167"/>
                  </a:lnTo>
                  <a:lnTo>
                    <a:pt x="421" y="165"/>
                  </a:lnTo>
                  <a:lnTo>
                    <a:pt x="421" y="160"/>
                  </a:lnTo>
                  <a:lnTo>
                    <a:pt x="421" y="158"/>
                  </a:lnTo>
                  <a:lnTo>
                    <a:pt x="421" y="155"/>
                  </a:lnTo>
                  <a:lnTo>
                    <a:pt x="419" y="155"/>
                  </a:lnTo>
                  <a:lnTo>
                    <a:pt x="419" y="151"/>
                  </a:lnTo>
                  <a:lnTo>
                    <a:pt x="419" y="148"/>
                  </a:lnTo>
                  <a:lnTo>
                    <a:pt x="419" y="146"/>
                  </a:lnTo>
                  <a:lnTo>
                    <a:pt x="419" y="144"/>
                  </a:lnTo>
                  <a:lnTo>
                    <a:pt x="421" y="141"/>
                  </a:lnTo>
                  <a:lnTo>
                    <a:pt x="421" y="139"/>
                  </a:lnTo>
                  <a:lnTo>
                    <a:pt x="421" y="137"/>
                  </a:lnTo>
                  <a:lnTo>
                    <a:pt x="421" y="134"/>
                  </a:lnTo>
                  <a:lnTo>
                    <a:pt x="421" y="132"/>
                  </a:lnTo>
                  <a:lnTo>
                    <a:pt x="421" y="130"/>
                  </a:lnTo>
                  <a:lnTo>
                    <a:pt x="424" y="127"/>
                  </a:lnTo>
                  <a:lnTo>
                    <a:pt x="426" y="125"/>
                  </a:lnTo>
                  <a:lnTo>
                    <a:pt x="426" y="123"/>
                  </a:lnTo>
                  <a:lnTo>
                    <a:pt x="426" y="120"/>
                  </a:lnTo>
                  <a:lnTo>
                    <a:pt x="426" y="118"/>
                  </a:lnTo>
                  <a:lnTo>
                    <a:pt x="426" y="116"/>
                  </a:lnTo>
                  <a:lnTo>
                    <a:pt x="426" y="114"/>
                  </a:lnTo>
                  <a:lnTo>
                    <a:pt x="426" y="111"/>
                  </a:lnTo>
                  <a:lnTo>
                    <a:pt x="428" y="111"/>
                  </a:lnTo>
                  <a:lnTo>
                    <a:pt x="428" y="109"/>
                  </a:lnTo>
                  <a:lnTo>
                    <a:pt x="428" y="107"/>
                  </a:lnTo>
                  <a:lnTo>
                    <a:pt x="428" y="104"/>
                  </a:lnTo>
                  <a:lnTo>
                    <a:pt x="431" y="102"/>
                  </a:lnTo>
                  <a:lnTo>
                    <a:pt x="431" y="100"/>
                  </a:lnTo>
                  <a:lnTo>
                    <a:pt x="431" y="97"/>
                  </a:lnTo>
                  <a:lnTo>
                    <a:pt x="431" y="95"/>
                  </a:lnTo>
                  <a:lnTo>
                    <a:pt x="433" y="95"/>
                  </a:lnTo>
                  <a:lnTo>
                    <a:pt x="433" y="93"/>
                  </a:lnTo>
                  <a:lnTo>
                    <a:pt x="433" y="90"/>
                  </a:lnTo>
                  <a:lnTo>
                    <a:pt x="433" y="86"/>
                  </a:lnTo>
                  <a:lnTo>
                    <a:pt x="435" y="86"/>
                  </a:lnTo>
                  <a:lnTo>
                    <a:pt x="438" y="86"/>
                  </a:lnTo>
                  <a:lnTo>
                    <a:pt x="438" y="83"/>
                  </a:lnTo>
                  <a:lnTo>
                    <a:pt x="438" y="81"/>
                  </a:lnTo>
                  <a:lnTo>
                    <a:pt x="496" y="30"/>
                  </a:lnTo>
                  <a:lnTo>
                    <a:pt x="498" y="30"/>
                  </a:lnTo>
                  <a:lnTo>
                    <a:pt x="498" y="28"/>
                  </a:lnTo>
                  <a:lnTo>
                    <a:pt x="500" y="28"/>
                  </a:lnTo>
                  <a:lnTo>
                    <a:pt x="500" y="25"/>
                  </a:lnTo>
                  <a:lnTo>
                    <a:pt x="500" y="23"/>
                  </a:lnTo>
                  <a:lnTo>
                    <a:pt x="500" y="21"/>
                  </a:lnTo>
                  <a:lnTo>
                    <a:pt x="442" y="0"/>
                  </a:lnTo>
                </a:path>
              </a:pathLst>
            </a:custGeom>
            <a:gradFill rotWithShape="1">
              <a:gsLst>
                <a:gs pos="0">
                  <a:srgbClr val="CC0000"/>
                </a:gs>
                <a:gs pos="50000">
                  <a:srgbClr val="FF0000"/>
                </a:gs>
                <a:gs pos="100000">
                  <a:srgbClr val="CC0000"/>
                </a:gs>
              </a:gsLst>
              <a:lin ang="5400000" scaled="1"/>
            </a:gradFill>
            <a:ln w="9525" cap="rnd">
              <a:noFill/>
              <a:round/>
              <a:headEnd/>
              <a:tailEnd/>
            </a:ln>
          </p:spPr>
          <p:txBody>
            <a:bodyPr/>
            <a:lstStyle/>
            <a:p>
              <a:pPr fontAlgn="auto">
                <a:spcBef>
                  <a:spcPts val="0"/>
                </a:spcBef>
                <a:spcAft>
                  <a:spcPts val="0"/>
                </a:spcAft>
                <a:defRPr/>
              </a:pPr>
              <a:endParaRPr lang="en-US">
                <a:solidFill>
                  <a:prstClr val="black"/>
                </a:solidFill>
                <a:latin typeface="Calibri"/>
              </a:endParaRPr>
            </a:p>
          </p:txBody>
        </p:sp>
        <p:sp>
          <p:nvSpPr>
            <p:cNvPr id="13" name="Freeform 10"/>
            <p:cNvSpPr>
              <a:spLocks/>
            </p:cNvSpPr>
            <p:nvPr/>
          </p:nvSpPr>
          <p:spPr bwMode="auto">
            <a:xfrm>
              <a:off x="4384847" y="3318820"/>
              <a:ext cx="834111" cy="2487560"/>
            </a:xfrm>
            <a:custGeom>
              <a:avLst/>
              <a:gdLst>
                <a:gd name="T0" fmla="*/ 2147483647 w 293"/>
                <a:gd name="T1" fmla="*/ 0 h 861"/>
                <a:gd name="T2" fmla="*/ 2147483647 w 293"/>
                <a:gd name="T3" fmla="*/ 2147483647 h 861"/>
                <a:gd name="T4" fmla="*/ 0 w 293"/>
                <a:gd name="T5" fmla="*/ 2147483647 h 861"/>
                <a:gd name="T6" fmla="*/ 2147483647 w 293"/>
                <a:gd name="T7" fmla="*/ 2147483647 h 861"/>
                <a:gd name="T8" fmla="*/ 0 w 293"/>
                <a:gd name="T9" fmla="*/ 2147483647 h 861"/>
                <a:gd name="T10" fmla="*/ 2147483647 w 293"/>
                <a:gd name="T11" fmla="*/ 2147483647 h 861"/>
                <a:gd name="T12" fmla="*/ 2147483647 w 293"/>
                <a:gd name="T13" fmla="*/ 2147483647 h 861"/>
                <a:gd name="T14" fmla="*/ 2147483647 w 293"/>
                <a:gd name="T15" fmla="*/ 2147483647 h 861"/>
                <a:gd name="T16" fmla="*/ 2147483647 w 293"/>
                <a:gd name="T17" fmla="*/ 2147483647 h 861"/>
                <a:gd name="T18" fmla="*/ 2147483647 w 293"/>
                <a:gd name="T19" fmla="*/ 2147483647 h 861"/>
                <a:gd name="T20" fmla="*/ 2147483647 w 293"/>
                <a:gd name="T21" fmla="*/ 2147483647 h 861"/>
                <a:gd name="T22" fmla="*/ 2147483647 w 293"/>
                <a:gd name="T23" fmla="*/ 0 h 8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3"/>
                <a:gd name="T37" fmla="*/ 0 h 861"/>
                <a:gd name="T38" fmla="*/ 293 w 293"/>
                <a:gd name="T39" fmla="*/ 861 h 8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3" h="861">
                  <a:moveTo>
                    <a:pt x="152" y="0"/>
                  </a:moveTo>
                  <a:lnTo>
                    <a:pt x="152" y="237"/>
                  </a:lnTo>
                  <a:lnTo>
                    <a:pt x="0" y="237"/>
                  </a:lnTo>
                  <a:lnTo>
                    <a:pt x="152" y="548"/>
                  </a:lnTo>
                  <a:lnTo>
                    <a:pt x="0" y="548"/>
                  </a:lnTo>
                  <a:lnTo>
                    <a:pt x="143" y="860"/>
                  </a:lnTo>
                  <a:lnTo>
                    <a:pt x="143" y="640"/>
                  </a:lnTo>
                  <a:lnTo>
                    <a:pt x="292" y="640"/>
                  </a:lnTo>
                  <a:lnTo>
                    <a:pt x="143" y="331"/>
                  </a:lnTo>
                  <a:lnTo>
                    <a:pt x="292" y="331"/>
                  </a:lnTo>
                  <a:lnTo>
                    <a:pt x="152" y="3"/>
                  </a:lnTo>
                  <a:lnTo>
                    <a:pt x="152" y="0"/>
                  </a:lnTo>
                </a:path>
              </a:pathLst>
            </a:custGeom>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ln w="9525" cap="rnd">
              <a:noFill/>
              <a:round/>
              <a:headEnd/>
              <a:tailEnd/>
            </a:ln>
          </p:spPr>
          <p:txBody>
            <a:bodyPr/>
            <a:lstStyle/>
            <a:p>
              <a:pPr fontAlgn="auto">
                <a:spcBef>
                  <a:spcPts val="0"/>
                </a:spcBef>
                <a:spcAft>
                  <a:spcPts val="0"/>
                </a:spcAft>
                <a:defRPr/>
              </a:pPr>
              <a:endParaRPr lang="en-US">
                <a:solidFill>
                  <a:prstClr val="black"/>
                </a:solidFill>
                <a:latin typeface="Calibri"/>
              </a:endParaRPr>
            </a:p>
          </p:txBody>
        </p:sp>
      </p:grpSp>
      <p:sp>
        <p:nvSpPr>
          <p:cNvPr id="14" name="Rectangle 13"/>
          <p:cNvSpPr>
            <a:spLocks noChangeArrowheads="1"/>
          </p:cNvSpPr>
          <p:nvPr userDrawn="1"/>
        </p:nvSpPr>
        <p:spPr bwMode="auto">
          <a:xfrm>
            <a:off x="3886200" y="0"/>
            <a:ext cx="1371600" cy="184150"/>
          </a:xfrm>
          <a:prstGeom prst="rect">
            <a:avLst/>
          </a:prstGeom>
          <a:solidFill>
            <a:srgbClr val="00B050"/>
          </a:solidFill>
          <a:ln w="9525">
            <a:noFill/>
            <a:miter lim="800000"/>
            <a:headEnd/>
            <a:tailEnd/>
          </a:ln>
          <a:effectLst/>
        </p:spPr>
        <p:txBody>
          <a:bodyPr>
            <a:spAutoFit/>
          </a:bodyPr>
          <a:lstStyle/>
          <a:p>
            <a:pPr algn="ctr" fontAlgn="auto">
              <a:spcBef>
                <a:spcPts val="0"/>
              </a:spcBef>
              <a:spcAft>
                <a:spcPts val="0"/>
              </a:spcAft>
              <a:defRPr/>
            </a:pPr>
            <a:r>
              <a:rPr lang="en-US" sz="600" b="1" dirty="0">
                <a:solidFill>
                  <a:prstClr val="white"/>
                </a:solidFill>
                <a:effectLst>
                  <a:outerShdw blurRad="38100" dist="38100" dir="2700000" algn="tl">
                    <a:srgbClr val="000000"/>
                  </a:outerShdw>
                </a:effectLst>
                <a:latin typeface="Calibri"/>
              </a:rPr>
              <a:t>UNCLASSIFIED</a:t>
            </a:r>
            <a:endParaRPr lang="en-US" sz="900" b="1" dirty="0">
              <a:solidFill>
                <a:prstClr val="black"/>
              </a:solidFill>
              <a:latin typeface="Calibri"/>
            </a:endParaRPr>
          </a:p>
        </p:txBody>
      </p:sp>
      <p:sp>
        <p:nvSpPr>
          <p:cNvPr id="15" name="Rectangle 14"/>
          <p:cNvSpPr>
            <a:spLocks noChangeArrowheads="1"/>
          </p:cNvSpPr>
          <p:nvPr userDrawn="1"/>
        </p:nvSpPr>
        <p:spPr bwMode="auto">
          <a:xfrm>
            <a:off x="3873500" y="6673850"/>
            <a:ext cx="1371600" cy="184150"/>
          </a:xfrm>
          <a:prstGeom prst="rect">
            <a:avLst/>
          </a:prstGeom>
          <a:solidFill>
            <a:srgbClr val="00B050"/>
          </a:solidFill>
          <a:ln w="9525">
            <a:noFill/>
            <a:miter lim="800000"/>
            <a:headEnd/>
            <a:tailEnd/>
          </a:ln>
          <a:effectLst/>
        </p:spPr>
        <p:txBody>
          <a:bodyPr>
            <a:spAutoFit/>
          </a:bodyPr>
          <a:lstStyle/>
          <a:p>
            <a:pPr algn="ctr" fontAlgn="auto">
              <a:spcBef>
                <a:spcPts val="0"/>
              </a:spcBef>
              <a:spcAft>
                <a:spcPts val="0"/>
              </a:spcAft>
              <a:defRPr/>
            </a:pPr>
            <a:r>
              <a:rPr lang="en-US" sz="600" b="1" dirty="0">
                <a:solidFill>
                  <a:prstClr val="white"/>
                </a:solidFill>
                <a:effectLst>
                  <a:outerShdw blurRad="38100" dist="38100" dir="2700000" algn="tl">
                    <a:srgbClr val="000000"/>
                  </a:outerShdw>
                </a:effectLst>
                <a:latin typeface="Calibri"/>
              </a:rPr>
              <a:t>UNCLASSIFIED</a:t>
            </a:r>
            <a:endParaRPr lang="en-US" sz="900" b="1" dirty="0">
              <a:solidFill>
                <a:prstClr val="black"/>
              </a:solidFill>
              <a:latin typeface="Calibri"/>
            </a:endParaRPr>
          </a:p>
        </p:txBody>
      </p:sp>
    </p:spTree>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 id="2147484204" r:id="rId12"/>
    <p:sldLayoutId id="2147484205" r:id="rId13"/>
    <p:sldLayoutId id="2147484206"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38200" y="0"/>
            <a:ext cx="7569200" cy="1143000"/>
          </a:xfrm>
        </p:spPr>
        <p:txBody>
          <a:bodyPr/>
          <a:lstStyle/>
          <a:p>
            <a:r>
              <a:rPr lang="en-US" sz="4000" dirty="0" smtClean="0"/>
              <a:t>Attendees/Seating Chart</a:t>
            </a:r>
          </a:p>
        </p:txBody>
      </p:sp>
      <p:grpSp>
        <p:nvGrpSpPr>
          <p:cNvPr id="5123" name="Group 38"/>
          <p:cNvGrpSpPr>
            <a:grpSpLocks/>
          </p:cNvGrpSpPr>
          <p:nvPr/>
        </p:nvGrpSpPr>
        <p:grpSpPr bwMode="auto">
          <a:xfrm>
            <a:off x="952500" y="1181100"/>
            <a:ext cx="6348413" cy="5280029"/>
            <a:chOff x="446088" y="1181100"/>
            <a:chExt cx="6348412" cy="5280029"/>
          </a:xfrm>
        </p:grpSpPr>
        <p:sp>
          <p:nvSpPr>
            <p:cNvPr id="5124" name="Rectangle 12"/>
            <p:cNvSpPr>
              <a:spLocks noChangeArrowheads="1"/>
            </p:cNvSpPr>
            <p:nvPr/>
          </p:nvSpPr>
          <p:spPr bwMode="auto">
            <a:xfrm>
              <a:off x="2238375" y="3106738"/>
              <a:ext cx="4556125" cy="1473200"/>
            </a:xfrm>
            <a:prstGeom prst="rect">
              <a:avLst/>
            </a:prstGeom>
            <a:solidFill>
              <a:srgbClr val="663300"/>
            </a:solidFill>
            <a:ln w="9525">
              <a:solidFill>
                <a:srgbClr val="663300"/>
              </a:solidFill>
              <a:miter lim="800000"/>
              <a:headEnd/>
              <a:tailEnd/>
            </a:ln>
          </p:spPr>
          <p:txBody>
            <a:bodyPr wrap="none" anchor="ctr"/>
            <a:lstStyle/>
            <a:p>
              <a:endParaRPr lang="en-US"/>
            </a:p>
          </p:txBody>
        </p:sp>
        <p:sp>
          <p:nvSpPr>
            <p:cNvPr id="5125" name="Rectangle 13"/>
            <p:cNvSpPr>
              <a:spLocks noChangeArrowheads="1"/>
            </p:cNvSpPr>
            <p:nvPr/>
          </p:nvSpPr>
          <p:spPr bwMode="auto">
            <a:xfrm>
              <a:off x="1174750" y="2724150"/>
              <a:ext cx="1098550" cy="2325688"/>
            </a:xfrm>
            <a:prstGeom prst="rect">
              <a:avLst/>
            </a:prstGeom>
            <a:solidFill>
              <a:srgbClr val="663300"/>
            </a:solidFill>
            <a:ln w="9525">
              <a:solidFill>
                <a:srgbClr val="663300"/>
              </a:solidFill>
              <a:miter lim="800000"/>
              <a:headEnd/>
              <a:tailEnd/>
            </a:ln>
          </p:spPr>
          <p:txBody>
            <a:bodyPr wrap="none" anchor="ctr"/>
            <a:lstStyle/>
            <a:p>
              <a:endParaRPr lang="en-US"/>
            </a:p>
          </p:txBody>
        </p:sp>
        <p:grpSp>
          <p:nvGrpSpPr>
            <p:cNvPr id="5126" name="Group 38"/>
            <p:cNvGrpSpPr>
              <a:grpSpLocks/>
            </p:cNvGrpSpPr>
            <p:nvPr/>
          </p:nvGrpSpPr>
          <p:grpSpPr bwMode="auto">
            <a:xfrm>
              <a:off x="446088" y="2782888"/>
              <a:ext cx="642937" cy="2205037"/>
              <a:chOff x="1369257" y="2360800"/>
              <a:chExt cx="642937" cy="2204985"/>
            </a:xfrm>
          </p:grpSpPr>
          <p:sp>
            <p:nvSpPr>
              <p:cNvPr id="5157" name="Oval 10"/>
              <p:cNvSpPr>
                <a:spLocks noChangeArrowheads="1"/>
              </p:cNvSpPr>
              <p:nvPr/>
            </p:nvSpPr>
            <p:spPr bwMode="auto">
              <a:xfrm>
                <a:off x="1369257" y="2360800"/>
                <a:ext cx="642937" cy="654050"/>
              </a:xfrm>
              <a:prstGeom prst="ellipse">
                <a:avLst/>
              </a:prstGeom>
              <a:solidFill>
                <a:schemeClr val="bg1"/>
              </a:solidFill>
              <a:ln w="28575">
                <a:solidFill>
                  <a:schemeClr val="tx1"/>
                </a:solidFill>
                <a:round/>
                <a:headEnd/>
                <a:tailEnd/>
              </a:ln>
            </p:spPr>
            <p:txBody>
              <a:bodyPr wrap="none" anchor="ctr"/>
              <a:lstStyle/>
              <a:p>
                <a:pPr algn="ctr"/>
                <a:r>
                  <a:rPr lang="en-US" sz="1200" b="1"/>
                  <a:t>CSM</a:t>
                </a:r>
              </a:p>
            </p:txBody>
          </p:sp>
          <p:sp>
            <p:nvSpPr>
              <p:cNvPr id="5158" name="Oval 10"/>
              <p:cNvSpPr>
                <a:spLocks noChangeArrowheads="1"/>
              </p:cNvSpPr>
              <p:nvPr/>
            </p:nvSpPr>
            <p:spPr bwMode="auto">
              <a:xfrm>
                <a:off x="1369257" y="3136268"/>
                <a:ext cx="642937" cy="654050"/>
              </a:xfrm>
              <a:prstGeom prst="ellipse">
                <a:avLst/>
              </a:prstGeom>
              <a:solidFill>
                <a:schemeClr val="bg1"/>
              </a:solidFill>
              <a:ln w="28575">
                <a:solidFill>
                  <a:schemeClr val="tx1"/>
                </a:solidFill>
                <a:round/>
                <a:headEnd/>
                <a:tailEnd/>
              </a:ln>
            </p:spPr>
            <p:txBody>
              <a:bodyPr wrap="none" anchor="ctr"/>
              <a:lstStyle/>
              <a:p>
                <a:pPr algn="ctr"/>
                <a:r>
                  <a:rPr lang="en-US" sz="1200" b="1"/>
                  <a:t>BC</a:t>
                </a:r>
              </a:p>
            </p:txBody>
          </p:sp>
          <p:sp>
            <p:nvSpPr>
              <p:cNvPr id="5159" name="Oval 10"/>
              <p:cNvSpPr>
                <a:spLocks noChangeArrowheads="1"/>
              </p:cNvSpPr>
              <p:nvPr/>
            </p:nvSpPr>
            <p:spPr bwMode="auto">
              <a:xfrm>
                <a:off x="1369257" y="3911735"/>
                <a:ext cx="642937" cy="654050"/>
              </a:xfrm>
              <a:prstGeom prst="ellipse">
                <a:avLst/>
              </a:prstGeom>
              <a:solidFill>
                <a:schemeClr val="bg1"/>
              </a:solidFill>
              <a:ln w="28575">
                <a:solidFill>
                  <a:schemeClr val="tx1"/>
                </a:solidFill>
                <a:round/>
                <a:headEnd/>
                <a:tailEnd/>
              </a:ln>
            </p:spPr>
            <p:txBody>
              <a:bodyPr wrap="none" anchor="ctr"/>
              <a:lstStyle/>
              <a:p>
                <a:pPr algn="ctr"/>
                <a:r>
                  <a:rPr lang="en-US" sz="1200" b="1"/>
                  <a:t>XO</a:t>
                </a:r>
              </a:p>
            </p:txBody>
          </p:sp>
        </p:grpSp>
        <p:grpSp>
          <p:nvGrpSpPr>
            <p:cNvPr id="5127" name="Group 49"/>
            <p:cNvGrpSpPr>
              <a:grpSpLocks/>
            </p:cNvGrpSpPr>
            <p:nvPr/>
          </p:nvGrpSpPr>
          <p:grpSpPr bwMode="auto">
            <a:xfrm>
              <a:off x="2352675" y="2346325"/>
              <a:ext cx="4311650" cy="654050"/>
              <a:chOff x="3356345" y="1925345"/>
              <a:chExt cx="4311398" cy="654050"/>
            </a:xfrm>
          </p:grpSpPr>
          <p:sp>
            <p:nvSpPr>
              <p:cNvPr id="5151" name="Oval 17"/>
              <p:cNvSpPr>
                <a:spLocks noChangeArrowheads="1"/>
              </p:cNvSpPr>
              <p:nvPr/>
            </p:nvSpPr>
            <p:spPr bwMode="auto">
              <a:xfrm>
                <a:off x="4090037" y="1925345"/>
                <a:ext cx="642938" cy="654050"/>
              </a:xfrm>
              <a:prstGeom prst="ellipse">
                <a:avLst/>
              </a:prstGeom>
              <a:solidFill>
                <a:schemeClr val="bg1"/>
              </a:solidFill>
              <a:ln w="28575">
                <a:solidFill>
                  <a:schemeClr val="tx1"/>
                </a:solidFill>
                <a:round/>
                <a:headEnd/>
                <a:tailEnd/>
              </a:ln>
            </p:spPr>
            <p:txBody>
              <a:bodyPr wrap="none" anchor="ctr"/>
              <a:lstStyle/>
              <a:p>
                <a:pPr algn="ctr"/>
                <a:r>
                  <a:rPr lang="en-US" sz="1200" b="1"/>
                  <a:t> HSC</a:t>
                </a:r>
              </a:p>
              <a:p>
                <a:pPr algn="ctr"/>
                <a:r>
                  <a:rPr lang="en-US" sz="1200" b="1"/>
                  <a:t>1SG</a:t>
                </a:r>
              </a:p>
            </p:txBody>
          </p:sp>
          <p:sp>
            <p:nvSpPr>
              <p:cNvPr id="5152" name="Oval 18"/>
              <p:cNvSpPr>
                <a:spLocks noChangeArrowheads="1"/>
              </p:cNvSpPr>
              <p:nvPr/>
            </p:nvSpPr>
            <p:spPr bwMode="auto">
              <a:xfrm>
                <a:off x="5557421" y="1925345"/>
                <a:ext cx="642938" cy="654050"/>
              </a:xfrm>
              <a:prstGeom prst="ellipse">
                <a:avLst/>
              </a:prstGeom>
              <a:solidFill>
                <a:schemeClr val="bg1"/>
              </a:solidFill>
              <a:ln w="28575">
                <a:solidFill>
                  <a:schemeClr val="tx1"/>
                </a:solidFill>
                <a:round/>
                <a:headEnd/>
                <a:tailEnd/>
              </a:ln>
            </p:spPr>
            <p:txBody>
              <a:bodyPr wrap="none" anchor="ctr"/>
              <a:lstStyle/>
              <a:p>
                <a:pPr algn="ctr"/>
                <a:r>
                  <a:rPr lang="en-US" sz="1200" b="1"/>
                  <a:t>ALPHA</a:t>
                </a:r>
              </a:p>
              <a:p>
                <a:pPr algn="ctr"/>
                <a:r>
                  <a:rPr lang="en-US" sz="1200" b="1"/>
                  <a:t>1SG</a:t>
                </a:r>
              </a:p>
            </p:txBody>
          </p:sp>
          <p:sp>
            <p:nvSpPr>
              <p:cNvPr id="5153" name="Oval 19"/>
              <p:cNvSpPr>
                <a:spLocks noChangeArrowheads="1"/>
              </p:cNvSpPr>
              <p:nvPr/>
            </p:nvSpPr>
            <p:spPr bwMode="auto">
              <a:xfrm>
                <a:off x="3356345" y="1925345"/>
                <a:ext cx="642938" cy="654050"/>
              </a:xfrm>
              <a:prstGeom prst="ellipse">
                <a:avLst/>
              </a:prstGeom>
              <a:solidFill>
                <a:schemeClr val="bg1"/>
              </a:solidFill>
              <a:ln w="28575">
                <a:solidFill>
                  <a:schemeClr val="tx1"/>
                </a:solidFill>
                <a:round/>
                <a:headEnd/>
                <a:tailEnd/>
              </a:ln>
            </p:spPr>
            <p:txBody>
              <a:bodyPr wrap="none" anchor="ctr"/>
              <a:lstStyle/>
              <a:p>
                <a:pPr algn="ctr"/>
                <a:r>
                  <a:rPr lang="en-US" sz="1200" b="1"/>
                  <a:t> HSC</a:t>
                </a:r>
              </a:p>
              <a:p>
                <a:pPr algn="ctr"/>
                <a:r>
                  <a:rPr lang="en-US" sz="1200" b="1"/>
                  <a:t>CDR</a:t>
                </a:r>
              </a:p>
            </p:txBody>
          </p:sp>
          <p:sp>
            <p:nvSpPr>
              <p:cNvPr id="5154" name="Oval 20"/>
              <p:cNvSpPr>
                <a:spLocks noChangeArrowheads="1"/>
              </p:cNvSpPr>
              <p:nvPr/>
            </p:nvSpPr>
            <p:spPr bwMode="auto">
              <a:xfrm>
                <a:off x="4823729" y="1925345"/>
                <a:ext cx="642938" cy="654050"/>
              </a:xfrm>
              <a:prstGeom prst="ellipse">
                <a:avLst/>
              </a:prstGeom>
              <a:solidFill>
                <a:schemeClr val="bg1"/>
              </a:solidFill>
              <a:ln w="28575">
                <a:solidFill>
                  <a:schemeClr val="tx1"/>
                </a:solidFill>
                <a:round/>
                <a:headEnd/>
                <a:tailEnd/>
              </a:ln>
            </p:spPr>
            <p:txBody>
              <a:bodyPr wrap="none" anchor="ctr"/>
              <a:lstStyle/>
              <a:p>
                <a:pPr algn="ctr"/>
                <a:r>
                  <a:rPr lang="en-US" sz="1200" b="1"/>
                  <a:t>ALPHA</a:t>
                </a:r>
              </a:p>
              <a:p>
                <a:pPr algn="ctr"/>
                <a:r>
                  <a:rPr lang="en-US" sz="1200" b="1"/>
                  <a:t>CDR</a:t>
                </a:r>
              </a:p>
            </p:txBody>
          </p:sp>
          <p:sp>
            <p:nvSpPr>
              <p:cNvPr id="5155" name="Oval 22"/>
              <p:cNvSpPr>
                <a:spLocks noChangeArrowheads="1"/>
              </p:cNvSpPr>
              <p:nvPr/>
            </p:nvSpPr>
            <p:spPr bwMode="auto">
              <a:xfrm>
                <a:off x="6291113" y="1925345"/>
                <a:ext cx="642938" cy="654050"/>
              </a:xfrm>
              <a:prstGeom prst="ellipse">
                <a:avLst/>
              </a:prstGeom>
              <a:solidFill>
                <a:schemeClr val="bg1"/>
              </a:solidFill>
              <a:ln w="28575">
                <a:solidFill>
                  <a:schemeClr val="tx1"/>
                </a:solidFill>
                <a:round/>
                <a:headEnd/>
                <a:tailEnd/>
              </a:ln>
            </p:spPr>
            <p:txBody>
              <a:bodyPr wrap="none" anchor="ctr"/>
              <a:lstStyle/>
              <a:p>
                <a:pPr algn="ctr"/>
                <a:r>
                  <a:rPr lang="en-US" sz="1200" b="1"/>
                  <a:t>OPS</a:t>
                </a:r>
              </a:p>
              <a:p>
                <a:pPr algn="ctr"/>
                <a:r>
                  <a:rPr lang="en-US" sz="1200" b="1"/>
                  <a:t>CDR</a:t>
                </a:r>
              </a:p>
            </p:txBody>
          </p:sp>
          <p:sp>
            <p:nvSpPr>
              <p:cNvPr id="5156" name="Oval 22"/>
              <p:cNvSpPr>
                <a:spLocks noChangeArrowheads="1"/>
              </p:cNvSpPr>
              <p:nvPr/>
            </p:nvSpPr>
            <p:spPr bwMode="auto">
              <a:xfrm>
                <a:off x="7024805" y="1925345"/>
                <a:ext cx="642938" cy="654050"/>
              </a:xfrm>
              <a:prstGeom prst="ellipse">
                <a:avLst/>
              </a:prstGeom>
              <a:solidFill>
                <a:schemeClr val="bg1"/>
              </a:solidFill>
              <a:ln w="28575">
                <a:solidFill>
                  <a:schemeClr val="tx1"/>
                </a:solidFill>
                <a:round/>
                <a:headEnd/>
                <a:tailEnd/>
              </a:ln>
            </p:spPr>
            <p:txBody>
              <a:bodyPr wrap="none" anchor="ctr"/>
              <a:lstStyle/>
              <a:p>
                <a:pPr algn="ctr"/>
                <a:r>
                  <a:rPr lang="en-US" sz="1200" b="1"/>
                  <a:t>OPS</a:t>
                </a:r>
              </a:p>
              <a:p>
                <a:pPr algn="ctr"/>
                <a:r>
                  <a:rPr lang="en-US" sz="1200" b="1"/>
                  <a:t>1SG</a:t>
                </a:r>
              </a:p>
            </p:txBody>
          </p:sp>
        </p:grpSp>
        <p:grpSp>
          <p:nvGrpSpPr>
            <p:cNvPr id="5128" name="Group 50"/>
            <p:cNvGrpSpPr>
              <a:grpSpLocks/>
            </p:cNvGrpSpPr>
            <p:nvPr/>
          </p:nvGrpSpPr>
          <p:grpSpPr bwMode="auto">
            <a:xfrm>
              <a:off x="2360613" y="4659313"/>
              <a:ext cx="4311650" cy="654050"/>
              <a:chOff x="3356345" y="1925345"/>
              <a:chExt cx="4311398" cy="654050"/>
            </a:xfrm>
          </p:grpSpPr>
          <p:sp>
            <p:nvSpPr>
              <p:cNvPr id="5145" name="Oval 17"/>
              <p:cNvSpPr>
                <a:spLocks noChangeArrowheads="1"/>
              </p:cNvSpPr>
              <p:nvPr/>
            </p:nvSpPr>
            <p:spPr bwMode="auto">
              <a:xfrm>
                <a:off x="4090037" y="1925345"/>
                <a:ext cx="642938" cy="654050"/>
              </a:xfrm>
              <a:prstGeom prst="ellipse">
                <a:avLst/>
              </a:prstGeom>
              <a:solidFill>
                <a:schemeClr val="bg1"/>
              </a:solidFill>
              <a:ln w="28575">
                <a:solidFill>
                  <a:schemeClr val="tx1"/>
                </a:solidFill>
                <a:round/>
                <a:headEnd/>
                <a:tailEnd/>
              </a:ln>
            </p:spPr>
            <p:txBody>
              <a:bodyPr wrap="none" anchor="ctr"/>
              <a:lstStyle/>
              <a:p>
                <a:pPr algn="ctr"/>
                <a:r>
                  <a:rPr lang="en-US" sz="1200" b="1" dirty="0"/>
                  <a:t> </a:t>
                </a:r>
                <a:r>
                  <a:rPr lang="en-US" sz="1200" b="1" dirty="0" smtClean="0"/>
                  <a:t>S3</a:t>
                </a:r>
              </a:p>
              <a:p>
                <a:pPr algn="ctr"/>
                <a:r>
                  <a:rPr lang="en-US" sz="1200" b="1" dirty="0" smtClean="0"/>
                  <a:t>SGM</a:t>
                </a:r>
                <a:endParaRPr lang="en-US" sz="1200" b="1" dirty="0"/>
              </a:p>
            </p:txBody>
          </p:sp>
          <p:sp>
            <p:nvSpPr>
              <p:cNvPr id="5146" name="Oval 18"/>
              <p:cNvSpPr>
                <a:spLocks noChangeArrowheads="1"/>
              </p:cNvSpPr>
              <p:nvPr/>
            </p:nvSpPr>
            <p:spPr bwMode="auto">
              <a:xfrm>
                <a:off x="5557421" y="1925345"/>
                <a:ext cx="642938" cy="654050"/>
              </a:xfrm>
              <a:prstGeom prst="ellipse">
                <a:avLst/>
              </a:prstGeom>
              <a:solidFill>
                <a:schemeClr val="bg1"/>
              </a:solidFill>
              <a:ln w="28575">
                <a:solidFill>
                  <a:schemeClr val="tx1"/>
                </a:solidFill>
                <a:round/>
                <a:headEnd/>
                <a:tailEnd/>
              </a:ln>
            </p:spPr>
            <p:txBody>
              <a:bodyPr wrap="none" anchor="ctr"/>
              <a:lstStyle/>
              <a:p>
                <a:pPr algn="ctr"/>
                <a:r>
                  <a:rPr lang="en-US" sz="1200" b="1" dirty="0"/>
                  <a:t>BAND</a:t>
                </a:r>
              </a:p>
              <a:p>
                <a:pPr algn="ctr"/>
                <a:r>
                  <a:rPr lang="en-US" sz="1200" b="1" dirty="0"/>
                  <a:t>CDR</a:t>
                </a:r>
              </a:p>
            </p:txBody>
          </p:sp>
          <p:sp>
            <p:nvSpPr>
              <p:cNvPr id="5147" name="Oval 19"/>
              <p:cNvSpPr>
                <a:spLocks noChangeArrowheads="1"/>
              </p:cNvSpPr>
              <p:nvPr/>
            </p:nvSpPr>
            <p:spPr bwMode="auto">
              <a:xfrm>
                <a:off x="3356345" y="1925345"/>
                <a:ext cx="642938" cy="654050"/>
              </a:xfrm>
              <a:prstGeom prst="ellipse">
                <a:avLst/>
              </a:prstGeom>
              <a:solidFill>
                <a:schemeClr val="bg1"/>
              </a:solidFill>
              <a:ln w="28575">
                <a:solidFill>
                  <a:schemeClr val="tx1"/>
                </a:solidFill>
                <a:round/>
                <a:headEnd/>
                <a:tailEnd/>
              </a:ln>
            </p:spPr>
            <p:txBody>
              <a:bodyPr wrap="none" anchor="ctr"/>
              <a:lstStyle/>
              <a:p>
                <a:pPr algn="ctr"/>
                <a:r>
                  <a:rPr lang="en-US" sz="1200" b="1"/>
                  <a:t> S3</a:t>
                </a:r>
              </a:p>
            </p:txBody>
          </p:sp>
          <p:sp>
            <p:nvSpPr>
              <p:cNvPr id="5148" name="Oval 20"/>
              <p:cNvSpPr>
                <a:spLocks noChangeArrowheads="1"/>
              </p:cNvSpPr>
              <p:nvPr/>
            </p:nvSpPr>
            <p:spPr bwMode="auto">
              <a:xfrm>
                <a:off x="4823729" y="1925345"/>
                <a:ext cx="642938" cy="654050"/>
              </a:xfrm>
              <a:prstGeom prst="ellipse">
                <a:avLst/>
              </a:prstGeom>
              <a:solidFill>
                <a:schemeClr val="bg1"/>
              </a:solidFill>
              <a:ln w="28575">
                <a:solidFill>
                  <a:schemeClr val="tx1"/>
                </a:solidFill>
                <a:round/>
                <a:headEnd/>
                <a:tailEnd/>
              </a:ln>
            </p:spPr>
            <p:txBody>
              <a:bodyPr wrap="none" anchor="ctr"/>
              <a:lstStyle/>
              <a:p>
                <a:pPr algn="ctr"/>
                <a:r>
                  <a:rPr lang="en-US" sz="1200" b="1"/>
                  <a:t>BAND</a:t>
                </a:r>
              </a:p>
              <a:p>
                <a:pPr algn="ctr"/>
                <a:r>
                  <a:rPr lang="en-US" sz="1200" b="1"/>
                  <a:t>1SG</a:t>
                </a:r>
              </a:p>
            </p:txBody>
          </p:sp>
          <p:sp>
            <p:nvSpPr>
              <p:cNvPr id="5149" name="Oval 22"/>
              <p:cNvSpPr>
                <a:spLocks noChangeArrowheads="1"/>
              </p:cNvSpPr>
              <p:nvPr/>
            </p:nvSpPr>
            <p:spPr bwMode="auto">
              <a:xfrm>
                <a:off x="6291113" y="1925345"/>
                <a:ext cx="642938" cy="654050"/>
              </a:xfrm>
              <a:prstGeom prst="ellipse">
                <a:avLst/>
              </a:prstGeom>
              <a:solidFill>
                <a:schemeClr val="bg1"/>
              </a:solidFill>
              <a:ln w="28575">
                <a:solidFill>
                  <a:schemeClr val="tx1"/>
                </a:solidFill>
                <a:round/>
                <a:headEnd/>
                <a:tailEnd/>
              </a:ln>
            </p:spPr>
            <p:txBody>
              <a:bodyPr wrap="none" anchor="ctr"/>
              <a:lstStyle/>
              <a:p>
                <a:pPr algn="ctr"/>
                <a:r>
                  <a:rPr lang="en-US" sz="1200" b="1"/>
                  <a:t>I&amp;S</a:t>
                </a:r>
              </a:p>
              <a:p>
                <a:pPr algn="ctr"/>
                <a:r>
                  <a:rPr lang="en-US" sz="1200" b="1"/>
                  <a:t>1SG</a:t>
                </a:r>
              </a:p>
            </p:txBody>
          </p:sp>
          <p:sp>
            <p:nvSpPr>
              <p:cNvPr id="5150" name="Oval 22"/>
              <p:cNvSpPr>
                <a:spLocks noChangeArrowheads="1"/>
              </p:cNvSpPr>
              <p:nvPr/>
            </p:nvSpPr>
            <p:spPr bwMode="auto">
              <a:xfrm>
                <a:off x="7024805" y="1925345"/>
                <a:ext cx="642938" cy="654050"/>
              </a:xfrm>
              <a:prstGeom prst="ellipse">
                <a:avLst/>
              </a:prstGeom>
              <a:solidFill>
                <a:schemeClr val="bg1"/>
              </a:solidFill>
              <a:ln w="28575">
                <a:solidFill>
                  <a:schemeClr val="tx1"/>
                </a:solidFill>
                <a:round/>
                <a:headEnd/>
                <a:tailEnd/>
              </a:ln>
            </p:spPr>
            <p:txBody>
              <a:bodyPr wrap="none" anchor="ctr"/>
              <a:lstStyle/>
              <a:p>
                <a:pPr algn="ctr"/>
                <a:r>
                  <a:rPr lang="en-US" sz="1200" b="1"/>
                  <a:t>I&amp;S</a:t>
                </a:r>
              </a:p>
              <a:p>
                <a:pPr algn="ctr"/>
                <a:r>
                  <a:rPr lang="en-US" sz="1200" b="1"/>
                  <a:t>CDR</a:t>
                </a:r>
              </a:p>
            </p:txBody>
          </p:sp>
        </p:grpSp>
        <p:grpSp>
          <p:nvGrpSpPr>
            <p:cNvPr id="5129" name="Group 67"/>
            <p:cNvGrpSpPr>
              <a:grpSpLocks/>
            </p:cNvGrpSpPr>
            <p:nvPr/>
          </p:nvGrpSpPr>
          <p:grpSpPr bwMode="auto">
            <a:xfrm>
              <a:off x="2719388" y="5807072"/>
              <a:ext cx="3623014" cy="654057"/>
              <a:chOff x="2719820" y="5753390"/>
              <a:chExt cx="3622926" cy="654063"/>
            </a:xfrm>
          </p:grpSpPr>
          <p:sp>
            <p:nvSpPr>
              <p:cNvPr id="5138" name="Oval 17"/>
              <p:cNvSpPr>
                <a:spLocks noChangeArrowheads="1"/>
              </p:cNvSpPr>
              <p:nvPr/>
            </p:nvSpPr>
            <p:spPr bwMode="auto">
              <a:xfrm>
                <a:off x="3453512" y="5753390"/>
                <a:ext cx="642938" cy="654050"/>
              </a:xfrm>
              <a:prstGeom prst="ellipse">
                <a:avLst/>
              </a:prstGeom>
              <a:solidFill>
                <a:schemeClr val="bg1"/>
              </a:solidFill>
              <a:ln w="28575">
                <a:solidFill>
                  <a:schemeClr val="tx1"/>
                </a:solidFill>
                <a:round/>
                <a:headEnd/>
                <a:tailEnd/>
              </a:ln>
            </p:spPr>
            <p:txBody>
              <a:bodyPr wrap="none" anchor="ctr"/>
              <a:lstStyle/>
              <a:p>
                <a:pPr algn="ctr"/>
                <a:r>
                  <a:rPr lang="en-US" sz="1200" b="1" dirty="0"/>
                  <a:t> </a:t>
                </a:r>
                <a:r>
                  <a:rPr lang="en-US" sz="700" b="1" dirty="0" smtClean="0"/>
                  <a:t>RESOURCES</a:t>
                </a:r>
                <a:endParaRPr lang="en-US" sz="700" b="1" dirty="0"/>
              </a:p>
            </p:txBody>
          </p:sp>
          <p:sp>
            <p:nvSpPr>
              <p:cNvPr id="5139" name="Oval 18"/>
              <p:cNvSpPr>
                <a:spLocks noChangeArrowheads="1"/>
              </p:cNvSpPr>
              <p:nvPr/>
            </p:nvSpPr>
            <p:spPr bwMode="auto">
              <a:xfrm>
                <a:off x="4226668" y="5753399"/>
                <a:ext cx="642940" cy="654051"/>
              </a:xfrm>
              <a:prstGeom prst="ellipse">
                <a:avLst/>
              </a:prstGeom>
              <a:solidFill>
                <a:schemeClr val="bg1"/>
              </a:solidFill>
              <a:ln w="28575">
                <a:solidFill>
                  <a:schemeClr val="tx1"/>
                </a:solidFill>
                <a:round/>
                <a:headEnd/>
                <a:tailEnd/>
              </a:ln>
            </p:spPr>
            <p:txBody>
              <a:bodyPr wrap="none" anchor="ctr"/>
              <a:lstStyle/>
              <a:p>
                <a:pPr lvl="0" algn="ctr"/>
                <a:r>
                  <a:rPr lang="en-US" sz="1200" b="1" dirty="0" smtClean="0">
                    <a:solidFill>
                      <a:prstClr val="black"/>
                    </a:solidFill>
                  </a:rPr>
                  <a:t>ADSO</a:t>
                </a:r>
                <a:endParaRPr lang="en-US" sz="1200" b="1" dirty="0">
                  <a:solidFill>
                    <a:prstClr val="black"/>
                  </a:solidFill>
                </a:endParaRPr>
              </a:p>
            </p:txBody>
          </p:sp>
          <p:sp>
            <p:nvSpPr>
              <p:cNvPr id="5140" name="Oval 19"/>
              <p:cNvSpPr>
                <a:spLocks noChangeArrowheads="1"/>
              </p:cNvSpPr>
              <p:nvPr/>
            </p:nvSpPr>
            <p:spPr bwMode="auto">
              <a:xfrm>
                <a:off x="2719820" y="5753390"/>
                <a:ext cx="642938" cy="654050"/>
              </a:xfrm>
              <a:prstGeom prst="ellipse">
                <a:avLst/>
              </a:prstGeom>
              <a:solidFill>
                <a:schemeClr val="bg1"/>
              </a:solidFill>
              <a:ln w="28575">
                <a:solidFill>
                  <a:schemeClr val="tx1"/>
                </a:solidFill>
                <a:round/>
                <a:headEnd/>
                <a:tailEnd/>
              </a:ln>
            </p:spPr>
            <p:txBody>
              <a:bodyPr wrap="none" anchor="ctr"/>
              <a:lstStyle/>
              <a:p>
                <a:pPr lvl="0" algn="ctr"/>
                <a:r>
                  <a:rPr lang="en-US" sz="800" b="1" dirty="0" smtClean="0">
                    <a:solidFill>
                      <a:prstClr val="black"/>
                    </a:solidFill>
                  </a:rPr>
                  <a:t>TASKINGS</a:t>
                </a:r>
              </a:p>
            </p:txBody>
          </p:sp>
          <p:sp>
            <p:nvSpPr>
              <p:cNvPr id="5142" name="Oval 22"/>
              <p:cNvSpPr>
                <a:spLocks noChangeArrowheads="1"/>
              </p:cNvSpPr>
              <p:nvPr/>
            </p:nvSpPr>
            <p:spPr bwMode="auto">
              <a:xfrm>
                <a:off x="4960362" y="5753399"/>
                <a:ext cx="642940" cy="654051"/>
              </a:xfrm>
              <a:prstGeom prst="ellipse">
                <a:avLst/>
              </a:prstGeom>
              <a:solidFill>
                <a:schemeClr val="bg1"/>
              </a:solidFill>
              <a:ln w="28575">
                <a:solidFill>
                  <a:schemeClr val="tx1"/>
                </a:solidFill>
                <a:round/>
                <a:headEnd/>
                <a:tailEnd/>
              </a:ln>
            </p:spPr>
            <p:txBody>
              <a:bodyPr wrap="none" anchor="ctr"/>
              <a:lstStyle/>
              <a:p>
                <a:pPr algn="ctr"/>
                <a:r>
                  <a:rPr lang="en-US" sz="1200" b="1" dirty="0" smtClean="0"/>
                  <a:t>MG</a:t>
                </a:r>
                <a:endParaRPr lang="en-US" sz="1200" b="1" dirty="0"/>
              </a:p>
            </p:txBody>
          </p:sp>
          <p:sp>
            <p:nvSpPr>
              <p:cNvPr id="40" name="Oval 18"/>
              <p:cNvSpPr>
                <a:spLocks noChangeArrowheads="1"/>
              </p:cNvSpPr>
              <p:nvPr/>
            </p:nvSpPr>
            <p:spPr bwMode="auto">
              <a:xfrm>
                <a:off x="5699806" y="5753402"/>
                <a:ext cx="642940" cy="654051"/>
              </a:xfrm>
              <a:prstGeom prst="ellipse">
                <a:avLst/>
              </a:prstGeom>
              <a:solidFill>
                <a:schemeClr val="bg1"/>
              </a:solidFill>
              <a:ln w="28575">
                <a:solidFill>
                  <a:schemeClr val="tx1"/>
                </a:solidFill>
                <a:round/>
                <a:headEnd/>
                <a:tailEnd/>
              </a:ln>
            </p:spPr>
            <p:txBody>
              <a:bodyPr wrap="none" anchor="ctr"/>
              <a:lstStyle/>
              <a:p>
                <a:pPr algn="ctr"/>
                <a:r>
                  <a:rPr lang="en-US" sz="1200" b="1" dirty="0" smtClean="0"/>
                  <a:t>S2</a:t>
                </a:r>
                <a:endParaRPr lang="en-US" sz="1200" b="1" dirty="0"/>
              </a:p>
            </p:txBody>
          </p:sp>
        </p:grpSp>
        <p:grpSp>
          <p:nvGrpSpPr>
            <p:cNvPr id="5130" name="Group 68"/>
            <p:cNvGrpSpPr>
              <a:grpSpLocks/>
            </p:cNvGrpSpPr>
            <p:nvPr/>
          </p:nvGrpSpPr>
          <p:grpSpPr bwMode="auto">
            <a:xfrm>
              <a:off x="1419225" y="1181100"/>
              <a:ext cx="5046663" cy="654050"/>
              <a:chOff x="2719820" y="5753385"/>
              <a:chExt cx="5046523" cy="654055"/>
            </a:xfrm>
          </p:grpSpPr>
          <p:sp>
            <p:nvSpPr>
              <p:cNvPr id="5131" name="Oval 17"/>
              <p:cNvSpPr>
                <a:spLocks noChangeArrowheads="1"/>
              </p:cNvSpPr>
              <p:nvPr/>
            </p:nvSpPr>
            <p:spPr bwMode="auto">
              <a:xfrm>
                <a:off x="3453512" y="5753390"/>
                <a:ext cx="642938" cy="654050"/>
              </a:xfrm>
              <a:prstGeom prst="ellipse">
                <a:avLst/>
              </a:prstGeom>
              <a:solidFill>
                <a:schemeClr val="bg1"/>
              </a:solidFill>
              <a:ln w="28575">
                <a:solidFill>
                  <a:schemeClr val="tx1"/>
                </a:solidFill>
                <a:round/>
                <a:headEnd/>
                <a:tailEnd/>
              </a:ln>
            </p:spPr>
            <p:txBody>
              <a:bodyPr wrap="none" anchor="ctr"/>
              <a:lstStyle/>
              <a:p>
                <a:pPr algn="ctr"/>
                <a:r>
                  <a:rPr lang="en-US" sz="800" b="1"/>
                  <a:t>CHAPLAIN</a:t>
                </a:r>
              </a:p>
            </p:txBody>
          </p:sp>
          <p:sp>
            <p:nvSpPr>
              <p:cNvPr id="5132" name="Oval 18"/>
              <p:cNvSpPr>
                <a:spLocks noChangeArrowheads="1"/>
              </p:cNvSpPr>
              <p:nvPr/>
            </p:nvSpPr>
            <p:spPr bwMode="auto">
              <a:xfrm>
                <a:off x="4920896" y="5753390"/>
                <a:ext cx="642938" cy="654050"/>
              </a:xfrm>
              <a:prstGeom prst="ellipse">
                <a:avLst/>
              </a:prstGeom>
              <a:solidFill>
                <a:schemeClr val="bg1"/>
              </a:solidFill>
              <a:ln w="28575">
                <a:solidFill>
                  <a:schemeClr val="tx1"/>
                </a:solidFill>
                <a:round/>
                <a:headEnd/>
                <a:tailEnd/>
              </a:ln>
            </p:spPr>
            <p:txBody>
              <a:bodyPr wrap="none" anchor="ctr"/>
              <a:lstStyle/>
              <a:p>
                <a:pPr algn="ctr"/>
                <a:r>
                  <a:rPr lang="en-US" sz="1200" b="1" dirty="0" smtClean="0"/>
                  <a:t>EOR</a:t>
                </a:r>
                <a:endParaRPr lang="en-US" sz="1200" b="1" dirty="0"/>
              </a:p>
            </p:txBody>
          </p:sp>
          <p:sp>
            <p:nvSpPr>
              <p:cNvPr id="5133" name="Oval 19"/>
              <p:cNvSpPr>
                <a:spLocks noChangeArrowheads="1"/>
              </p:cNvSpPr>
              <p:nvPr/>
            </p:nvSpPr>
            <p:spPr bwMode="auto">
              <a:xfrm>
                <a:off x="2719820" y="5753390"/>
                <a:ext cx="642938" cy="654050"/>
              </a:xfrm>
              <a:prstGeom prst="ellipse">
                <a:avLst/>
              </a:prstGeom>
              <a:solidFill>
                <a:schemeClr val="bg1"/>
              </a:solidFill>
              <a:ln w="28575">
                <a:solidFill>
                  <a:schemeClr val="tx1"/>
                </a:solidFill>
                <a:round/>
                <a:headEnd/>
                <a:tailEnd/>
              </a:ln>
            </p:spPr>
            <p:txBody>
              <a:bodyPr wrap="none" anchor="ctr"/>
              <a:lstStyle/>
              <a:p>
                <a:pPr algn="ctr"/>
                <a:r>
                  <a:rPr lang="en-US" sz="1200" b="1"/>
                  <a:t> S1</a:t>
                </a:r>
              </a:p>
            </p:txBody>
          </p:sp>
          <p:sp>
            <p:nvSpPr>
              <p:cNvPr id="5134" name="Oval 20"/>
              <p:cNvSpPr>
                <a:spLocks noChangeArrowheads="1"/>
              </p:cNvSpPr>
              <p:nvPr/>
            </p:nvSpPr>
            <p:spPr bwMode="auto">
              <a:xfrm>
                <a:off x="4187204" y="5753390"/>
                <a:ext cx="642938" cy="654050"/>
              </a:xfrm>
              <a:prstGeom prst="ellipse">
                <a:avLst/>
              </a:prstGeom>
              <a:solidFill>
                <a:schemeClr val="bg1"/>
              </a:solidFill>
              <a:ln w="28575">
                <a:solidFill>
                  <a:schemeClr val="tx1"/>
                </a:solidFill>
                <a:round/>
                <a:headEnd/>
                <a:tailEnd/>
              </a:ln>
            </p:spPr>
            <p:txBody>
              <a:bodyPr wrap="none" anchor="ctr"/>
              <a:lstStyle/>
              <a:p>
                <a:pPr algn="ctr"/>
                <a:r>
                  <a:rPr lang="en-US" sz="1200" b="1"/>
                  <a:t>PA</a:t>
                </a:r>
              </a:p>
            </p:txBody>
          </p:sp>
          <p:sp>
            <p:nvSpPr>
              <p:cNvPr id="5135" name="Oval 22"/>
              <p:cNvSpPr>
                <a:spLocks noChangeArrowheads="1"/>
              </p:cNvSpPr>
              <p:nvPr/>
            </p:nvSpPr>
            <p:spPr bwMode="auto">
              <a:xfrm>
                <a:off x="5654588" y="5753390"/>
                <a:ext cx="642938" cy="654050"/>
              </a:xfrm>
              <a:prstGeom prst="ellipse">
                <a:avLst/>
              </a:prstGeom>
              <a:solidFill>
                <a:schemeClr val="bg1"/>
              </a:solidFill>
              <a:ln w="28575">
                <a:solidFill>
                  <a:schemeClr val="tx1"/>
                </a:solidFill>
                <a:round/>
                <a:headEnd/>
                <a:tailEnd/>
              </a:ln>
            </p:spPr>
            <p:txBody>
              <a:bodyPr wrap="none" anchor="ctr"/>
              <a:lstStyle/>
              <a:p>
                <a:pPr algn="ctr"/>
                <a:r>
                  <a:rPr lang="en-US" sz="1200" b="1"/>
                  <a:t>S4</a:t>
                </a:r>
              </a:p>
            </p:txBody>
          </p:sp>
          <p:sp>
            <p:nvSpPr>
              <p:cNvPr id="5136" name="Oval 22"/>
              <p:cNvSpPr>
                <a:spLocks noChangeArrowheads="1"/>
              </p:cNvSpPr>
              <p:nvPr/>
            </p:nvSpPr>
            <p:spPr bwMode="auto">
              <a:xfrm>
                <a:off x="6388280" y="5753390"/>
                <a:ext cx="642938" cy="654050"/>
              </a:xfrm>
              <a:prstGeom prst="ellipse">
                <a:avLst/>
              </a:prstGeom>
              <a:solidFill>
                <a:schemeClr val="bg1"/>
              </a:solidFill>
              <a:ln w="28575">
                <a:solidFill>
                  <a:schemeClr val="tx1"/>
                </a:solidFill>
                <a:round/>
                <a:headEnd/>
                <a:tailEnd/>
              </a:ln>
            </p:spPr>
            <p:txBody>
              <a:bodyPr wrap="none" anchor="ctr"/>
              <a:lstStyle/>
              <a:p>
                <a:pPr algn="ctr"/>
                <a:r>
                  <a:rPr lang="en-US" sz="1200" b="1" dirty="0" smtClean="0"/>
                  <a:t>BMT</a:t>
                </a:r>
                <a:endParaRPr lang="en-US" sz="1200" b="1" dirty="0"/>
              </a:p>
            </p:txBody>
          </p:sp>
          <p:sp>
            <p:nvSpPr>
              <p:cNvPr id="5137" name="Oval 22"/>
              <p:cNvSpPr>
                <a:spLocks noChangeArrowheads="1"/>
              </p:cNvSpPr>
              <p:nvPr/>
            </p:nvSpPr>
            <p:spPr bwMode="auto">
              <a:xfrm>
                <a:off x="7123405" y="5753385"/>
                <a:ext cx="642938" cy="654050"/>
              </a:xfrm>
              <a:prstGeom prst="ellipse">
                <a:avLst/>
              </a:prstGeom>
              <a:solidFill>
                <a:schemeClr val="bg1"/>
              </a:solidFill>
              <a:ln w="28575">
                <a:solidFill>
                  <a:schemeClr val="tx1"/>
                </a:solidFill>
                <a:round/>
                <a:headEnd/>
                <a:tailEnd/>
              </a:ln>
            </p:spPr>
            <p:txBody>
              <a:bodyPr wrap="none" anchor="ctr"/>
              <a:lstStyle/>
              <a:p>
                <a:pPr algn="ctr"/>
                <a:r>
                  <a:rPr lang="en-US" sz="1200" b="1"/>
                  <a:t>S6</a:t>
                </a:r>
              </a:p>
            </p:txBody>
          </p:sp>
        </p:grpSp>
      </p:grpSp>
      <p:sp>
        <p:nvSpPr>
          <p:cNvPr id="38" name="Rectangle 37"/>
          <p:cNvSpPr>
            <a:spLocks noChangeArrowheads="1"/>
          </p:cNvSpPr>
          <p:nvPr/>
        </p:nvSpPr>
        <p:spPr bwMode="auto">
          <a:xfrm>
            <a:off x="3886337" y="0"/>
            <a:ext cx="1371463" cy="184666"/>
          </a:xfrm>
          <a:prstGeom prst="rect">
            <a:avLst/>
          </a:prstGeom>
          <a:solidFill>
            <a:srgbClr val="00B050"/>
          </a:solidFill>
          <a:ln w="9525">
            <a:noFill/>
            <a:miter lim="800000"/>
            <a:headEnd/>
            <a:tailEnd/>
          </a:ln>
          <a:effectLst/>
        </p:spPr>
        <p:txBody>
          <a:bodyPr wrap="square">
            <a:spAutoFit/>
          </a:bodyPr>
          <a:lstStyle/>
          <a:p>
            <a:pPr algn="ctr" fontAlgn="auto">
              <a:spcBef>
                <a:spcPts val="0"/>
              </a:spcBef>
              <a:spcAft>
                <a:spcPts val="0"/>
              </a:spcAft>
              <a:defRPr/>
            </a:pPr>
            <a:r>
              <a:rPr lang="en-US" sz="600" b="1" dirty="0">
                <a:solidFill>
                  <a:prstClr val="white"/>
                </a:solidFill>
                <a:effectLst>
                  <a:outerShdw blurRad="38100" dist="38100" dir="2700000" algn="tl">
                    <a:srgbClr val="000000"/>
                  </a:outerShdw>
                </a:effectLst>
                <a:latin typeface="Arial"/>
              </a:rPr>
              <a:t>UNCLASSIFIED</a:t>
            </a:r>
            <a:endParaRPr lang="en-US" sz="900" b="1" dirty="0">
              <a:solidFill>
                <a:prstClr val="black"/>
              </a:solidFill>
              <a:latin typeface="Arial"/>
            </a:endParaRPr>
          </a:p>
        </p:txBody>
      </p:sp>
      <p:sp>
        <p:nvSpPr>
          <p:cNvPr id="39" name="Rectangle 38"/>
          <p:cNvSpPr>
            <a:spLocks noChangeArrowheads="1"/>
          </p:cNvSpPr>
          <p:nvPr/>
        </p:nvSpPr>
        <p:spPr bwMode="auto">
          <a:xfrm>
            <a:off x="3886337" y="6673334"/>
            <a:ext cx="1371463" cy="184666"/>
          </a:xfrm>
          <a:prstGeom prst="rect">
            <a:avLst/>
          </a:prstGeom>
          <a:solidFill>
            <a:srgbClr val="00B050"/>
          </a:solidFill>
          <a:ln w="9525">
            <a:noFill/>
            <a:miter lim="800000"/>
            <a:headEnd/>
            <a:tailEnd/>
          </a:ln>
          <a:effectLst/>
        </p:spPr>
        <p:txBody>
          <a:bodyPr wrap="square">
            <a:spAutoFit/>
          </a:bodyPr>
          <a:lstStyle/>
          <a:p>
            <a:pPr algn="ctr" fontAlgn="auto">
              <a:spcBef>
                <a:spcPts val="0"/>
              </a:spcBef>
              <a:spcAft>
                <a:spcPts val="0"/>
              </a:spcAft>
              <a:defRPr/>
            </a:pPr>
            <a:r>
              <a:rPr lang="en-US" sz="600" b="1" dirty="0">
                <a:solidFill>
                  <a:prstClr val="white"/>
                </a:solidFill>
                <a:effectLst>
                  <a:outerShdw blurRad="38100" dist="38100" dir="2700000" algn="tl">
                    <a:srgbClr val="000000"/>
                  </a:outerShdw>
                </a:effectLst>
                <a:latin typeface="Arial"/>
              </a:rPr>
              <a:t>UNCLASSIFIED</a:t>
            </a:r>
            <a:endParaRPr lang="en-US" sz="900" b="1" dirty="0">
              <a:solidFill>
                <a:prstClr val="black"/>
              </a:solidFill>
              <a:latin typeface="Aria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49263" y="246063"/>
            <a:ext cx="8229600" cy="1143000"/>
          </a:xfrm>
        </p:spPr>
        <p:txBody>
          <a:bodyPr anchor="t" anchorCtr="0"/>
          <a:lstStyle/>
          <a:p>
            <a:pPr eaLnBrk="1" hangingPunct="1"/>
            <a:r>
              <a:rPr lang="en-US" sz="3200" dirty="0" smtClean="0">
                <a:latin typeface="Arial" pitchFamily="34" charset="0"/>
                <a:cs typeface="Arial" pitchFamily="34" charset="0"/>
              </a:rPr>
              <a:t>METL Development and Crosswalk</a:t>
            </a:r>
          </a:p>
        </p:txBody>
      </p:sp>
      <p:pic>
        <p:nvPicPr>
          <p:cNvPr id="12291" name="Picture 6"/>
          <p:cNvPicPr>
            <a:picLocks noChangeAspect="1" noChangeArrowheads="1"/>
          </p:cNvPicPr>
          <p:nvPr/>
        </p:nvPicPr>
        <p:blipFill>
          <a:blip r:embed="rId3" cstate="print"/>
          <a:srcRect/>
          <a:stretch>
            <a:fillRect/>
          </a:stretch>
        </p:blipFill>
        <p:spPr bwMode="auto">
          <a:xfrm>
            <a:off x="169863" y="1917700"/>
            <a:ext cx="4451350" cy="3729038"/>
          </a:xfrm>
          <a:prstGeom prst="rect">
            <a:avLst/>
          </a:prstGeom>
          <a:noFill/>
          <a:ln w="9525">
            <a:noFill/>
            <a:miter lim="800000"/>
            <a:headEnd type="none" w="sm" len="sm"/>
            <a:tailEnd type="none" w="sm" len="sm"/>
          </a:ln>
        </p:spPr>
      </p:pic>
      <p:sp>
        <p:nvSpPr>
          <p:cNvPr id="7" name="Rectangle 10"/>
          <p:cNvSpPr>
            <a:spLocks noChangeArrowheads="1"/>
          </p:cNvSpPr>
          <p:nvPr/>
        </p:nvSpPr>
        <p:spPr bwMode="auto">
          <a:xfrm>
            <a:off x="2511425" y="3887788"/>
            <a:ext cx="2049463" cy="1662112"/>
          </a:xfrm>
          <a:prstGeom prst="rect">
            <a:avLst/>
          </a:prstGeom>
          <a:solidFill>
            <a:schemeClr val="bg1"/>
          </a:solidFill>
          <a:ln w="12700">
            <a:solidFill>
              <a:schemeClr val="tx1"/>
            </a:solidFill>
            <a:miter lim="800000"/>
            <a:headEnd/>
            <a:tailEnd/>
          </a:ln>
        </p:spPr>
        <p:txBody>
          <a:bodyPr>
            <a:spAutoFit/>
          </a:bodyPr>
          <a:lstStyle/>
          <a:p>
            <a:pPr algn="ctr">
              <a:defRPr/>
            </a:pPr>
            <a:r>
              <a:rPr lang="en-US" dirty="0">
                <a:latin typeface="+mn-lt"/>
              </a:rPr>
              <a:t>DTMS</a:t>
            </a:r>
          </a:p>
          <a:p>
            <a:pPr>
              <a:defRPr/>
            </a:pPr>
            <a:r>
              <a:rPr lang="en-US" sz="1400" dirty="0">
                <a:latin typeface="+mn-lt"/>
              </a:rPr>
              <a:t>The primary source for tasks and training and evaluation outlines is the Digital Training Management System (DTMS).</a:t>
            </a:r>
          </a:p>
        </p:txBody>
      </p:sp>
      <p:sp>
        <p:nvSpPr>
          <p:cNvPr id="8" name="Rectangle 10"/>
          <p:cNvSpPr>
            <a:spLocks noChangeArrowheads="1"/>
          </p:cNvSpPr>
          <p:nvPr/>
        </p:nvSpPr>
        <p:spPr bwMode="auto">
          <a:xfrm>
            <a:off x="1857375" y="5634038"/>
            <a:ext cx="3324225" cy="942975"/>
          </a:xfrm>
          <a:prstGeom prst="rect">
            <a:avLst/>
          </a:prstGeom>
          <a:solidFill>
            <a:schemeClr val="tx1"/>
          </a:solidFill>
          <a:ln w="9525">
            <a:noFill/>
            <a:miter lim="800000"/>
            <a:headEnd/>
            <a:tailEnd/>
          </a:ln>
        </p:spPr>
        <p:txBody>
          <a:bodyPr>
            <a:spAutoFit/>
          </a:bodyPr>
          <a:lstStyle/>
          <a:p>
            <a:pPr>
              <a:defRPr/>
            </a:pPr>
            <a:r>
              <a:rPr lang="en-US" sz="1200" dirty="0">
                <a:solidFill>
                  <a:schemeClr val="bg1"/>
                </a:solidFill>
                <a:latin typeface="+mn-lt"/>
              </a:rPr>
              <a:t>Through the Training Manager Tab, you access:</a:t>
            </a:r>
          </a:p>
          <a:p>
            <a:pPr lvl="1">
              <a:lnSpc>
                <a:spcPct val="90000"/>
              </a:lnSpc>
              <a:buFont typeface="Arial" pitchFamily="34" charset="0"/>
              <a:buChar char="•"/>
              <a:defRPr/>
            </a:pPr>
            <a:r>
              <a:rPr lang="en-US" sz="1200" dirty="0">
                <a:solidFill>
                  <a:schemeClr val="bg1"/>
                </a:solidFill>
                <a:latin typeface="+mn-lt"/>
              </a:rPr>
              <a:t> Combined Arms Training Strategies (CATS)</a:t>
            </a:r>
          </a:p>
          <a:p>
            <a:pPr lvl="1">
              <a:lnSpc>
                <a:spcPct val="90000"/>
              </a:lnSpc>
              <a:buFont typeface="Arial" pitchFamily="34" charset="0"/>
              <a:buChar char="•"/>
              <a:defRPr/>
            </a:pPr>
            <a:r>
              <a:rPr lang="en-US" sz="1200" dirty="0">
                <a:solidFill>
                  <a:schemeClr val="bg1"/>
                </a:solidFill>
                <a:latin typeface="+mn-lt"/>
              </a:rPr>
              <a:t> Collective tasks</a:t>
            </a:r>
          </a:p>
          <a:p>
            <a:pPr lvl="1">
              <a:lnSpc>
                <a:spcPct val="90000"/>
              </a:lnSpc>
              <a:buFont typeface="Arial" pitchFamily="34" charset="0"/>
              <a:buChar char="•"/>
              <a:defRPr/>
            </a:pPr>
            <a:r>
              <a:rPr lang="en-US" sz="1200" dirty="0">
                <a:solidFill>
                  <a:schemeClr val="bg1"/>
                </a:solidFill>
                <a:latin typeface="+mn-lt"/>
              </a:rPr>
              <a:t> Individual tasks</a:t>
            </a:r>
          </a:p>
          <a:p>
            <a:pPr lvl="1">
              <a:lnSpc>
                <a:spcPct val="90000"/>
              </a:lnSpc>
              <a:buFont typeface="Arial" pitchFamily="34" charset="0"/>
              <a:buChar char="•"/>
              <a:defRPr/>
            </a:pPr>
            <a:r>
              <a:rPr lang="en-US" sz="1200" dirty="0">
                <a:solidFill>
                  <a:schemeClr val="bg1"/>
                </a:solidFill>
                <a:latin typeface="+mn-lt"/>
              </a:rPr>
              <a:t> Training and Evaluation Outlines (T&amp;EO)</a:t>
            </a:r>
          </a:p>
        </p:txBody>
      </p:sp>
      <p:sp>
        <p:nvSpPr>
          <p:cNvPr id="12" name="Content Placeholder 2"/>
          <p:cNvSpPr txBox="1">
            <a:spLocks/>
          </p:cNvSpPr>
          <p:nvPr/>
        </p:nvSpPr>
        <p:spPr bwMode="auto">
          <a:xfrm>
            <a:off x="279400" y="1290638"/>
            <a:ext cx="8685213" cy="557212"/>
          </a:xfrm>
          <a:prstGeom prst="rect">
            <a:avLst/>
          </a:prstGeom>
          <a:noFill/>
          <a:ln w="12700">
            <a:solidFill>
              <a:schemeClr val="tx1"/>
            </a:solidFill>
            <a:miter lim="800000"/>
            <a:headEnd/>
            <a:tailEnd/>
          </a:ln>
        </p:spPr>
        <p:txBody>
          <a:bodyPr/>
          <a:lstStyle/>
          <a:p>
            <a:pPr marL="342900" indent="-342900" eaLnBrk="0" hangingPunct="0">
              <a:spcBef>
                <a:spcPct val="20000"/>
              </a:spcBef>
              <a:defRPr/>
            </a:pPr>
            <a:r>
              <a:rPr lang="en-US" sz="1200" b="1" dirty="0">
                <a:latin typeface="+mn-lt"/>
              </a:rPr>
              <a:t>Task 1: </a:t>
            </a:r>
            <a:r>
              <a:rPr lang="en-US" sz="1200" dirty="0">
                <a:latin typeface="+mn-lt"/>
              </a:rPr>
              <a:t>Identify </a:t>
            </a:r>
            <a:r>
              <a:rPr lang="en-US" sz="1200" dirty="0" smtClean="0">
                <a:latin typeface="+mn-lt"/>
              </a:rPr>
              <a:t>all collective </a:t>
            </a:r>
            <a:r>
              <a:rPr lang="en-US" sz="1200" dirty="0">
                <a:latin typeface="+mn-lt"/>
              </a:rPr>
              <a:t>tasks that support the </a:t>
            </a:r>
            <a:r>
              <a:rPr lang="en-US" sz="1200" b="1" dirty="0">
                <a:latin typeface="+mn-lt"/>
              </a:rPr>
              <a:t>company’s mission</a:t>
            </a:r>
            <a:r>
              <a:rPr lang="en-US" sz="1200" dirty="0">
                <a:latin typeface="+mn-lt"/>
              </a:rPr>
              <a:t>.  From these, select </a:t>
            </a:r>
            <a:r>
              <a:rPr lang="en-US" sz="1200" dirty="0" smtClean="0">
                <a:latin typeface="+mn-lt"/>
              </a:rPr>
              <a:t>the tasks </a:t>
            </a:r>
            <a:r>
              <a:rPr lang="en-US" sz="1200" dirty="0">
                <a:latin typeface="+mn-lt"/>
              </a:rPr>
              <a:t>critical to mission accomplishment.</a:t>
            </a:r>
          </a:p>
          <a:p>
            <a:pPr marL="342900" indent="-342900" eaLnBrk="0" hangingPunct="0">
              <a:spcBef>
                <a:spcPct val="20000"/>
              </a:spcBef>
              <a:defRPr/>
            </a:pPr>
            <a:r>
              <a:rPr lang="en-US" sz="1200" b="1" dirty="0">
                <a:latin typeface="+mn-lt"/>
              </a:rPr>
              <a:t>Purpose 1:  </a:t>
            </a:r>
            <a:r>
              <a:rPr lang="en-US" sz="1200" dirty="0" smtClean="0">
                <a:latin typeface="+mn-lt"/>
              </a:rPr>
              <a:t>The critical </a:t>
            </a:r>
            <a:r>
              <a:rPr lang="en-US" sz="1200" dirty="0">
                <a:latin typeface="+mn-lt"/>
              </a:rPr>
              <a:t>tasks become the company </a:t>
            </a:r>
            <a:r>
              <a:rPr lang="en-US" sz="1200" b="1" dirty="0">
                <a:latin typeface="+mn-lt"/>
              </a:rPr>
              <a:t>METL tasks</a:t>
            </a:r>
            <a:r>
              <a:rPr lang="en-US" sz="1200" dirty="0">
                <a:latin typeface="+mn-lt"/>
              </a:rPr>
              <a:t>.  Some battalion battle tasks may be selected from company METL tasks.</a:t>
            </a:r>
          </a:p>
        </p:txBody>
      </p:sp>
      <p:sp>
        <p:nvSpPr>
          <p:cNvPr id="13" name="Content Placeholder 2"/>
          <p:cNvSpPr txBox="1">
            <a:spLocks/>
          </p:cNvSpPr>
          <p:nvPr/>
        </p:nvSpPr>
        <p:spPr bwMode="auto">
          <a:xfrm>
            <a:off x="5060731" y="2889688"/>
            <a:ext cx="3632693" cy="1975926"/>
          </a:xfrm>
          <a:prstGeom prst="rect">
            <a:avLst/>
          </a:prstGeom>
          <a:noFill/>
          <a:ln w="12700">
            <a:solidFill>
              <a:schemeClr val="tx1"/>
            </a:solidFill>
            <a:miter lim="800000"/>
            <a:headEnd/>
            <a:tailEnd/>
          </a:ln>
        </p:spPr>
        <p:txBody>
          <a:bodyPr>
            <a:spAutoFit/>
          </a:bodyPr>
          <a:lstStyle/>
          <a:p>
            <a:pPr marL="342900" indent="-342900" eaLnBrk="0" hangingPunct="0">
              <a:spcBef>
                <a:spcPct val="20000"/>
              </a:spcBef>
              <a:defRPr/>
            </a:pPr>
            <a:r>
              <a:rPr lang="en-US" sz="1200" b="1" dirty="0">
                <a:latin typeface="+mn-lt"/>
              </a:rPr>
              <a:t>Task 2: </a:t>
            </a:r>
            <a:r>
              <a:rPr lang="en-US" sz="1200" dirty="0">
                <a:latin typeface="+mn-lt"/>
              </a:rPr>
              <a:t>Platoons/Sections identify all collective and individual tasks that support the </a:t>
            </a:r>
            <a:r>
              <a:rPr lang="en-US" sz="1200" dirty="0" smtClean="0">
                <a:latin typeface="+mn-lt"/>
              </a:rPr>
              <a:t>unit METL </a:t>
            </a:r>
            <a:r>
              <a:rPr lang="en-US" sz="1200" dirty="0">
                <a:latin typeface="+mn-lt"/>
              </a:rPr>
              <a:t>(staffs use the battalion METL).  From these, select tasks critical to mission accomplishment and the commander conducts an assessment of the training level of these tasks.</a:t>
            </a:r>
          </a:p>
          <a:p>
            <a:pPr marL="342900" indent="-342900" eaLnBrk="0" hangingPunct="0">
              <a:spcBef>
                <a:spcPct val="20000"/>
              </a:spcBef>
              <a:defRPr/>
            </a:pPr>
            <a:r>
              <a:rPr lang="en-US" sz="1200" b="1" dirty="0">
                <a:latin typeface="+mn-lt"/>
              </a:rPr>
              <a:t>Purpose 2:  </a:t>
            </a:r>
            <a:r>
              <a:rPr lang="en-US" sz="1200" dirty="0">
                <a:latin typeface="+mn-lt"/>
              </a:rPr>
              <a:t>The assessment of the critical METL supporting collective and individual tasks forms the basis of the company training strategy briefed in the QTB.</a:t>
            </a:r>
          </a:p>
        </p:txBody>
      </p:sp>
      <p:sp>
        <p:nvSpPr>
          <p:cNvPr id="11" name="Slide Number Placeholder 3"/>
          <p:cNvSpPr txBox="1">
            <a:spLocks/>
          </p:cNvSpPr>
          <p:nvPr/>
        </p:nvSpPr>
        <p:spPr>
          <a:xfrm>
            <a:off x="6781800" y="6410325"/>
            <a:ext cx="2133600" cy="365125"/>
          </a:xfrm>
          <a:prstGeom prst="rect">
            <a:avLst/>
          </a:prstGeom>
        </p:spPr>
        <p:txBody>
          <a:bodyPr anchor="ctr"/>
          <a:lstStyle/>
          <a:p>
            <a:pPr algn="r" fontAlgn="auto">
              <a:spcBef>
                <a:spcPts val="0"/>
              </a:spcBef>
              <a:spcAft>
                <a:spcPts val="0"/>
              </a:spcAft>
              <a:defRPr/>
            </a:pPr>
            <a:fld id="{31E67758-9F54-400A-938A-9B5E955AA352}" type="slidenum">
              <a:rPr lang="en-US" sz="1200">
                <a:latin typeface="+mn-lt"/>
              </a:rPr>
              <a:pPr algn="r" fontAlgn="auto">
                <a:spcBef>
                  <a:spcPts val="0"/>
                </a:spcBef>
                <a:spcAft>
                  <a:spcPts val="0"/>
                </a:spcAft>
                <a:defRPr/>
              </a:pPr>
              <a:t>10</a:t>
            </a:fld>
            <a:endParaRPr lang="en-US" sz="1200" dirty="0">
              <a:latin typeface="+mn-lt"/>
            </a:endParaRPr>
          </a:p>
        </p:txBody>
      </p:sp>
      <p:sp>
        <p:nvSpPr>
          <p:cNvPr id="14" name="TextBox 13"/>
          <p:cNvSpPr txBox="1"/>
          <p:nvPr/>
        </p:nvSpPr>
        <p:spPr>
          <a:xfrm>
            <a:off x="4209142" y="744529"/>
            <a:ext cx="671979" cy="276999"/>
          </a:xfrm>
          <a:prstGeom prst="rect">
            <a:avLst/>
          </a:prstGeom>
          <a:solidFill>
            <a:schemeClr val="bg1"/>
          </a:solidFill>
        </p:spPr>
        <p:txBody>
          <a:bodyPr wrap="none" rtlCol="0">
            <a:spAutoFit/>
          </a:bodyPr>
          <a:lstStyle/>
          <a:p>
            <a:r>
              <a:rPr lang="en-US" sz="1200" dirty="0" smtClean="0"/>
              <a:t>(1 of 2)</a:t>
            </a:r>
            <a:endParaRPr 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28625" y="246063"/>
            <a:ext cx="8229600" cy="1143000"/>
          </a:xfrm>
        </p:spPr>
        <p:txBody>
          <a:bodyPr anchor="t" anchorCtr="0"/>
          <a:lstStyle/>
          <a:p>
            <a:pPr eaLnBrk="1" hangingPunct="1"/>
            <a:r>
              <a:rPr lang="en-US" sz="3200" dirty="0" smtClean="0">
                <a:latin typeface="Arial" pitchFamily="34" charset="0"/>
                <a:cs typeface="Arial" pitchFamily="34" charset="0"/>
              </a:rPr>
              <a:t>METL Development and Crosswalk</a:t>
            </a:r>
          </a:p>
        </p:txBody>
      </p:sp>
      <p:sp>
        <p:nvSpPr>
          <p:cNvPr id="11" name="Slide Number Placeholder 3"/>
          <p:cNvSpPr txBox="1">
            <a:spLocks/>
          </p:cNvSpPr>
          <p:nvPr/>
        </p:nvSpPr>
        <p:spPr>
          <a:xfrm>
            <a:off x="6781800" y="6410325"/>
            <a:ext cx="2133600" cy="365125"/>
          </a:xfrm>
          <a:prstGeom prst="rect">
            <a:avLst/>
          </a:prstGeom>
        </p:spPr>
        <p:txBody>
          <a:bodyPr anchor="ctr"/>
          <a:lstStyle/>
          <a:p>
            <a:pPr algn="r" fontAlgn="auto">
              <a:spcBef>
                <a:spcPts val="0"/>
              </a:spcBef>
              <a:spcAft>
                <a:spcPts val="0"/>
              </a:spcAft>
              <a:defRPr/>
            </a:pPr>
            <a:fld id="{2D338FCC-38E8-4C85-BDB5-252AF5BE7222}" type="slidenum">
              <a:rPr lang="en-US" sz="1200">
                <a:latin typeface="+mn-lt"/>
              </a:rPr>
              <a:pPr algn="r" fontAlgn="auto">
                <a:spcBef>
                  <a:spcPts val="0"/>
                </a:spcBef>
                <a:spcAft>
                  <a:spcPts val="0"/>
                </a:spcAft>
                <a:defRPr/>
              </a:pPr>
              <a:t>11</a:t>
            </a:fld>
            <a:endParaRPr lang="en-US" sz="1200" dirty="0">
              <a:latin typeface="+mn-lt"/>
            </a:endParaRPr>
          </a:p>
        </p:txBody>
      </p:sp>
      <p:pic>
        <p:nvPicPr>
          <p:cNvPr id="13317" name="Picture 3"/>
          <p:cNvPicPr>
            <a:picLocks noChangeAspect="1" noChangeArrowheads="1"/>
          </p:cNvPicPr>
          <p:nvPr/>
        </p:nvPicPr>
        <p:blipFill>
          <a:blip r:embed="rId3" cstate="print"/>
          <a:srcRect/>
          <a:stretch>
            <a:fillRect/>
          </a:stretch>
        </p:blipFill>
        <p:spPr bwMode="auto">
          <a:xfrm>
            <a:off x="661988" y="1181100"/>
            <a:ext cx="7659694" cy="5327036"/>
          </a:xfrm>
          <a:prstGeom prst="rect">
            <a:avLst/>
          </a:prstGeom>
          <a:noFill/>
          <a:ln w="9525">
            <a:noFill/>
            <a:miter lim="800000"/>
            <a:headEnd type="none" w="sm" len="sm"/>
            <a:tailEnd type="none" w="sm" len="sm"/>
          </a:ln>
        </p:spPr>
      </p:pic>
      <p:sp>
        <p:nvSpPr>
          <p:cNvPr id="14" name="Oval 13"/>
          <p:cNvSpPr/>
          <p:nvPr/>
        </p:nvSpPr>
        <p:spPr bwMode="auto">
          <a:xfrm>
            <a:off x="5626100" y="3468688"/>
            <a:ext cx="1589088" cy="155098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9" name="TextBox 14"/>
          <p:cNvSpPr txBox="1">
            <a:spLocks noChangeArrowheads="1"/>
          </p:cNvSpPr>
          <p:nvPr/>
        </p:nvSpPr>
        <p:spPr bwMode="auto">
          <a:xfrm>
            <a:off x="6060773" y="1636169"/>
            <a:ext cx="2011171" cy="646331"/>
          </a:xfrm>
          <a:prstGeom prst="rect">
            <a:avLst/>
          </a:prstGeom>
          <a:solidFill>
            <a:schemeClr val="bg1"/>
          </a:solidFill>
          <a:ln w="25400">
            <a:solidFill>
              <a:schemeClr val="accent2"/>
            </a:solidFill>
            <a:miter lim="800000"/>
            <a:headEnd/>
            <a:tailEnd/>
          </a:ln>
        </p:spPr>
        <p:txBody>
          <a:bodyPr wrap="square">
            <a:spAutoFit/>
          </a:bodyPr>
          <a:lstStyle/>
          <a:p>
            <a:r>
              <a:rPr lang="en-US" sz="1200" dirty="0" smtClean="0"/>
              <a:t>Leader tasks </a:t>
            </a:r>
            <a:r>
              <a:rPr lang="en-US" sz="1200" dirty="0"/>
              <a:t>designated by </a:t>
            </a:r>
            <a:r>
              <a:rPr lang="en-US" sz="1200" dirty="0" smtClean="0"/>
              <a:t>Battalion/Company Commander.  </a:t>
            </a:r>
            <a:endParaRPr lang="en-US" sz="1200" dirty="0"/>
          </a:p>
        </p:txBody>
      </p:sp>
      <p:cxnSp>
        <p:nvCxnSpPr>
          <p:cNvPr id="17" name="Straight Arrow Connector 16"/>
          <p:cNvCxnSpPr>
            <a:stCxn id="13319" idx="2"/>
          </p:cNvCxnSpPr>
          <p:nvPr/>
        </p:nvCxnSpPr>
        <p:spPr bwMode="auto">
          <a:xfrm flipH="1">
            <a:off x="6544237" y="2282500"/>
            <a:ext cx="522122" cy="1357171"/>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bwMode="auto">
          <a:xfrm>
            <a:off x="6194425" y="5032375"/>
            <a:ext cx="1590675" cy="15509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22" name="TextBox 18"/>
          <p:cNvSpPr txBox="1">
            <a:spLocks noChangeArrowheads="1"/>
          </p:cNvSpPr>
          <p:nvPr/>
        </p:nvSpPr>
        <p:spPr bwMode="auto">
          <a:xfrm>
            <a:off x="7190882" y="2670175"/>
            <a:ext cx="1953117" cy="1200329"/>
          </a:xfrm>
          <a:prstGeom prst="rect">
            <a:avLst/>
          </a:prstGeom>
          <a:solidFill>
            <a:schemeClr val="bg1"/>
          </a:solidFill>
          <a:ln w="25400">
            <a:solidFill>
              <a:schemeClr val="accent2"/>
            </a:solidFill>
            <a:miter lim="800000"/>
            <a:headEnd/>
            <a:tailEnd/>
          </a:ln>
        </p:spPr>
        <p:txBody>
          <a:bodyPr wrap="square">
            <a:spAutoFit/>
          </a:bodyPr>
          <a:lstStyle/>
          <a:p>
            <a:r>
              <a:rPr lang="en-US" sz="1200" dirty="0" smtClean="0"/>
              <a:t>Leader tasks </a:t>
            </a:r>
            <a:r>
              <a:rPr lang="en-US" sz="1200" dirty="0"/>
              <a:t>recommended by Platoon Sergeant and approved by Platoon </a:t>
            </a:r>
            <a:r>
              <a:rPr lang="en-US" sz="1200" dirty="0" smtClean="0"/>
              <a:t>Leader.  Squad and team leadership.</a:t>
            </a:r>
            <a:endParaRPr lang="en-US" sz="1200" dirty="0"/>
          </a:p>
        </p:txBody>
      </p:sp>
      <p:cxnSp>
        <p:nvCxnSpPr>
          <p:cNvPr id="20" name="Straight Arrow Connector 19"/>
          <p:cNvCxnSpPr>
            <a:stCxn id="13322" idx="2"/>
          </p:cNvCxnSpPr>
          <p:nvPr/>
        </p:nvCxnSpPr>
        <p:spPr bwMode="auto">
          <a:xfrm flipH="1">
            <a:off x="7278435" y="3870504"/>
            <a:ext cx="889006" cy="1312763"/>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8" name="Right Brace 27"/>
          <p:cNvSpPr/>
          <p:nvPr/>
        </p:nvSpPr>
        <p:spPr bwMode="auto">
          <a:xfrm>
            <a:off x="3975100" y="1998663"/>
            <a:ext cx="685800" cy="525462"/>
          </a:xfrm>
          <a:prstGeom prst="rightBrace">
            <a:avLst>
              <a:gd name="adj1" fmla="val 8333"/>
              <a:gd name="adj2" fmla="val 48148"/>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325" name="TextBox 28"/>
          <p:cNvSpPr txBox="1">
            <a:spLocks noChangeArrowheads="1"/>
          </p:cNvSpPr>
          <p:nvPr/>
        </p:nvSpPr>
        <p:spPr bwMode="auto">
          <a:xfrm>
            <a:off x="4660817" y="1858407"/>
            <a:ext cx="1183368" cy="830862"/>
          </a:xfrm>
          <a:prstGeom prst="rect">
            <a:avLst/>
          </a:prstGeom>
          <a:solidFill>
            <a:schemeClr val="bg1"/>
          </a:solidFill>
          <a:ln w="25400">
            <a:solidFill>
              <a:schemeClr val="accent2"/>
            </a:solidFill>
            <a:miter lim="800000"/>
            <a:headEnd/>
            <a:tailEnd/>
          </a:ln>
        </p:spPr>
        <p:txBody>
          <a:bodyPr>
            <a:spAutoFit/>
          </a:bodyPr>
          <a:lstStyle/>
          <a:p>
            <a:r>
              <a:rPr lang="en-US" sz="1200" dirty="0"/>
              <a:t>Some tasks </a:t>
            </a:r>
            <a:r>
              <a:rPr lang="en-US" sz="1200" u="sng" dirty="0"/>
              <a:t>may</a:t>
            </a:r>
            <a:r>
              <a:rPr lang="en-US" sz="1200" dirty="0"/>
              <a:t> become battalion battle tasks</a:t>
            </a:r>
          </a:p>
        </p:txBody>
      </p:sp>
      <p:cxnSp>
        <p:nvCxnSpPr>
          <p:cNvPr id="22" name="Straight Connector 21"/>
          <p:cNvCxnSpPr/>
          <p:nvPr/>
        </p:nvCxnSpPr>
        <p:spPr>
          <a:xfrm>
            <a:off x="6984582" y="5423289"/>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bwMode="auto">
          <a:xfrm>
            <a:off x="3255216" y="3517340"/>
            <a:ext cx="1590675" cy="15509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TextBox 18"/>
          <p:cNvSpPr txBox="1">
            <a:spLocks noChangeArrowheads="1"/>
          </p:cNvSpPr>
          <p:nvPr/>
        </p:nvSpPr>
        <p:spPr bwMode="auto">
          <a:xfrm>
            <a:off x="1018563" y="4479660"/>
            <a:ext cx="1682988" cy="1200329"/>
          </a:xfrm>
          <a:prstGeom prst="rect">
            <a:avLst/>
          </a:prstGeom>
          <a:solidFill>
            <a:schemeClr val="bg1"/>
          </a:solidFill>
          <a:ln w="25400">
            <a:solidFill>
              <a:schemeClr val="accent2"/>
            </a:solidFill>
            <a:miter lim="800000"/>
            <a:headEnd/>
            <a:tailEnd/>
          </a:ln>
        </p:spPr>
        <p:txBody>
          <a:bodyPr>
            <a:spAutoFit/>
          </a:bodyPr>
          <a:lstStyle/>
          <a:p>
            <a:r>
              <a:rPr lang="en-US" sz="1200" dirty="0" smtClean="0"/>
              <a:t>Individual Tasks &amp; Battle Drills designated by the platoon’s mission (see CATS) for type of platoon/section.</a:t>
            </a:r>
            <a:endParaRPr lang="en-US" sz="1200" dirty="0"/>
          </a:p>
        </p:txBody>
      </p:sp>
      <p:cxnSp>
        <p:nvCxnSpPr>
          <p:cNvPr id="25" name="Straight Arrow Connector 24"/>
          <p:cNvCxnSpPr/>
          <p:nvPr/>
        </p:nvCxnSpPr>
        <p:spPr bwMode="auto">
          <a:xfrm flipV="1">
            <a:off x="2701551" y="4327498"/>
            <a:ext cx="902260" cy="705031"/>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0" name="TextBox 18"/>
          <p:cNvSpPr txBox="1">
            <a:spLocks noChangeArrowheads="1"/>
          </p:cNvSpPr>
          <p:nvPr/>
        </p:nvSpPr>
        <p:spPr bwMode="auto">
          <a:xfrm rot="16200000">
            <a:off x="7440867" y="4452765"/>
            <a:ext cx="888385" cy="246221"/>
          </a:xfrm>
          <a:prstGeom prst="rect">
            <a:avLst/>
          </a:prstGeom>
          <a:solidFill>
            <a:schemeClr val="bg1"/>
          </a:solidFill>
          <a:ln w="25400">
            <a:noFill/>
            <a:miter lim="800000"/>
            <a:headEnd/>
            <a:tailEnd/>
          </a:ln>
        </p:spPr>
        <p:txBody>
          <a:bodyPr wrap="none">
            <a:spAutoFit/>
          </a:bodyPr>
          <a:lstStyle/>
          <a:p>
            <a:r>
              <a:rPr lang="en-US" sz="1000" dirty="0" smtClean="0"/>
              <a:t>SUPPORTS</a:t>
            </a:r>
            <a:endParaRPr lang="en-US" sz="1000" dirty="0"/>
          </a:p>
        </p:txBody>
      </p:sp>
      <p:cxnSp>
        <p:nvCxnSpPr>
          <p:cNvPr id="31" name="Straight Connector 30"/>
          <p:cNvCxnSpPr/>
          <p:nvPr/>
        </p:nvCxnSpPr>
        <p:spPr>
          <a:xfrm>
            <a:off x="6506046" y="5561973"/>
            <a:ext cx="3657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455661" y="3890325"/>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851622" y="4029009"/>
            <a:ext cx="3657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767864" y="5566092"/>
            <a:ext cx="1005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504436" y="4033127"/>
            <a:ext cx="1005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18"/>
          <p:cNvSpPr txBox="1">
            <a:spLocks noChangeArrowheads="1"/>
          </p:cNvSpPr>
          <p:nvPr/>
        </p:nvSpPr>
        <p:spPr bwMode="auto">
          <a:xfrm>
            <a:off x="262746" y="5707821"/>
            <a:ext cx="3048001" cy="830997"/>
          </a:xfrm>
          <a:prstGeom prst="rect">
            <a:avLst/>
          </a:prstGeom>
          <a:solidFill>
            <a:srgbClr val="FFFF00"/>
          </a:solidFill>
          <a:ln w="25400">
            <a:solidFill>
              <a:schemeClr val="accent2"/>
            </a:solidFill>
            <a:miter lim="800000"/>
            <a:headEnd/>
            <a:tailEnd/>
          </a:ln>
        </p:spPr>
        <p:txBody>
          <a:bodyPr wrap="square">
            <a:spAutoFit/>
          </a:bodyPr>
          <a:lstStyle/>
          <a:p>
            <a:r>
              <a:rPr lang="en-US" sz="1200" b="1" dirty="0" smtClean="0"/>
              <a:t>Note: Platoons and staff sections don’t have METLs.  They identify their critical tasks that support their unit’s mission and METL. (See CATS)</a:t>
            </a:r>
            <a:endParaRPr lang="en-US" sz="1200" b="1" dirty="0"/>
          </a:p>
        </p:txBody>
      </p:sp>
      <p:sp>
        <p:nvSpPr>
          <p:cNvPr id="38" name="TextBox 37"/>
          <p:cNvSpPr txBox="1"/>
          <p:nvPr/>
        </p:nvSpPr>
        <p:spPr>
          <a:xfrm>
            <a:off x="4209142" y="744529"/>
            <a:ext cx="671979" cy="276999"/>
          </a:xfrm>
          <a:prstGeom prst="rect">
            <a:avLst/>
          </a:prstGeom>
          <a:solidFill>
            <a:schemeClr val="bg1"/>
          </a:solidFill>
        </p:spPr>
        <p:txBody>
          <a:bodyPr wrap="none" rtlCol="0">
            <a:spAutoFit/>
          </a:bodyPr>
          <a:lstStyle/>
          <a:p>
            <a:r>
              <a:rPr lang="en-US" sz="1200" dirty="0" smtClean="0"/>
              <a:t>(2 of 2)</a:t>
            </a:r>
            <a:endParaRPr lang="en-US" sz="1200" dirty="0"/>
          </a:p>
        </p:txBody>
      </p:sp>
      <p:sp>
        <p:nvSpPr>
          <p:cNvPr id="29" name="Oval 28"/>
          <p:cNvSpPr/>
          <p:nvPr/>
        </p:nvSpPr>
        <p:spPr bwMode="auto">
          <a:xfrm>
            <a:off x="4564063" y="4836389"/>
            <a:ext cx="1590675" cy="15509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4" name="Straight Arrow Connector 33"/>
          <p:cNvCxnSpPr>
            <a:stCxn id="24" idx="3"/>
            <a:endCxn id="29" idx="2"/>
          </p:cNvCxnSpPr>
          <p:nvPr/>
        </p:nvCxnSpPr>
        <p:spPr bwMode="auto">
          <a:xfrm>
            <a:off x="2701551" y="5079825"/>
            <a:ext cx="1862512" cy="532058"/>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1" name="Oval 40"/>
          <p:cNvSpPr/>
          <p:nvPr/>
        </p:nvSpPr>
        <p:spPr bwMode="auto">
          <a:xfrm>
            <a:off x="806306" y="1084195"/>
            <a:ext cx="1590675" cy="15509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TextBox 18"/>
          <p:cNvSpPr txBox="1">
            <a:spLocks noChangeArrowheads="1"/>
          </p:cNvSpPr>
          <p:nvPr/>
        </p:nvSpPr>
        <p:spPr bwMode="auto">
          <a:xfrm>
            <a:off x="2459421" y="911399"/>
            <a:ext cx="1682988" cy="646331"/>
          </a:xfrm>
          <a:prstGeom prst="rect">
            <a:avLst/>
          </a:prstGeom>
          <a:solidFill>
            <a:schemeClr val="bg1"/>
          </a:solidFill>
          <a:ln w="25400">
            <a:solidFill>
              <a:schemeClr val="accent2"/>
            </a:solidFill>
            <a:miter lim="800000"/>
            <a:headEnd/>
            <a:tailEnd/>
          </a:ln>
        </p:spPr>
        <p:txBody>
          <a:bodyPr>
            <a:spAutoFit/>
          </a:bodyPr>
          <a:lstStyle/>
          <a:p>
            <a:r>
              <a:rPr lang="en-US" sz="1200" dirty="0" smtClean="0"/>
              <a:t>Found in METL and assigned by higher when deploying</a:t>
            </a:r>
            <a:endParaRPr lang="en-US" sz="1200" dirty="0"/>
          </a:p>
        </p:txBody>
      </p:sp>
      <p:cxnSp>
        <p:nvCxnSpPr>
          <p:cNvPr id="43" name="Straight Arrow Connector 42"/>
          <p:cNvCxnSpPr>
            <a:stCxn id="42" idx="1"/>
          </p:cNvCxnSpPr>
          <p:nvPr/>
        </p:nvCxnSpPr>
        <p:spPr bwMode="auto">
          <a:xfrm flipH="1">
            <a:off x="1891863" y="1234565"/>
            <a:ext cx="567558" cy="531173"/>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6" name="TextBox 18"/>
          <p:cNvSpPr txBox="1">
            <a:spLocks noChangeArrowheads="1"/>
          </p:cNvSpPr>
          <p:nvPr/>
        </p:nvSpPr>
        <p:spPr bwMode="auto">
          <a:xfrm>
            <a:off x="5460111" y="6396335"/>
            <a:ext cx="3048001" cy="461665"/>
          </a:xfrm>
          <a:prstGeom prst="rect">
            <a:avLst/>
          </a:prstGeom>
          <a:solidFill>
            <a:srgbClr val="FFFF00"/>
          </a:solidFill>
          <a:ln w="25400">
            <a:solidFill>
              <a:schemeClr val="accent2"/>
            </a:solidFill>
            <a:miter lim="800000"/>
            <a:headEnd/>
            <a:tailEnd/>
          </a:ln>
        </p:spPr>
        <p:txBody>
          <a:bodyPr wrap="square">
            <a:spAutoFit/>
          </a:bodyPr>
          <a:lstStyle/>
          <a:p>
            <a:r>
              <a:rPr lang="en-US" sz="1200" b="1" dirty="0" smtClean="0"/>
              <a:t>SMTP for individual Soldier tasks (critical for MOS specific functions)</a:t>
            </a:r>
            <a:endParaRPr lang="en-US" sz="12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chorCtr="0"/>
          <a:lstStyle/>
          <a:p>
            <a:r>
              <a:rPr lang="en-US" sz="3600" dirty="0" smtClean="0">
                <a:solidFill>
                  <a:prstClr val="black"/>
                </a:solidFill>
                <a:latin typeface="Arial" pitchFamily="34" charset="0"/>
                <a:cs typeface="Arial" pitchFamily="34" charset="0"/>
              </a:rPr>
              <a:t>Long-Range Planning Cycle</a:t>
            </a:r>
            <a:endParaRPr lang="en-US" dirty="0">
              <a:latin typeface="Arial" pitchFamily="34" charset="0"/>
              <a:cs typeface="Arial" pitchFamily="34" charset="0"/>
            </a:endParaRPr>
          </a:p>
        </p:txBody>
      </p:sp>
      <p:graphicFrame>
        <p:nvGraphicFramePr>
          <p:cNvPr id="5" name="Table 4"/>
          <p:cNvGraphicFramePr>
            <a:graphicFrameLocks noGrp="1"/>
          </p:cNvGraphicFramePr>
          <p:nvPr/>
        </p:nvGraphicFramePr>
        <p:xfrm>
          <a:off x="1257651" y="1372044"/>
          <a:ext cx="6676965" cy="4495800"/>
        </p:xfrm>
        <a:graphic>
          <a:graphicData uri="http://schemas.openxmlformats.org/drawingml/2006/table">
            <a:tbl>
              <a:tblPr firstRow="1" bandRow="1">
                <a:tableStyleId>{5C22544A-7EE6-4342-B048-85BDC9FD1C3A}</a:tableStyleId>
              </a:tblPr>
              <a:tblGrid>
                <a:gridCol w="2371375"/>
                <a:gridCol w="1171576"/>
                <a:gridCol w="928687"/>
                <a:gridCol w="1027212"/>
                <a:gridCol w="1178115"/>
              </a:tblGrid>
              <a:tr h="370840">
                <a:tc gridSpan="5">
                  <a:txBody>
                    <a:bodyPr/>
                    <a:lstStyle/>
                    <a:p>
                      <a:pPr algn="ctr"/>
                      <a:r>
                        <a:rPr lang="en-US" baseline="0" dirty="0" smtClean="0">
                          <a:solidFill>
                            <a:schemeClr val="tx1"/>
                          </a:solidFill>
                          <a:latin typeface="Arial" pitchFamily="34" charset="0"/>
                          <a:cs typeface="Arial" pitchFamily="34" charset="0"/>
                        </a:rPr>
                        <a:t>Command Training Guidance (CTG) and Long-Range Planning Calendar (LPPC)</a:t>
                      </a:r>
                      <a:endParaRPr lang="en-US"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rowSpan="2">
                  <a:txBody>
                    <a:bodyPr/>
                    <a:lstStyle/>
                    <a:p>
                      <a:pPr algn="ctr"/>
                      <a:r>
                        <a:rPr lang="en-US" u="sng" dirty="0" smtClean="0">
                          <a:solidFill>
                            <a:schemeClr val="tx1"/>
                          </a:solidFill>
                          <a:latin typeface="Arial" pitchFamily="34" charset="0"/>
                          <a:cs typeface="Arial" pitchFamily="34" charset="0"/>
                        </a:rPr>
                        <a:t>HQ</a:t>
                      </a:r>
                      <a:endParaRPr lang="en-US" u="sng"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u="sng" dirty="0" smtClean="0">
                          <a:solidFill>
                            <a:schemeClr val="tx1"/>
                          </a:solidFill>
                          <a:latin typeface="Arial" pitchFamily="34" charset="0"/>
                          <a:cs typeface="Arial" pitchFamily="34" charset="0"/>
                        </a:rPr>
                        <a:t>Before Period Start</a:t>
                      </a:r>
                      <a:endParaRPr lang="en-US" u="sng"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u="sng"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u="sng"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b="1" u="sng" dirty="0" smtClean="0">
                          <a:solidFill>
                            <a:schemeClr val="tx1"/>
                          </a:solidFill>
                          <a:latin typeface="Arial" pitchFamily="34" charset="0"/>
                          <a:cs typeface="Arial" pitchFamily="34" charset="0"/>
                        </a:rPr>
                        <a:t>LRPC</a:t>
                      </a:r>
                      <a:endParaRPr lang="en-US" b="1" u="sng"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vMerge="1">
                  <a:txBody>
                    <a:bodyPr/>
                    <a:lstStyle/>
                    <a:p>
                      <a:pPr algn="ctr"/>
                      <a:endParaRPr lang="en-US" u="sng"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u="sng" dirty="0" smtClean="0">
                          <a:solidFill>
                            <a:schemeClr val="tx1"/>
                          </a:solidFill>
                          <a:latin typeface="Arial" pitchFamily="34" charset="0"/>
                          <a:cs typeface="Arial" pitchFamily="34" charset="0"/>
                        </a:rPr>
                        <a:t>QTR</a:t>
                      </a:r>
                      <a:endParaRPr lang="en-US" u="sng"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u="sng" dirty="0" smtClean="0">
                          <a:solidFill>
                            <a:schemeClr val="tx1"/>
                          </a:solidFill>
                          <a:latin typeface="Arial" pitchFamily="34" charset="0"/>
                          <a:cs typeface="Arial" pitchFamily="34" charset="0"/>
                        </a:rPr>
                        <a:t>YR</a:t>
                      </a:r>
                      <a:endParaRPr lang="en-US" u="sng"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u="sng" dirty="0" smtClean="0">
                          <a:solidFill>
                            <a:schemeClr val="tx1"/>
                          </a:solidFill>
                          <a:latin typeface="Arial" pitchFamily="34" charset="0"/>
                          <a:cs typeface="Arial" pitchFamily="34" charset="0"/>
                        </a:rPr>
                        <a:t>2-YR</a:t>
                      </a:r>
                      <a:endParaRPr lang="en-US" u="sng"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u="sng"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solidFill>
                            <a:schemeClr val="tx1"/>
                          </a:solidFill>
                          <a:latin typeface="Arial" pitchFamily="34" charset="0"/>
                          <a:cs typeface="Arial" pitchFamily="34" charset="0"/>
                        </a:rPr>
                        <a:t>CO</a:t>
                      </a:r>
                      <a:endParaRPr lang="en-US"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i="0" u="sng" dirty="0" smtClean="0">
                          <a:solidFill>
                            <a:schemeClr val="tx1"/>
                          </a:solidFill>
                          <a:latin typeface="Arial" pitchFamily="34" charset="0"/>
                          <a:cs typeface="Arial" pitchFamily="34" charset="0"/>
                        </a:rPr>
                        <a:t>&gt;</a:t>
                      </a:r>
                      <a:r>
                        <a:rPr lang="en-US" i="0" u="none" dirty="0" smtClean="0">
                          <a:solidFill>
                            <a:schemeClr val="tx1"/>
                          </a:solidFill>
                          <a:latin typeface="Arial" pitchFamily="34" charset="0"/>
                          <a:cs typeface="Arial" pitchFamily="34" charset="0"/>
                        </a:rPr>
                        <a:t> 4 wk</a:t>
                      </a:r>
                      <a:endParaRPr lang="en-US" i="0" u="sng"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u="none" smtClean="0">
                          <a:solidFill>
                            <a:schemeClr val="tx1"/>
                          </a:solidFill>
                          <a:latin typeface="Arial" pitchFamily="34" charset="0"/>
                          <a:cs typeface="Arial" pitchFamily="34" charset="0"/>
                        </a:rPr>
                        <a:t>---</a:t>
                      </a:r>
                      <a:endParaRPr lang="en-US" u="none"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u="none" smtClean="0">
                          <a:solidFill>
                            <a:schemeClr val="tx1"/>
                          </a:solidFill>
                          <a:latin typeface="Arial" pitchFamily="34" charset="0"/>
                          <a:cs typeface="Arial" pitchFamily="34" charset="0"/>
                        </a:rPr>
                        <a:t>---</a:t>
                      </a:r>
                      <a:endParaRPr lang="en-US" u="none"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u="none" dirty="0" smtClean="0">
                          <a:solidFill>
                            <a:schemeClr val="tx1"/>
                          </a:solidFill>
                          <a:latin typeface="Arial" pitchFamily="34" charset="0"/>
                          <a:cs typeface="Arial" pitchFamily="34" charset="0"/>
                        </a:rPr>
                        <a:t>---</a:t>
                      </a:r>
                      <a:endParaRPr lang="en-US" u="none"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r>
                        <a:rPr lang="en-US" dirty="0" smtClean="0">
                          <a:solidFill>
                            <a:schemeClr val="tx1"/>
                          </a:solidFill>
                          <a:latin typeface="Arial" pitchFamily="34" charset="0"/>
                          <a:cs typeface="Arial" pitchFamily="34" charset="0"/>
                        </a:rPr>
                        <a:t>BN</a:t>
                      </a:r>
                      <a:endParaRPr lang="en-US"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i="0" u="sng" dirty="0" smtClean="0">
                          <a:solidFill>
                            <a:schemeClr val="tx1"/>
                          </a:solidFill>
                          <a:latin typeface="Arial" pitchFamily="34" charset="0"/>
                          <a:cs typeface="Arial" pitchFamily="34" charset="0"/>
                        </a:rPr>
                        <a:t>&gt;</a:t>
                      </a:r>
                      <a:r>
                        <a:rPr lang="en-US" i="0" u="none" baseline="0" dirty="0" smtClean="0">
                          <a:solidFill>
                            <a:schemeClr val="tx1"/>
                          </a:solidFill>
                          <a:latin typeface="Arial" pitchFamily="34" charset="0"/>
                          <a:cs typeface="Arial" pitchFamily="34" charset="0"/>
                        </a:rPr>
                        <a:t> 6 wk</a:t>
                      </a:r>
                      <a:endParaRPr lang="en-US" i="0" u="sng"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u="none" dirty="0" smtClean="0">
                          <a:solidFill>
                            <a:schemeClr val="tx1"/>
                          </a:solidFill>
                          <a:latin typeface="Arial" pitchFamily="34" charset="0"/>
                          <a:cs typeface="Arial" pitchFamily="34" charset="0"/>
                        </a:rPr>
                        <a:t>---</a:t>
                      </a:r>
                      <a:endParaRPr lang="en-US" u="none"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u="none" dirty="0" smtClean="0">
                          <a:solidFill>
                            <a:schemeClr val="tx1"/>
                          </a:solidFill>
                          <a:latin typeface="Arial" pitchFamily="34" charset="0"/>
                          <a:cs typeface="Arial" pitchFamily="34" charset="0"/>
                        </a:rPr>
                        <a:t>---</a:t>
                      </a:r>
                      <a:endParaRPr lang="en-US" u="none"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latin typeface="Arial" pitchFamily="34" charset="0"/>
                          <a:cs typeface="Arial" pitchFamily="34" charset="0"/>
                        </a:rPr>
                        <a:t>1 yr</a:t>
                      </a:r>
                      <a:endParaRPr lang="en-US"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r>
                        <a:rPr lang="en-US" dirty="0" smtClean="0">
                          <a:solidFill>
                            <a:schemeClr val="tx1"/>
                          </a:solidFill>
                          <a:latin typeface="Arial" pitchFamily="34" charset="0"/>
                          <a:cs typeface="Arial" pitchFamily="34" charset="0"/>
                        </a:rPr>
                        <a:t>Installation</a:t>
                      </a:r>
                      <a:endParaRPr lang="en-US"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i="0" u="sng" dirty="0" smtClean="0">
                          <a:solidFill>
                            <a:schemeClr val="tx1"/>
                          </a:solidFill>
                          <a:latin typeface="Arial" pitchFamily="34" charset="0"/>
                          <a:cs typeface="Arial" pitchFamily="34" charset="0"/>
                        </a:rPr>
                        <a:t>&gt;</a:t>
                      </a:r>
                      <a:r>
                        <a:rPr lang="en-US" i="0" u="none" dirty="0" smtClean="0">
                          <a:solidFill>
                            <a:schemeClr val="tx1"/>
                          </a:solidFill>
                          <a:latin typeface="Arial" pitchFamily="34" charset="0"/>
                          <a:cs typeface="Arial" pitchFamily="34" charset="0"/>
                        </a:rPr>
                        <a:t> 6 mo</a:t>
                      </a:r>
                      <a:endParaRPr lang="en-US" i="0" u="sng"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u="none" dirty="0" smtClean="0">
                          <a:solidFill>
                            <a:schemeClr val="tx1"/>
                          </a:solidFill>
                          <a:latin typeface="Arial" pitchFamily="34" charset="0"/>
                          <a:cs typeface="Arial" pitchFamily="34" charset="0"/>
                        </a:rPr>
                        <a:t>---</a:t>
                      </a:r>
                      <a:endParaRPr lang="en-US" u="none"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u="none" smtClean="0">
                          <a:solidFill>
                            <a:schemeClr val="tx1"/>
                          </a:solidFill>
                          <a:latin typeface="Arial" pitchFamily="34" charset="0"/>
                          <a:cs typeface="Arial" pitchFamily="34" charset="0"/>
                        </a:rPr>
                        <a:t>---</a:t>
                      </a:r>
                      <a:endParaRPr lang="en-US" u="none"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latin typeface="Arial" pitchFamily="34" charset="0"/>
                          <a:cs typeface="Arial" pitchFamily="34" charset="0"/>
                        </a:rPr>
                        <a:t>1 yr</a:t>
                      </a:r>
                      <a:endParaRPr lang="en-US"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r>
                        <a:rPr lang="en-US" dirty="0" smtClean="0">
                          <a:solidFill>
                            <a:schemeClr val="tx1"/>
                          </a:solidFill>
                          <a:latin typeface="Arial" pitchFamily="34" charset="0"/>
                          <a:cs typeface="Arial" pitchFamily="34" charset="0"/>
                        </a:rPr>
                        <a:t>Organic BDE</a:t>
                      </a:r>
                      <a:endParaRPr lang="en-US"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i="0" u="sng" dirty="0" smtClean="0">
                          <a:solidFill>
                            <a:schemeClr val="tx1"/>
                          </a:solidFill>
                          <a:latin typeface="Arial" pitchFamily="34" charset="0"/>
                          <a:cs typeface="Arial" pitchFamily="34" charset="0"/>
                        </a:rPr>
                        <a:t>&gt;</a:t>
                      </a:r>
                      <a:r>
                        <a:rPr lang="en-US" i="0" u="none" dirty="0" smtClean="0">
                          <a:solidFill>
                            <a:schemeClr val="tx1"/>
                          </a:solidFill>
                          <a:latin typeface="Arial" pitchFamily="34" charset="0"/>
                          <a:cs typeface="Arial" pitchFamily="34" charset="0"/>
                        </a:rPr>
                        <a:t> 2</a:t>
                      </a:r>
                      <a:r>
                        <a:rPr lang="en-US" i="0" u="none" baseline="0" dirty="0" smtClean="0">
                          <a:solidFill>
                            <a:schemeClr val="tx1"/>
                          </a:solidFill>
                          <a:latin typeface="Arial" pitchFamily="34" charset="0"/>
                          <a:cs typeface="Arial" pitchFamily="34" charset="0"/>
                        </a:rPr>
                        <a:t> mo</a:t>
                      </a:r>
                      <a:endParaRPr lang="en-US" i="0" u="sng"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u="sng" dirty="0" smtClean="0">
                          <a:solidFill>
                            <a:schemeClr val="tx1"/>
                          </a:solidFill>
                          <a:latin typeface="Arial" pitchFamily="34" charset="0"/>
                          <a:cs typeface="Arial" pitchFamily="34" charset="0"/>
                        </a:rPr>
                        <a:t>&gt;</a:t>
                      </a:r>
                      <a:r>
                        <a:rPr lang="en-US" u="none" baseline="0" dirty="0" smtClean="0">
                          <a:solidFill>
                            <a:schemeClr val="tx1"/>
                          </a:solidFill>
                          <a:latin typeface="Arial" pitchFamily="34" charset="0"/>
                          <a:cs typeface="Arial" pitchFamily="34" charset="0"/>
                        </a:rPr>
                        <a:t> 6 mo</a:t>
                      </a:r>
                      <a:endParaRPr lang="en-US" u="sng"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u="none" smtClean="0">
                          <a:solidFill>
                            <a:schemeClr val="tx1"/>
                          </a:solidFill>
                          <a:latin typeface="Arial" pitchFamily="34" charset="0"/>
                          <a:cs typeface="Arial" pitchFamily="34" charset="0"/>
                        </a:rPr>
                        <a:t>---</a:t>
                      </a:r>
                      <a:endParaRPr lang="en-US" u="none"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latin typeface="Arial" pitchFamily="34" charset="0"/>
                          <a:cs typeface="Arial" pitchFamily="34" charset="0"/>
                        </a:rPr>
                        <a:t>1.5 yr</a:t>
                      </a:r>
                      <a:endParaRPr lang="en-US"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r>
                        <a:rPr lang="en-US" dirty="0" smtClean="0">
                          <a:solidFill>
                            <a:schemeClr val="tx1"/>
                          </a:solidFill>
                          <a:latin typeface="Arial" pitchFamily="34" charset="0"/>
                          <a:cs typeface="Arial" pitchFamily="34" charset="0"/>
                        </a:rPr>
                        <a:t>DIV/Separate</a:t>
                      </a:r>
                      <a:r>
                        <a:rPr lang="en-US" baseline="0" dirty="0" smtClean="0">
                          <a:solidFill>
                            <a:schemeClr val="tx1"/>
                          </a:solidFill>
                          <a:latin typeface="Arial" pitchFamily="34" charset="0"/>
                          <a:cs typeface="Arial" pitchFamily="34" charset="0"/>
                        </a:rPr>
                        <a:t> BDE</a:t>
                      </a:r>
                      <a:endParaRPr lang="en-US"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i="0" u="sng" dirty="0" smtClean="0">
                          <a:solidFill>
                            <a:schemeClr val="tx1"/>
                          </a:solidFill>
                          <a:latin typeface="Arial" pitchFamily="34" charset="0"/>
                          <a:cs typeface="Arial" pitchFamily="34" charset="0"/>
                        </a:rPr>
                        <a:t>&gt;</a:t>
                      </a:r>
                      <a:r>
                        <a:rPr lang="en-US" i="0" u="none" dirty="0" smtClean="0">
                          <a:solidFill>
                            <a:schemeClr val="tx1"/>
                          </a:solidFill>
                          <a:latin typeface="Arial" pitchFamily="34" charset="0"/>
                          <a:cs typeface="Arial" pitchFamily="34" charset="0"/>
                        </a:rPr>
                        <a:t> 3</a:t>
                      </a:r>
                      <a:r>
                        <a:rPr lang="en-US" i="0" u="none" baseline="0" dirty="0" smtClean="0">
                          <a:solidFill>
                            <a:schemeClr val="tx1"/>
                          </a:solidFill>
                          <a:latin typeface="Arial" pitchFamily="34" charset="0"/>
                          <a:cs typeface="Arial" pitchFamily="34" charset="0"/>
                        </a:rPr>
                        <a:t> mo</a:t>
                      </a:r>
                      <a:endParaRPr lang="en-US" i="0" u="none"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u="sng" dirty="0" smtClean="0">
                          <a:solidFill>
                            <a:schemeClr val="tx1"/>
                          </a:solidFill>
                          <a:latin typeface="Arial" pitchFamily="34" charset="0"/>
                          <a:cs typeface="Arial" pitchFamily="34" charset="0"/>
                        </a:rPr>
                        <a:t>&gt;</a:t>
                      </a:r>
                      <a:r>
                        <a:rPr lang="en-US" u="none" dirty="0" smtClean="0">
                          <a:solidFill>
                            <a:schemeClr val="tx1"/>
                          </a:solidFill>
                          <a:latin typeface="Arial" pitchFamily="34" charset="0"/>
                          <a:cs typeface="Arial" pitchFamily="34" charset="0"/>
                        </a:rPr>
                        <a:t> 8 mo</a:t>
                      </a:r>
                      <a:endParaRPr lang="en-US" u="sng"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u="none" dirty="0" smtClean="0">
                          <a:solidFill>
                            <a:schemeClr val="tx1"/>
                          </a:solidFill>
                          <a:latin typeface="Arial" pitchFamily="34" charset="0"/>
                          <a:cs typeface="Arial" pitchFamily="34" charset="0"/>
                        </a:rPr>
                        <a:t>---</a:t>
                      </a:r>
                      <a:endParaRPr lang="en-US" u="none"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latin typeface="Arial" pitchFamily="34" charset="0"/>
                          <a:cs typeface="Arial" pitchFamily="34" charset="0"/>
                        </a:rPr>
                        <a:t>2 yr</a:t>
                      </a:r>
                      <a:endParaRPr lang="en-US"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r>
                        <a:rPr lang="en-US" dirty="0" smtClean="0">
                          <a:solidFill>
                            <a:schemeClr val="tx1"/>
                          </a:solidFill>
                          <a:latin typeface="Arial" pitchFamily="34" charset="0"/>
                          <a:cs typeface="Arial" pitchFamily="34" charset="0"/>
                        </a:rPr>
                        <a:t>Corps</a:t>
                      </a:r>
                      <a:endParaRPr lang="en-US"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u="none" smtClean="0">
                          <a:solidFill>
                            <a:schemeClr val="tx1"/>
                          </a:solidFill>
                          <a:latin typeface="Arial" pitchFamily="34" charset="0"/>
                          <a:cs typeface="Arial" pitchFamily="34" charset="0"/>
                        </a:rPr>
                        <a:t>---</a:t>
                      </a:r>
                      <a:endParaRPr lang="en-US" u="none"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u="none" smtClean="0">
                          <a:solidFill>
                            <a:schemeClr val="tx1"/>
                          </a:solidFill>
                          <a:latin typeface="Arial" pitchFamily="34" charset="0"/>
                          <a:cs typeface="Arial" pitchFamily="34" charset="0"/>
                        </a:rPr>
                        <a:t>---</a:t>
                      </a:r>
                      <a:endParaRPr lang="en-US" u="none"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u="sng" dirty="0" smtClean="0">
                          <a:solidFill>
                            <a:schemeClr val="tx1"/>
                          </a:solidFill>
                          <a:latin typeface="Arial" pitchFamily="34" charset="0"/>
                          <a:cs typeface="Arial" pitchFamily="34" charset="0"/>
                        </a:rPr>
                        <a:t>&gt;</a:t>
                      </a:r>
                      <a:r>
                        <a:rPr lang="en-US" u="none" baseline="0" dirty="0" smtClean="0">
                          <a:solidFill>
                            <a:schemeClr val="tx1"/>
                          </a:solidFill>
                          <a:latin typeface="Arial" pitchFamily="34" charset="0"/>
                          <a:cs typeface="Arial" pitchFamily="34" charset="0"/>
                        </a:rPr>
                        <a:t> 12 mo</a:t>
                      </a:r>
                      <a:endParaRPr lang="en-US" u="sng"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latin typeface="Arial" pitchFamily="34" charset="0"/>
                          <a:cs typeface="Arial" pitchFamily="34" charset="0"/>
                        </a:rPr>
                        <a:t>5-7 yr</a:t>
                      </a:r>
                      <a:endParaRPr lang="en-US"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r>
                        <a:rPr lang="en-US" dirty="0" smtClean="0">
                          <a:solidFill>
                            <a:schemeClr val="tx1"/>
                          </a:solidFill>
                          <a:latin typeface="Arial" pitchFamily="34" charset="0"/>
                          <a:cs typeface="Arial" pitchFamily="34" charset="0"/>
                        </a:rPr>
                        <a:t>Theater</a:t>
                      </a:r>
                      <a:endParaRPr lang="en-US"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u="none" dirty="0" smtClean="0">
                          <a:solidFill>
                            <a:schemeClr val="tx1"/>
                          </a:solidFill>
                          <a:latin typeface="Arial" pitchFamily="34" charset="0"/>
                          <a:cs typeface="Arial" pitchFamily="34" charset="0"/>
                        </a:rPr>
                        <a:t>---</a:t>
                      </a:r>
                      <a:endParaRPr lang="en-US" u="none"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u="none" dirty="0" smtClean="0">
                          <a:solidFill>
                            <a:schemeClr val="tx1"/>
                          </a:solidFill>
                          <a:latin typeface="Arial" pitchFamily="34" charset="0"/>
                          <a:cs typeface="Arial" pitchFamily="34" charset="0"/>
                        </a:rPr>
                        <a:t>---</a:t>
                      </a:r>
                      <a:endParaRPr lang="en-US" u="none"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u="sng" dirty="0" smtClean="0">
                          <a:solidFill>
                            <a:schemeClr val="tx1"/>
                          </a:solidFill>
                          <a:latin typeface="Arial" pitchFamily="34" charset="0"/>
                          <a:cs typeface="Arial" pitchFamily="34" charset="0"/>
                        </a:rPr>
                        <a:t>&gt;</a:t>
                      </a:r>
                      <a:r>
                        <a:rPr lang="en-US" u="none" dirty="0" smtClean="0">
                          <a:solidFill>
                            <a:schemeClr val="tx1"/>
                          </a:solidFill>
                          <a:latin typeface="Arial" pitchFamily="34" charset="0"/>
                          <a:cs typeface="Arial" pitchFamily="34" charset="0"/>
                        </a:rPr>
                        <a:t> 18 mo</a:t>
                      </a:r>
                      <a:endParaRPr lang="en-US" u="sng"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latin typeface="Arial" pitchFamily="34" charset="0"/>
                          <a:cs typeface="Arial" pitchFamily="34" charset="0"/>
                        </a:rPr>
                        <a:t>7-10</a:t>
                      </a:r>
                      <a:r>
                        <a:rPr lang="en-US" b="1" baseline="0" dirty="0" smtClean="0">
                          <a:solidFill>
                            <a:schemeClr val="tx1"/>
                          </a:solidFill>
                          <a:latin typeface="Arial" pitchFamily="34" charset="0"/>
                          <a:cs typeface="Arial" pitchFamily="34" charset="0"/>
                        </a:rPr>
                        <a:t> yr</a:t>
                      </a:r>
                      <a:endParaRPr lang="en-US"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gridSpan="5">
                  <a:txBody>
                    <a:bodyPr/>
                    <a:lstStyle/>
                    <a:p>
                      <a:r>
                        <a:rPr lang="en-US" sz="1400" dirty="0" smtClean="0">
                          <a:solidFill>
                            <a:schemeClr val="tx1"/>
                          </a:solidFill>
                          <a:latin typeface="Arial" pitchFamily="34" charset="0"/>
                          <a:cs typeface="Arial" pitchFamily="34" charset="0"/>
                        </a:rPr>
                        <a:t>Sources: table 4-20,</a:t>
                      </a:r>
                      <a:r>
                        <a:rPr lang="en-US" sz="1400" baseline="0" dirty="0" smtClean="0">
                          <a:solidFill>
                            <a:schemeClr val="tx1"/>
                          </a:solidFill>
                          <a:latin typeface="Arial" pitchFamily="34" charset="0"/>
                          <a:cs typeface="Arial" pitchFamily="34" charset="0"/>
                        </a:rPr>
                        <a:t> FM 7-1 and </a:t>
                      </a:r>
                      <a:r>
                        <a:rPr lang="en-US" sz="1400" dirty="0" smtClean="0">
                          <a:solidFill>
                            <a:schemeClr val="tx1"/>
                          </a:solidFill>
                          <a:latin typeface="Arial" pitchFamily="34" charset="0"/>
                          <a:cs typeface="Arial" pitchFamily="34" charset="0"/>
                        </a:rPr>
                        <a:t>figure 3-4 &amp; 3-5 FM 25-100 </a:t>
                      </a:r>
                    </a:p>
                    <a:p>
                      <a:r>
                        <a:rPr lang="en-US" sz="1400" b="1" dirty="0" smtClean="0">
                          <a:solidFill>
                            <a:schemeClr val="tx1"/>
                          </a:solidFill>
                          <a:latin typeface="Arial" pitchFamily="34" charset="0"/>
                          <a:cs typeface="Arial" pitchFamily="34" charset="0"/>
                        </a:rPr>
                        <a:t>Note: Companies do</a:t>
                      </a:r>
                      <a:r>
                        <a:rPr lang="en-US" sz="1400" b="1" baseline="0" dirty="0" smtClean="0">
                          <a:solidFill>
                            <a:schemeClr val="tx1"/>
                          </a:solidFill>
                          <a:latin typeface="Arial" pitchFamily="34" charset="0"/>
                          <a:cs typeface="Arial" pitchFamily="34" charset="0"/>
                        </a:rPr>
                        <a:t> not publish CTG; companies brief QTB</a:t>
                      </a:r>
                      <a:endParaRPr lang="en-US" sz="1400" b="1" dirty="0" smtClean="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u="non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u="non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u="sng"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Slide Number Placeholder 3"/>
          <p:cNvSpPr txBox="1">
            <a:spLocks/>
          </p:cNvSpPr>
          <p:nvPr/>
        </p:nvSpPr>
        <p:spPr>
          <a:xfrm>
            <a:off x="6781800" y="6410325"/>
            <a:ext cx="2133600" cy="365125"/>
          </a:xfrm>
          <a:prstGeom prst="rect">
            <a:avLst/>
          </a:prstGeom>
        </p:spPr>
        <p:txBody>
          <a:bodyPr anchor="ctr"/>
          <a:lstStyle/>
          <a:p>
            <a:pPr algn="r" fontAlgn="auto">
              <a:spcBef>
                <a:spcPts val="0"/>
              </a:spcBef>
              <a:spcAft>
                <a:spcPts val="0"/>
              </a:spcAft>
              <a:defRPr/>
            </a:pPr>
            <a:fld id="{180E80CD-3BB6-4AA4-A229-ED1C64CD2E97}" type="slidenum">
              <a:rPr lang="en-US" sz="1200">
                <a:latin typeface="+mn-lt"/>
              </a:rPr>
              <a:pPr algn="r" fontAlgn="auto">
                <a:spcBef>
                  <a:spcPts val="0"/>
                </a:spcBef>
                <a:spcAft>
                  <a:spcPts val="0"/>
                </a:spcAft>
                <a:defRPr/>
              </a:pPr>
              <a:t>12</a:t>
            </a:fld>
            <a:endParaRPr lang="en-US" sz="1200" dirty="0">
              <a:latin typeface="+mn-lt"/>
            </a:endParaRPr>
          </a:p>
        </p:txBody>
      </p:sp>
      <p:sp>
        <p:nvSpPr>
          <p:cNvPr id="6" name="TextBox 5"/>
          <p:cNvSpPr txBox="1"/>
          <p:nvPr/>
        </p:nvSpPr>
        <p:spPr>
          <a:xfrm>
            <a:off x="4209142" y="744529"/>
            <a:ext cx="671979" cy="276999"/>
          </a:xfrm>
          <a:prstGeom prst="rect">
            <a:avLst/>
          </a:prstGeom>
          <a:solidFill>
            <a:schemeClr val="bg1"/>
          </a:solidFill>
        </p:spPr>
        <p:txBody>
          <a:bodyPr wrap="none" rtlCol="0">
            <a:spAutoFit/>
          </a:bodyPr>
          <a:lstStyle/>
          <a:p>
            <a:r>
              <a:rPr lang="en-US" sz="1200" dirty="0" smtClean="0"/>
              <a:t>(1 of 4)</a:t>
            </a:r>
            <a:endParaRPr 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z="3600" dirty="0" smtClean="0">
                <a:solidFill>
                  <a:prstClr val="black"/>
                </a:solidFill>
                <a:latin typeface="Arial" pitchFamily="34" charset="0"/>
                <a:cs typeface="Arial" pitchFamily="34" charset="0"/>
              </a:rPr>
              <a:t>Long-Range Planning Cycle</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185848"/>
            <a:ext cx="8229600" cy="4525963"/>
          </a:xfrm>
        </p:spPr>
        <p:txBody>
          <a:bodyPr>
            <a:normAutofit fontScale="62500" lnSpcReduction="20000"/>
          </a:bodyPr>
          <a:lstStyle/>
          <a:p>
            <a:pPr marL="514350" indent="-514350" algn="ctr">
              <a:lnSpc>
                <a:spcPct val="170000"/>
              </a:lnSpc>
              <a:buNone/>
            </a:pPr>
            <a:r>
              <a:rPr lang="en-US" b="1" dirty="0" smtClean="0">
                <a:latin typeface="Arial" pitchFamily="34" charset="0"/>
                <a:cs typeface="Arial" pitchFamily="34" charset="0"/>
              </a:rPr>
              <a:t>Preparing the LRPC (a.k.a. Major Events Calendar - MEC)</a:t>
            </a:r>
          </a:p>
          <a:p>
            <a:pPr marL="514350" indent="-514350">
              <a:lnSpc>
                <a:spcPct val="170000"/>
              </a:lnSpc>
              <a:buFont typeface="+mj-lt"/>
              <a:buAutoNum type="arabicPeriod"/>
            </a:pPr>
            <a:r>
              <a:rPr lang="en-US" u="sng" dirty="0" smtClean="0">
                <a:latin typeface="Arial" pitchFamily="34" charset="0"/>
                <a:cs typeface="Arial" pitchFamily="34" charset="0"/>
              </a:rPr>
              <a:t>Post required training events</a:t>
            </a:r>
            <a:r>
              <a:rPr lang="en-US" dirty="0" smtClean="0">
                <a:latin typeface="Arial" pitchFamily="34" charset="0"/>
                <a:cs typeface="Arial" pitchFamily="34" charset="0"/>
              </a:rPr>
              <a:t> (i.e. directed by higher headquarters)</a:t>
            </a:r>
          </a:p>
          <a:p>
            <a:pPr marL="514350" indent="-514350">
              <a:lnSpc>
                <a:spcPct val="170000"/>
              </a:lnSpc>
              <a:buFont typeface="+mj-lt"/>
              <a:buAutoNum type="arabicPeriod"/>
            </a:pPr>
            <a:r>
              <a:rPr lang="en-US" u="sng" dirty="0" smtClean="0">
                <a:latin typeface="Arial" pitchFamily="34" charset="0"/>
                <a:cs typeface="Arial" pitchFamily="34" charset="0"/>
              </a:rPr>
              <a:t>Schedule other requirements</a:t>
            </a:r>
            <a:r>
              <a:rPr lang="en-US" dirty="0" smtClean="0">
                <a:latin typeface="Arial" pitchFamily="34" charset="0"/>
                <a:cs typeface="Arial" pitchFamily="34" charset="0"/>
              </a:rPr>
              <a:t> (i.e. inspections, community &amp; installation support, holidays, etc.)</a:t>
            </a:r>
          </a:p>
          <a:p>
            <a:pPr marL="514350" indent="-514350">
              <a:lnSpc>
                <a:spcPct val="170000"/>
              </a:lnSpc>
              <a:buFont typeface="+mj-lt"/>
              <a:buAutoNum type="arabicPeriod"/>
            </a:pPr>
            <a:r>
              <a:rPr lang="en-US" u="sng" dirty="0" smtClean="0">
                <a:latin typeface="Arial" pitchFamily="34" charset="0"/>
                <a:cs typeface="Arial" pitchFamily="34" charset="0"/>
              </a:rPr>
              <a:t>Schedule unit-controlled exercises and other training</a:t>
            </a:r>
            <a:r>
              <a:rPr lang="en-US" dirty="0" smtClean="0">
                <a:latin typeface="Arial" pitchFamily="34" charset="0"/>
                <a:cs typeface="Arial" pitchFamily="34" charset="0"/>
              </a:rPr>
              <a:t> (events for improving or sustaining the unit’s METL proficiency (i.e. CATS) or support higher headquarters’ directed training requirements)</a:t>
            </a:r>
          </a:p>
          <a:p>
            <a:pPr marL="514350" indent="-514350">
              <a:lnSpc>
                <a:spcPct val="170000"/>
              </a:lnSpc>
              <a:buFont typeface="+mj-lt"/>
              <a:buAutoNum type="arabicPeriod"/>
            </a:pPr>
            <a:r>
              <a:rPr lang="en-US" u="sng" dirty="0" smtClean="0">
                <a:latin typeface="Arial" pitchFamily="34" charset="0"/>
                <a:cs typeface="Arial" pitchFamily="34" charset="0"/>
              </a:rPr>
              <a:t>Post the time management system</a:t>
            </a:r>
            <a:r>
              <a:rPr lang="en-US" dirty="0" smtClean="0">
                <a:latin typeface="Arial" pitchFamily="34" charset="0"/>
                <a:cs typeface="Arial" pitchFamily="34" charset="0"/>
              </a:rPr>
              <a:t> (e.g. ARFORGEN or Green/Amber/Red cycle)</a:t>
            </a:r>
          </a:p>
        </p:txBody>
      </p:sp>
      <p:sp>
        <p:nvSpPr>
          <p:cNvPr id="4" name="TextBox 3"/>
          <p:cNvSpPr txBox="1"/>
          <p:nvPr/>
        </p:nvSpPr>
        <p:spPr>
          <a:xfrm>
            <a:off x="4209142" y="744529"/>
            <a:ext cx="671979" cy="276999"/>
          </a:xfrm>
          <a:prstGeom prst="rect">
            <a:avLst/>
          </a:prstGeom>
          <a:solidFill>
            <a:schemeClr val="bg1"/>
          </a:solidFill>
        </p:spPr>
        <p:txBody>
          <a:bodyPr wrap="none" rtlCol="0">
            <a:spAutoFit/>
          </a:bodyPr>
          <a:lstStyle/>
          <a:p>
            <a:r>
              <a:rPr lang="en-US" sz="1200" dirty="0" smtClean="0"/>
              <a:t>(2 of 4)</a:t>
            </a:r>
            <a:endParaRPr lang="en-US" sz="1200" dirty="0"/>
          </a:p>
        </p:txBody>
      </p:sp>
      <p:sp>
        <p:nvSpPr>
          <p:cNvPr id="5" name="Slide Number Placeholder 3"/>
          <p:cNvSpPr txBox="1">
            <a:spLocks/>
          </p:cNvSpPr>
          <p:nvPr/>
        </p:nvSpPr>
        <p:spPr>
          <a:xfrm>
            <a:off x="6781800" y="6410325"/>
            <a:ext cx="2133600" cy="365125"/>
          </a:xfrm>
          <a:prstGeom prst="rect">
            <a:avLst/>
          </a:prstGeom>
        </p:spPr>
        <p:txBody>
          <a:bodyPr anchor="ctr"/>
          <a:lstStyle/>
          <a:p>
            <a:pPr algn="r" fontAlgn="auto">
              <a:spcBef>
                <a:spcPts val="0"/>
              </a:spcBef>
              <a:spcAft>
                <a:spcPts val="0"/>
              </a:spcAft>
              <a:defRPr/>
            </a:pPr>
            <a:fld id="{180E80CD-3BB6-4AA4-A229-ED1C64CD2E97}" type="slidenum">
              <a:rPr lang="en-US" sz="1200">
                <a:latin typeface="+mn-lt"/>
              </a:rPr>
              <a:pPr algn="r" fontAlgn="auto">
                <a:spcBef>
                  <a:spcPts val="0"/>
                </a:spcBef>
                <a:spcAft>
                  <a:spcPts val="0"/>
                </a:spcAft>
                <a:defRPr/>
              </a:pPr>
              <a:t>13</a:t>
            </a:fld>
            <a:endParaRPr lang="en-US" sz="1200" dirty="0">
              <a:latin typeface="+mn-lt"/>
            </a:endParaRPr>
          </a:p>
        </p:txBody>
      </p:sp>
      <p:sp>
        <p:nvSpPr>
          <p:cNvPr id="6" name="TextBox 18"/>
          <p:cNvSpPr txBox="1">
            <a:spLocks noChangeArrowheads="1"/>
          </p:cNvSpPr>
          <p:nvPr/>
        </p:nvSpPr>
        <p:spPr bwMode="auto">
          <a:xfrm>
            <a:off x="4121168" y="5155364"/>
            <a:ext cx="3048001" cy="461665"/>
          </a:xfrm>
          <a:prstGeom prst="rect">
            <a:avLst/>
          </a:prstGeom>
          <a:solidFill>
            <a:srgbClr val="FFFF00"/>
          </a:solidFill>
          <a:ln w="25400">
            <a:solidFill>
              <a:schemeClr val="accent2"/>
            </a:solidFill>
            <a:miter lim="800000"/>
            <a:headEnd/>
            <a:tailEnd/>
          </a:ln>
        </p:spPr>
        <p:txBody>
          <a:bodyPr wrap="square">
            <a:spAutoFit/>
          </a:bodyPr>
          <a:lstStyle/>
          <a:p>
            <a:r>
              <a:rPr lang="en-US" sz="1200" b="1" dirty="0" smtClean="0"/>
              <a:t>Note: May need to adjust the above once you post the cycle</a:t>
            </a:r>
            <a:endParaRPr lang="en-US" sz="12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z="3600" dirty="0" smtClean="0">
                <a:solidFill>
                  <a:prstClr val="black"/>
                </a:solidFill>
                <a:latin typeface="Arial" pitchFamily="34" charset="0"/>
                <a:cs typeface="Arial" pitchFamily="34" charset="0"/>
              </a:rPr>
              <a:t>Long-Range Planning Cycle</a:t>
            </a:r>
            <a:endParaRPr lang="en-US" dirty="0">
              <a:latin typeface="Arial" pitchFamily="34" charset="0"/>
              <a:cs typeface="Arial" pitchFamily="34" charset="0"/>
            </a:endParaRPr>
          </a:p>
        </p:txBody>
      </p:sp>
      <p:sp>
        <p:nvSpPr>
          <p:cNvPr id="4" name="TextBox 3"/>
          <p:cNvSpPr txBox="1"/>
          <p:nvPr/>
        </p:nvSpPr>
        <p:spPr>
          <a:xfrm>
            <a:off x="4209142" y="744529"/>
            <a:ext cx="671979" cy="276999"/>
          </a:xfrm>
          <a:prstGeom prst="rect">
            <a:avLst/>
          </a:prstGeom>
          <a:solidFill>
            <a:schemeClr val="bg1"/>
          </a:solidFill>
        </p:spPr>
        <p:txBody>
          <a:bodyPr wrap="none" rtlCol="0">
            <a:spAutoFit/>
          </a:bodyPr>
          <a:lstStyle/>
          <a:p>
            <a:r>
              <a:rPr lang="en-US" sz="1200" dirty="0" smtClean="0"/>
              <a:t>(3 of 4)</a:t>
            </a:r>
            <a:endParaRPr lang="en-US" sz="1200" dirty="0"/>
          </a:p>
        </p:txBody>
      </p:sp>
      <p:sp>
        <p:nvSpPr>
          <p:cNvPr id="5" name="Slide Number Placeholder 3"/>
          <p:cNvSpPr txBox="1">
            <a:spLocks/>
          </p:cNvSpPr>
          <p:nvPr/>
        </p:nvSpPr>
        <p:spPr>
          <a:xfrm>
            <a:off x="6781800" y="6410325"/>
            <a:ext cx="2133600" cy="365125"/>
          </a:xfrm>
          <a:prstGeom prst="rect">
            <a:avLst/>
          </a:prstGeom>
        </p:spPr>
        <p:txBody>
          <a:bodyPr anchor="ctr"/>
          <a:lstStyle/>
          <a:p>
            <a:pPr algn="r" fontAlgn="auto">
              <a:spcBef>
                <a:spcPts val="0"/>
              </a:spcBef>
              <a:spcAft>
                <a:spcPts val="0"/>
              </a:spcAft>
              <a:defRPr/>
            </a:pPr>
            <a:fld id="{180E80CD-3BB6-4AA4-A229-ED1C64CD2E97}" type="slidenum">
              <a:rPr lang="en-US" sz="1200">
                <a:latin typeface="+mn-lt"/>
              </a:rPr>
              <a:pPr algn="r" fontAlgn="auto">
                <a:spcBef>
                  <a:spcPts val="0"/>
                </a:spcBef>
                <a:spcAft>
                  <a:spcPts val="0"/>
                </a:spcAft>
                <a:defRPr/>
              </a:pPr>
              <a:t>14</a:t>
            </a:fld>
            <a:endParaRPr lang="en-US" sz="1200" dirty="0">
              <a:latin typeface="+mn-lt"/>
            </a:endParaRPr>
          </a:p>
        </p:txBody>
      </p:sp>
      <p:pic>
        <p:nvPicPr>
          <p:cNvPr id="1027" name="Picture 3"/>
          <p:cNvPicPr>
            <a:picLocks noChangeAspect="1" noChangeArrowheads="1"/>
          </p:cNvPicPr>
          <p:nvPr/>
        </p:nvPicPr>
        <p:blipFill>
          <a:blip r:embed="rId3" cstate="print"/>
          <a:srcRect l="12582" t="24479" r="63438" b="46795"/>
          <a:stretch>
            <a:fillRect/>
          </a:stretch>
        </p:blipFill>
        <p:spPr bwMode="auto">
          <a:xfrm>
            <a:off x="1629110" y="1066800"/>
            <a:ext cx="5847420" cy="2801815"/>
          </a:xfrm>
          <a:prstGeom prst="rect">
            <a:avLst/>
          </a:prstGeom>
          <a:noFill/>
          <a:ln w="9525">
            <a:noFill/>
            <a:miter lim="800000"/>
            <a:headEnd/>
            <a:tailEnd/>
          </a:ln>
        </p:spPr>
      </p:pic>
      <p:sp>
        <p:nvSpPr>
          <p:cNvPr id="9" name="TextBox 115"/>
          <p:cNvSpPr txBox="1">
            <a:spLocks noChangeArrowheads="1"/>
          </p:cNvSpPr>
          <p:nvPr/>
        </p:nvSpPr>
        <p:spPr bwMode="auto">
          <a:xfrm>
            <a:off x="2140712" y="2806392"/>
            <a:ext cx="861133" cy="276999"/>
          </a:xfrm>
          <a:prstGeom prst="rect">
            <a:avLst/>
          </a:prstGeom>
          <a:solidFill>
            <a:srgbClr val="FFFF00"/>
          </a:solidFill>
          <a:ln w="9525">
            <a:noFill/>
            <a:miter lim="800000"/>
            <a:headEnd/>
            <a:tailEnd/>
          </a:ln>
        </p:spPr>
        <p:txBody>
          <a:bodyPr wrap="none">
            <a:spAutoFit/>
          </a:bodyPr>
          <a:lstStyle/>
          <a:p>
            <a:pPr algn="ctr"/>
            <a:r>
              <a:rPr lang="en-US" sz="1200" b="1" dirty="0" smtClean="0"/>
              <a:t>6 Months</a:t>
            </a:r>
            <a:endParaRPr lang="en-US" sz="1200" b="1" dirty="0"/>
          </a:p>
        </p:txBody>
      </p:sp>
      <p:sp>
        <p:nvSpPr>
          <p:cNvPr id="8" name="TextBox 115"/>
          <p:cNvSpPr txBox="1">
            <a:spLocks noChangeArrowheads="1"/>
          </p:cNvSpPr>
          <p:nvPr/>
        </p:nvSpPr>
        <p:spPr bwMode="auto">
          <a:xfrm>
            <a:off x="3723640" y="2806392"/>
            <a:ext cx="1135247" cy="276999"/>
          </a:xfrm>
          <a:prstGeom prst="rect">
            <a:avLst/>
          </a:prstGeom>
          <a:solidFill>
            <a:srgbClr val="FFFF00"/>
          </a:solidFill>
          <a:ln w="9525">
            <a:noFill/>
            <a:miter lim="800000"/>
            <a:headEnd/>
            <a:tailEnd/>
          </a:ln>
        </p:spPr>
        <p:txBody>
          <a:bodyPr wrap="none">
            <a:spAutoFit/>
          </a:bodyPr>
          <a:lstStyle/>
          <a:p>
            <a:pPr algn="ctr"/>
            <a:r>
              <a:rPr lang="en-US" sz="1200" b="1" dirty="0" smtClean="0"/>
              <a:t>21 to Months</a:t>
            </a:r>
            <a:endParaRPr lang="en-US" sz="1200" b="1" dirty="0"/>
          </a:p>
        </p:txBody>
      </p:sp>
      <p:sp>
        <p:nvSpPr>
          <p:cNvPr id="10" name="TextBox 115"/>
          <p:cNvSpPr txBox="1">
            <a:spLocks noChangeArrowheads="1"/>
          </p:cNvSpPr>
          <p:nvPr/>
        </p:nvSpPr>
        <p:spPr bwMode="auto">
          <a:xfrm>
            <a:off x="5417390" y="2806392"/>
            <a:ext cx="861133" cy="276999"/>
          </a:xfrm>
          <a:prstGeom prst="rect">
            <a:avLst/>
          </a:prstGeom>
          <a:solidFill>
            <a:srgbClr val="FFFF00"/>
          </a:solidFill>
          <a:ln w="9525">
            <a:noFill/>
            <a:miter lim="800000"/>
            <a:headEnd/>
            <a:tailEnd/>
          </a:ln>
        </p:spPr>
        <p:txBody>
          <a:bodyPr wrap="none">
            <a:spAutoFit/>
          </a:bodyPr>
          <a:lstStyle/>
          <a:p>
            <a:pPr algn="ctr"/>
            <a:r>
              <a:rPr lang="en-US" sz="1200" b="1" dirty="0" smtClean="0"/>
              <a:t>9 Months</a:t>
            </a:r>
            <a:endParaRPr lang="en-US" sz="1200" b="1" dirty="0"/>
          </a:p>
        </p:txBody>
      </p:sp>
      <p:sp>
        <p:nvSpPr>
          <p:cNvPr id="12" name="Right Arrow 11"/>
          <p:cNvSpPr/>
          <p:nvPr/>
        </p:nvSpPr>
        <p:spPr>
          <a:xfrm>
            <a:off x="212271" y="2691798"/>
            <a:ext cx="1502229" cy="506186"/>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080808"/>
                </a:solidFill>
                <a:latin typeface="Arial" pitchFamily="34" charset="0"/>
                <a:cs typeface="Arial" pitchFamily="34" charset="0"/>
              </a:rPr>
              <a:t>1:3 AC Objective</a:t>
            </a:r>
            <a:endParaRPr lang="en-US" sz="1100" b="1" dirty="0">
              <a:solidFill>
                <a:srgbClr val="080808"/>
              </a:solidFill>
              <a:latin typeface="Arial" pitchFamily="34" charset="0"/>
              <a:cs typeface="Arial" pitchFamily="34" charset="0"/>
            </a:endParaRPr>
          </a:p>
        </p:txBody>
      </p:sp>
      <p:sp>
        <p:nvSpPr>
          <p:cNvPr id="13" name="TextBox 115"/>
          <p:cNvSpPr txBox="1">
            <a:spLocks noChangeArrowheads="1"/>
          </p:cNvSpPr>
          <p:nvPr/>
        </p:nvSpPr>
        <p:spPr bwMode="auto">
          <a:xfrm>
            <a:off x="5675950" y="1233100"/>
            <a:ext cx="1313181" cy="276999"/>
          </a:xfrm>
          <a:prstGeom prst="rect">
            <a:avLst/>
          </a:prstGeom>
          <a:solidFill>
            <a:srgbClr val="FFFF00"/>
          </a:solidFill>
          <a:ln w="9525">
            <a:noFill/>
            <a:miter lim="800000"/>
            <a:headEnd/>
            <a:tailEnd/>
          </a:ln>
        </p:spPr>
        <p:txBody>
          <a:bodyPr wrap="none">
            <a:spAutoFit/>
          </a:bodyPr>
          <a:lstStyle/>
          <a:p>
            <a:pPr algn="ctr"/>
            <a:r>
              <a:rPr lang="en-US" sz="1200" b="1" dirty="0" smtClean="0"/>
              <a:t>36 Month Cycle</a:t>
            </a:r>
            <a:endParaRPr lang="en-US" sz="1200" b="1" dirty="0"/>
          </a:p>
        </p:txBody>
      </p:sp>
      <p:sp>
        <p:nvSpPr>
          <p:cNvPr id="15" name="TextBox 115"/>
          <p:cNvSpPr txBox="1">
            <a:spLocks noChangeArrowheads="1"/>
          </p:cNvSpPr>
          <p:nvPr/>
        </p:nvSpPr>
        <p:spPr bwMode="auto">
          <a:xfrm>
            <a:off x="2631772" y="3120952"/>
            <a:ext cx="861133" cy="276999"/>
          </a:xfrm>
          <a:prstGeom prst="rect">
            <a:avLst/>
          </a:prstGeom>
          <a:solidFill>
            <a:srgbClr val="FFFF00"/>
          </a:solidFill>
          <a:ln w="9525">
            <a:noFill/>
            <a:miter lim="800000"/>
            <a:headEnd/>
            <a:tailEnd/>
          </a:ln>
        </p:spPr>
        <p:txBody>
          <a:bodyPr wrap="none">
            <a:spAutoFit/>
          </a:bodyPr>
          <a:lstStyle/>
          <a:p>
            <a:pPr algn="ctr"/>
            <a:r>
              <a:rPr lang="en-US" sz="1200" b="1" dirty="0" smtClean="0"/>
              <a:t>6 Months</a:t>
            </a:r>
            <a:endParaRPr lang="en-US" sz="1200" b="1" dirty="0"/>
          </a:p>
        </p:txBody>
      </p:sp>
      <p:sp>
        <p:nvSpPr>
          <p:cNvPr id="16" name="TextBox 115"/>
          <p:cNvSpPr txBox="1">
            <a:spLocks noChangeArrowheads="1"/>
          </p:cNvSpPr>
          <p:nvPr/>
        </p:nvSpPr>
        <p:spPr bwMode="auto">
          <a:xfrm>
            <a:off x="4214700" y="3142723"/>
            <a:ext cx="1135247" cy="276999"/>
          </a:xfrm>
          <a:prstGeom prst="rect">
            <a:avLst/>
          </a:prstGeom>
          <a:solidFill>
            <a:srgbClr val="FFFF00"/>
          </a:solidFill>
          <a:ln w="9525">
            <a:noFill/>
            <a:miter lim="800000"/>
            <a:headEnd/>
            <a:tailEnd/>
          </a:ln>
        </p:spPr>
        <p:txBody>
          <a:bodyPr wrap="none">
            <a:spAutoFit/>
          </a:bodyPr>
          <a:lstStyle/>
          <a:p>
            <a:pPr algn="ctr"/>
            <a:r>
              <a:rPr lang="en-US" sz="1200" b="1" dirty="0" smtClean="0"/>
              <a:t>18 to Months</a:t>
            </a:r>
            <a:endParaRPr lang="en-US" sz="1200" b="1" dirty="0"/>
          </a:p>
        </p:txBody>
      </p:sp>
      <p:sp>
        <p:nvSpPr>
          <p:cNvPr id="17" name="TextBox 115"/>
          <p:cNvSpPr txBox="1">
            <a:spLocks noChangeArrowheads="1"/>
          </p:cNvSpPr>
          <p:nvPr/>
        </p:nvSpPr>
        <p:spPr bwMode="auto">
          <a:xfrm>
            <a:off x="5865970" y="3148162"/>
            <a:ext cx="946093" cy="276999"/>
          </a:xfrm>
          <a:prstGeom prst="rect">
            <a:avLst/>
          </a:prstGeom>
          <a:solidFill>
            <a:srgbClr val="FFFF00"/>
          </a:solidFill>
          <a:ln w="9525">
            <a:noFill/>
            <a:miter lim="800000"/>
            <a:headEnd/>
            <a:tailEnd/>
          </a:ln>
        </p:spPr>
        <p:txBody>
          <a:bodyPr wrap="none">
            <a:spAutoFit/>
          </a:bodyPr>
          <a:lstStyle/>
          <a:p>
            <a:pPr algn="ctr"/>
            <a:r>
              <a:rPr lang="en-US" sz="1200" b="1" dirty="0" smtClean="0"/>
              <a:t>12 Months</a:t>
            </a:r>
            <a:endParaRPr lang="en-US" sz="1200" b="1" dirty="0"/>
          </a:p>
        </p:txBody>
      </p:sp>
      <p:sp>
        <p:nvSpPr>
          <p:cNvPr id="18" name="Right Arrow 17"/>
          <p:cNvSpPr/>
          <p:nvPr/>
        </p:nvSpPr>
        <p:spPr>
          <a:xfrm>
            <a:off x="703331" y="3030461"/>
            <a:ext cx="1502229" cy="506186"/>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080808"/>
                </a:solidFill>
                <a:latin typeface="Arial" pitchFamily="34" charset="0"/>
                <a:cs typeface="Arial" pitchFamily="34" charset="0"/>
              </a:rPr>
              <a:t>1:3 AC Surge</a:t>
            </a:r>
            <a:endParaRPr lang="en-US" sz="1100" b="1" dirty="0">
              <a:solidFill>
                <a:srgbClr val="080808"/>
              </a:solidFill>
              <a:latin typeface="Arial" pitchFamily="34" charset="0"/>
              <a:cs typeface="Arial" pitchFamily="34" charset="0"/>
            </a:endParaRPr>
          </a:p>
        </p:txBody>
      </p:sp>
      <p:cxnSp>
        <p:nvCxnSpPr>
          <p:cNvPr id="83" name="Straight Connector 82"/>
          <p:cNvCxnSpPr/>
          <p:nvPr/>
        </p:nvCxnSpPr>
        <p:spPr>
          <a:xfrm>
            <a:off x="123095" y="3856301"/>
            <a:ext cx="888023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noChangeArrowheads="1"/>
          </p:cNvPicPr>
          <p:nvPr/>
        </p:nvPicPr>
        <p:blipFill>
          <a:blip r:embed="rId4" cstate="print"/>
          <a:srcRect/>
          <a:stretch>
            <a:fillRect/>
          </a:stretch>
        </p:blipFill>
        <p:spPr bwMode="auto">
          <a:xfrm>
            <a:off x="369286" y="4100880"/>
            <a:ext cx="8458200" cy="21537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Rectangle 346"/>
          <p:cNvSpPr/>
          <p:nvPr/>
        </p:nvSpPr>
        <p:spPr>
          <a:xfrm>
            <a:off x="0" y="754640"/>
            <a:ext cx="4987636" cy="186386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6" name="Picture 185" descr="Flag_afghanistan_2004.png"/>
          <p:cNvPicPr>
            <a:picLocks noChangeAspect="1"/>
          </p:cNvPicPr>
          <p:nvPr/>
        </p:nvPicPr>
        <p:blipFill>
          <a:blip r:embed="rId3" cstate="print">
            <a:lum bright="70000" contrast="-70000"/>
          </a:blip>
          <a:srcRect l="16216" r="29730"/>
          <a:stretch>
            <a:fillRect/>
          </a:stretch>
        </p:blipFill>
        <p:spPr>
          <a:xfrm>
            <a:off x="7848600" y="3962400"/>
            <a:ext cx="1524000" cy="1600200"/>
          </a:xfrm>
          <a:prstGeom prst="rect">
            <a:avLst/>
          </a:prstGeom>
          <a:effectLst>
            <a:softEdge rad="317500"/>
          </a:effectLst>
        </p:spPr>
      </p:pic>
      <p:pic>
        <p:nvPicPr>
          <p:cNvPr id="184" name="Picture 183" descr="Flag_afghanistan_2004.png"/>
          <p:cNvPicPr>
            <a:picLocks noChangeAspect="1"/>
          </p:cNvPicPr>
          <p:nvPr/>
        </p:nvPicPr>
        <p:blipFill>
          <a:blip r:embed="rId4" cstate="print">
            <a:lum bright="70000" contrast="-70000"/>
          </a:blip>
          <a:stretch>
            <a:fillRect/>
          </a:stretch>
        </p:blipFill>
        <p:spPr>
          <a:xfrm>
            <a:off x="6477000" y="1143000"/>
            <a:ext cx="2819400" cy="1524000"/>
          </a:xfrm>
          <a:prstGeom prst="rect">
            <a:avLst/>
          </a:prstGeom>
          <a:effectLst>
            <a:softEdge rad="317500"/>
          </a:effectLst>
        </p:spPr>
      </p:pic>
      <p:pic>
        <p:nvPicPr>
          <p:cNvPr id="185" name="Picture 184" descr="Picture1.jpg"/>
          <p:cNvPicPr>
            <a:picLocks noChangeAspect="1"/>
          </p:cNvPicPr>
          <p:nvPr/>
        </p:nvPicPr>
        <p:blipFill>
          <a:blip r:embed="rId5" cstate="print">
            <a:lum bright="70000" contrast="-70000"/>
          </a:blip>
          <a:srcRect b="794"/>
          <a:stretch>
            <a:fillRect/>
          </a:stretch>
        </p:blipFill>
        <p:spPr>
          <a:xfrm>
            <a:off x="1295400" y="5638801"/>
            <a:ext cx="3320146" cy="1219199"/>
          </a:xfrm>
          <a:prstGeom prst="rect">
            <a:avLst/>
          </a:prstGeom>
          <a:effectLst>
            <a:softEdge rad="317500"/>
          </a:effectLst>
        </p:spPr>
      </p:pic>
      <p:pic>
        <p:nvPicPr>
          <p:cNvPr id="183" name="Picture 182" descr="Picture1.jpg"/>
          <p:cNvPicPr>
            <a:picLocks noChangeAspect="1"/>
          </p:cNvPicPr>
          <p:nvPr/>
        </p:nvPicPr>
        <p:blipFill>
          <a:blip r:embed="rId5" cstate="print">
            <a:lum bright="70000" contrast="-70000"/>
          </a:blip>
          <a:srcRect b="794"/>
          <a:stretch>
            <a:fillRect/>
          </a:stretch>
        </p:blipFill>
        <p:spPr>
          <a:xfrm>
            <a:off x="3995054" y="2743200"/>
            <a:ext cx="3320146" cy="1219199"/>
          </a:xfrm>
          <a:prstGeom prst="rect">
            <a:avLst/>
          </a:prstGeom>
          <a:effectLst>
            <a:softEdge rad="317500"/>
          </a:effectLst>
        </p:spPr>
      </p:pic>
      <p:grpSp>
        <p:nvGrpSpPr>
          <p:cNvPr id="2" name="Group 92"/>
          <p:cNvGrpSpPr>
            <a:grpSpLocks/>
          </p:cNvGrpSpPr>
          <p:nvPr/>
        </p:nvGrpSpPr>
        <p:grpSpPr bwMode="auto">
          <a:xfrm>
            <a:off x="1965325" y="1143000"/>
            <a:ext cx="7010400" cy="5486400"/>
            <a:chOff x="1965702" y="1143000"/>
            <a:chExt cx="7010400" cy="4953000"/>
          </a:xfrm>
        </p:grpSpPr>
        <p:cxnSp>
          <p:nvCxnSpPr>
            <p:cNvPr id="85" name="Straight Connector 84"/>
            <p:cNvCxnSpPr/>
            <p:nvPr/>
          </p:nvCxnSpPr>
          <p:spPr>
            <a:xfrm rot="5400000">
              <a:off x="-510798" y="3619500"/>
              <a:ext cx="4953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511552" y="3619500"/>
              <a:ext cx="4953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1514852" y="3619500"/>
              <a:ext cx="4953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2505452" y="3619500"/>
              <a:ext cx="4953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3483352" y="3619500"/>
              <a:ext cx="4953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4504115" y="3619500"/>
              <a:ext cx="4953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a:off x="5509002" y="3619500"/>
              <a:ext cx="4953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6499602" y="3619500"/>
              <a:ext cx="4953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5" name="Rectangle 64"/>
          <p:cNvSpPr/>
          <p:nvPr/>
        </p:nvSpPr>
        <p:spPr>
          <a:xfrm>
            <a:off x="-76200" y="-76200"/>
            <a:ext cx="4724400" cy="838200"/>
          </a:xfrm>
          <a:prstGeom prst="rect">
            <a:avLst/>
          </a:prstGeo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6" name="Rectangle 65"/>
          <p:cNvSpPr/>
          <p:nvPr/>
        </p:nvSpPr>
        <p:spPr>
          <a:xfrm>
            <a:off x="4343400" y="-76200"/>
            <a:ext cx="4876800" cy="8382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r="100000" b="100000"/>
            </a:path>
            <a:tileRect l="-100000" t="-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3" name="Group 56"/>
          <p:cNvGrpSpPr>
            <a:grpSpLocks/>
          </p:cNvGrpSpPr>
          <p:nvPr/>
        </p:nvGrpSpPr>
        <p:grpSpPr bwMode="auto">
          <a:xfrm>
            <a:off x="8610600" y="0"/>
            <a:ext cx="533400" cy="685800"/>
            <a:chOff x="3581400" y="2667000"/>
            <a:chExt cx="2514600" cy="3505200"/>
          </a:xfrm>
        </p:grpSpPr>
        <p:sp>
          <p:nvSpPr>
            <p:cNvPr id="2357" name="Freeform 8"/>
            <p:cNvSpPr>
              <a:spLocks/>
            </p:cNvSpPr>
            <p:nvPr/>
          </p:nvSpPr>
          <p:spPr bwMode="auto">
            <a:xfrm>
              <a:off x="3581400" y="2667000"/>
              <a:ext cx="2514600" cy="3505200"/>
            </a:xfrm>
            <a:custGeom>
              <a:avLst/>
              <a:gdLst>
                <a:gd name="T0" fmla="*/ 2147483647 w 885"/>
                <a:gd name="T1" fmla="*/ 2147483647 h 1217"/>
                <a:gd name="T2" fmla="*/ 2147483647 w 885"/>
                <a:gd name="T3" fmla="*/ 2147483647 h 1217"/>
                <a:gd name="T4" fmla="*/ 2147483647 w 885"/>
                <a:gd name="T5" fmla="*/ 2147483647 h 1217"/>
                <a:gd name="T6" fmla="*/ 2147483647 w 885"/>
                <a:gd name="T7" fmla="*/ 2147483647 h 1217"/>
                <a:gd name="T8" fmla="*/ 2147483647 w 885"/>
                <a:gd name="T9" fmla="*/ 2147483647 h 1217"/>
                <a:gd name="T10" fmla="*/ 2147483647 w 885"/>
                <a:gd name="T11" fmla="*/ 2147483647 h 1217"/>
                <a:gd name="T12" fmla="*/ 2147483647 w 885"/>
                <a:gd name="T13" fmla="*/ 2147483647 h 1217"/>
                <a:gd name="T14" fmla="*/ 2147483647 w 885"/>
                <a:gd name="T15" fmla="*/ 2147483647 h 1217"/>
                <a:gd name="T16" fmla="*/ 2147483647 w 885"/>
                <a:gd name="T17" fmla="*/ 2147483647 h 1217"/>
                <a:gd name="T18" fmla="*/ 2147483647 w 885"/>
                <a:gd name="T19" fmla="*/ 2147483647 h 1217"/>
                <a:gd name="T20" fmla="*/ 2147483647 w 885"/>
                <a:gd name="T21" fmla="*/ 2147483647 h 1217"/>
                <a:gd name="T22" fmla="*/ 2147483647 w 885"/>
                <a:gd name="T23" fmla="*/ 2147483647 h 1217"/>
                <a:gd name="T24" fmla="*/ 2147483647 w 885"/>
                <a:gd name="T25" fmla="*/ 2147483647 h 1217"/>
                <a:gd name="T26" fmla="*/ 2147483647 w 885"/>
                <a:gd name="T27" fmla="*/ 2147483647 h 1217"/>
                <a:gd name="T28" fmla="*/ 2147483647 w 885"/>
                <a:gd name="T29" fmla="*/ 2147483647 h 1217"/>
                <a:gd name="T30" fmla="*/ 2147483647 w 885"/>
                <a:gd name="T31" fmla="*/ 2147483647 h 1217"/>
                <a:gd name="T32" fmla="*/ 2147483647 w 885"/>
                <a:gd name="T33" fmla="*/ 2147483647 h 1217"/>
                <a:gd name="T34" fmla="*/ 2147483647 w 885"/>
                <a:gd name="T35" fmla="*/ 2147483647 h 1217"/>
                <a:gd name="T36" fmla="*/ 2147483647 w 885"/>
                <a:gd name="T37" fmla="*/ 2147483647 h 1217"/>
                <a:gd name="T38" fmla="*/ 2147483647 w 885"/>
                <a:gd name="T39" fmla="*/ 2147483647 h 1217"/>
                <a:gd name="T40" fmla="*/ 2147483647 w 885"/>
                <a:gd name="T41" fmla="*/ 2147483647 h 1217"/>
                <a:gd name="T42" fmla="*/ 2147483647 w 885"/>
                <a:gd name="T43" fmla="*/ 2147483647 h 1217"/>
                <a:gd name="T44" fmla="*/ 2147483647 w 885"/>
                <a:gd name="T45" fmla="*/ 2147483647 h 1217"/>
                <a:gd name="T46" fmla="*/ 2147483647 w 885"/>
                <a:gd name="T47" fmla="*/ 2147483647 h 1217"/>
                <a:gd name="T48" fmla="*/ 2147483647 w 885"/>
                <a:gd name="T49" fmla="*/ 2147483647 h 1217"/>
                <a:gd name="T50" fmla="*/ 2147483647 w 885"/>
                <a:gd name="T51" fmla="*/ 2147483647 h 1217"/>
                <a:gd name="T52" fmla="*/ 2147483647 w 885"/>
                <a:gd name="T53" fmla="*/ 2147483647 h 1217"/>
                <a:gd name="T54" fmla="*/ 2147483647 w 885"/>
                <a:gd name="T55" fmla="*/ 2147483647 h 1217"/>
                <a:gd name="T56" fmla="*/ 2147483647 w 885"/>
                <a:gd name="T57" fmla="*/ 2147483647 h 1217"/>
                <a:gd name="T58" fmla="*/ 2147483647 w 885"/>
                <a:gd name="T59" fmla="*/ 2147483647 h 1217"/>
                <a:gd name="T60" fmla="*/ 2147483647 w 885"/>
                <a:gd name="T61" fmla="*/ 2147483647 h 1217"/>
                <a:gd name="T62" fmla="*/ 2147483647 w 885"/>
                <a:gd name="T63" fmla="*/ 2147483647 h 1217"/>
                <a:gd name="T64" fmla="*/ 2147483647 w 885"/>
                <a:gd name="T65" fmla="*/ 2147483647 h 1217"/>
                <a:gd name="T66" fmla="*/ 2147483647 w 885"/>
                <a:gd name="T67" fmla="*/ 2147483647 h 1217"/>
                <a:gd name="T68" fmla="*/ 2147483647 w 885"/>
                <a:gd name="T69" fmla="*/ 2147483647 h 1217"/>
                <a:gd name="T70" fmla="*/ 2147483647 w 885"/>
                <a:gd name="T71" fmla="*/ 2147483647 h 1217"/>
                <a:gd name="T72" fmla="*/ 2147483647 w 885"/>
                <a:gd name="T73" fmla="*/ 2147483647 h 1217"/>
                <a:gd name="T74" fmla="*/ 2147483647 w 885"/>
                <a:gd name="T75" fmla="*/ 2147483647 h 1217"/>
                <a:gd name="T76" fmla="*/ 2147483647 w 885"/>
                <a:gd name="T77" fmla="*/ 2147483647 h 1217"/>
                <a:gd name="T78" fmla="*/ 2147483647 w 885"/>
                <a:gd name="T79" fmla="*/ 2147483647 h 1217"/>
                <a:gd name="T80" fmla="*/ 2147483647 w 885"/>
                <a:gd name="T81" fmla="*/ 2147483647 h 1217"/>
                <a:gd name="T82" fmla="*/ 2147483647 w 885"/>
                <a:gd name="T83" fmla="*/ 2147483647 h 1217"/>
                <a:gd name="T84" fmla="*/ 2147483647 w 885"/>
                <a:gd name="T85" fmla="*/ 2147483647 h 1217"/>
                <a:gd name="T86" fmla="*/ 2147483647 w 885"/>
                <a:gd name="T87" fmla="*/ 2147483647 h 1217"/>
                <a:gd name="T88" fmla="*/ 2147483647 w 885"/>
                <a:gd name="T89" fmla="*/ 2147483647 h 1217"/>
                <a:gd name="T90" fmla="*/ 2147483647 w 885"/>
                <a:gd name="T91" fmla="*/ 2147483647 h 1217"/>
                <a:gd name="T92" fmla="*/ 2147483647 w 885"/>
                <a:gd name="T93" fmla="*/ 2147483647 h 1217"/>
                <a:gd name="T94" fmla="*/ 2147483647 w 885"/>
                <a:gd name="T95" fmla="*/ 2147483647 h 1217"/>
                <a:gd name="T96" fmla="*/ 2147483647 w 885"/>
                <a:gd name="T97" fmla="*/ 2147483647 h 1217"/>
                <a:gd name="T98" fmla="*/ 2147483647 w 885"/>
                <a:gd name="T99" fmla="*/ 2147483647 h 1217"/>
                <a:gd name="T100" fmla="*/ 2147483647 w 885"/>
                <a:gd name="T101" fmla="*/ 2147483647 h 1217"/>
                <a:gd name="T102" fmla="*/ 2147483647 w 885"/>
                <a:gd name="T103" fmla="*/ 2147483647 h 1217"/>
                <a:gd name="T104" fmla="*/ 2147483647 w 885"/>
                <a:gd name="T105" fmla="*/ 2147483647 h 1217"/>
                <a:gd name="T106" fmla="*/ 2147483647 w 885"/>
                <a:gd name="T107" fmla="*/ 2147483647 h 1217"/>
                <a:gd name="T108" fmla="*/ 2147483647 w 885"/>
                <a:gd name="T109" fmla="*/ 2147483647 h 1217"/>
                <a:gd name="T110" fmla="*/ 2147483647 w 885"/>
                <a:gd name="T111" fmla="*/ 2147483647 h 1217"/>
                <a:gd name="T112" fmla="*/ 2147483647 w 885"/>
                <a:gd name="T113" fmla="*/ 2147483647 h 1217"/>
                <a:gd name="T114" fmla="*/ 2147483647 w 885"/>
                <a:gd name="T115" fmla="*/ 2147483647 h 1217"/>
                <a:gd name="T116" fmla="*/ 2147483647 w 885"/>
                <a:gd name="T117" fmla="*/ 2147483647 h 1217"/>
                <a:gd name="T118" fmla="*/ 2147483647 w 885"/>
                <a:gd name="T119" fmla="*/ 2147483647 h 1217"/>
                <a:gd name="T120" fmla="*/ 2147483647 w 885"/>
                <a:gd name="T121" fmla="*/ 2147483647 h 1217"/>
                <a:gd name="T122" fmla="*/ 2147483647 w 885"/>
                <a:gd name="T123" fmla="*/ 2147483647 h 1217"/>
                <a:gd name="T124" fmla="*/ 2147483647 w 885"/>
                <a:gd name="T125" fmla="*/ 2147483647 h 12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5"/>
                <a:gd name="T190" fmla="*/ 0 h 1217"/>
                <a:gd name="T191" fmla="*/ 885 w 885"/>
                <a:gd name="T192" fmla="*/ 1217 h 12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5" h="1217">
                  <a:moveTo>
                    <a:pt x="497" y="0"/>
                  </a:moveTo>
                  <a:lnTo>
                    <a:pt x="495" y="0"/>
                  </a:lnTo>
                  <a:lnTo>
                    <a:pt x="492" y="0"/>
                  </a:lnTo>
                  <a:lnTo>
                    <a:pt x="490" y="0"/>
                  </a:lnTo>
                  <a:lnTo>
                    <a:pt x="488" y="0"/>
                  </a:lnTo>
                  <a:lnTo>
                    <a:pt x="486" y="0"/>
                  </a:lnTo>
                  <a:lnTo>
                    <a:pt x="483" y="0"/>
                  </a:lnTo>
                  <a:lnTo>
                    <a:pt x="479" y="0"/>
                  </a:lnTo>
                  <a:lnTo>
                    <a:pt x="476" y="0"/>
                  </a:lnTo>
                  <a:lnTo>
                    <a:pt x="474" y="2"/>
                  </a:lnTo>
                  <a:lnTo>
                    <a:pt x="472" y="2"/>
                  </a:lnTo>
                  <a:lnTo>
                    <a:pt x="472" y="5"/>
                  </a:lnTo>
                  <a:lnTo>
                    <a:pt x="469" y="5"/>
                  </a:lnTo>
                  <a:lnTo>
                    <a:pt x="467" y="5"/>
                  </a:lnTo>
                  <a:lnTo>
                    <a:pt x="463" y="5"/>
                  </a:lnTo>
                  <a:lnTo>
                    <a:pt x="463" y="7"/>
                  </a:lnTo>
                  <a:lnTo>
                    <a:pt x="460" y="7"/>
                  </a:lnTo>
                  <a:lnTo>
                    <a:pt x="460" y="9"/>
                  </a:lnTo>
                  <a:lnTo>
                    <a:pt x="458" y="9"/>
                  </a:lnTo>
                  <a:lnTo>
                    <a:pt x="456" y="9"/>
                  </a:lnTo>
                  <a:lnTo>
                    <a:pt x="453" y="9"/>
                  </a:lnTo>
                  <a:lnTo>
                    <a:pt x="451" y="12"/>
                  </a:lnTo>
                  <a:lnTo>
                    <a:pt x="451" y="14"/>
                  </a:lnTo>
                  <a:lnTo>
                    <a:pt x="449" y="14"/>
                  </a:lnTo>
                  <a:lnTo>
                    <a:pt x="449" y="16"/>
                  </a:lnTo>
                  <a:lnTo>
                    <a:pt x="447" y="16"/>
                  </a:lnTo>
                  <a:lnTo>
                    <a:pt x="444" y="19"/>
                  </a:lnTo>
                  <a:lnTo>
                    <a:pt x="442" y="21"/>
                  </a:lnTo>
                  <a:lnTo>
                    <a:pt x="440" y="26"/>
                  </a:lnTo>
                  <a:lnTo>
                    <a:pt x="435" y="28"/>
                  </a:lnTo>
                  <a:lnTo>
                    <a:pt x="433" y="31"/>
                  </a:lnTo>
                  <a:lnTo>
                    <a:pt x="428" y="31"/>
                  </a:lnTo>
                  <a:lnTo>
                    <a:pt x="426" y="35"/>
                  </a:lnTo>
                  <a:lnTo>
                    <a:pt x="426" y="38"/>
                  </a:lnTo>
                  <a:lnTo>
                    <a:pt x="421" y="40"/>
                  </a:lnTo>
                  <a:lnTo>
                    <a:pt x="419" y="42"/>
                  </a:lnTo>
                  <a:lnTo>
                    <a:pt x="419" y="47"/>
                  </a:lnTo>
                  <a:lnTo>
                    <a:pt x="415" y="49"/>
                  </a:lnTo>
                  <a:lnTo>
                    <a:pt x="415" y="52"/>
                  </a:lnTo>
                  <a:lnTo>
                    <a:pt x="412" y="57"/>
                  </a:lnTo>
                  <a:lnTo>
                    <a:pt x="410" y="59"/>
                  </a:lnTo>
                  <a:lnTo>
                    <a:pt x="408" y="61"/>
                  </a:lnTo>
                  <a:lnTo>
                    <a:pt x="408" y="66"/>
                  </a:lnTo>
                  <a:lnTo>
                    <a:pt x="405" y="71"/>
                  </a:lnTo>
                  <a:lnTo>
                    <a:pt x="403" y="73"/>
                  </a:lnTo>
                  <a:lnTo>
                    <a:pt x="403" y="75"/>
                  </a:lnTo>
                  <a:lnTo>
                    <a:pt x="398" y="80"/>
                  </a:lnTo>
                  <a:lnTo>
                    <a:pt x="398" y="82"/>
                  </a:lnTo>
                  <a:lnTo>
                    <a:pt x="396" y="87"/>
                  </a:lnTo>
                  <a:lnTo>
                    <a:pt x="396" y="90"/>
                  </a:lnTo>
                  <a:lnTo>
                    <a:pt x="394" y="94"/>
                  </a:lnTo>
                  <a:lnTo>
                    <a:pt x="392" y="97"/>
                  </a:lnTo>
                  <a:lnTo>
                    <a:pt x="392" y="101"/>
                  </a:lnTo>
                  <a:lnTo>
                    <a:pt x="387" y="104"/>
                  </a:lnTo>
                  <a:lnTo>
                    <a:pt x="387" y="106"/>
                  </a:lnTo>
                  <a:lnTo>
                    <a:pt x="385" y="108"/>
                  </a:lnTo>
                  <a:lnTo>
                    <a:pt x="385" y="113"/>
                  </a:lnTo>
                  <a:lnTo>
                    <a:pt x="380" y="115"/>
                  </a:lnTo>
                  <a:lnTo>
                    <a:pt x="380" y="120"/>
                  </a:lnTo>
                  <a:lnTo>
                    <a:pt x="378" y="120"/>
                  </a:lnTo>
                  <a:lnTo>
                    <a:pt x="316" y="54"/>
                  </a:lnTo>
                  <a:lnTo>
                    <a:pt x="311" y="54"/>
                  </a:lnTo>
                  <a:lnTo>
                    <a:pt x="309" y="52"/>
                  </a:lnTo>
                  <a:lnTo>
                    <a:pt x="305" y="52"/>
                  </a:lnTo>
                  <a:lnTo>
                    <a:pt x="302" y="49"/>
                  </a:lnTo>
                  <a:lnTo>
                    <a:pt x="300" y="49"/>
                  </a:lnTo>
                  <a:lnTo>
                    <a:pt x="295" y="47"/>
                  </a:lnTo>
                  <a:lnTo>
                    <a:pt x="293" y="47"/>
                  </a:lnTo>
                  <a:lnTo>
                    <a:pt x="289" y="45"/>
                  </a:lnTo>
                  <a:lnTo>
                    <a:pt x="286" y="45"/>
                  </a:lnTo>
                  <a:lnTo>
                    <a:pt x="282" y="42"/>
                  </a:lnTo>
                  <a:lnTo>
                    <a:pt x="279" y="42"/>
                  </a:lnTo>
                  <a:lnTo>
                    <a:pt x="277" y="40"/>
                  </a:lnTo>
                  <a:lnTo>
                    <a:pt x="273" y="40"/>
                  </a:lnTo>
                  <a:lnTo>
                    <a:pt x="270" y="40"/>
                  </a:lnTo>
                  <a:lnTo>
                    <a:pt x="266" y="40"/>
                  </a:lnTo>
                  <a:lnTo>
                    <a:pt x="263" y="40"/>
                  </a:lnTo>
                  <a:lnTo>
                    <a:pt x="259" y="38"/>
                  </a:lnTo>
                  <a:lnTo>
                    <a:pt x="254" y="38"/>
                  </a:lnTo>
                  <a:lnTo>
                    <a:pt x="252" y="38"/>
                  </a:lnTo>
                  <a:lnTo>
                    <a:pt x="247" y="38"/>
                  </a:lnTo>
                  <a:lnTo>
                    <a:pt x="243" y="38"/>
                  </a:lnTo>
                  <a:lnTo>
                    <a:pt x="240" y="38"/>
                  </a:lnTo>
                  <a:lnTo>
                    <a:pt x="236" y="38"/>
                  </a:lnTo>
                  <a:lnTo>
                    <a:pt x="234" y="38"/>
                  </a:lnTo>
                  <a:lnTo>
                    <a:pt x="229" y="38"/>
                  </a:lnTo>
                  <a:lnTo>
                    <a:pt x="227" y="40"/>
                  </a:lnTo>
                  <a:lnTo>
                    <a:pt x="222" y="40"/>
                  </a:lnTo>
                  <a:lnTo>
                    <a:pt x="220" y="40"/>
                  </a:lnTo>
                  <a:lnTo>
                    <a:pt x="218" y="40"/>
                  </a:lnTo>
                  <a:lnTo>
                    <a:pt x="213" y="42"/>
                  </a:lnTo>
                  <a:lnTo>
                    <a:pt x="208" y="42"/>
                  </a:lnTo>
                  <a:lnTo>
                    <a:pt x="206" y="45"/>
                  </a:lnTo>
                  <a:lnTo>
                    <a:pt x="202" y="47"/>
                  </a:lnTo>
                  <a:lnTo>
                    <a:pt x="197" y="47"/>
                  </a:lnTo>
                  <a:lnTo>
                    <a:pt x="195" y="47"/>
                  </a:lnTo>
                  <a:lnTo>
                    <a:pt x="192" y="49"/>
                  </a:lnTo>
                  <a:lnTo>
                    <a:pt x="190" y="52"/>
                  </a:lnTo>
                  <a:lnTo>
                    <a:pt x="186" y="52"/>
                  </a:lnTo>
                  <a:lnTo>
                    <a:pt x="183" y="54"/>
                  </a:lnTo>
                  <a:lnTo>
                    <a:pt x="181" y="57"/>
                  </a:lnTo>
                  <a:lnTo>
                    <a:pt x="179" y="59"/>
                  </a:lnTo>
                  <a:lnTo>
                    <a:pt x="174" y="61"/>
                  </a:lnTo>
                  <a:lnTo>
                    <a:pt x="172" y="61"/>
                  </a:lnTo>
                  <a:lnTo>
                    <a:pt x="169" y="64"/>
                  </a:lnTo>
                  <a:lnTo>
                    <a:pt x="167" y="68"/>
                  </a:lnTo>
                  <a:lnTo>
                    <a:pt x="165" y="71"/>
                  </a:lnTo>
                  <a:lnTo>
                    <a:pt x="160" y="73"/>
                  </a:lnTo>
                  <a:lnTo>
                    <a:pt x="160" y="75"/>
                  </a:lnTo>
                  <a:lnTo>
                    <a:pt x="156" y="78"/>
                  </a:lnTo>
                  <a:lnTo>
                    <a:pt x="153" y="82"/>
                  </a:lnTo>
                  <a:lnTo>
                    <a:pt x="153" y="85"/>
                  </a:lnTo>
                  <a:lnTo>
                    <a:pt x="151" y="85"/>
                  </a:lnTo>
                  <a:lnTo>
                    <a:pt x="149" y="90"/>
                  </a:lnTo>
                  <a:lnTo>
                    <a:pt x="147" y="92"/>
                  </a:lnTo>
                  <a:lnTo>
                    <a:pt x="144" y="94"/>
                  </a:lnTo>
                  <a:lnTo>
                    <a:pt x="144" y="97"/>
                  </a:lnTo>
                  <a:lnTo>
                    <a:pt x="142" y="99"/>
                  </a:lnTo>
                  <a:lnTo>
                    <a:pt x="142" y="101"/>
                  </a:lnTo>
                  <a:lnTo>
                    <a:pt x="137" y="104"/>
                  </a:lnTo>
                  <a:lnTo>
                    <a:pt x="137" y="106"/>
                  </a:lnTo>
                  <a:lnTo>
                    <a:pt x="135" y="108"/>
                  </a:lnTo>
                  <a:lnTo>
                    <a:pt x="133" y="111"/>
                  </a:lnTo>
                  <a:lnTo>
                    <a:pt x="133" y="113"/>
                  </a:lnTo>
                  <a:lnTo>
                    <a:pt x="131" y="115"/>
                  </a:lnTo>
                  <a:lnTo>
                    <a:pt x="131" y="120"/>
                  </a:lnTo>
                  <a:lnTo>
                    <a:pt x="128" y="120"/>
                  </a:lnTo>
                  <a:lnTo>
                    <a:pt x="126" y="125"/>
                  </a:lnTo>
                  <a:lnTo>
                    <a:pt x="126" y="127"/>
                  </a:lnTo>
                  <a:lnTo>
                    <a:pt x="126" y="130"/>
                  </a:lnTo>
                  <a:lnTo>
                    <a:pt x="124" y="134"/>
                  </a:lnTo>
                  <a:lnTo>
                    <a:pt x="121" y="137"/>
                  </a:lnTo>
                  <a:lnTo>
                    <a:pt x="121" y="139"/>
                  </a:lnTo>
                  <a:lnTo>
                    <a:pt x="119" y="141"/>
                  </a:lnTo>
                  <a:lnTo>
                    <a:pt x="119" y="146"/>
                  </a:lnTo>
                  <a:lnTo>
                    <a:pt x="117" y="146"/>
                  </a:lnTo>
                  <a:lnTo>
                    <a:pt x="117" y="151"/>
                  </a:lnTo>
                  <a:lnTo>
                    <a:pt x="115" y="151"/>
                  </a:lnTo>
                  <a:lnTo>
                    <a:pt x="115" y="156"/>
                  </a:lnTo>
                  <a:lnTo>
                    <a:pt x="112" y="158"/>
                  </a:lnTo>
                  <a:lnTo>
                    <a:pt x="110" y="160"/>
                  </a:lnTo>
                  <a:lnTo>
                    <a:pt x="110" y="163"/>
                  </a:lnTo>
                  <a:lnTo>
                    <a:pt x="110" y="167"/>
                  </a:lnTo>
                  <a:lnTo>
                    <a:pt x="108" y="170"/>
                  </a:lnTo>
                  <a:lnTo>
                    <a:pt x="108" y="172"/>
                  </a:lnTo>
                  <a:lnTo>
                    <a:pt x="105" y="174"/>
                  </a:lnTo>
                  <a:lnTo>
                    <a:pt x="103" y="177"/>
                  </a:lnTo>
                  <a:lnTo>
                    <a:pt x="103" y="179"/>
                  </a:lnTo>
                  <a:lnTo>
                    <a:pt x="101" y="181"/>
                  </a:lnTo>
                  <a:lnTo>
                    <a:pt x="98" y="184"/>
                  </a:lnTo>
                  <a:lnTo>
                    <a:pt x="98" y="189"/>
                  </a:lnTo>
                  <a:lnTo>
                    <a:pt x="98" y="191"/>
                  </a:lnTo>
                  <a:lnTo>
                    <a:pt x="96" y="193"/>
                  </a:lnTo>
                  <a:lnTo>
                    <a:pt x="96" y="196"/>
                  </a:lnTo>
                  <a:lnTo>
                    <a:pt x="94" y="198"/>
                  </a:lnTo>
                  <a:lnTo>
                    <a:pt x="92" y="200"/>
                  </a:lnTo>
                  <a:lnTo>
                    <a:pt x="92" y="205"/>
                  </a:lnTo>
                  <a:lnTo>
                    <a:pt x="89" y="210"/>
                  </a:lnTo>
                  <a:lnTo>
                    <a:pt x="87" y="214"/>
                  </a:lnTo>
                  <a:lnTo>
                    <a:pt x="87" y="219"/>
                  </a:lnTo>
                  <a:lnTo>
                    <a:pt x="85" y="224"/>
                  </a:lnTo>
                  <a:lnTo>
                    <a:pt x="82" y="226"/>
                  </a:lnTo>
                  <a:lnTo>
                    <a:pt x="80" y="233"/>
                  </a:lnTo>
                  <a:lnTo>
                    <a:pt x="80" y="236"/>
                  </a:lnTo>
                  <a:lnTo>
                    <a:pt x="78" y="240"/>
                  </a:lnTo>
                  <a:lnTo>
                    <a:pt x="76" y="245"/>
                  </a:lnTo>
                  <a:lnTo>
                    <a:pt x="73" y="247"/>
                  </a:lnTo>
                  <a:lnTo>
                    <a:pt x="73" y="255"/>
                  </a:lnTo>
                  <a:lnTo>
                    <a:pt x="71" y="257"/>
                  </a:lnTo>
                  <a:lnTo>
                    <a:pt x="69" y="262"/>
                  </a:lnTo>
                  <a:lnTo>
                    <a:pt x="66" y="266"/>
                  </a:lnTo>
                  <a:lnTo>
                    <a:pt x="64" y="269"/>
                  </a:lnTo>
                  <a:lnTo>
                    <a:pt x="62" y="273"/>
                  </a:lnTo>
                  <a:lnTo>
                    <a:pt x="60" y="278"/>
                  </a:lnTo>
                  <a:lnTo>
                    <a:pt x="57" y="280"/>
                  </a:lnTo>
                  <a:lnTo>
                    <a:pt x="55" y="283"/>
                  </a:lnTo>
                  <a:lnTo>
                    <a:pt x="53" y="288"/>
                  </a:lnTo>
                  <a:lnTo>
                    <a:pt x="50" y="292"/>
                  </a:lnTo>
                  <a:lnTo>
                    <a:pt x="48" y="295"/>
                  </a:lnTo>
                  <a:lnTo>
                    <a:pt x="46" y="299"/>
                  </a:lnTo>
                  <a:lnTo>
                    <a:pt x="44" y="302"/>
                  </a:lnTo>
                  <a:lnTo>
                    <a:pt x="39" y="304"/>
                  </a:lnTo>
                  <a:lnTo>
                    <a:pt x="39" y="309"/>
                  </a:lnTo>
                  <a:lnTo>
                    <a:pt x="34" y="311"/>
                  </a:lnTo>
                  <a:lnTo>
                    <a:pt x="32" y="313"/>
                  </a:lnTo>
                  <a:lnTo>
                    <a:pt x="30" y="318"/>
                  </a:lnTo>
                  <a:lnTo>
                    <a:pt x="27" y="320"/>
                  </a:lnTo>
                  <a:lnTo>
                    <a:pt x="23" y="323"/>
                  </a:lnTo>
                  <a:lnTo>
                    <a:pt x="16" y="337"/>
                  </a:lnTo>
                  <a:lnTo>
                    <a:pt x="11" y="349"/>
                  </a:lnTo>
                  <a:lnTo>
                    <a:pt x="7" y="363"/>
                  </a:lnTo>
                  <a:lnTo>
                    <a:pt x="2" y="375"/>
                  </a:lnTo>
                  <a:lnTo>
                    <a:pt x="0" y="389"/>
                  </a:lnTo>
                  <a:lnTo>
                    <a:pt x="0" y="401"/>
                  </a:lnTo>
                  <a:lnTo>
                    <a:pt x="0" y="412"/>
                  </a:lnTo>
                  <a:lnTo>
                    <a:pt x="0" y="424"/>
                  </a:lnTo>
                  <a:lnTo>
                    <a:pt x="0" y="438"/>
                  </a:lnTo>
                  <a:lnTo>
                    <a:pt x="2" y="450"/>
                  </a:lnTo>
                  <a:lnTo>
                    <a:pt x="5" y="464"/>
                  </a:lnTo>
                  <a:lnTo>
                    <a:pt x="9" y="476"/>
                  </a:lnTo>
                  <a:lnTo>
                    <a:pt x="11" y="488"/>
                  </a:lnTo>
                  <a:lnTo>
                    <a:pt x="14" y="500"/>
                  </a:lnTo>
                  <a:lnTo>
                    <a:pt x="18" y="511"/>
                  </a:lnTo>
                  <a:lnTo>
                    <a:pt x="23" y="523"/>
                  </a:lnTo>
                  <a:lnTo>
                    <a:pt x="27" y="535"/>
                  </a:lnTo>
                  <a:lnTo>
                    <a:pt x="32" y="549"/>
                  </a:lnTo>
                  <a:lnTo>
                    <a:pt x="37" y="561"/>
                  </a:lnTo>
                  <a:lnTo>
                    <a:pt x="41" y="573"/>
                  </a:lnTo>
                  <a:lnTo>
                    <a:pt x="46" y="587"/>
                  </a:lnTo>
                  <a:lnTo>
                    <a:pt x="50" y="599"/>
                  </a:lnTo>
                  <a:lnTo>
                    <a:pt x="53" y="610"/>
                  </a:lnTo>
                  <a:lnTo>
                    <a:pt x="55" y="622"/>
                  </a:lnTo>
                  <a:lnTo>
                    <a:pt x="57" y="634"/>
                  </a:lnTo>
                  <a:lnTo>
                    <a:pt x="60" y="648"/>
                  </a:lnTo>
                  <a:lnTo>
                    <a:pt x="62" y="660"/>
                  </a:lnTo>
                  <a:lnTo>
                    <a:pt x="62" y="674"/>
                  </a:lnTo>
                  <a:lnTo>
                    <a:pt x="62" y="686"/>
                  </a:lnTo>
                  <a:lnTo>
                    <a:pt x="60" y="700"/>
                  </a:lnTo>
                  <a:lnTo>
                    <a:pt x="57" y="712"/>
                  </a:lnTo>
                  <a:lnTo>
                    <a:pt x="53" y="726"/>
                  </a:lnTo>
                  <a:lnTo>
                    <a:pt x="53" y="731"/>
                  </a:lnTo>
                  <a:lnTo>
                    <a:pt x="55" y="735"/>
                  </a:lnTo>
                  <a:lnTo>
                    <a:pt x="57" y="740"/>
                  </a:lnTo>
                  <a:lnTo>
                    <a:pt x="60" y="747"/>
                  </a:lnTo>
                  <a:lnTo>
                    <a:pt x="62" y="749"/>
                  </a:lnTo>
                  <a:lnTo>
                    <a:pt x="62" y="754"/>
                  </a:lnTo>
                  <a:lnTo>
                    <a:pt x="64" y="759"/>
                  </a:lnTo>
                  <a:lnTo>
                    <a:pt x="66" y="764"/>
                  </a:lnTo>
                  <a:lnTo>
                    <a:pt x="69" y="768"/>
                  </a:lnTo>
                  <a:lnTo>
                    <a:pt x="73" y="773"/>
                  </a:lnTo>
                  <a:lnTo>
                    <a:pt x="76" y="775"/>
                  </a:lnTo>
                  <a:lnTo>
                    <a:pt x="78" y="780"/>
                  </a:lnTo>
                  <a:lnTo>
                    <a:pt x="80" y="785"/>
                  </a:lnTo>
                  <a:lnTo>
                    <a:pt x="85" y="787"/>
                  </a:lnTo>
                  <a:lnTo>
                    <a:pt x="87" y="792"/>
                  </a:lnTo>
                  <a:lnTo>
                    <a:pt x="89" y="797"/>
                  </a:lnTo>
                  <a:lnTo>
                    <a:pt x="94" y="801"/>
                  </a:lnTo>
                  <a:lnTo>
                    <a:pt x="96" y="806"/>
                  </a:lnTo>
                  <a:lnTo>
                    <a:pt x="98" y="808"/>
                  </a:lnTo>
                  <a:lnTo>
                    <a:pt x="103" y="813"/>
                  </a:lnTo>
                  <a:lnTo>
                    <a:pt x="105" y="818"/>
                  </a:lnTo>
                  <a:lnTo>
                    <a:pt x="110" y="822"/>
                  </a:lnTo>
                  <a:lnTo>
                    <a:pt x="112" y="825"/>
                  </a:lnTo>
                  <a:lnTo>
                    <a:pt x="115" y="827"/>
                  </a:lnTo>
                  <a:lnTo>
                    <a:pt x="119" y="832"/>
                  </a:lnTo>
                  <a:lnTo>
                    <a:pt x="121" y="837"/>
                  </a:lnTo>
                  <a:lnTo>
                    <a:pt x="126" y="841"/>
                  </a:lnTo>
                  <a:lnTo>
                    <a:pt x="126" y="846"/>
                  </a:lnTo>
                  <a:lnTo>
                    <a:pt x="131" y="848"/>
                  </a:lnTo>
                  <a:lnTo>
                    <a:pt x="133" y="853"/>
                  </a:lnTo>
                  <a:lnTo>
                    <a:pt x="135" y="858"/>
                  </a:lnTo>
                  <a:lnTo>
                    <a:pt x="137" y="863"/>
                  </a:lnTo>
                  <a:lnTo>
                    <a:pt x="142" y="872"/>
                  </a:lnTo>
                  <a:lnTo>
                    <a:pt x="144" y="881"/>
                  </a:lnTo>
                  <a:lnTo>
                    <a:pt x="149" y="891"/>
                  </a:lnTo>
                  <a:lnTo>
                    <a:pt x="153" y="900"/>
                  </a:lnTo>
                  <a:lnTo>
                    <a:pt x="156" y="907"/>
                  </a:lnTo>
                  <a:lnTo>
                    <a:pt x="163" y="917"/>
                  </a:lnTo>
                  <a:lnTo>
                    <a:pt x="167" y="926"/>
                  </a:lnTo>
                  <a:lnTo>
                    <a:pt x="172" y="936"/>
                  </a:lnTo>
                  <a:lnTo>
                    <a:pt x="176" y="945"/>
                  </a:lnTo>
                  <a:lnTo>
                    <a:pt x="183" y="954"/>
                  </a:lnTo>
                  <a:lnTo>
                    <a:pt x="190" y="961"/>
                  </a:lnTo>
                  <a:lnTo>
                    <a:pt x="195" y="971"/>
                  </a:lnTo>
                  <a:lnTo>
                    <a:pt x="202" y="980"/>
                  </a:lnTo>
                  <a:lnTo>
                    <a:pt x="208" y="987"/>
                  </a:lnTo>
                  <a:lnTo>
                    <a:pt x="215" y="997"/>
                  </a:lnTo>
                  <a:lnTo>
                    <a:pt x="222" y="1004"/>
                  </a:lnTo>
                  <a:lnTo>
                    <a:pt x="229" y="1013"/>
                  </a:lnTo>
                  <a:lnTo>
                    <a:pt x="236" y="1023"/>
                  </a:lnTo>
                  <a:lnTo>
                    <a:pt x="243" y="1030"/>
                  </a:lnTo>
                  <a:lnTo>
                    <a:pt x="250" y="1037"/>
                  </a:lnTo>
                  <a:lnTo>
                    <a:pt x="254" y="1046"/>
                  </a:lnTo>
                  <a:lnTo>
                    <a:pt x="263" y="1056"/>
                  </a:lnTo>
                  <a:lnTo>
                    <a:pt x="270" y="1063"/>
                  </a:lnTo>
                  <a:lnTo>
                    <a:pt x="277" y="1070"/>
                  </a:lnTo>
                  <a:lnTo>
                    <a:pt x="284" y="1079"/>
                  </a:lnTo>
                  <a:lnTo>
                    <a:pt x="289" y="1089"/>
                  </a:lnTo>
                  <a:lnTo>
                    <a:pt x="295" y="1096"/>
                  </a:lnTo>
                  <a:lnTo>
                    <a:pt x="305" y="1103"/>
                  </a:lnTo>
                  <a:lnTo>
                    <a:pt x="309" y="1110"/>
                  </a:lnTo>
                  <a:lnTo>
                    <a:pt x="316" y="1119"/>
                  </a:lnTo>
                  <a:lnTo>
                    <a:pt x="321" y="1129"/>
                  </a:lnTo>
                  <a:lnTo>
                    <a:pt x="327" y="1134"/>
                  </a:lnTo>
                  <a:lnTo>
                    <a:pt x="330" y="1138"/>
                  </a:lnTo>
                  <a:lnTo>
                    <a:pt x="334" y="1143"/>
                  </a:lnTo>
                  <a:lnTo>
                    <a:pt x="337" y="1145"/>
                  </a:lnTo>
                  <a:lnTo>
                    <a:pt x="339" y="1148"/>
                  </a:lnTo>
                  <a:lnTo>
                    <a:pt x="344" y="1152"/>
                  </a:lnTo>
                  <a:lnTo>
                    <a:pt x="346" y="1155"/>
                  </a:lnTo>
                  <a:lnTo>
                    <a:pt x="350" y="1159"/>
                  </a:lnTo>
                  <a:lnTo>
                    <a:pt x="353" y="1162"/>
                  </a:lnTo>
                  <a:lnTo>
                    <a:pt x="355" y="1164"/>
                  </a:lnTo>
                  <a:lnTo>
                    <a:pt x="360" y="1169"/>
                  </a:lnTo>
                  <a:lnTo>
                    <a:pt x="362" y="1171"/>
                  </a:lnTo>
                  <a:lnTo>
                    <a:pt x="364" y="1174"/>
                  </a:lnTo>
                  <a:lnTo>
                    <a:pt x="369" y="1176"/>
                  </a:lnTo>
                  <a:lnTo>
                    <a:pt x="371" y="1178"/>
                  </a:lnTo>
                  <a:lnTo>
                    <a:pt x="376" y="1183"/>
                  </a:lnTo>
                  <a:lnTo>
                    <a:pt x="378" y="1185"/>
                  </a:lnTo>
                  <a:lnTo>
                    <a:pt x="382" y="1188"/>
                  </a:lnTo>
                  <a:lnTo>
                    <a:pt x="385" y="1190"/>
                  </a:lnTo>
                  <a:lnTo>
                    <a:pt x="387" y="1192"/>
                  </a:lnTo>
                  <a:lnTo>
                    <a:pt x="392" y="1195"/>
                  </a:lnTo>
                  <a:lnTo>
                    <a:pt x="396" y="1197"/>
                  </a:lnTo>
                  <a:lnTo>
                    <a:pt x="398" y="1200"/>
                  </a:lnTo>
                  <a:lnTo>
                    <a:pt x="403" y="1200"/>
                  </a:lnTo>
                  <a:lnTo>
                    <a:pt x="408" y="1202"/>
                  </a:lnTo>
                  <a:lnTo>
                    <a:pt x="410" y="1204"/>
                  </a:lnTo>
                  <a:lnTo>
                    <a:pt x="415" y="1207"/>
                  </a:lnTo>
                  <a:lnTo>
                    <a:pt x="419" y="1209"/>
                  </a:lnTo>
                  <a:lnTo>
                    <a:pt x="424" y="1209"/>
                  </a:lnTo>
                  <a:lnTo>
                    <a:pt x="426" y="1211"/>
                  </a:lnTo>
                  <a:lnTo>
                    <a:pt x="433" y="1211"/>
                  </a:lnTo>
                  <a:lnTo>
                    <a:pt x="437" y="1214"/>
                  </a:lnTo>
                  <a:lnTo>
                    <a:pt x="440" y="1216"/>
                  </a:lnTo>
                  <a:lnTo>
                    <a:pt x="444" y="1214"/>
                  </a:lnTo>
                  <a:lnTo>
                    <a:pt x="449" y="1211"/>
                  </a:lnTo>
                  <a:lnTo>
                    <a:pt x="453" y="1209"/>
                  </a:lnTo>
                  <a:lnTo>
                    <a:pt x="458" y="1209"/>
                  </a:lnTo>
                  <a:lnTo>
                    <a:pt x="463" y="1207"/>
                  </a:lnTo>
                  <a:lnTo>
                    <a:pt x="467" y="1204"/>
                  </a:lnTo>
                  <a:lnTo>
                    <a:pt x="469" y="1202"/>
                  </a:lnTo>
                  <a:lnTo>
                    <a:pt x="474" y="1200"/>
                  </a:lnTo>
                  <a:lnTo>
                    <a:pt x="479" y="1200"/>
                  </a:lnTo>
                  <a:lnTo>
                    <a:pt x="481" y="1195"/>
                  </a:lnTo>
                  <a:lnTo>
                    <a:pt x="486" y="1195"/>
                  </a:lnTo>
                  <a:lnTo>
                    <a:pt x="490" y="1190"/>
                  </a:lnTo>
                  <a:lnTo>
                    <a:pt x="495" y="1188"/>
                  </a:lnTo>
                  <a:lnTo>
                    <a:pt x="497" y="1185"/>
                  </a:lnTo>
                  <a:lnTo>
                    <a:pt x="502" y="1183"/>
                  </a:lnTo>
                  <a:lnTo>
                    <a:pt x="506" y="1181"/>
                  </a:lnTo>
                  <a:lnTo>
                    <a:pt x="508" y="1176"/>
                  </a:lnTo>
                  <a:lnTo>
                    <a:pt x="511" y="1174"/>
                  </a:lnTo>
                  <a:lnTo>
                    <a:pt x="515" y="1171"/>
                  </a:lnTo>
                  <a:lnTo>
                    <a:pt x="518" y="1169"/>
                  </a:lnTo>
                  <a:lnTo>
                    <a:pt x="520" y="1164"/>
                  </a:lnTo>
                  <a:lnTo>
                    <a:pt x="524" y="1162"/>
                  </a:lnTo>
                  <a:lnTo>
                    <a:pt x="529" y="1157"/>
                  </a:lnTo>
                  <a:lnTo>
                    <a:pt x="529" y="1155"/>
                  </a:lnTo>
                  <a:lnTo>
                    <a:pt x="534" y="1152"/>
                  </a:lnTo>
                  <a:lnTo>
                    <a:pt x="536" y="1148"/>
                  </a:lnTo>
                  <a:lnTo>
                    <a:pt x="538" y="1145"/>
                  </a:lnTo>
                  <a:lnTo>
                    <a:pt x="543" y="1141"/>
                  </a:lnTo>
                  <a:lnTo>
                    <a:pt x="543" y="1138"/>
                  </a:lnTo>
                  <a:lnTo>
                    <a:pt x="545" y="1134"/>
                  </a:lnTo>
                  <a:lnTo>
                    <a:pt x="547" y="1131"/>
                  </a:lnTo>
                  <a:lnTo>
                    <a:pt x="550" y="1129"/>
                  </a:lnTo>
                  <a:lnTo>
                    <a:pt x="559" y="1115"/>
                  </a:lnTo>
                  <a:lnTo>
                    <a:pt x="570" y="1103"/>
                  </a:lnTo>
                  <a:lnTo>
                    <a:pt x="579" y="1091"/>
                  </a:lnTo>
                  <a:lnTo>
                    <a:pt x="589" y="1079"/>
                  </a:lnTo>
                  <a:lnTo>
                    <a:pt x="600" y="1068"/>
                  </a:lnTo>
                  <a:lnTo>
                    <a:pt x="611" y="1056"/>
                  </a:lnTo>
                  <a:lnTo>
                    <a:pt x="623" y="1044"/>
                  </a:lnTo>
                  <a:lnTo>
                    <a:pt x="634" y="1032"/>
                  </a:lnTo>
                  <a:lnTo>
                    <a:pt x="646" y="1020"/>
                  </a:lnTo>
                  <a:lnTo>
                    <a:pt x="657" y="1009"/>
                  </a:lnTo>
                  <a:lnTo>
                    <a:pt x="669" y="999"/>
                  </a:lnTo>
                  <a:lnTo>
                    <a:pt x="680" y="987"/>
                  </a:lnTo>
                  <a:lnTo>
                    <a:pt x="692" y="976"/>
                  </a:lnTo>
                  <a:lnTo>
                    <a:pt x="701" y="964"/>
                  </a:lnTo>
                  <a:lnTo>
                    <a:pt x="710" y="952"/>
                  </a:lnTo>
                  <a:lnTo>
                    <a:pt x="721" y="940"/>
                  </a:lnTo>
                  <a:lnTo>
                    <a:pt x="733" y="928"/>
                  </a:lnTo>
                  <a:lnTo>
                    <a:pt x="740" y="917"/>
                  </a:lnTo>
                  <a:lnTo>
                    <a:pt x="749" y="905"/>
                  </a:lnTo>
                  <a:lnTo>
                    <a:pt x="760" y="891"/>
                  </a:lnTo>
                  <a:lnTo>
                    <a:pt x="767" y="879"/>
                  </a:lnTo>
                  <a:lnTo>
                    <a:pt x="774" y="867"/>
                  </a:lnTo>
                  <a:lnTo>
                    <a:pt x="779" y="853"/>
                  </a:lnTo>
                  <a:lnTo>
                    <a:pt x="786" y="839"/>
                  </a:lnTo>
                  <a:lnTo>
                    <a:pt x="790" y="827"/>
                  </a:lnTo>
                  <a:lnTo>
                    <a:pt x="795" y="813"/>
                  </a:lnTo>
                  <a:lnTo>
                    <a:pt x="799" y="797"/>
                  </a:lnTo>
                  <a:lnTo>
                    <a:pt x="802" y="782"/>
                  </a:lnTo>
                  <a:lnTo>
                    <a:pt x="804" y="768"/>
                  </a:lnTo>
                  <a:lnTo>
                    <a:pt x="804" y="752"/>
                  </a:lnTo>
                  <a:lnTo>
                    <a:pt x="804" y="735"/>
                  </a:lnTo>
                  <a:lnTo>
                    <a:pt x="802" y="719"/>
                  </a:lnTo>
                  <a:lnTo>
                    <a:pt x="799" y="712"/>
                  </a:lnTo>
                  <a:lnTo>
                    <a:pt x="799" y="705"/>
                  </a:lnTo>
                  <a:lnTo>
                    <a:pt x="799" y="698"/>
                  </a:lnTo>
                  <a:lnTo>
                    <a:pt x="799" y="690"/>
                  </a:lnTo>
                  <a:lnTo>
                    <a:pt x="799" y="683"/>
                  </a:lnTo>
                  <a:lnTo>
                    <a:pt x="799" y="676"/>
                  </a:lnTo>
                  <a:lnTo>
                    <a:pt x="799" y="669"/>
                  </a:lnTo>
                  <a:lnTo>
                    <a:pt x="802" y="662"/>
                  </a:lnTo>
                  <a:lnTo>
                    <a:pt x="802" y="655"/>
                  </a:lnTo>
                  <a:lnTo>
                    <a:pt x="802" y="650"/>
                  </a:lnTo>
                  <a:lnTo>
                    <a:pt x="804" y="641"/>
                  </a:lnTo>
                  <a:lnTo>
                    <a:pt x="804" y="634"/>
                  </a:lnTo>
                  <a:lnTo>
                    <a:pt x="806" y="629"/>
                  </a:lnTo>
                  <a:lnTo>
                    <a:pt x="808" y="622"/>
                  </a:lnTo>
                  <a:lnTo>
                    <a:pt x="808" y="615"/>
                  </a:lnTo>
                  <a:lnTo>
                    <a:pt x="813" y="608"/>
                  </a:lnTo>
                  <a:lnTo>
                    <a:pt x="813" y="601"/>
                  </a:lnTo>
                  <a:lnTo>
                    <a:pt x="815" y="596"/>
                  </a:lnTo>
                  <a:lnTo>
                    <a:pt x="820" y="589"/>
                  </a:lnTo>
                  <a:lnTo>
                    <a:pt x="820" y="582"/>
                  </a:lnTo>
                  <a:lnTo>
                    <a:pt x="824" y="575"/>
                  </a:lnTo>
                  <a:lnTo>
                    <a:pt x="827" y="568"/>
                  </a:lnTo>
                  <a:lnTo>
                    <a:pt x="827" y="561"/>
                  </a:lnTo>
                  <a:lnTo>
                    <a:pt x="831" y="556"/>
                  </a:lnTo>
                  <a:lnTo>
                    <a:pt x="834" y="549"/>
                  </a:lnTo>
                  <a:lnTo>
                    <a:pt x="836" y="542"/>
                  </a:lnTo>
                  <a:lnTo>
                    <a:pt x="838" y="535"/>
                  </a:lnTo>
                  <a:lnTo>
                    <a:pt x="843" y="530"/>
                  </a:lnTo>
                  <a:lnTo>
                    <a:pt x="843" y="523"/>
                  </a:lnTo>
                  <a:lnTo>
                    <a:pt x="847" y="516"/>
                  </a:lnTo>
                  <a:lnTo>
                    <a:pt x="850" y="509"/>
                  </a:lnTo>
                  <a:lnTo>
                    <a:pt x="852" y="502"/>
                  </a:lnTo>
                  <a:lnTo>
                    <a:pt x="854" y="500"/>
                  </a:lnTo>
                  <a:lnTo>
                    <a:pt x="859" y="495"/>
                  </a:lnTo>
                  <a:lnTo>
                    <a:pt x="861" y="490"/>
                  </a:lnTo>
                  <a:lnTo>
                    <a:pt x="863" y="485"/>
                  </a:lnTo>
                  <a:lnTo>
                    <a:pt x="866" y="481"/>
                  </a:lnTo>
                  <a:lnTo>
                    <a:pt x="870" y="476"/>
                  </a:lnTo>
                  <a:lnTo>
                    <a:pt x="870" y="469"/>
                  </a:lnTo>
                  <a:lnTo>
                    <a:pt x="873" y="467"/>
                  </a:lnTo>
                  <a:lnTo>
                    <a:pt x="875" y="462"/>
                  </a:lnTo>
                  <a:lnTo>
                    <a:pt x="877" y="455"/>
                  </a:lnTo>
                  <a:lnTo>
                    <a:pt x="877" y="452"/>
                  </a:lnTo>
                  <a:lnTo>
                    <a:pt x="879" y="445"/>
                  </a:lnTo>
                  <a:lnTo>
                    <a:pt x="882" y="441"/>
                  </a:lnTo>
                  <a:lnTo>
                    <a:pt x="882" y="436"/>
                  </a:lnTo>
                  <a:lnTo>
                    <a:pt x="882" y="431"/>
                  </a:lnTo>
                  <a:lnTo>
                    <a:pt x="882" y="424"/>
                  </a:lnTo>
                  <a:lnTo>
                    <a:pt x="882" y="419"/>
                  </a:lnTo>
                  <a:lnTo>
                    <a:pt x="882" y="415"/>
                  </a:lnTo>
                  <a:lnTo>
                    <a:pt x="884" y="410"/>
                  </a:lnTo>
                  <a:lnTo>
                    <a:pt x="884" y="405"/>
                  </a:lnTo>
                  <a:lnTo>
                    <a:pt x="884" y="401"/>
                  </a:lnTo>
                  <a:lnTo>
                    <a:pt x="882" y="394"/>
                  </a:lnTo>
                  <a:lnTo>
                    <a:pt x="882" y="389"/>
                  </a:lnTo>
                  <a:lnTo>
                    <a:pt x="882" y="384"/>
                  </a:lnTo>
                  <a:lnTo>
                    <a:pt x="882" y="379"/>
                  </a:lnTo>
                  <a:lnTo>
                    <a:pt x="882" y="375"/>
                  </a:lnTo>
                  <a:lnTo>
                    <a:pt x="882" y="368"/>
                  </a:lnTo>
                  <a:lnTo>
                    <a:pt x="882" y="363"/>
                  </a:lnTo>
                  <a:lnTo>
                    <a:pt x="879" y="358"/>
                  </a:lnTo>
                  <a:lnTo>
                    <a:pt x="879" y="353"/>
                  </a:lnTo>
                  <a:lnTo>
                    <a:pt x="879" y="346"/>
                  </a:lnTo>
                  <a:lnTo>
                    <a:pt x="877" y="342"/>
                  </a:lnTo>
                  <a:lnTo>
                    <a:pt x="875" y="337"/>
                  </a:lnTo>
                  <a:lnTo>
                    <a:pt x="873" y="335"/>
                  </a:lnTo>
                  <a:lnTo>
                    <a:pt x="870" y="328"/>
                  </a:lnTo>
                  <a:lnTo>
                    <a:pt x="870" y="325"/>
                  </a:lnTo>
                  <a:lnTo>
                    <a:pt x="866" y="320"/>
                  </a:lnTo>
                  <a:lnTo>
                    <a:pt x="866" y="316"/>
                  </a:lnTo>
                  <a:lnTo>
                    <a:pt x="861" y="313"/>
                  </a:lnTo>
                  <a:lnTo>
                    <a:pt x="859" y="309"/>
                  </a:lnTo>
                  <a:lnTo>
                    <a:pt x="859" y="304"/>
                  </a:lnTo>
                  <a:lnTo>
                    <a:pt x="854" y="299"/>
                  </a:lnTo>
                  <a:lnTo>
                    <a:pt x="852" y="297"/>
                  </a:lnTo>
                  <a:lnTo>
                    <a:pt x="850" y="292"/>
                  </a:lnTo>
                  <a:lnTo>
                    <a:pt x="847" y="290"/>
                  </a:lnTo>
                  <a:lnTo>
                    <a:pt x="843" y="283"/>
                  </a:lnTo>
                  <a:lnTo>
                    <a:pt x="843" y="280"/>
                  </a:lnTo>
                  <a:lnTo>
                    <a:pt x="838" y="278"/>
                  </a:lnTo>
                  <a:lnTo>
                    <a:pt x="836" y="273"/>
                  </a:lnTo>
                  <a:lnTo>
                    <a:pt x="834" y="269"/>
                  </a:lnTo>
                  <a:lnTo>
                    <a:pt x="831" y="266"/>
                  </a:lnTo>
                  <a:lnTo>
                    <a:pt x="827" y="262"/>
                  </a:lnTo>
                  <a:lnTo>
                    <a:pt x="824" y="257"/>
                  </a:lnTo>
                  <a:lnTo>
                    <a:pt x="822" y="255"/>
                  </a:lnTo>
                  <a:lnTo>
                    <a:pt x="820" y="250"/>
                  </a:lnTo>
                  <a:lnTo>
                    <a:pt x="818" y="245"/>
                  </a:lnTo>
                  <a:lnTo>
                    <a:pt x="815" y="240"/>
                  </a:lnTo>
                  <a:lnTo>
                    <a:pt x="813" y="238"/>
                  </a:lnTo>
                  <a:lnTo>
                    <a:pt x="811" y="233"/>
                  </a:lnTo>
                  <a:lnTo>
                    <a:pt x="808" y="229"/>
                  </a:lnTo>
                  <a:lnTo>
                    <a:pt x="806" y="224"/>
                  </a:lnTo>
                  <a:lnTo>
                    <a:pt x="804" y="222"/>
                  </a:lnTo>
                  <a:lnTo>
                    <a:pt x="802" y="217"/>
                  </a:lnTo>
                  <a:lnTo>
                    <a:pt x="802" y="212"/>
                  </a:lnTo>
                  <a:lnTo>
                    <a:pt x="797" y="207"/>
                  </a:lnTo>
                  <a:lnTo>
                    <a:pt x="795" y="203"/>
                  </a:lnTo>
                  <a:lnTo>
                    <a:pt x="792" y="200"/>
                  </a:lnTo>
                  <a:lnTo>
                    <a:pt x="792" y="196"/>
                  </a:lnTo>
                  <a:lnTo>
                    <a:pt x="790" y="193"/>
                  </a:lnTo>
                  <a:lnTo>
                    <a:pt x="790" y="189"/>
                  </a:lnTo>
                  <a:lnTo>
                    <a:pt x="788" y="184"/>
                  </a:lnTo>
                  <a:lnTo>
                    <a:pt x="786" y="181"/>
                  </a:lnTo>
                  <a:lnTo>
                    <a:pt x="783" y="174"/>
                  </a:lnTo>
                  <a:lnTo>
                    <a:pt x="783" y="172"/>
                  </a:lnTo>
                  <a:lnTo>
                    <a:pt x="783" y="167"/>
                  </a:lnTo>
                  <a:lnTo>
                    <a:pt x="781" y="163"/>
                  </a:lnTo>
                  <a:lnTo>
                    <a:pt x="779" y="158"/>
                  </a:lnTo>
                  <a:lnTo>
                    <a:pt x="779" y="156"/>
                  </a:lnTo>
                  <a:lnTo>
                    <a:pt x="776" y="151"/>
                  </a:lnTo>
                  <a:lnTo>
                    <a:pt x="774" y="146"/>
                  </a:lnTo>
                  <a:lnTo>
                    <a:pt x="774" y="141"/>
                  </a:lnTo>
                  <a:lnTo>
                    <a:pt x="772" y="139"/>
                  </a:lnTo>
                  <a:lnTo>
                    <a:pt x="772" y="137"/>
                  </a:lnTo>
                  <a:lnTo>
                    <a:pt x="769" y="132"/>
                  </a:lnTo>
                  <a:lnTo>
                    <a:pt x="767" y="127"/>
                  </a:lnTo>
                  <a:lnTo>
                    <a:pt x="765" y="125"/>
                  </a:lnTo>
                  <a:lnTo>
                    <a:pt x="763" y="120"/>
                  </a:lnTo>
                  <a:lnTo>
                    <a:pt x="760" y="115"/>
                  </a:lnTo>
                  <a:lnTo>
                    <a:pt x="760" y="113"/>
                  </a:lnTo>
                  <a:lnTo>
                    <a:pt x="756" y="108"/>
                  </a:lnTo>
                  <a:lnTo>
                    <a:pt x="753" y="106"/>
                  </a:lnTo>
                  <a:lnTo>
                    <a:pt x="751" y="104"/>
                  </a:lnTo>
                  <a:lnTo>
                    <a:pt x="749" y="101"/>
                  </a:lnTo>
                  <a:lnTo>
                    <a:pt x="744" y="97"/>
                  </a:lnTo>
                  <a:lnTo>
                    <a:pt x="740" y="94"/>
                  </a:lnTo>
                  <a:lnTo>
                    <a:pt x="737" y="92"/>
                  </a:lnTo>
                  <a:lnTo>
                    <a:pt x="735" y="87"/>
                  </a:lnTo>
                  <a:lnTo>
                    <a:pt x="733" y="85"/>
                  </a:lnTo>
                  <a:lnTo>
                    <a:pt x="731" y="85"/>
                  </a:lnTo>
                  <a:lnTo>
                    <a:pt x="728" y="82"/>
                  </a:lnTo>
                  <a:lnTo>
                    <a:pt x="726" y="80"/>
                  </a:lnTo>
                  <a:lnTo>
                    <a:pt x="726" y="75"/>
                  </a:lnTo>
                  <a:lnTo>
                    <a:pt x="721" y="75"/>
                  </a:lnTo>
                  <a:lnTo>
                    <a:pt x="719" y="73"/>
                  </a:lnTo>
                  <a:lnTo>
                    <a:pt x="717" y="71"/>
                  </a:lnTo>
                  <a:lnTo>
                    <a:pt x="715" y="71"/>
                  </a:lnTo>
                  <a:lnTo>
                    <a:pt x="715" y="68"/>
                  </a:lnTo>
                  <a:lnTo>
                    <a:pt x="710" y="66"/>
                  </a:lnTo>
                  <a:lnTo>
                    <a:pt x="708" y="64"/>
                  </a:lnTo>
                  <a:lnTo>
                    <a:pt x="705" y="61"/>
                  </a:lnTo>
                  <a:lnTo>
                    <a:pt x="703" y="61"/>
                  </a:lnTo>
                  <a:lnTo>
                    <a:pt x="701" y="61"/>
                  </a:lnTo>
                  <a:lnTo>
                    <a:pt x="698" y="59"/>
                  </a:lnTo>
                  <a:lnTo>
                    <a:pt x="694" y="59"/>
                  </a:lnTo>
                  <a:lnTo>
                    <a:pt x="692" y="57"/>
                  </a:lnTo>
                  <a:lnTo>
                    <a:pt x="689" y="54"/>
                  </a:lnTo>
                  <a:lnTo>
                    <a:pt x="687" y="54"/>
                  </a:lnTo>
                  <a:lnTo>
                    <a:pt x="682" y="54"/>
                  </a:lnTo>
                  <a:lnTo>
                    <a:pt x="680" y="52"/>
                  </a:lnTo>
                  <a:lnTo>
                    <a:pt x="678" y="52"/>
                  </a:lnTo>
                  <a:lnTo>
                    <a:pt x="676" y="52"/>
                  </a:lnTo>
                  <a:lnTo>
                    <a:pt x="671" y="52"/>
                  </a:lnTo>
                  <a:lnTo>
                    <a:pt x="669" y="52"/>
                  </a:lnTo>
                  <a:lnTo>
                    <a:pt x="664" y="52"/>
                  </a:lnTo>
                  <a:lnTo>
                    <a:pt x="662" y="52"/>
                  </a:lnTo>
                  <a:lnTo>
                    <a:pt x="660" y="52"/>
                  </a:lnTo>
                  <a:lnTo>
                    <a:pt x="657" y="52"/>
                  </a:lnTo>
                  <a:lnTo>
                    <a:pt x="653" y="52"/>
                  </a:lnTo>
                  <a:lnTo>
                    <a:pt x="650" y="52"/>
                  </a:lnTo>
                  <a:lnTo>
                    <a:pt x="648" y="52"/>
                  </a:lnTo>
                  <a:lnTo>
                    <a:pt x="646" y="52"/>
                  </a:lnTo>
                  <a:lnTo>
                    <a:pt x="644" y="54"/>
                  </a:lnTo>
                  <a:lnTo>
                    <a:pt x="641" y="54"/>
                  </a:lnTo>
                  <a:lnTo>
                    <a:pt x="639" y="54"/>
                  </a:lnTo>
                  <a:lnTo>
                    <a:pt x="637" y="54"/>
                  </a:lnTo>
                  <a:lnTo>
                    <a:pt x="634" y="54"/>
                  </a:lnTo>
                  <a:lnTo>
                    <a:pt x="632" y="54"/>
                  </a:lnTo>
                  <a:lnTo>
                    <a:pt x="630" y="54"/>
                  </a:lnTo>
                  <a:lnTo>
                    <a:pt x="630" y="57"/>
                  </a:lnTo>
                  <a:lnTo>
                    <a:pt x="628" y="57"/>
                  </a:lnTo>
                  <a:lnTo>
                    <a:pt x="625" y="57"/>
                  </a:lnTo>
                  <a:lnTo>
                    <a:pt x="623" y="57"/>
                  </a:lnTo>
                  <a:lnTo>
                    <a:pt x="621" y="57"/>
                  </a:lnTo>
                  <a:lnTo>
                    <a:pt x="618" y="59"/>
                  </a:lnTo>
                  <a:lnTo>
                    <a:pt x="616" y="59"/>
                  </a:lnTo>
                  <a:lnTo>
                    <a:pt x="614" y="59"/>
                  </a:lnTo>
                  <a:lnTo>
                    <a:pt x="611" y="59"/>
                  </a:lnTo>
                  <a:lnTo>
                    <a:pt x="611" y="61"/>
                  </a:lnTo>
                  <a:lnTo>
                    <a:pt x="609" y="61"/>
                  </a:lnTo>
                  <a:lnTo>
                    <a:pt x="607" y="61"/>
                  </a:lnTo>
                  <a:lnTo>
                    <a:pt x="605" y="64"/>
                  </a:lnTo>
                  <a:lnTo>
                    <a:pt x="602" y="64"/>
                  </a:lnTo>
                  <a:lnTo>
                    <a:pt x="600" y="66"/>
                  </a:lnTo>
                  <a:lnTo>
                    <a:pt x="595" y="68"/>
                  </a:lnTo>
                  <a:lnTo>
                    <a:pt x="595" y="71"/>
                  </a:lnTo>
                  <a:lnTo>
                    <a:pt x="593" y="71"/>
                  </a:lnTo>
                  <a:lnTo>
                    <a:pt x="589" y="73"/>
                  </a:lnTo>
                  <a:lnTo>
                    <a:pt x="586" y="75"/>
                  </a:lnTo>
                  <a:lnTo>
                    <a:pt x="584" y="78"/>
                  </a:lnTo>
                  <a:lnTo>
                    <a:pt x="582" y="80"/>
                  </a:lnTo>
                  <a:lnTo>
                    <a:pt x="582" y="82"/>
                  </a:lnTo>
                  <a:lnTo>
                    <a:pt x="579" y="85"/>
                  </a:lnTo>
                  <a:lnTo>
                    <a:pt x="577" y="85"/>
                  </a:lnTo>
                  <a:lnTo>
                    <a:pt x="575" y="87"/>
                  </a:lnTo>
                  <a:lnTo>
                    <a:pt x="573" y="90"/>
                  </a:lnTo>
                  <a:lnTo>
                    <a:pt x="573" y="92"/>
                  </a:lnTo>
                  <a:lnTo>
                    <a:pt x="570" y="94"/>
                  </a:lnTo>
                  <a:lnTo>
                    <a:pt x="570" y="97"/>
                  </a:lnTo>
                  <a:lnTo>
                    <a:pt x="566" y="97"/>
                  </a:lnTo>
                  <a:lnTo>
                    <a:pt x="566" y="101"/>
                  </a:lnTo>
                  <a:lnTo>
                    <a:pt x="563" y="104"/>
                  </a:lnTo>
                  <a:lnTo>
                    <a:pt x="561" y="106"/>
                  </a:lnTo>
                  <a:lnTo>
                    <a:pt x="559" y="108"/>
                  </a:lnTo>
                  <a:lnTo>
                    <a:pt x="557" y="113"/>
                  </a:lnTo>
                  <a:lnTo>
                    <a:pt x="554" y="113"/>
                  </a:lnTo>
                  <a:lnTo>
                    <a:pt x="554" y="115"/>
                  </a:lnTo>
                  <a:lnTo>
                    <a:pt x="552" y="118"/>
                  </a:lnTo>
                  <a:lnTo>
                    <a:pt x="550" y="120"/>
                  </a:lnTo>
                  <a:lnTo>
                    <a:pt x="550" y="123"/>
                  </a:lnTo>
                  <a:lnTo>
                    <a:pt x="547" y="125"/>
                  </a:lnTo>
                  <a:lnTo>
                    <a:pt x="536" y="123"/>
                  </a:lnTo>
                  <a:lnTo>
                    <a:pt x="570" y="68"/>
                  </a:lnTo>
                  <a:lnTo>
                    <a:pt x="566" y="66"/>
                  </a:lnTo>
                  <a:lnTo>
                    <a:pt x="566" y="64"/>
                  </a:lnTo>
                  <a:lnTo>
                    <a:pt x="563" y="61"/>
                  </a:lnTo>
                  <a:lnTo>
                    <a:pt x="561" y="61"/>
                  </a:lnTo>
                  <a:lnTo>
                    <a:pt x="561" y="59"/>
                  </a:lnTo>
                  <a:lnTo>
                    <a:pt x="559" y="57"/>
                  </a:lnTo>
                  <a:lnTo>
                    <a:pt x="557" y="54"/>
                  </a:lnTo>
                  <a:lnTo>
                    <a:pt x="554" y="52"/>
                  </a:lnTo>
                  <a:lnTo>
                    <a:pt x="550" y="49"/>
                  </a:lnTo>
                  <a:lnTo>
                    <a:pt x="550" y="47"/>
                  </a:lnTo>
                  <a:lnTo>
                    <a:pt x="547" y="45"/>
                  </a:lnTo>
                  <a:lnTo>
                    <a:pt x="547" y="42"/>
                  </a:lnTo>
                  <a:lnTo>
                    <a:pt x="545" y="42"/>
                  </a:lnTo>
                  <a:lnTo>
                    <a:pt x="543" y="40"/>
                  </a:lnTo>
                  <a:lnTo>
                    <a:pt x="540" y="38"/>
                  </a:lnTo>
                  <a:lnTo>
                    <a:pt x="538" y="33"/>
                  </a:lnTo>
                  <a:lnTo>
                    <a:pt x="536" y="33"/>
                  </a:lnTo>
                  <a:lnTo>
                    <a:pt x="534" y="31"/>
                  </a:lnTo>
                  <a:lnTo>
                    <a:pt x="531" y="28"/>
                  </a:lnTo>
                  <a:lnTo>
                    <a:pt x="529" y="28"/>
                  </a:lnTo>
                  <a:lnTo>
                    <a:pt x="529" y="26"/>
                  </a:lnTo>
                  <a:lnTo>
                    <a:pt x="527" y="24"/>
                  </a:lnTo>
                  <a:lnTo>
                    <a:pt x="524" y="21"/>
                  </a:lnTo>
                  <a:lnTo>
                    <a:pt x="524" y="19"/>
                  </a:lnTo>
                  <a:lnTo>
                    <a:pt x="520" y="19"/>
                  </a:lnTo>
                  <a:lnTo>
                    <a:pt x="520" y="16"/>
                  </a:lnTo>
                  <a:lnTo>
                    <a:pt x="518" y="16"/>
                  </a:lnTo>
                  <a:lnTo>
                    <a:pt x="518" y="14"/>
                  </a:lnTo>
                  <a:lnTo>
                    <a:pt x="515" y="12"/>
                  </a:lnTo>
                  <a:lnTo>
                    <a:pt x="513" y="9"/>
                  </a:lnTo>
                  <a:lnTo>
                    <a:pt x="511" y="9"/>
                  </a:lnTo>
                  <a:lnTo>
                    <a:pt x="508" y="7"/>
                  </a:lnTo>
                  <a:lnTo>
                    <a:pt x="506" y="7"/>
                  </a:lnTo>
                  <a:lnTo>
                    <a:pt x="506" y="5"/>
                  </a:lnTo>
                  <a:lnTo>
                    <a:pt x="504" y="5"/>
                  </a:lnTo>
                  <a:lnTo>
                    <a:pt x="502" y="5"/>
                  </a:lnTo>
                  <a:lnTo>
                    <a:pt x="502" y="2"/>
                  </a:lnTo>
                  <a:lnTo>
                    <a:pt x="502" y="0"/>
                  </a:lnTo>
                  <a:lnTo>
                    <a:pt x="499" y="0"/>
                  </a:lnTo>
                  <a:lnTo>
                    <a:pt x="497" y="0"/>
                  </a:lnTo>
                </a:path>
              </a:pathLst>
            </a:custGeom>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ln w="9525" cap="rnd">
              <a:noFill/>
              <a:round/>
              <a:headEnd/>
              <a:tailEnd/>
            </a:ln>
          </p:spPr>
          <p:txBody>
            <a:bodyPr/>
            <a:lstStyle/>
            <a:p>
              <a:pPr fontAlgn="auto">
                <a:spcBef>
                  <a:spcPts val="0"/>
                </a:spcBef>
                <a:spcAft>
                  <a:spcPts val="0"/>
                </a:spcAft>
              </a:pPr>
              <a:endParaRPr lang="en-US">
                <a:solidFill>
                  <a:prstClr val="black"/>
                </a:solidFill>
                <a:latin typeface="Calibri"/>
              </a:endParaRPr>
            </a:p>
          </p:txBody>
        </p:sp>
        <p:sp>
          <p:nvSpPr>
            <p:cNvPr id="2358" name="Freeform 9"/>
            <p:cNvSpPr>
              <a:spLocks/>
            </p:cNvSpPr>
            <p:nvPr/>
          </p:nvSpPr>
          <p:spPr bwMode="auto">
            <a:xfrm>
              <a:off x="3704608" y="2814285"/>
              <a:ext cx="2254603" cy="3158984"/>
            </a:xfrm>
            <a:custGeom>
              <a:avLst/>
              <a:gdLst>
                <a:gd name="T0" fmla="*/ 2147483647 w 793"/>
                <a:gd name="T1" fmla="*/ 2147483647 h 1097"/>
                <a:gd name="T2" fmla="*/ 2147483647 w 793"/>
                <a:gd name="T3" fmla="*/ 2147483647 h 1097"/>
                <a:gd name="T4" fmla="*/ 2147483647 w 793"/>
                <a:gd name="T5" fmla="*/ 2147483647 h 1097"/>
                <a:gd name="T6" fmla="*/ 2147483647 w 793"/>
                <a:gd name="T7" fmla="*/ 2147483647 h 1097"/>
                <a:gd name="T8" fmla="*/ 2147483647 w 793"/>
                <a:gd name="T9" fmla="*/ 2147483647 h 1097"/>
                <a:gd name="T10" fmla="*/ 2147483647 w 793"/>
                <a:gd name="T11" fmla="*/ 2147483647 h 1097"/>
                <a:gd name="T12" fmla="*/ 2147483647 w 793"/>
                <a:gd name="T13" fmla="*/ 2147483647 h 1097"/>
                <a:gd name="T14" fmla="*/ 2147483647 w 793"/>
                <a:gd name="T15" fmla="*/ 2147483647 h 1097"/>
                <a:gd name="T16" fmla="*/ 2147483647 w 793"/>
                <a:gd name="T17" fmla="*/ 2147483647 h 1097"/>
                <a:gd name="T18" fmla="*/ 2147483647 w 793"/>
                <a:gd name="T19" fmla="*/ 2147483647 h 1097"/>
                <a:gd name="T20" fmla="*/ 2147483647 w 793"/>
                <a:gd name="T21" fmla="*/ 2147483647 h 1097"/>
                <a:gd name="T22" fmla="*/ 2147483647 w 793"/>
                <a:gd name="T23" fmla="*/ 2147483647 h 1097"/>
                <a:gd name="T24" fmla="*/ 2147483647 w 793"/>
                <a:gd name="T25" fmla="*/ 2147483647 h 1097"/>
                <a:gd name="T26" fmla="*/ 2147483647 w 793"/>
                <a:gd name="T27" fmla="*/ 2147483647 h 1097"/>
                <a:gd name="T28" fmla="*/ 2147483647 w 793"/>
                <a:gd name="T29" fmla="*/ 2147483647 h 1097"/>
                <a:gd name="T30" fmla="*/ 0 w 793"/>
                <a:gd name="T31" fmla="*/ 2147483647 h 1097"/>
                <a:gd name="T32" fmla="*/ 2147483647 w 793"/>
                <a:gd name="T33" fmla="*/ 2147483647 h 1097"/>
                <a:gd name="T34" fmla="*/ 2147483647 w 793"/>
                <a:gd name="T35" fmla="*/ 2147483647 h 1097"/>
                <a:gd name="T36" fmla="*/ 2147483647 w 793"/>
                <a:gd name="T37" fmla="*/ 2147483647 h 1097"/>
                <a:gd name="T38" fmla="*/ 2147483647 w 793"/>
                <a:gd name="T39" fmla="*/ 2147483647 h 1097"/>
                <a:gd name="T40" fmla="*/ 2147483647 w 793"/>
                <a:gd name="T41" fmla="*/ 2147483647 h 1097"/>
                <a:gd name="T42" fmla="*/ 2147483647 w 793"/>
                <a:gd name="T43" fmla="*/ 2147483647 h 1097"/>
                <a:gd name="T44" fmla="*/ 2147483647 w 793"/>
                <a:gd name="T45" fmla="*/ 2147483647 h 1097"/>
                <a:gd name="T46" fmla="*/ 2147483647 w 793"/>
                <a:gd name="T47" fmla="*/ 2147483647 h 1097"/>
                <a:gd name="T48" fmla="*/ 2147483647 w 793"/>
                <a:gd name="T49" fmla="*/ 2147483647 h 1097"/>
                <a:gd name="T50" fmla="*/ 2147483647 w 793"/>
                <a:gd name="T51" fmla="*/ 2147483647 h 1097"/>
                <a:gd name="T52" fmla="*/ 2147483647 w 793"/>
                <a:gd name="T53" fmla="*/ 2147483647 h 1097"/>
                <a:gd name="T54" fmla="*/ 2147483647 w 793"/>
                <a:gd name="T55" fmla="*/ 2147483647 h 1097"/>
                <a:gd name="T56" fmla="*/ 2147483647 w 793"/>
                <a:gd name="T57" fmla="*/ 2147483647 h 1097"/>
                <a:gd name="T58" fmla="*/ 2147483647 w 793"/>
                <a:gd name="T59" fmla="*/ 2147483647 h 1097"/>
                <a:gd name="T60" fmla="*/ 2147483647 w 793"/>
                <a:gd name="T61" fmla="*/ 2147483647 h 1097"/>
                <a:gd name="T62" fmla="*/ 2147483647 w 793"/>
                <a:gd name="T63" fmla="*/ 2147483647 h 1097"/>
                <a:gd name="T64" fmla="*/ 2147483647 w 793"/>
                <a:gd name="T65" fmla="*/ 2147483647 h 1097"/>
                <a:gd name="T66" fmla="*/ 2147483647 w 793"/>
                <a:gd name="T67" fmla="*/ 2147483647 h 1097"/>
                <a:gd name="T68" fmla="*/ 2147483647 w 793"/>
                <a:gd name="T69" fmla="*/ 2147483647 h 1097"/>
                <a:gd name="T70" fmla="*/ 2147483647 w 793"/>
                <a:gd name="T71" fmla="*/ 2147483647 h 1097"/>
                <a:gd name="T72" fmla="*/ 2147483647 w 793"/>
                <a:gd name="T73" fmla="*/ 2147483647 h 1097"/>
                <a:gd name="T74" fmla="*/ 2147483647 w 793"/>
                <a:gd name="T75" fmla="*/ 2147483647 h 1097"/>
                <a:gd name="T76" fmla="*/ 2147483647 w 793"/>
                <a:gd name="T77" fmla="*/ 2147483647 h 1097"/>
                <a:gd name="T78" fmla="*/ 2147483647 w 793"/>
                <a:gd name="T79" fmla="*/ 2147483647 h 1097"/>
                <a:gd name="T80" fmla="*/ 2147483647 w 793"/>
                <a:gd name="T81" fmla="*/ 2147483647 h 1097"/>
                <a:gd name="T82" fmla="*/ 2147483647 w 793"/>
                <a:gd name="T83" fmla="*/ 2147483647 h 1097"/>
                <a:gd name="T84" fmla="*/ 2147483647 w 793"/>
                <a:gd name="T85" fmla="*/ 2147483647 h 1097"/>
                <a:gd name="T86" fmla="*/ 2147483647 w 793"/>
                <a:gd name="T87" fmla="*/ 2147483647 h 1097"/>
                <a:gd name="T88" fmla="*/ 2147483647 w 793"/>
                <a:gd name="T89" fmla="*/ 2147483647 h 1097"/>
                <a:gd name="T90" fmla="*/ 2147483647 w 793"/>
                <a:gd name="T91" fmla="*/ 2147483647 h 1097"/>
                <a:gd name="T92" fmla="*/ 2147483647 w 793"/>
                <a:gd name="T93" fmla="*/ 2147483647 h 1097"/>
                <a:gd name="T94" fmla="*/ 2147483647 w 793"/>
                <a:gd name="T95" fmla="*/ 2147483647 h 1097"/>
                <a:gd name="T96" fmla="*/ 2147483647 w 793"/>
                <a:gd name="T97" fmla="*/ 2147483647 h 1097"/>
                <a:gd name="T98" fmla="*/ 2147483647 w 793"/>
                <a:gd name="T99" fmla="*/ 2147483647 h 1097"/>
                <a:gd name="T100" fmla="*/ 2147483647 w 793"/>
                <a:gd name="T101" fmla="*/ 2147483647 h 1097"/>
                <a:gd name="T102" fmla="*/ 2147483647 w 793"/>
                <a:gd name="T103" fmla="*/ 2147483647 h 1097"/>
                <a:gd name="T104" fmla="*/ 2147483647 w 793"/>
                <a:gd name="T105" fmla="*/ 2147483647 h 1097"/>
                <a:gd name="T106" fmla="*/ 2147483647 w 793"/>
                <a:gd name="T107" fmla="*/ 2147483647 h 1097"/>
                <a:gd name="T108" fmla="*/ 2147483647 w 793"/>
                <a:gd name="T109" fmla="*/ 2147483647 h 1097"/>
                <a:gd name="T110" fmla="*/ 2147483647 w 793"/>
                <a:gd name="T111" fmla="*/ 2147483647 h 1097"/>
                <a:gd name="T112" fmla="*/ 2147483647 w 793"/>
                <a:gd name="T113" fmla="*/ 2147483647 h 1097"/>
                <a:gd name="T114" fmla="*/ 2147483647 w 793"/>
                <a:gd name="T115" fmla="*/ 2147483647 h 1097"/>
                <a:gd name="T116" fmla="*/ 2147483647 w 793"/>
                <a:gd name="T117" fmla="*/ 2147483647 h 10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3"/>
                <a:gd name="T178" fmla="*/ 0 h 1097"/>
                <a:gd name="T179" fmla="*/ 793 w 793"/>
                <a:gd name="T180" fmla="*/ 1097 h 10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3" h="1097">
                  <a:moveTo>
                    <a:pt x="442" y="0"/>
                  </a:moveTo>
                  <a:lnTo>
                    <a:pt x="438" y="2"/>
                  </a:lnTo>
                  <a:lnTo>
                    <a:pt x="435" y="5"/>
                  </a:lnTo>
                  <a:lnTo>
                    <a:pt x="433" y="7"/>
                  </a:lnTo>
                  <a:lnTo>
                    <a:pt x="431" y="9"/>
                  </a:lnTo>
                  <a:lnTo>
                    <a:pt x="428" y="12"/>
                  </a:lnTo>
                  <a:lnTo>
                    <a:pt x="426" y="14"/>
                  </a:lnTo>
                  <a:lnTo>
                    <a:pt x="421" y="16"/>
                  </a:lnTo>
                  <a:lnTo>
                    <a:pt x="421" y="19"/>
                  </a:lnTo>
                  <a:lnTo>
                    <a:pt x="419" y="21"/>
                  </a:lnTo>
                  <a:lnTo>
                    <a:pt x="415" y="23"/>
                  </a:lnTo>
                  <a:lnTo>
                    <a:pt x="412" y="25"/>
                  </a:lnTo>
                  <a:lnTo>
                    <a:pt x="410" y="28"/>
                  </a:lnTo>
                  <a:lnTo>
                    <a:pt x="408" y="30"/>
                  </a:lnTo>
                  <a:lnTo>
                    <a:pt x="408" y="32"/>
                  </a:lnTo>
                  <a:lnTo>
                    <a:pt x="403" y="37"/>
                  </a:lnTo>
                  <a:lnTo>
                    <a:pt x="401" y="37"/>
                  </a:lnTo>
                  <a:lnTo>
                    <a:pt x="398" y="39"/>
                  </a:lnTo>
                  <a:lnTo>
                    <a:pt x="398" y="42"/>
                  </a:lnTo>
                  <a:lnTo>
                    <a:pt x="396" y="46"/>
                  </a:lnTo>
                  <a:lnTo>
                    <a:pt x="394" y="49"/>
                  </a:lnTo>
                  <a:lnTo>
                    <a:pt x="391" y="51"/>
                  </a:lnTo>
                  <a:lnTo>
                    <a:pt x="387" y="53"/>
                  </a:lnTo>
                  <a:lnTo>
                    <a:pt x="387" y="56"/>
                  </a:lnTo>
                  <a:lnTo>
                    <a:pt x="384" y="58"/>
                  </a:lnTo>
                  <a:lnTo>
                    <a:pt x="382" y="60"/>
                  </a:lnTo>
                  <a:lnTo>
                    <a:pt x="380" y="63"/>
                  </a:lnTo>
                  <a:lnTo>
                    <a:pt x="377" y="65"/>
                  </a:lnTo>
                  <a:lnTo>
                    <a:pt x="377" y="67"/>
                  </a:lnTo>
                  <a:lnTo>
                    <a:pt x="373" y="72"/>
                  </a:lnTo>
                  <a:lnTo>
                    <a:pt x="371" y="76"/>
                  </a:lnTo>
                  <a:lnTo>
                    <a:pt x="368" y="79"/>
                  </a:lnTo>
                  <a:lnTo>
                    <a:pt x="350" y="167"/>
                  </a:lnTo>
                  <a:lnTo>
                    <a:pt x="338" y="171"/>
                  </a:lnTo>
                  <a:lnTo>
                    <a:pt x="324" y="165"/>
                  </a:lnTo>
                  <a:lnTo>
                    <a:pt x="322" y="160"/>
                  </a:lnTo>
                  <a:lnTo>
                    <a:pt x="320" y="158"/>
                  </a:lnTo>
                  <a:lnTo>
                    <a:pt x="317" y="151"/>
                  </a:lnTo>
                  <a:lnTo>
                    <a:pt x="315" y="148"/>
                  </a:lnTo>
                  <a:lnTo>
                    <a:pt x="310" y="144"/>
                  </a:lnTo>
                  <a:lnTo>
                    <a:pt x="310" y="139"/>
                  </a:lnTo>
                  <a:lnTo>
                    <a:pt x="306" y="134"/>
                  </a:lnTo>
                  <a:lnTo>
                    <a:pt x="303" y="130"/>
                  </a:lnTo>
                  <a:lnTo>
                    <a:pt x="299" y="125"/>
                  </a:lnTo>
                  <a:lnTo>
                    <a:pt x="296" y="120"/>
                  </a:lnTo>
                  <a:lnTo>
                    <a:pt x="294" y="116"/>
                  </a:lnTo>
                  <a:lnTo>
                    <a:pt x="292" y="111"/>
                  </a:lnTo>
                  <a:lnTo>
                    <a:pt x="287" y="107"/>
                  </a:lnTo>
                  <a:lnTo>
                    <a:pt x="285" y="102"/>
                  </a:lnTo>
                  <a:lnTo>
                    <a:pt x="280" y="97"/>
                  </a:lnTo>
                  <a:lnTo>
                    <a:pt x="276" y="95"/>
                  </a:lnTo>
                  <a:lnTo>
                    <a:pt x="273" y="90"/>
                  </a:lnTo>
                  <a:lnTo>
                    <a:pt x="269" y="86"/>
                  </a:lnTo>
                  <a:lnTo>
                    <a:pt x="264" y="81"/>
                  </a:lnTo>
                  <a:lnTo>
                    <a:pt x="262" y="79"/>
                  </a:lnTo>
                  <a:lnTo>
                    <a:pt x="257" y="74"/>
                  </a:lnTo>
                  <a:lnTo>
                    <a:pt x="252" y="70"/>
                  </a:lnTo>
                  <a:lnTo>
                    <a:pt x="248" y="65"/>
                  </a:lnTo>
                  <a:lnTo>
                    <a:pt x="243" y="63"/>
                  </a:lnTo>
                  <a:lnTo>
                    <a:pt x="239" y="60"/>
                  </a:lnTo>
                  <a:lnTo>
                    <a:pt x="234" y="58"/>
                  </a:lnTo>
                  <a:lnTo>
                    <a:pt x="229" y="53"/>
                  </a:lnTo>
                  <a:lnTo>
                    <a:pt x="225" y="51"/>
                  </a:lnTo>
                  <a:lnTo>
                    <a:pt x="220" y="49"/>
                  </a:lnTo>
                  <a:lnTo>
                    <a:pt x="215" y="46"/>
                  </a:lnTo>
                  <a:lnTo>
                    <a:pt x="208" y="44"/>
                  </a:lnTo>
                  <a:lnTo>
                    <a:pt x="204" y="42"/>
                  </a:lnTo>
                  <a:lnTo>
                    <a:pt x="201" y="42"/>
                  </a:lnTo>
                  <a:lnTo>
                    <a:pt x="199" y="42"/>
                  </a:lnTo>
                  <a:lnTo>
                    <a:pt x="197" y="42"/>
                  </a:lnTo>
                  <a:lnTo>
                    <a:pt x="195" y="42"/>
                  </a:lnTo>
                  <a:lnTo>
                    <a:pt x="192" y="42"/>
                  </a:lnTo>
                  <a:lnTo>
                    <a:pt x="190" y="42"/>
                  </a:lnTo>
                  <a:lnTo>
                    <a:pt x="188" y="42"/>
                  </a:lnTo>
                  <a:lnTo>
                    <a:pt x="185" y="42"/>
                  </a:lnTo>
                  <a:lnTo>
                    <a:pt x="183" y="42"/>
                  </a:lnTo>
                  <a:lnTo>
                    <a:pt x="181" y="42"/>
                  </a:lnTo>
                  <a:lnTo>
                    <a:pt x="178" y="42"/>
                  </a:lnTo>
                  <a:lnTo>
                    <a:pt x="176" y="42"/>
                  </a:lnTo>
                  <a:lnTo>
                    <a:pt x="174" y="42"/>
                  </a:lnTo>
                  <a:lnTo>
                    <a:pt x="171" y="42"/>
                  </a:lnTo>
                  <a:lnTo>
                    <a:pt x="169" y="42"/>
                  </a:lnTo>
                  <a:lnTo>
                    <a:pt x="167" y="46"/>
                  </a:lnTo>
                  <a:lnTo>
                    <a:pt x="164" y="46"/>
                  </a:lnTo>
                  <a:lnTo>
                    <a:pt x="162" y="49"/>
                  </a:lnTo>
                  <a:lnTo>
                    <a:pt x="160" y="51"/>
                  </a:lnTo>
                  <a:lnTo>
                    <a:pt x="157" y="56"/>
                  </a:lnTo>
                  <a:lnTo>
                    <a:pt x="153" y="58"/>
                  </a:lnTo>
                  <a:lnTo>
                    <a:pt x="153" y="60"/>
                  </a:lnTo>
                  <a:lnTo>
                    <a:pt x="151" y="63"/>
                  </a:lnTo>
                  <a:lnTo>
                    <a:pt x="148" y="65"/>
                  </a:lnTo>
                  <a:lnTo>
                    <a:pt x="146" y="70"/>
                  </a:lnTo>
                  <a:lnTo>
                    <a:pt x="141" y="72"/>
                  </a:lnTo>
                  <a:lnTo>
                    <a:pt x="141" y="74"/>
                  </a:lnTo>
                  <a:lnTo>
                    <a:pt x="139" y="79"/>
                  </a:lnTo>
                  <a:lnTo>
                    <a:pt x="137" y="81"/>
                  </a:lnTo>
                  <a:lnTo>
                    <a:pt x="134" y="83"/>
                  </a:lnTo>
                  <a:lnTo>
                    <a:pt x="132" y="88"/>
                  </a:lnTo>
                  <a:lnTo>
                    <a:pt x="130" y="90"/>
                  </a:lnTo>
                  <a:lnTo>
                    <a:pt x="130" y="95"/>
                  </a:lnTo>
                  <a:lnTo>
                    <a:pt x="127" y="97"/>
                  </a:lnTo>
                  <a:lnTo>
                    <a:pt x="125" y="102"/>
                  </a:lnTo>
                  <a:lnTo>
                    <a:pt x="123" y="104"/>
                  </a:lnTo>
                  <a:lnTo>
                    <a:pt x="120" y="107"/>
                  </a:lnTo>
                  <a:lnTo>
                    <a:pt x="120" y="111"/>
                  </a:lnTo>
                  <a:lnTo>
                    <a:pt x="118" y="116"/>
                  </a:lnTo>
                  <a:lnTo>
                    <a:pt x="116" y="118"/>
                  </a:lnTo>
                  <a:lnTo>
                    <a:pt x="116" y="123"/>
                  </a:lnTo>
                  <a:lnTo>
                    <a:pt x="113" y="125"/>
                  </a:lnTo>
                  <a:lnTo>
                    <a:pt x="111" y="130"/>
                  </a:lnTo>
                  <a:lnTo>
                    <a:pt x="109" y="132"/>
                  </a:lnTo>
                  <a:lnTo>
                    <a:pt x="109" y="137"/>
                  </a:lnTo>
                  <a:lnTo>
                    <a:pt x="107" y="139"/>
                  </a:lnTo>
                  <a:lnTo>
                    <a:pt x="104" y="144"/>
                  </a:lnTo>
                  <a:lnTo>
                    <a:pt x="104" y="153"/>
                  </a:lnTo>
                  <a:lnTo>
                    <a:pt x="102" y="162"/>
                  </a:lnTo>
                  <a:lnTo>
                    <a:pt x="100" y="169"/>
                  </a:lnTo>
                  <a:lnTo>
                    <a:pt x="97" y="178"/>
                  </a:lnTo>
                  <a:lnTo>
                    <a:pt x="93" y="188"/>
                  </a:lnTo>
                  <a:lnTo>
                    <a:pt x="90" y="195"/>
                  </a:lnTo>
                  <a:lnTo>
                    <a:pt x="86" y="204"/>
                  </a:lnTo>
                  <a:lnTo>
                    <a:pt x="81" y="211"/>
                  </a:lnTo>
                  <a:lnTo>
                    <a:pt x="76" y="218"/>
                  </a:lnTo>
                  <a:lnTo>
                    <a:pt x="74" y="225"/>
                  </a:lnTo>
                  <a:lnTo>
                    <a:pt x="69" y="234"/>
                  </a:lnTo>
                  <a:lnTo>
                    <a:pt x="63" y="241"/>
                  </a:lnTo>
                  <a:lnTo>
                    <a:pt x="58" y="248"/>
                  </a:lnTo>
                  <a:lnTo>
                    <a:pt x="53" y="255"/>
                  </a:lnTo>
                  <a:lnTo>
                    <a:pt x="49" y="262"/>
                  </a:lnTo>
                  <a:lnTo>
                    <a:pt x="42" y="269"/>
                  </a:lnTo>
                  <a:lnTo>
                    <a:pt x="39" y="276"/>
                  </a:lnTo>
                  <a:lnTo>
                    <a:pt x="35" y="285"/>
                  </a:lnTo>
                  <a:lnTo>
                    <a:pt x="28" y="290"/>
                  </a:lnTo>
                  <a:lnTo>
                    <a:pt x="25" y="299"/>
                  </a:lnTo>
                  <a:lnTo>
                    <a:pt x="21" y="306"/>
                  </a:lnTo>
                  <a:lnTo>
                    <a:pt x="16" y="313"/>
                  </a:lnTo>
                  <a:lnTo>
                    <a:pt x="14" y="320"/>
                  </a:lnTo>
                  <a:lnTo>
                    <a:pt x="9" y="329"/>
                  </a:lnTo>
                  <a:lnTo>
                    <a:pt x="7" y="338"/>
                  </a:lnTo>
                  <a:lnTo>
                    <a:pt x="5" y="343"/>
                  </a:lnTo>
                  <a:lnTo>
                    <a:pt x="5" y="352"/>
                  </a:lnTo>
                  <a:lnTo>
                    <a:pt x="0" y="361"/>
                  </a:lnTo>
                  <a:lnTo>
                    <a:pt x="0" y="371"/>
                  </a:lnTo>
                  <a:lnTo>
                    <a:pt x="0" y="380"/>
                  </a:lnTo>
                  <a:lnTo>
                    <a:pt x="0" y="389"/>
                  </a:lnTo>
                  <a:lnTo>
                    <a:pt x="5" y="399"/>
                  </a:lnTo>
                  <a:lnTo>
                    <a:pt x="5" y="405"/>
                  </a:lnTo>
                  <a:lnTo>
                    <a:pt x="7" y="415"/>
                  </a:lnTo>
                  <a:lnTo>
                    <a:pt x="9" y="422"/>
                  </a:lnTo>
                  <a:lnTo>
                    <a:pt x="12" y="429"/>
                  </a:lnTo>
                  <a:lnTo>
                    <a:pt x="14" y="436"/>
                  </a:lnTo>
                  <a:lnTo>
                    <a:pt x="16" y="443"/>
                  </a:lnTo>
                  <a:lnTo>
                    <a:pt x="19" y="450"/>
                  </a:lnTo>
                  <a:lnTo>
                    <a:pt x="23" y="459"/>
                  </a:lnTo>
                  <a:lnTo>
                    <a:pt x="25" y="466"/>
                  </a:lnTo>
                  <a:lnTo>
                    <a:pt x="28" y="473"/>
                  </a:lnTo>
                  <a:lnTo>
                    <a:pt x="30" y="480"/>
                  </a:lnTo>
                  <a:lnTo>
                    <a:pt x="32" y="487"/>
                  </a:lnTo>
                  <a:lnTo>
                    <a:pt x="35" y="494"/>
                  </a:lnTo>
                  <a:lnTo>
                    <a:pt x="39" y="500"/>
                  </a:lnTo>
                  <a:lnTo>
                    <a:pt x="42" y="507"/>
                  </a:lnTo>
                  <a:lnTo>
                    <a:pt x="44" y="514"/>
                  </a:lnTo>
                  <a:lnTo>
                    <a:pt x="46" y="524"/>
                  </a:lnTo>
                  <a:lnTo>
                    <a:pt x="49" y="531"/>
                  </a:lnTo>
                  <a:lnTo>
                    <a:pt x="51" y="538"/>
                  </a:lnTo>
                  <a:lnTo>
                    <a:pt x="51" y="545"/>
                  </a:lnTo>
                  <a:lnTo>
                    <a:pt x="53" y="551"/>
                  </a:lnTo>
                  <a:lnTo>
                    <a:pt x="53" y="558"/>
                  </a:lnTo>
                  <a:lnTo>
                    <a:pt x="56" y="565"/>
                  </a:lnTo>
                  <a:lnTo>
                    <a:pt x="56" y="575"/>
                  </a:lnTo>
                  <a:lnTo>
                    <a:pt x="56" y="582"/>
                  </a:lnTo>
                  <a:lnTo>
                    <a:pt x="56" y="589"/>
                  </a:lnTo>
                  <a:lnTo>
                    <a:pt x="56" y="596"/>
                  </a:lnTo>
                  <a:lnTo>
                    <a:pt x="56" y="602"/>
                  </a:lnTo>
                  <a:lnTo>
                    <a:pt x="53" y="612"/>
                  </a:lnTo>
                  <a:lnTo>
                    <a:pt x="53" y="619"/>
                  </a:lnTo>
                  <a:lnTo>
                    <a:pt x="51" y="628"/>
                  </a:lnTo>
                  <a:lnTo>
                    <a:pt x="51" y="635"/>
                  </a:lnTo>
                  <a:lnTo>
                    <a:pt x="51" y="642"/>
                  </a:lnTo>
                  <a:lnTo>
                    <a:pt x="51" y="649"/>
                  </a:lnTo>
                  <a:lnTo>
                    <a:pt x="51" y="656"/>
                  </a:lnTo>
                  <a:lnTo>
                    <a:pt x="53" y="663"/>
                  </a:lnTo>
                  <a:lnTo>
                    <a:pt x="53" y="667"/>
                  </a:lnTo>
                  <a:lnTo>
                    <a:pt x="58" y="674"/>
                  </a:lnTo>
                  <a:lnTo>
                    <a:pt x="60" y="681"/>
                  </a:lnTo>
                  <a:lnTo>
                    <a:pt x="63" y="686"/>
                  </a:lnTo>
                  <a:lnTo>
                    <a:pt x="65" y="691"/>
                  </a:lnTo>
                  <a:lnTo>
                    <a:pt x="69" y="695"/>
                  </a:lnTo>
                  <a:lnTo>
                    <a:pt x="74" y="702"/>
                  </a:lnTo>
                  <a:lnTo>
                    <a:pt x="76" y="707"/>
                  </a:lnTo>
                  <a:lnTo>
                    <a:pt x="81" y="711"/>
                  </a:lnTo>
                  <a:lnTo>
                    <a:pt x="86" y="716"/>
                  </a:lnTo>
                  <a:lnTo>
                    <a:pt x="90" y="721"/>
                  </a:lnTo>
                  <a:lnTo>
                    <a:pt x="95" y="725"/>
                  </a:lnTo>
                  <a:lnTo>
                    <a:pt x="100" y="730"/>
                  </a:lnTo>
                  <a:lnTo>
                    <a:pt x="104" y="735"/>
                  </a:lnTo>
                  <a:lnTo>
                    <a:pt x="109" y="739"/>
                  </a:lnTo>
                  <a:lnTo>
                    <a:pt x="113" y="746"/>
                  </a:lnTo>
                  <a:lnTo>
                    <a:pt x="118" y="748"/>
                  </a:lnTo>
                  <a:lnTo>
                    <a:pt x="120" y="755"/>
                  </a:lnTo>
                  <a:lnTo>
                    <a:pt x="127" y="760"/>
                  </a:lnTo>
                  <a:lnTo>
                    <a:pt x="130" y="765"/>
                  </a:lnTo>
                  <a:lnTo>
                    <a:pt x="134" y="769"/>
                  </a:lnTo>
                  <a:lnTo>
                    <a:pt x="139" y="774"/>
                  </a:lnTo>
                  <a:lnTo>
                    <a:pt x="141" y="781"/>
                  </a:lnTo>
                  <a:lnTo>
                    <a:pt x="146" y="786"/>
                  </a:lnTo>
                  <a:lnTo>
                    <a:pt x="148" y="790"/>
                  </a:lnTo>
                  <a:lnTo>
                    <a:pt x="151" y="795"/>
                  </a:lnTo>
                  <a:lnTo>
                    <a:pt x="153" y="802"/>
                  </a:lnTo>
                  <a:lnTo>
                    <a:pt x="155" y="809"/>
                  </a:lnTo>
                  <a:lnTo>
                    <a:pt x="157" y="816"/>
                  </a:lnTo>
                  <a:lnTo>
                    <a:pt x="160" y="820"/>
                  </a:lnTo>
                  <a:lnTo>
                    <a:pt x="162" y="827"/>
                  </a:lnTo>
                  <a:lnTo>
                    <a:pt x="164" y="834"/>
                  </a:lnTo>
                  <a:lnTo>
                    <a:pt x="167" y="839"/>
                  </a:lnTo>
                  <a:lnTo>
                    <a:pt x="169" y="843"/>
                  </a:lnTo>
                  <a:lnTo>
                    <a:pt x="174" y="850"/>
                  </a:lnTo>
                  <a:lnTo>
                    <a:pt x="176" y="855"/>
                  </a:lnTo>
                  <a:lnTo>
                    <a:pt x="181" y="860"/>
                  </a:lnTo>
                  <a:lnTo>
                    <a:pt x="183" y="867"/>
                  </a:lnTo>
                  <a:lnTo>
                    <a:pt x="188" y="874"/>
                  </a:lnTo>
                  <a:lnTo>
                    <a:pt x="190" y="878"/>
                  </a:lnTo>
                  <a:lnTo>
                    <a:pt x="195" y="885"/>
                  </a:lnTo>
                  <a:lnTo>
                    <a:pt x="197" y="890"/>
                  </a:lnTo>
                  <a:lnTo>
                    <a:pt x="201" y="894"/>
                  </a:lnTo>
                  <a:lnTo>
                    <a:pt x="206" y="899"/>
                  </a:lnTo>
                  <a:lnTo>
                    <a:pt x="211" y="906"/>
                  </a:lnTo>
                  <a:lnTo>
                    <a:pt x="215" y="911"/>
                  </a:lnTo>
                  <a:lnTo>
                    <a:pt x="220" y="915"/>
                  </a:lnTo>
                  <a:lnTo>
                    <a:pt x="222" y="922"/>
                  </a:lnTo>
                  <a:lnTo>
                    <a:pt x="229" y="927"/>
                  </a:lnTo>
                  <a:lnTo>
                    <a:pt x="234" y="931"/>
                  </a:lnTo>
                  <a:lnTo>
                    <a:pt x="239" y="938"/>
                  </a:lnTo>
                  <a:lnTo>
                    <a:pt x="243" y="943"/>
                  </a:lnTo>
                  <a:lnTo>
                    <a:pt x="248" y="945"/>
                  </a:lnTo>
                  <a:lnTo>
                    <a:pt x="252" y="952"/>
                  </a:lnTo>
                  <a:lnTo>
                    <a:pt x="257" y="957"/>
                  </a:lnTo>
                  <a:lnTo>
                    <a:pt x="264" y="962"/>
                  </a:lnTo>
                  <a:lnTo>
                    <a:pt x="269" y="966"/>
                  </a:lnTo>
                  <a:lnTo>
                    <a:pt x="273" y="971"/>
                  </a:lnTo>
                  <a:lnTo>
                    <a:pt x="280" y="976"/>
                  </a:lnTo>
                  <a:lnTo>
                    <a:pt x="285" y="980"/>
                  </a:lnTo>
                  <a:lnTo>
                    <a:pt x="287" y="985"/>
                  </a:lnTo>
                  <a:lnTo>
                    <a:pt x="292" y="987"/>
                  </a:lnTo>
                  <a:lnTo>
                    <a:pt x="294" y="992"/>
                  </a:lnTo>
                  <a:lnTo>
                    <a:pt x="296" y="996"/>
                  </a:lnTo>
                  <a:lnTo>
                    <a:pt x="299" y="999"/>
                  </a:lnTo>
                  <a:lnTo>
                    <a:pt x="301" y="1003"/>
                  </a:lnTo>
                  <a:lnTo>
                    <a:pt x="303" y="1008"/>
                  </a:lnTo>
                  <a:lnTo>
                    <a:pt x="306" y="1010"/>
                  </a:lnTo>
                  <a:lnTo>
                    <a:pt x="308" y="1015"/>
                  </a:lnTo>
                  <a:lnTo>
                    <a:pt x="310" y="1020"/>
                  </a:lnTo>
                  <a:lnTo>
                    <a:pt x="313" y="1024"/>
                  </a:lnTo>
                  <a:lnTo>
                    <a:pt x="315" y="1029"/>
                  </a:lnTo>
                  <a:lnTo>
                    <a:pt x="317" y="1031"/>
                  </a:lnTo>
                  <a:lnTo>
                    <a:pt x="320" y="1036"/>
                  </a:lnTo>
                  <a:lnTo>
                    <a:pt x="322" y="1038"/>
                  </a:lnTo>
                  <a:lnTo>
                    <a:pt x="324" y="1043"/>
                  </a:lnTo>
                  <a:lnTo>
                    <a:pt x="327" y="1047"/>
                  </a:lnTo>
                  <a:lnTo>
                    <a:pt x="329" y="1052"/>
                  </a:lnTo>
                  <a:lnTo>
                    <a:pt x="331" y="1057"/>
                  </a:lnTo>
                  <a:lnTo>
                    <a:pt x="333" y="1059"/>
                  </a:lnTo>
                  <a:lnTo>
                    <a:pt x="338" y="1061"/>
                  </a:lnTo>
                  <a:lnTo>
                    <a:pt x="340" y="1066"/>
                  </a:lnTo>
                  <a:lnTo>
                    <a:pt x="343" y="1068"/>
                  </a:lnTo>
                  <a:lnTo>
                    <a:pt x="345" y="1071"/>
                  </a:lnTo>
                  <a:lnTo>
                    <a:pt x="350" y="1073"/>
                  </a:lnTo>
                  <a:lnTo>
                    <a:pt x="352" y="1077"/>
                  </a:lnTo>
                  <a:lnTo>
                    <a:pt x="357" y="1080"/>
                  </a:lnTo>
                  <a:lnTo>
                    <a:pt x="361" y="1082"/>
                  </a:lnTo>
                  <a:lnTo>
                    <a:pt x="366" y="1084"/>
                  </a:lnTo>
                  <a:lnTo>
                    <a:pt x="368" y="1087"/>
                  </a:lnTo>
                  <a:lnTo>
                    <a:pt x="373" y="1089"/>
                  </a:lnTo>
                  <a:lnTo>
                    <a:pt x="377" y="1091"/>
                  </a:lnTo>
                  <a:lnTo>
                    <a:pt x="380" y="1091"/>
                  </a:lnTo>
                  <a:lnTo>
                    <a:pt x="382" y="1094"/>
                  </a:lnTo>
                  <a:lnTo>
                    <a:pt x="384" y="1094"/>
                  </a:lnTo>
                  <a:lnTo>
                    <a:pt x="384" y="1096"/>
                  </a:lnTo>
                  <a:lnTo>
                    <a:pt x="387" y="1096"/>
                  </a:lnTo>
                  <a:lnTo>
                    <a:pt x="389" y="1096"/>
                  </a:lnTo>
                  <a:lnTo>
                    <a:pt x="391" y="1096"/>
                  </a:lnTo>
                  <a:lnTo>
                    <a:pt x="394" y="1096"/>
                  </a:lnTo>
                  <a:lnTo>
                    <a:pt x="396" y="1096"/>
                  </a:lnTo>
                  <a:lnTo>
                    <a:pt x="398" y="1096"/>
                  </a:lnTo>
                  <a:lnTo>
                    <a:pt x="401" y="1096"/>
                  </a:lnTo>
                  <a:lnTo>
                    <a:pt x="403" y="1096"/>
                  </a:lnTo>
                  <a:lnTo>
                    <a:pt x="405" y="1096"/>
                  </a:lnTo>
                  <a:lnTo>
                    <a:pt x="408" y="1096"/>
                  </a:lnTo>
                  <a:lnTo>
                    <a:pt x="410" y="1096"/>
                  </a:lnTo>
                  <a:lnTo>
                    <a:pt x="412" y="1096"/>
                  </a:lnTo>
                  <a:lnTo>
                    <a:pt x="415" y="1096"/>
                  </a:lnTo>
                  <a:lnTo>
                    <a:pt x="415" y="1094"/>
                  </a:lnTo>
                  <a:lnTo>
                    <a:pt x="417" y="1094"/>
                  </a:lnTo>
                  <a:lnTo>
                    <a:pt x="419" y="1094"/>
                  </a:lnTo>
                  <a:lnTo>
                    <a:pt x="421" y="1094"/>
                  </a:lnTo>
                  <a:lnTo>
                    <a:pt x="421" y="1091"/>
                  </a:lnTo>
                  <a:lnTo>
                    <a:pt x="426" y="1091"/>
                  </a:lnTo>
                  <a:lnTo>
                    <a:pt x="428" y="1089"/>
                  </a:lnTo>
                  <a:lnTo>
                    <a:pt x="431" y="1089"/>
                  </a:lnTo>
                  <a:lnTo>
                    <a:pt x="433" y="1087"/>
                  </a:lnTo>
                  <a:lnTo>
                    <a:pt x="438" y="1080"/>
                  </a:lnTo>
                  <a:lnTo>
                    <a:pt x="442" y="1073"/>
                  </a:lnTo>
                  <a:lnTo>
                    <a:pt x="445" y="1068"/>
                  </a:lnTo>
                  <a:lnTo>
                    <a:pt x="449" y="1061"/>
                  </a:lnTo>
                  <a:lnTo>
                    <a:pt x="454" y="1052"/>
                  </a:lnTo>
                  <a:lnTo>
                    <a:pt x="461" y="1047"/>
                  </a:lnTo>
                  <a:lnTo>
                    <a:pt x="465" y="1038"/>
                  </a:lnTo>
                  <a:lnTo>
                    <a:pt x="470" y="1033"/>
                  </a:lnTo>
                  <a:lnTo>
                    <a:pt x="475" y="1026"/>
                  </a:lnTo>
                  <a:lnTo>
                    <a:pt x="479" y="1020"/>
                  </a:lnTo>
                  <a:lnTo>
                    <a:pt x="486" y="1013"/>
                  </a:lnTo>
                  <a:lnTo>
                    <a:pt x="491" y="1008"/>
                  </a:lnTo>
                  <a:lnTo>
                    <a:pt x="496" y="1001"/>
                  </a:lnTo>
                  <a:lnTo>
                    <a:pt x="503" y="994"/>
                  </a:lnTo>
                  <a:lnTo>
                    <a:pt x="507" y="987"/>
                  </a:lnTo>
                  <a:lnTo>
                    <a:pt x="514" y="982"/>
                  </a:lnTo>
                  <a:lnTo>
                    <a:pt x="519" y="976"/>
                  </a:lnTo>
                  <a:lnTo>
                    <a:pt x="526" y="969"/>
                  </a:lnTo>
                  <a:lnTo>
                    <a:pt x="533" y="964"/>
                  </a:lnTo>
                  <a:lnTo>
                    <a:pt x="537" y="957"/>
                  </a:lnTo>
                  <a:lnTo>
                    <a:pt x="544" y="952"/>
                  </a:lnTo>
                  <a:lnTo>
                    <a:pt x="551" y="945"/>
                  </a:lnTo>
                  <a:lnTo>
                    <a:pt x="556" y="938"/>
                  </a:lnTo>
                  <a:lnTo>
                    <a:pt x="565" y="934"/>
                  </a:lnTo>
                  <a:lnTo>
                    <a:pt x="570" y="929"/>
                  </a:lnTo>
                  <a:lnTo>
                    <a:pt x="577" y="922"/>
                  </a:lnTo>
                  <a:lnTo>
                    <a:pt x="584" y="915"/>
                  </a:lnTo>
                  <a:lnTo>
                    <a:pt x="591" y="911"/>
                  </a:lnTo>
                  <a:lnTo>
                    <a:pt x="595" y="906"/>
                  </a:lnTo>
                  <a:lnTo>
                    <a:pt x="602" y="899"/>
                  </a:lnTo>
                  <a:lnTo>
                    <a:pt x="609" y="894"/>
                  </a:lnTo>
                  <a:lnTo>
                    <a:pt x="618" y="887"/>
                  </a:lnTo>
                  <a:lnTo>
                    <a:pt x="630" y="876"/>
                  </a:lnTo>
                  <a:lnTo>
                    <a:pt x="641" y="862"/>
                  </a:lnTo>
                  <a:lnTo>
                    <a:pt x="653" y="848"/>
                  </a:lnTo>
                  <a:lnTo>
                    <a:pt x="665" y="834"/>
                  </a:lnTo>
                  <a:lnTo>
                    <a:pt x="672" y="820"/>
                  </a:lnTo>
                  <a:lnTo>
                    <a:pt x="679" y="804"/>
                  </a:lnTo>
                  <a:lnTo>
                    <a:pt x="688" y="790"/>
                  </a:lnTo>
                  <a:lnTo>
                    <a:pt x="692" y="774"/>
                  </a:lnTo>
                  <a:lnTo>
                    <a:pt x="697" y="758"/>
                  </a:lnTo>
                  <a:lnTo>
                    <a:pt x="702" y="741"/>
                  </a:lnTo>
                  <a:lnTo>
                    <a:pt x="706" y="728"/>
                  </a:lnTo>
                  <a:lnTo>
                    <a:pt x="709" y="709"/>
                  </a:lnTo>
                  <a:lnTo>
                    <a:pt x="711" y="695"/>
                  </a:lnTo>
                  <a:lnTo>
                    <a:pt x="713" y="679"/>
                  </a:lnTo>
                  <a:lnTo>
                    <a:pt x="713" y="663"/>
                  </a:lnTo>
                  <a:lnTo>
                    <a:pt x="718" y="644"/>
                  </a:lnTo>
                  <a:lnTo>
                    <a:pt x="718" y="628"/>
                  </a:lnTo>
                  <a:lnTo>
                    <a:pt x="720" y="612"/>
                  </a:lnTo>
                  <a:lnTo>
                    <a:pt x="723" y="596"/>
                  </a:lnTo>
                  <a:lnTo>
                    <a:pt x="723" y="577"/>
                  </a:lnTo>
                  <a:lnTo>
                    <a:pt x="725" y="563"/>
                  </a:lnTo>
                  <a:lnTo>
                    <a:pt x="729" y="545"/>
                  </a:lnTo>
                  <a:lnTo>
                    <a:pt x="729" y="528"/>
                  </a:lnTo>
                  <a:lnTo>
                    <a:pt x="734" y="512"/>
                  </a:lnTo>
                  <a:lnTo>
                    <a:pt x="739" y="496"/>
                  </a:lnTo>
                  <a:lnTo>
                    <a:pt x="741" y="480"/>
                  </a:lnTo>
                  <a:lnTo>
                    <a:pt x="748" y="463"/>
                  </a:lnTo>
                  <a:lnTo>
                    <a:pt x="755" y="447"/>
                  </a:lnTo>
                  <a:lnTo>
                    <a:pt x="762" y="433"/>
                  </a:lnTo>
                  <a:lnTo>
                    <a:pt x="769" y="417"/>
                  </a:lnTo>
                  <a:lnTo>
                    <a:pt x="778" y="401"/>
                  </a:lnTo>
                  <a:lnTo>
                    <a:pt x="790" y="385"/>
                  </a:lnTo>
                  <a:lnTo>
                    <a:pt x="790" y="373"/>
                  </a:lnTo>
                  <a:lnTo>
                    <a:pt x="792" y="361"/>
                  </a:lnTo>
                  <a:lnTo>
                    <a:pt x="792" y="352"/>
                  </a:lnTo>
                  <a:lnTo>
                    <a:pt x="790" y="341"/>
                  </a:lnTo>
                  <a:lnTo>
                    <a:pt x="790" y="331"/>
                  </a:lnTo>
                  <a:lnTo>
                    <a:pt x="787" y="320"/>
                  </a:lnTo>
                  <a:lnTo>
                    <a:pt x="785" y="310"/>
                  </a:lnTo>
                  <a:lnTo>
                    <a:pt x="780" y="301"/>
                  </a:lnTo>
                  <a:lnTo>
                    <a:pt x="776" y="294"/>
                  </a:lnTo>
                  <a:lnTo>
                    <a:pt x="771" y="285"/>
                  </a:lnTo>
                  <a:lnTo>
                    <a:pt x="767" y="276"/>
                  </a:lnTo>
                  <a:lnTo>
                    <a:pt x="762" y="266"/>
                  </a:lnTo>
                  <a:lnTo>
                    <a:pt x="755" y="257"/>
                  </a:lnTo>
                  <a:lnTo>
                    <a:pt x="750" y="250"/>
                  </a:lnTo>
                  <a:lnTo>
                    <a:pt x="746" y="241"/>
                  </a:lnTo>
                  <a:lnTo>
                    <a:pt x="739" y="234"/>
                  </a:lnTo>
                  <a:lnTo>
                    <a:pt x="734" y="225"/>
                  </a:lnTo>
                  <a:lnTo>
                    <a:pt x="725" y="215"/>
                  </a:lnTo>
                  <a:lnTo>
                    <a:pt x="720" y="209"/>
                  </a:lnTo>
                  <a:lnTo>
                    <a:pt x="713" y="199"/>
                  </a:lnTo>
                  <a:lnTo>
                    <a:pt x="709" y="192"/>
                  </a:lnTo>
                  <a:lnTo>
                    <a:pt x="702" y="183"/>
                  </a:lnTo>
                  <a:lnTo>
                    <a:pt x="697" y="174"/>
                  </a:lnTo>
                  <a:lnTo>
                    <a:pt x="690" y="165"/>
                  </a:lnTo>
                  <a:lnTo>
                    <a:pt x="688" y="155"/>
                  </a:lnTo>
                  <a:lnTo>
                    <a:pt x="683" y="146"/>
                  </a:lnTo>
                  <a:lnTo>
                    <a:pt x="679" y="137"/>
                  </a:lnTo>
                  <a:lnTo>
                    <a:pt x="676" y="127"/>
                  </a:lnTo>
                  <a:lnTo>
                    <a:pt x="674" y="116"/>
                  </a:lnTo>
                  <a:lnTo>
                    <a:pt x="672" y="107"/>
                  </a:lnTo>
                  <a:lnTo>
                    <a:pt x="672" y="95"/>
                  </a:lnTo>
                  <a:lnTo>
                    <a:pt x="672" y="83"/>
                  </a:lnTo>
                  <a:lnTo>
                    <a:pt x="669" y="81"/>
                  </a:lnTo>
                  <a:lnTo>
                    <a:pt x="667" y="81"/>
                  </a:lnTo>
                  <a:lnTo>
                    <a:pt x="667" y="79"/>
                  </a:lnTo>
                  <a:lnTo>
                    <a:pt x="665" y="79"/>
                  </a:lnTo>
                  <a:lnTo>
                    <a:pt x="665" y="76"/>
                  </a:lnTo>
                  <a:lnTo>
                    <a:pt x="662" y="74"/>
                  </a:lnTo>
                  <a:lnTo>
                    <a:pt x="662" y="72"/>
                  </a:lnTo>
                  <a:lnTo>
                    <a:pt x="660" y="72"/>
                  </a:lnTo>
                  <a:lnTo>
                    <a:pt x="658" y="70"/>
                  </a:lnTo>
                  <a:lnTo>
                    <a:pt x="655" y="67"/>
                  </a:lnTo>
                  <a:lnTo>
                    <a:pt x="655" y="65"/>
                  </a:lnTo>
                  <a:lnTo>
                    <a:pt x="653" y="65"/>
                  </a:lnTo>
                  <a:lnTo>
                    <a:pt x="653" y="63"/>
                  </a:lnTo>
                  <a:lnTo>
                    <a:pt x="651" y="63"/>
                  </a:lnTo>
                  <a:lnTo>
                    <a:pt x="648" y="60"/>
                  </a:lnTo>
                  <a:lnTo>
                    <a:pt x="646" y="58"/>
                  </a:lnTo>
                  <a:lnTo>
                    <a:pt x="644" y="58"/>
                  </a:lnTo>
                  <a:lnTo>
                    <a:pt x="641" y="56"/>
                  </a:lnTo>
                  <a:lnTo>
                    <a:pt x="641" y="53"/>
                  </a:lnTo>
                  <a:lnTo>
                    <a:pt x="639" y="53"/>
                  </a:lnTo>
                  <a:lnTo>
                    <a:pt x="637" y="51"/>
                  </a:lnTo>
                  <a:lnTo>
                    <a:pt x="635" y="51"/>
                  </a:lnTo>
                  <a:lnTo>
                    <a:pt x="632" y="49"/>
                  </a:lnTo>
                  <a:lnTo>
                    <a:pt x="630" y="49"/>
                  </a:lnTo>
                  <a:lnTo>
                    <a:pt x="628" y="46"/>
                  </a:lnTo>
                  <a:lnTo>
                    <a:pt x="625" y="46"/>
                  </a:lnTo>
                  <a:lnTo>
                    <a:pt x="623" y="46"/>
                  </a:lnTo>
                  <a:lnTo>
                    <a:pt x="618" y="46"/>
                  </a:lnTo>
                  <a:lnTo>
                    <a:pt x="616" y="46"/>
                  </a:lnTo>
                  <a:lnTo>
                    <a:pt x="614" y="46"/>
                  </a:lnTo>
                  <a:lnTo>
                    <a:pt x="611" y="46"/>
                  </a:lnTo>
                  <a:lnTo>
                    <a:pt x="609" y="46"/>
                  </a:lnTo>
                  <a:lnTo>
                    <a:pt x="607" y="46"/>
                  </a:lnTo>
                  <a:lnTo>
                    <a:pt x="604" y="46"/>
                  </a:lnTo>
                  <a:lnTo>
                    <a:pt x="602" y="46"/>
                  </a:lnTo>
                  <a:lnTo>
                    <a:pt x="600" y="46"/>
                  </a:lnTo>
                  <a:lnTo>
                    <a:pt x="597" y="46"/>
                  </a:lnTo>
                  <a:lnTo>
                    <a:pt x="595" y="46"/>
                  </a:lnTo>
                  <a:lnTo>
                    <a:pt x="593" y="46"/>
                  </a:lnTo>
                  <a:lnTo>
                    <a:pt x="591" y="46"/>
                  </a:lnTo>
                  <a:lnTo>
                    <a:pt x="591" y="49"/>
                  </a:lnTo>
                  <a:lnTo>
                    <a:pt x="588" y="49"/>
                  </a:lnTo>
                  <a:lnTo>
                    <a:pt x="586" y="49"/>
                  </a:lnTo>
                  <a:lnTo>
                    <a:pt x="584" y="51"/>
                  </a:lnTo>
                  <a:lnTo>
                    <a:pt x="581" y="51"/>
                  </a:lnTo>
                  <a:lnTo>
                    <a:pt x="579" y="51"/>
                  </a:lnTo>
                  <a:lnTo>
                    <a:pt x="577" y="51"/>
                  </a:lnTo>
                  <a:lnTo>
                    <a:pt x="577" y="53"/>
                  </a:lnTo>
                  <a:lnTo>
                    <a:pt x="574" y="53"/>
                  </a:lnTo>
                  <a:lnTo>
                    <a:pt x="572" y="53"/>
                  </a:lnTo>
                  <a:lnTo>
                    <a:pt x="567" y="60"/>
                  </a:lnTo>
                  <a:lnTo>
                    <a:pt x="565" y="65"/>
                  </a:lnTo>
                  <a:lnTo>
                    <a:pt x="563" y="70"/>
                  </a:lnTo>
                  <a:lnTo>
                    <a:pt x="560" y="74"/>
                  </a:lnTo>
                  <a:lnTo>
                    <a:pt x="556" y="81"/>
                  </a:lnTo>
                  <a:lnTo>
                    <a:pt x="553" y="86"/>
                  </a:lnTo>
                  <a:lnTo>
                    <a:pt x="549" y="90"/>
                  </a:lnTo>
                  <a:lnTo>
                    <a:pt x="549" y="95"/>
                  </a:lnTo>
                  <a:lnTo>
                    <a:pt x="544" y="100"/>
                  </a:lnTo>
                  <a:lnTo>
                    <a:pt x="542" y="104"/>
                  </a:lnTo>
                  <a:lnTo>
                    <a:pt x="537" y="111"/>
                  </a:lnTo>
                  <a:lnTo>
                    <a:pt x="535" y="114"/>
                  </a:lnTo>
                  <a:lnTo>
                    <a:pt x="530" y="118"/>
                  </a:lnTo>
                  <a:lnTo>
                    <a:pt x="528" y="123"/>
                  </a:lnTo>
                  <a:lnTo>
                    <a:pt x="526" y="127"/>
                  </a:lnTo>
                  <a:lnTo>
                    <a:pt x="521" y="132"/>
                  </a:lnTo>
                  <a:lnTo>
                    <a:pt x="516" y="137"/>
                  </a:lnTo>
                  <a:lnTo>
                    <a:pt x="514" y="139"/>
                  </a:lnTo>
                  <a:lnTo>
                    <a:pt x="509" y="146"/>
                  </a:lnTo>
                  <a:lnTo>
                    <a:pt x="505" y="148"/>
                  </a:lnTo>
                  <a:lnTo>
                    <a:pt x="500" y="151"/>
                  </a:lnTo>
                  <a:lnTo>
                    <a:pt x="496" y="155"/>
                  </a:lnTo>
                  <a:lnTo>
                    <a:pt x="491" y="160"/>
                  </a:lnTo>
                  <a:lnTo>
                    <a:pt x="486" y="162"/>
                  </a:lnTo>
                  <a:lnTo>
                    <a:pt x="479" y="165"/>
                  </a:lnTo>
                  <a:lnTo>
                    <a:pt x="475" y="169"/>
                  </a:lnTo>
                  <a:lnTo>
                    <a:pt x="470" y="171"/>
                  </a:lnTo>
                  <a:lnTo>
                    <a:pt x="465" y="174"/>
                  </a:lnTo>
                  <a:lnTo>
                    <a:pt x="459" y="176"/>
                  </a:lnTo>
                  <a:lnTo>
                    <a:pt x="452" y="176"/>
                  </a:lnTo>
                  <a:lnTo>
                    <a:pt x="445" y="178"/>
                  </a:lnTo>
                  <a:lnTo>
                    <a:pt x="438" y="181"/>
                  </a:lnTo>
                  <a:lnTo>
                    <a:pt x="435" y="181"/>
                  </a:lnTo>
                  <a:lnTo>
                    <a:pt x="433" y="181"/>
                  </a:lnTo>
                  <a:lnTo>
                    <a:pt x="433" y="178"/>
                  </a:lnTo>
                  <a:lnTo>
                    <a:pt x="431" y="178"/>
                  </a:lnTo>
                  <a:lnTo>
                    <a:pt x="428" y="176"/>
                  </a:lnTo>
                  <a:lnTo>
                    <a:pt x="426" y="174"/>
                  </a:lnTo>
                  <a:lnTo>
                    <a:pt x="426" y="171"/>
                  </a:lnTo>
                  <a:lnTo>
                    <a:pt x="426" y="169"/>
                  </a:lnTo>
                  <a:lnTo>
                    <a:pt x="424" y="169"/>
                  </a:lnTo>
                  <a:lnTo>
                    <a:pt x="421" y="167"/>
                  </a:lnTo>
                  <a:lnTo>
                    <a:pt x="421" y="165"/>
                  </a:lnTo>
                  <a:lnTo>
                    <a:pt x="421" y="160"/>
                  </a:lnTo>
                  <a:lnTo>
                    <a:pt x="421" y="158"/>
                  </a:lnTo>
                  <a:lnTo>
                    <a:pt x="421" y="155"/>
                  </a:lnTo>
                  <a:lnTo>
                    <a:pt x="419" y="155"/>
                  </a:lnTo>
                  <a:lnTo>
                    <a:pt x="419" y="151"/>
                  </a:lnTo>
                  <a:lnTo>
                    <a:pt x="419" y="148"/>
                  </a:lnTo>
                  <a:lnTo>
                    <a:pt x="419" y="146"/>
                  </a:lnTo>
                  <a:lnTo>
                    <a:pt x="419" y="144"/>
                  </a:lnTo>
                  <a:lnTo>
                    <a:pt x="421" y="141"/>
                  </a:lnTo>
                  <a:lnTo>
                    <a:pt x="421" y="139"/>
                  </a:lnTo>
                  <a:lnTo>
                    <a:pt x="421" y="137"/>
                  </a:lnTo>
                  <a:lnTo>
                    <a:pt x="421" y="134"/>
                  </a:lnTo>
                  <a:lnTo>
                    <a:pt x="421" y="132"/>
                  </a:lnTo>
                  <a:lnTo>
                    <a:pt x="421" y="130"/>
                  </a:lnTo>
                  <a:lnTo>
                    <a:pt x="424" y="127"/>
                  </a:lnTo>
                  <a:lnTo>
                    <a:pt x="426" y="125"/>
                  </a:lnTo>
                  <a:lnTo>
                    <a:pt x="426" y="123"/>
                  </a:lnTo>
                  <a:lnTo>
                    <a:pt x="426" y="120"/>
                  </a:lnTo>
                  <a:lnTo>
                    <a:pt x="426" y="118"/>
                  </a:lnTo>
                  <a:lnTo>
                    <a:pt x="426" y="116"/>
                  </a:lnTo>
                  <a:lnTo>
                    <a:pt x="426" y="114"/>
                  </a:lnTo>
                  <a:lnTo>
                    <a:pt x="426" y="111"/>
                  </a:lnTo>
                  <a:lnTo>
                    <a:pt x="428" y="111"/>
                  </a:lnTo>
                  <a:lnTo>
                    <a:pt x="428" y="109"/>
                  </a:lnTo>
                  <a:lnTo>
                    <a:pt x="428" y="107"/>
                  </a:lnTo>
                  <a:lnTo>
                    <a:pt x="428" y="104"/>
                  </a:lnTo>
                  <a:lnTo>
                    <a:pt x="431" y="102"/>
                  </a:lnTo>
                  <a:lnTo>
                    <a:pt x="431" y="100"/>
                  </a:lnTo>
                  <a:lnTo>
                    <a:pt x="431" y="97"/>
                  </a:lnTo>
                  <a:lnTo>
                    <a:pt x="431" y="95"/>
                  </a:lnTo>
                  <a:lnTo>
                    <a:pt x="433" y="95"/>
                  </a:lnTo>
                  <a:lnTo>
                    <a:pt x="433" y="93"/>
                  </a:lnTo>
                  <a:lnTo>
                    <a:pt x="433" y="90"/>
                  </a:lnTo>
                  <a:lnTo>
                    <a:pt x="433" y="86"/>
                  </a:lnTo>
                  <a:lnTo>
                    <a:pt x="435" y="86"/>
                  </a:lnTo>
                  <a:lnTo>
                    <a:pt x="438" y="86"/>
                  </a:lnTo>
                  <a:lnTo>
                    <a:pt x="438" y="83"/>
                  </a:lnTo>
                  <a:lnTo>
                    <a:pt x="438" y="81"/>
                  </a:lnTo>
                  <a:lnTo>
                    <a:pt x="496" y="30"/>
                  </a:lnTo>
                  <a:lnTo>
                    <a:pt x="498" y="30"/>
                  </a:lnTo>
                  <a:lnTo>
                    <a:pt x="498" y="28"/>
                  </a:lnTo>
                  <a:lnTo>
                    <a:pt x="500" y="28"/>
                  </a:lnTo>
                  <a:lnTo>
                    <a:pt x="500" y="25"/>
                  </a:lnTo>
                  <a:lnTo>
                    <a:pt x="500" y="23"/>
                  </a:lnTo>
                  <a:lnTo>
                    <a:pt x="500" y="21"/>
                  </a:lnTo>
                  <a:lnTo>
                    <a:pt x="442" y="0"/>
                  </a:lnTo>
                </a:path>
              </a:pathLst>
            </a:custGeom>
            <a:gradFill rotWithShape="1">
              <a:gsLst>
                <a:gs pos="0">
                  <a:srgbClr val="CC0000"/>
                </a:gs>
                <a:gs pos="50000">
                  <a:srgbClr val="FF0000"/>
                </a:gs>
                <a:gs pos="100000">
                  <a:srgbClr val="CC0000"/>
                </a:gs>
              </a:gsLst>
              <a:lin ang="5400000" scaled="1"/>
            </a:gradFill>
            <a:ln w="9525" cap="rnd">
              <a:noFill/>
              <a:round/>
              <a:headEnd/>
              <a:tailEnd/>
            </a:ln>
          </p:spPr>
          <p:txBody>
            <a:bodyPr/>
            <a:lstStyle/>
            <a:p>
              <a:pPr fontAlgn="auto">
                <a:spcBef>
                  <a:spcPts val="0"/>
                </a:spcBef>
                <a:spcAft>
                  <a:spcPts val="0"/>
                </a:spcAft>
              </a:pPr>
              <a:endParaRPr lang="en-US">
                <a:solidFill>
                  <a:prstClr val="black"/>
                </a:solidFill>
                <a:latin typeface="Calibri"/>
              </a:endParaRPr>
            </a:p>
          </p:txBody>
        </p:sp>
        <p:sp>
          <p:nvSpPr>
            <p:cNvPr id="2359" name="Freeform 10"/>
            <p:cNvSpPr>
              <a:spLocks/>
            </p:cNvSpPr>
            <p:nvPr/>
          </p:nvSpPr>
          <p:spPr bwMode="auto">
            <a:xfrm>
              <a:off x="4387585" y="3322133"/>
              <a:ext cx="831409" cy="2481854"/>
            </a:xfrm>
            <a:custGeom>
              <a:avLst/>
              <a:gdLst>
                <a:gd name="T0" fmla="*/ 2147483647 w 293"/>
                <a:gd name="T1" fmla="*/ 0 h 861"/>
                <a:gd name="T2" fmla="*/ 2147483647 w 293"/>
                <a:gd name="T3" fmla="*/ 2147483647 h 861"/>
                <a:gd name="T4" fmla="*/ 0 w 293"/>
                <a:gd name="T5" fmla="*/ 2147483647 h 861"/>
                <a:gd name="T6" fmla="*/ 2147483647 w 293"/>
                <a:gd name="T7" fmla="*/ 2147483647 h 861"/>
                <a:gd name="T8" fmla="*/ 0 w 293"/>
                <a:gd name="T9" fmla="*/ 2147483647 h 861"/>
                <a:gd name="T10" fmla="*/ 2147483647 w 293"/>
                <a:gd name="T11" fmla="*/ 2147483647 h 861"/>
                <a:gd name="T12" fmla="*/ 2147483647 w 293"/>
                <a:gd name="T13" fmla="*/ 2147483647 h 861"/>
                <a:gd name="T14" fmla="*/ 2147483647 w 293"/>
                <a:gd name="T15" fmla="*/ 2147483647 h 861"/>
                <a:gd name="T16" fmla="*/ 2147483647 w 293"/>
                <a:gd name="T17" fmla="*/ 2147483647 h 861"/>
                <a:gd name="T18" fmla="*/ 2147483647 w 293"/>
                <a:gd name="T19" fmla="*/ 2147483647 h 861"/>
                <a:gd name="T20" fmla="*/ 2147483647 w 293"/>
                <a:gd name="T21" fmla="*/ 2147483647 h 861"/>
                <a:gd name="T22" fmla="*/ 2147483647 w 293"/>
                <a:gd name="T23" fmla="*/ 0 h 8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3"/>
                <a:gd name="T37" fmla="*/ 0 h 861"/>
                <a:gd name="T38" fmla="*/ 293 w 293"/>
                <a:gd name="T39" fmla="*/ 861 h 8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3" h="861">
                  <a:moveTo>
                    <a:pt x="152" y="0"/>
                  </a:moveTo>
                  <a:lnTo>
                    <a:pt x="152" y="237"/>
                  </a:lnTo>
                  <a:lnTo>
                    <a:pt x="0" y="237"/>
                  </a:lnTo>
                  <a:lnTo>
                    <a:pt x="152" y="548"/>
                  </a:lnTo>
                  <a:lnTo>
                    <a:pt x="0" y="548"/>
                  </a:lnTo>
                  <a:lnTo>
                    <a:pt x="143" y="860"/>
                  </a:lnTo>
                  <a:lnTo>
                    <a:pt x="143" y="640"/>
                  </a:lnTo>
                  <a:lnTo>
                    <a:pt x="292" y="640"/>
                  </a:lnTo>
                  <a:lnTo>
                    <a:pt x="143" y="331"/>
                  </a:lnTo>
                  <a:lnTo>
                    <a:pt x="292" y="331"/>
                  </a:lnTo>
                  <a:lnTo>
                    <a:pt x="152" y="3"/>
                  </a:lnTo>
                  <a:lnTo>
                    <a:pt x="152" y="0"/>
                  </a:lnTo>
                </a:path>
              </a:pathLst>
            </a:custGeom>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ln w="9525" cap="rnd">
              <a:noFill/>
              <a:round/>
              <a:headEnd/>
              <a:tailEnd/>
            </a:ln>
          </p:spPr>
          <p:txBody>
            <a:bodyPr/>
            <a:lstStyle/>
            <a:p>
              <a:pPr fontAlgn="auto">
                <a:spcBef>
                  <a:spcPts val="0"/>
                </a:spcBef>
                <a:spcAft>
                  <a:spcPts val="0"/>
                </a:spcAft>
              </a:pPr>
              <a:endParaRPr lang="en-US">
                <a:solidFill>
                  <a:prstClr val="black"/>
                </a:solidFill>
                <a:latin typeface="Calibri"/>
              </a:endParaRPr>
            </a:p>
          </p:txBody>
        </p:sp>
      </p:grpSp>
      <p:grpSp>
        <p:nvGrpSpPr>
          <p:cNvPr id="4" name="Group 60"/>
          <p:cNvGrpSpPr>
            <a:grpSpLocks/>
          </p:cNvGrpSpPr>
          <p:nvPr/>
        </p:nvGrpSpPr>
        <p:grpSpPr bwMode="auto">
          <a:xfrm>
            <a:off x="0" y="0"/>
            <a:ext cx="533400" cy="685800"/>
            <a:chOff x="333992" y="2748315"/>
            <a:chExt cx="2514600" cy="3505200"/>
          </a:xfrm>
        </p:grpSpPr>
        <p:sp>
          <p:nvSpPr>
            <p:cNvPr id="2354" name="Freeform 8"/>
            <p:cNvSpPr>
              <a:spLocks/>
            </p:cNvSpPr>
            <p:nvPr/>
          </p:nvSpPr>
          <p:spPr bwMode="auto">
            <a:xfrm>
              <a:off x="333992" y="2748315"/>
              <a:ext cx="2514600" cy="3505200"/>
            </a:xfrm>
            <a:custGeom>
              <a:avLst/>
              <a:gdLst>
                <a:gd name="T0" fmla="*/ 2147483647 w 885"/>
                <a:gd name="T1" fmla="*/ 2147483647 h 1217"/>
                <a:gd name="T2" fmla="*/ 2147483647 w 885"/>
                <a:gd name="T3" fmla="*/ 2147483647 h 1217"/>
                <a:gd name="T4" fmla="*/ 2147483647 w 885"/>
                <a:gd name="T5" fmla="*/ 2147483647 h 1217"/>
                <a:gd name="T6" fmla="*/ 2147483647 w 885"/>
                <a:gd name="T7" fmla="*/ 2147483647 h 1217"/>
                <a:gd name="T8" fmla="*/ 2147483647 w 885"/>
                <a:gd name="T9" fmla="*/ 2147483647 h 1217"/>
                <a:gd name="T10" fmla="*/ 2147483647 w 885"/>
                <a:gd name="T11" fmla="*/ 2147483647 h 1217"/>
                <a:gd name="T12" fmla="*/ 2147483647 w 885"/>
                <a:gd name="T13" fmla="*/ 2147483647 h 1217"/>
                <a:gd name="T14" fmla="*/ 2147483647 w 885"/>
                <a:gd name="T15" fmla="*/ 2147483647 h 1217"/>
                <a:gd name="T16" fmla="*/ 2147483647 w 885"/>
                <a:gd name="T17" fmla="*/ 2147483647 h 1217"/>
                <a:gd name="T18" fmla="*/ 2147483647 w 885"/>
                <a:gd name="T19" fmla="*/ 2147483647 h 1217"/>
                <a:gd name="T20" fmla="*/ 2147483647 w 885"/>
                <a:gd name="T21" fmla="*/ 2147483647 h 1217"/>
                <a:gd name="T22" fmla="*/ 2147483647 w 885"/>
                <a:gd name="T23" fmla="*/ 2147483647 h 1217"/>
                <a:gd name="T24" fmla="*/ 2147483647 w 885"/>
                <a:gd name="T25" fmla="*/ 2147483647 h 1217"/>
                <a:gd name="T26" fmla="*/ 2147483647 w 885"/>
                <a:gd name="T27" fmla="*/ 2147483647 h 1217"/>
                <a:gd name="T28" fmla="*/ 2147483647 w 885"/>
                <a:gd name="T29" fmla="*/ 2147483647 h 1217"/>
                <a:gd name="T30" fmla="*/ 2147483647 w 885"/>
                <a:gd name="T31" fmla="*/ 2147483647 h 1217"/>
                <a:gd name="T32" fmla="*/ 2147483647 w 885"/>
                <a:gd name="T33" fmla="*/ 2147483647 h 1217"/>
                <a:gd name="T34" fmla="*/ 2147483647 w 885"/>
                <a:gd name="T35" fmla="*/ 2147483647 h 1217"/>
                <a:gd name="T36" fmla="*/ 2147483647 w 885"/>
                <a:gd name="T37" fmla="*/ 2147483647 h 1217"/>
                <a:gd name="T38" fmla="*/ 2147483647 w 885"/>
                <a:gd name="T39" fmla="*/ 2147483647 h 1217"/>
                <a:gd name="T40" fmla="*/ 2147483647 w 885"/>
                <a:gd name="T41" fmla="*/ 2147483647 h 1217"/>
                <a:gd name="T42" fmla="*/ 2147483647 w 885"/>
                <a:gd name="T43" fmla="*/ 2147483647 h 1217"/>
                <a:gd name="T44" fmla="*/ 2147483647 w 885"/>
                <a:gd name="T45" fmla="*/ 2147483647 h 1217"/>
                <a:gd name="T46" fmla="*/ 2147483647 w 885"/>
                <a:gd name="T47" fmla="*/ 2147483647 h 1217"/>
                <a:gd name="T48" fmla="*/ 2147483647 w 885"/>
                <a:gd name="T49" fmla="*/ 2147483647 h 1217"/>
                <a:gd name="T50" fmla="*/ 2147483647 w 885"/>
                <a:gd name="T51" fmla="*/ 2147483647 h 1217"/>
                <a:gd name="T52" fmla="*/ 2147483647 w 885"/>
                <a:gd name="T53" fmla="*/ 2147483647 h 1217"/>
                <a:gd name="T54" fmla="*/ 2147483647 w 885"/>
                <a:gd name="T55" fmla="*/ 2147483647 h 1217"/>
                <a:gd name="T56" fmla="*/ 2147483647 w 885"/>
                <a:gd name="T57" fmla="*/ 2147483647 h 1217"/>
                <a:gd name="T58" fmla="*/ 2147483647 w 885"/>
                <a:gd name="T59" fmla="*/ 2147483647 h 1217"/>
                <a:gd name="T60" fmla="*/ 2147483647 w 885"/>
                <a:gd name="T61" fmla="*/ 2147483647 h 1217"/>
                <a:gd name="T62" fmla="*/ 2147483647 w 885"/>
                <a:gd name="T63" fmla="*/ 2147483647 h 1217"/>
                <a:gd name="T64" fmla="*/ 2147483647 w 885"/>
                <a:gd name="T65" fmla="*/ 2147483647 h 1217"/>
                <a:gd name="T66" fmla="*/ 2147483647 w 885"/>
                <a:gd name="T67" fmla="*/ 2147483647 h 1217"/>
                <a:gd name="T68" fmla="*/ 2147483647 w 885"/>
                <a:gd name="T69" fmla="*/ 2147483647 h 1217"/>
                <a:gd name="T70" fmla="*/ 2147483647 w 885"/>
                <a:gd name="T71" fmla="*/ 2147483647 h 1217"/>
                <a:gd name="T72" fmla="*/ 2147483647 w 885"/>
                <a:gd name="T73" fmla="*/ 2147483647 h 1217"/>
                <a:gd name="T74" fmla="*/ 2147483647 w 885"/>
                <a:gd name="T75" fmla="*/ 2147483647 h 1217"/>
                <a:gd name="T76" fmla="*/ 2147483647 w 885"/>
                <a:gd name="T77" fmla="*/ 2147483647 h 1217"/>
                <a:gd name="T78" fmla="*/ 2147483647 w 885"/>
                <a:gd name="T79" fmla="*/ 2147483647 h 1217"/>
                <a:gd name="T80" fmla="*/ 2147483647 w 885"/>
                <a:gd name="T81" fmla="*/ 2147483647 h 1217"/>
                <a:gd name="T82" fmla="*/ 2147483647 w 885"/>
                <a:gd name="T83" fmla="*/ 2147483647 h 1217"/>
                <a:gd name="T84" fmla="*/ 2147483647 w 885"/>
                <a:gd name="T85" fmla="*/ 2147483647 h 1217"/>
                <a:gd name="T86" fmla="*/ 2147483647 w 885"/>
                <a:gd name="T87" fmla="*/ 2147483647 h 1217"/>
                <a:gd name="T88" fmla="*/ 2147483647 w 885"/>
                <a:gd name="T89" fmla="*/ 2147483647 h 1217"/>
                <a:gd name="T90" fmla="*/ 2147483647 w 885"/>
                <a:gd name="T91" fmla="*/ 2147483647 h 1217"/>
                <a:gd name="T92" fmla="*/ 2147483647 w 885"/>
                <a:gd name="T93" fmla="*/ 2147483647 h 1217"/>
                <a:gd name="T94" fmla="*/ 2147483647 w 885"/>
                <a:gd name="T95" fmla="*/ 2147483647 h 1217"/>
                <a:gd name="T96" fmla="*/ 2147483647 w 885"/>
                <a:gd name="T97" fmla="*/ 2147483647 h 1217"/>
                <a:gd name="T98" fmla="*/ 2147483647 w 885"/>
                <a:gd name="T99" fmla="*/ 2147483647 h 1217"/>
                <a:gd name="T100" fmla="*/ 2147483647 w 885"/>
                <a:gd name="T101" fmla="*/ 2147483647 h 1217"/>
                <a:gd name="T102" fmla="*/ 2147483647 w 885"/>
                <a:gd name="T103" fmla="*/ 2147483647 h 1217"/>
                <a:gd name="T104" fmla="*/ 2147483647 w 885"/>
                <a:gd name="T105" fmla="*/ 2147483647 h 1217"/>
                <a:gd name="T106" fmla="*/ 2147483647 w 885"/>
                <a:gd name="T107" fmla="*/ 2147483647 h 1217"/>
                <a:gd name="T108" fmla="*/ 2147483647 w 885"/>
                <a:gd name="T109" fmla="*/ 2147483647 h 1217"/>
                <a:gd name="T110" fmla="*/ 2147483647 w 885"/>
                <a:gd name="T111" fmla="*/ 2147483647 h 1217"/>
                <a:gd name="T112" fmla="*/ 2147483647 w 885"/>
                <a:gd name="T113" fmla="*/ 2147483647 h 1217"/>
                <a:gd name="T114" fmla="*/ 2147483647 w 885"/>
                <a:gd name="T115" fmla="*/ 2147483647 h 1217"/>
                <a:gd name="T116" fmla="*/ 2147483647 w 885"/>
                <a:gd name="T117" fmla="*/ 2147483647 h 1217"/>
                <a:gd name="T118" fmla="*/ 2147483647 w 885"/>
                <a:gd name="T119" fmla="*/ 2147483647 h 1217"/>
                <a:gd name="T120" fmla="*/ 2147483647 w 885"/>
                <a:gd name="T121" fmla="*/ 2147483647 h 1217"/>
                <a:gd name="T122" fmla="*/ 2147483647 w 885"/>
                <a:gd name="T123" fmla="*/ 2147483647 h 1217"/>
                <a:gd name="T124" fmla="*/ 2147483647 w 885"/>
                <a:gd name="T125" fmla="*/ 2147483647 h 12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5"/>
                <a:gd name="T190" fmla="*/ 0 h 1217"/>
                <a:gd name="T191" fmla="*/ 885 w 885"/>
                <a:gd name="T192" fmla="*/ 1217 h 12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5" h="1217">
                  <a:moveTo>
                    <a:pt x="497" y="0"/>
                  </a:moveTo>
                  <a:lnTo>
                    <a:pt x="495" y="0"/>
                  </a:lnTo>
                  <a:lnTo>
                    <a:pt x="492" y="0"/>
                  </a:lnTo>
                  <a:lnTo>
                    <a:pt x="490" y="0"/>
                  </a:lnTo>
                  <a:lnTo>
                    <a:pt x="488" y="0"/>
                  </a:lnTo>
                  <a:lnTo>
                    <a:pt x="486" y="0"/>
                  </a:lnTo>
                  <a:lnTo>
                    <a:pt x="483" y="0"/>
                  </a:lnTo>
                  <a:lnTo>
                    <a:pt x="479" y="0"/>
                  </a:lnTo>
                  <a:lnTo>
                    <a:pt x="476" y="0"/>
                  </a:lnTo>
                  <a:lnTo>
                    <a:pt x="474" y="2"/>
                  </a:lnTo>
                  <a:lnTo>
                    <a:pt x="472" y="2"/>
                  </a:lnTo>
                  <a:lnTo>
                    <a:pt x="472" y="5"/>
                  </a:lnTo>
                  <a:lnTo>
                    <a:pt x="469" y="5"/>
                  </a:lnTo>
                  <a:lnTo>
                    <a:pt x="467" y="5"/>
                  </a:lnTo>
                  <a:lnTo>
                    <a:pt x="463" y="5"/>
                  </a:lnTo>
                  <a:lnTo>
                    <a:pt x="463" y="7"/>
                  </a:lnTo>
                  <a:lnTo>
                    <a:pt x="460" y="7"/>
                  </a:lnTo>
                  <a:lnTo>
                    <a:pt x="460" y="9"/>
                  </a:lnTo>
                  <a:lnTo>
                    <a:pt x="458" y="9"/>
                  </a:lnTo>
                  <a:lnTo>
                    <a:pt x="456" y="9"/>
                  </a:lnTo>
                  <a:lnTo>
                    <a:pt x="453" y="9"/>
                  </a:lnTo>
                  <a:lnTo>
                    <a:pt x="451" y="12"/>
                  </a:lnTo>
                  <a:lnTo>
                    <a:pt x="451" y="14"/>
                  </a:lnTo>
                  <a:lnTo>
                    <a:pt x="449" y="14"/>
                  </a:lnTo>
                  <a:lnTo>
                    <a:pt x="449" y="16"/>
                  </a:lnTo>
                  <a:lnTo>
                    <a:pt x="447" y="16"/>
                  </a:lnTo>
                  <a:lnTo>
                    <a:pt x="444" y="19"/>
                  </a:lnTo>
                  <a:lnTo>
                    <a:pt x="442" y="21"/>
                  </a:lnTo>
                  <a:lnTo>
                    <a:pt x="440" y="26"/>
                  </a:lnTo>
                  <a:lnTo>
                    <a:pt x="435" y="28"/>
                  </a:lnTo>
                  <a:lnTo>
                    <a:pt x="433" y="31"/>
                  </a:lnTo>
                  <a:lnTo>
                    <a:pt x="428" y="31"/>
                  </a:lnTo>
                  <a:lnTo>
                    <a:pt x="426" y="35"/>
                  </a:lnTo>
                  <a:lnTo>
                    <a:pt x="426" y="38"/>
                  </a:lnTo>
                  <a:lnTo>
                    <a:pt x="421" y="40"/>
                  </a:lnTo>
                  <a:lnTo>
                    <a:pt x="419" y="42"/>
                  </a:lnTo>
                  <a:lnTo>
                    <a:pt x="419" y="47"/>
                  </a:lnTo>
                  <a:lnTo>
                    <a:pt x="415" y="49"/>
                  </a:lnTo>
                  <a:lnTo>
                    <a:pt x="415" y="52"/>
                  </a:lnTo>
                  <a:lnTo>
                    <a:pt x="412" y="57"/>
                  </a:lnTo>
                  <a:lnTo>
                    <a:pt x="410" y="59"/>
                  </a:lnTo>
                  <a:lnTo>
                    <a:pt x="408" y="61"/>
                  </a:lnTo>
                  <a:lnTo>
                    <a:pt x="408" y="66"/>
                  </a:lnTo>
                  <a:lnTo>
                    <a:pt x="405" y="71"/>
                  </a:lnTo>
                  <a:lnTo>
                    <a:pt x="403" y="73"/>
                  </a:lnTo>
                  <a:lnTo>
                    <a:pt x="403" y="75"/>
                  </a:lnTo>
                  <a:lnTo>
                    <a:pt x="398" y="80"/>
                  </a:lnTo>
                  <a:lnTo>
                    <a:pt x="398" y="82"/>
                  </a:lnTo>
                  <a:lnTo>
                    <a:pt x="396" y="87"/>
                  </a:lnTo>
                  <a:lnTo>
                    <a:pt x="396" y="90"/>
                  </a:lnTo>
                  <a:lnTo>
                    <a:pt x="394" y="94"/>
                  </a:lnTo>
                  <a:lnTo>
                    <a:pt x="392" y="97"/>
                  </a:lnTo>
                  <a:lnTo>
                    <a:pt x="392" y="101"/>
                  </a:lnTo>
                  <a:lnTo>
                    <a:pt x="387" y="104"/>
                  </a:lnTo>
                  <a:lnTo>
                    <a:pt x="387" y="106"/>
                  </a:lnTo>
                  <a:lnTo>
                    <a:pt x="385" y="108"/>
                  </a:lnTo>
                  <a:lnTo>
                    <a:pt x="385" y="113"/>
                  </a:lnTo>
                  <a:lnTo>
                    <a:pt x="380" y="115"/>
                  </a:lnTo>
                  <a:lnTo>
                    <a:pt x="380" y="120"/>
                  </a:lnTo>
                  <a:lnTo>
                    <a:pt x="378" y="120"/>
                  </a:lnTo>
                  <a:lnTo>
                    <a:pt x="316" y="54"/>
                  </a:lnTo>
                  <a:lnTo>
                    <a:pt x="311" y="54"/>
                  </a:lnTo>
                  <a:lnTo>
                    <a:pt x="309" y="52"/>
                  </a:lnTo>
                  <a:lnTo>
                    <a:pt x="305" y="52"/>
                  </a:lnTo>
                  <a:lnTo>
                    <a:pt x="302" y="49"/>
                  </a:lnTo>
                  <a:lnTo>
                    <a:pt x="300" y="49"/>
                  </a:lnTo>
                  <a:lnTo>
                    <a:pt x="295" y="47"/>
                  </a:lnTo>
                  <a:lnTo>
                    <a:pt x="293" y="47"/>
                  </a:lnTo>
                  <a:lnTo>
                    <a:pt x="289" y="45"/>
                  </a:lnTo>
                  <a:lnTo>
                    <a:pt x="286" y="45"/>
                  </a:lnTo>
                  <a:lnTo>
                    <a:pt x="282" y="42"/>
                  </a:lnTo>
                  <a:lnTo>
                    <a:pt x="279" y="42"/>
                  </a:lnTo>
                  <a:lnTo>
                    <a:pt x="277" y="40"/>
                  </a:lnTo>
                  <a:lnTo>
                    <a:pt x="273" y="40"/>
                  </a:lnTo>
                  <a:lnTo>
                    <a:pt x="270" y="40"/>
                  </a:lnTo>
                  <a:lnTo>
                    <a:pt x="266" y="40"/>
                  </a:lnTo>
                  <a:lnTo>
                    <a:pt x="263" y="40"/>
                  </a:lnTo>
                  <a:lnTo>
                    <a:pt x="259" y="38"/>
                  </a:lnTo>
                  <a:lnTo>
                    <a:pt x="254" y="38"/>
                  </a:lnTo>
                  <a:lnTo>
                    <a:pt x="252" y="38"/>
                  </a:lnTo>
                  <a:lnTo>
                    <a:pt x="247" y="38"/>
                  </a:lnTo>
                  <a:lnTo>
                    <a:pt x="243" y="38"/>
                  </a:lnTo>
                  <a:lnTo>
                    <a:pt x="240" y="38"/>
                  </a:lnTo>
                  <a:lnTo>
                    <a:pt x="236" y="38"/>
                  </a:lnTo>
                  <a:lnTo>
                    <a:pt x="234" y="38"/>
                  </a:lnTo>
                  <a:lnTo>
                    <a:pt x="229" y="38"/>
                  </a:lnTo>
                  <a:lnTo>
                    <a:pt x="227" y="40"/>
                  </a:lnTo>
                  <a:lnTo>
                    <a:pt x="222" y="40"/>
                  </a:lnTo>
                  <a:lnTo>
                    <a:pt x="220" y="40"/>
                  </a:lnTo>
                  <a:lnTo>
                    <a:pt x="218" y="40"/>
                  </a:lnTo>
                  <a:lnTo>
                    <a:pt x="213" y="42"/>
                  </a:lnTo>
                  <a:lnTo>
                    <a:pt x="208" y="42"/>
                  </a:lnTo>
                  <a:lnTo>
                    <a:pt x="206" y="45"/>
                  </a:lnTo>
                  <a:lnTo>
                    <a:pt x="202" y="47"/>
                  </a:lnTo>
                  <a:lnTo>
                    <a:pt x="197" y="47"/>
                  </a:lnTo>
                  <a:lnTo>
                    <a:pt x="195" y="47"/>
                  </a:lnTo>
                  <a:lnTo>
                    <a:pt x="192" y="49"/>
                  </a:lnTo>
                  <a:lnTo>
                    <a:pt x="190" y="52"/>
                  </a:lnTo>
                  <a:lnTo>
                    <a:pt x="186" y="52"/>
                  </a:lnTo>
                  <a:lnTo>
                    <a:pt x="183" y="54"/>
                  </a:lnTo>
                  <a:lnTo>
                    <a:pt x="181" y="57"/>
                  </a:lnTo>
                  <a:lnTo>
                    <a:pt x="179" y="59"/>
                  </a:lnTo>
                  <a:lnTo>
                    <a:pt x="174" y="61"/>
                  </a:lnTo>
                  <a:lnTo>
                    <a:pt x="172" y="61"/>
                  </a:lnTo>
                  <a:lnTo>
                    <a:pt x="169" y="64"/>
                  </a:lnTo>
                  <a:lnTo>
                    <a:pt x="167" y="68"/>
                  </a:lnTo>
                  <a:lnTo>
                    <a:pt x="165" y="71"/>
                  </a:lnTo>
                  <a:lnTo>
                    <a:pt x="160" y="73"/>
                  </a:lnTo>
                  <a:lnTo>
                    <a:pt x="160" y="75"/>
                  </a:lnTo>
                  <a:lnTo>
                    <a:pt x="156" y="78"/>
                  </a:lnTo>
                  <a:lnTo>
                    <a:pt x="153" y="82"/>
                  </a:lnTo>
                  <a:lnTo>
                    <a:pt x="153" y="85"/>
                  </a:lnTo>
                  <a:lnTo>
                    <a:pt x="151" y="85"/>
                  </a:lnTo>
                  <a:lnTo>
                    <a:pt x="149" y="90"/>
                  </a:lnTo>
                  <a:lnTo>
                    <a:pt x="147" y="92"/>
                  </a:lnTo>
                  <a:lnTo>
                    <a:pt x="144" y="94"/>
                  </a:lnTo>
                  <a:lnTo>
                    <a:pt x="144" y="97"/>
                  </a:lnTo>
                  <a:lnTo>
                    <a:pt x="142" y="99"/>
                  </a:lnTo>
                  <a:lnTo>
                    <a:pt x="142" y="101"/>
                  </a:lnTo>
                  <a:lnTo>
                    <a:pt x="137" y="104"/>
                  </a:lnTo>
                  <a:lnTo>
                    <a:pt x="137" y="106"/>
                  </a:lnTo>
                  <a:lnTo>
                    <a:pt x="135" y="108"/>
                  </a:lnTo>
                  <a:lnTo>
                    <a:pt x="133" y="111"/>
                  </a:lnTo>
                  <a:lnTo>
                    <a:pt x="133" y="113"/>
                  </a:lnTo>
                  <a:lnTo>
                    <a:pt x="131" y="115"/>
                  </a:lnTo>
                  <a:lnTo>
                    <a:pt x="131" y="120"/>
                  </a:lnTo>
                  <a:lnTo>
                    <a:pt x="128" y="120"/>
                  </a:lnTo>
                  <a:lnTo>
                    <a:pt x="126" y="125"/>
                  </a:lnTo>
                  <a:lnTo>
                    <a:pt x="126" y="127"/>
                  </a:lnTo>
                  <a:lnTo>
                    <a:pt x="126" y="130"/>
                  </a:lnTo>
                  <a:lnTo>
                    <a:pt x="124" y="134"/>
                  </a:lnTo>
                  <a:lnTo>
                    <a:pt x="121" y="137"/>
                  </a:lnTo>
                  <a:lnTo>
                    <a:pt x="121" y="139"/>
                  </a:lnTo>
                  <a:lnTo>
                    <a:pt x="119" y="141"/>
                  </a:lnTo>
                  <a:lnTo>
                    <a:pt x="119" y="146"/>
                  </a:lnTo>
                  <a:lnTo>
                    <a:pt x="117" y="146"/>
                  </a:lnTo>
                  <a:lnTo>
                    <a:pt x="117" y="151"/>
                  </a:lnTo>
                  <a:lnTo>
                    <a:pt x="115" y="151"/>
                  </a:lnTo>
                  <a:lnTo>
                    <a:pt x="115" y="156"/>
                  </a:lnTo>
                  <a:lnTo>
                    <a:pt x="112" y="158"/>
                  </a:lnTo>
                  <a:lnTo>
                    <a:pt x="110" y="160"/>
                  </a:lnTo>
                  <a:lnTo>
                    <a:pt x="110" y="163"/>
                  </a:lnTo>
                  <a:lnTo>
                    <a:pt x="110" y="167"/>
                  </a:lnTo>
                  <a:lnTo>
                    <a:pt x="108" y="170"/>
                  </a:lnTo>
                  <a:lnTo>
                    <a:pt x="108" y="172"/>
                  </a:lnTo>
                  <a:lnTo>
                    <a:pt x="105" y="174"/>
                  </a:lnTo>
                  <a:lnTo>
                    <a:pt x="103" y="177"/>
                  </a:lnTo>
                  <a:lnTo>
                    <a:pt x="103" y="179"/>
                  </a:lnTo>
                  <a:lnTo>
                    <a:pt x="101" y="181"/>
                  </a:lnTo>
                  <a:lnTo>
                    <a:pt x="98" y="184"/>
                  </a:lnTo>
                  <a:lnTo>
                    <a:pt x="98" y="189"/>
                  </a:lnTo>
                  <a:lnTo>
                    <a:pt x="98" y="191"/>
                  </a:lnTo>
                  <a:lnTo>
                    <a:pt x="96" y="193"/>
                  </a:lnTo>
                  <a:lnTo>
                    <a:pt x="96" y="196"/>
                  </a:lnTo>
                  <a:lnTo>
                    <a:pt x="94" y="198"/>
                  </a:lnTo>
                  <a:lnTo>
                    <a:pt x="92" y="200"/>
                  </a:lnTo>
                  <a:lnTo>
                    <a:pt x="92" y="205"/>
                  </a:lnTo>
                  <a:lnTo>
                    <a:pt x="89" y="210"/>
                  </a:lnTo>
                  <a:lnTo>
                    <a:pt x="87" y="214"/>
                  </a:lnTo>
                  <a:lnTo>
                    <a:pt x="87" y="219"/>
                  </a:lnTo>
                  <a:lnTo>
                    <a:pt x="85" y="224"/>
                  </a:lnTo>
                  <a:lnTo>
                    <a:pt x="82" y="226"/>
                  </a:lnTo>
                  <a:lnTo>
                    <a:pt x="80" y="233"/>
                  </a:lnTo>
                  <a:lnTo>
                    <a:pt x="80" y="236"/>
                  </a:lnTo>
                  <a:lnTo>
                    <a:pt x="78" y="240"/>
                  </a:lnTo>
                  <a:lnTo>
                    <a:pt x="76" y="245"/>
                  </a:lnTo>
                  <a:lnTo>
                    <a:pt x="73" y="247"/>
                  </a:lnTo>
                  <a:lnTo>
                    <a:pt x="73" y="255"/>
                  </a:lnTo>
                  <a:lnTo>
                    <a:pt x="71" y="257"/>
                  </a:lnTo>
                  <a:lnTo>
                    <a:pt x="69" y="262"/>
                  </a:lnTo>
                  <a:lnTo>
                    <a:pt x="66" y="266"/>
                  </a:lnTo>
                  <a:lnTo>
                    <a:pt x="64" y="269"/>
                  </a:lnTo>
                  <a:lnTo>
                    <a:pt x="62" y="273"/>
                  </a:lnTo>
                  <a:lnTo>
                    <a:pt x="60" y="278"/>
                  </a:lnTo>
                  <a:lnTo>
                    <a:pt x="57" y="280"/>
                  </a:lnTo>
                  <a:lnTo>
                    <a:pt x="55" y="283"/>
                  </a:lnTo>
                  <a:lnTo>
                    <a:pt x="53" y="288"/>
                  </a:lnTo>
                  <a:lnTo>
                    <a:pt x="50" y="292"/>
                  </a:lnTo>
                  <a:lnTo>
                    <a:pt x="48" y="295"/>
                  </a:lnTo>
                  <a:lnTo>
                    <a:pt x="46" y="299"/>
                  </a:lnTo>
                  <a:lnTo>
                    <a:pt x="44" y="302"/>
                  </a:lnTo>
                  <a:lnTo>
                    <a:pt x="39" y="304"/>
                  </a:lnTo>
                  <a:lnTo>
                    <a:pt x="39" y="309"/>
                  </a:lnTo>
                  <a:lnTo>
                    <a:pt x="34" y="311"/>
                  </a:lnTo>
                  <a:lnTo>
                    <a:pt x="32" y="313"/>
                  </a:lnTo>
                  <a:lnTo>
                    <a:pt x="30" y="318"/>
                  </a:lnTo>
                  <a:lnTo>
                    <a:pt x="27" y="320"/>
                  </a:lnTo>
                  <a:lnTo>
                    <a:pt x="23" y="323"/>
                  </a:lnTo>
                  <a:lnTo>
                    <a:pt x="16" y="337"/>
                  </a:lnTo>
                  <a:lnTo>
                    <a:pt x="11" y="349"/>
                  </a:lnTo>
                  <a:lnTo>
                    <a:pt x="7" y="363"/>
                  </a:lnTo>
                  <a:lnTo>
                    <a:pt x="2" y="375"/>
                  </a:lnTo>
                  <a:lnTo>
                    <a:pt x="0" y="389"/>
                  </a:lnTo>
                  <a:lnTo>
                    <a:pt x="0" y="401"/>
                  </a:lnTo>
                  <a:lnTo>
                    <a:pt x="0" y="412"/>
                  </a:lnTo>
                  <a:lnTo>
                    <a:pt x="0" y="424"/>
                  </a:lnTo>
                  <a:lnTo>
                    <a:pt x="0" y="438"/>
                  </a:lnTo>
                  <a:lnTo>
                    <a:pt x="2" y="450"/>
                  </a:lnTo>
                  <a:lnTo>
                    <a:pt x="5" y="464"/>
                  </a:lnTo>
                  <a:lnTo>
                    <a:pt x="9" y="476"/>
                  </a:lnTo>
                  <a:lnTo>
                    <a:pt x="11" y="488"/>
                  </a:lnTo>
                  <a:lnTo>
                    <a:pt x="14" y="500"/>
                  </a:lnTo>
                  <a:lnTo>
                    <a:pt x="18" y="511"/>
                  </a:lnTo>
                  <a:lnTo>
                    <a:pt x="23" y="523"/>
                  </a:lnTo>
                  <a:lnTo>
                    <a:pt x="27" y="535"/>
                  </a:lnTo>
                  <a:lnTo>
                    <a:pt x="32" y="549"/>
                  </a:lnTo>
                  <a:lnTo>
                    <a:pt x="37" y="561"/>
                  </a:lnTo>
                  <a:lnTo>
                    <a:pt x="41" y="573"/>
                  </a:lnTo>
                  <a:lnTo>
                    <a:pt x="46" y="587"/>
                  </a:lnTo>
                  <a:lnTo>
                    <a:pt x="50" y="599"/>
                  </a:lnTo>
                  <a:lnTo>
                    <a:pt x="53" y="610"/>
                  </a:lnTo>
                  <a:lnTo>
                    <a:pt x="55" y="622"/>
                  </a:lnTo>
                  <a:lnTo>
                    <a:pt x="57" y="634"/>
                  </a:lnTo>
                  <a:lnTo>
                    <a:pt x="60" y="648"/>
                  </a:lnTo>
                  <a:lnTo>
                    <a:pt x="62" y="660"/>
                  </a:lnTo>
                  <a:lnTo>
                    <a:pt x="62" y="674"/>
                  </a:lnTo>
                  <a:lnTo>
                    <a:pt x="62" y="686"/>
                  </a:lnTo>
                  <a:lnTo>
                    <a:pt x="60" y="700"/>
                  </a:lnTo>
                  <a:lnTo>
                    <a:pt x="57" y="712"/>
                  </a:lnTo>
                  <a:lnTo>
                    <a:pt x="53" y="726"/>
                  </a:lnTo>
                  <a:lnTo>
                    <a:pt x="53" y="731"/>
                  </a:lnTo>
                  <a:lnTo>
                    <a:pt x="55" y="735"/>
                  </a:lnTo>
                  <a:lnTo>
                    <a:pt x="57" y="740"/>
                  </a:lnTo>
                  <a:lnTo>
                    <a:pt x="60" y="747"/>
                  </a:lnTo>
                  <a:lnTo>
                    <a:pt x="62" y="749"/>
                  </a:lnTo>
                  <a:lnTo>
                    <a:pt x="62" y="754"/>
                  </a:lnTo>
                  <a:lnTo>
                    <a:pt x="64" y="759"/>
                  </a:lnTo>
                  <a:lnTo>
                    <a:pt x="66" y="764"/>
                  </a:lnTo>
                  <a:lnTo>
                    <a:pt x="69" y="768"/>
                  </a:lnTo>
                  <a:lnTo>
                    <a:pt x="73" y="773"/>
                  </a:lnTo>
                  <a:lnTo>
                    <a:pt x="76" y="775"/>
                  </a:lnTo>
                  <a:lnTo>
                    <a:pt x="78" y="780"/>
                  </a:lnTo>
                  <a:lnTo>
                    <a:pt x="80" y="785"/>
                  </a:lnTo>
                  <a:lnTo>
                    <a:pt x="85" y="787"/>
                  </a:lnTo>
                  <a:lnTo>
                    <a:pt x="87" y="792"/>
                  </a:lnTo>
                  <a:lnTo>
                    <a:pt x="89" y="797"/>
                  </a:lnTo>
                  <a:lnTo>
                    <a:pt x="94" y="801"/>
                  </a:lnTo>
                  <a:lnTo>
                    <a:pt x="96" y="806"/>
                  </a:lnTo>
                  <a:lnTo>
                    <a:pt x="98" y="808"/>
                  </a:lnTo>
                  <a:lnTo>
                    <a:pt x="103" y="813"/>
                  </a:lnTo>
                  <a:lnTo>
                    <a:pt x="105" y="818"/>
                  </a:lnTo>
                  <a:lnTo>
                    <a:pt x="110" y="822"/>
                  </a:lnTo>
                  <a:lnTo>
                    <a:pt x="112" y="825"/>
                  </a:lnTo>
                  <a:lnTo>
                    <a:pt x="115" y="827"/>
                  </a:lnTo>
                  <a:lnTo>
                    <a:pt x="119" y="832"/>
                  </a:lnTo>
                  <a:lnTo>
                    <a:pt x="121" y="837"/>
                  </a:lnTo>
                  <a:lnTo>
                    <a:pt x="126" y="841"/>
                  </a:lnTo>
                  <a:lnTo>
                    <a:pt x="126" y="846"/>
                  </a:lnTo>
                  <a:lnTo>
                    <a:pt x="131" y="848"/>
                  </a:lnTo>
                  <a:lnTo>
                    <a:pt x="133" y="853"/>
                  </a:lnTo>
                  <a:lnTo>
                    <a:pt x="135" y="858"/>
                  </a:lnTo>
                  <a:lnTo>
                    <a:pt x="137" y="863"/>
                  </a:lnTo>
                  <a:lnTo>
                    <a:pt x="142" y="872"/>
                  </a:lnTo>
                  <a:lnTo>
                    <a:pt x="144" y="881"/>
                  </a:lnTo>
                  <a:lnTo>
                    <a:pt x="149" y="891"/>
                  </a:lnTo>
                  <a:lnTo>
                    <a:pt x="153" y="900"/>
                  </a:lnTo>
                  <a:lnTo>
                    <a:pt x="156" y="907"/>
                  </a:lnTo>
                  <a:lnTo>
                    <a:pt x="163" y="917"/>
                  </a:lnTo>
                  <a:lnTo>
                    <a:pt x="167" y="926"/>
                  </a:lnTo>
                  <a:lnTo>
                    <a:pt x="172" y="936"/>
                  </a:lnTo>
                  <a:lnTo>
                    <a:pt x="176" y="945"/>
                  </a:lnTo>
                  <a:lnTo>
                    <a:pt x="183" y="954"/>
                  </a:lnTo>
                  <a:lnTo>
                    <a:pt x="190" y="961"/>
                  </a:lnTo>
                  <a:lnTo>
                    <a:pt x="195" y="971"/>
                  </a:lnTo>
                  <a:lnTo>
                    <a:pt x="202" y="980"/>
                  </a:lnTo>
                  <a:lnTo>
                    <a:pt x="208" y="987"/>
                  </a:lnTo>
                  <a:lnTo>
                    <a:pt x="215" y="997"/>
                  </a:lnTo>
                  <a:lnTo>
                    <a:pt x="222" y="1004"/>
                  </a:lnTo>
                  <a:lnTo>
                    <a:pt x="229" y="1013"/>
                  </a:lnTo>
                  <a:lnTo>
                    <a:pt x="236" y="1023"/>
                  </a:lnTo>
                  <a:lnTo>
                    <a:pt x="243" y="1030"/>
                  </a:lnTo>
                  <a:lnTo>
                    <a:pt x="250" y="1037"/>
                  </a:lnTo>
                  <a:lnTo>
                    <a:pt x="254" y="1046"/>
                  </a:lnTo>
                  <a:lnTo>
                    <a:pt x="263" y="1056"/>
                  </a:lnTo>
                  <a:lnTo>
                    <a:pt x="270" y="1063"/>
                  </a:lnTo>
                  <a:lnTo>
                    <a:pt x="277" y="1070"/>
                  </a:lnTo>
                  <a:lnTo>
                    <a:pt x="284" y="1079"/>
                  </a:lnTo>
                  <a:lnTo>
                    <a:pt x="289" y="1089"/>
                  </a:lnTo>
                  <a:lnTo>
                    <a:pt x="295" y="1096"/>
                  </a:lnTo>
                  <a:lnTo>
                    <a:pt x="305" y="1103"/>
                  </a:lnTo>
                  <a:lnTo>
                    <a:pt x="309" y="1110"/>
                  </a:lnTo>
                  <a:lnTo>
                    <a:pt x="316" y="1119"/>
                  </a:lnTo>
                  <a:lnTo>
                    <a:pt x="321" y="1129"/>
                  </a:lnTo>
                  <a:lnTo>
                    <a:pt x="327" y="1134"/>
                  </a:lnTo>
                  <a:lnTo>
                    <a:pt x="330" y="1138"/>
                  </a:lnTo>
                  <a:lnTo>
                    <a:pt x="334" y="1143"/>
                  </a:lnTo>
                  <a:lnTo>
                    <a:pt x="337" y="1145"/>
                  </a:lnTo>
                  <a:lnTo>
                    <a:pt x="339" y="1148"/>
                  </a:lnTo>
                  <a:lnTo>
                    <a:pt x="344" y="1152"/>
                  </a:lnTo>
                  <a:lnTo>
                    <a:pt x="346" y="1155"/>
                  </a:lnTo>
                  <a:lnTo>
                    <a:pt x="350" y="1159"/>
                  </a:lnTo>
                  <a:lnTo>
                    <a:pt x="353" y="1162"/>
                  </a:lnTo>
                  <a:lnTo>
                    <a:pt x="355" y="1164"/>
                  </a:lnTo>
                  <a:lnTo>
                    <a:pt x="360" y="1169"/>
                  </a:lnTo>
                  <a:lnTo>
                    <a:pt x="362" y="1171"/>
                  </a:lnTo>
                  <a:lnTo>
                    <a:pt x="364" y="1174"/>
                  </a:lnTo>
                  <a:lnTo>
                    <a:pt x="369" y="1176"/>
                  </a:lnTo>
                  <a:lnTo>
                    <a:pt x="371" y="1178"/>
                  </a:lnTo>
                  <a:lnTo>
                    <a:pt x="376" y="1183"/>
                  </a:lnTo>
                  <a:lnTo>
                    <a:pt x="378" y="1185"/>
                  </a:lnTo>
                  <a:lnTo>
                    <a:pt x="382" y="1188"/>
                  </a:lnTo>
                  <a:lnTo>
                    <a:pt x="385" y="1190"/>
                  </a:lnTo>
                  <a:lnTo>
                    <a:pt x="387" y="1192"/>
                  </a:lnTo>
                  <a:lnTo>
                    <a:pt x="392" y="1195"/>
                  </a:lnTo>
                  <a:lnTo>
                    <a:pt x="396" y="1197"/>
                  </a:lnTo>
                  <a:lnTo>
                    <a:pt x="398" y="1200"/>
                  </a:lnTo>
                  <a:lnTo>
                    <a:pt x="403" y="1200"/>
                  </a:lnTo>
                  <a:lnTo>
                    <a:pt x="408" y="1202"/>
                  </a:lnTo>
                  <a:lnTo>
                    <a:pt x="410" y="1204"/>
                  </a:lnTo>
                  <a:lnTo>
                    <a:pt x="415" y="1207"/>
                  </a:lnTo>
                  <a:lnTo>
                    <a:pt x="419" y="1209"/>
                  </a:lnTo>
                  <a:lnTo>
                    <a:pt x="424" y="1209"/>
                  </a:lnTo>
                  <a:lnTo>
                    <a:pt x="426" y="1211"/>
                  </a:lnTo>
                  <a:lnTo>
                    <a:pt x="433" y="1211"/>
                  </a:lnTo>
                  <a:lnTo>
                    <a:pt x="437" y="1214"/>
                  </a:lnTo>
                  <a:lnTo>
                    <a:pt x="440" y="1216"/>
                  </a:lnTo>
                  <a:lnTo>
                    <a:pt x="444" y="1214"/>
                  </a:lnTo>
                  <a:lnTo>
                    <a:pt x="449" y="1211"/>
                  </a:lnTo>
                  <a:lnTo>
                    <a:pt x="453" y="1209"/>
                  </a:lnTo>
                  <a:lnTo>
                    <a:pt x="458" y="1209"/>
                  </a:lnTo>
                  <a:lnTo>
                    <a:pt x="463" y="1207"/>
                  </a:lnTo>
                  <a:lnTo>
                    <a:pt x="467" y="1204"/>
                  </a:lnTo>
                  <a:lnTo>
                    <a:pt x="469" y="1202"/>
                  </a:lnTo>
                  <a:lnTo>
                    <a:pt x="474" y="1200"/>
                  </a:lnTo>
                  <a:lnTo>
                    <a:pt x="479" y="1200"/>
                  </a:lnTo>
                  <a:lnTo>
                    <a:pt x="481" y="1195"/>
                  </a:lnTo>
                  <a:lnTo>
                    <a:pt x="486" y="1195"/>
                  </a:lnTo>
                  <a:lnTo>
                    <a:pt x="490" y="1190"/>
                  </a:lnTo>
                  <a:lnTo>
                    <a:pt x="495" y="1188"/>
                  </a:lnTo>
                  <a:lnTo>
                    <a:pt x="497" y="1185"/>
                  </a:lnTo>
                  <a:lnTo>
                    <a:pt x="502" y="1183"/>
                  </a:lnTo>
                  <a:lnTo>
                    <a:pt x="506" y="1181"/>
                  </a:lnTo>
                  <a:lnTo>
                    <a:pt x="508" y="1176"/>
                  </a:lnTo>
                  <a:lnTo>
                    <a:pt x="511" y="1174"/>
                  </a:lnTo>
                  <a:lnTo>
                    <a:pt x="515" y="1171"/>
                  </a:lnTo>
                  <a:lnTo>
                    <a:pt x="518" y="1169"/>
                  </a:lnTo>
                  <a:lnTo>
                    <a:pt x="520" y="1164"/>
                  </a:lnTo>
                  <a:lnTo>
                    <a:pt x="524" y="1162"/>
                  </a:lnTo>
                  <a:lnTo>
                    <a:pt x="529" y="1157"/>
                  </a:lnTo>
                  <a:lnTo>
                    <a:pt x="529" y="1155"/>
                  </a:lnTo>
                  <a:lnTo>
                    <a:pt x="534" y="1152"/>
                  </a:lnTo>
                  <a:lnTo>
                    <a:pt x="536" y="1148"/>
                  </a:lnTo>
                  <a:lnTo>
                    <a:pt x="538" y="1145"/>
                  </a:lnTo>
                  <a:lnTo>
                    <a:pt x="543" y="1141"/>
                  </a:lnTo>
                  <a:lnTo>
                    <a:pt x="543" y="1138"/>
                  </a:lnTo>
                  <a:lnTo>
                    <a:pt x="545" y="1134"/>
                  </a:lnTo>
                  <a:lnTo>
                    <a:pt x="547" y="1131"/>
                  </a:lnTo>
                  <a:lnTo>
                    <a:pt x="550" y="1129"/>
                  </a:lnTo>
                  <a:lnTo>
                    <a:pt x="559" y="1115"/>
                  </a:lnTo>
                  <a:lnTo>
                    <a:pt x="570" y="1103"/>
                  </a:lnTo>
                  <a:lnTo>
                    <a:pt x="579" y="1091"/>
                  </a:lnTo>
                  <a:lnTo>
                    <a:pt x="589" y="1079"/>
                  </a:lnTo>
                  <a:lnTo>
                    <a:pt x="600" y="1068"/>
                  </a:lnTo>
                  <a:lnTo>
                    <a:pt x="611" y="1056"/>
                  </a:lnTo>
                  <a:lnTo>
                    <a:pt x="623" y="1044"/>
                  </a:lnTo>
                  <a:lnTo>
                    <a:pt x="634" y="1032"/>
                  </a:lnTo>
                  <a:lnTo>
                    <a:pt x="646" y="1020"/>
                  </a:lnTo>
                  <a:lnTo>
                    <a:pt x="657" y="1009"/>
                  </a:lnTo>
                  <a:lnTo>
                    <a:pt x="669" y="999"/>
                  </a:lnTo>
                  <a:lnTo>
                    <a:pt x="680" y="987"/>
                  </a:lnTo>
                  <a:lnTo>
                    <a:pt x="692" y="976"/>
                  </a:lnTo>
                  <a:lnTo>
                    <a:pt x="701" y="964"/>
                  </a:lnTo>
                  <a:lnTo>
                    <a:pt x="710" y="952"/>
                  </a:lnTo>
                  <a:lnTo>
                    <a:pt x="721" y="940"/>
                  </a:lnTo>
                  <a:lnTo>
                    <a:pt x="733" y="928"/>
                  </a:lnTo>
                  <a:lnTo>
                    <a:pt x="740" y="917"/>
                  </a:lnTo>
                  <a:lnTo>
                    <a:pt x="749" y="905"/>
                  </a:lnTo>
                  <a:lnTo>
                    <a:pt x="760" y="891"/>
                  </a:lnTo>
                  <a:lnTo>
                    <a:pt x="767" y="879"/>
                  </a:lnTo>
                  <a:lnTo>
                    <a:pt x="774" y="867"/>
                  </a:lnTo>
                  <a:lnTo>
                    <a:pt x="779" y="853"/>
                  </a:lnTo>
                  <a:lnTo>
                    <a:pt x="786" y="839"/>
                  </a:lnTo>
                  <a:lnTo>
                    <a:pt x="790" y="827"/>
                  </a:lnTo>
                  <a:lnTo>
                    <a:pt x="795" y="813"/>
                  </a:lnTo>
                  <a:lnTo>
                    <a:pt x="799" y="797"/>
                  </a:lnTo>
                  <a:lnTo>
                    <a:pt x="802" y="782"/>
                  </a:lnTo>
                  <a:lnTo>
                    <a:pt x="804" y="768"/>
                  </a:lnTo>
                  <a:lnTo>
                    <a:pt x="804" y="752"/>
                  </a:lnTo>
                  <a:lnTo>
                    <a:pt x="804" y="735"/>
                  </a:lnTo>
                  <a:lnTo>
                    <a:pt x="802" y="719"/>
                  </a:lnTo>
                  <a:lnTo>
                    <a:pt x="799" y="712"/>
                  </a:lnTo>
                  <a:lnTo>
                    <a:pt x="799" y="705"/>
                  </a:lnTo>
                  <a:lnTo>
                    <a:pt x="799" y="698"/>
                  </a:lnTo>
                  <a:lnTo>
                    <a:pt x="799" y="690"/>
                  </a:lnTo>
                  <a:lnTo>
                    <a:pt x="799" y="683"/>
                  </a:lnTo>
                  <a:lnTo>
                    <a:pt x="799" y="676"/>
                  </a:lnTo>
                  <a:lnTo>
                    <a:pt x="799" y="669"/>
                  </a:lnTo>
                  <a:lnTo>
                    <a:pt x="802" y="662"/>
                  </a:lnTo>
                  <a:lnTo>
                    <a:pt x="802" y="655"/>
                  </a:lnTo>
                  <a:lnTo>
                    <a:pt x="802" y="650"/>
                  </a:lnTo>
                  <a:lnTo>
                    <a:pt x="804" y="641"/>
                  </a:lnTo>
                  <a:lnTo>
                    <a:pt x="804" y="634"/>
                  </a:lnTo>
                  <a:lnTo>
                    <a:pt x="806" y="629"/>
                  </a:lnTo>
                  <a:lnTo>
                    <a:pt x="808" y="622"/>
                  </a:lnTo>
                  <a:lnTo>
                    <a:pt x="808" y="615"/>
                  </a:lnTo>
                  <a:lnTo>
                    <a:pt x="813" y="608"/>
                  </a:lnTo>
                  <a:lnTo>
                    <a:pt x="813" y="601"/>
                  </a:lnTo>
                  <a:lnTo>
                    <a:pt x="815" y="596"/>
                  </a:lnTo>
                  <a:lnTo>
                    <a:pt x="820" y="589"/>
                  </a:lnTo>
                  <a:lnTo>
                    <a:pt x="820" y="582"/>
                  </a:lnTo>
                  <a:lnTo>
                    <a:pt x="824" y="575"/>
                  </a:lnTo>
                  <a:lnTo>
                    <a:pt x="827" y="568"/>
                  </a:lnTo>
                  <a:lnTo>
                    <a:pt x="827" y="561"/>
                  </a:lnTo>
                  <a:lnTo>
                    <a:pt x="831" y="556"/>
                  </a:lnTo>
                  <a:lnTo>
                    <a:pt x="834" y="549"/>
                  </a:lnTo>
                  <a:lnTo>
                    <a:pt x="836" y="542"/>
                  </a:lnTo>
                  <a:lnTo>
                    <a:pt x="838" y="535"/>
                  </a:lnTo>
                  <a:lnTo>
                    <a:pt x="843" y="530"/>
                  </a:lnTo>
                  <a:lnTo>
                    <a:pt x="843" y="523"/>
                  </a:lnTo>
                  <a:lnTo>
                    <a:pt x="847" y="516"/>
                  </a:lnTo>
                  <a:lnTo>
                    <a:pt x="850" y="509"/>
                  </a:lnTo>
                  <a:lnTo>
                    <a:pt x="852" y="502"/>
                  </a:lnTo>
                  <a:lnTo>
                    <a:pt x="854" y="500"/>
                  </a:lnTo>
                  <a:lnTo>
                    <a:pt x="859" y="495"/>
                  </a:lnTo>
                  <a:lnTo>
                    <a:pt x="861" y="490"/>
                  </a:lnTo>
                  <a:lnTo>
                    <a:pt x="863" y="485"/>
                  </a:lnTo>
                  <a:lnTo>
                    <a:pt x="866" y="481"/>
                  </a:lnTo>
                  <a:lnTo>
                    <a:pt x="870" y="476"/>
                  </a:lnTo>
                  <a:lnTo>
                    <a:pt x="870" y="469"/>
                  </a:lnTo>
                  <a:lnTo>
                    <a:pt x="873" y="467"/>
                  </a:lnTo>
                  <a:lnTo>
                    <a:pt x="875" y="462"/>
                  </a:lnTo>
                  <a:lnTo>
                    <a:pt x="877" y="455"/>
                  </a:lnTo>
                  <a:lnTo>
                    <a:pt x="877" y="452"/>
                  </a:lnTo>
                  <a:lnTo>
                    <a:pt x="879" y="445"/>
                  </a:lnTo>
                  <a:lnTo>
                    <a:pt x="882" y="441"/>
                  </a:lnTo>
                  <a:lnTo>
                    <a:pt x="882" y="436"/>
                  </a:lnTo>
                  <a:lnTo>
                    <a:pt x="882" y="431"/>
                  </a:lnTo>
                  <a:lnTo>
                    <a:pt x="882" y="424"/>
                  </a:lnTo>
                  <a:lnTo>
                    <a:pt x="882" y="419"/>
                  </a:lnTo>
                  <a:lnTo>
                    <a:pt x="882" y="415"/>
                  </a:lnTo>
                  <a:lnTo>
                    <a:pt x="884" y="410"/>
                  </a:lnTo>
                  <a:lnTo>
                    <a:pt x="884" y="405"/>
                  </a:lnTo>
                  <a:lnTo>
                    <a:pt x="884" y="401"/>
                  </a:lnTo>
                  <a:lnTo>
                    <a:pt x="882" y="394"/>
                  </a:lnTo>
                  <a:lnTo>
                    <a:pt x="882" y="389"/>
                  </a:lnTo>
                  <a:lnTo>
                    <a:pt x="882" y="384"/>
                  </a:lnTo>
                  <a:lnTo>
                    <a:pt x="882" y="379"/>
                  </a:lnTo>
                  <a:lnTo>
                    <a:pt x="882" y="375"/>
                  </a:lnTo>
                  <a:lnTo>
                    <a:pt x="882" y="368"/>
                  </a:lnTo>
                  <a:lnTo>
                    <a:pt x="882" y="363"/>
                  </a:lnTo>
                  <a:lnTo>
                    <a:pt x="879" y="358"/>
                  </a:lnTo>
                  <a:lnTo>
                    <a:pt x="879" y="353"/>
                  </a:lnTo>
                  <a:lnTo>
                    <a:pt x="879" y="346"/>
                  </a:lnTo>
                  <a:lnTo>
                    <a:pt x="877" y="342"/>
                  </a:lnTo>
                  <a:lnTo>
                    <a:pt x="875" y="337"/>
                  </a:lnTo>
                  <a:lnTo>
                    <a:pt x="873" y="335"/>
                  </a:lnTo>
                  <a:lnTo>
                    <a:pt x="870" y="328"/>
                  </a:lnTo>
                  <a:lnTo>
                    <a:pt x="870" y="325"/>
                  </a:lnTo>
                  <a:lnTo>
                    <a:pt x="866" y="320"/>
                  </a:lnTo>
                  <a:lnTo>
                    <a:pt x="866" y="316"/>
                  </a:lnTo>
                  <a:lnTo>
                    <a:pt x="861" y="313"/>
                  </a:lnTo>
                  <a:lnTo>
                    <a:pt x="859" y="309"/>
                  </a:lnTo>
                  <a:lnTo>
                    <a:pt x="859" y="304"/>
                  </a:lnTo>
                  <a:lnTo>
                    <a:pt x="854" y="299"/>
                  </a:lnTo>
                  <a:lnTo>
                    <a:pt x="852" y="297"/>
                  </a:lnTo>
                  <a:lnTo>
                    <a:pt x="850" y="292"/>
                  </a:lnTo>
                  <a:lnTo>
                    <a:pt x="847" y="290"/>
                  </a:lnTo>
                  <a:lnTo>
                    <a:pt x="843" y="283"/>
                  </a:lnTo>
                  <a:lnTo>
                    <a:pt x="843" y="280"/>
                  </a:lnTo>
                  <a:lnTo>
                    <a:pt x="838" y="278"/>
                  </a:lnTo>
                  <a:lnTo>
                    <a:pt x="836" y="273"/>
                  </a:lnTo>
                  <a:lnTo>
                    <a:pt x="834" y="269"/>
                  </a:lnTo>
                  <a:lnTo>
                    <a:pt x="831" y="266"/>
                  </a:lnTo>
                  <a:lnTo>
                    <a:pt x="827" y="262"/>
                  </a:lnTo>
                  <a:lnTo>
                    <a:pt x="824" y="257"/>
                  </a:lnTo>
                  <a:lnTo>
                    <a:pt x="822" y="255"/>
                  </a:lnTo>
                  <a:lnTo>
                    <a:pt x="820" y="250"/>
                  </a:lnTo>
                  <a:lnTo>
                    <a:pt x="818" y="245"/>
                  </a:lnTo>
                  <a:lnTo>
                    <a:pt x="815" y="240"/>
                  </a:lnTo>
                  <a:lnTo>
                    <a:pt x="813" y="238"/>
                  </a:lnTo>
                  <a:lnTo>
                    <a:pt x="811" y="233"/>
                  </a:lnTo>
                  <a:lnTo>
                    <a:pt x="808" y="229"/>
                  </a:lnTo>
                  <a:lnTo>
                    <a:pt x="806" y="224"/>
                  </a:lnTo>
                  <a:lnTo>
                    <a:pt x="804" y="222"/>
                  </a:lnTo>
                  <a:lnTo>
                    <a:pt x="802" y="217"/>
                  </a:lnTo>
                  <a:lnTo>
                    <a:pt x="802" y="212"/>
                  </a:lnTo>
                  <a:lnTo>
                    <a:pt x="797" y="207"/>
                  </a:lnTo>
                  <a:lnTo>
                    <a:pt x="795" y="203"/>
                  </a:lnTo>
                  <a:lnTo>
                    <a:pt x="792" y="200"/>
                  </a:lnTo>
                  <a:lnTo>
                    <a:pt x="792" y="196"/>
                  </a:lnTo>
                  <a:lnTo>
                    <a:pt x="790" y="193"/>
                  </a:lnTo>
                  <a:lnTo>
                    <a:pt x="790" y="189"/>
                  </a:lnTo>
                  <a:lnTo>
                    <a:pt x="788" y="184"/>
                  </a:lnTo>
                  <a:lnTo>
                    <a:pt x="786" y="181"/>
                  </a:lnTo>
                  <a:lnTo>
                    <a:pt x="783" y="174"/>
                  </a:lnTo>
                  <a:lnTo>
                    <a:pt x="783" y="172"/>
                  </a:lnTo>
                  <a:lnTo>
                    <a:pt x="783" y="167"/>
                  </a:lnTo>
                  <a:lnTo>
                    <a:pt x="781" y="163"/>
                  </a:lnTo>
                  <a:lnTo>
                    <a:pt x="779" y="158"/>
                  </a:lnTo>
                  <a:lnTo>
                    <a:pt x="779" y="156"/>
                  </a:lnTo>
                  <a:lnTo>
                    <a:pt x="776" y="151"/>
                  </a:lnTo>
                  <a:lnTo>
                    <a:pt x="774" y="146"/>
                  </a:lnTo>
                  <a:lnTo>
                    <a:pt x="774" y="141"/>
                  </a:lnTo>
                  <a:lnTo>
                    <a:pt x="772" y="139"/>
                  </a:lnTo>
                  <a:lnTo>
                    <a:pt x="772" y="137"/>
                  </a:lnTo>
                  <a:lnTo>
                    <a:pt x="769" y="132"/>
                  </a:lnTo>
                  <a:lnTo>
                    <a:pt x="767" y="127"/>
                  </a:lnTo>
                  <a:lnTo>
                    <a:pt x="765" y="125"/>
                  </a:lnTo>
                  <a:lnTo>
                    <a:pt x="763" y="120"/>
                  </a:lnTo>
                  <a:lnTo>
                    <a:pt x="760" y="115"/>
                  </a:lnTo>
                  <a:lnTo>
                    <a:pt x="760" y="113"/>
                  </a:lnTo>
                  <a:lnTo>
                    <a:pt x="756" y="108"/>
                  </a:lnTo>
                  <a:lnTo>
                    <a:pt x="753" y="106"/>
                  </a:lnTo>
                  <a:lnTo>
                    <a:pt x="751" y="104"/>
                  </a:lnTo>
                  <a:lnTo>
                    <a:pt x="749" y="101"/>
                  </a:lnTo>
                  <a:lnTo>
                    <a:pt x="744" y="97"/>
                  </a:lnTo>
                  <a:lnTo>
                    <a:pt x="740" y="94"/>
                  </a:lnTo>
                  <a:lnTo>
                    <a:pt x="737" y="92"/>
                  </a:lnTo>
                  <a:lnTo>
                    <a:pt x="735" y="87"/>
                  </a:lnTo>
                  <a:lnTo>
                    <a:pt x="733" y="85"/>
                  </a:lnTo>
                  <a:lnTo>
                    <a:pt x="731" y="85"/>
                  </a:lnTo>
                  <a:lnTo>
                    <a:pt x="728" y="82"/>
                  </a:lnTo>
                  <a:lnTo>
                    <a:pt x="726" y="80"/>
                  </a:lnTo>
                  <a:lnTo>
                    <a:pt x="726" y="75"/>
                  </a:lnTo>
                  <a:lnTo>
                    <a:pt x="721" y="75"/>
                  </a:lnTo>
                  <a:lnTo>
                    <a:pt x="719" y="73"/>
                  </a:lnTo>
                  <a:lnTo>
                    <a:pt x="717" y="71"/>
                  </a:lnTo>
                  <a:lnTo>
                    <a:pt x="715" y="71"/>
                  </a:lnTo>
                  <a:lnTo>
                    <a:pt x="715" y="68"/>
                  </a:lnTo>
                  <a:lnTo>
                    <a:pt x="710" y="66"/>
                  </a:lnTo>
                  <a:lnTo>
                    <a:pt x="708" y="64"/>
                  </a:lnTo>
                  <a:lnTo>
                    <a:pt x="705" y="61"/>
                  </a:lnTo>
                  <a:lnTo>
                    <a:pt x="703" y="61"/>
                  </a:lnTo>
                  <a:lnTo>
                    <a:pt x="701" y="61"/>
                  </a:lnTo>
                  <a:lnTo>
                    <a:pt x="698" y="59"/>
                  </a:lnTo>
                  <a:lnTo>
                    <a:pt x="694" y="59"/>
                  </a:lnTo>
                  <a:lnTo>
                    <a:pt x="692" y="57"/>
                  </a:lnTo>
                  <a:lnTo>
                    <a:pt x="689" y="54"/>
                  </a:lnTo>
                  <a:lnTo>
                    <a:pt x="687" y="54"/>
                  </a:lnTo>
                  <a:lnTo>
                    <a:pt x="682" y="54"/>
                  </a:lnTo>
                  <a:lnTo>
                    <a:pt x="680" y="52"/>
                  </a:lnTo>
                  <a:lnTo>
                    <a:pt x="678" y="52"/>
                  </a:lnTo>
                  <a:lnTo>
                    <a:pt x="676" y="52"/>
                  </a:lnTo>
                  <a:lnTo>
                    <a:pt x="671" y="52"/>
                  </a:lnTo>
                  <a:lnTo>
                    <a:pt x="669" y="52"/>
                  </a:lnTo>
                  <a:lnTo>
                    <a:pt x="664" y="52"/>
                  </a:lnTo>
                  <a:lnTo>
                    <a:pt x="662" y="52"/>
                  </a:lnTo>
                  <a:lnTo>
                    <a:pt x="660" y="52"/>
                  </a:lnTo>
                  <a:lnTo>
                    <a:pt x="657" y="52"/>
                  </a:lnTo>
                  <a:lnTo>
                    <a:pt x="653" y="52"/>
                  </a:lnTo>
                  <a:lnTo>
                    <a:pt x="650" y="52"/>
                  </a:lnTo>
                  <a:lnTo>
                    <a:pt x="648" y="52"/>
                  </a:lnTo>
                  <a:lnTo>
                    <a:pt x="646" y="52"/>
                  </a:lnTo>
                  <a:lnTo>
                    <a:pt x="644" y="54"/>
                  </a:lnTo>
                  <a:lnTo>
                    <a:pt x="641" y="54"/>
                  </a:lnTo>
                  <a:lnTo>
                    <a:pt x="639" y="54"/>
                  </a:lnTo>
                  <a:lnTo>
                    <a:pt x="637" y="54"/>
                  </a:lnTo>
                  <a:lnTo>
                    <a:pt x="634" y="54"/>
                  </a:lnTo>
                  <a:lnTo>
                    <a:pt x="632" y="54"/>
                  </a:lnTo>
                  <a:lnTo>
                    <a:pt x="630" y="54"/>
                  </a:lnTo>
                  <a:lnTo>
                    <a:pt x="630" y="57"/>
                  </a:lnTo>
                  <a:lnTo>
                    <a:pt x="628" y="57"/>
                  </a:lnTo>
                  <a:lnTo>
                    <a:pt x="625" y="57"/>
                  </a:lnTo>
                  <a:lnTo>
                    <a:pt x="623" y="57"/>
                  </a:lnTo>
                  <a:lnTo>
                    <a:pt x="621" y="57"/>
                  </a:lnTo>
                  <a:lnTo>
                    <a:pt x="618" y="59"/>
                  </a:lnTo>
                  <a:lnTo>
                    <a:pt x="616" y="59"/>
                  </a:lnTo>
                  <a:lnTo>
                    <a:pt x="614" y="59"/>
                  </a:lnTo>
                  <a:lnTo>
                    <a:pt x="611" y="59"/>
                  </a:lnTo>
                  <a:lnTo>
                    <a:pt x="611" y="61"/>
                  </a:lnTo>
                  <a:lnTo>
                    <a:pt x="609" y="61"/>
                  </a:lnTo>
                  <a:lnTo>
                    <a:pt x="607" y="61"/>
                  </a:lnTo>
                  <a:lnTo>
                    <a:pt x="605" y="64"/>
                  </a:lnTo>
                  <a:lnTo>
                    <a:pt x="602" y="64"/>
                  </a:lnTo>
                  <a:lnTo>
                    <a:pt x="600" y="66"/>
                  </a:lnTo>
                  <a:lnTo>
                    <a:pt x="595" y="68"/>
                  </a:lnTo>
                  <a:lnTo>
                    <a:pt x="595" y="71"/>
                  </a:lnTo>
                  <a:lnTo>
                    <a:pt x="593" y="71"/>
                  </a:lnTo>
                  <a:lnTo>
                    <a:pt x="589" y="73"/>
                  </a:lnTo>
                  <a:lnTo>
                    <a:pt x="586" y="75"/>
                  </a:lnTo>
                  <a:lnTo>
                    <a:pt x="584" y="78"/>
                  </a:lnTo>
                  <a:lnTo>
                    <a:pt x="582" y="80"/>
                  </a:lnTo>
                  <a:lnTo>
                    <a:pt x="582" y="82"/>
                  </a:lnTo>
                  <a:lnTo>
                    <a:pt x="579" y="85"/>
                  </a:lnTo>
                  <a:lnTo>
                    <a:pt x="577" y="85"/>
                  </a:lnTo>
                  <a:lnTo>
                    <a:pt x="575" y="87"/>
                  </a:lnTo>
                  <a:lnTo>
                    <a:pt x="573" y="90"/>
                  </a:lnTo>
                  <a:lnTo>
                    <a:pt x="573" y="92"/>
                  </a:lnTo>
                  <a:lnTo>
                    <a:pt x="570" y="94"/>
                  </a:lnTo>
                  <a:lnTo>
                    <a:pt x="570" y="97"/>
                  </a:lnTo>
                  <a:lnTo>
                    <a:pt x="566" y="97"/>
                  </a:lnTo>
                  <a:lnTo>
                    <a:pt x="566" y="101"/>
                  </a:lnTo>
                  <a:lnTo>
                    <a:pt x="563" y="104"/>
                  </a:lnTo>
                  <a:lnTo>
                    <a:pt x="561" y="106"/>
                  </a:lnTo>
                  <a:lnTo>
                    <a:pt x="559" y="108"/>
                  </a:lnTo>
                  <a:lnTo>
                    <a:pt x="557" y="113"/>
                  </a:lnTo>
                  <a:lnTo>
                    <a:pt x="554" y="113"/>
                  </a:lnTo>
                  <a:lnTo>
                    <a:pt x="554" y="115"/>
                  </a:lnTo>
                  <a:lnTo>
                    <a:pt x="552" y="118"/>
                  </a:lnTo>
                  <a:lnTo>
                    <a:pt x="550" y="120"/>
                  </a:lnTo>
                  <a:lnTo>
                    <a:pt x="550" y="123"/>
                  </a:lnTo>
                  <a:lnTo>
                    <a:pt x="547" y="125"/>
                  </a:lnTo>
                  <a:lnTo>
                    <a:pt x="536" y="123"/>
                  </a:lnTo>
                  <a:lnTo>
                    <a:pt x="570" y="68"/>
                  </a:lnTo>
                  <a:lnTo>
                    <a:pt x="566" y="66"/>
                  </a:lnTo>
                  <a:lnTo>
                    <a:pt x="566" y="64"/>
                  </a:lnTo>
                  <a:lnTo>
                    <a:pt x="563" y="61"/>
                  </a:lnTo>
                  <a:lnTo>
                    <a:pt x="561" y="61"/>
                  </a:lnTo>
                  <a:lnTo>
                    <a:pt x="561" y="59"/>
                  </a:lnTo>
                  <a:lnTo>
                    <a:pt x="559" y="57"/>
                  </a:lnTo>
                  <a:lnTo>
                    <a:pt x="557" y="54"/>
                  </a:lnTo>
                  <a:lnTo>
                    <a:pt x="554" y="52"/>
                  </a:lnTo>
                  <a:lnTo>
                    <a:pt x="550" y="49"/>
                  </a:lnTo>
                  <a:lnTo>
                    <a:pt x="550" y="47"/>
                  </a:lnTo>
                  <a:lnTo>
                    <a:pt x="547" y="45"/>
                  </a:lnTo>
                  <a:lnTo>
                    <a:pt x="547" y="42"/>
                  </a:lnTo>
                  <a:lnTo>
                    <a:pt x="545" y="42"/>
                  </a:lnTo>
                  <a:lnTo>
                    <a:pt x="543" y="40"/>
                  </a:lnTo>
                  <a:lnTo>
                    <a:pt x="540" y="38"/>
                  </a:lnTo>
                  <a:lnTo>
                    <a:pt x="538" y="33"/>
                  </a:lnTo>
                  <a:lnTo>
                    <a:pt x="536" y="33"/>
                  </a:lnTo>
                  <a:lnTo>
                    <a:pt x="534" y="31"/>
                  </a:lnTo>
                  <a:lnTo>
                    <a:pt x="531" y="28"/>
                  </a:lnTo>
                  <a:lnTo>
                    <a:pt x="529" y="28"/>
                  </a:lnTo>
                  <a:lnTo>
                    <a:pt x="529" y="26"/>
                  </a:lnTo>
                  <a:lnTo>
                    <a:pt x="527" y="24"/>
                  </a:lnTo>
                  <a:lnTo>
                    <a:pt x="524" y="21"/>
                  </a:lnTo>
                  <a:lnTo>
                    <a:pt x="524" y="19"/>
                  </a:lnTo>
                  <a:lnTo>
                    <a:pt x="520" y="19"/>
                  </a:lnTo>
                  <a:lnTo>
                    <a:pt x="520" y="16"/>
                  </a:lnTo>
                  <a:lnTo>
                    <a:pt x="518" y="16"/>
                  </a:lnTo>
                  <a:lnTo>
                    <a:pt x="518" y="14"/>
                  </a:lnTo>
                  <a:lnTo>
                    <a:pt x="515" y="12"/>
                  </a:lnTo>
                  <a:lnTo>
                    <a:pt x="513" y="9"/>
                  </a:lnTo>
                  <a:lnTo>
                    <a:pt x="511" y="9"/>
                  </a:lnTo>
                  <a:lnTo>
                    <a:pt x="508" y="7"/>
                  </a:lnTo>
                  <a:lnTo>
                    <a:pt x="506" y="7"/>
                  </a:lnTo>
                  <a:lnTo>
                    <a:pt x="506" y="5"/>
                  </a:lnTo>
                  <a:lnTo>
                    <a:pt x="504" y="5"/>
                  </a:lnTo>
                  <a:lnTo>
                    <a:pt x="502" y="5"/>
                  </a:lnTo>
                  <a:lnTo>
                    <a:pt x="502" y="2"/>
                  </a:lnTo>
                  <a:lnTo>
                    <a:pt x="502" y="0"/>
                  </a:lnTo>
                  <a:lnTo>
                    <a:pt x="499" y="0"/>
                  </a:lnTo>
                  <a:lnTo>
                    <a:pt x="497" y="0"/>
                  </a:lnTo>
                </a:path>
              </a:pathLst>
            </a:custGeom>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a:gradFill>
            <a:ln w="9525" cap="rnd">
              <a:noFill/>
              <a:round/>
              <a:headEnd/>
              <a:tailEnd/>
            </a:ln>
          </p:spPr>
          <p:txBody>
            <a:bodyPr/>
            <a:lstStyle/>
            <a:p>
              <a:pPr fontAlgn="auto">
                <a:spcBef>
                  <a:spcPts val="0"/>
                </a:spcBef>
                <a:spcAft>
                  <a:spcPts val="0"/>
                </a:spcAft>
              </a:pPr>
              <a:endParaRPr lang="en-US">
                <a:solidFill>
                  <a:prstClr val="black"/>
                </a:solidFill>
                <a:latin typeface="Calibri"/>
              </a:endParaRPr>
            </a:p>
          </p:txBody>
        </p:sp>
        <p:sp>
          <p:nvSpPr>
            <p:cNvPr id="2355" name="Freeform 9"/>
            <p:cNvSpPr>
              <a:spLocks/>
            </p:cNvSpPr>
            <p:nvPr/>
          </p:nvSpPr>
          <p:spPr bwMode="auto">
            <a:xfrm>
              <a:off x="457200" y="2895600"/>
              <a:ext cx="2254603" cy="3158984"/>
            </a:xfrm>
            <a:custGeom>
              <a:avLst/>
              <a:gdLst>
                <a:gd name="T0" fmla="*/ 2147483647 w 793"/>
                <a:gd name="T1" fmla="*/ 2147483647 h 1097"/>
                <a:gd name="T2" fmla="*/ 2147483647 w 793"/>
                <a:gd name="T3" fmla="*/ 2147483647 h 1097"/>
                <a:gd name="T4" fmla="*/ 2147483647 w 793"/>
                <a:gd name="T5" fmla="*/ 2147483647 h 1097"/>
                <a:gd name="T6" fmla="*/ 2147483647 w 793"/>
                <a:gd name="T7" fmla="*/ 2147483647 h 1097"/>
                <a:gd name="T8" fmla="*/ 2147483647 w 793"/>
                <a:gd name="T9" fmla="*/ 2147483647 h 1097"/>
                <a:gd name="T10" fmla="*/ 2147483647 w 793"/>
                <a:gd name="T11" fmla="*/ 2147483647 h 1097"/>
                <a:gd name="T12" fmla="*/ 2147483647 w 793"/>
                <a:gd name="T13" fmla="*/ 2147483647 h 1097"/>
                <a:gd name="T14" fmla="*/ 2147483647 w 793"/>
                <a:gd name="T15" fmla="*/ 2147483647 h 1097"/>
                <a:gd name="T16" fmla="*/ 2147483647 w 793"/>
                <a:gd name="T17" fmla="*/ 2147483647 h 1097"/>
                <a:gd name="T18" fmla="*/ 2147483647 w 793"/>
                <a:gd name="T19" fmla="*/ 2147483647 h 1097"/>
                <a:gd name="T20" fmla="*/ 2147483647 w 793"/>
                <a:gd name="T21" fmla="*/ 2147483647 h 1097"/>
                <a:gd name="T22" fmla="*/ 2147483647 w 793"/>
                <a:gd name="T23" fmla="*/ 2147483647 h 1097"/>
                <a:gd name="T24" fmla="*/ 2147483647 w 793"/>
                <a:gd name="T25" fmla="*/ 2147483647 h 1097"/>
                <a:gd name="T26" fmla="*/ 2147483647 w 793"/>
                <a:gd name="T27" fmla="*/ 2147483647 h 1097"/>
                <a:gd name="T28" fmla="*/ 2147483647 w 793"/>
                <a:gd name="T29" fmla="*/ 2147483647 h 1097"/>
                <a:gd name="T30" fmla="*/ 0 w 793"/>
                <a:gd name="T31" fmla="*/ 2147483647 h 1097"/>
                <a:gd name="T32" fmla="*/ 2147483647 w 793"/>
                <a:gd name="T33" fmla="*/ 2147483647 h 1097"/>
                <a:gd name="T34" fmla="*/ 2147483647 w 793"/>
                <a:gd name="T35" fmla="*/ 2147483647 h 1097"/>
                <a:gd name="T36" fmla="*/ 2147483647 w 793"/>
                <a:gd name="T37" fmla="*/ 2147483647 h 1097"/>
                <a:gd name="T38" fmla="*/ 2147483647 w 793"/>
                <a:gd name="T39" fmla="*/ 2147483647 h 1097"/>
                <a:gd name="T40" fmla="*/ 2147483647 w 793"/>
                <a:gd name="T41" fmla="*/ 2147483647 h 1097"/>
                <a:gd name="T42" fmla="*/ 2147483647 w 793"/>
                <a:gd name="T43" fmla="*/ 2147483647 h 1097"/>
                <a:gd name="T44" fmla="*/ 2147483647 w 793"/>
                <a:gd name="T45" fmla="*/ 2147483647 h 1097"/>
                <a:gd name="T46" fmla="*/ 2147483647 w 793"/>
                <a:gd name="T47" fmla="*/ 2147483647 h 1097"/>
                <a:gd name="T48" fmla="*/ 2147483647 w 793"/>
                <a:gd name="T49" fmla="*/ 2147483647 h 1097"/>
                <a:gd name="T50" fmla="*/ 2147483647 w 793"/>
                <a:gd name="T51" fmla="*/ 2147483647 h 1097"/>
                <a:gd name="T52" fmla="*/ 2147483647 w 793"/>
                <a:gd name="T53" fmla="*/ 2147483647 h 1097"/>
                <a:gd name="T54" fmla="*/ 2147483647 w 793"/>
                <a:gd name="T55" fmla="*/ 2147483647 h 1097"/>
                <a:gd name="T56" fmla="*/ 2147483647 w 793"/>
                <a:gd name="T57" fmla="*/ 2147483647 h 1097"/>
                <a:gd name="T58" fmla="*/ 2147483647 w 793"/>
                <a:gd name="T59" fmla="*/ 2147483647 h 1097"/>
                <a:gd name="T60" fmla="*/ 2147483647 w 793"/>
                <a:gd name="T61" fmla="*/ 2147483647 h 1097"/>
                <a:gd name="T62" fmla="*/ 2147483647 w 793"/>
                <a:gd name="T63" fmla="*/ 2147483647 h 1097"/>
                <a:gd name="T64" fmla="*/ 2147483647 w 793"/>
                <a:gd name="T65" fmla="*/ 2147483647 h 1097"/>
                <a:gd name="T66" fmla="*/ 2147483647 w 793"/>
                <a:gd name="T67" fmla="*/ 2147483647 h 1097"/>
                <a:gd name="T68" fmla="*/ 2147483647 w 793"/>
                <a:gd name="T69" fmla="*/ 2147483647 h 1097"/>
                <a:gd name="T70" fmla="*/ 2147483647 w 793"/>
                <a:gd name="T71" fmla="*/ 2147483647 h 1097"/>
                <a:gd name="T72" fmla="*/ 2147483647 w 793"/>
                <a:gd name="T73" fmla="*/ 2147483647 h 1097"/>
                <a:gd name="T74" fmla="*/ 2147483647 w 793"/>
                <a:gd name="T75" fmla="*/ 2147483647 h 1097"/>
                <a:gd name="T76" fmla="*/ 2147483647 w 793"/>
                <a:gd name="T77" fmla="*/ 2147483647 h 1097"/>
                <a:gd name="T78" fmla="*/ 2147483647 w 793"/>
                <a:gd name="T79" fmla="*/ 2147483647 h 1097"/>
                <a:gd name="T80" fmla="*/ 2147483647 w 793"/>
                <a:gd name="T81" fmla="*/ 2147483647 h 1097"/>
                <a:gd name="T82" fmla="*/ 2147483647 w 793"/>
                <a:gd name="T83" fmla="*/ 2147483647 h 1097"/>
                <a:gd name="T84" fmla="*/ 2147483647 w 793"/>
                <a:gd name="T85" fmla="*/ 2147483647 h 1097"/>
                <a:gd name="T86" fmla="*/ 2147483647 w 793"/>
                <a:gd name="T87" fmla="*/ 2147483647 h 1097"/>
                <a:gd name="T88" fmla="*/ 2147483647 w 793"/>
                <a:gd name="T89" fmla="*/ 2147483647 h 1097"/>
                <a:gd name="T90" fmla="*/ 2147483647 w 793"/>
                <a:gd name="T91" fmla="*/ 2147483647 h 1097"/>
                <a:gd name="T92" fmla="*/ 2147483647 w 793"/>
                <a:gd name="T93" fmla="*/ 2147483647 h 1097"/>
                <a:gd name="T94" fmla="*/ 2147483647 w 793"/>
                <a:gd name="T95" fmla="*/ 2147483647 h 1097"/>
                <a:gd name="T96" fmla="*/ 2147483647 w 793"/>
                <a:gd name="T97" fmla="*/ 2147483647 h 1097"/>
                <a:gd name="T98" fmla="*/ 2147483647 w 793"/>
                <a:gd name="T99" fmla="*/ 2147483647 h 1097"/>
                <a:gd name="T100" fmla="*/ 2147483647 w 793"/>
                <a:gd name="T101" fmla="*/ 2147483647 h 1097"/>
                <a:gd name="T102" fmla="*/ 2147483647 w 793"/>
                <a:gd name="T103" fmla="*/ 2147483647 h 1097"/>
                <a:gd name="T104" fmla="*/ 2147483647 w 793"/>
                <a:gd name="T105" fmla="*/ 2147483647 h 1097"/>
                <a:gd name="T106" fmla="*/ 2147483647 w 793"/>
                <a:gd name="T107" fmla="*/ 2147483647 h 1097"/>
                <a:gd name="T108" fmla="*/ 2147483647 w 793"/>
                <a:gd name="T109" fmla="*/ 2147483647 h 1097"/>
                <a:gd name="T110" fmla="*/ 2147483647 w 793"/>
                <a:gd name="T111" fmla="*/ 2147483647 h 1097"/>
                <a:gd name="T112" fmla="*/ 2147483647 w 793"/>
                <a:gd name="T113" fmla="*/ 2147483647 h 1097"/>
                <a:gd name="T114" fmla="*/ 2147483647 w 793"/>
                <a:gd name="T115" fmla="*/ 2147483647 h 1097"/>
                <a:gd name="T116" fmla="*/ 2147483647 w 793"/>
                <a:gd name="T117" fmla="*/ 2147483647 h 10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3"/>
                <a:gd name="T178" fmla="*/ 0 h 1097"/>
                <a:gd name="T179" fmla="*/ 793 w 793"/>
                <a:gd name="T180" fmla="*/ 1097 h 10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3" h="1097">
                  <a:moveTo>
                    <a:pt x="442" y="0"/>
                  </a:moveTo>
                  <a:lnTo>
                    <a:pt x="438" y="2"/>
                  </a:lnTo>
                  <a:lnTo>
                    <a:pt x="435" y="5"/>
                  </a:lnTo>
                  <a:lnTo>
                    <a:pt x="433" y="7"/>
                  </a:lnTo>
                  <a:lnTo>
                    <a:pt x="431" y="9"/>
                  </a:lnTo>
                  <a:lnTo>
                    <a:pt x="428" y="12"/>
                  </a:lnTo>
                  <a:lnTo>
                    <a:pt x="426" y="14"/>
                  </a:lnTo>
                  <a:lnTo>
                    <a:pt x="421" y="16"/>
                  </a:lnTo>
                  <a:lnTo>
                    <a:pt x="421" y="19"/>
                  </a:lnTo>
                  <a:lnTo>
                    <a:pt x="419" y="21"/>
                  </a:lnTo>
                  <a:lnTo>
                    <a:pt x="415" y="23"/>
                  </a:lnTo>
                  <a:lnTo>
                    <a:pt x="412" y="25"/>
                  </a:lnTo>
                  <a:lnTo>
                    <a:pt x="410" y="28"/>
                  </a:lnTo>
                  <a:lnTo>
                    <a:pt x="408" y="30"/>
                  </a:lnTo>
                  <a:lnTo>
                    <a:pt x="408" y="32"/>
                  </a:lnTo>
                  <a:lnTo>
                    <a:pt x="403" y="37"/>
                  </a:lnTo>
                  <a:lnTo>
                    <a:pt x="401" y="37"/>
                  </a:lnTo>
                  <a:lnTo>
                    <a:pt x="398" y="39"/>
                  </a:lnTo>
                  <a:lnTo>
                    <a:pt x="398" y="42"/>
                  </a:lnTo>
                  <a:lnTo>
                    <a:pt x="396" y="46"/>
                  </a:lnTo>
                  <a:lnTo>
                    <a:pt x="394" y="49"/>
                  </a:lnTo>
                  <a:lnTo>
                    <a:pt x="391" y="51"/>
                  </a:lnTo>
                  <a:lnTo>
                    <a:pt x="387" y="53"/>
                  </a:lnTo>
                  <a:lnTo>
                    <a:pt x="387" y="56"/>
                  </a:lnTo>
                  <a:lnTo>
                    <a:pt x="384" y="58"/>
                  </a:lnTo>
                  <a:lnTo>
                    <a:pt x="382" y="60"/>
                  </a:lnTo>
                  <a:lnTo>
                    <a:pt x="380" y="63"/>
                  </a:lnTo>
                  <a:lnTo>
                    <a:pt x="377" y="65"/>
                  </a:lnTo>
                  <a:lnTo>
                    <a:pt x="377" y="67"/>
                  </a:lnTo>
                  <a:lnTo>
                    <a:pt x="373" y="72"/>
                  </a:lnTo>
                  <a:lnTo>
                    <a:pt x="371" y="76"/>
                  </a:lnTo>
                  <a:lnTo>
                    <a:pt x="368" y="79"/>
                  </a:lnTo>
                  <a:lnTo>
                    <a:pt x="350" y="167"/>
                  </a:lnTo>
                  <a:lnTo>
                    <a:pt x="338" y="171"/>
                  </a:lnTo>
                  <a:lnTo>
                    <a:pt x="324" y="165"/>
                  </a:lnTo>
                  <a:lnTo>
                    <a:pt x="322" y="160"/>
                  </a:lnTo>
                  <a:lnTo>
                    <a:pt x="320" y="158"/>
                  </a:lnTo>
                  <a:lnTo>
                    <a:pt x="317" y="151"/>
                  </a:lnTo>
                  <a:lnTo>
                    <a:pt x="315" y="148"/>
                  </a:lnTo>
                  <a:lnTo>
                    <a:pt x="310" y="144"/>
                  </a:lnTo>
                  <a:lnTo>
                    <a:pt x="310" y="139"/>
                  </a:lnTo>
                  <a:lnTo>
                    <a:pt x="306" y="134"/>
                  </a:lnTo>
                  <a:lnTo>
                    <a:pt x="303" y="130"/>
                  </a:lnTo>
                  <a:lnTo>
                    <a:pt x="299" y="125"/>
                  </a:lnTo>
                  <a:lnTo>
                    <a:pt x="296" y="120"/>
                  </a:lnTo>
                  <a:lnTo>
                    <a:pt x="294" y="116"/>
                  </a:lnTo>
                  <a:lnTo>
                    <a:pt x="292" y="111"/>
                  </a:lnTo>
                  <a:lnTo>
                    <a:pt x="287" y="107"/>
                  </a:lnTo>
                  <a:lnTo>
                    <a:pt x="285" y="102"/>
                  </a:lnTo>
                  <a:lnTo>
                    <a:pt x="280" y="97"/>
                  </a:lnTo>
                  <a:lnTo>
                    <a:pt x="276" y="95"/>
                  </a:lnTo>
                  <a:lnTo>
                    <a:pt x="273" y="90"/>
                  </a:lnTo>
                  <a:lnTo>
                    <a:pt x="269" y="86"/>
                  </a:lnTo>
                  <a:lnTo>
                    <a:pt x="264" y="81"/>
                  </a:lnTo>
                  <a:lnTo>
                    <a:pt x="262" y="79"/>
                  </a:lnTo>
                  <a:lnTo>
                    <a:pt x="257" y="74"/>
                  </a:lnTo>
                  <a:lnTo>
                    <a:pt x="252" y="70"/>
                  </a:lnTo>
                  <a:lnTo>
                    <a:pt x="248" y="65"/>
                  </a:lnTo>
                  <a:lnTo>
                    <a:pt x="243" y="63"/>
                  </a:lnTo>
                  <a:lnTo>
                    <a:pt x="239" y="60"/>
                  </a:lnTo>
                  <a:lnTo>
                    <a:pt x="234" y="58"/>
                  </a:lnTo>
                  <a:lnTo>
                    <a:pt x="229" y="53"/>
                  </a:lnTo>
                  <a:lnTo>
                    <a:pt x="225" y="51"/>
                  </a:lnTo>
                  <a:lnTo>
                    <a:pt x="220" y="49"/>
                  </a:lnTo>
                  <a:lnTo>
                    <a:pt x="215" y="46"/>
                  </a:lnTo>
                  <a:lnTo>
                    <a:pt x="208" y="44"/>
                  </a:lnTo>
                  <a:lnTo>
                    <a:pt x="204" y="42"/>
                  </a:lnTo>
                  <a:lnTo>
                    <a:pt x="201" y="42"/>
                  </a:lnTo>
                  <a:lnTo>
                    <a:pt x="199" y="42"/>
                  </a:lnTo>
                  <a:lnTo>
                    <a:pt x="197" y="42"/>
                  </a:lnTo>
                  <a:lnTo>
                    <a:pt x="195" y="42"/>
                  </a:lnTo>
                  <a:lnTo>
                    <a:pt x="192" y="42"/>
                  </a:lnTo>
                  <a:lnTo>
                    <a:pt x="190" y="42"/>
                  </a:lnTo>
                  <a:lnTo>
                    <a:pt x="188" y="42"/>
                  </a:lnTo>
                  <a:lnTo>
                    <a:pt x="185" y="42"/>
                  </a:lnTo>
                  <a:lnTo>
                    <a:pt x="183" y="42"/>
                  </a:lnTo>
                  <a:lnTo>
                    <a:pt x="181" y="42"/>
                  </a:lnTo>
                  <a:lnTo>
                    <a:pt x="178" y="42"/>
                  </a:lnTo>
                  <a:lnTo>
                    <a:pt x="176" y="42"/>
                  </a:lnTo>
                  <a:lnTo>
                    <a:pt x="174" y="42"/>
                  </a:lnTo>
                  <a:lnTo>
                    <a:pt x="171" y="42"/>
                  </a:lnTo>
                  <a:lnTo>
                    <a:pt x="169" y="42"/>
                  </a:lnTo>
                  <a:lnTo>
                    <a:pt x="167" y="46"/>
                  </a:lnTo>
                  <a:lnTo>
                    <a:pt x="164" y="46"/>
                  </a:lnTo>
                  <a:lnTo>
                    <a:pt x="162" y="49"/>
                  </a:lnTo>
                  <a:lnTo>
                    <a:pt x="160" y="51"/>
                  </a:lnTo>
                  <a:lnTo>
                    <a:pt x="157" y="56"/>
                  </a:lnTo>
                  <a:lnTo>
                    <a:pt x="153" y="58"/>
                  </a:lnTo>
                  <a:lnTo>
                    <a:pt x="153" y="60"/>
                  </a:lnTo>
                  <a:lnTo>
                    <a:pt x="151" y="63"/>
                  </a:lnTo>
                  <a:lnTo>
                    <a:pt x="148" y="65"/>
                  </a:lnTo>
                  <a:lnTo>
                    <a:pt x="146" y="70"/>
                  </a:lnTo>
                  <a:lnTo>
                    <a:pt x="141" y="72"/>
                  </a:lnTo>
                  <a:lnTo>
                    <a:pt x="141" y="74"/>
                  </a:lnTo>
                  <a:lnTo>
                    <a:pt x="139" y="79"/>
                  </a:lnTo>
                  <a:lnTo>
                    <a:pt x="137" y="81"/>
                  </a:lnTo>
                  <a:lnTo>
                    <a:pt x="134" y="83"/>
                  </a:lnTo>
                  <a:lnTo>
                    <a:pt x="132" y="88"/>
                  </a:lnTo>
                  <a:lnTo>
                    <a:pt x="130" y="90"/>
                  </a:lnTo>
                  <a:lnTo>
                    <a:pt x="130" y="95"/>
                  </a:lnTo>
                  <a:lnTo>
                    <a:pt x="127" y="97"/>
                  </a:lnTo>
                  <a:lnTo>
                    <a:pt x="125" y="102"/>
                  </a:lnTo>
                  <a:lnTo>
                    <a:pt x="123" y="104"/>
                  </a:lnTo>
                  <a:lnTo>
                    <a:pt x="120" y="107"/>
                  </a:lnTo>
                  <a:lnTo>
                    <a:pt x="120" y="111"/>
                  </a:lnTo>
                  <a:lnTo>
                    <a:pt x="118" y="116"/>
                  </a:lnTo>
                  <a:lnTo>
                    <a:pt x="116" y="118"/>
                  </a:lnTo>
                  <a:lnTo>
                    <a:pt x="116" y="123"/>
                  </a:lnTo>
                  <a:lnTo>
                    <a:pt x="113" y="125"/>
                  </a:lnTo>
                  <a:lnTo>
                    <a:pt x="111" y="130"/>
                  </a:lnTo>
                  <a:lnTo>
                    <a:pt x="109" y="132"/>
                  </a:lnTo>
                  <a:lnTo>
                    <a:pt x="109" y="137"/>
                  </a:lnTo>
                  <a:lnTo>
                    <a:pt x="107" y="139"/>
                  </a:lnTo>
                  <a:lnTo>
                    <a:pt x="104" y="144"/>
                  </a:lnTo>
                  <a:lnTo>
                    <a:pt x="104" y="153"/>
                  </a:lnTo>
                  <a:lnTo>
                    <a:pt x="102" y="162"/>
                  </a:lnTo>
                  <a:lnTo>
                    <a:pt x="100" y="169"/>
                  </a:lnTo>
                  <a:lnTo>
                    <a:pt x="97" y="178"/>
                  </a:lnTo>
                  <a:lnTo>
                    <a:pt x="93" y="188"/>
                  </a:lnTo>
                  <a:lnTo>
                    <a:pt x="90" y="195"/>
                  </a:lnTo>
                  <a:lnTo>
                    <a:pt x="86" y="204"/>
                  </a:lnTo>
                  <a:lnTo>
                    <a:pt x="81" y="211"/>
                  </a:lnTo>
                  <a:lnTo>
                    <a:pt x="76" y="218"/>
                  </a:lnTo>
                  <a:lnTo>
                    <a:pt x="74" y="225"/>
                  </a:lnTo>
                  <a:lnTo>
                    <a:pt x="69" y="234"/>
                  </a:lnTo>
                  <a:lnTo>
                    <a:pt x="63" y="241"/>
                  </a:lnTo>
                  <a:lnTo>
                    <a:pt x="58" y="248"/>
                  </a:lnTo>
                  <a:lnTo>
                    <a:pt x="53" y="255"/>
                  </a:lnTo>
                  <a:lnTo>
                    <a:pt x="49" y="262"/>
                  </a:lnTo>
                  <a:lnTo>
                    <a:pt x="42" y="269"/>
                  </a:lnTo>
                  <a:lnTo>
                    <a:pt x="39" y="276"/>
                  </a:lnTo>
                  <a:lnTo>
                    <a:pt x="35" y="285"/>
                  </a:lnTo>
                  <a:lnTo>
                    <a:pt x="28" y="290"/>
                  </a:lnTo>
                  <a:lnTo>
                    <a:pt x="25" y="299"/>
                  </a:lnTo>
                  <a:lnTo>
                    <a:pt x="21" y="306"/>
                  </a:lnTo>
                  <a:lnTo>
                    <a:pt x="16" y="313"/>
                  </a:lnTo>
                  <a:lnTo>
                    <a:pt x="14" y="320"/>
                  </a:lnTo>
                  <a:lnTo>
                    <a:pt x="9" y="329"/>
                  </a:lnTo>
                  <a:lnTo>
                    <a:pt x="7" y="338"/>
                  </a:lnTo>
                  <a:lnTo>
                    <a:pt x="5" y="343"/>
                  </a:lnTo>
                  <a:lnTo>
                    <a:pt x="5" y="352"/>
                  </a:lnTo>
                  <a:lnTo>
                    <a:pt x="0" y="361"/>
                  </a:lnTo>
                  <a:lnTo>
                    <a:pt x="0" y="371"/>
                  </a:lnTo>
                  <a:lnTo>
                    <a:pt x="0" y="380"/>
                  </a:lnTo>
                  <a:lnTo>
                    <a:pt x="0" y="389"/>
                  </a:lnTo>
                  <a:lnTo>
                    <a:pt x="5" y="399"/>
                  </a:lnTo>
                  <a:lnTo>
                    <a:pt x="5" y="405"/>
                  </a:lnTo>
                  <a:lnTo>
                    <a:pt x="7" y="415"/>
                  </a:lnTo>
                  <a:lnTo>
                    <a:pt x="9" y="422"/>
                  </a:lnTo>
                  <a:lnTo>
                    <a:pt x="12" y="429"/>
                  </a:lnTo>
                  <a:lnTo>
                    <a:pt x="14" y="436"/>
                  </a:lnTo>
                  <a:lnTo>
                    <a:pt x="16" y="443"/>
                  </a:lnTo>
                  <a:lnTo>
                    <a:pt x="19" y="450"/>
                  </a:lnTo>
                  <a:lnTo>
                    <a:pt x="23" y="459"/>
                  </a:lnTo>
                  <a:lnTo>
                    <a:pt x="25" y="466"/>
                  </a:lnTo>
                  <a:lnTo>
                    <a:pt x="28" y="473"/>
                  </a:lnTo>
                  <a:lnTo>
                    <a:pt x="30" y="480"/>
                  </a:lnTo>
                  <a:lnTo>
                    <a:pt x="32" y="487"/>
                  </a:lnTo>
                  <a:lnTo>
                    <a:pt x="35" y="494"/>
                  </a:lnTo>
                  <a:lnTo>
                    <a:pt x="39" y="500"/>
                  </a:lnTo>
                  <a:lnTo>
                    <a:pt x="42" y="507"/>
                  </a:lnTo>
                  <a:lnTo>
                    <a:pt x="44" y="514"/>
                  </a:lnTo>
                  <a:lnTo>
                    <a:pt x="46" y="524"/>
                  </a:lnTo>
                  <a:lnTo>
                    <a:pt x="49" y="531"/>
                  </a:lnTo>
                  <a:lnTo>
                    <a:pt x="51" y="538"/>
                  </a:lnTo>
                  <a:lnTo>
                    <a:pt x="51" y="545"/>
                  </a:lnTo>
                  <a:lnTo>
                    <a:pt x="53" y="551"/>
                  </a:lnTo>
                  <a:lnTo>
                    <a:pt x="53" y="558"/>
                  </a:lnTo>
                  <a:lnTo>
                    <a:pt x="56" y="565"/>
                  </a:lnTo>
                  <a:lnTo>
                    <a:pt x="56" y="575"/>
                  </a:lnTo>
                  <a:lnTo>
                    <a:pt x="56" y="582"/>
                  </a:lnTo>
                  <a:lnTo>
                    <a:pt x="56" y="589"/>
                  </a:lnTo>
                  <a:lnTo>
                    <a:pt x="56" y="596"/>
                  </a:lnTo>
                  <a:lnTo>
                    <a:pt x="56" y="602"/>
                  </a:lnTo>
                  <a:lnTo>
                    <a:pt x="53" y="612"/>
                  </a:lnTo>
                  <a:lnTo>
                    <a:pt x="53" y="619"/>
                  </a:lnTo>
                  <a:lnTo>
                    <a:pt x="51" y="628"/>
                  </a:lnTo>
                  <a:lnTo>
                    <a:pt x="51" y="635"/>
                  </a:lnTo>
                  <a:lnTo>
                    <a:pt x="51" y="642"/>
                  </a:lnTo>
                  <a:lnTo>
                    <a:pt x="51" y="649"/>
                  </a:lnTo>
                  <a:lnTo>
                    <a:pt x="51" y="656"/>
                  </a:lnTo>
                  <a:lnTo>
                    <a:pt x="53" y="663"/>
                  </a:lnTo>
                  <a:lnTo>
                    <a:pt x="53" y="667"/>
                  </a:lnTo>
                  <a:lnTo>
                    <a:pt x="58" y="674"/>
                  </a:lnTo>
                  <a:lnTo>
                    <a:pt x="60" y="681"/>
                  </a:lnTo>
                  <a:lnTo>
                    <a:pt x="63" y="686"/>
                  </a:lnTo>
                  <a:lnTo>
                    <a:pt x="65" y="691"/>
                  </a:lnTo>
                  <a:lnTo>
                    <a:pt x="69" y="695"/>
                  </a:lnTo>
                  <a:lnTo>
                    <a:pt x="74" y="702"/>
                  </a:lnTo>
                  <a:lnTo>
                    <a:pt x="76" y="707"/>
                  </a:lnTo>
                  <a:lnTo>
                    <a:pt x="81" y="711"/>
                  </a:lnTo>
                  <a:lnTo>
                    <a:pt x="86" y="716"/>
                  </a:lnTo>
                  <a:lnTo>
                    <a:pt x="90" y="721"/>
                  </a:lnTo>
                  <a:lnTo>
                    <a:pt x="95" y="725"/>
                  </a:lnTo>
                  <a:lnTo>
                    <a:pt x="100" y="730"/>
                  </a:lnTo>
                  <a:lnTo>
                    <a:pt x="104" y="735"/>
                  </a:lnTo>
                  <a:lnTo>
                    <a:pt x="109" y="739"/>
                  </a:lnTo>
                  <a:lnTo>
                    <a:pt x="113" y="746"/>
                  </a:lnTo>
                  <a:lnTo>
                    <a:pt x="118" y="748"/>
                  </a:lnTo>
                  <a:lnTo>
                    <a:pt x="120" y="755"/>
                  </a:lnTo>
                  <a:lnTo>
                    <a:pt x="127" y="760"/>
                  </a:lnTo>
                  <a:lnTo>
                    <a:pt x="130" y="765"/>
                  </a:lnTo>
                  <a:lnTo>
                    <a:pt x="134" y="769"/>
                  </a:lnTo>
                  <a:lnTo>
                    <a:pt x="139" y="774"/>
                  </a:lnTo>
                  <a:lnTo>
                    <a:pt x="141" y="781"/>
                  </a:lnTo>
                  <a:lnTo>
                    <a:pt x="146" y="786"/>
                  </a:lnTo>
                  <a:lnTo>
                    <a:pt x="148" y="790"/>
                  </a:lnTo>
                  <a:lnTo>
                    <a:pt x="151" y="795"/>
                  </a:lnTo>
                  <a:lnTo>
                    <a:pt x="153" y="802"/>
                  </a:lnTo>
                  <a:lnTo>
                    <a:pt x="155" y="809"/>
                  </a:lnTo>
                  <a:lnTo>
                    <a:pt x="157" y="816"/>
                  </a:lnTo>
                  <a:lnTo>
                    <a:pt x="160" y="820"/>
                  </a:lnTo>
                  <a:lnTo>
                    <a:pt x="162" y="827"/>
                  </a:lnTo>
                  <a:lnTo>
                    <a:pt x="164" y="834"/>
                  </a:lnTo>
                  <a:lnTo>
                    <a:pt x="167" y="839"/>
                  </a:lnTo>
                  <a:lnTo>
                    <a:pt x="169" y="843"/>
                  </a:lnTo>
                  <a:lnTo>
                    <a:pt x="174" y="850"/>
                  </a:lnTo>
                  <a:lnTo>
                    <a:pt x="176" y="855"/>
                  </a:lnTo>
                  <a:lnTo>
                    <a:pt x="181" y="860"/>
                  </a:lnTo>
                  <a:lnTo>
                    <a:pt x="183" y="867"/>
                  </a:lnTo>
                  <a:lnTo>
                    <a:pt x="188" y="874"/>
                  </a:lnTo>
                  <a:lnTo>
                    <a:pt x="190" y="878"/>
                  </a:lnTo>
                  <a:lnTo>
                    <a:pt x="195" y="885"/>
                  </a:lnTo>
                  <a:lnTo>
                    <a:pt x="197" y="890"/>
                  </a:lnTo>
                  <a:lnTo>
                    <a:pt x="201" y="894"/>
                  </a:lnTo>
                  <a:lnTo>
                    <a:pt x="206" y="899"/>
                  </a:lnTo>
                  <a:lnTo>
                    <a:pt x="211" y="906"/>
                  </a:lnTo>
                  <a:lnTo>
                    <a:pt x="215" y="911"/>
                  </a:lnTo>
                  <a:lnTo>
                    <a:pt x="220" y="915"/>
                  </a:lnTo>
                  <a:lnTo>
                    <a:pt x="222" y="922"/>
                  </a:lnTo>
                  <a:lnTo>
                    <a:pt x="229" y="927"/>
                  </a:lnTo>
                  <a:lnTo>
                    <a:pt x="234" y="931"/>
                  </a:lnTo>
                  <a:lnTo>
                    <a:pt x="239" y="938"/>
                  </a:lnTo>
                  <a:lnTo>
                    <a:pt x="243" y="943"/>
                  </a:lnTo>
                  <a:lnTo>
                    <a:pt x="248" y="945"/>
                  </a:lnTo>
                  <a:lnTo>
                    <a:pt x="252" y="952"/>
                  </a:lnTo>
                  <a:lnTo>
                    <a:pt x="257" y="957"/>
                  </a:lnTo>
                  <a:lnTo>
                    <a:pt x="264" y="962"/>
                  </a:lnTo>
                  <a:lnTo>
                    <a:pt x="269" y="966"/>
                  </a:lnTo>
                  <a:lnTo>
                    <a:pt x="273" y="971"/>
                  </a:lnTo>
                  <a:lnTo>
                    <a:pt x="280" y="976"/>
                  </a:lnTo>
                  <a:lnTo>
                    <a:pt x="285" y="980"/>
                  </a:lnTo>
                  <a:lnTo>
                    <a:pt x="287" y="985"/>
                  </a:lnTo>
                  <a:lnTo>
                    <a:pt x="292" y="987"/>
                  </a:lnTo>
                  <a:lnTo>
                    <a:pt x="294" y="992"/>
                  </a:lnTo>
                  <a:lnTo>
                    <a:pt x="296" y="996"/>
                  </a:lnTo>
                  <a:lnTo>
                    <a:pt x="299" y="999"/>
                  </a:lnTo>
                  <a:lnTo>
                    <a:pt x="301" y="1003"/>
                  </a:lnTo>
                  <a:lnTo>
                    <a:pt x="303" y="1008"/>
                  </a:lnTo>
                  <a:lnTo>
                    <a:pt x="306" y="1010"/>
                  </a:lnTo>
                  <a:lnTo>
                    <a:pt x="308" y="1015"/>
                  </a:lnTo>
                  <a:lnTo>
                    <a:pt x="310" y="1020"/>
                  </a:lnTo>
                  <a:lnTo>
                    <a:pt x="313" y="1024"/>
                  </a:lnTo>
                  <a:lnTo>
                    <a:pt x="315" y="1029"/>
                  </a:lnTo>
                  <a:lnTo>
                    <a:pt x="317" y="1031"/>
                  </a:lnTo>
                  <a:lnTo>
                    <a:pt x="320" y="1036"/>
                  </a:lnTo>
                  <a:lnTo>
                    <a:pt x="322" y="1038"/>
                  </a:lnTo>
                  <a:lnTo>
                    <a:pt x="324" y="1043"/>
                  </a:lnTo>
                  <a:lnTo>
                    <a:pt x="327" y="1047"/>
                  </a:lnTo>
                  <a:lnTo>
                    <a:pt x="329" y="1052"/>
                  </a:lnTo>
                  <a:lnTo>
                    <a:pt x="331" y="1057"/>
                  </a:lnTo>
                  <a:lnTo>
                    <a:pt x="333" y="1059"/>
                  </a:lnTo>
                  <a:lnTo>
                    <a:pt x="338" y="1061"/>
                  </a:lnTo>
                  <a:lnTo>
                    <a:pt x="340" y="1066"/>
                  </a:lnTo>
                  <a:lnTo>
                    <a:pt x="343" y="1068"/>
                  </a:lnTo>
                  <a:lnTo>
                    <a:pt x="345" y="1071"/>
                  </a:lnTo>
                  <a:lnTo>
                    <a:pt x="350" y="1073"/>
                  </a:lnTo>
                  <a:lnTo>
                    <a:pt x="352" y="1077"/>
                  </a:lnTo>
                  <a:lnTo>
                    <a:pt x="357" y="1080"/>
                  </a:lnTo>
                  <a:lnTo>
                    <a:pt x="361" y="1082"/>
                  </a:lnTo>
                  <a:lnTo>
                    <a:pt x="366" y="1084"/>
                  </a:lnTo>
                  <a:lnTo>
                    <a:pt x="368" y="1087"/>
                  </a:lnTo>
                  <a:lnTo>
                    <a:pt x="373" y="1089"/>
                  </a:lnTo>
                  <a:lnTo>
                    <a:pt x="377" y="1091"/>
                  </a:lnTo>
                  <a:lnTo>
                    <a:pt x="380" y="1091"/>
                  </a:lnTo>
                  <a:lnTo>
                    <a:pt x="382" y="1094"/>
                  </a:lnTo>
                  <a:lnTo>
                    <a:pt x="384" y="1094"/>
                  </a:lnTo>
                  <a:lnTo>
                    <a:pt x="384" y="1096"/>
                  </a:lnTo>
                  <a:lnTo>
                    <a:pt x="387" y="1096"/>
                  </a:lnTo>
                  <a:lnTo>
                    <a:pt x="389" y="1096"/>
                  </a:lnTo>
                  <a:lnTo>
                    <a:pt x="391" y="1096"/>
                  </a:lnTo>
                  <a:lnTo>
                    <a:pt x="394" y="1096"/>
                  </a:lnTo>
                  <a:lnTo>
                    <a:pt x="396" y="1096"/>
                  </a:lnTo>
                  <a:lnTo>
                    <a:pt x="398" y="1096"/>
                  </a:lnTo>
                  <a:lnTo>
                    <a:pt x="401" y="1096"/>
                  </a:lnTo>
                  <a:lnTo>
                    <a:pt x="403" y="1096"/>
                  </a:lnTo>
                  <a:lnTo>
                    <a:pt x="405" y="1096"/>
                  </a:lnTo>
                  <a:lnTo>
                    <a:pt x="408" y="1096"/>
                  </a:lnTo>
                  <a:lnTo>
                    <a:pt x="410" y="1096"/>
                  </a:lnTo>
                  <a:lnTo>
                    <a:pt x="412" y="1096"/>
                  </a:lnTo>
                  <a:lnTo>
                    <a:pt x="415" y="1096"/>
                  </a:lnTo>
                  <a:lnTo>
                    <a:pt x="415" y="1094"/>
                  </a:lnTo>
                  <a:lnTo>
                    <a:pt x="417" y="1094"/>
                  </a:lnTo>
                  <a:lnTo>
                    <a:pt x="419" y="1094"/>
                  </a:lnTo>
                  <a:lnTo>
                    <a:pt x="421" y="1094"/>
                  </a:lnTo>
                  <a:lnTo>
                    <a:pt x="421" y="1091"/>
                  </a:lnTo>
                  <a:lnTo>
                    <a:pt x="426" y="1091"/>
                  </a:lnTo>
                  <a:lnTo>
                    <a:pt x="428" y="1089"/>
                  </a:lnTo>
                  <a:lnTo>
                    <a:pt x="431" y="1089"/>
                  </a:lnTo>
                  <a:lnTo>
                    <a:pt x="433" y="1087"/>
                  </a:lnTo>
                  <a:lnTo>
                    <a:pt x="438" y="1080"/>
                  </a:lnTo>
                  <a:lnTo>
                    <a:pt x="442" y="1073"/>
                  </a:lnTo>
                  <a:lnTo>
                    <a:pt x="445" y="1068"/>
                  </a:lnTo>
                  <a:lnTo>
                    <a:pt x="449" y="1061"/>
                  </a:lnTo>
                  <a:lnTo>
                    <a:pt x="454" y="1052"/>
                  </a:lnTo>
                  <a:lnTo>
                    <a:pt x="461" y="1047"/>
                  </a:lnTo>
                  <a:lnTo>
                    <a:pt x="465" y="1038"/>
                  </a:lnTo>
                  <a:lnTo>
                    <a:pt x="470" y="1033"/>
                  </a:lnTo>
                  <a:lnTo>
                    <a:pt x="475" y="1026"/>
                  </a:lnTo>
                  <a:lnTo>
                    <a:pt x="479" y="1020"/>
                  </a:lnTo>
                  <a:lnTo>
                    <a:pt x="486" y="1013"/>
                  </a:lnTo>
                  <a:lnTo>
                    <a:pt x="491" y="1008"/>
                  </a:lnTo>
                  <a:lnTo>
                    <a:pt x="496" y="1001"/>
                  </a:lnTo>
                  <a:lnTo>
                    <a:pt x="503" y="994"/>
                  </a:lnTo>
                  <a:lnTo>
                    <a:pt x="507" y="987"/>
                  </a:lnTo>
                  <a:lnTo>
                    <a:pt x="514" y="982"/>
                  </a:lnTo>
                  <a:lnTo>
                    <a:pt x="519" y="976"/>
                  </a:lnTo>
                  <a:lnTo>
                    <a:pt x="526" y="969"/>
                  </a:lnTo>
                  <a:lnTo>
                    <a:pt x="533" y="964"/>
                  </a:lnTo>
                  <a:lnTo>
                    <a:pt x="537" y="957"/>
                  </a:lnTo>
                  <a:lnTo>
                    <a:pt x="544" y="952"/>
                  </a:lnTo>
                  <a:lnTo>
                    <a:pt x="551" y="945"/>
                  </a:lnTo>
                  <a:lnTo>
                    <a:pt x="556" y="938"/>
                  </a:lnTo>
                  <a:lnTo>
                    <a:pt x="565" y="934"/>
                  </a:lnTo>
                  <a:lnTo>
                    <a:pt x="570" y="929"/>
                  </a:lnTo>
                  <a:lnTo>
                    <a:pt x="577" y="922"/>
                  </a:lnTo>
                  <a:lnTo>
                    <a:pt x="584" y="915"/>
                  </a:lnTo>
                  <a:lnTo>
                    <a:pt x="591" y="911"/>
                  </a:lnTo>
                  <a:lnTo>
                    <a:pt x="595" y="906"/>
                  </a:lnTo>
                  <a:lnTo>
                    <a:pt x="602" y="899"/>
                  </a:lnTo>
                  <a:lnTo>
                    <a:pt x="609" y="894"/>
                  </a:lnTo>
                  <a:lnTo>
                    <a:pt x="618" y="887"/>
                  </a:lnTo>
                  <a:lnTo>
                    <a:pt x="630" y="876"/>
                  </a:lnTo>
                  <a:lnTo>
                    <a:pt x="641" y="862"/>
                  </a:lnTo>
                  <a:lnTo>
                    <a:pt x="653" y="848"/>
                  </a:lnTo>
                  <a:lnTo>
                    <a:pt x="665" y="834"/>
                  </a:lnTo>
                  <a:lnTo>
                    <a:pt x="672" y="820"/>
                  </a:lnTo>
                  <a:lnTo>
                    <a:pt x="679" y="804"/>
                  </a:lnTo>
                  <a:lnTo>
                    <a:pt x="688" y="790"/>
                  </a:lnTo>
                  <a:lnTo>
                    <a:pt x="692" y="774"/>
                  </a:lnTo>
                  <a:lnTo>
                    <a:pt x="697" y="758"/>
                  </a:lnTo>
                  <a:lnTo>
                    <a:pt x="702" y="741"/>
                  </a:lnTo>
                  <a:lnTo>
                    <a:pt x="706" y="728"/>
                  </a:lnTo>
                  <a:lnTo>
                    <a:pt x="709" y="709"/>
                  </a:lnTo>
                  <a:lnTo>
                    <a:pt x="711" y="695"/>
                  </a:lnTo>
                  <a:lnTo>
                    <a:pt x="713" y="679"/>
                  </a:lnTo>
                  <a:lnTo>
                    <a:pt x="713" y="663"/>
                  </a:lnTo>
                  <a:lnTo>
                    <a:pt x="718" y="644"/>
                  </a:lnTo>
                  <a:lnTo>
                    <a:pt x="718" y="628"/>
                  </a:lnTo>
                  <a:lnTo>
                    <a:pt x="720" y="612"/>
                  </a:lnTo>
                  <a:lnTo>
                    <a:pt x="723" y="596"/>
                  </a:lnTo>
                  <a:lnTo>
                    <a:pt x="723" y="577"/>
                  </a:lnTo>
                  <a:lnTo>
                    <a:pt x="725" y="563"/>
                  </a:lnTo>
                  <a:lnTo>
                    <a:pt x="729" y="545"/>
                  </a:lnTo>
                  <a:lnTo>
                    <a:pt x="729" y="528"/>
                  </a:lnTo>
                  <a:lnTo>
                    <a:pt x="734" y="512"/>
                  </a:lnTo>
                  <a:lnTo>
                    <a:pt x="739" y="496"/>
                  </a:lnTo>
                  <a:lnTo>
                    <a:pt x="741" y="480"/>
                  </a:lnTo>
                  <a:lnTo>
                    <a:pt x="748" y="463"/>
                  </a:lnTo>
                  <a:lnTo>
                    <a:pt x="755" y="447"/>
                  </a:lnTo>
                  <a:lnTo>
                    <a:pt x="762" y="433"/>
                  </a:lnTo>
                  <a:lnTo>
                    <a:pt x="769" y="417"/>
                  </a:lnTo>
                  <a:lnTo>
                    <a:pt x="778" y="401"/>
                  </a:lnTo>
                  <a:lnTo>
                    <a:pt x="790" y="385"/>
                  </a:lnTo>
                  <a:lnTo>
                    <a:pt x="790" y="373"/>
                  </a:lnTo>
                  <a:lnTo>
                    <a:pt x="792" y="361"/>
                  </a:lnTo>
                  <a:lnTo>
                    <a:pt x="792" y="352"/>
                  </a:lnTo>
                  <a:lnTo>
                    <a:pt x="790" y="341"/>
                  </a:lnTo>
                  <a:lnTo>
                    <a:pt x="790" y="331"/>
                  </a:lnTo>
                  <a:lnTo>
                    <a:pt x="787" y="320"/>
                  </a:lnTo>
                  <a:lnTo>
                    <a:pt x="785" y="310"/>
                  </a:lnTo>
                  <a:lnTo>
                    <a:pt x="780" y="301"/>
                  </a:lnTo>
                  <a:lnTo>
                    <a:pt x="776" y="294"/>
                  </a:lnTo>
                  <a:lnTo>
                    <a:pt x="771" y="285"/>
                  </a:lnTo>
                  <a:lnTo>
                    <a:pt x="767" y="276"/>
                  </a:lnTo>
                  <a:lnTo>
                    <a:pt x="762" y="266"/>
                  </a:lnTo>
                  <a:lnTo>
                    <a:pt x="755" y="257"/>
                  </a:lnTo>
                  <a:lnTo>
                    <a:pt x="750" y="250"/>
                  </a:lnTo>
                  <a:lnTo>
                    <a:pt x="746" y="241"/>
                  </a:lnTo>
                  <a:lnTo>
                    <a:pt x="739" y="234"/>
                  </a:lnTo>
                  <a:lnTo>
                    <a:pt x="734" y="225"/>
                  </a:lnTo>
                  <a:lnTo>
                    <a:pt x="725" y="215"/>
                  </a:lnTo>
                  <a:lnTo>
                    <a:pt x="720" y="209"/>
                  </a:lnTo>
                  <a:lnTo>
                    <a:pt x="713" y="199"/>
                  </a:lnTo>
                  <a:lnTo>
                    <a:pt x="709" y="192"/>
                  </a:lnTo>
                  <a:lnTo>
                    <a:pt x="702" y="183"/>
                  </a:lnTo>
                  <a:lnTo>
                    <a:pt x="697" y="174"/>
                  </a:lnTo>
                  <a:lnTo>
                    <a:pt x="690" y="165"/>
                  </a:lnTo>
                  <a:lnTo>
                    <a:pt x="688" y="155"/>
                  </a:lnTo>
                  <a:lnTo>
                    <a:pt x="683" y="146"/>
                  </a:lnTo>
                  <a:lnTo>
                    <a:pt x="679" y="137"/>
                  </a:lnTo>
                  <a:lnTo>
                    <a:pt x="676" y="127"/>
                  </a:lnTo>
                  <a:lnTo>
                    <a:pt x="674" y="116"/>
                  </a:lnTo>
                  <a:lnTo>
                    <a:pt x="672" y="107"/>
                  </a:lnTo>
                  <a:lnTo>
                    <a:pt x="672" y="95"/>
                  </a:lnTo>
                  <a:lnTo>
                    <a:pt x="672" y="83"/>
                  </a:lnTo>
                  <a:lnTo>
                    <a:pt x="669" y="81"/>
                  </a:lnTo>
                  <a:lnTo>
                    <a:pt x="667" y="81"/>
                  </a:lnTo>
                  <a:lnTo>
                    <a:pt x="667" y="79"/>
                  </a:lnTo>
                  <a:lnTo>
                    <a:pt x="665" y="79"/>
                  </a:lnTo>
                  <a:lnTo>
                    <a:pt x="665" y="76"/>
                  </a:lnTo>
                  <a:lnTo>
                    <a:pt x="662" y="74"/>
                  </a:lnTo>
                  <a:lnTo>
                    <a:pt x="662" y="72"/>
                  </a:lnTo>
                  <a:lnTo>
                    <a:pt x="660" y="72"/>
                  </a:lnTo>
                  <a:lnTo>
                    <a:pt x="658" y="70"/>
                  </a:lnTo>
                  <a:lnTo>
                    <a:pt x="655" y="67"/>
                  </a:lnTo>
                  <a:lnTo>
                    <a:pt x="655" y="65"/>
                  </a:lnTo>
                  <a:lnTo>
                    <a:pt x="653" y="65"/>
                  </a:lnTo>
                  <a:lnTo>
                    <a:pt x="653" y="63"/>
                  </a:lnTo>
                  <a:lnTo>
                    <a:pt x="651" y="63"/>
                  </a:lnTo>
                  <a:lnTo>
                    <a:pt x="648" y="60"/>
                  </a:lnTo>
                  <a:lnTo>
                    <a:pt x="646" y="58"/>
                  </a:lnTo>
                  <a:lnTo>
                    <a:pt x="644" y="58"/>
                  </a:lnTo>
                  <a:lnTo>
                    <a:pt x="641" y="56"/>
                  </a:lnTo>
                  <a:lnTo>
                    <a:pt x="641" y="53"/>
                  </a:lnTo>
                  <a:lnTo>
                    <a:pt x="639" y="53"/>
                  </a:lnTo>
                  <a:lnTo>
                    <a:pt x="637" y="51"/>
                  </a:lnTo>
                  <a:lnTo>
                    <a:pt x="635" y="51"/>
                  </a:lnTo>
                  <a:lnTo>
                    <a:pt x="632" y="49"/>
                  </a:lnTo>
                  <a:lnTo>
                    <a:pt x="630" y="49"/>
                  </a:lnTo>
                  <a:lnTo>
                    <a:pt x="628" y="46"/>
                  </a:lnTo>
                  <a:lnTo>
                    <a:pt x="625" y="46"/>
                  </a:lnTo>
                  <a:lnTo>
                    <a:pt x="623" y="46"/>
                  </a:lnTo>
                  <a:lnTo>
                    <a:pt x="618" y="46"/>
                  </a:lnTo>
                  <a:lnTo>
                    <a:pt x="616" y="46"/>
                  </a:lnTo>
                  <a:lnTo>
                    <a:pt x="614" y="46"/>
                  </a:lnTo>
                  <a:lnTo>
                    <a:pt x="611" y="46"/>
                  </a:lnTo>
                  <a:lnTo>
                    <a:pt x="609" y="46"/>
                  </a:lnTo>
                  <a:lnTo>
                    <a:pt x="607" y="46"/>
                  </a:lnTo>
                  <a:lnTo>
                    <a:pt x="604" y="46"/>
                  </a:lnTo>
                  <a:lnTo>
                    <a:pt x="602" y="46"/>
                  </a:lnTo>
                  <a:lnTo>
                    <a:pt x="600" y="46"/>
                  </a:lnTo>
                  <a:lnTo>
                    <a:pt x="597" y="46"/>
                  </a:lnTo>
                  <a:lnTo>
                    <a:pt x="595" y="46"/>
                  </a:lnTo>
                  <a:lnTo>
                    <a:pt x="593" y="46"/>
                  </a:lnTo>
                  <a:lnTo>
                    <a:pt x="591" y="46"/>
                  </a:lnTo>
                  <a:lnTo>
                    <a:pt x="591" y="49"/>
                  </a:lnTo>
                  <a:lnTo>
                    <a:pt x="588" y="49"/>
                  </a:lnTo>
                  <a:lnTo>
                    <a:pt x="586" y="49"/>
                  </a:lnTo>
                  <a:lnTo>
                    <a:pt x="584" y="51"/>
                  </a:lnTo>
                  <a:lnTo>
                    <a:pt x="581" y="51"/>
                  </a:lnTo>
                  <a:lnTo>
                    <a:pt x="579" y="51"/>
                  </a:lnTo>
                  <a:lnTo>
                    <a:pt x="577" y="51"/>
                  </a:lnTo>
                  <a:lnTo>
                    <a:pt x="577" y="53"/>
                  </a:lnTo>
                  <a:lnTo>
                    <a:pt x="574" y="53"/>
                  </a:lnTo>
                  <a:lnTo>
                    <a:pt x="572" y="53"/>
                  </a:lnTo>
                  <a:lnTo>
                    <a:pt x="567" y="60"/>
                  </a:lnTo>
                  <a:lnTo>
                    <a:pt x="565" y="65"/>
                  </a:lnTo>
                  <a:lnTo>
                    <a:pt x="563" y="70"/>
                  </a:lnTo>
                  <a:lnTo>
                    <a:pt x="560" y="74"/>
                  </a:lnTo>
                  <a:lnTo>
                    <a:pt x="556" y="81"/>
                  </a:lnTo>
                  <a:lnTo>
                    <a:pt x="553" y="86"/>
                  </a:lnTo>
                  <a:lnTo>
                    <a:pt x="549" y="90"/>
                  </a:lnTo>
                  <a:lnTo>
                    <a:pt x="549" y="95"/>
                  </a:lnTo>
                  <a:lnTo>
                    <a:pt x="544" y="100"/>
                  </a:lnTo>
                  <a:lnTo>
                    <a:pt x="542" y="104"/>
                  </a:lnTo>
                  <a:lnTo>
                    <a:pt x="537" y="111"/>
                  </a:lnTo>
                  <a:lnTo>
                    <a:pt x="535" y="114"/>
                  </a:lnTo>
                  <a:lnTo>
                    <a:pt x="530" y="118"/>
                  </a:lnTo>
                  <a:lnTo>
                    <a:pt x="528" y="123"/>
                  </a:lnTo>
                  <a:lnTo>
                    <a:pt x="526" y="127"/>
                  </a:lnTo>
                  <a:lnTo>
                    <a:pt x="521" y="132"/>
                  </a:lnTo>
                  <a:lnTo>
                    <a:pt x="516" y="137"/>
                  </a:lnTo>
                  <a:lnTo>
                    <a:pt x="514" y="139"/>
                  </a:lnTo>
                  <a:lnTo>
                    <a:pt x="509" y="146"/>
                  </a:lnTo>
                  <a:lnTo>
                    <a:pt x="505" y="148"/>
                  </a:lnTo>
                  <a:lnTo>
                    <a:pt x="500" y="151"/>
                  </a:lnTo>
                  <a:lnTo>
                    <a:pt x="496" y="155"/>
                  </a:lnTo>
                  <a:lnTo>
                    <a:pt x="491" y="160"/>
                  </a:lnTo>
                  <a:lnTo>
                    <a:pt x="486" y="162"/>
                  </a:lnTo>
                  <a:lnTo>
                    <a:pt x="479" y="165"/>
                  </a:lnTo>
                  <a:lnTo>
                    <a:pt x="475" y="169"/>
                  </a:lnTo>
                  <a:lnTo>
                    <a:pt x="470" y="171"/>
                  </a:lnTo>
                  <a:lnTo>
                    <a:pt x="465" y="174"/>
                  </a:lnTo>
                  <a:lnTo>
                    <a:pt x="459" y="176"/>
                  </a:lnTo>
                  <a:lnTo>
                    <a:pt x="452" y="176"/>
                  </a:lnTo>
                  <a:lnTo>
                    <a:pt x="445" y="178"/>
                  </a:lnTo>
                  <a:lnTo>
                    <a:pt x="438" y="181"/>
                  </a:lnTo>
                  <a:lnTo>
                    <a:pt x="435" y="181"/>
                  </a:lnTo>
                  <a:lnTo>
                    <a:pt x="433" y="181"/>
                  </a:lnTo>
                  <a:lnTo>
                    <a:pt x="433" y="178"/>
                  </a:lnTo>
                  <a:lnTo>
                    <a:pt x="431" y="178"/>
                  </a:lnTo>
                  <a:lnTo>
                    <a:pt x="428" y="176"/>
                  </a:lnTo>
                  <a:lnTo>
                    <a:pt x="426" y="174"/>
                  </a:lnTo>
                  <a:lnTo>
                    <a:pt x="426" y="171"/>
                  </a:lnTo>
                  <a:lnTo>
                    <a:pt x="426" y="169"/>
                  </a:lnTo>
                  <a:lnTo>
                    <a:pt x="424" y="169"/>
                  </a:lnTo>
                  <a:lnTo>
                    <a:pt x="421" y="167"/>
                  </a:lnTo>
                  <a:lnTo>
                    <a:pt x="421" y="165"/>
                  </a:lnTo>
                  <a:lnTo>
                    <a:pt x="421" y="160"/>
                  </a:lnTo>
                  <a:lnTo>
                    <a:pt x="421" y="158"/>
                  </a:lnTo>
                  <a:lnTo>
                    <a:pt x="421" y="155"/>
                  </a:lnTo>
                  <a:lnTo>
                    <a:pt x="419" y="155"/>
                  </a:lnTo>
                  <a:lnTo>
                    <a:pt x="419" y="151"/>
                  </a:lnTo>
                  <a:lnTo>
                    <a:pt x="419" y="148"/>
                  </a:lnTo>
                  <a:lnTo>
                    <a:pt x="419" y="146"/>
                  </a:lnTo>
                  <a:lnTo>
                    <a:pt x="419" y="144"/>
                  </a:lnTo>
                  <a:lnTo>
                    <a:pt x="421" y="141"/>
                  </a:lnTo>
                  <a:lnTo>
                    <a:pt x="421" y="139"/>
                  </a:lnTo>
                  <a:lnTo>
                    <a:pt x="421" y="137"/>
                  </a:lnTo>
                  <a:lnTo>
                    <a:pt x="421" y="134"/>
                  </a:lnTo>
                  <a:lnTo>
                    <a:pt x="421" y="132"/>
                  </a:lnTo>
                  <a:lnTo>
                    <a:pt x="421" y="130"/>
                  </a:lnTo>
                  <a:lnTo>
                    <a:pt x="424" y="127"/>
                  </a:lnTo>
                  <a:lnTo>
                    <a:pt x="426" y="125"/>
                  </a:lnTo>
                  <a:lnTo>
                    <a:pt x="426" y="123"/>
                  </a:lnTo>
                  <a:lnTo>
                    <a:pt x="426" y="120"/>
                  </a:lnTo>
                  <a:lnTo>
                    <a:pt x="426" y="118"/>
                  </a:lnTo>
                  <a:lnTo>
                    <a:pt x="426" y="116"/>
                  </a:lnTo>
                  <a:lnTo>
                    <a:pt x="426" y="114"/>
                  </a:lnTo>
                  <a:lnTo>
                    <a:pt x="426" y="111"/>
                  </a:lnTo>
                  <a:lnTo>
                    <a:pt x="428" y="111"/>
                  </a:lnTo>
                  <a:lnTo>
                    <a:pt x="428" y="109"/>
                  </a:lnTo>
                  <a:lnTo>
                    <a:pt x="428" y="107"/>
                  </a:lnTo>
                  <a:lnTo>
                    <a:pt x="428" y="104"/>
                  </a:lnTo>
                  <a:lnTo>
                    <a:pt x="431" y="102"/>
                  </a:lnTo>
                  <a:lnTo>
                    <a:pt x="431" y="100"/>
                  </a:lnTo>
                  <a:lnTo>
                    <a:pt x="431" y="97"/>
                  </a:lnTo>
                  <a:lnTo>
                    <a:pt x="431" y="95"/>
                  </a:lnTo>
                  <a:lnTo>
                    <a:pt x="433" y="95"/>
                  </a:lnTo>
                  <a:lnTo>
                    <a:pt x="433" y="93"/>
                  </a:lnTo>
                  <a:lnTo>
                    <a:pt x="433" y="90"/>
                  </a:lnTo>
                  <a:lnTo>
                    <a:pt x="433" y="86"/>
                  </a:lnTo>
                  <a:lnTo>
                    <a:pt x="435" y="86"/>
                  </a:lnTo>
                  <a:lnTo>
                    <a:pt x="438" y="86"/>
                  </a:lnTo>
                  <a:lnTo>
                    <a:pt x="438" y="83"/>
                  </a:lnTo>
                  <a:lnTo>
                    <a:pt x="438" y="81"/>
                  </a:lnTo>
                  <a:lnTo>
                    <a:pt x="496" y="30"/>
                  </a:lnTo>
                  <a:lnTo>
                    <a:pt x="498" y="30"/>
                  </a:lnTo>
                  <a:lnTo>
                    <a:pt x="498" y="28"/>
                  </a:lnTo>
                  <a:lnTo>
                    <a:pt x="500" y="28"/>
                  </a:lnTo>
                  <a:lnTo>
                    <a:pt x="500" y="25"/>
                  </a:lnTo>
                  <a:lnTo>
                    <a:pt x="500" y="23"/>
                  </a:lnTo>
                  <a:lnTo>
                    <a:pt x="500" y="21"/>
                  </a:lnTo>
                  <a:lnTo>
                    <a:pt x="442" y="0"/>
                  </a:lnTo>
                </a:path>
              </a:pathLst>
            </a:custGeom>
            <a:solidFill>
              <a:schemeClr val="tx1"/>
            </a:solidFill>
            <a:ln w="9525" cap="rnd">
              <a:noFill/>
              <a:round/>
              <a:headEnd/>
              <a:tailEnd/>
            </a:ln>
          </p:spPr>
          <p:txBody>
            <a:bodyPr/>
            <a:lstStyle/>
            <a:p>
              <a:pPr fontAlgn="auto">
                <a:spcBef>
                  <a:spcPts val="0"/>
                </a:spcBef>
                <a:spcAft>
                  <a:spcPts val="0"/>
                </a:spcAft>
              </a:pPr>
              <a:endParaRPr lang="en-US">
                <a:solidFill>
                  <a:prstClr val="black"/>
                </a:solidFill>
                <a:latin typeface="Calibri"/>
              </a:endParaRPr>
            </a:p>
          </p:txBody>
        </p:sp>
        <p:sp>
          <p:nvSpPr>
            <p:cNvPr id="2356" name="Freeform 10"/>
            <p:cNvSpPr>
              <a:spLocks/>
            </p:cNvSpPr>
            <p:nvPr/>
          </p:nvSpPr>
          <p:spPr bwMode="auto">
            <a:xfrm>
              <a:off x="1140177" y="3403448"/>
              <a:ext cx="831409" cy="2481854"/>
            </a:xfrm>
            <a:custGeom>
              <a:avLst/>
              <a:gdLst>
                <a:gd name="T0" fmla="*/ 2147483647 w 293"/>
                <a:gd name="T1" fmla="*/ 0 h 861"/>
                <a:gd name="T2" fmla="*/ 2147483647 w 293"/>
                <a:gd name="T3" fmla="*/ 2147483647 h 861"/>
                <a:gd name="T4" fmla="*/ 0 w 293"/>
                <a:gd name="T5" fmla="*/ 2147483647 h 861"/>
                <a:gd name="T6" fmla="*/ 2147483647 w 293"/>
                <a:gd name="T7" fmla="*/ 2147483647 h 861"/>
                <a:gd name="T8" fmla="*/ 0 w 293"/>
                <a:gd name="T9" fmla="*/ 2147483647 h 861"/>
                <a:gd name="T10" fmla="*/ 2147483647 w 293"/>
                <a:gd name="T11" fmla="*/ 2147483647 h 861"/>
                <a:gd name="T12" fmla="*/ 2147483647 w 293"/>
                <a:gd name="T13" fmla="*/ 2147483647 h 861"/>
                <a:gd name="T14" fmla="*/ 2147483647 w 293"/>
                <a:gd name="T15" fmla="*/ 2147483647 h 861"/>
                <a:gd name="T16" fmla="*/ 2147483647 w 293"/>
                <a:gd name="T17" fmla="*/ 2147483647 h 861"/>
                <a:gd name="T18" fmla="*/ 2147483647 w 293"/>
                <a:gd name="T19" fmla="*/ 2147483647 h 861"/>
                <a:gd name="T20" fmla="*/ 2147483647 w 293"/>
                <a:gd name="T21" fmla="*/ 2147483647 h 861"/>
                <a:gd name="T22" fmla="*/ 2147483647 w 293"/>
                <a:gd name="T23" fmla="*/ 0 h 8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3"/>
                <a:gd name="T37" fmla="*/ 0 h 861"/>
                <a:gd name="T38" fmla="*/ 293 w 293"/>
                <a:gd name="T39" fmla="*/ 861 h 8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3" h="861">
                  <a:moveTo>
                    <a:pt x="152" y="0"/>
                  </a:moveTo>
                  <a:lnTo>
                    <a:pt x="152" y="237"/>
                  </a:lnTo>
                  <a:lnTo>
                    <a:pt x="0" y="237"/>
                  </a:lnTo>
                  <a:lnTo>
                    <a:pt x="152" y="548"/>
                  </a:lnTo>
                  <a:lnTo>
                    <a:pt x="0" y="548"/>
                  </a:lnTo>
                  <a:lnTo>
                    <a:pt x="143" y="860"/>
                  </a:lnTo>
                  <a:lnTo>
                    <a:pt x="143" y="640"/>
                  </a:lnTo>
                  <a:lnTo>
                    <a:pt x="292" y="640"/>
                  </a:lnTo>
                  <a:lnTo>
                    <a:pt x="143" y="331"/>
                  </a:lnTo>
                  <a:lnTo>
                    <a:pt x="292" y="331"/>
                  </a:lnTo>
                  <a:lnTo>
                    <a:pt x="152" y="3"/>
                  </a:lnTo>
                  <a:lnTo>
                    <a:pt x="152" y="0"/>
                  </a:lnTo>
                </a:path>
              </a:pathLst>
            </a:custGeom>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a:gradFill>
            <a:ln w="9525" cap="rnd">
              <a:noFill/>
              <a:round/>
              <a:headEnd/>
              <a:tailEnd/>
            </a:ln>
          </p:spPr>
          <p:txBody>
            <a:bodyPr/>
            <a:lstStyle/>
            <a:p>
              <a:pPr fontAlgn="auto">
                <a:spcBef>
                  <a:spcPts val="0"/>
                </a:spcBef>
                <a:spcAft>
                  <a:spcPts val="0"/>
                </a:spcAft>
              </a:pPr>
              <a:endParaRPr lang="en-US">
                <a:solidFill>
                  <a:prstClr val="black"/>
                </a:solidFill>
                <a:latin typeface="Calibri"/>
              </a:endParaRPr>
            </a:p>
          </p:txBody>
        </p:sp>
      </p:grpSp>
      <p:sp>
        <p:nvSpPr>
          <p:cNvPr id="70" name="Oval 69"/>
          <p:cNvSpPr/>
          <p:nvPr/>
        </p:nvSpPr>
        <p:spPr>
          <a:xfrm>
            <a:off x="2514600" y="0"/>
            <a:ext cx="4191000" cy="685800"/>
          </a:xfrm>
          <a:prstGeom prst="ellipse">
            <a:avLst/>
          </a:prstGeom>
          <a:solidFill>
            <a:schemeClr val="bg1">
              <a:alpha val="8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066" name="TextBox 77"/>
          <p:cNvSpPr txBox="1">
            <a:spLocks noChangeArrowheads="1"/>
          </p:cNvSpPr>
          <p:nvPr/>
        </p:nvSpPr>
        <p:spPr bwMode="auto">
          <a:xfrm>
            <a:off x="228600" y="1447800"/>
            <a:ext cx="1295400" cy="461963"/>
          </a:xfrm>
          <a:prstGeom prst="rect">
            <a:avLst/>
          </a:prstGeom>
          <a:noFill/>
          <a:ln w="9525">
            <a:noFill/>
            <a:miter lim="800000"/>
            <a:headEnd/>
            <a:tailEnd/>
          </a:ln>
        </p:spPr>
        <p:txBody>
          <a:bodyPr>
            <a:spAutoFit/>
          </a:bodyPr>
          <a:lstStyle/>
          <a:p>
            <a:pPr fontAlgn="auto">
              <a:spcBef>
                <a:spcPts val="0"/>
              </a:spcBef>
              <a:spcAft>
                <a:spcPts val="0"/>
              </a:spcAft>
            </a:pPr>
            <a:r>
              <a:rPr lang="en-US" sz="1200" b="1" i="1">
                <a:solidFill>
                  <a:prstClr val="black"/>
                </a:solidFill>
                <a:latin typeface="Calibri" pitchFamily="34" charset="0"/>
              </a:rPr>
              <a:t>HEADQUARTERS25</a:t>
            </a:r>
            <a:r>
              <a:rPr lang="en-US" sz="1200" b="1" i="1" baseline="30000">
                <a:solidFill>
                  <a:prstClr val="black"/>
                </a:solidFill>
                <a:latin typeface="Calibri" pitchFamily="34" charset="0"/>
              </a:rPr>
              <a:t>TH</a:t>
            </a:r>
            <a:r>
              <a:rPr lang="en-US" sz="1200" b="1" i="1">
                <a:solidFill>
                  <a:prstClr val="black"/>
                </a:solidFill>
                <a:latin typeface="Calibri" pitchFamily="34" charset="0"/>
              </a:rPr>
              <a:t> ID / STB</a:t>
            </a:r>
          </a:p>
        </p:txBody>
      </p:sp>
      <p:sp>
        <p:nvSpPr>
          <p:cNvPr id="2067" name="TextBox 78"/>
          <p:cNvSpPr txBox="1">
            <a:spLocks noChangeArrowheads="1"/>
          </p:cNvSpPr>
          <p:nvPr/>
        </p:nvSpPr>
        <p:spPr bwMode="auto">
          <a:xfrm>
            <a:off x="228600" y="2967038"/>
            <a:ext cx="685800" cy="461962"/>
          </a:xfrm>
          <a:prstGeom prst="rect">
            <a:avLst/>
          </a:prstGeom>
          <a:noFill/>
          <a:ln w="9525">
            <a:noFill/>
            <a:miter lim="800000"/>
            <a:headEnd/>
            <a:tailEnd/>
          </a:ln>
        </p:spPr>
        <p:txBody>
          <a:bodyPr>
            <a:spAutoFit/>
          </a:bodyPr>
          <a:lstStyle/>
          <a:p>
            <a:pPr fontAlgn="auto">
              <a:spcBef>
                <a:spcPts val="0"/>
              </a:spcBef>
              <a:spcAft>
                <a:spcPts val="0"/>
              </a:spcAft>
            </a:pPr>
            <a:r>
              <a:rPr lang="en-US" sz="1200" b="1" i="1">
                <a:solidFill>
                  <a:prstClr val="black"/>
                </a:solidFill>
                <a:latin typeface="Calibri" pitchFamily="34" charset="0"/>
              </a:rPr>
              <a:t>2SBCT</a:t>
            </a:r>
          </a:p>
          <a:p>
            <a:pPr fontAlgn="auto">
              <a:spcBef>
                <a:spcPts val="0"/>
              </a:spcBef>
              <a:spcAft>
                <a:spcPts val="0"/>
              </a:spcAft>
            </a:pPr>
            <a:r>
              <a:rPr lang="en-US" sz="1200" b="1" i="1">
                <a:solidFill>
                  <a:prstClr val="black"/>
                </a:solidFill>
                <a:latin typeface="Calibri" pitchFamily="34" charset="0"/>
              </a:rPr>
              <a:t>25</a:t>
            </a:r>
            <a:r>
              <a:rPr lang="en-US" sz="1200" b="1" i="1" baseline="30000">
                <a:solidFill>
                  <a:prstClr val="black"/>
                </a:solidFill>
                <a:latin typeface="Calibri" pitchFamily="34" charset="0"/>
              </a:rPr>
              <a:t>TH</a:t>
            </a:r>
            <a:r>
              <a:rPr lang="en-US" sz="1200" b="1" i="1">
                <a:solidFill>
                  <a:prstClr val="black"/>
                </a:solidFill>
                <a:latin typeface="Calibri" pitchFamily="34" charset="0"/>
              </a:rPr>
              <a:t> ID </a:t>
            </a:r>
          </a:p>
        </p:txBody>
      </p:sp>
      <p:sp>
        <p:nvSpPr>
          <p:cNvPr id="2068" name="TextBox 79"/>
          <p:cNvSpPr txBox="1">
            <a:spLocks noChangeArrowheads="1"/>
          </p:cNvSpPr>
          <p:nvPr/>
        </p:nvSpPr>
        <p:spPr bwMode="auto">
          <a:xfrm>
            <a:off x="228600" y="4491038"/>
            <a:ext cx="685800" cy="461962"/>
          </a:xfrm>
          <a:prstGeom prst="rect">
            <a:avLst/>
          </a:prstGeom>
          <a:noFill/>
          <a:ln w="9525">
            <a:noFill/>
            <a:miter lim="800000"/>
            <a:headEnd/>
            <a:tailEnd/>
          </a:ln>
        </p:spPr>
        <p:txBody>
          <a:bodyPr>
            <a:spAutoFit/>
          </a:bodyPr>
          <a:lstStyle/>
          <a:p>
            <a:pPr fontAlgn="auto">
              <a:spcBef>
                <a:spcPts val="0"/>
              </a:spcBef>
              <a:spcAft>
                <a:spcPts val="0"/>
              </a:spcAft>
            </a:pPr>
            <a:r>
              <a:rPr lang="en-US" sz="1200" b="1" i="1">
                <a:solidFill>
                  <a:prstClr val="black"/>
                </a:solidFill>
                <a:latin typeface="Calibri" pitchFamily="34" charset="0"/>
              </a:rPr>
              <a:t>3IBCT</a:t>
            </a:r>
          </a:p>
          <a:p>
            <a:pPr fontAlgn="auto">
              <a:spcBef>
                <a:spcPts val="0"/>
              </a:spcBef>
              <a:spcAft>
                <a:spcPts val="0"/>
              </a:spcAft>
            </a:pPr>
            <a:r>
              <a:rPr lang="en-US" sz="1200" b="1" i="1">
                <a:solidFill>
                  <a:prstClr val="black"/>
                </a:solidFill>
                <a:latin typeface="Calibri" pitchFamily="34" charset="0"/>
              </a:rPr>
              <a:t>25</a:t>
            </a:r>
            <a:r>
              <a:rPr lang="en-US" sz="1200" b="1" i="1" baseline="30000">
                <a:solidFill>
                  <a:prstClr val="black"/>
                </a:solidFill>
                <a:latin typeface="Calibri" pitchFamily="34" charset="0"/>
              </a:rPr>
              <a:t>TH</a:t>
            </a:r>
            <a:r>
              <a:rPr lang="en-US" sz="1200" b="1" i="1">
                <a:solidFill>
                  <a:prstClr val="black"/>
                </a:solidFill>
                <a:latin typeface="Calibri" pitchFamily="34" charset="0"/>
              </a:rPr>
              <a:t> ID </a:t>
            </a:r>
          </a:p>
        </p:txBody>
      </p:sp>
      <p:sp>
        <p:nvSpPr>
          <p:cNvPr id="2069" name="TextBox 80"/>
          <p:cNvSpPr txBox="1">
            <a:spLocks noChangeArrowheads="1"/>
          </p:cNvSpPr>
          <p:nvPr/>
        </p:nvSpPr>
        <p:spPr bwMode="auto">
          <a:xfrm>
            <a:off x="228600" y="5867400"/>
            <a:ext cx="685800" cy="461963"/>
          </a:xfrm>
          <a:prstGeom prst="rect">
            <a:avLst/>
          </a:prstGeom>
          <a:noFill/>
          <a:ln w="9525">
            <a:noFill/>
            <a:miter lim="800000"/>
            <a:headEnd/>
            <a:tailEnd/>
          </a:ln>
        </p:spPr>
        <p:txBody>
          <a:bodyPr>
            <a:spAutoFit/>
          </a:bodyPr>
          <a:lstStyle/>
          <a:p>
            <a:pPr fontAlgn="auto">
              <a:spcBef>
                <a:spcPts val="0"/>
              </a:spcBef>
              <a:spcAft>
                <a:spcPts val="0"/>
              </a:spcAft>
            </a:pPr>
            <a:r>
              <a:rPr lang="en-US" sz="1200" b="1" i="1">
                <a:solidFill>
                  <a:prstClr val="black"/>
                </a:solidFill>
                <a:latin typeface="Calibri" pitchFamily="34" charset="0"/>
              </a:rPr>
              <a:t>CAB</a:t>
            </a:r>
          </a:p>
          <a:p>
            <a:pPr fontAlgn="auto">
              <a:spcBef>
                <a:spcPts val="0"/>
              </a:spcBef>
              <a:spcAft>
                <a:spcPts val="0"/>
              </a:spcAft>
            </a:pPr>
            <a:r>
              <a:rPr lang="en-US" sz="1200" b="1" i="1">
                <a:solidFill>
                  <a:prstClr val="black"/>
                </a:solidFill>
                <a:latin typeface="Calibri" pitchFamily="34" charset="0"/>
              </a:rPr>
              <a:t>25</a:t>
            </a:r>
            <a:r>
              <a:rPr lang="en-US" sz="1200" b="1" i="1" baseline="30000">
                <a:solidFill>
                  <a:prstClr val="black"/>
                </a:solidFill>
                <a:latin typeface="Calibri" pitchFamily="34" charset="0"/>
              </a:rPr>
              <a:t>TH</a:t>
            </a:r>
            <a:r>
              <a:rPr lang="en-US" sz="1200" b="1" i="1">
                <a:solidFill>
                  <a:prstClr val="black"/>
                </a:solidFill>
                <a:latin typeface="Calibri" pitchFamily="34" charset="0"/>
              </a:rPr>
              <a:t> ID </a:t>
            </a:r>
          </a:p>
        </p:txBody>
      </p:sp>
      <p:sp>
        <p:nvSpPr>
          <p:cNvPr id="82" name="Rectangle 81"/>
          <p:cNvSpPr/>
          <p:nvPr/>
        </p:nvSpPr>
        <p:spPr>
          <a:xfrm>
            <a:off x="685800" y="2057400"/>
            <a:ext cx="838200" cy="15557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i="1" dirty="0">
                <a:solidFill>
                  <a:prstClr val="black"/>
                </a:solidFill>
              </a:rPr>
              <a:t>REDEPLOY</a:t>
            </a:r>
          </a:p>
        </p:txBody>
      </p:sp>
      <p:sp>
        <p:nvSpPr>
          <p:cNvPr id="83" name="Rectangle 82"/>
          <p:cNvSpPr/>
          <p:nvPr/>
        </p:nvSpPr>
        <p:spPr>
          <a:xfrm>
            <a:off x="1447800" y="2225675"/>
            <a:ext cx="1676400" cy="15557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i="1" dirty="0">
                <a:solidFill>
                  <a:prstClr val="black"/>
                </a:solidFill>
              </a:rPr>
              <a:t>RESET</a:t>
            </a:r>
          </a:p>
        </p:txBody>
      </p:sp>
      <p:sp>
        <p:nvSpPr>
          <p:cNvPr id="94" name="Rectangle 93"/>
          <p:cNvSpPr/>
          <p:nvPr/>
        </p:nvSpPr>
        <p:spPr>
          <a:xfrm>
            <a:off x="2057400" y="2392363"/>
            <a:ext cx="1219200" cy="15557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i="1" dirty="0">
                <a:solidFill>
                  <a:prstClr val="black"/>
                </a:solidFill>
              </a:rPr>
              <a:t>INDV TRNG</a:t>
            </a:r>
          </a:p>
        </p:txBody>
      </p:sp>
      <p:sp>
        <p:nvSpPr>
          <p:cNvPr id="95" name="Rectangle 94"/>
          <p:cNvSpPr/>
          <p:nvPr/>
        </p:nvSpPr>
        <p:spPr>
          <a:xfrm>
            <a:off x="3276600" y="2392363"/>
            <a:ext cx="2895600" cy="15557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i="1" dirty="0">
                <a:solidFill>
                  <a:prstClr val="black"/>
                </a:solidFill>
              </a:rPr>
              <a:t>COLLECTIVE TRNG</a:t>
            </a:r>
          </a:p>
        </p:txBody>
      </p:sp>
      <p:sp>
        <p:nvSpPr>
          <p:cNvPr id="96" name="Rectangle 95"/>
          <p:cNvSpPr/>
          <p:nvPr/>
        </p:nvSpPr>
        <p:spPr>
          <a:xfrm>
            <a:off x="6172200" y="2251075"/>
            <a:ext cx="609600" cy="15557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i="1" dirty="0">
                <a:solidFill>
                  <a:prstClr val="black"/>
                </a:solidFill>
              </a:rPr>
              <a:t>DEPLOY</a:t>
            </a:r>
          </a:p>
        </p:txBody>
      </p:sp>
      <p:sp>
        <p:nvSpPr>
          <p:cNvPr id="97" name="Rectangle 96"/>
          <p:cNvSpPr/>
          <p:nvPr/>
        </p:nvSpPr>
        <p:spPr>
          <a:xfrm>
            <a:off x="6781800" y="2098675"/>
            <a:ext cx="2209800" cy="15557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i="1" dirty="0">
                <a:solidFill>
                  <a:prstClr val="black"/>
                </a:solidFill>
              </a:rPr>
              <a:t>CJTF HQ OEF</a:t>
            </a:r>
          </a:p>
        </p:txBody>
      </p:sp>
      <p:grpSp>
        <p:nvGrpSpPr>
          <p:cNvPr id="5" name="Group 109"/>
          <p:cNvGrpSpPr>
            <a:grpSpLocks/>
          </p:cNvGrpSpPr>
          <p:nvPr/>
        </p:nvGrpSpPr>
        <p:grpSpPr bwMode="auto">
          <a:xfrm>
            <a:off x="1219200" y="1219200"/>
            <a:ext cx="7740650" cy="152400"/>
            <a:chOff x="1219200" y="1219200"/>
            <a:chExt cx="7696200" cy="155448"/>
          </a:xfrm>
        </p:grpSpPr>
        <p:sp>
          <p:nvSpPr>
            <p:cNvPr id="98" name="Rectangle 97"/>
            <p:cNvSpPr/>
            <p:nvPr/>
          </p:nvSpPr>
          <p:spPr>
            <a:xfrm>
              <a:off x="1219200" y="1219200"/>
              <a:ext cx="2056635" cy="155448"/>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72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i="1" dirty="0">
                  <a:solidFill>
                    <a:prstClr val="black"/>
                  </a:solidFill>
                </a:rPr>
                <a:t>RESET</a:t>
              </a:r>
            </a:p>
          </p:txBody>
        </p:sp>
        <p:sp>
          <p:nvSpPr>
            <p:cNvPr id="99" name="Rectangle 98"/>
            <p:cNvSpPr/>
            <p:nvPr/>
          </p:nvSpPr>
          <p:spPr>
            <a:xfrm>
              <a:off x="3275835" y="1219200"/>
              <a:ext cx="2820572" cy="155448"/>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72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i="1" dirty="0">
                  <a:solidFill>
                    <a:prstClr val="black"/>
                  </a:solidFill>
                </a:rPr>
                <a:t>TRAIN/READY</a:t>
              </a:r>
            </a:p>
          </p:txBody>
        </p:sp>
        <p:sp>
          <p:nvSpPr>
            <p:cNvPr id="100" name="Rectangle 99"/>
            <p:cNvSpPr/>
            <p:nvPr/>
          </p:nvSpPr>
          <p:spPr>
            <a:xfrm>
              <a:off x="6096406" y="1219200"/>
              <a:ext cx="2818994" cy="155448"/>
            </a:xfrm>
            <a:prstGeom prst="rect">
              <a:avLst/>
            </a:prstGeom>
            <a:blipFill>
              <a:blip r:embed="rId6"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i="1" dirty="0">
                  <a:solidFill>
                    <a:prstClr val="black"/>
                  </a:solidFill>
                </a:rPr>
                <a:t>     AVAILABLE</a:t>
              </a:r>
            </a:p>
          </p:txBody>
        </p:sp>
      </p:grpSp>
      <p:grpSp>
        <p:nvGrpSpPr>
          <p:cNvPr id="6" name="Group 112"/>
          <p:cNvGrpSpPr>
            <a:grpSpLocks/>
          </p:cNvGrpSpPr>
          <p:nvPr/>
        </p:nvGrpSpPr>
        <p:grpSpPr bwMode="auto">
          <a:xfrm>
            <a:off x="1219200" y="5562600"/>
            <a:ext cx="7740650" cy="152400"/>
            <a:chOff x="1066800" y="5257800"/>
            <a:chExt cx="7848600" cy="155448"/>
          </a:xfrm>
        </p:grpSpPr>
        <p:sp>
          <p:nvSpPr>
            <p:cNvPr id="101" name="Rectangle 100"/>
            <p:cNvSpPr/>
            <p:nvPr/>
          </p:nvSpPr>
          <p:spPr>
            <a:xfrm>
              <a:off x="1066800" y="5257800"/>
              <a:ext cx="3734363" cy="155448"/>
            </a:xfrm>
            <a:prstGeom prst="rect">
              <a:avLst/>
            </a:prstGeom>
            <a:blipFill>
              <a:blip r:embed="rId6"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i="1" dirty="0">
                  <a:solidFill>
                    <a:prstClr val="black"/>
                  </a:solidFill>
                </a:rPr>
                <a:t>AVAILABLE</a:t>
              </a:r>
            </a:p>
          </p:txBody>
        </p:sp>
        <p:sp>
          <p:nvSpPr>
            <p:cNvPr id="102" name="Rectangle 101"/>
            <p:cNvSpPr/>
            <p:nvPr/>
          </p:nvSpPr>
          <p:spPr>
            <a:xfrm>
              <a:off x="4801163" y="5257800"/>
              <a:ext cx="1904204" cy="155448"/>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72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i="1" dirty="0">
                  <a:solidFill>
                    <a:prstClr val="black"/>
                  </a:solidFill>
                </a:rPr>
                <a:t>RESET</a:t>
              </a:r>
            </a:p>
          </p:txBody>
        </p:sp>
        <p:sp>
          <p:nvSpPr>
            <p:cNvPr id="103" name="Rectangle 102"/>
            <p:cNvSpPr/>
            <p:nvPr/>
          </p:nvSpPr>
          <p:spPr>
            <a:xfrm>
              <a:off x="6705366" y="5257800"/>
              <a:ext cx="2210034" cy="155448"/>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72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i="1" dirty="0">
                  <a:solidFill>
                    <a:prstClr val="black"/>
                  </a:solidFill>
                </a:rPr>
                <a:t>TRAIN/READY</a:t>
              </a:r>
            </a:p>
          </p:txBody>
        </p:sp>
      </p:grpSp>
      <p:grpSp>
        <p:nvGrpSpPr>
          <p:cNvPr id="7" name="Group 111"/>
          <p:cNvGrpSpPr>
            <a:grpSpLocks/>
          </p:cNvGrpSpPr>
          <p:nvPr/>
        </p:nvGrpSpPr>
        <p:grpSpPr bwMode="auto">
          <a:xfrm>
            <a:off x="1219200" y="4111625"/>
            <a:ext cx="7740650" cy="155575"/>
            <a:chOff x="1295400" y="3959352"/>
            <a:chExt cx="7696200" cy="155448"/>
          </a:xfrm>
        </p:grpSpPr>
        <p:sp>
          <p:nvSpPr>
            <p:cNvPr id="104" name="Rectangle 103"/>
            <p:cNvSpPr/>
            <p:nvPr/>
          </p:nvSpPr>
          <p:spPr>
            <a:xfrm>
              <a:off x="1295400" y="3959352"/>
              <a:ext cx="2056635" cy="155448"/>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72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i="1" dirty="0">
                  <a:solidFill>
                    <a:prstClr val="black"/>
                  </a:solidFill>
                </a:rPr>
                <a:t>RESET</a:t>
              </a:r>
            </a:p>
          </p:txBody>
        </p:sp>
        <p:sp>
          <p:nvSpPr>
            <p:cNvPr id="105" name="Rectangle 104"/>
            <p:cNvSpPr/>
            <p:nvPr/>
          </p:nvSpPr>
          <p:spPr>
            <a:xfrm>
              <a:off x="3352035" y="3959352"/>
              <a:ext cx="2820572" cy="155448"/>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72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i="1" dirty="0">
                  <a:solidFill>
                    <a:prstClr val="black"/>
                  </a:solidFill>
                </a:rPr>
                <a:t>TRAIN/READY</a:t>
              </a:r>
            </a:p>
          </p:txBody>
        </p:sp>
        <p:sp>
          <p:nvSpPr>
            <p:cNvPr id="106" name="Rectangle 105"/>
            <p:cNvSpPr/>
            <p:nvPr/>
          </p:nvSpPr>
          <p:spPr>
            <a:xfrm>
              <a:off x="6172606" y="3959352"/>
              <a:ext cx="2818994" cy="155448"/>
            </a:xfrm>
            <a:prstGeom prst="rect">
              <a:avLst/>
            </a:prstGeom>
            <a:blipFill>
              <a:blip r:embed="rId6"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i="1" dirty="0">
                  <a:solidFill>
                    <a:prstClr val="black"/>
                  </a:solidFill>
                </a:rPr>
                <a:t>    AVAILABLE</a:t>
              </a:r>
            </a:p>
          </p:txBody>
        </p:sp>
      </p:grpSp>
      <p:cxnSp>
        <p:nvCxnSpPr>
          <p:cNvPr id="116" name="Straight Connector 115"/>
          <p:cNvCxnSpPr/>
          <p:nvPr/>
        </p:nvCxnSpPr>
        <p:spPr>
          <a:xfrm>
            <a:off x="0" y="2624138"/>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0" y="4035425"/>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54864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82" name="TextBox 118"/>
          <p:cNvSpPr txBox="1">
            <a:spLocks noChangeArrowheads="1"/>
          </p:cNvSpPr>
          <p:nvPr/>
        </p:nvSpPr>
        <p:spPr bwMode="auto">
          <a:xfrm>
            <a:off x="23813" y="1187450"/>
            <a:ext cx="1219200" cy="230188"/>
          </a:xfrm>
          <a:prstGeom prst="rect">
            <a:avLst/>
          </a:prstGeom>
          <a:noFill/>
          <a:ln w="9525">
            <a:noFill/>
            <a:miter lim="800000"/>
            <a:headEnd/>
            <a:tailEnd/>
          </a:ln>
        </p:spPr>
        <p:txBody>
          <a:bodyPr lIns="45720" rIns="45720">
            <a:spAutoFit/>
          </a:bodyPr>
          <a:lstStyle/>
          <a:p>
            <a:pPr algn="r" fontAlgn="auto">
              <a:spcBef>
                <a:spcPts val="0"/>
              </a:spcBef>
              <a:spcAft>
                <a:spcPts val="0"/>
              </a:spcAft>
            </a:pPr>
            <a:r>
              <a:rPr lang="en-US" sz="900" b="1" i="1">
                <a:solidFill>
                  <a:prstClr val="black"/>
                </a:solidFill>
                <a:latin typeface="Calibri" pitchFamily="34" charset="0"/>
              </a:rPr>
              <a:t>ARFORGEN PHASES</a:t>
            </a:r>
          </a:p>
        </p:txBody>
      </p:sp>
      <p:grpSp>
        <p:nvGrpSpPr>
          <p:cNvPr id="8" name="Group 122"/>
          <p:cNvGrpSpPr>
            <a:grpSpLocks/>
          </p:cNvGrpSpPr>
          <p:nvPr/>
        </p:nvGrpSpPr>
        <p:grpSpPr bwMode="auto">
          <a:xfrm>
            <a:off x="1371600" y="1489075"/>
            <a:ext cx="639763" cy="76200"/>
            <a:chOff x="1447800" y="990600"/>
            <a:chExt cx="5410200" cy="457200"/>
          </a:xfrm>
        </p:grpSpPr>
        <p:cxnSp>
          <p:nvCxnSpPr>
            <p:cNvPr id="124" name="Straight Connector 123"/>
            <p:cNvCxnSpPr/>
            <p:nvPr/>
          </p:nvCxnSpPr>
          <p:spPr>
            <a:xfrm>
              <a:off x="1447800" y="1219200"/>
              <a:ext cx="541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0">
              <a:off x="6629400" y="12192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1219200" y="12192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84" name="TextBox 126"/>
          <p:cNvSpPr txBox="1">
            <a:spLocks noChangeArrowheads="1"/>
          </p:cNvSpPr>
          <p:nvPr/>
        </p:nvSpPr>
        <p:spPr bwMode="auto">
          <a:xfrm>
            <a:off x="1354138" y="1406525"/>
            <a:ext cx="671512" cy="277813"/>
          </a:xfrm>
          <a:prstGeom prst="rect">
            <a:avLst/>
          </a:prstGeom>
          <a:noFill/>
          <a:ln w="9525">
            <a:noFill/>
            <a:miter lim="800000"/>
            <a:headEnd/>
            <a:tailEnd/>
          </a:ln>
        </p:spPr>
        <p:txBody>
          <a:bodyPr wrap="none">
            <a:spAutoFit/>
          </a:bodyPr>
          <a:lstStyle/>
          <a:p>
            <a:pPr algn="ctr" fontAlgn="auto">
              <a:spcBef>
                <a:spcPts val="0"/>
              </a:spcBef>
              <a:spcAft>
                <a:spcPts val="0"/>
              </a:spcAft>
            </a:pPr>
            <a:r>
              <a:rPr lang="en-US" sz="600">
                <a:solidFill>
                  <a:prstClr val="black"/>
                </a:solidFill>
                <a:latin typeface="Calibri" pitchFamily="34" charset="0"/>
              </a:rPr>
              <a:t>BLOCK LEAVE</a:t>
            </a:r>
          </a:p>
          <a:p>
            <a:pPr algn="ctr" fontAlgn="auto">
              <a:spcBef>
                <a:spcPts val="0"/>
              </a:spcBef>
              <a:spcAft>
                <a:spcPts val="0"/>
              </a:spcAft>
            </a:pPr>
            <a:r>
              <a:rPr lang="en-US" sz="600">
                <a:solidFill>
                  <a:prstClr val="black"/>
                </a:solidFill>
                <a:latin typeface="Calibri" pitchFamily="34" charset="0"/>
              </a:rPr>
              <a:t>20 NOV – 3 JAN</a:t>
            </a:r>
          </a:p>
        </p:txBody>
      </p:sp>
      <p:grpSp>
        <p:nvGrpSpPr>
          <p:cNvPr id="9" name="Group 136"/>
          <p:cNvGrpSpPr>
            <a:grpSpLocks/>
          </p:cNvGrpSpPr>
          <p:nvPr/>
        </p:nvGrpSpPr>
        <p:grpSpPr bwMode="auto">
          <a:xfrm>
            <a:off x="2133600" y="1354138"/>
            <a:ext cx="534988" cy="277812"/>
            <a:chOff x="2133600" y="1425935"/>
            <a:chExt cx="535630" cy="276628"/>
          </a:xfrm>
        </p:grpSpPr>
        <p:sp>
          <p:nvSpPr>
            <p:cNvPr id="129" name="5-Point Star 128"/>
            <p:cNvSpPr/>
            <p:nvPr/>
          </p:nvSpPr>
          <p:spPr>
            <a:xfrm>
              <a:off x="2133600" y="1501810"/>
              <a:ext cx="152583" cy="15175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341" name="TextBox 129"/>
            <p:cNvSpPr txBox="1">
              <a:spLocks noChangeArrowheads="1"/>
            </p:cNvSpPr>
            <p:nvPr/>
          </p:nvSpPr>
          <p:spPr bwMode="auto">
            <a:xfrm>
              <a:off x="2176731" y="1425935"/>
              <a:ext cx="492499" cy="276628"/>
            </a:xfrm>
            <a:prstGeom prst="rect">
              <a:avLst/>
            </a:prstGeom>
            <a:noFill/>
            <a:ln w="9525">
              <a:noFill/>
              <a:miter lim="800000"/>
              <a:headEnd/>
              <a:tailEnd/>
            </a:ln>
          </p:spPr>
          <p:txBody>
            <a:bodyPr wrap="none">
              <a:spAutoFit/>
            </a:bodyPr>
            <a:lstStyle/>
            <a:p>
              <a:pPr fontAlgn="auto">
                <a:spcBef>
                  <a:spcPts val="0"/>
                </a:spcBef>
                <a:spcAft>
                  <a:spcPts val="0"/>
                </a:spcAft>
              </a:pPr>
              <a:r>
                <a:rPr lang="en-US" sz="600">
                  <a:solidFill>
                    <a:prstClr val="black"/>
                  </a:solidFill>
                  <a:latin typeface="Calibri" pitchFamily="34" charset="0"/>
                </a:rPr>
                <a:t>DIV AAR</a:t>
              </a:r>
            </a:p>
            <a:p>
              <a:pPr fontAlgn="auto">
                <a:spcBef>
                  <a:spcPts val="0"/>
                </a:spcBef>
                <a:spcAft>
                  <a:spcPts val="0"/>
                </a:spcAft>
              </a:pPr>
              <a:r>
                <a:rPr lang="en-US" sz="600">
                  <a:solidFill>
                    <a:prstClr val="black"/>
                  </a:solidFill>
                  <a:latin typeface="Calibri" pitchFamily="34" charset="0"/>
                </a:rPr>
                <a:t>22 JAN 10</a:t>
              </a:r>
            </a:p>
          </p:txBody>
        </p:sp>
      </p:grpSp>
      <p:grpSp>
        <p:nvGrpSpPr>
          <p:cNvPr id="10" name="Group 135"/>
          <p:cNvGrpSpPr>
            <a:grpSpLocks/>
          </p:cNvGrpSpPr>
          <p:nvPr/>
        </p:nvGrpSpPr>
        <p:grpSpPr bwMode="auto">
          <a:xfrm>
            <a:off x="1447800" y="3040063"/>
            <a:ext cx="679450" cy="276225"/>
            <a:chOff x="1524000" y="2971801"/>
            <a:chExt cx="678649" cy="277403"/>
          </a:xfrm>
        </p:grpSpPr>
        <p:sp>
          <p:nvSpPr>
            <p:cNvPr id="131" name="5-Point Star 130"/>
            <p:cNvSpPr/>
            <p:nvPr/>
          </p:nvSpPr>
          <p:spPr>
            <a:xfrm>
              <a:off x="1524000" y="3056297"/>
              <a:ext cx="152220" cy="15305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339" name="TextBox 131"/>
            <p:cNvSpPr txBox="1">
              <a:spLocks noChangeArrowheads="1"/>
            </p:cNvSpPr>
            <p:nvPr/>
          </p:nvSpPr>
          <p:spPr bwMode="auto">
            <a:xfrm>
              <a:off x="1583747" y="2971801"/>
              <a:ext cx="618902" cy="277403"/>
            </a:xfrm>
            <a:prstGeom prst="rect">
              <a:avLst/>
            </a:prstGeom>
            <a:noFill/>
            <a:ln w="9525">
              <a:noFill/>
              <a:miter lim="800000"/>
              <a:headEnd/>
              <a:tailEnd/>
            </a:ln>
          </p:spPr>
          <p:txBody>
            <a:bodyPr wrap="none">
              <a:spAutoFit/>
            </a:bodyPr>
            <a:lstStyle/>
            <a:p>
              <a:pPr fontAlgn="auto">
                <a:spcBef>
                  <a:spcPts val="0"/>
                </a:spcBef>
                <a:spcAft>
                  <a:spcPts val="0"/>
                </a:spcAft>
              </a:pPr>
              <a:r>
                <a:rPr lang="en-US" sz="600">
                  <a:solidFill>
                    <a:prstClr val="black"/>
                  </a:solidFill>
                  <a:latin typeface="Calibri" pitchFamily="34" charset="0"/>
                </a:rPr>
                <a:t>BDE WFX</a:t>
              </a:r>
            </a:p>
            <a:p>
              <a:pPr fontAlgn="auto">
                <a:spcBef>
                  <a:spcPts val="0"/>
                </a:spcBef>
                <a:spcAft>
                  <a:spcPts val="0"/>
                </a:spcAft>
              </a:pPr>
              <a:r>
                <a:rPr lang="en-US" sz="600">
                  <a:solidFill>
                    <a:prstClr val="black"/>
                  </a:solidFill>
                  <a:latin typeface="Calibri" pitchFamily="34" charset="0"/>
                </a:rPr>
                <a:t>10-19 NOV 09</a:t>
              </a:r>
            </a:p>
          </p:txBody>
        </p:sp>
      </p:grpSp>
      <p:grpSp>
        <p:nvGrpSpPr>
          <p:cNvPr id="11" name="Group 134"/>
          <p:cNvGrpSpPr>
            <a:grpSpLocks/>
          </p:cNvGrpSpPr>
          <p:nvPr/>
        </p:nvGrpSpPr>
        <p:grpSpPr bwMode="auto">
          <a:xfrm>
            <a:off x="1295400" y="4243388"/>
            <a:ext cx="508000" cy="276225"/>
            <a:chOff x="1295400" y="4125425"/>
            <a:chExt cx="507826" cy="276627"/>
          </a:xfrm>
        </p:grpSpPr>
        <p:sp>
          <p:nvSpPr>
            <p:cNvPr id="133" name="5-Point Star 132"/>
            <p:cNvSpPr/>
            <p:nvPr/>
          </p:nvSpPr>
          <p:spPr>
            <a:xfrm>
              <a:off x="1295400" y="4198556"/>
              <a:ext cx="152348" cy="152622"/>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337" name="TextBox 133"/>
            <p:cNvSpPr txBox="1">
              <a:spLocks noChangeArrowheads="1"/>
            </p:cNvSpPr>
            <p:nvPr/>
          </p:nvSpPr>
          <p:spPr bwMode="auto">
            <a:xfrm>
              <a:off x="1355173" y="4125425"/>
              <a:ext cx="448053" cy="276627"/>
            </a:xfrm>
            <a:prstGeom prst="rect">
              <a:avLst/>
            </a:prstGeom>
            <a:noFill/>
            <a:ln w="9525">
              <a:noFill/>
              <a:miter lim="800000"/>
              <a:headEnd/>
              <a:tailEnd/>
            </a:ln>
          </p:spPr>
          <p:txBody>
            <a:bodyPr wrap="none">
              <a:spAutoFit/>
            </a:bodyPr>
            <a:lstStyle/>
            <a:p>
              <a:pPr fontAlgn="auto">
                <a:spcBef>
                  <a:spcPts val="0"/>
                </a:spcBef>
                <a:spcAft>
                  <a:spcPts val="0"/>
                </a:spcAft>
              </a:pPr>
              <a:r>
                <a:rPr lang="en-US" sz="600">
                  <a:solidFill>
                    <a:prstClr val="black"/>
                  </a:solidFill>
                  <a:latin typeface="Calibri" pitchFamily="34" charset="0"/>
                </a:rPr>
                <a:t>PRIDE </a:t>
              </a:r>
            </a:p>
            <a:p>
              <a:pPr fontAlgn="auto">
                <a:spcBef>
                  <a:spcPts val="0"/>
                </a:spcBef>
                <a:spcAft>
                  <a:spcPts val="0"/>
                </a:spcAft>
              </a:pPr>
              <a:r>
                <a:rPr lang="en-US" sz="600">
                  <a:solidFill>
                    <a:prstClr val="black"/>
                  </a:solidFill>
                  <a:latin typeface="Calibri" pitchFamily="34" charset="0"/>
                </a:rPr>
                <a:t>2-6 NOV</a:t>
              </a:r>
            </a:p>
          </p:txBody>
        </p:sp>
      </p:grpSp>
      <p:sp>
        <p:nvSpPr>
          <p:cNvPr id="2088" name="TextBox 156"/>
          <p:cNvSpPr txBox="1">
            <a:spLocks noChangeArrowheads="1"/>
          </p:cNvSpPr>
          <p:nvPr/>
        </p:nvSpPr>
        <p:spPr bwMode="auto">
          <a:xfrm>
            <a:off x="2112963" y="1625600"/>
            <a:ext cx="915987" cy="184150"/>
          </a:xfrm>
          <a:prstGeom prst="rect">
            <a:avLst/>
          </a:prstGeom>
          <a:noFill/>
          <a:ln w="9525">
            <a:noFill/>
            <a:miter lim="800000"/>
            <a:headEnd/>
            <a:tailEnd/>
          </a:ln>
        </p:spPr>
        <p:txBody>
          <a:bodyPr wrap="none">
            <a:spAutoFit/>
          </a:bodyPr>
          <a:lstStyle/>
          <a:p>
            <a:pPr fontAlgn="auto">
              <a:spcBef>
                <a:spcPts val="0"/>
              </a:spcBef>
              <a:spcAft>
                <a:spcPts val="0"/>
              </a:spcAft>
            </a:pPr>
            <a:r>
              <a:rPr lang="en-US" sz="600">
                <a:solidFill>
                  <a:prstClr val="black"/>
                </a:solidFill>
                <a:latin typeface="Calibri" pitchFamily="34" charset="0"/>
              </a:rPr>
              <a:t>D METL DEVELOPMENT</a:t>
            </a:r>
          </a:p>
        </p:txBody>
      </p:sp>
      <p:grpSp>
        <p:nvGrpSpPr>
          <p:cNvPr id="12" name="Group 157"/>
          <p:cNvGrpSpPr>
            <a:grpSpLocks/>
          </p:cNvGrpSpPr>
          <p:nvPr/>
        </p:nvGrpSpPr>
        <p:grpSpPr bwMode="auto">
          <a:xfrm>
            <a:off x="2057400" y="1747838"/>
            <a:ext cx="998538" cy="73025"/>
            <a:chOff x="1447797" y="990603"/>
            <a:chExt cx="5453625" cy="457200"/>
          </a:xfrm>
        </p:grpSpPr>
        <p:cxnSp>
          <p:nvCxnSpPr>
            <p:cNvPr id="159" name="Straight Connector 158"/>
            <p:cNvCxnSpPr/>
            <p:nvPr/>
          </p:nvCxnSpPr>
          <p:spPr>
            <a:xfrm>
              <a:off x="1447797" y="1219200"/>
              <a:ext cx="54102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5400000">
              <a:off x="6672819" y="1219206"/>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5400000">
              <a:off x="1219194" y="1219206"/>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90" name="TextBox 166"/>
          <p:cNvSpPr txBox="1">
            <a:spLocks noChangeArrowheads="1"/>
          </p:cNvSpPr>
          <p:nvPr/>
        </p:nvSpPr>
        <p:spPr bwMode="auto">
          <a:xfrm>
            <a:off x="2974975" y="4464050"/>
            <a:ext cx="742950" cy="184150"/>
          </a:xfrm>
          <a:prstGeom prst="rect">
            <a:avLst/>
          </a:prstGeom>
          <a:noFill/>
          <a:ln w="9525">
            <a:noFill/>
            <a:miter lim="800000"/>
            <a:headEnd/>
            <a:tailEnd/>
          </a:ln>
        </p:spPr>
        <p:txBody>
          <a:bodyPr wrap="none">
            <a:spAutoFit/>
          </a:bodyPr>
          <a:lstStyle/>
          <a:p>
            <a:pPr fontAlgn="auto">
              <a:spcBef>
                <a:spcPts val="0"/>
              </a:spcBef>
              <a:spcAft>
                <a:spcPts val="0"/>
              </a:spcAft>
            </a:pPr>
            <a:r>
              <a:rPr lang="en-US" sz="600">
                <a:solidFill>
                  <a:prstClr val="black"/>
                </a:solidFill>
                <a:latin typeface="Calibri" pitchFamily="34" charset="0"/>
              </a:rPr>
              <a:t>C METL TRAINING</a:t>
            </a:r>
          </a:p>
        </p:txBody>
      </p:sp>
      <p:grpSp>
        <p:nvGrpSpPr>
          <p:cNvPr id="13" name="Group 167"/>
          <p:cNvGrpSpPr>
            <a:grpSpLocks/>
          </p:cNvGrpSpPr>
          <p:nvPr/>
        </p:nvGrpSpPr>
        <p:grpSpPr bwMode="auto">
          <a:xfrm>
            <a:off x="2057400" y="4572000"/>
            <a:ext cx="2971800" cy="73025"/>
            <a:chOff x="1447800" y="990600"/>
            <a:chExt cx="5410200" cy="457200"/>
          </a:xfrm>
        </p:grpSpPr>
        <p:cxnSp>
          <p:nvCxnSpPr>
            <p:cNvPr id="169" name="Straight Connector 168"/>
            <p:cNvCxnSpPr/>
            <p:nvPr/>
          </p:nvCxnSpPr>
          <p:spPr>
            <a:xfrm>
              <a:off x="1447800" y="1219203"/>
              <a:ext cx="541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5400000">
              <a:off x="6629399" y="1219203"/>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1219199" y="1219203"/>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2" name="Rectangle 171"/>
          <p:cNvSpPr/>
          <p:nvPr/>
        </p:nvSpPr>
        <p:spPr>
          <a:xfrm>
            <a:off x="533400" y="4933950"/>
            <a:ext cx="838200" cy="15557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i="1" dirty="0">
                <a:solidFill>
                  <a:prstClr val="black"/>
                </a:solidFill>
              </a:rPr>
              <a:t>REDEPLOY</a:t>
            </a:r>
          </a:p>
        </p:txBody>
      </p:sp>
      <p:sp>
        <p:nvSpPr>
          <p:cNvPr id="173" name="Rectangle 172"/>
          <p:cNvSpPr/>
          <p:nvPr/>
        </p:nvSpPr>
        <p:spPr>
          <a:xfrm>
            <a:off x="1219200" y="5087938"/>
            <a:ext cx="1676400" cy="15557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i="1" dirty="0">
                <a:solidFill>
                  <a:prstClr val="black"/>
                </a:solidFill>
              </a:rPr>
              <a:t>RESET</a:t>
            </a:r>
          </a:p>
        </p:txBody>
      </p:sp>
      <p:sp>
        <p:nvSpPr>
          <p:cNvPr id="174" name="Rectangle 173"/>
          <p:cNvSpPr/>
          <p:nvPr/>
        </p:nvSpPr>
        <p:spPr>
          <a:xfrm>
            <a:off x="2133600" y="5254625"/>
            <a:ext cx="1219200" cy="15557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i="1" dirty="0">
                <a:solidFill>
                  <a:prstClr val="black"/>
                </a:solidFill>
              </a:rPr>
              <a:t>INDV TRNG</a:t>
            </a:r>
          </a:p>
        </p:txBody>
      </p:sp>
      <p:sp>
        <p:nvSpPr>
          <p:cNvPr id="175" name="Rectangle 174"/>
          <p:cNvSpPr/>
          <p:nvPr/>
        </p:nvSpPr>
        <p:spPr>
          <a:xfrm>
            <a:off x="3352800" y="5254625"/>
            <a:ext cx="5029200" cy="15557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i="1" dirty="0">
                <a:solidFill>
                  <a:prstClr val="black"/>
                </a:solidFill>
              </a:rPr>
              <a:t>COLLECTIVE TRNG</a:t>
            </a:r>
          </a:p>
        </p:txBody>
      </p:sp>
      <p:sp>
        <p:nvSpPr>
          <p:cNvPr id="176" name="Rectangle 175"/>
          <p:cNvSpPr/>
          <p:nvPr/>
        </p:nvSpPr>
        <p:spPr>
          <a:xfrm>
            <a:off x="8382000" y="5072063"/>
            <a:ext cx="609600" cy="15557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i="1" dirty="0">
                <a:solidFill>
                  <a:prstClr val="black"/>
                </a:solidFill>
              </a:rPr>
              <a:t>DEPLOY</a:t>
            </a:r>
          </a:p>
        </p:txBody>
      </p:sp>
      <p:sp>
        <p:nvSpPr>
          <p:cNvPr id="2097" name="TextBox 177"/>
          <p:cNvSpPr txBox="1">
            <a:spLocks noChangeArrowheads="1"/>
          </p:cNvSpPr>
          <p:nvPr/>
        </p:nvSpPr>
        <p:spPr bwMode="auto">
          <a:xfrm>
            <a:off x="5946775" y="4572000"/>
            <a:ext cx="749300" cy="184150"/>
          </a:xfrm>
          <a:prstGeom prst="rect">
            <a:avLst/>
          </a:prstGeom>
          <a:noFill/>
          <a:ln w="9525">
            <a:noFill/>
            <a:miter lim="800000"/>
            <a:headEnd/>
            <a:tailEnd/>
          </a:ln>
        </p:spPr>
        <p:txBody>
          <a:bodyPr wrap="none">
            <a:spAutoFit/>
          </a:bodyPr>
          <a:lstStyle/>
          <a:p>
            <a:pPr fontAlgn="auto">
              <a:spcBef>
                <a:spcPts val="0"/>
              </a:spcBef>
              <a:spcAft>
                <a:spcPts val="0"/>
              </a:spcAft>
            </a:pPr>
            <a:r>
              <a:rPr lang="en-US" sz="600">
                <a:solidFill>
                  <a:prstClr val="black"/>
                </a:solidFill>
                <a:latin typeface="Calibri" pitchFamily="34" charset="0"/>
              </a:rPr>
              <a:t>D METL TRAINING</a:t>
            </a:r>
          </a:p>
        </p:txBody>
      </p:sp>
      <p:grpSp>
        <p:nvGrpSpPr>
          <p:cNvPr id="14" name="Group 178"/>
          <p:cNvGrpSpPr>
            <a:grpSpLocks/>
          </p:cNvGrpSpPr>
          <p:nvPr/>
        </p:nvGrpSpPr>
        <p:grpSpPr bwMode="auto">
          <a:xfrm>
            <a:off x="5029200" y="4679950"/>
            <a:ext cx="2971800" cy="73025"/>
            <a:chOff x="1447800" y="990600"/>
            <a:chExt cx="5410200" cy="457200"/>
          </a:xfrm>
        </p:grpSpPr>
        <p:cxnSp>
          <p:nvCxnSpPr>
            <p:cNvPr id="180" name="Straight Connector 179"/>
            <p:cNvCxnSpPr/>
            <p:nvPr/>
          </p:nvCxnSpPr>
          <p:spPr>
            <a:xfrm>
              <a:off x="1447800" y="1219203"/>
              <a:ext cx="541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6629399" y="1219203"/>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5400000">
              <a:off x="1219199" y="1219203"/>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10"/>
          <p:cNvGrpSpPr>
            <a:grpSpLocks/>
          </p:cNvGrpSpPr>
          <p:nvPr/>
        </p:nvGrpSpPr>
        <p:grpSpPr bwMode="auto">
          <a:xfrm>
            <a:off x="1219200" y="2743200"/>
            <a:ext cx="7772400" cy="152400"/>
            <a:chOff x="990600" y="2743200"/>
            <a:chExt cx="8001000" cy="155448"/>
          </a:xfrm>
        </p:grpSpPr>
        <p:sp>
          <p:nvSpPr>
            <p:cNvPr id="107" name="Rectangle 106"/>
            <p:cNvSpPr/>
            <p:nvPr/>
          </p:nvSpPr>
          <p:spPr>
            <a:xfrm>
              <a:off x="3809580" y="2743200"/>
              <a:ext cx="3734126" cy="155448"/>
            </a:xfrm>
            <a:prstGeom prst="rect">
              <a:avLst/>
            </a:prstGeom>
            <a:blipFill>
              <a:blip r:embed="rId6"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i="1" dirty="0">
                  <a:solidFill>
                    <a:prstClr val="black"/>
                  </a:solidFill>
                </a:rPr>
                <a:t>  AVAILABLE</a:t>
              </a:r>
            </a:p>
          </p:txBody>
        </p:sp>
        <p:sp>
          <p:nvSpPr>
            <p:cNvPr id="108" name="Rectangle 107"/>
            <p:cNvSpPr/>
            <p:nvPr/>
          </p:nvSpPr>
          <p:spPr>
            <a:xfrm>
              <a:off x="990600" y="2743200"/>
              <a:ext cx="2818980" cy="155448"/>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72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i="1" dirty="0">
                  <a:solidFill>
                    <a:prstClr val="black"/>
                  </a:solidFill>
                </a:rPr>
                <a:t>TRAIN/READY</a:t>
              </a:r>
            </a:p>
          </p:txBody>
        </p:sp>
        <p:sp>
          <p:nvSpPr>
            <p:cNvPr id="109" name="Rectangle 108"/>
            <p:cNvSpPr/>
            <p:nvPr/>
          </p:nvSpPr>
          <p:spPr>
            <a:xfrm>
              <a:off x="7543707" y="2743200"/>
              <a:ext cx="1447893" cy="155448"/>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72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i="1" dirty="0">
                  <a:solidFill>
                    <a:prstClr val="black"/>
                  </a:solidFill>
                </a:rPr>
                <a:t>RESET</a:t>
              </a:r>
            </a:p>
          </p:txBody>
        </p:sp>
      </p:grpSp>
      <p:grpSp>
        <p:nvGrpSpPr>
          <p:cNvPr id="24" name="Group 186"/>
          <p:cNvGrpSpPr>
            <a:grpSpLocks/>
          </p:cNvGrpSpPr>
          <p:nvPr/>
        </p:nvGrpSpPr>
        <p:grpSpPr bwMode="auto">
          <a:xfrm>
            <a:off x="3116263" y="1379538"/>
            <a:ext cx="639762" cy="277812"/>
            <a:chOff x="2133600" y="1425936"/>
            <a:chExt cx="640010" cy="276627"/>
          </a:xfrm>
        </p:grpSpPr>
        <p:sp>
          <p:nvSpPr>
            <p:cNvPr id="188" name="5-Point Star 187"/>
            <p:cNvSpPr/>
            <p:nvPr/>
          </p:nvSpPr>
          <p:spPr>
            <a:xfrm>
              <a:off x="2133600" y="1501811"/>
              <a:ext cx="152459" cy="15175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323" name="TextBox 188"/>
            <p:cNvSpPr txBox="1">
              <a:spLocks noChangeArrowheads="1"/>
            </p:cNvSpPr>
            <p:nvPr/>
          </p:nvSpPr>
          <p:spPr bwMode="auto">
            <a:xfrm>
              <a:off x="2140150" y="1425936"/>
              <a:ext cx="633460" cy="276627"/>
            </a:xfrm>
            <a:prstGeom prst="rect">
              <a:avLst/>
            </a:prstGeom>
            <a:noFill/>
            <a:ln w="9525">
              <a:noFill/>
              <a:miter lim="800000"/>
              <a:headEnd/>
              <a:tailEnd/>
            </a:ln>
          </p:spPr>
          <p:txBody>
            <a:bodyPr wrap="none">
              <a:spAutoFit/>
            </a:bodyPr>
            <a:lstStyle/>
            <a:p>
              <a:pPr algn="ctr" fontAlgn="auto">
                <a:spcBef>
                  <a:spcPts val="0"/>
                </a:spcBef>
                <a:spcAft>
                  <a:spcPts val="0"/>
                </a:spcAft>
              </a:pPr>
              <a:r>
                <a:rPr lang="en-US" sz="600">
                  <a:solidFill>
                    <a:prstClr val="black"/>
                  </a:solidFill>
                  <a:latin typeface="Calibri" pitchFamily="34" charset="0"/>
                </a:rPr>
                <a:t>DIV STAFFEX 1</a:t>
              </a:r>
            </a:p>
            <a:p>
              <a:pPr algn="ctr" fontAlgn="auto">
                <a:spcBef>
                  <a:spcPts val="0"/>
                </a:spcBef>
                <a:spcAft>
                  <a:spcPts val="0"/>
                </a:spcAft>
              </a:pPr>
              <a:r>
                <a:rPr lang="en-US" sz="600">
                  <a:solidFill>
                    <a:prstClr val="black"/>
                  </a:solidFill>
                  <a:latin typeface="Calibri" pitchFamily="34" charset="0"/>
                </a:rPr>
                <a:t>5-9 APR 10</a:t>
              </a:r>
            </a:p>
          </p:txBody>
        </p:sp>
      </p:grpSp>
      <p:grpSp>
        <p:nvGrpSpPr>
          <p:cNvPr id="29" name="Group 189"/>
          <p:cNvGrpSpPr>
            <a:grpSpLocks/>
          </p:cNvGrpSpPr>
          <p:nvPr/>
        </p:nvGrpSpPr>
        <p:grpSpPr bwMode="auto">
          <a:xfrm>
            <a:off x="3421063" y="1600200"/>
            <a:ext cx="665162" cy="277813"/>
            <a:chOff x="2133600" y="1425936"/>
            <a:chExt cx="665880" cy="276627"/>
          </a:xfrm>
        </p:grpSpPr>
        <p:sp>
          <p:nvSpPr>
            <p:cNvPr id="191" name="5-Point Star 190"/>
            <p:cNvSpPr/>
            <p:nvPr/>
          </p:nvSpPr>
          <p:spPr>
            <a:xfrm>
              <a:off x="2133600" y="1501811"/>
              <a:ext cx="152565" cy="151749"/>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321" name="TextBox 191"/>
            <p:cNvSpPr txBox="1">
              <a:spLocks noChangeArrowheads="1"/>
            </p:cNvSpPr>
            <p:nvPr/>
          </p:nvSpPr>
          <p:spPr bwMode="auto">
            <a:xfrm>
              <a:off x="2166021" y="1425936"/>
              <a:ext cx="633459" cy="276627"/>
            </a:xfrm>
            <a:prstGeom prst="rect">
              <a:avLst/>
            </a:prstGeom>
            <a:noFill/>
            <a:ln w="9525">
              <a:noFill/>
              <a:miter lim="800000"/>
              <a:headEnd/>
              <a:tailEnd/>
            </a:ln>
          </p:spPr>
          <p:txBody>
            <a:bodyPr wrap="none">
              <a:spAutoFit/>
            </a:bodyPr>
            <a:lstStyle/>
            <a:p>
              <a:pPr algn="ctr" fontAlgn="auto">
                <a:spcBef>
                  <a:spcPts val="0"/>
                </a:spcBef>
                <a:spcAft>
                  <a:spcPts val="0"/>
                </a:spcAft>
              </a:pPr>
              <a:r>
                <a:rPr lang="en-US" sz="600">
                  <a:solidFill>
                    <a:prstClr val="black"/>
                  </a:solidFill>
                  <a:latin typeface="Calibri" pitchFamily="34" charset="0"/>
                </a:rPr>
                <a:t>DIV STAFFEX 2</a:t>
              </a:r>
            </a:p>
            <a:p>
              <a:pPr algn="ctr" fontAlgn="auto">
                <a:spcBef>
                  <a:spcPts val="0"/>
                </a:spcBef>
                <a:spcAft>
                  <a:spcPts val="0"/>
                </a:spcAft>
              </a:pPr>
              <a:r>
                <a:rPr lang="en-US" sz="600">
                  <a:solidFill>
                    <a:prstClr val="black"/>
                  </a:solidFill>
                  <a:latin typeface="Calibri" pitchFamily="34" charset="0"/>
                </a:rPr>
                <a:t>10-14 MAY 10</a:t>
              </a:r>
            </a:p>
          </p:txBody>
        </p:sp>
      </p:grpSp>
      <p:grpSp>
        <p:nvGrpSpPr>
          <p:cNvPr id="2208" name="Group 192"/>
          <p:cNvGrpSpPr>
            <a:grpSpLocks/>
          </p:cNvGrpSpPr>
          <p:nvPr/>
        </p:nvGrpSpPr>
        <p:grpSpPr bwMode="auto">
          <a:xfrm>
            <a:off x="3725863" y="1828800"/>
            <a:ext cx="668337" cy="277813"/>
            <a:chOff x="2133600" y="1425936"/>
            <a:chExt cx="667809" cy="276627"/>
          </a:xfrm>
        </p:grpSpPr>
        <p:sp>
          <p:nvSpPr>
            <p:cNvPr id="194" name="5-Point Star 193"/>
            <p:cNvSpPr/>
            <p:nvPr/>
          </p:nvSpPr>
          <p:spPr>
            <a:xfrm>
              <a:off x="2133600" y="1501811"/>
              <a:ext cx="152280" cy="151749"/>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319" name="TextBox 194"/>
            <p:cNvSpPr txBox="1">
              <a:spLocks noChangeArrowheads="1"/>
            </p:cNvSpPr>
            <p:nvPr/>
          </p:nvSpPr>
          <p:spPr bwMode="auto">
            <a:xfrm>
              <a:off x="2167950" y="1425936"/>
              <a:ext cx="633459" cy="276627"/>
            </a:xfrm>
            <a:prstGeom prst="rect">
              <a:avLst/>
            </a:prstGeom>
            <a:noFill/>
            <a:ln w="9525">
              <a:noFill/>
              <a:miter lim="800000"/>
              <a:headEnd/>
              <a:tailEnd/>
            </a:ln>
          </p:spPr>
          <p:txBody>
            <a:bodyPr wrap="none">
              <a:spAutoFit/>
            </a:bodyPr>
            <a:lstStyle/>
            <a:p>
              <a:pPr algn="ctr" fontAlgn="auto">
                <a:spcBef>
                  <a:spcPts val="0"/>
                </a:spcBef>
                <a:spcAft>
                  <a:spcPts val="0"/>
                </a:spcAft>
              </a:pPr>
              <a:r>
                <a:rPr lang="en-US" sz="600">
                  <a:solidFill>
                    <a:prstClr val="black"/>
                  </a:solidFill>
                  <a:latin typeface="Calibri" pitchFamily="34" charset="0"/>
                </a:rPr>
                <a:t>DIV STAFFEX 3</a:t>
              </a:r>
            </a:p>
            <a:p>
              <a:pPr algn="ctr" fontAlgn="auto">
                <a:spcBef>
                  <a:spcPts val="0"/>
                </a:spcBef>
                <a:spcAft>
                  <a:spcPts val="0"/>
                </a:spcAft>
              </a:pPr>
              <a:r>
                <a:rPr lang="en-US" sz="600">
                  <a:solidFill>
                    <a:prstClr val="black"/>
                  </a:solidFill>
                  <a:latin typeface="Calibri" pitchFamily="34" charset="0"/>
                </a:rPr>
                <a:t>14-18 JUN 10</a:t>
              </a:r>
            </a:p>
          </p:txBody>
        </p:sp>
      </p:grpSp>
      <p:grpSp>
        <p:nvGrpSpPr>
          <p:cNvPr id="2209" name="Group 198"/>
          <p:cNvGrpSpPr>
            <a:grpSpLocks/>
          </p:cNvGrpSpPr>
          <p:nvPr/>
        </p:nvGrpSpPr>
        <p:grpSpPr bwMode="auto">
          <a:xfrm>
            <a:off x="4745038" y="1379538"/>
            <a:ext cx="674687" cy="277812"/>
            <a:chOff x="2133600" y="1425936"/>
            <a:chExt cx="674503" cy="276627"/>
          </a:xfrm>
        </p:grpSpPr>
        <p:sp>
          <p:nvSpPr>
            <p:cNvPr id="200" name="5-Point Star 199"/>
            <p:cNvSpPr/>
            <p:nvPr/>
          </p:nvSpPr>
          <p:spPr>
            <a:xfrm>
              <a:off x="2133600" y="1501811"/>
              <a:ext cx="152358" cy="15175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317" name="TextBox 200"/>
            <p:cNvSpPr txBox="1">
              <a:spLocks noChangeArrowheads="1"/>
            </p:cNvSpPr>
            <p:nvPr/>
          </p:nvSpPr>
          <p:spPr bwMode="auto">
            <a:xfrm>
              <a:off x="2174646" y="1425936"/>
              <a:ext cx="633457" cy="276627"/>
            </a:xfrm>
            <a:prstGeom prst="rect">
              <a:avLst/>
            </a:prstGeom>
            <a:noFill/>
            <a:ln w="9525">
              <a:noFill/>
              <a:miter lim="800000"/>
              <a:headEnd/>
              <a:tailEnd/>
            </a:ln>
          </p:spPr>
          <p:txBody>
            <a:bodyPr wrap="none">
              <a:spAutoFit/>
            </a:bodyPr>
            <a:lstStyle/>
            <a:p>
              <a:pPr algn="ctr" fontAlgn="auto">
                <a:spcBef>
                  <a:spcPts val="0"/>
                </a:spcBef>
                <a:spcAft>
                  <a:spcPts val="0"/>
                </a:spcAft>
              </a:pPr>
              <a:r>
                <a:rPr lang="en-US" sz="600">
                  <a:solidFill>
                    <a:prstClr val="black"/>
                  </a:solidFill>
                  <a:latin typeface="Calibri" pitchFamily="34" charset="0"/>
                </a:rPr>
                <a:t>DIV STAFFEX 4</a:t>
              </a:r>
            </a:p>
            <a:p>
              <a:pPr algn="ctr" fontAlgn="auto">
                <a:spcBef>
                  <a:spcPts val="0"/>
                </a:spcBef>
                <a:spcAft>
                  <a:spcPts val="0"/>
                </a:spcAft>
              </a:pPr>
              <a:r>
                <a:rPr lang="en-US" sz="600">
                  <a:solidFill>
                    <a:prstClr val="black"/>
                  </a:solidFill>
                  <a:latin typeface="Calibri" pitchFamily="34" charset="0"/>
                </a:rPr>
                <a:t>20-30 SEP 10</a:t>
              </a:r>
            </a:p>
          </p:txBody>
        </p:sp>
      </p:grpSp>
      <p:grpSp>
        <p:nvGrpSpPr>
          <p:cNvPr id="2210" name="Group 201"/>
          <p:cNvGrpSpPr>
            <a:grpSpLocks/>
          </p:cNvGrpSpPr>
          <p:nvPr/>
        </p:nvGrpSpPr>
        <p:grpSpPr bwMode="auto">
          <a:xfrm>
            <a:off x="5029200" y="1609725"/>
            <a:ext cx="635000" cy="276225"/>
            <a:chOff x="2133600" y="1434550"/>
            <a:chExt cx="636073" cy="276627"/>
          </a:xfrm>
        </p:grpSpPr>
        <p:sp>
          <p:nvSpPr>
            <p:cNvPr id="203" name="5-Point Star 202"/>
            <p:cNvSpPr/>
            <p:nvPr/>
          </p:nvSpPr>
          <p:spPr>
            <a:xfrm>
              <a:off x="2133600" y="1501322"/>
              <a:ext cx="152658" cy="152622"/>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315" name="TextBox 203"/>
            <p:cNvSpPr txBox="1">
              <a:spLocks noChangeArrowheads="1"/>
            </p:cNvSpPr>
            <p:nvPr/>
          </p:nvSpPr>
          <p:spPr bwMode="auto">
            <a:xfrm>
              <a:off x="2164713" y="1434550"/>
              <a:ext cx="604960" cy="276627"/>
            </a:xfrm>
            <a:prstGeom prst="rect">
              <a:avLst/>
            </a:prstGeom>
            <a:noFill/>
            <a:ln w="9525">
              <a:noFill/>
              <a:miter lim="800000"/>
              <a:headEnd/>
              <a:tailEnd/>
            </a:ln>
          </p:spPr>
          <p:txBody>
            <a:bodyPr wrap="none">
              <a:spAutoFit/>
            </a:bodyPr>
            <a:lstStyle/>
            <a:p>
              <a:pPr algn="ctr" fontAlgn="auto">
                <a:spcBef>
                  <a:spcPts val="0"/>
                </a:spcBef>
                <a:spcAft>
                  <a:spcPts val="0"/>
                </a:spcAft>
              </a:pPr>
              <a:r>
                <a:rPr lang="en-US" sz="600">
                  <a:solidFill>
                    <a:prstClr val="black"/>
                  </a:solidFill>
                  <a:latin typeface="Calibri" pitchFamily="34" charset="0"/>
                </a:rPr>
                <a:t>BCS FLKS</a:t>
              </a:r>
            </a:p>
            <a:p>
              <a:pPr algn="ctr" fontAlgn="auto">
                <a:spcBef>
                  <a:spcPts val="0"/>
                </a:spcBef>
                <a:spcAft>
                  <a:spcPts val="0"/>
                </a:spcAft>
              </a:pPr>
              <a:r>
                <a:rPr lang="en-US" sz="600">
                  <a:solidFill>
                    <a:prstClr val="black"/>
                  </a:solidFill>
                  <a:latin typeface="Calibri" pitchFamily="34" charset="0"/>
                </a:rPr>
                <a:t>19-23 OCT 10</a:t>
              </a:r>
            </a:p>
          </p:txBody>
        </p:sp>
      </p:grpSp>
      <p:grpSp>
        <p:nvGrpSpPr>
          <p:cNvPr id="2211" name="Group 204"/>
          <p:cNvGrpSpPr>
            <a:grpSpLocks/>
          </p:cNvGrpSpPr>
          <p:nvPr/>
        </p:nvGrpSpPr>
        <p:grpSpPr bwMode="auto">
          <a:xfrm>
            <a:off x="6100763" y="1397000"/>
            <a:ext cx="646112" cy="277813"/>
            <a:chOff x="2133600" y="1443164"/>
            <a:chExt cx="646816" cy="276627"/>
          </a:xfrm>
        </p:grpSpPr>
        <p:sp>
          <p:nvSpPr>
            <p:cNvPr id="206" name="5-Point Star 205"/>
            <p:cNvSpPr/>
            <p:nvPr/>
          </p:nvSpPr>
          <p:spPr>
            <a:xfrm>
              <a:off x="2133600" y="1501651"/>
              <a:ext cx="152566" cy="151749"/>
            </a:xfrm>
            <a:prstGeom prst="star5">
              <a:avLst/>
            </a:prstGeom>
            <a:solidFill>
              <a:schemeClr val="tx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313" name="TextBox 206"/>
            <p:cNvSpPr txBox="1">
              <a:spLocks noChangeArrowheads="1"/>
            </p:cNvSpPr>
            <p:nvPr/>
          </p:nvSpPr>
          <p:spPr bwMode="auto">
            <a:xfrm>
              <a:off x="2186721" y="1443164"/>
              <a:ext cx="593695" cy="276627"/>
            </a:xfrm>
            <a:prstGeom prst="rect">
              <a:avLst/>
            </a:prstGeom>
            <a:noFill/>
            <a:ln w="9525">
              <a:noFill/>
              <a:miter lim="800000"/>
              <a:headEnd/>
              <a:tailEnd/>
            </a:ln>
          </p:spPr>
          <p:txBody>
            <a:bodyPr wrap="none">
              <a:spAutoFit/>
            </a:bodyPr>
            <a:lstStyle/>
            <a:p>
              <a:pPr algn="ctr" fontAlgn="auto">
                <a:spcBef>
                  <a:spcPts val="0"/>
                </a:spcBef>
                <a:spcAft>
                  <a:spcPts val="0"/>
                </a:spcAft>
              </a:pPr>
              <a:r>
                <a:rPr lang="en-US" sz="600">
                  <a:solidFill>
                    <a:prstClr val="black"/>
                  </a:solidFill>
                  <a:latin typeface="Calibri" pitchFamily="34" charset="0"/>
                </a:rPr>
                <a:t>DIV MRX</a:t>
              </a:r>
            </a:p>
            <a:p>
              <a:pPr algn="ctr" fontAlgn="auto">
                <a:spcBef>
                  <a:spcPts val="0"/>
                </a:spcBef>
                <a:spcAft>
                  <a:spcPts val="0"/>
                </a:spcAft>
              </a:pPr>
              <a:r>
                <a:rPr lang="en-US" sz="600">
                  <a:solidFill>
                    <a:prstClr val="black"/>
                  </a:solidFill>
                  <a:latin typeface="Calibri" pitchFamily="34" charset="0"/>
                </a:rPr>
                <a:t>13-30 JAN 10</a:t>
              </a:r>
            </a:p>
          </p:txBody>
        </p:sp>
      </p:grpSp>
      <p:grpSp>
        <p:nvGrpSpPr>
          <p:cNvPr id="2212" name="Group 212"/>
          <p:cNvGrpSpPr>
            <a:grpSpLocks/>
          </p:cNvGrpSpPr>
          <p:nvPr/>
        </p:nvGrpSpPr>
        <p:grpSpPr bwMode="auto">
          <a:xfrm>
            <a:off x="5368925" y="1905000"/>
            <a:ext cx="581025" cy="276225"/>
            <a:chOff x="2105575" y="1501345"/>
            <a:chExt cx="581710" cy="276629"/>
          </a:xfrm>
        </p:grpSpPr>
        <p:sp>
          <p:nvSpPr>
            <p:cNvPr id="214" name="5-Point Star 213"/>
            <p:cNvSpPr/>
            <p:nvPr/>
          </p:nvSpPr>
          <p:spPr>
            <a:xfrm>
              <a:off x="2134184" y="1501345"/>
              <a:ext cx="152580" cy="152623"/>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311" name="TextBox 214"/>
            <p:cNvSpPr txBox="1">
              <a:spLocks noChangeArrowheads="1"/>
            </p:cNvSpPr>
            <p:nvPr/>
          </p:nvSpPr>
          <p:spPr bwMode="auto">
            <a:xfrm>
              <a:off x="2105575" y="1501347"/>
              <a:ext cx="581710" cy="276627"/>
            </a:xfrm>
            <a:prstGeom prst="rect">
              <a:avLst/>
            </a:prstGeom>
            <a:noFill/>
            <a:ln w="9525">
              <a:noFill/>
              <a:miter lim="800000"/>
              <a:headEnd/>
              <a:tailEnd/>
            </a:ln>
          </p:spPr>
          <p:txBody>
            <a:bodyPr wrap="none">
              <a:spAutoFit/>
            </a:bodyPr>
            <a:lstStyle/>
            <a:p>
              <a:pPr algn="ctr" fontAlgn="auto">
                <a:spcBef>
                  <a:spcPts val="0"/>
                </a:spcBef>
                <a:spcAft>
                  <a:spcPts val="0"/>
                </a:spcAft>
              </a:pPr>
              <a:r>
                <a:rPr lang="en-US" sz="600">
                  <a:solidFill>
                    <a:prstClr val="black"/>
                  </a:solidFill>
                  <a:latin typeface="Calibri" pitchFamily="34" charset="0"/>
                </a:rPr>
                <a:t>PDSS</a:t>
              </a:r>
            </a:p>
            <a:p>
              <a:pPr algn="ctr" fontAlgn="auto">
                <a:spcBef>
                  <a:spcPts val="0"/>
                </a:spcBef>
                <a:spcAft>
                  <a:spcPts val="0"/>
                </a:spcAft>
              </a:pPr>
              <a:r>
                <a:rPr lang="en-US" sz="600">
                  <a:solidFill>
                    <a:prstClr val="black"/>
                  </a:solidFill>
                  <a:latin typeface="Calibri" pitchFamily="34" charset="0"/>
                </a:rPr>
                <a:t>5-20 NOV 10</a:t>
              </a:r>
            </a:p>
          </p:txBody>
        </p:sp>
      </p:grpSp>
      <p:sp>
        <p:nvSpPr>
          <p:cNvPr id="216" name="Rectangle 215"/>
          <p:cNvSpPr/>
          <p:nvPr/>
        </p:nvSpPr>
        <p:spPr>
          <a:xfrm>
            <a:off x="1066800" y="3781425"/>
            <a:ext cx="2895600" cy="15557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i="1" dirty="0">
                <a:solidFill>
                  <a:prstClr val="black"/>
                </a:solidFill>
              </a:rPr>
              <a:t>COLLECTIVE TRNG</a:t>
            </a:r>
          </a:p>
        </p:txBody>
      </p:sp>
      <p:sp>
        <p:nvSpPr>
          <p:cNvPr id="217" name="Rectangle 216"/>
          <p:cNvSpPr/>
          <p:nvPr/>
        </p:nvSpPr>
        <p:spPr>
          <a:xfrm>
            <a:off x="3962400" y="3632200"/>
            <a:ext cx="609600" cy="15557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i="1" dirty="0">
                <a:solidFill>
                  <a:prstClr val="black"/>
                </a:solidFill>
              </a:rPr>
              <a:t>DEPLOY</a:t>
            </a:r>
          </a:p>
        </p:txBody>
      </p:sp>
      <p:sp>
        <p:nvSpPr>
          <p:cNvPr id="218" name="Rectangle 217"/>
          <p:cNvSpPr/>
          <p:nvPr/>
        </p:nvSpPr>
        <p:spPr>
          <a:xfrm>
            <a:off x="4572000" y="3479800"/>
            <a:ext cx="3048000" cy="15557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i="1" dirty="0">
                <a:solidFill>
                  <a:prstClr val="black"/>
                </a:solidFill>
              </a:rPr>
              <a:t>OIF</a:t>
            </a:r>
          </a:p>
        </p:txBody>
      </p:sp>
      <p:sp>
        <p:nvSpPr>
          <p:cNvPr id="219" name="Rectangle 218"/>
          <p:cNvSpPr/>
          <p:nvPr/>
        </p:nvSpPr>
        <p:spPr>
          <a:xfrm>
            <a:off x="7467600" y="3638550"/>
            <a:ext cx="838200" cy="15557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i="1" dirty="0">
                <a:solidFill>
                  <a:prstClr val="black"/>
                </a:solidFill>
              </a:rPr>
              <a:t>REDEPLOY</a:t>
            </a:r>
          </a:p>
        </p:txBody>
      </p:sp>
      <p:sp>
        <p:nvSpPr>
          <p:cNvPr id="220" name="Rectangle 219"/>
          <p:cNvSpPr/>
          <p:nvPr/>
        </p:nvSpPr>
        <p:spPr>
          <a:xfrm>
            <a:off x="8153400" y="3806825"/>
            <a:ext cx="838200" cy="15557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i="1" dirty="0">
                <a:solidFill>
                  <a:prstClr val="black"/>
                </a:solidFill>
              </a:rPr>
              <a:t>RESET</a:t>
            </a:r>
          </a:p>
        </p:txBody>
      </p:sp>
      <p:sp>
        <p:nvSpPr>
          <p:cNvPr id="2112" name="TextBox 221"/>
          <p:cNvSpPr txBox="1">
            <a:spLocks noChangeArrowheads="1"/>
          </p:cNvSpPr>
          <p:nvPr/>
        </p:nvSpPr>
        <p:spPr bwMode="auto">
          <a:xfrm>
            <a:off x="23813" y="2713038"/>
            <a:ext cx="1219200" cy="230187"/>
          </a:xfrm>
          <a:prstGeom prst="rect">
            <a:avLst/>
          </a:prstGeom>
          <a:noFill/>
          <a:ln w="9525">
            <a:noFill/>
            <a:miter lim="800000"/>
            <a:headEnd/>
            <a:tailEnd/>
          </a:ln>
        </p:spPr>
        <p:txBody>
          <a:bodyPr lIns="45720" rIns="45720">
            <a:spAutoFit/>
          </a:bodyPr>
          <a:lstStyle/>
          <a:p>
            <a:pPr algn="r" fontAlgn="auto">
              <a:spcBef>
                <a:spcPts val="0"/>
              </a:spcBef>
              <a:spcAft>
                <a:spcPts val="0"/>
              </a:spcAft>
            </a:pPr>
            <a:r>
              <a:rPr lang="en-US" sz="900" b="1" i="1">
                <a:solidFill>
                  <a:prstClr val="black"/>
                </a:solidFill>
                <a:latin typeface="Calibri" pitchFamily="34" charset="0"/>
              </a:rPr>
              <a:t>ARFORGEN PHASES</a:t>
            </a:r>
          </a:p>
        </p:txBody>
      </p:sp>
      <p:sp>
        <p:nvSpPr>
          <p:cNvPr id="2113" name="TextBox 222"/>
          <p:cNvSpPr txBox="1">
            <a:spLocks noChangeArrowheads="1"/>
          </p:cNvSpPr>
          <p:nvPr/>
        </p:nvSpPr>
        <p:spPr bwMode="auto">
          <a:xfrm>
            <a:off x="23813" y="4038600"/>
            <a:ext cx="1219200" cy="230188"/>
          </a:xfrm>
          <a:prstGeom prst="rect">
            <a:avLst/>
          </a:prstGeom>
          <a:noFill/>
          <a:ln w="9525">
            <a:noFill/>
            <a:miter lim="800000"/>
            <a:headEnd/>
            <a:tailEnd/>
          </a:ln>
        </p:spPr>
        <p:txBody>
          <a:bodyPr lIns="45720" rIns="45720">
            <a:spAutoFit/>
          </a:bodyPr>
          <a:lstStyle/>
          <a:p>
            <a:pPr algn="r" fontAlgn="auto">
              <a:spcBef>
                <a:spcPts val="0"/>
              </a:spcBef>
              <a:spcAft>
                <a:spcPts val="0"/>
              </a:spcAft>
            </a:pPr>
            <a:r>
              <a:rPr lang="en-US" sz="900" b="1" i="1">
                <a:solidFill>
                  <a:prstClr val="black"/>
                </a:solidFill>
                <a:latin typeface="Calibri" pitchFamily="34" charset="0"/>
              </a:rPr>
              <a:t>ARFORGEN PHASES</a:t>
            </a:r>
          </a:p>
        </p:txBody>
      </p:sp>
      <p:sp>
        <p:nvSpPr>
          <p:cNvPr id="2114" name="TextBox 223"/>
          <p:cNvSpPr txBox="1">
            <a:spLocks noChangeArrowheads="1"/>
          </p:cNvSpPr>
          <p:nvPr/>
        </p:nvSpPr>
        <p:spPr bwMode="auto">
          <a:xfrm>
            <a:off x="23813" y="5532438"/>
            <a:ext cx="1219200" cy="230187"/>
          </a:xfrm>
          <a:prstGeom prst="rect">
            <a:avLst/>
          </a:prstGeom>
          <a:noFill/>
          <a:ln w="9525">
            <a:noFill/>
            <a:miter lim="800000"/>
            <a:headEnd/>
            <a:tailEnd/>
          </a:ln>
        </p:spPr>
        <p:txBody>
          <a:bodyPr lIns="45720" rIns="45720">
            <a:spAutoFit/>
          </a:bodyPr>
          <a:lstStyle/>
          <a:p>
            <a:pPr algn="r" fontAlgn="auto">
              <a:spcBef>
                <a:spcPts val="0"/>
              </a:spcBef>
              <a:spcAft>
                <a:spcPts val="0"/>
              </a:spcAft>
            </a:pPr>
            <a:r>
              <a:rPr lang="en-US" sz="900" b="1" i="1">
                <a:solidFill>
                  <a:prstClr val="black"/>
                </a:solidFill>
                <a:latin typeface="Calibri" pitchFamily="34" charset="0"/>
              </a:rPr>
              <a:t>ARFORGEN PHASES</a:t>
            </a:r>
          </a:p>
        </p:txBody>
      </p:sp>
      <p:grpSp>
        <p:nvGrpSpPr>
          <p:cNvPr id="2213" name="Group 224"/>
          <p:cNvGrpSpPr>
            <a:grpSpLocks/>
          </p:cNvGrpSpPr>
          <p:nvPr/>
        </p:nvGrpSpPr>
        <p:grpSpPr bwMode="auto">
          <a:xfrm>
            <a:off x="825500" y="3435350"/>
            <a:ext cx="457200" cy="73025"/>
            <a:chOff x="1447800" y="990600"/>
            <a:chExt cx="5410200" cy="457200"/>
          </a:xfrm>
        </p:grpSpPr>
        <p:cxnSp>
          <p:nvCxnSpPr>
            <p:cNvPr id="226" name="Straight Connector 225"/>
            <p:cNvCxnSpPr/>
            <p:nvPr/>
          </p:nvCxnSpPr>
          <p:spPr>
            <a:xfrm>
              <a:off x="1447800" y="1219203"/>
              <a:ext cx="541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a:off x="6629394" y="1219203"/>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5400000">
              <a:off x="1219194" y="1219203"/>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16" name="TextBox 228"/>
          <p:cNvSpPr txBox="1">
            <a:spLocks noChangeArrowheads="1"/>
          </p:cNvSpPr>
          <p:nvPr/>
        </p:nvSpPr>
        <p:spPr bwMode="auto">
          <a:xfrm>
            <a:off x="685800" y="3328988"/>
            <a:ext cx="779463" cy="184150"/>
          </a:xfrm>
          <a:prstGeom prst="rect">
            <a:avLst/>
          </a:prstGeom>
          <a:noFill/>
          <a:ln w="9525">
            <a:noFill/>
            <a:miter lim="800000"/>
            <a:headEnd/>
            <a:tailEnd/>
          </a:ln>
        </p:spPr>
        <p:txBody>
          <a:bodyPr wrap="none">
            <a:spAutoFit/>
          </a:bodyPr>
          <a:lstStyle/>
          <a:p>
            <a:pPr fontAlgn="auto">
              <a:spcBef>
                <a:spcPts val="0"/>
              </a:spcBef>
              <a:spcAft>
                <a:spcPts val="0"/>
              </a:spcAft>
            </a:pPr>
            <a:r>
              <a:rPr lang="en-US" sz="600">
                <a:solidFill>
                  <a:prstClr val="black"/>
                </a:solidFill>
                <a:latin typeface="Calibri" pitchFamily="34" charset="0"/>
              </a:rPr>
              <a:t>PTA 14 SEP-30 OCT</a:t>
            </a:r>
          </a:p>
        </p:txBody>
      </p:sp>
      <p:grpSp>
        <p:nvGrpSpPr>
          <p:cNvPr id="2214" name="Group 229"/>
          <p:cNvGrpSpPr>
            <a:grpSpLocks/>
          </p:cNvGrpSpPr>
          <p:nvPr/>
        </p:nvGrpSpPr>
        <p:grpSpPr bwMode="auto">
          <a:xfrm>
            <a:off x="1066800" y="2895600"/>
            <a:ext cx="600075" cy="236538"/>
            <a:chOff x="1524000" y="2971800"/>
            <a:chExt cx="599526" cy="236220"/>
          </a:xfrm>
        </p:grpSpPr>
        <p:sp>
          <p:nvSpPr>
            <p:cNvPr id="231" name="5-Point Star 230"/>
            <p:cNvSpPr/>
            <p:nvPr/>
          </p:nvSpPr>
          <p:spPr>
            <a:xfrm>
              <a:off x="1524000" y="3055825"/>
              <a:ext cx="152261" cy="152195"/>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306" name="TextBox 231"/>
            <p:cNvSpPr txBox="1">
              <a:spLocks noChangeArrowheads="1"/>
            </p:cNvSpPr>
            <p:nvPr/>
          </p:nvSpPr>
          <p:spPr bwMode="auto">
            <a:xfrm>
              <a:off x="1530550" y="2971800"/>
              <a:ext cx="592976" cy="184418"/>
            </a:xfrm>
            <a:prstGeom prst="rect">
              <a:avLst/>
            </a:prstGeom>
            <a:noFill/>
            <a:ln w="9525">
              <a:noFill/>
              <a:miter lim="800000"/>
              <a:headEnd/>
              <a:tailEnd/>
            </a:ln>
          </p:spPr>
          <p:txBody>
            <a:bodyPr wrap="none">
              <a:spAutoFit/>
            </a:bodyPr>
            <a:lstStyle/>
            <a:p>
              <a:pPr fontAlgn="auto">
                <a:spcBef>
                  <a:spcPts val="0"/>
                </a:spcBef>
                <a:spcAft>
                  <a:spcPts val="0"/>
                </a:spcAft>
              </a:pPr>
              <a:r>
                <a:rPr lang="en-US" sz="600">
                  <a:solidFill>
                    <a:prstClr val="black"/>
                  </a:solidFill>
                  <a:latin typeface="Calibri" pitchFamily="34" charset="0"/>
                </a:rPr>
                <a:t>BDE STAFFEX</a:t>
              </a:r>
            </a:p>
          </p:txBody>
        </p:sp>
      </p:grpSp>
      <p:grpSp>
        <p:nvGrpSpPr>
          <p:cNvPr id="2215" name="Group 232"/>
          <p:cNvGrpSpPr>
            <a:grpSpLocks/>
          </p:cNvGrpSpPr>
          <p:nvPr/>
        </p:nvGrpSpPr>
        <p:grpSpPr bwMode="auto">
          <a:xfrm>
            <a:off x="2578100" y="3154363"/>
            <a:ext cx="609600" cy="46037"/>
            <a:chOff x="1447800" y="990600"/>
            <a:chExt cx="5410200" cy="457200"/>
          </a:xfrm>
        </p:grpSpPr>
        <p:cxnSp>
          <p:nvCxnSpPr>
            <p:cNvPr id="234" name="Straight Connector 233"/>
            <p:cNvCxnSpPr/>
            <p:nvPr/>
          </p:nvCxnSpPr>
          <p:spPr>
            <a:xfrm>
              <a:off x="1447800" y="1227080"/>
              <a:ext cx="541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rot="5400000">
              <a:off x="6629396" y="1219205"/>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rot="5400000">
              <a:off x="1219196" y="1219205"/>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19" name="TextBox 236"/>
          <p:cNvSpPr txBox="1">
            <a:spLocks noChangeArrowheads="1"/>
          </p:cNvSpPr>
          <p:nvPr/>
        </p:nvSpPr>
        <p:spPr bwMode="auto">
          <a:xfrm>
            <a:off x="2546350" y="2954338"/>
            <a:ext cx="676275" cy="277812"/>
          </a:xfrm>
          <a:prstGeom prst="rect">
            <a:avLst/>
          </a:prstGeom>
          <a:noFill/>
          <a:ln w="9525">
            <a:noFill/>
            <a:miter lim="800000"/>
            <a:headEnd/>
            <a:tailEnd/>
          </a:ln>
        </p:spPr>
        <p:txBody>
          <a:bodyPr wrap="none">
            <a:spAutoFit/>
          </a:bodyPr>
          <a:lstStyle/>
          <a:p>
            <a:pPr algn="ctr" fontAlgn="auto">
              <a:spcBef>
                <a:spcPts val="0"/>
              </a:spcBef>
              <a:spcAft>
                <a:spcPts val="0"/>
              </a:spcAft>
            </a:pPr>
            <a:r>
              <a:rPr lang="en-US" sz="600">
                <a:solidFill>
                  <a:prstClr val="black"/>
                </a:solidFill>
                <a:latin typeface="Calibri" pitchFamily="34" charset="0"/>
              </a:rPr>
              <a:t>NTC / MRE</a:t>
            </a:r>
          </a:p>
          <a:p>
            <a:pPr algn="ctr" fontAlgn="auto">
              <a:spcBef>
                <a:spcPts val="0"/>
              </a:spcBef>
              <a:spcAft>
                <a:spcPts val="0"/>
              </a:spcAft>
            </a:pPr>
            <a:r>
              <a:rPr lang="en-US" sz="600">
                <a:solidFill>
                  <a:prstClr val="black"/>
                </a:solidFill>
                <a:latin typeface="Calibri" pitchFamily="34" charset="0"/>
              </a:rPr>
              <a:t>8 MAR-3APR 10</a:t>
            </a:r>
          </a:p>
        </p:txBody>
      </p:sp>
      <p:sp>
        <p:nvSpPr>
          <p:cNvPr id="2120" name="TextBox 241"/>
          <p:cNvSpPr txBox="1">
            <a:spLocks noChangeArrowheads="1"/>
          </p:cNvSpPr>
          <p:nvPr/>
        </p:nvSpPr>
        <p:spPr bwMode="auto">
          <a:xfrm>
            <a:off x="3282950" y="3003550"/>
            <a:ext cx="603250" cy="184150"/>
          </a:xfrm>
          <a:prstGeom prst="rect">
            <a:avLst/>
          </a:prstGeom>
          <a:noFill/>
          <a:ln w="9525">
            <a:noFill/>
            <a:miter lim="800000"/>
            <a:headEnd/>
            <a:tailEnd/>
          </a:ln>
        </p:spPr>
        <p:txBody>
          <a:bodyPr wrap="none">
            <a:spAutoFit/>
          </a:bodyPr>
          <a:lstStyle/>
          <a:p>
            <a:pPr fontAlgn="auto">
              <a:spcBef>
                <a:spcPts val="0"/>
              </a:spcBef>
              <a:spcAft>
                <a:spcPts val="0"/>
              </a:spcAft>
            </a:pPr>
            <a:r>
              <a:rPr lang="en-US" sz="600">
                <a:solidFill>
                  <a:prstClr val="black"/>
                </a:solidFill>
                <a:latin typeface="Calibri" pitchFamily="34" charset="0"/>
              </a:rPr>
              <a:t>BLOCK LEAVE</a:t>
            </a:r>
          </a:p>
        </p:txBody>
      </p:sp>
      <p:grpSp>
        <p:nvGrpSpPr>
          <p:cNvPr id="2216" name="Group 242"/>
          <p:cNvGrpSpPr>
            <a:grpSpLocks/>
          </p:cNvGrpSpPr>
          <p:nvPr/>
        </p:nvGrpSpPr>
        <p:grpSpPr bwMode="auto">
          <a:xfrm>
            <a:off x="3352800" y="3154363"/>
            <a:ext cx="457200" cy="46037"/>
            <a:chOff x="1447800" y="990600"/>
            <a:chExt cx="5410200" cy="457200"/>
          </a:xfrm>
        </p:grpSpPr>
        <p:cxnSp>
          <p:nvCxnSpPr>
            <p:cNvPr id="244" name="Straight Connector 243"/>
            <p:cNvCxnSpPr/>
            <p:nvPr/>
          </p:nvCxnSpPr>
          <p:spPr>
            <a:xfrm>
              <a:off x="1447800" y="1227080"/>
              <a:ext cx="541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6629394" y="1219205"/>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1219194" y="1219205"/>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7" name="Rectangle 246"/>
          <p:cNvSpPr/>
          <p:nvPr/>
        </p:nvSpPr>
        <p:spPr>
          <a:xfrm>
            <a:off x="8534400" y="6397625"/>
            <a:ext cx="609600" cy="15557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i="1" dirty="0">
                <a:solidFill>
                  <a:prstClr val="black"/>
                </a:solidFill>
              </a:rPr>
              <a:t>DEPLOY</a:t>
            </a:r>
          </a:p>
        </p:txBody>
      </p:sp>
      <p:sp>
        <p:nvSpPr>
          <p:cNvPr id="248" name="Rectangle 247"/>
          <p:cNvSpPr/>
          <p:nvPr/>
        </p:nvSpPr>
        <p:spPr>
          <a:xfrm>
            <a:off x="1143000" y="6067425"/>
            <a:ext cx="3581400" cy="15557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i="1" dirty="0">
                <a:solidFill>
                  <a:prstClr val="black"/>
                </a:solidFill>
              </a:rPr>
              <a:t>OIF</a:t>
            </a:r>
          </a:p>
        </p:txBody>
      </p:sp>
      <p:sp>
        <p:nvSpPr>
          <p:cNvPr id="249" name="Rectangle 248"/>
          <p:cNvSpPr/>
          <p:nvPr/>
        </p:nvSpPr>
        <p:spPr>
          <a:xfrm>
            <a:off x="4495800" y="6226175"/>
            <a:ext cx="838200" cy="15557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i="1" dirty="0">
                <a:solidFill>
                  <a:prstClr val="black"/>
                </a:solidFill>
              </a:rPr>
              <a:t>REDEPLOY</a:t>
            </a:r>
          </a:p>
        </p:txBody>
      </p:sp>
      <p:sp>
        <p:nvSpPr>
          <p:cNvPr id="251" name="Rectangle 250"/>
          <p:cNvSpPr/>
          <p:nvPr/>
        </p:nvSpPr>
        <p:spPr>
          <a:xfrm>
            <a:off x="5029200" y="6397625"/>
            <a:ext cx="1676400" cy="15557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i="1" dirty="0">
                <a:solidFill>
                  <a:prstClr val="black"/>
                </a:solidFill>
              </a:rPr>
              <a:t>RESET</a:t>
            </a:r>
          </a:p>
        </p:txBody>
      </p:sp>
      <p:sp>
        <p:nvSpPr>
          <p:cNvPr id="252" name="Rectangle 251"/>
          <p:cNvSpPr/>
          <p:nvPr/>
        </p:nvSpPr>
        <p:spPr>
          <a:xfrm>
            <a:off x="5486400" y="6550025"/>
            <a:ext cx="1219200" cy="15557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i="1" dirty="0">
                <a:solidFill>
                  <a:prstClr val="black"/>
                </a:solidFill>
              </a:rPr>
              <a:t>INDV TRNG</a:t>
            </a:r>
          </a:p>
        </p:txBody>
      </p:sp>
      <p:sp>
        <p:nvSpPr>
          <p:cNvPr id="253" name="Rectangle 252"/>
          <p:cNvSpPr/>
          <p:nvPr/>
        </p:nvSpPr>
        <p:spPr>
          <a:xfrm>
            <a:off x="6705600" y="6550025"/>
            <a:ext cx="2057400" cy="15557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i="1" dirty="0">
                <a:solidFill>
                  <a:prstClr val="black"/>
                </a:solidFill>
              </a:rPr>
              <a:t>COLLECTIVE TRNG</a:t>
            </a:r>
          </a:p>
        </p:txBody>
      </p:sp>
      <p:grpSp>
        <p:nvGrpSpPr>
          <p:cNvPr id="2217" name="Group 253"/>
          <p:cNvGrpSpPr>
            <a:grpSpLocks/>
          </p:cNvGrpSpPr>
          <p:nvPr/>
        </p:nvGrpSpPr>
        <p:grpSpPr bwMode="auto">
          <a:xfrm>
            <a:off x="4473575" y="4243388"/>
            <a:ext cx="649288" cy="277812"/>
            <a:chOff x="1524000" y="2971804"/>
            <a:chExt cx="649791" cy="276627"/>
          </a:xfrm>
        </p:grpSpPr>
        <p:sp>
          <p:nvSpPr>
            <p:cNvPr id="255" name="5-Point Star 254"/>
            <p:cNvSpPr/>
            <p:nvPr/>
          </p:nvSpPr>
          <p:spPr>
            <a:xfrm>
              <a:off x="1524000" y="3055582"/>
              <a:ext cx="152518" cy="15175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298" name="TextBox 255"/>
            <p:cNvSpPr txBox="1">
              <a:spLocks noChangeArrowheads="1"/>
            </p:cNvSpPr>
            <p:nvPr/>
          </p:nvSpPr>
          <p:spPr bwMode="auto">
            <a:xfrm>
              <a:off x="1594387" y="2971804"/>
              <a:ext cx="579404" cy="276627"/>
            </a:xfrm>
            <a:prstGeom prst="rect">
              <a:avLst/>
            </a:prstGeom>
            <a:noFill/>
            <a:ln w="9525">
              <a:noFill/>
              <a:miter lim="800000"/>
              <a:headEnd/>
              <a:tailEnd/>
            </a:ln>
          </p:spPr>
          <p:txBody>
            <a:bodyPr wrap="none">
              <a:spAutoFit/>
            </a:bodyPr>
            <a:lstStyle/>
            <a:p>
              <a:pPr fontAlgn="auto">
                <a:spcBef>
                  <a:spcPts val="0"/>
                </a:spcBef>
                <a:spcAft>
                  <a:spcPts val="0"/>
                </a:spcAft>
              </a:pPr>
              <a:r>
                <a:rPr lang="en-US" sz="600">
                  <a:solidFill>
                    <a:prstClr val="black"/>
                  </a:solidFill>
                  <a:latin typeface="Calibri" pitchFamily="34" charset="0"/>
                </a:rPr>
                <a:t>BDE WFX</a:t>
              </a:r>
            </a:p>
            <a:p>
              <a:pPr fontAlgn="auto">
                <a:spcBef>
                  <a:spcPts val="0"/>
                </a:spcBef>
                <a:spcAft>
                  <a:spcPts val="0"/>
                </a:spcAft>
              </a:pPr>
              <a:r>
                <a:rPr lang="en-US" sz="600">
                  <a:solidFill>
                    <a:prstClr val="black"/>
                  </a:solidFill>
                  <a:latin typeface="Calibri" pitchFamily="34" charset="0"/>
                </a:rPr>
                <a:t>2-13 AUG 10</a:t>
              </a:r>
            </a:p>
          </p:txBody>
        </p:sp>
      </p:grpSp>
      <p:grpSp>
        <p:nvGrpSpPr>
          <p:cNvPr id="2218" name="Group 256"/>
          <p:cNvGrpSpPr>
            <a:grpSpLocks/>
          </p:cNvGrpSpPr>
          <p:nvPr/>
        </p:nvGrpSpPr>
        <p:grpSpPr bwMode="auto">
          <a:xfrm>
            <a:off x="4343400" y="4754563"/>
            <a:ext cx="457200" cy="73025"/>
            <a:chOff x="1447800" y="990600"/>
            <a:chExt cx="5410200" cy="457200"/>
          </a:xfrm>
        </p:grpSpPr>
        <p:cxnSp>
          <p:nvCxnSpPr>
            <p:cNvPr id="258" name="Straight Connector 257"/>
            <p:cNvCxnSpPr/>
            <p:nvPr/>
          </p:nvCxnSpPr>
          <p:spPr>
            <a:xfrm>
              <a:off x="1447800" y="1219197"/>
              <a:ext cx="541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5400000">
              <a:off x="6629394" y="1219203"/>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5400000">
              <a:off x="1219194" y="1219203"/>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30" name="TextBox 260"/>
          <p:cNvSpPr txBox="1">
            <a:spLocks noChangeArrowheads="1"/>
          </p:cNvSpPr>
          <p:nvPr/>
        </p:nvSpPr>
        <p:spPr bwMode="auto">
          <a:xfrm>
            <a:off x="4279900" y="4648200"/>
            <a:ext cx="596900" cy="184150"/>
          </a:xfrm>
          <a:prstGeom prst="rect">
            <a:avLst/>
          </a:prstGeom>
          <a:noFill/>
          <a:ln w="9525">
            <a:noFill/>
            <a:miter lim="800000"/>
            <a:headEnd/>
            <a:tailEnd/>
          </a:ln>
        </p:spPr>
        <p:txBody>
          <a:bodyPr wrap="none">
            <a:spAutoFit/>
          </a:bodyPr>
          <a:lstStyle/>
          <a:p>
            <a:pPr fontAlgn="auto">
              <a:spcBef>
                <a:spcPts val="0"/>
              </a:spcBef>
              <a:spcAft>
                <a:spcPts val="0"/>
              </a:spcAft>
            </a:pPr>
            <a:r>
              <a:rPr lang="en-US" sz="600">
                <a:solidFill>
                  <a:prstClr val="black"/>
                </a:solidFill>
                <a:latin typeface="Calibri" pitchFamily="34" charset="0"/>
              </a:rPr>
              <a:t>PTA JUL-AUG</a:t>
            </a:r>
          </a:p>
        </p:txBody>
      </p:sp>
      <p:grpSp>
        <p:nvGrpSpPr>
          <p:cNvPr id="2219" name="Group 261"/>
          <p:cNvGrpSpPr>
            <a:grpSpLocks/>
          </p:cNvGrpSpPr>
          <p:nvPr/>
        </p:nvGrpSpPr>
        <p:grpSpPr bwMode="auto">
          <a:xfrm>
            <a:off x="7620000" y="4525963"/>
            <a:ext cx="609600" cy="46037"/>
            <a:chOff x="1447800" y="990600"/>
            <a:chExt cx="5410200" cy="457200"/>
          </a:xfrm>
        </p:grpSpPr>
        <p:cxnSp>
          <p:nvCxnSpPr>
            <p:cNvPr id="263" name="Straight Connector 262"/>
            <p:cNvCxnSpPr/>
            <p:nvPr/>
          </p:nvCxnSpPr>
          <p:spPr>
            <a:xfrm>
              <a:off x="1447800" y="1227080"/>
              <a:ext cx="541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5400000">
              <a:off x="6629396" y="1219205"/>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5400000">
              <a:off x="1219196" y="1219205"/>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32" name="TextBox 265"/>
          <p:cNvSpPr txBox="1">
            <a:spLocks noChangeArrowheads="1"/>
          </p:cNvSpPr>
          <p:nvPr/>
        </p:nvSpPr>
        <p:spPr bwMode="auto">
          <a:xfrm>
            <a:off x="7681913" y="4368800"/>
            <a:ext cx="538162" cy="184150"/>
          </a:xfrm>
          <a:prstGeom prst="rect">
            <a:avLst/>
          </a:prstGeom>
          <a:noFill/>
          <a:ln w="9525">
            <a:noFill/>
            <a:miter lim="800000"/>
            <a:headEnd/>
            <a:tailEnd/>
          </a:ln>
        </p:spPr>
        <p:txBody>
          <a:bodyPr wrap="none">
            <a:spAutoFit/>
          </a:bodyPr>
          <a:lstStyle/>
          <a:p>
            <a:pPr fontAlgn="auto">
              <a:spcBef>
                <a:spcPts val="0"/>
              </a:spcBef>
              <a:spcAft>
                <a:spcPts val="0"/>
              </a:spcAft>
            </a:pPr>
            <a:r>
              <a:rPr lang="en-US" sz="600">
                <a:solidFill>
                  <a:prstClr val="black"/>
                </a:solidFill>
                <a:latin typeface="Calibri" pitchFamily="34" charset="0"/>
              </a:rPr>
              <a:t>JRTC / MRE</a:t>
            </a:r>
          </a:p>
        </p:txBody>
      </p:sp>
      <p:grpSp>
        <p:nvGrpSpPr>
          <p:cNvPr id="2220" name="Group 266"/>
          <p:cNvGrpSpPr>
            <a:grpSpLocks/>
          </p:cNvGrpSpPr>
          <p:nvPr/>
        </p:nvGrpSpPr>
        <p:grpSpPr bwMode="auto">
          <a:xfrm>
            <a:off x="5022850" y="6103938"/>
            <a:ext cx="457200" cy="73025"/>
            <a:chOff x="1447800" y="990600"/>
            <a:chExt cx="5410200" cy="457200"/>
          </a:xfrm>
        </p:grpSpPr>
        <p:cxnSp>
          <p:nvCxnSpPr>
            <p:cNvPr id="268" name="Straight Connector 267"/>
            <p:cNvCxnSpPr/>
            <p:nvPr/>
          </p:nvCxnSpPr>
          <p:spPr>
            <a:xfrm>
              <a:off x="1447800" y="1219197"/>
              <a:ext cx="541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rot="5400000">
              <a:off x="6629394" y="1219203"/>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1219194" y="1219203"/>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34" name="TextBox 270"/>
          <p:cNvSpPr txBox="1">
            <a:spLocks noChangeArrowheads="1"/>
          </p:cNvSpPr>
          <p:nvPr/>
        </p:nvSpPr>
        <p:spPr bwMode="auto">
          <a:xfrm>
            <a:off x="4959350" y="5997575"/>
            <a:ext cx="603250" cy="184150"/>
          </a:xfrm>
          <a:prstGeom prst="rect">
            <a:avLst/>
          </a:prstGeom>
          <a:noFill/>
          <a:ln w="9525">
            <a:noFill/>
            <a:miter lim="800000"/>
            <a:headEnd/>
            <a:tailEnd/>
          </a:ln>
        </p:spPr>
        <p:txBody>
          <a:bodyPr wrap="none">
            <a:spAutoFit/>
          </a:bodyPr>
          <a:lstStyle/>
          <a:p>
            <a:pPr fontAlgn="auto">
              <a:spcBef>
                <a:spcPts val="0"/>
              </a:spcBef>
              <a:spcAft>
                <a:spcPts val="0"/>
              </a:spcAft>
            </a:pPr>
            <a:r>
              <a:rPr lang="en-US" sz="600">
                <a:solidFill>
                  <a:prstClr val="black"/>
                </a:solidFill>
                <a:latin typeface="Calibri" pitchFamily="34" charset="0"/>
              </a:rPr>
              <a:t>BLOCK LEAVE</a:t>
            </a:r>
          </a:p>
        </p:txBody>
      </p:sp>
      <p:grpSp>
        <p:nvGrpSpPr>
          <p:cNvPr id="2221" name="Group 271"/>
          <p:cNvGrpSpPr>
            <a:grpSpLocks/>
          </p:cNvGrpSpPr>
          <p:nvPr/>
        </p:nvGrpSpPr>
        <p:grpSpPr bwMode="auto">
          <a:xfrm>
            <a:off x="8293100" y="6094413"/>
            <a:ext cx="457200" cy="73025"/>
            <a:chOff x="1447800" y="990600"/>
            <a:chExt cx="5410200" cy="457200"/>
          </a:xfrm>
        </p:grpSpPr>
        <p:cxnSp>
          <p:nvCxnSpPr>
            <p:cNvPr id="273" name="Straight Connector 272"/>
            <p:cNvCxnSpPr/>
            <p:nvPr/>
          </p:nvCxnSpPr>
          <p:spPr>
            <a:xfrm>
              <a:off x="1447800" y="1219197"/>
              <a:ext cx="541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rot="5400000">
              <a:off x="6629394" y="1219203"/>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rot="5400000">
              <a:off x="1219194" y="1219203"/>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36" name="TextBox 275"/>
          <p:cNvSpPr txBox="1">
            <a:spLocks noChangeArrowheads="1"/>
          </p:cNvSpPr>
          <p:nvPr/>
        </p:nvSpPr>
        <p:spPr bwMode="auto">
          <a:xfrm>
            <a:off x="8229600" y="5988050"/>
            <a:ext cx="603250" cy="184150"/>
          </a:xfrm>
          <a:prstGeom prst="rect">
            <a:avLst/>
          </a:prstGeom>
          <a:noFill/>
          <a:ln w="9525">
            <a:noFill/>
            <a:miter lim="800000"/>
            <a:headEnd/>
            <a:tailEnd/>
          </a:ln>
        </p:spPr>
        <p:txBody>
          <a:bodyPr wrap="none">
            <a:spAutoFit/>
          </a:bodyPr>
          <a:lstStyle/>
          <a:p>
            <a:pPr fontAlgn="auto">
              <a:spcBef>
                <a:spcPts val="0"/>
              </a:spcBef>
              <a:spcAft>
                <a:spcPts val="0"/>
              </a:spcAft>
            </a:pPr>
            <a:r>
              <a:rPr lang="en-US" sz="600">
                <a:solidFill>
                  <a:prstClr val="black"/>
                </a:solidFill>
                <a:latin typeface="Calibri" pitchFamily="34" charset="0"/>
              </a:rPr>
              <a:t>BLOCK LEAVE</a:t>
            </a:r>
          </a:p>
        </p:txBody>
      </p:sp>
      <p:grpSp>
        <p:nvGrpSpPr>
          <p:cNvPr id="2222" name="Group 277"/>
          <p:cNvGrpSpPr>
            <a:grpSpLocks/>
          </p:cNvGrpSpPr>
          <p:nvPr/>
        </p:nvGrpSpPr>
        <p:grpSpPr bwMode="auto">
          <a:xfrm>
            <a:off x="4294188" y="-4763"/>
            <a:ext cx="354012" cy="842963"/>
            <a:chOff x="4370615" y="2971800"/>
            <a:chExt cx="353785" cy="842276"/>
          </a:xfrm>
        </p:grpSpPr>
        <p:pic>
          <p:nvPicPr>
            <p:cNvPr id="2283" name="Picture 278" descr="SILVER BOLT.png"/>
            <p:cNvPicPr>
              <a:picLocks noChangeAspect="1"/>
            </p:cNvPicPr>
            <p:nvPr/>
          </p:nvPicPr>
          <p:blipFill>
            <a:blip r:embed="rId7" cstate="print"/>
            <a:srcRect t="15321"/>
            <a:stretch>
              <a:fillRect/>
            </a:stretch>
          </p:blipFill>
          <p:spPr bwMode="auto">
            <a:xfrm>
              <a:off x="4384712" y="2971800"/>
              <a:ext cx="339688" cy="842276"/>
            </a:xfrm>
            <a:prstGeom prst="rect">
              <a:avLst/>
            </a:prstGeom>
            <a:noFill/>
            <a:ln w="9525">
              <a:noFill/>
              <a:miter lim="800000"/>
              <a:headEnd/>
              <a:tailEnd/>
            </a:ln>
          </p:spPr>
        </p:pic>
        <p:pic>
          <p:nvPicPr>
            <p:cNvPr id="2284" name="Picture 279" descr="GOLD BOLT.png"/>
            <p:cNvPicPr>
              <a:picLocks noChangeAspect="1"/>
            </p:cNvPicPr>
            <p:nvPr/>
          </p:nvPicPr>
          <p:blipFill>
            <a:blip r:embed="rId8" cstate="print"/>
            <a:srcRect t="15446"/>
            <a:stretch>
              <a:fillRect/>
            </a:stretch>
          </p:blipFill>
          <p:spPr bwMode="auto">
            <a:xfrm>
              <a:off x="4370615" y="2971959"/>
              <a:ext cx="334083" cy="827155"/>
            </a:xfrm>
            <a:prstGeom prst="rect">
              <a:avLst/>
            </a:prstGeom>
            <a:noFill/>
            <a:ln w="9525">
              <a:noFill/>
              <a:miter lim="800000"/>
              <a:headEnd/>
              <a:tailEnd/>
            </a:ln>
          </p:spPr>
        </p:pic>
      </p:grpSp>
      <p:sp>
        <p:nvSpPr>
          <p:cNvPr id="69" name="Rectangle 68"/>
          <p:cNvSpPr/>
          <p:nvPr/>
        </p:nvSpPr>
        <p:spPr>
          <a:xfrm>
            <a:off x="762000" y="0"/>
            <a:ext cx="7467600" cy="685800"/>
          </a:xfrm>
          <a:prstGeom prst="rect">
            <a:avLst/>
          </a:prstGeom>
          <a:solidFill>
            <a:schemeClr val="bg1">
              <a:alpha val="54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i="1" dirty="0">
                <a:solidFill>
                  <a:prstClr val="black"/>
                </a:solidFill>
                <a:effectLst>
                  <a:glow rad="101600">
                    <a:prstClr val="white">
                      <a:alpha val="60000"/>
                    </a:prstClr>
                  </a:glow>
                </a:effectLst>
              </a:rPr>
              <a:t>TROPIC</a:t>
            </a:r>
            <a:r>
              <a:rPr lang="en-US" sz="2800" b="1" i="1" dirty="0">
                <a:solidFill>
                  <a:prstClr val="black"/>
                </a:solidFill>
                <a:effectLst>
                  <a:glow rad="101600">
                    <a:prstClr val="white">
                      <a:alpha val="60000"/>
                    </a:prstClr>
                  </a:glow>
                </a:effectLst>
              </a:rPr>
              <a:t> </a:t>
            </a:r>
            <a:r>
              <a:rPr lang="en-US" sz="2000" b="1" i="1" dirty="0">
                <a:solidFill>
                  <a:prstClr val="black"/>
                </a:solidFill>
                <a:effectLst>
                  <a:glow rad="101600">
                    <a:prstClr val="white">
                      <a:alpha val="60000"/>
                    </a:prstClr>
                  </a:glow>
                </a:effectLst>
              </a:rPr>
              <a:t>LIGHTNING ARFORGEN CYCLE</a:t>
            </a:r>
            <a:endParaRPr lang="en-US" sz="2800" b="1" i="1" dirty="0">
              <a:solidFill>
                <a:prstClr val="black"/>
              </a:solidFill>
              <a:effectLst>
                <a:glow rad="101600">
                  <a:prstClr val="white">
                    <a:alpha val="60000"/>
                  </a:prstClr>
                </a:glow>
              </a:effectLst>
            </a:endParaRPr>
          </a:p>
        </p:txBody>
      </p:sp>
      <p:grpSp>
        <p:nvGrpSpPr>
          <p:cNvPr id="2223" name="Group 55"/>
          <p:cNvGrpSpPr>
            <a:grpSpLocks/>
          </p:cNvGrpSpPr>
          <p:nvPr/>
        </p:nvGrpSpPr>
        <p:grpSpPr bwMode="auto">
          <a:xfrm>
            <a:off x="990600" y="762000"/>
            <a:ext cx="8001000" cy="381000"/>
            <a:chOff x="457200" y="1143000"/>
            <a:chExt cx="8534400" cy="381000"/>
          </a:xfrm>
        </p:grpSpPr>
        <p:grpSp>
          <p:nvGrpSpPr>
            <p:cNvPr id="2225" name="Group 33"/>
            <p:cNvGrpSpPr>
              <a:grpSpLocks/>
            </p:cNvGrpSpPr>
            <p:nvPr/>
          </p:nvGrpSpPr>
          <p:grpSpPr bwMode="auto">
            <a:xfrm>
              <a:off x="457200" y="1143000"/>
              <a:ext cx="4267200" cy="381000"/>
              <a:chOff x="533400" y="1600200"/>
              <a:chExt cx="4267200" cy="381000"/>
            </a:xfrm>
          </p:grpSpPr>
          <p:grpSp>
            <p:nvGrpSpPr>
              <p:cNvPr id="2227" name="Group 13"/>
              <p:cNvGrpSpPr/>
              <p:nvPr/>
            </p:nvGrpSpPr>
            <p:grpSpPr>
              <a:xfrm>
                <a:off x="1600200" y="1600200"/>
                <a:ext cx="1066800" cy="381000"/>
                <a:chOff x="1600200" y="1066800"/>
                <a:chExt cx="1371600" cy="381000"/>
              </a:xfrm>
              <a:solidFill>
                <a:schemeClr val="bg1"/>
              </a:solidFill>
            </p:grpSpPr>
            <p:sp>
              <p:nvSpPr>
                <p:cNvPr id="15" name="Rectangle 14"/>
                <p:cNvSpPr/>
                <p:nvPr/>
              </p:nvSpPr>
              <p:spPr>
                <a:xfrm>
                  <a:off x="1600200" y="1066800"/>
                  <a:ext cx="1371600" cy="18288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1000" b="1" dirty="0">
                      <a:solidFill>
                        <a:prstClr val="black"/>
                      </a:solidFill>
                    </a:rPr>
                    <a:t>2</a:t>
                  </a:r>
                  <a:r>
                    <a:rPr lang="en-US" sz="1000" b="1" baseline="30000" dirty="0">
                      <a:solidFill>
                        <a:prstClr val="black"/>
                      </a:solidFill>
                    </a:rPr>
                    <a:t>ND</a:t>
                  </a:r>
                  <a:r>
                    <a:rPr lang="en-US" sz="1000" b="1" dirty="0">
                      <a:solidFill>
                        <a:prstClr val="black"/>
                      </a:solidFill>
                    </a:rPr>
                    <a:t> QTR FY 2010</a:t>
                  </a:r>
                </a:p>
              </p:txBody>
            </p:sp>
            <p:sp>
              <p:nvSpPr>
                <p:cNvPr id="16" name="Rectangle 15"/>
                <p:cNvSpPr/>
                <p:nvPr/>
              </p:nvSpPr>
              <p:spPr>
                <a:xfrm>
                  <a:off x="1600200" y="1264920"/>
                  <a:ext cx="457200" cy="18288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1000" dirty="0">
                      <a:solidFill>
                        <a:prstClr val="black"/>
                      </a:solidFill>
                    </a:rPr>
                    <a:t>J</a:t>
                  </a:r>
                </a:p>
              </p:txBody>
            </p:sp>
            <p:sp>
              <p:nvSpPr>
                <p:cNvPr id="17" name="Rectangle 16"/>
                <p:cNvSpPr/>
                <p:nvPr/>
              </p:nvSpPr>
              <p:spPr>
                <a:xfrm>
                  <a:off x="2057400" y="1264920"/>
                  <a:ext cx="457200" cy="18288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1000" dirty="0">
                      <a:solidFill>
                        <a:prstClr val="black"/>
                      </a:solidFill>
                    </a:rPr>
                    <a:t>F</a:t>
                  </a:r>
                </a:p>
              </p:txBody>
            </p:sp>
            <p:sp>
              <p:nvSpPr>
                <p:cNvPr id="18" name="Rectangle 17"/>
                <p:cNvSpPr/>
                <p:nvPr/>
              </p:nvSpPr>
              <p:spPr>
                <a:xfrm>
                  <a:off x="2514600" y="1264920"/>
                  <a:ext cx="457200" cy="18288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1000" dirty="0">
                      <a:solidFill>
                        <a:prstClr val="black"/>
                      </a:solidFill>
                    </a:rPr>
                    <a:t>M</a:t>
                  </a:r>
                </a:p>
              </p:txBody>
            </p:sp>
          </p:grpSp>
          <p:grpSp>
            <p:nvGrpSpPr>
              <p:cNvPr id="2228" name="Group 18"/>
              <p:cNvGrpSpPr/>
              <p:nvPr/>
            </p:nvGrpSpPr>
            <p:grpSpPr>
              <a:xfrm>
                <a:off x="2667000" y="1600200"/>
                <a:ext cx="1066800" cy="381000"/>
                <a:chOff x="1600200" y="1066800"/>
                <a:chExt cx="1371600" cy="381000"/>
              </a:xfrm>
              <a:solidFill>
                <a:schemeClr val="bg1"/>
              </a:solidFill>
            </p:grpSpPr>
            <p:sp>
              <p:nvSpPr>
                <p:cNvPr id="20" name="Rectangle 19"/>
                <p:cNvSpPr/>
                <p:nvPr/>
              </p:nvSpPr>
              <p:spPr>
                <a:xfrm>
                  <a:off x="1600200" y="1066800"/>
                  <a:ext cx="1371600" cy="18288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1000" b="1" dirty="0">
                      <a:solidFill>
                        <a:prstClr val="black"/>
                      </a:solidFill>
                    </a:rPr>
                    <a:t>3</a:t>
                  </a:r>
                  <a:r>
                    <a:rPr lang="en-US" sz="1000" b="1" baseline="30000" dirty="0">
                      <a:solidFill>
                        <a:prstClr val="black"/>
                      </a:solidFill>
                    </a:rPr>
                    <a:t>RD</a:t>
                  </a:r>
                  <a:r>
                    <a:rPr lang="en-US" sz="1000" b="1" dirty="0">
                      <a:solidFill>
                        <a:prstClr val="black"/>
                      </a:solidFill>
                    </a:rPr>
                    <a:t> QTR FY 2010</a:t>
                  </a:r>
                </a:p>
              </p:txBody>
            </p:sp>
            <p:sp>
              <p:nvSpPr>
                <p:cNvPr id="21" name="Rectangle 20"/>
                <p:cNvSpPr/>
                <p:nvPr/>
              </p:nvSpPr>
              <p:spPr>
                <a:xfrm>
                  <a:off x="1600200" y="1264920"/>
                  <a:ext cx="457200" cy="18288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1000" dirty="0">
                      <a:solidFill>
                        <a:prstClr val="black"/>
                      </a:solidFill>
                    </a:rPr>
                    <a:t>A</a:t>
                  </a:r>
                </a:p>
              </p:txBody>
            </p:sp>
            <p:sp>
              <p:nvSpPr>
                <p:cNvPr id="22" name="Rectangle 21"/>
                <p:cNvSpPr/>
                <p:nvPr/>
              </p:nvSpPr>
              <p:spPr>
                <a:xfrm>
                  <a:off x="2057400" y="1264920"/>
                  <a:ext cx="457200" cy="18288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1000" dirty="0">
                      <a:solidFill>
                        <a:prstClr val="black"/>
                      </a:solidFill>
                    </a:rPr>
                    <a:t>M</a:t>
                  </a:r>
                </a:p>
              </p:txBody>
            </p:sp>
            <p:sp>
              <p:nvSpPr>
                <p:cNvPr id="23" name="Rectangle 22"/>
                <p:cNvSpPr/>
                <p:nvPr/>
              </p:nvSpPr>
              <p:spPr>
                <a:xfrm>
                  <a:off x="2514600" y="1264920"/>
                  <a:ext cx="457200" cy="18288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1000" dirty="0">
                      <a:solidFill>
                        <a:prstClr val="black"/>
                      </a:solidFill>
                    </a:rPr>
                    <a:t>J</a:t>
                  </a:r>
                </a:p>
              </p:txBody>
            </p:sp>
          </p:grpSp>
          <p:grpSp>
            <p:nvGrpSpPr>
              <p:cNvPr id="2229" name="Group 23"/>
              <p:cNvGrpSpPr/>
              <p:nvPr/>
            </p:nvGrpSpPr>
            <p:grpSpPr>
              <a:xfrm>
                <a:off x="3733800" y="1600200"/>
                <a:ext cx="1066800" cy="381000"/>
                <a:chOff x="1600200" y="1066800"/>
                <a:chExt cx="1371600" cy="381000"/>
              </a:xfrm>
              <a:solidFill>
                <a:schemeClr val="bg1"/>
              </a:solidFill>
            </p:grpSpPr>
            <p:sp>
              <p:nvSpPr>
                <p:cNvPr id="25" name="Rectangle 24"/>
                <p:cNvSpPr/>
                <p:nvPr/>
              </p:nvSpPr>
              <p:spPr>
                <a:xfrm>
                  <a:off x="1600200" y="1066800"/>
                  <a:ext cx="1371600" cy="18288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1000" b="1" dirty="0">
                      <a:solidFill>
                        <a:prstClr val="black"/>
                      </a:solidFill>
                    </a:rPr>
                    <a:t>4</a:t>
                  </a:r>
                  <a:r>
                    <a:rPr lang="en-US" sz="1000" b="1" baseline="30000" dirty="0">
                      <a:solidFill>
                        <a:prstClr val="black"/>
                      </a:solidFill>
                    </a:rPr>
                    <a:t>TH</a:t>
                  </a:r>
                  <a:r>
                    <a:rPr lang="en-US" sz="1000" b="1" dirty="0">
                      <a:solidFill>
                        <a:prstClr val="black"/>
                      </a:solidFill>
                    </a:rPr>
                    <a:t> QTR FY 2010</a:t>
                  </a:r>
                </a:p>
              </p:txBody>
            </p:sp>
            <p:sp>
              <p:nvSpPr>
                <p:cNvPr id="26" name="Rectangle 25"/>
                <p:cNvSpPr/>
                <p:nvPr/>
              </p:nvSpPr>
              <p:spPr>
                <a:xfrm>
                  <a:off x="1600200" y="1264920"/>
                  <a:ext cx="457200" cy="18288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1000" dirty="0">
                      <a:solidFill>
                        <a:prstClr val="black"/>
                      </a:solidFill>
                    </a:rPr>
                    <a:t>J</a:t>
                  </a:r>
                </a:p>
              </p:txBody>
            </p:sp>
            <p:sp>
              <p:nvSpPr>
                <p:cNvPr id="27" name="Rectangle 26"/>
                <p:cNvSpPr/>
                <p:nvPr/>
              </p:nvSpPr>
              <p:spPr>
                <a:xfrm>
                  <a:off x="2057400" y="1264920"/>
                  <a:ext cx="457200" cy="18288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1000" dirty="0">
                      <a:solidFill>
                        <a:prstClr val="black"/>
                      </a:solidFill>
                    </a:rPr>
                    <a:t>A</a:t>
                  </a:r>
                </a:p>
              </p:txBody>
            </p:sp>
            <p:sp>
              <p:nvSpPr>
                <p:cNvPr id="28" name="Rectangle 27"/>
                <p:cNvSpPr/>
                <p:nvPr/>
              </p:nvSpPr>
              <p:spPr>
                <a:xfrm>
                  <a:off x="2514600" y="1264920"/>
                  <a:ext cx="457200" cy="18288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1000" dirty="0">
                      <a:solidFill>
                        <a:prstClr val="black"/>
                      </a:solidFill>
                    </a:rPr>
                    <a:t>S</a:t>
                  </a:r>
                </a:p>
              </p:txBody>
            </p:sp>
          </p:grpSp>
          <p:grpSp>
            <p:nvGrpSpPr>
              <p:cNvPr id="2230" name="Group 28"/>
              <p:cNvGrpSpPr/>
              <p:nvPr/>
            </p:nvGrpSpPr>
            <p:grpSpPr>
              <a:xfrm>
                <a:off x="533400" y="1600200"/>
                <a:ext cx="1066800" cy="381000"/>
                <a:chOff x="1600200" y="1066800"/>
                <a:chExt cx="1371600" cy="381000"/>
              </a:xfrm>
              <a:solidFill>
                <a:schemeClr val="bg1"/>
              </a:solidFill>
            </p:grpSpPr>
            <p:sp>
              <p:nvSpPr>
                <p:cNvPr id="30" name="Rectangle 29"/>
                <p:cNvSpPr/>
                <p:nvPr/>
              </p:nvSpPr>
              <p:spPr>
                <a:xfrm>
                  <a:off x="1600200" y="1066800"/>
                  <a:ext cx="1371600" cy="18288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1000" b="1" dirty="0">
                      <a:solidFill>
                        <a:prstClr val="black"/>
                      </a:solidFill>
                    </a:rPr>
                    <a:t>1</a:t>
                  </a:r>
                  <a:r>
                    <a:rPr lang="en-US" sz="1000" b="1" baseline="30000" dirty="0">
                      <a:solidFill>
                        <a:prstClr val="black"/>
                      </a:solidFill>
                    </a:rPr>
                    <a:t>ST</a:t>
                  </a:r>
                  <a:r>
                    <a:rPr lang="en-US" sz="1000" b="1" dirty="0">
                      <a:solidFill>
                        <a:prstClr val="black"/>
                      </a:solidFill>
                    </a:rPr>
                    <a:t> QTR FY 2010</a:t>
                  </a:r>
                </a:p>
              </p:txBody>
            </p:sp>
            <p:sp>
              <p:nvSpPr>
                <p:cNvPr id="31" name="Rectangle 30"/>
                <p:cNvSpPr/>
                <p:nvPr/>
              </p:nvSpPr>
              <p:spPr>
                <a:xfrm>
                  <a:off x="1600200" y="1264920"/>
                  <a:ext cx="457200" cy="18288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1000" dirty="0">
                      <a:solidFill>
                        <a:prstClr val="black"/>
                      </a:solidFill>
                    </a:rPr>
                    <a:t>O</a:t>
                  </a:r>
                </a:p>
              </p:txBody>
            </p:sp>
            <p:sp>
              <p:nvSpPr>
                <p:cNvPr id="32" name="Rectangle 31"/>
                <p:cNvSpPr/>
                <p:nvPr/>
              </p:nvSpPr>
              <p:spPr>
                <a:xfrm>
                  <a:off x="2057400" y="1264920"/>
                  <a:ext cx="457200" cy="18288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1000" dirty="0">
                      <a:solidFill>
                        <a:prstClr val="black"/>
                      </a:solidFill>
                    </a:rPr>
                    <a:t>N</a:t>
                  </a:r>
                </a:p>
              </p:txBody>
            </p:sp>
            <p:sp>
              <p:nvSpPr>
                <p:cNvPr id="33" name="Rectangle 32"/>
                <p:cNvSpPr/>
                <p:nvPr/>
              </p:nvSpPr>
              <p:spPr>
                <a:xfrm>
                  <a:off x="2514600" y="1264920"/>
                  <a:ext cx="457200" cy="18288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1000" dirty="0">
                      <a:solidFill>
                        <a:prstClr val="black"/>
                      </a:solidFill>
                    </a:rPr>
                    <a:t>D</a:t>
                  </a:r>
                </a:p>
              </p:txBody>
            </p:sp>
          </p:grpSp>
        </p:grpSp>
        <p:grpSp>
          <p:nvGrpSpPr>
            <p:cNvPr id="2231" name="Group 34"/>
            <p:cNvGrpSpPr>
              <a:grpSpLocks/>
            </p:cNvGrpSpPr>
            <p:nvPr/>
          </p:nvGrpSpPr>
          <p:grpSpPr bwMode="auto">
            <a:xfrm>
              <a:off x="4724400" y="1143000"/>
              <a:ext cx="4267200" cy="381000"/>
              <a:chOff x="533400" y="1600200"/>
              <a:chExt cx="4267200" cy="381000"/>
            </a:xfrm>
          </p:grpSpPr>
          <p:grpSp>
            <p:nvGrpSpPr>
              <p:cNvPr id="2232" name="Group 13"/>
              <p:cNvGrpSpPr/>
              <p:nvPr/>
            </p:nvGrpSpPr>
            <p:grpSpPr>
              <a:xfrm>
                <a:off x="1600200" y="1600200"/>
                <a:ext cx="1066800" cy="381000"/>
                <a:chOff x="1600200" y="1066800"/>
                <a:chExt cx="1371600" cy="381000"/>
              </a:xfrm>
              <a:solidFill>
                <a:schemeClr val="bg1"/>
              </a:solidFill>
            </p:grpSpPr>
            <p:sp>
              <p:nvSpPr>
                <p:cNvPr id="52" name="Rectangle 51"/>
                <p:cNvSpPr/>
                <p:nvPr/>
              </p:nvSpPr>
              <p:spPr>
                <a:xfrm>
                  <a:off x="1600200" y="1066800"/>
                  <a:ext cx="1371600" cy="18288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1000" b="1" dirty="0">
                      <a:solidFill>
                        <a:prstClr val="black"/>
                      </a:solidFill>
                    </a:rPr>
                    <a:t>2</a:t>
                  </a:r>
                  <a:r>
                    <a:rPr lang="en-US" sz="1000" b="1" baseline="30000" dirty="0">
                      <a:solidFill>
                        <a:prstClr val="black"/>
                      </a:solidFill>
                    </a:rPr>
                    <a:t>ND</a:t>
                  </a:r>
                  <a:r>
                    <a:rPr lang="en-US" sz="1000" b="1" dirty="0">
                      <a:solidFill>
                        <a:prstClr val="black"/>
                      </a:solidFill>
                    </a:rPr>
                    <a:t> QTR FY 2011</a:t>
                  </a:r>
                </a:p>
              </p:txBody>
            </p:sp>
            <p:sp>
              <p:nvSpPr>
                <p:cNvPr id="53" name="Rectangle 52"/>
                <p:cNvSpPr/>
                <p:nvPr/>
              </p:nvSpPr>
              <p:spPr>
                <a:xfrm>
                  <a:off x="1600200" y="1264920"/>
                  <a:ext cx="457200" cy="18288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1000" dirty="0">
                      <a:solidFill>
                        <a:prstClr val="black"/>
                      </a:solidFill>
                    </a:rPr>
                    <a:t>J</a:t>
                  </a:r>
                </a:p>
              </p:txBody>
            </p:sp>
            <p:sp>
              <p:nvSpPr>
                <p:cNvPr id="54" name="Rectangle 53"/>
                <p:cNvSpPr/>
                <p:nvPr/>
              </p:nvSpPr>
              <p:spPr>
                <a:xfrm>
                  <a:off x="2057400" y="1264920"/>
                  <a:ext cx="457200" cy="18288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1000" dirty="0">
                      <a:solidFill>
                        <a:prstClr val="black"/>
                      </a:solidFill>
                    </a:rPr>
                    <a:t>F</a:t>
                  </a:r>
                </a:p>
              </p:txBody>
            </p:sp>
            <p:sp>
              <p:nvSpPr>
                <p:cNvPr id="55" name="Rectangle 54"/>
                <p:cNvSpPr/>
                <p:nvPr/>
              </p:nvSpPr>
              <p:spPr>
                <a:xfrm>
                  <a:off x="2514600" y="1264920"/>
                  <a:ext cx="457200" cy="18288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1000" dirty="0">
                      <a:solidFill>
                        <a:prstClr val="black"/>
                      </a:solidFill>
                    </a:rPr>
                    <a:t>M</a:t>
                  </a:r>
                </a:p>
              </p:txBody>
            </p:sp>
          </p:grpSp>
          <p:grpSp>
            <p:nvGrpSpPr>
              <p:cNvPr id="2233" name="Group 18"/>
              <p:cNvGrpSpPr/>
              <p:nvPr/>
            </p:nvGrpSpPr>
            <p:grpSpPr>
              <a:xfrm>
                <a:off x="2667000" y="1600200"/>
                <a:ext cx="1066800" cy="381000"/>
                <a:chOff x="1600200" y="1066800"/>
                <a:chExt cx="1371600" cy="381000"/>
              </a:xfrm>
              <a:solidFill>
                <a:schemeClr val="bg1"/>
              </a:solidFill>
            </p:grpSpPr>
            <p:sp>
              <p:nvSpPr>
                <p:cNvPr id="48" name="Rectangle 47"/>
                <p:cNvSpPr/>
                <p:nvPr/>
              </p:nvSpPr>
              <p:spPr>
                <a:xfrm>
                  <a:off x="1600200" y="1066800"/>
                  <a:ext cx="1371600" cy="18288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1000" b="1" dirty="0">
                      <a:solidFill>
                        <a:prstClr val="black"/>
                      </a:solidFill>
                    </a:rPr>
                    <a:t>3</a:t>
                  </a:r>
                  <a:r>
                    <a:rPr lang="en-US" sz="1000" b="1" baseline="30000" dirty="0">
                      <a:solidFill>
                        <a:prstClr val="black"/>
                      </a:solidFill>
                    </a:rPr>
                    <a:t>RD</a:t>
                  </a:r>
                  <a:r>
                    <a:rPr lang="en-US" sz="1000" b="1" dirty="0">
                      <a:solidFill>
                        <a:prstClr val="black"/>
                      </a:solidFill>
                    </a:rPr>
                    <a:t> QTR FY 2011</a:t>
                  </a:r>
                </a:p>
              </p:txBody>
            </p:sp>
            <p:sp>
              <p:nvSpPr>
                <p:cNvPr id="49" name="Rectangle 48"/>
                <p:cNvSpPr/>
                <p:nvPr/>
              </p:nvSpPr>
              <p:spPr>
                <a:xfrm>
                  <a:off x="1600200" y="1264920"/>
                  <a:ext cx="457200" cy="18288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1000" dirty="0">
                      <a:solidFill>
                        <a:prstClr val="black"/>
                      </a:solidFill>
                    </a:rPr>
                    <a:t>A</a:t>
                  </a:r>
                </a:p>
              </p:txBody>
            </p:sp>
            <p:sp>
              <p:nvSpPr>
                <p:cNvPr id="50" name="Rectangle 49"/>
                <p:cNvSpPr/>
                <p:nvPr/>
              </p:nvSpPr>
              <p:spPr>
                <a:xfrm>
                  <a:off x="2057400" y="1264920"/>
                  <a:ext cx="457200" cy="18288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1000" dirty="0">
                      <a:solidFill>
                        <a:prstClr val="black"/>
                      </a:solidFill>
                    </a:rPr>
                    <a:t>M</a:t>
                  </a:r>
                </a:p>
              </p:txBody>
            </p:sp>
            <p:sp>
              <p:nvSpPr>
                <p:cNvPr id="51" name="Rectangle 50"/>
                <p:cNvSpPr/>
                <p:nvPr/>
              </p:nvSpPr>
              <p:spPr>
                <a:xfrm>
                  <a:off x="2514600" y="1264920"/>
                  <a:ext cx="457200" cy="18288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1000" dirty="0">
                      <a:solidFill>
                        <a:prstClr val="black"/>
                      </a:solidFill>
                    </a:rPr>
                    <a:t>J</a:t>
                  </a:r>
                </a:p>
              </p:txBody>
            </p:sp>
          </p:grpSp>
          <p:grpSp>
            <p:nvGrpSpPr>
              <p:cNvPr id="2234" name="Group 23"/>
              <p:cNvGrpSpPr/>
              <p:nvPr/>
            </p:nvGrpSpPr>
            <p:grpSpPr>
              <a:xfrm>
                <a:off x="3733800" y="1600200"/>
                <a:ext cx="1066800" cy="381000"/>
                <a:chOff x="1600200" y="1066800"/>
                <a:chExt cx="1371600" cy="381000"/>
              </a:xfrm>
              <a:solidFill>
                <a:schemeClr val="bg1"/>
              </a:solidFill>
            </p:grpSpPr>
            <p:sp>
              <p:nvSpPr>
                <p:cNvPr id="44" name="Rectangle 43"/>
                <p:cNvSpPr/>
                <p:nvPr/>
              </p:nvSpPr>
              <p:spPr>
                <a:xfrm>
                  <a:off x="1600200" y="1066800"/>
                  <a:ext cx="1371600" cy="18288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1000" b="1" dirty="0">
                      <a:solidFill>
                        <a:prstClr val="black"/>
                      </a:solidFill>
                    </a:rPr>
                    <a:t>4</a:t>
                  </a:r>
                  <a:r>
                    <a:rPr lang="en-US" sz="1000" b="1" baseline="30000" dirty="0">
                      <a:solidFill>
                        <a:prstClr val="black"/>
                      </a:solidFill>
                    </a:rPr>
                    <a:t>TH</a:t>
                  </a:r>
                  <a:r>
                    <a:rPr lang="en-US" sz="1000" b="1" dirty="0">
                      <a:solidFill>
                        <a:prstClr val="black"/>
                      </a:solidFill>
                    </a:rPr>
                    <a:t> QTR FY 2011</a:t>
                  </a:r>
                </a:p>
              </p:txBody>
            </p:sp>
            <p:sp>
              <p:nvSpPr>
                <p:cNvPr id="45" name="Rectangle 44"/>
                <p:cNvSpPr/>
                <p:nvPr/>
              </p:nvSpPr>
              <p:spPr>
                <a:xfrm>
                  <a:off x="1600200" y="1264920"/>
                  <a:ext cx="457200" cy="18288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1000" dirty="0">
                      <a:solidFill>
                        <a:prstClr val="black"/>
                      </a:solidFill>
                    </a:rPr>
                    <a:t>J</a:t>
                  </a:r>
                </a:p>
              </p:txBody>
            </p:sp>
            <p:sp>
              <p:nvSpPr>
                <p:cNvPr id="46" name="Rectangle 45"/>
                <p:cNvSpPr/>
                <p:nvPr/>
              </p:nvSpPr>
              <p:spPr>
                <a:xfrm>
                  <a:off x="2057400" y="1264920"/>
                  <a:ext cx="457200" cy="18288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1000" dirty="0">
                      <a:solidFill>
                        <a:prstClr val="black"/>
                      </a:solidFill>
                    </a:rPr>
                    <a:t>A</a:t>
                  </a:r>
                </a:p>
              </p:txBody>
            </p:sp>
            <p:sp>
              <p:nvSpPr>
                <p:cNvPr id="47" name="Rectangle 46"/>
                <p:cNvSpPr/>
                <p:nvPr/>
              </p:nvSpPr>
              <p:spPr>
                <a:xfrm>
                  <a:off x="2514600" y="1264920"/>
                  <a:ext cx="457200" cy="18288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1000" dirty="0">
                      <a:solidFill>
                        <a:prstClr val="black"/>
                      </a:solidFill>
                    </a:rPr>
                    <a:t>S</a:t>
                  </a:r>
                </a:p>
              </p:txBody>
            </p:sp>
          </p:grpSp>
          <p:grpSp>
            <p:nvGrpSpPr>
              <p:cNvPr id="2235" name="Group 28"/>
              <p:cNvGrpSpPr/>
              <p:nvPr/>
            </p:nvGrpSpPr>
            <p:grpSpPr>
              <a:xfrm>
                <a:off x="533400" y="1600200"/>
                <a:ext cx="1066800" cy="381000"/>
                <a:chOff x="1600200" y="1066800"/>
                <a:chExt cx="1371600" cy="381000"/>
              </a:xfrm>
              <a:solidFill>
                <a:schemeClr val="bg1"/>
              </a:solidFill>
            </p:grpSpPr>
            <p:sp>
              <p:nvSpPr>
                <p:cNvPr id="40" name="Rectangle 39"/>
                <p:cNvSpPr/>
                <p:nvPr/>
              </p:nvSpPr>
              <p:spPr>
                <a:xfrm>
                  <a:off x="1600200" y="1066800"/>
                  <a:ext cx="1371600" cy="18288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1000" b="1" dirty="0">
                      <a:solidFill>
                        <a:prstClr val="black"/>
                      </a:solidFill>
                    </a:rPr>
                    <a:t>1</a:t>
                  </a:r>
                  <a:r>
                    <a:rPr lang="en-US" sz="1000" b="1" baseline="30000" dirty="0">
                      <a:solidFill>
                        <a:prstClr val="black"/>
                      </a:solidFill>
                    </a:rPr>
                    <a:t>ST</a:t>
                  </a:r>
                  <a:r>
                    <a:rPr lang="en-US" sz="1000" b="1" dirty="0">
                      <a:solidFill>
                        <a:prstClr val="black"/>
                      </a:solidFill>
                    </a:rPr>
                    <a:t> QTR FY 2011</a:t>
                  </a:r>
                </a:p>
              </p:txBody>
            </p:sp>
            <p:sp>
              <p:nvSpPr>
                <p:cNvPr id="41" name="Rectangle 40"/>
                <p:cNvSpPr/>
                <p:nvPr/>
              </p:nvSpPr>
              <p:spPr>
                <a:xfrm>
                  <a:off x="1600200" y="1264920"/>
                  <a:ext cx="457200" cy="18288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1000" dirty="0">
                      <a:solidFill>
                        <a:prstClr val="black"/>
                      </a:solidFill>
                    </a:rPr>
                    <a:t>O</a:t>
                  </a:r>
                </a:p>
              </p:txBody>
            </p:sp>
            <p:sp>
              <p:nvSpPr>
                <p:cNvPr id="42" name="Rectangle 41"/>
                <p:cNvSpPr/>
                <p:nvPr/>
              </p:nvSpPr>
              <p:spPr>
                <a:xfrm>
                  <a:off x="2057400" y="1264920"/>
                  <a:ext cx="457200" cy="18288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1000" dirty="0">
                      <a:solidFill>
                        <a:prstClr val="black"/>
                      </a:solidFill>
                    </a:rPr>
                    <a:t>N</a:t>
                  </a:r>
                </a:p>
              </p:txBody>
            </p:sp>
            <p:sp>
              <p:nvSpPr>
                <p:cNvPr id="43" name="Rectangle 42"/>
                <p:cNvSpPr/>
                <p:nvPr/>
              </p:nvSpPr>
              <p:spPr>
                <a:xfrm>
                  <a:off x="2514600" y="1264920"/>
                  <a:ext cx="457200" cy="18288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1000" dirty="0">
                      <a:solidFill>
                        <a:prstClr val="black"/>
                      </a:solidFill>
                    </a:rPr>
                    <a:t>D</a:t>
                  </a:r>
                </a:p>
              </p:txBody>
            </p:sp>
          </p:grpSp>
        </p:grpSp>
      </p:grpSp>
      <p:grpSp>
        <p:nvGrpSpPr>
          <p:cNvPr id="2236" name="Group 280"/>
          <p:cNvGrpSpPr>
            <a:grpSpLocks/>
          </p:cNvGrpSpPr>
          <p:nvPr/>
        </p:nvGrpSpPr>
        <p:grpSpPr bwMode="auto">
          <a:xfrm>
            <a:off x="8140700" y="4675188"/>
            <a:ext cx="457200" cy="73025"/>
            <a:chOff x="1447800" y="990600"/>
            <a:chExt cx="5410200" cy="457200"/>
          </a:xfrm>
        </p:grpSpPr>
        <p:cxnSp>
          <p:nvCxnSpPr>
            <p:cNvPr id="282" name="Straight Connector 281"/>
            <p:cNvCxnSpPr/>
            <p:nvPr/>
          </p:nvCxnSpPr>
          <p:spPr>
            <a:xfrm>
              <a:off x="1447800" y="1219197"/>
              <a:ext cx="541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6629394" y="1219203"/>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rot="5400000">
              <a:off x="1219194" y="1219203"/>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41" name="TextBox 284"/>
          <p:cNvSpPr txBox="1">
            <a:spLocks noChangeArrowheads="1"/>
          </p:cNvSpPr>
          <p:nvPr/>
        </p:nvSpPr>
        <p:spPr bwMode="auto">
          <a:xfrm>
            <a:off x="8077200" y="4568825"/>
            <a:ext cx="603250" cy="184150"/>
          </a:xfrm>
          <a:prstGeom prst="rect">
            <a:avLst/>
          </a:prstGeom>
          <a:noFill/>
          <a:ln w="9525">
            <a:noFill/>
            <a:miter lim="800000"/>
            <a:headEnd/>
            <a:tailEnd/>
          </a:ln>
        </p:spPr>
        <p:txBody>
          <a:bodyPr wrap="none">
            <a:spAutoFit/>
          </a:bodyPr>
          <a:lstStyle/>
          <a:p>
            <a:pPr fontAlgn="auto">
              <a:spcBef>
                <a:spcPts val="0"/>
              </a:spcBef>
              <a:spcAft>
                <a:spcPts val="0"/>
              </a:spcAft>
            </a:pPr>
            <a:r>
              <a:rPr lang="en-US" sz="600">
                <a:solidFill>
                  <a:prstClr val="black"/>
                </a:solidFill>
                <a:latin typeface="Calibri" pitchFamily="34" charset="0"/>
              </a:rPr>
              <a:t>BLOCK LEAVE</a:t>
            </a:r>
          </a:p>
        </p:txBody>
      </p:sp>
      <p:grpSp>
        <p:nvGrpSpPr>
          <p:cNvPr id="2238" name="Group 240"/>
          <p:cNvGrpSpPr>
            <a:grpSpLocks/>
          </p:cNvGrpSpPr>
          <p:nvPr/>
        </p:nvGrpSpPr>
        <p:grpSpPr bwMode="auto">
          <a:xfrm>
            <a:off x="6337300" y="1755775"/>
            <a:ext cx="603250" cy="225425"/>
            <a:chOff x="6337300" y="1600200"/>
            <a:chExt cx="603250" cy="225425"/>
          </a:xfrm>
        </p:grpSpPr>
        <p:sp>
          <p:nvSpPr>
            <p:cNvPr id="2265" name="TextBox 211"/>
            <p:cNvSpPr txBox="1">
              <a:spLocks noChangeArrowheads="1"/>
            </p:cNvSpPr>
            <p:nvPr/>
          </p:nvSpPr>
          <p:spPr bwMode="auto">
            <a:xfrm>
              <a:off x="6337300" y="1600200"/>
              <a:ext cx="603250" cy="184150"/>
            </a:xfrm>
            <a:prstGeom prst="rect">
              <a:avLst/>
            </a:prstGeom>
            <a:noFill/>
            <a:ln w="9525">
              <a:noFill/>
              <a:miter lim="800000"/>
              <a:headEnd/>
              <a:tailEnd/>
            </a:ln>
          </p:spPr>
          <p:txBody>
            <a:bodyPr wrap="none">
              <a:spAutoFit/>
            </a:bodyPr>
            <a:lstStyle/>
            <a:p>
              <a:pPr fontAlgn="auto">
                <a:spcBef>
                  <a:spcPts val="0"/>
                </a:spcBef>
                <a:spcAft>
                  <a:spcPts val="0"/>
                </a:spcAft>
              </a:pPr>
              <a:r>
                <a:rPr lang="en-US" sz="600">
                  <a:solidFill>
                    <a:prstClr val="black"/>
                  </a:solidFill>
                  <a:latin typeface="Calibri" pitchFamily="34" charset="0"/>
                </a:rPr>
                <a:t>BLOCK LEAVE</a:t>
              </a:r>
            </a:p>
          </p:txBody>
        </p:sp>
        <p:grpSp>
          <p:nvGrpSpPr>
            <p:cNvPr id="2240" name="Group 224"/>
            <p:cNvGrpSpPr>
              <a:grpSpLocks/>
            </p:cNvGrpSpPr>
            <p:nvPr/>
          </p:nvGrpSpPr>
          <p:grpSpPr bwMode="auto">
            <a:xfrm>
              <a:off x="6400800" y="1752600"/>
              <a:ext cx="457200" cy="73025"/>
              <a:chOff x="1447800" y="990600"/>
              <a:chExt cx="5410200" cy="457200"/>
            </a:xfrm>
          </p:grpSpPr>
          <p:cxnSp>
            <p:nvCxnSpPr>
              <p:cNvPr id="230" name="Straight Connector 229"/>
              <p:cNvCxnSpPr/>
              <p:nvPr/>
            </p:nvCxnSpPr>
            <p:spPr>
              <a:xfrm>
                <a:off x="1447800" y="1219203"/>
                <a:ext cx="541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rot="5400000">
                <a:off x="6629394" y="1219203"/>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rot="5400000">
                <a:off x="1219194" y="1219203"/>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143" name="TextBox 140"/>
          <p:cNvSpPr txBox="1">
            <a:spLocks noChangeArrowheads="1"/>
          </p:cNvSpPr>
          <p:nvPr/>
        </p:nvSpPr>
        <p:spPr bwMode="auto">
          <a:xfrm>
            <a:off x="1854200" y="1785938"/>
            <a:ext cx="555625" cy="276225"/>
          </a:xfrm>
          <a:prstGeom prst="rect">
            <a:avLst/>
          </a:prstGeom>
          <a:noFill/>
          <a:ln w="9525">
            <a:noFill/>
            <a:miter lim="800000"/>
            <a:headEnd/>
            <a:tailEnd/>
          </a:ln>
        </p:spPr>
        <p:txBody>
          <a:bodyPr wrap="none">
            <a:spAutoFit/>
          </a:bodyPr>
          <a:lstStyle/>
          <a:p>
            <a:pPr algn="ctr" fontAlgn="auto">
              <a:spcBef>
                <a:spcPts val="0"/>
              </a:spcBef>
              <a:spcAft>
                <a:spcPts val="0"/>
              </a:spcAft>
            </a:pPr>
            <a:r>
              <a:rPr lang="en-US" sz="600">
                <a:solidFill>
                  <a:prstClr val="black"/>
                </a:solidFill>
                <a:latin typeface="Calibri" pitchFamily="34" charset="0"/>
              </a:rPr>
              <a:t>SLAM</a:t>
            </a:r>
          </a:p>
          <a:p>
            <a:pPr algn="ctr" fontAlgn="auto">
              <a:spcBef>
                <a:spcPts val="0"/>
              </a:spcBef>
              <a:spcAft>
                <a:spcPts val="0"/>
              </a:spcAft>
            </a:pPr>
            <a:r>
              <a:rPr lang="en-US" sz="600">
                <a:solidFill>
                  <a:prstClr val="black"/>
                </a:solidFill>
                <a:latin typeface="Calibri" pitchFamily="34" charset="0"/>
              </a:rPr>
              <a:t>4-29 JAN 10</a:t>
            </a:r>
          </a:p>
        </p:txBody>
      </p:sp>
      <p:grpSp>
        <p:nvGrpSpPr>
          <p:cNvPr id="2241" name="Group 224"/>
          <p:cNvGrpSpPr>
            <a:grpSpLocks/>
          </p:cNvGrpSpPr>
          <p:nvPr/>
        </p:nvGrpSpPr>
        <p:grpSpPr bwMode="auto">
          <a:xfrm>
            <a:off x="1981200" y="2014538"/>
            <a:ext cx="304800" cy="76200"/>
            <a:chOff x="1447800" y="990600"/>
            <a:chExt cx="5410200" cy="457200"/>
          </a:xfrm>
        </p:grpSpPr>
        <p:cxnSp>
          <p:nvCxnSpPr>
            <p:cNvPr id="238" name="Straight Connector 237"/>
            <p:cNvCxnSpPr/>
            <p:nvPr/>
          </p:nvCxnSpPr>
          <p:spPr>
            <a:xfrm>
              <a:off x="1447800" y="1219200"/>
              <a:ext cx="541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6629400" y="12192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219200" y="12192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42" name="Group 242"/>
          <p:cNvGrpSpPr>
            <a:grpSpLocks/>
          </p:cNvGrpSpPr>
          <p:nvPr/>
        </p:nvGrpSpPr>
        <p:grpSpPr bwMode="auto">
          <a:xfrm>
            <a:off x="1358900" y="1676400"/>
            <a:ext cx="546100" cy="369888"/>
            <a:chOff x="1371600" y="1703388"/>
            <a:chExt cx="545342" cy="369332"/>
          </a:xfrm>
        </p:grpSpPr>
        <p:sp>
          <p:nvSpPr>
            <p:cNvPr id="241" name="Diamond 240"/>
            <p:cNvSpPr/>
            <p:nvPr/>
          </p:nvSpPr>
          <p:spPr>
            <a:xfrm>
              <a:off x="1389039" y="1787400"/>
              <a:ext cx="76094" cy="152171"/>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261" name="TextBox 129"/>
            <p:cNvSpPr txBox="1">
              <a:spLocks noChangeArrowheads="1"/>
            </p:cNvSpPr>
            <p:nvPr/>
          </p:nvSpPr>
          <p:spPr bwMode="auto">
            <a:xfrm>
              <a:off x="1371600" y="1703388"/>
              <a:ext cx="545342" cy="369332"/>
            </a:xfrm>
            <a:prstGeom prst="rect">
              <a:avLst/>
            </a:prstGeom>
            <a:noFill/>
            <a:ln w="9525">
              <a:noFill/>
              <a:miter lim="800000"/>
              <a:headEnd/>
              <a:tailEnd/>
            </a:ln>
          </p:spPr>
          <p:txBody>
            <a:bodyPr wrap="none">
              <a:spAutoFit/>
            </a:bodyPr>
            <a:lstStyle/>
            <a:p>
              <a:pPr fontAlgn="auto">
                <a:spcBef>
                  <a:spcPts val="0"/>
                </a:spcBef>
                <a:spcAft>
                  <a:spcPts val="0"/>
                </a:spcAft>
              </a:pPr>
              <a:r>
                <a:rPr lang="en-US" sz="600">
                  <a:solidFill>
                    <a:prstClr val="black"/>
                  </a:solidFill>
                  <a:latin typeface="Calibri" pitchFamily="34" charset="0"/>
                </a:rPr>
                <a:t>REDEPLOY</a:t>
              </a:r>
            </a:p>
            <a:p>
              <a:pPr fontAlgn="auto">
                <a:spcBef>
                  <a:spcPts val="0"/>
                </a:spcBef>
                <a:spcAft>
                  <a:spcPts val="0"/>
                </a:spcAft>
              </a:pPr>
              <a:r>
                <a:rPr lang="en-US" sz="600">
                  <a:solidFill>
                    <a:prstClr val="black"/>
                  </a:solidFill>
                  <a:latin typeface="Calibri" pitchFamily="34" charset="0"/>
                </a:rPr>
                <a:t>CEREMONY</a:t>
              </a:r>
            </a:p>
            <a:p>
              <a:pPr fontAlgn="auto">
                <a:spcBef>
                  <a:spcPts val="0"/>
                </a:spcBef>
                <a:spcAft>
                  <a:spcPts val="0"/>
                </a:spcAft>
              </a:pPr>
              <a:r>
                <a:rPr lang="en-US" sz="600">
                  <a:solidFill>
                    <a:prstClr val="black"/>
                  </a:solidFill>
                  <a:latin typeface="Calibri" pitchFamily="34" charset="0"/>
                </a:rPr>
                <a:t>19 NOV 10</a:t>
              </a:r>
            </a:p>
          </p:txBody>
        </p:sp>
      </p:grpSp>
      <p:sp>
        <p:nvSpPr>
          <p:cNvPr id="2146" name="TextBox 140"/>
          <p:cNvSpPr txBox="1">
            <a:spLocks noChangeArrowheads="1"/>
          </p:cNvSpPr>
          <p:nvPr/>
        </p:nvSpPr>
        <p:spPr bwMode="auto">
          <a:xfrm>
            <a:off x="2314575" y="1908175"/>
            <a:ext cx="655638" cy="276225"/>
          </a:xfrm>
          <a:prstGeom prst="rect">
            <a:avLst/>
          </a:prstGeom>
          <a:noFill/>
          <a:ln w="9525">
            <a:noFill/>
            <a:miter lim="800000"/>
            <a:headEnd/>
            <a:tailEnd/>
          </a:ln>
        </p:spPr>
        <p:txBody>
          <a:bodyPr wrap="none">
            <a:spAutoFit/>
          </a:bodyPr>
          <a:lstStyle/>
          <a:p>
            <a:pPr algn="ctr" fontAlgn="auto">
              <a:spcBef>
                <a:spcPts val="0"/>
              </a:spcBef>
              <a:spcAft>
                <a:spcPts val="0"/>
              </a:spcAft>
            </a:pPr>
            <a:r>
              <a:rPr lang="en-US" sz="600">
                <a:solidFill>
                  <a:prstClr val="black"/>
                </a:solidFill>
                <a:latin typeface="Calibri" pitchFamily="34" charset="0"/>
              </a:rPr>
              <a:t>RTW</a:t>
            </a:r>
          </a:p>
          <a:p>
            <a:pPr algn="ctr" fontAlgn="auto">
              <a:spcBef>
                <a:spcPts val="0"/>
              </a:spcBef>
              <a:spcAft>
                <a:spcPts val="0"/>
              </a:spcAft>
            </a:pPr>
            <a:r>
              <a:rPr lang="en-US" sz="600">
                <a:solidFill>
                  <a:prstClr val="black"/>
                </a:solidFill>
                <a:latin typeface="Calibri" pitchFamily="34" charset="0"/>
              </a:rPr>
              <a:t>20 NOV-8 MAR</a:t>
            </a:r>
          </a:p>
        </p:txBody>
      </p:sp>
      <p:grpSp>
        <p:nvGrpSpPr>
          <p:cNvPr id="2243" name="Group 224"/>
          <p:cNvGrpSpPr>
            <a:grpSpLocks/>
          </p:cNvGrpSpPr>
          <p:nvPr/>
        </p:nvGrpSpPr>
        <p:grpSpPr bwMode="auto">
          <a:xfrm>
            <a:off x="1752600" y="2093913"/>
            <a:ext cx="1219200" cy="115887"/>
            <a:chOff x="1447800" y="990600"/>
            <a:chExt cx="5410200" cy="457200"/>
          </a:xfrm>
        </p:grpSpPr>
        <p:cxnSp>
          <p:nvCxnSpPr>
            <p:cNvPr id="281" name="Straight Connector 280"/>
            <p:cNvCxnSpPr/>
            <p:nvPr/>
          </p:nvCxnSpPr>
          <p:spPr>
            <a:xfrm>
              <a:off x="1447800" y="1222331"/>
              <a:ext cx="541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rot="5400000">
              <a:off x="6629398" y="1219202"/>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rot="5400000">
              <a:off x="1219198" y="1219202"/>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45" name="Group 286"/>
          <p:cNvGrpSpPr>
            <a:grpSpLocks/>
          </p:cNvGrpSpPr>
          <p:nvPr/>
        </p:nvGrpSpPr>
        <p:grpSpPr bwMode="auto">
          <a:xfrm>
            <a:off x="6731000" y="1371600"/>
            <a:ext cx="431800" cy="276225"/>
            <a:chOff x="1379551" y="1703388"/>
            <a:chExt cx="431528" cy="276999"/>
          </a:xfrm>
        </p:grpSpPr>
        <p:sp>
          <p:nvSpPr>
            <p:cNvPr id="288" name="Diamond 287"/>
            <p:cNvSpPr/>
            <p:nvPr/>
          </p:nvSpPr>
          <p:spPr>
            <a:xfrm>
              <a:off x="1389070" y="1787762"/>
              <a:ext cx="76152" cy="151235"/>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256" name="TextBox 129"/>
            <p:cNvSpPr txBox="1">
              <a:spLocks noChangeArrowheads="1"/>
            </p:cNvSpPr>
            <p:nvPr/>
          </p:nvSpPr>
          <p:spPr bwMode="auto">
            <a:xfrm>
              <a:off x="1379551" y="1703388"/>
              <a:ext cx="431528" cy="276999"/>
            </a:xfrm>
            <a:prstGeom prst="rect">
              <a:avLst/>
            </a:prstGeom>
            <a:noFill/>
            <a:ln w="9525">
              <a:noFill/>
              <a:miter lim="800000"/>
              <a:headEnd/>
              <a:tailEnd/>
            </a:ln>
          </p:spPr>
          <p:txBody>
            <a:bodyPr wrap="none">
              <a:spAutoFit/>
            </a:bodyPr>
            <a:lstStyle/>
            <a:p>
              <a:pPr fontAlgn="auto">
                <a:spcBef>
                  <a:spcPts val="0"/>
                </a:spcBef>
                <a:spcAft>
                  <a:spcPts val="0"/>
                </a:spcAft>
              </a:pPr>
              <a:r>
                <a:rPr lang="en-US" sz="600">
                  <a:solidFill>
                    <a:prstClr val="black"/>
                  </a:solidFill>
                  <a:latin typeface="Calibri" pitchFamily="34" charset="0"/>
                </a:rPr>
                <a:t>LAD</a:t>
              </a:r>
            </a:p>
            <a:p>
              <a:pPr fontAlgn="auto">
                <a:spcBef>
                  <a:spcPts val="0"/>
                </a:spcBef>
                <a:spcAft>
                  <a:spcPts val="0"/>
                </a:spcAft>
              </a:pPr>
              <a:r>
                <a:rPr lang="en-US" sz="600">
                  <a:solidFill>
                    <a:prstClr val="black"/>
                  </a:solidFill>
                  <a:latin typeface="Calibri" pitchFamily="34" charset="0"/>
                </a:rPr>
                <a:t>MAR 11</a:t>
              </a:r>
            </a:p>
          </p:txBody>
        </p:sp>
      </p:grpSp>
      <p:sp>
        <p:nvSpPr>
          <p:cNvPr id="2149" name="TextBox 156"/>
          <p:cNvSpPr txBox="1">
            <a:spLocks noChangeArrowheads="1"/>
          </p:cNvSpPr>
          <p:nvPr/>
        </p:nvSpPr>
        <p:spPr bwMode="auto">
          <a:xfrm>
            <a:off x="4703763" y="2147888"/>
            <a:ext cx="863600" cy="184150"/>
          </a:xfrm>
          <a:prstGeom prst="rect">
            <a:avLst/>
          </a:prstGeom>
          <a:noFill/>
          <a:ln w="9525">
            <a:noFill/>
            <a:miter lim="800000"/>
            <a:headEnd/>
            <a:tailEnd/>
          </a:ln>
        </p:spPr>
        <p:txBody>
          <a:bodyPr wrap="none">
            <a:spAutoFit/>
          </a:bodyPr>
          <a:lstStyle/>
          <a:p>
            <a:pPr algn="ctr" fontAlgn="auto">
              <a:spcBef>
                <a:spcPts val="0"/>
              </a:spcBef>
              <a:spcAft>
                <a:spcPts val="0"/>
              </a:spcAft>
            </a:pPr>
            <a:r>
              <a:rPr lang="en-US" sz="600">
                <a:solidFill>
                  <a:prstClr val="black"/>
                </a:solidFill>
                <a:latin typeface="Calibri" pitchFamily="34" charset="0"/>
              </a:rPr>
              <a:t>ABCS / NET TRAINING</a:t>
            </a:r>
          </a:p>
        </p:txBody>
      </p:sp>
      <p:grpSp>
        <p:nvGrpSpPr>
          <p:cNvPr id="2246" name="Group 157"/>
          <p:cNvGrpSpPr>
            <a:grpSpLocks/>
          </p:cNvGrpSpPr>
          <p:nvPr/>
        </p:nvGrpSpPr>
        <p:grpSpPr bwMode="auto">
          <a:xfrm>
            <a:off x="4648200" y="2270125"/>
            <a:ext cx="998538" cy="73025"/>
            <a:chOff x="1447797" y="990603"/>
            <a:chExt cx="5453625" cy="457200"/>
          </a:xfrm>
        </p:grpSpPr>
        <p:cxnSp>
          <p:nvCxnSpPr>
            <p:cNvPr id="292" name="Straight Connector 291"/>
            <p:cNvCxnSpPr/>
            <p:nvPr/>
          </p:nvCxnSpPr>
          <p:spPr>
            <a:xfrm>
              <a:off x="1447797" y="1219206"/>
              <a:ext cx="54102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rot="5400000">
              <a:off x="6672819" y="1219206"/>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1219194" y="1219206"/>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47" name="Group 294"/>
          <p:cNvGrpSpPr>
            <a:grpSpLocks/>
          </p:cNvGrpSpPr>
          <p:nvPr/>
        </p:nvGrpSpPr>
        <p:grpSpPr bwMode="auto">
          <a:xfrm>
            <a:off x="1160463" y="5726113"/>
            <a:ext cx="415925" cy="277812"/>
            <a:chOff x="1388852" y="1703388"/>
            <a:chExt cx="415687" cy="276999"/>
          </a:xfrm>
        </p:grpSpPr>
        <p:sp>
          <p:nvSpPr>
            <p:cNvPr id="296" name="Diamond 295"/>
            <p:cNvSpPr/>
            <p:nvPr/>
          </p:nvSpPr>
          <p:spPr>
            <a:xfrm>
              <a:off x="1388852" y="1787279"/>
              <a:ext cx="76156" cy="151954"/>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251" name="TextBox 129"/>
            <p:cNvSpPr txBox="1">
              <a:spLocks noChangeArrowheads="1"/>
            </p:cNvSpPr>
            <p:nvPr/>
          </p:nvSpPr>
          <p:spPr bwMode="auto">
            <a:xfrm>
              <a:off x="1395453" y="1703388"/>
              <a:ext cx="409086" cy="276999"/>
            </a:xfrm>
            <a:prstGeom prst="rect">
              <a:avLst/>
            </a:prstGeom>
            <a:noFill/>
            <a:ln w="9525">
              <a:noFill/>
              <a:miter lim="800000"/>
              <a:headEnd/>
              <a:tailEnd/>
            </a:ln>
          </p:spPr>
          <p:txBody>
            <a:bodyPr wrap="none">
              <a:spAutoFit/>
            </a:bodyPr>
            <a:lstStyle/>
            <a:p>
              <a:pPr fontAlgn="auto">
                <a:spcBef>
                  <a:spcPts val="0"/>
                </a:spcBef>
                <a:spcAft>
                  <a:spcPts val="0"/>
                </a:spcAft>
              </a:pPr>
              <a:r>
                <a:rPr lang="en-US" sz="600">
                  <a:solidFill>
                    <a:prstClr val="black"/>
                  </a:solidFill>
                  <a:latin typeface="Calibri" pitchFamily="34" charset="0"/>
                </a:rPr>
                <a:t>TOA</a:t>
              </a:r>
            </a:p>
            <a:p>
              <a:pPr fontAlgn="auto">
                <a:spcBef>
                  <a:spcPts val="0"/>
                </a:spcBef>
                <a:spcAft>
                  <a:spcPts val="0"/>
                </a:spcAft>
              </a:pPr>
              <a:r>
                <a:rPr lang="en-US" sz="600">
                  <a:solidFill>
                    <a:prstClr val="black"/>
                  </a:solidFill>
                  <a:latin typeface="Calibri" pitchFamily="34" charset="0"/>
                </a:rPr>
                <a:t>OCT 09</a:t>
              </a:r>
            </a:p>
          </p:txBody>
        </p:sp>
      </p:grpSp>
      <p:grpSp>
        <p:nvGrpSpPr>
          <p:cNvPr id="2248" name="Group 297"/>
          <p:cNvGrpSpPr>
            <a:grpSpLocks/>
          </p:cNvGrpSpPr>
          <p:nvPr/>
        </p:nvGrpSpPr>
        <p:grpSpPr bwMode="auto">
          <a:xfrm>
            <a:off x="4876800" y="5713413"/>
            <a:ext cx="552450" cy="369887"/>
            <a:chOff x="1388852" y="1703388"/>
            <a:chExt cx="551943" cy="369332"/>
          </a:xfrm>
        </p:grpSpPr>
        <p:sp>
          <p:nvSpPr>
            <p:cNvPr id="299" name="Diamond 298"/>
            <p:cNvSpPr/>
            <p:nvPr/>
          </p:nvSpPr>
          <p:spPr>
            <a:xfrm>
              <a:off x="1388852" y="1787399"/>
              <a:ext cx="76130" cy="152171"/>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249" name="TextBox 129"/>
            <p:cNvSpPr txBox="1">
              <a:spLocks noChangeArrowheads="1"/>
            </p:cNvSpPr>
            <p:nvPr/>
          </p:nvSpPr>
          <p:spPr bwMode="auto">
            <a:xfrm>
              <a:off x="1395453" y="1703388"/>
              <a:ext cx="545342" cy="369332"/>
            </a:xfrm>
            <a:prstGeom prst="rect">
              <a:avLst/>
            </a:prstGeom>
            <a:noFill/>
            <a:ln w="9525">
              <a:noFill/>
              <a:miter lim="800000"/>
              <a:headEnd/>
              <a:tailEnd/>
            </a:ln>
          </p:spPr>
          <p:txBody>
            <a:bodyPr wrap="none">
              <a:spAutoFit/>
            </a:bodyPr>
            <a:lstStyle/>
            <a:p>
              <a:pPr fontAlgn="auto">
                <a:spcBef>
                  <a:spcPts val="0"/>
                </a:spcBef>
                <a:spcAft>
                  <a:spcPts val="0"/>
                </a:spcAft>
              </a:pPr>
              <a:r>
                <a:rPr lang="en-US" sz="600">
                  <a:solidFill>
                    <a:prstClr val="black"/>
                  </a:solidFill>
                  <a:latin typeface="Calibri" pitchFamily="34" charset="0"/>
                </a:rPr>
                <a:t>REDEPLOY</a:t>
              </a:r>
            </a:p>
            <a:p>
              <a:pPr fontAlgn="auto">
                <a:spcBef>
                  <a:spcPts val="0"/>
                </a:spcBef>
                <a:spcAft>
                  <a:spcPts val="0"/>
                </a:spcAft>
              </a:pPr>
              <a:r>
                <a:rPr lang="en-US" sz="600">
                  <a:solidFill>
                    <a:prstClr val="black"/>
                  </a:solidFill>
                  <a:latin typeface="Calibri" pitchFamily="34" charset="0"/>
                </a:rPr>
                <a:t>CEREMONY</a:t>
              </a:r>
            </a:p>
            <a:p>
              <a:pPr fontAlgn="auto">
                <a:spcBef>
                  <a:spcPts val="0"/>
                </a:spcBef>
                <a:spcAft>
                  <a:spcPts val="0"/>
                </a:spcAft>
              </a:pPr>
              <a:r>
                <a:rPr lang="en-US" sz="600">
                  <a:solidFill>
                    <a:prstClr val="black"/>
                  </a:solidFill>
                  <a:latin typeface="Calibri" pitchFamily="34" charset="0"/>
                </a:rPr>
                <a:t>SEP 10</a:t>
              </a:r>
            </a:p>
          </p:txBody>
        </p:sp>
      </p:grpSp>
      <p:sp>
        <p:nvSpPr>
          <p:cNvPr id="2153" name="TextBox 140"/>
          <p:cNvSpPr txBox="1">
            <a:spLocks noChangeArrowheads="1"/>
          </p:cNvSpPr>
          <p:nvPr/>
        </p:nvSpPr>
        <p:spPr bwMode="auto">
          <a:xfrm>
            <a:off x="5927725" y="6054725"/>
            <a:ext cx="628650" cy="276225"/>
          </a:xfrm>
          <a:prstGeom prst="rect">
            <a:avLst/>
          </a:prstGeom>
          <a:noFill/>
          <a:ln w="9525">
            <a:noFill/>
            <a:miter lim="800000"/>
            <a:headEnd/>
            <a:tailEnd/>
          </a:ln>
        </p:spPr>
        <p:txBody>
          <a:bodyPr wrap="none">
            <a:spAutoFit/>
          </a:bodyPr>
          <a:lstStyle/>
          <a:p>
            <a:pPr algn="ctr" fontAlgn="auto">
              <a:spcBef>
                <a:spcPts val="0"/>
              </a:spcBef>
              <a:spcAft>
                <a:spcPts val="0"/>
              </a:spcAft>
            </a:pPr>
            <a:r>
              <a:rPr lang="en-US" sz="600">
                <a:solidFill>
                  <a:prstClr val="black"/>
                </a:solidFill>
                <a:latin typeface="Calibri" pitchFamily="34" charset="0"/>
              </a:rPr>
              <a:t>RTW</a:t>
            </a:r>
          </a:p>
          <a:p>
            <a:pPr algn="ctr" fontAlgn="auto">
              <a:spcBef>
                <a:spcPts val="0"/>
              </a:spcBef>
              <a:spcAft>
                <a:spcPts val="0"/>
              </a:spcAft>
            </a:pPr>
            <a:r>
              <a:rPr lang="en-US" sz="600">
                <a:solidFill>
                  <a:prstClr val="black"/>
                </a:solidFill>
                <a:latin typeface="Calibri" pitchFamily="34" charset="0"/>
              </a:rPr>
              <a:t>SEP10-JAN 11</a:t>
            </a:r>
          </a:p>
        </p:txBody>
      </p:sp>
      <p:grpSp>
        <p:nvGrpSpPr>
          <p:cNvPr id="2250" name="Group 224"/>
          <p:cNvGrpSpPr>
            <a:grpSpLocks/>
          </p:cNvGrpSpPr>
          <p:nvPr/>
        </p:nvGrpSpPr>
        <p:grpSpPr bwMode="auto">
          <a:xfrm>
            <a:off x="5365750" y="6240463"/>
            <a:ext cx="1219200" cy="115887"/>
            <a:chOff x="1447800" y="990600"/>
            <a:chExt cx="5410200" cy="457200"/>
          </a:xfrm>
        </p:grpSpPr>
        <p:cxnSp>
          <p:nvCxnSpPr>
            <p:cNvPr id="303" name="Straight Connector 302"/>
            <p:cNvCxnSpPr/>
            <p:nvPr/>
          </p:nvCxnSpPr>
          <p:spPr>
            <a:xfrm>
              <a:off x="1447800" y="1222331"/>
              <a:ext cx="541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rot="5400000">
              <a:off x="6629398" y="1219202"/>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rot="5400000">
              <a:off x="1219198" y="1219202"/>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52" name="Group 136"/>
          <p:cNvGrpSpPr>
            <a:grpSpLocks/>
          </p:cNvGrpSpPr>
          <p:nvPr/>
        </p:nvGrpSpPr>
        <p:grpSpPr bwMode="auto">
          <a:xfrm>
            <a:off x="5514975" y="5791200"/>
            <a:ext cx="504825" cy="276225"/>
            <a:chOff x="2133600" y="1425935"/>
            <a:chExt cx="505671" cy="275818"/>
          </a:xfrm>
        </p:grpSpPr>
        <p:sp>
          <p:nvSpPr>
            <p:cNvPr id="307" name="5-Point Star 306"/>
            <p:cNvSpPr/>
            <p:nvPr/>
          </p:nvSpPr>
          <p:spPr>
            <a:xfrm>
              <a:off x="2133600" y="1502023"/>
              <a:ext cx="152655" cy="152175"/>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244" name="TextBox 129"/>
            <p:cNvSpPr txBox="1">
              <a:spLocks noChangeArrowheads="1"/>
            </p:cNvSpPr>
            <p:nvPr/>
          </p:nvSpPr>
          <p:spPr bwMode="auto">
            <a:xfrm>
              <a:off x="2176731" y="1425935"/>
              <a:ext cx="462540" cy="275818"/>
            </a:xfrm>
            <a:prstGeom prst="rect">
              <a:avLst/>
            </a:prstGeom>
            <a:noFill/>
            <a:ln w="9525">
              <a:noFill/>
              <a:miter lim="800000"/>
              <a:headEnd/>
              <a:tailEnd/>
            </a:ln>
          </p:spPr>
          <p:txBody>
            <a:bodyPr wrap="none">
              <a:spAutoFit/>
            </a:bodyPr>
            <a:lstStyle/>
            <a:p>
              <a:pPr fontAlgn="auto">
                <a:spcBef>
                  <a:spcPts val="0"/>
                </a:spcBef>
                <a:spcAft>
                  <a:spcPts val="0"/>
                </a:spcAft>
              </a:pPr>
              <a:r>
                <a:rPr lang="en-US" sz="600">
                  <a:solidFill>
                    <a:prstClr val="black"/>
                  </a:solidFill>
                  <a:latin typeface="Calibri" pitchFamily="34" charset="0"/>
                </a:rPr>
                <a:t>CAB AAR</a:t>
              </a:r>
            </a:p>
            <a:p>
              <a:pPr fontAlgn="auto">
                <a:spcBef>
                  <a:spcPts val="0"/>
                </a:spcBef>
                <a:spcAft>
                  <a:spcPts val="0"/>
                </a:spcAft>
              </a:pPr>
              <a:r>
                <a:rPr lang="en-US" sz="600">
                  <a:solidFill>
                    <a:prstClr val="black"/>
                  </a:solidFill>
                  <a:latin typeface="Calibri" pitchFamily="34" charset="0"/>
                </a:rPr>
                <a:t>NOV 10</a:t>
              </a:r>
            </a:p>
          </p:txBody>
        </p:sp>
      </p:grpSp>
      <p:grpSp>
        <p:nvGrpSpPr>
          <p:cNvPr id="2253" name="Group 232"/>
          <p:cNvGrpSpPr>
            <a:grpSpLocks/>
          </p:cNvGrpSpPr>
          <p:nvPr/>
        </p:nvGrpSpPr>
        <p:grpSpPr bwMode="auto">
          <a:xfrm>
            <a:off x="7696200" y="6248400"/>
            <a:ext cx="609600" cy="46038"/>
            <a:chOff x="1447800" y="990600"/>
            <a:chExt cx="5410200" cy="457200"/>
          </a:xfrm>
        </p:grpSpPr>
        <p:cxnSp>
          <p:nvCxnSpPr>
            <p:cNvPr id="310" name="Straight Connector 309"/>
            <p:cNvCxnSpPr/>
            <p:nvPr/>
          </p:nvCxnSpPr>
          <p:spPr>
            <a:xfrm>
              <a:off x="1447800" y="1227085"/>
              <a:ext cx="541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rot="5400000">
              <a:off x="6629400" y="12192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rot="5400000">
              <a:off x="1219200" y="12192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57" name="TextBox 236"/>
          <p:cNvSpPr txBox="1">
            <a:spLocks noChangeArrowheads="1"/>
          </p:cNvSpPr>
          <p:nvPr/>
        </p:nvSpPr>
        <p:spPr bwMode="auto">
          <a:xfrm>
            <a:off x="7758113" y="6091238"/>
            <a:ext cx="522287" cy="184150"/>
          </a:xfrm>
          <a:prstGeom prst="rect">
            <a:avLst/>
          </a:prstGeom>
          <a:noFill/>
          <a:ln w="9525">
            <a:noFill/>
            <a:miter lim="800000"/>
            <a:headEnd/>
            <a:tailEnd/>
          </a:ln>
        </p:spPr>
        <p:txBody>
          <a:bodyPr wrap="none">
            <a:spAutoFit/>
          </a:bodyPr>
          <a:lstStyle/>
          <a:p>
            <a:pPr fontAlgn="auto">
              <a:spcBef>
                <a:spcPts val="0"/>
              </a:spcBef>
              <a:spcAft>
                <a:spcPts val="0"/>
              </a:spcAft>
            </a:pPr>
            <a:r>
              <a:rPr lang="en-US" sz="600">
                <a:solidFill>
                  <a:prstClr val="black"/>
                </a:solidFill>
                <a:latin typeface="Calibri" pitchFamily="34" charset="0"/>
              </a:rPr>
              <a:t>NTC / MRE</a:t>
            </a:r>
          </a:p>
        </p:txBody>
      </p:sp>
      <p:grpSp>
        <p:nvGrpSpPr>
          <p:cNvPr id="2254" name="Group 313"/>
          <p:cNvGrpSpPr>
            <a:grpSpLocks/>
          </p:cNvGrpSpPr>
          <p:nvPr/>
        </p:nvGrpSpPr>
        <p:grpSpPr bwMode="auto">
          <a:xfrm>
            <a:off x="8818563" y="5715000"/>
            <a:ext cx="392112" cy="276225"/>
            <a:chOff x="1379551" y="1703388"/>
            <a:chExt cx="391454" cy="276999"/>
          </a:xfrm>
        </p:grpSpPr>
        <p:sp>
          <p:nvSpPr>
            <p:cNvPr id="315" name="Diamond 314"/>
            <p:cNvSpPr/>
            <p:nvPr/>
          </p:nvSpPr>
          <p:spPr>
            <a:xfrm>
              <a:off x="1389060" y="1787762"/>
              <a:ext cx="76072" cy="151235"/>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239" name="TextBox 129"/>
            <p:cNvSpPr txBox="1">
              <a:spLocks noChangeArrowheads="1"/>
            </p:cNvSpPr>
            <p:nvPr/>
          </p:nvSpPr>
          <p:spPr bwMode="auto">
            <a:xfrm>
              <a:off x="1379551" y="1703388"/>
              <a:ext cx="391454" cy="276999"/>
            </a:xfrm>
            <a:prstGeom prst="rect">
              <a:avLst/>
            </a:prstGeom>
            <a:noFill/>
            <a:ln w="9525">
              <a:noFill/>
              <a:miter lim="800000"/>
              <a:headEnd/>
              <a:tailEnd/>
            </a:ln>
          </p:spPr>
          <p:txBody>
            <a:bodyPr wrap="none">
              <a:spAutoFit/>
            </a:bodyPr>
            <a:lstStyle/>
            <a:p>
              <a:pPr fontAlgn="auto">
                <a:spcBef>
                  <a:spcPts val="0"/>
                </a:spcBef>
                <a:spcAft>
                  <a:spcPts val="0"/>
                </a:spcAft>
              </a:pPr>
              <a:r>
                <a:rPr lang="en-US" sz="600">
                  <a:solidFill>
                    <a:prstClr val="black"/>
                  </a:solidFill>
                  <a:latin typeface="Calibri" pitchFamily="34" charset="0"/>
                </a:rPr>
                <a:t>LAD</a:t>
              </a:r>
            </a:p>
            <a:p>
              <a:pPr fontAlgn="auto">
                <a:spcBef>
                  <a:spcPts val="0"/>
                </a:spcBef>
                <a:spcAft>
                  <a:spcPts val="0"/>
                </a:spcAft>
              </a:pPr>
              <a:r>
                <a:rPr lang="en-US" sz="600">
                  <a:solidFill>
                    <a:prstClr val="black"/>
                  </a:solidFill>
                  <a:latin typeface="Calibri" pitchFamily="34" charset="0"/>
                </a:rPr>
                <a:t>SEP 11</a:t>
              </a:r>
            </a:p>
          </p:txBody>
        </p:sp>
      </p:grpSp>
      <p:grpSp>
        <p:nvGrpSpPr>
          <p:cNvPr id="2255" name="Group 135"/>
          <p:cNvGrpSpPr>
            <a:grpSpLocks/>
          </p:cNvGrpSpPr>
          <p:nvPr/>
        </p:nvGrpSpPr>
        <p:grpSpPr bwMode="auto">
          <a:xfrm>
            <a:off x="7215188" y="5867400"/>
            <a:ext cx="481012" cy="236538"/>
            <a:chOff x="1524000" y="2971800"/>
            <a:chExt cx="481690" cy="236220"/>
          </a:xfrm>
        </p:grpSpPr>
        <p:sp>
          <p:nvSpPr>
            <p:cNvPr id="318" name="5-Point Star 317"/>
            <p:cNvSpPr/>
            <p:nvPr/>
          </p:nvSpPr>
          <p:spPr>
            <a:xfrm>
              <a:off x="1524000" y="3055825"/>
              <a:ext cx="152615" cy="152195"/>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237" name="TextBox 131"/>
            <p:cNvSpPr txBox="1">
              <a:spLocks noChangeArrowheads="1"/>
            </p:cNvSpPr>
            <p:nvPr/>
          </p:nvSpPr>
          <p:spPr bwMode="auto">
            <a:xfrm>
              <a:off x="1530552" y="2971800"/>
              <a:ext cx="475138" cy="184419"/>
            </a:xfrm>
            <a:prstGeom prst="rect">
              <a:avLst/>
            </a:prstGeom>
            <a:noFill/>
            <a:ln w="9525">
              <a:noFill/>
              <a:miter lim="800000"/>
              <a:headEnd/>
              <a:tailEnd/>
            </a:ln>
          </p:spPr>
          <p:txBody>
            <a:bodyPr wrap="none">
              <a:spAutoFit/>
            </a:bodyPr>
            <a:lstStyle/>
            <a:p>
              <a:pPr fontAlgn="auto">
                <a:spcBef>
                  <a:spcPts val="0"/>
                </a:spcBef>
                <a:spcAft>
                  <a:spcPts val="0"/>
                </a:spcAft>
              </a:pPr>
              <a:r>
                <a:rPr lang="en-US" sz="600">
                  <a:solidFill>
                    <a:prstClr val="black"/>
                  </a:solidFill>
                  <a:latin typeface="Calibri" pitchFamily="34" charset="0"/>
                </a:rPr>
                <a:t>CAB WFX</a:t>
              </a:r>
            </a:p>
          </p:txBody>
        </p:sp>
      </p:grpSp>
      <p:sp>
        <p:nvSpPr>
          <p:cNvPr id="2160" name="TextBox 265"/>
          <p:cNvSpPr txBox="1">
            <a:spLocks noChangeArrowheads="1"/>
          </p:cNvSpPr>
          <p:nvPr/>
        </p:nvSpPr>
        <p:spPr bwMode="auto">
          <a:xfrm>
            <a:off x="1065213" y="3500438"/>
            <a:ext cx="636587" cy="276225"/>
          </a:xfrm>
          <a:prstGeom prst="rect">
            <a:avLst/>
          </a:prstGeom>
          <a:noFill/>
          <a:ln w="9525">
            <a:noFill/>
            <a:miter lim="800000"/>
            <a:headEnd/>
            <a:tailEnd/>
          </a:ln>
        </p:spPr>
        <p:txBody>
          <a:bodyPr wrap="none">
            <a:spAutoFit/>
          </a:bodyPr>
          <a:lstStyle/>
          <a:p>
            <a:pPr fontAlgn="auto">
              <a:spcBef>
                <a:spcPts val="0"/>
              </a:spcBef>
              <a:spcAft>
                <a:spcPts val="0"/>
              </a:spcAft>
            </a:pPr>
            <a:r>
              <a:rPr lang="en-US" sz="600">
                <a:solidFill>
                  <a:prstClr val="black"/>
                </a:solidFill>
                <a:latin typeface="Calibri" pitchFamily="34" charset="0"/>
              </a:rPr>
              <a:t>YUDH ABYHAS</a:t>
            </a:r>
          </a:p>
          <a:p>
            <a:pPr fontAlgn="auto">
              <a:spcBef>
                <a:spcPts val="0"/>
              </a:spcBef>
              <a:spcAft>
                <a:spcPts val="0"/>
              </a:spcAft>
            </a:pPr>
            <a:r>
              <a:rPr lang="en-US" sz="600">
                <a:solidFill>
                  <a:prstClr val="black"/>
                </a:solidFill>
                <a:latin typeface="Calibri" pitchFamily="34" charset="0"/>
              </a:rPr>
              <a:t>5-25 OCT 09</a:t>
            </a:r>
          </a:p>
        </p:txBody>
      </p:sp>
      <p:grpSp>
        <p:nvGrpSpPr>
          <p:cNvPr id="2257" name="Group 224"/>
          <p:cNvGrpSpPr>
            <a:grpSpLocks/>
          </p:cNvGrpSpPr>
          <p:nvPr/>
        </p:nvGrpSpPr>
        <p:grpSpPr bwMode="auto">
          <a:xfrm>
            <a:off x="1130300" y="3700463"/>
            <a:ext cx="457200" cy="73025"/>
            <a:chOff x="1447800" y="990600"/>
            <a:chExt cx="5410200" cy="457200"/>
          </a:xfrm>
        </p:grpSpPr>
        <p:cxnSp>
          <p:nvCxnSpPr>
            <p:cNvPr id="326" name="Straight Connector 325"/>
            <p:cNvCxnSpPr/>
            <p:nvPr/>
          </p:nvCxnSpPr>
          <p:spPr>
            <a:xfrm>
              <a:off x="1447800" y="1219197"/>
              <a:ext cx="541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rot="5400000">
              <a:off x="6629394" y="1219203"/>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rot="5400000">
              <a:off x="1219194" y="1219203"/>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62" name="TextBox 241"/>
          <p:cNvSpPr txBox="1">
            <a:spLocks noChangeArrowheads="1"/>
          </p:cNvSpPr>
          <p:nvPr/>
        </p:nvSpPr>
        <p:spPr bwMode="auto">
          <a:xfrm>
            <a:off x="2335213" y="3201988"/>
            <a:ext cx="549275" cy="276225"/>
          </a:xfrm>
          <a:prstGeom prst="rect">
            <a:avLst/>
          </a:prstGeom>
          <a:noFill/>
          <a:ln w="9525">
            <a:noFill/>
            <a:miter lim="800000"/>
            <a:headEnd/>
            <a:tailEnd/>
          </a:ln>
        </p:spPr>
        <p:txBody>
          <a:bodyPr wrap="none">
            <a:spAutoFit/>
          </a:bodyPr>
          <a:lstStyle/>
          <a:p>
            <a:pPr algn="ctr" fontAlgn="auto">
              <a:spcBef>
                <a:spcPts val="0"/>
              </a:spcBef>
              <a:spcAft>
                <a:spcPts val="0"/>
              </a:spcAft>
            </a:pPr>
            <a:r>
              <a:rPr lang="en-US" sz="600">
                <a:solidFill>
                  <a:prstClr val="black"/>
                </a:solidFill>
                <a:latin typeface="Calibri" pitchFamily="34" charset="0"/>
              </a:rPr>
              <a:t>NTC SHIP</a:t>
            </a:r>
          </a:p>
          <a:p>
            <a:pPr algn="ctr" fontAlgn="auto">
              <a:spcBef>
                <a:spcPts val="0"/>
              </a:spcBef>
              <a:spcAft>
                <a:spcPts val="0"/>
              </a:spcAft>
            </a:pPr>
            <a:r>
              <a:rPr lang="en-US" sz="600">
                <a:solidFill>
                  <a:prstClr val="black"/>
                </a:solidFill>
                <a:latin typeface="Calibri" pitchFamily="34" charset="0"/>
              </a:rPr>
              <a:t>1-12 FEB 10</a:t>
            </a:r>
          </a:p>
        </p:txBody>
      </p:sp>
      <p:grpSp>
        <p:nvGrpSpPr>
          <p:cNvPr id="2258" name="Group 242"/>
          <p:cNvGrpSpPr>
            <a:grpSpLocks/>
          </p:cNvGrpSpPr>
          <p:nvPr/>
        </p:nvGrpSpPr>
        <p:grpSpPr bwMode="auto">
          <a:xfrm>
            <a:off x="2373313" y="3414713"/>
            <a:ext cx="457200" cy="46037"/>
            <a:chOff x="1447800" y="990600"/>
            <a:chExt cx="5410200" cy="457200"/>
          </a:xfrm>
        </p:grpSpPr>
        <p:cxnSp>
          <p:nvCxnSpPr>
            <p:cNvPr id="334" name="Straight Connector 333"/>
            <p:cNvCxnSpPr/>
            <p:nvPr/>
          </p:nvCxnSpPr>
          <p:spPr>
            <a:xfrm>
              <a:off x="1447800" y="1227080"/>
              <a:ext cx="541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rot="5400000">
              <a:off x="6629394" y="1219205"/>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rot="5400000">
              <a:off x="1219194" y="1219205"/>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64" name="TextBox 241"/>
          <p:cNvSpPr txBox="1">
            <a:spLocks noChangeArrowheads="1"/>
          </p:cNvSpPr>
          <p:nvPr/>
        </p:nvSpPr>
        <p:spPr bwMode="auto">
          <a:xfrm>
            <a:off x="3048000" y="3200400"/>
            <a:ext cx="488950" cy="276225"/>
          </a:xfrm>
          <a:prstGeom prst="rect">
            <a:avLst/>
          </a:prstGeom>
          <a:noFill/>
          <a:ln w="9525">
            <a:noFill/>
            <a:miter lim="800000"/>
            <a:headEnd/>
            <a:tailEnd/>
          </a:ln>
        </p:spPr>
        <p:txBody>
          <a:bodyPr wrap="none">
            <a:spAutoFit/>
          </a:bodyPr>
          <a:lstStyle/>
          <a:p>
            <a:pPr algn="ctr" fontAlgn="auto">
              <a:spcBef>
                <a:spcPts val="0"/>
              </a:spcBef>
              <a:spcAft>
                <a:spcPts val="0"/>
              </a:spcAft>
            </a:pPr>
            <a:r>
              <a:rPr lang="en-US" sz="600">
                <a:solidFill>
                  <a:prstClr val="black"/>
                </a:solidFill>
                <a:latin typeface="Calibri" pitchFamily="34" charset="0"/>
              </a:rPr>
              <a:t>SBHI SHIP</a:t>
            </a:r>
          </a:p>
          <a:p>
            <a:pPr algn="ctr" fontAlgn="auto">
              <a:spcBef>
                <a:spcPts val="0"/>
              </a:spcBef>
              <a:spcAft>
                <a:spcPts val="0"/>
              </a:spcAft>
            </a:pPr>
            <a:r>
              <a:rPr lang="en-US" sz="600">
                <a:solidFill>
                  <a:prstClr val="black"/>
                </a:solidFill>
                <a:latin typeface="Calibri" pitchFamily="34" charset="0"/>
              </a:rPr>
              <a:t>APR 10</a:t>
            </a:r>
          </a:p>
        </p:txBody>
      </p:sp>
      <p:grpSp>
        <p:nvGrpSpPr>
          <p:cNvPr id="2259" name="Group 242"/>
          <p:cNvGrpSpPr>
            <a:grpSpLocks/>
          </p:cNvGrpSpPr>
          <p:nvPr/>
        </p:nvGrpSpPr>
        <p:grpSpPr bwMode="auto">
          <a:xfrm>
            <a:off x="3086100" y="3413125"/>
            <a:ext cx="457200" cy="46038"/>
            <a:chOff x="1447800" y="990600"/>
            <a:chExt cx="5410200" cy="457200"/>
          </a:xfrm>
        </p:grpSpPr>
        <p:cxnSp>
          <p:nvCxnSpPr>
            <p:cNvPr id="339" name="Straight Connector 338"/>
            <p:cNvCxnSpPr/>
            <p:nvPr/>
          </p:nvCxnSpPr>
          <p:spPr>
            <a:xfrm>
              <a:off x="1447800" y="1227085"/>
              <a:ext cx="541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rot="5400000">
              <a:off x="6629400" y="12192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rot="5400000">
              <a:off x="1219200" y="12192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60" name="Group 341"/>
          <p:cNvGrpSpPr>
            <a:grpSpLocks/>
          </p:cNvGrpSpPr>
          <p:nvPr/>
        </p:nvGrpSpPr>
        <p:grpSpPr bwMode="auto">
          <a:xfrm>
            <a:off x="4048125" y="3124200"/>
            <a:ext cx="396875" cy="276225"/>
            <a:chOff x="1388852" y="1703388"/>
            <a:chExt cx="397007" cy="276999"/>
          </a:xfrm>
        </p:grpSpPr>
        <p:sp>
          <p:nvSpPr>
            <p:cNvPr id="343" name="Diamond 342"/>
            <p:cNvSpPr/>
            <p:nvPr/>
          </p:nvSpPr>
          <p:spPr>
            <a:xfrm>
              <a:off x="1388852" y="1787762"/>
              <a:ext cx="76225" cy="151235"/>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226" name="TextBox 129"/>
            <p:cNvSpPr txBox="1">
              <a:spLocks noChangeArrowheads="1"/>
            </p:cNvSpPr>
            <p:nvPr/>
          </p:nvSpPr>
          <p:spPr bwMode="auto">
            <a:xfrm>
              <a:off x="1400817" y="1703388"/>
              <a:ext cx="385042" cy="276999"/>
            </a:xfrm>
            <a:prstGeom prst="rect">
              <a:avLst/>
            </a:prstGeom>
            <a:noFill/>
            <a:ln w="9525">
              <a:noFill/>
              <a:miter lim="800000"/>
              <a:headEnd/>
              <a:tailEnd/>
            </a:ln>
          </p:spPr>
          <p:txBody>
            <a:bodyPr wrap="none">
              <a:spAutoFit/>
            </a:bodyPr>
            <a:lstStyle/>
            <a:p>
              <a:pPr fontAlgn="auto">
                <a:spcBef>
                  <a:spcPts val="0"/>
                </a:spcBef>
                <a:spcAft>
                  <a:spcPts val="0"/>
                </a:spcAft>
              </a:pPr>
              <a:r>
                <a:rPr lang="en-US" sz="600">
                  <a:solidFill>
                    <a:prstClr val="black"/>
                  </a:solidFill>
                  <a:latin typeface="Calibri" pitchFamily="34" charset="0"/>
                </a:rPr>
                <a:t>LAD</a:t>
              </a:r>
            </a:p>
            <a:p>
              <a:pPr fontAlgn="auto">
                <a:spcBef>
                  <a:spcPts val="0"/>
                </a:spcBef>
                <a:spcAft>
                  <a:spcPts val="0"/>
                </a:spcAft>
              </a:pPr>
              <a:r>
                <a:rPr lang="en-US" sz="600">
                  <a:solidFill>
                    <a:prstClr val="black"/>
                  </a:solidFill>
                  <a:latin typeface="Calibri" pitchFamily="34" charset="0"/>
                </a:rPr>
                <a:t>JUL 10</a:t>
              </a:r>
            </a:p>
          </p:txBody>
        </p:sp>
      </p:grpSp>
      <p:grpSp>
        <p:nvGrpSpPr>
          <p:cNvPr id="2262" name="Group 344"/>
          <p:cNvGrpSpPr>
            <a:grpSpLocks/>
          </p:cNvGrpSpPr>
          <p:nvPr/>
        </p:nvGrpSpPr>
        <p:grpSpPr bwMode="auto">
          <a:xfrm>
            <a:off x="7759700" y="3048000"/>
            <a:ext cx="546100" cy="369888"/>
            <a:chOff x="1379551" y="1703388"/>
            <a:chExt cx="545342" cy="369332"/>
          </a:xfrm>
        </p:grpSpPr>
        <p:sp>
          <p:nvSpPr>
            <p:cNvPr id="346" name="Diamond 345"/>
            <p:cNvSpPr/>
            <p:nvPr/>
          </p:nvSpPr>
          <p:spPr>
            <a:xfrm>
              <a:off x="1389063" y="1787400"/>
              <a:ext cx="76094" cy="152171"/>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224" name="TextBox 129"/>
            <p:cNvSpPr txBox="1">
              <a:spLocks noChangeArrowheads="1"/>
            </p:cNvSpPr>
            <p:nvPr/>
          </p:nvSpPr>
          <p:spPr bwMode="auto">
            <a:xfrm>
              <a:off x="1379551" y="1703388"/>
              <a:ext cx="545342" cy="369332"/>
            </a:xfrm>
            <a:prstGeom prst="rect">
              <a:avLst/>
            </a:prstGeom>
            <a:noFill/>
            <a:ln w="9525">
              <a:noFill/>
              <a:miter lim="800000"/>
              <a:headEnd/>
              <a:tailEnd/>
            </a:ln>
          </p:spPr>
          <p:txBody>
            <a:bodyPr wrap="none">
              <a:spAutoFit/>
            </a:bodyPr>
            <a:lstStyle/>
            <a:p>
              <a:pPr fontAlgn="auto">
                <a:spcBef>
                  <a:spcPts val="0"/>
                </a:spcBef>
                <a:spcAft>
                  <a:spcPts val="0"/>
                </a:spcAft>
              </a:pPr>
              <a:r>
                <a:rPr lang="en-US" sz="600">
                  <a:solidFill>
                    <a:prstClr val="black"/>
                  </a:solidFill>
                  <a:latin typeface="Calibri" pitchFamily="34" charset="0"/>
                </a:rPr>
                <a:t>REDEPLOY</a:t>
              </a:r>
            </a:p>
            <a:p>
              <a:pPr fontAlgn="auto">
                <a:spcBef>
                  <a:spcPts val="0"/>
                </a:spcBef>
                <a:spcAft>
                  <a:spcPts val="0"/>
                </a:spcAft>
              </a:pPr>
              <a:r>
                <a:rPr lang="en-US" sz="600">
                  <a:solidFill>
                    <a:prstClr val="black"/>
                  </a:solidFill>
                  <a:latin typeface="Calibri" pitchFamily="34" charset="0"/>
                </a:rPr>
                <a:t>CEREMONY</a:t>
              </a:r>
            </a:p>
            <a:p>
              <a:pPr fontAlgn="auto">
                <a:spcBef>
                  <a:spcPts val="0"/>
                </a:spcBef>
                <a:spcAft>
                  <a:spcPts val="0"/>
                </a:spcAft>
              </a:pPr>
              <a:r>
                <a:rPr lang="en-US" sz="600">
                  <a:solidFill>
                    <a:prstClr val="black"/>
                  </a:solidFill>
                  <a:latin typeface="Calibri" pitchFamily="34" charset="0"/>
                </a:rPr>
                <a:t>JUN 11</a:t>
              </a:r>
            </a:p>
          </p:txBody>
        </p:sp>
      </p:grpSp>
      <p:grpSp>
        <p:nvGrpSpPr>
          <p:cNvPr id="2263" name="Group 266"/>
          <p:cNvGrpSpPr>
            <a:grpSpLocks/>
          </p:cNvGrpSpPr>
          <p:nvPr/>
        </p:nvGrpSpPr>
        <p:grpSpPr bwMode="auto">
          <a:xfrm>
            <a:off x="7988300" y="3403600"/>
            <a:ext cx="457200" cy="73025"/>
            <a:chOff x="1447800" y="990600"/>
            <a:chExt cx="5410200" cy="457200"/>
          </a:xfrm>
        </p:grpSpPr>
        <p:cxnSp>
          <p:nvCxnSpPr>
            <p:cNvPr id="349" name="Straight Connector 348"/>
            <p:cNvCxnSpPr/>
            <p:nvPr/>
          </p:nvCxnSpPr>
          <p:spPr>
            <a:xfrm>
              <a:off x="1447800" y="1219203"/>
              <a:ext cx="541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p:nvCxnSpPr>
          <p:spPr>
            <a:xfrm rot="5400000">
              <a:off x="6629394" y="1219203"/>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p:nvCxnSpPr>
          <p:spPr>
            <a:xfrm rot="5400000">
              <a:off x="1219194" y="1219203"/>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69" name="TextBox 270"/>
          <p:cNvSpPr txBox="1">
            <a:spLocks noChangeArrowheads="1"/>
          </p:cNvSpPr>
          <p:nvPr/>
        </p:nvSpPr>
        <p:spPr bwMode="auto">
          <a:xfrm>
            <a:off x="7924800" y="3297238"/>
            <a:ext cx="603250" cy="184150"/>
          </a:xfrm>
          <a:prstGeom prst="rect">
            <a:avLst/>
          </a:prstGeom>
          <a:noFill/>
          <a:ln w="9525">
            <a:noFill/>
            <a:miter lim="800000"/>
            <a:headEnd/>
            <a:tailEnd/>
          </a:ln>
        </p:spPr>
        <p:txBody>
          <a:bodyPr wrap="none">
            <a:spAutoFit/>
          </a:bodyPr>
          <a:lstStyle/>
          <a:p>
            <a:pPr fontAlgn="auto">
              <a:spcBef>
                <a:spcPts val="0"/>
              </a:spcBef>
              <a:spcAft>
                <a:spcPts val="0"/>
              </a:spcAft>
            </a:pPr>
            <a:r>
              <a:rPr lang="en-US" sz="600">
                <a:solidFill>
                  <a:prstClr val="black"/>
                </a:solidFill>
                <a:latin typeface="Calibri" pitchFamily="34" charset="0"/>
              </a:rPr>
              <a:t>BLOCK LEAVE</a:t>
            </a:r>
          </a:p>
        </p:txBody>
      </p:sp>
      <p:sp>
        <p:nvSpPr>
          <p:cNvPr id="2170" name="TextBox 140"/>
          <p:cNvSpPr txBox="1">
            <a:spLocks noChangeArrowheads="1"/>
          </p:cNvSpPr>
          <p:nvPr/>
        </p:nvSpPr>
        <p:spPr bwMode="auto">
          <a:xfrm>
            <a:off x="8458200" y="3355975"/>
            <a:ext cx="630238" cy="276225"/>
          </a:xfrm>
          <a:prstGeom prst="rect">
            <a:avLst/>
          </a:prstGeom>
          <a:noFill/>
          <a:ln w="9525">
            <a:noFill/>
            <a:miter lim="800000"/>
            <a:headEnd/>
            <a:tailEnd/>
          </a:ln>
        </p:spPr>
        <p:txBody>
          <a:bodyPr wrap="none">
            <a:spAutoFit/>
          </a:bodyPr>
          <a:lstStyle/>
          <a:p>
            <a:pPr algn="ctr" fontAlgn="auto">
              <a:spcBef>
                <a:spcPts val="0"/>
              </a:spcBef>
              <a:spcAft>
                <a:spcPts val="0"/>
              </a:spcAft>
            </a:pPr>
            <a:r>
              <a:rPr lang="en-US" sz="600">
                <a:solidFill>
                  <a:prstClr val="black"/>
                </a:solidFill>
                <a:latin typeface="Calibri" pitchFamily="34" charset="0"/>
              </a:rPr>
              <a:t>RTW</a:t>
            </a:r>
          </a:p>
          <a:p>
            <a:pPr algn="ctr" fontAlgn="auto">
              <a:spcBef>
                <a:spcPts val="0"/>
              </a:spcBef>
              <a:spcAft>
                <a:spcPts val="0"/>
              </a:spcAft>
            </a:pPr>
            <a:r>
              <a:rPr lang="en-US" sz="600">
                <a:solidFill>
                  <a:prstClr val="black"/>
                </a:solidFill>
                <a:latin typeface="Calibri" pitchFamily="34" charset="0"/>
              </a:rPr>
              <a:t>JUL11-NOV 11</a:t>
            </a:r>
          </a:p>
        </p:txBody>
      </p:sp>
      <p:grpSp>
        <p:nvGrpSpPr>
          <p:cNvPr id="2264" name="Group 224"/>
          <p:cNvGrpSpPr>
            <a:grpSpLocks/>
          </p:cNvGrpSpPr>
          <p:nvPr/>
        </p:nvGrpSpPr>
        <p:grpSpPr bwMode="auto">
          <a:xfrm>
            <a:off x="8331200" y="3541713"/>
            <a:ext cx="812800" cy="115887"/>
            <a:chOff x="1447800" y="990600"/>
            <a:chExt cx="5410200" cy="457200"/>
          </a:xfrm>
        </p:grpSpPr>
        <p:cxnSp>
          <p:nvCxnSpPr>
            <p:cNvPr id="355" name="Straight Connector 354"/>
            <p:cNvCxnSpPr/>
            <p:nvPr/>
          </p:nvCxnSpPr>
          <p:spPr>
            <a:xfrm>
              <a:off x="1447800" y="1222331"/>
              <a:ext cx="541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rot="5400000">
              <a:off x="6629397" y="1219202"/>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rot="5400000">
              <a:off x="1219197" y="1219202"/>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72" name="TextBox 140"/>
          <p:cNvSpPr txBox="1">
            <a:spLocks noChangeArrowheads="1"/>
          </p:cNvSpPr>
          <p:nvPr/>
        </p:nvSpPr>
        <p:spPr bwMode="auto">
          <a:xfrm>
            <a:off x="1371600" y="4727575"/>
            <a:ext cx="641350" cy="276225"/>
          </a:xfrm>
          <a:prstGeom prst="rect">
            <a:avLst/>
          </a:prstGeom>
          <a:noFill/>
          <a:ln w="9525">
            <a:noFill/>
            <a:miter lim="800000"/>
            <a:headEnd/>
            <a:tailEnd/>
          </a:ln>
        </p:spPr>
        <p:txBody>
          <a:bodyPr wrap="none">
            <a:spAutoFit/>
          </a:bodyPr>
          <a:lstStyle/>
          <a:p>
            <a:pPr algn="ctr" fontAlgn="auto">
              <a:spcBef>
                <a:spcPts val="0"/>
              </a:spcBef>
              <a:spcAft>
                <a:spcPts val="0"/>
              </a:spcAft>
            </a:pPr>
            <a:r>
              <a:rPr lang="en-US" sz="600">
                <a:solidFill>
                  <a:prstClr val="black"/>
                </a:solidFill>
                <a:latin typeface="Calibri" pitchFamily="34" charset="0"/>
              </a:rPr>
              <a:t>RTW</a:t>
            </a:r>
          </a:p>
          <a:p>
            <a:pPr algn="ctr" fontAlgn="auto">
              <a:spcBef>
                <a:spcPts val="0"/>
              </a:spcBef>
              <a:spcAft>
                <a:spcPts val="0"/>
              </a:spcAft>
            </a:pPr>
            <a:r>
              <a:rPr lang="en-US" sz="600">
                <a:solidFill>
                  <a:prstClr val="black"/>
                </a:solidFill>
                <a:latin typeface="Calibri" pitchFamily="34" charset="0"/>
              </a:rPr>
              <a:t>19 OCT-30 FEB</a:t>
            </a:r>
          </a:p>
        </p:txBody>
      </p:sp>
      <p:grpSp>
        <p:nvGrpSpPr>
          <p:cNvPr id="2266" name="Group 224"/>
          <p:cNvGrpSpPr>
            <a:grpSpLocks/>
          </p:cNvGrpSpPr>
          <p:nvPr/>
        </p:nvGrpSpPr>
        <p:grpSpPr bwMode="auto">
          <a:xfrm>
            <a:off x="1416050" y="4913313"/>
            <a:ext cx="1219200" cy="115887"/>
            <a:chOff x="1447800" y="990600"/>
            <a:chExt cx="5410200" cy="457200"/>
          </a:xfrm>
        </p:grpSpPr>
        <p:cxnSp>
          <p:nvCxnSpPr>
            <p:cNvPr id="360" name="Straight Connector 359"/>
            <p:cNvCxnSpPr/>
            <p:nvPr/>
          </p:nvCxnSpPr>
          <p:spPr>
            <a:xfrm>
              <a:off x="1447800" y="1222331"/>
              <a:ext cx="541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rot="5400000">
              <a:off x="6629398" y="1219202"/>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rot="5400000">
              <a:off x="1219198" y="1219202"/>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67" name="Group 232"/>
          <p:cNvGrpSpPr>
            <a:grpSpLocks/>
          </p:cNvGrpSpPr>
          <p:nvPr/>
        </p:nvGrpSpPr>
        <p:grpSpPr bwMode="auto">
          <a:xfrm>
            <a:off x="2546350" y="4799013"/>
            <a:ext cx="609600" cy="46037"/>
            <a:chOff x="1447800" y="990600"/>
            <a:chExt cx="5410200" cy="457200"/>
          </a:xfrm>
        </p:grpSpPr>
        <p:cxnSp>
          <p:nvCxnSpPr>
            <p:cNvPr id="364" name="Straight Connector 363"/>
            <p:cNvCxnSpPr/>
            <p:nvPr/>
          </p:nvCxnSpPr>
          <p:spPr>
            <a:xfrm>
              <a:off x="1447800" y="1227080"/>
              <a:ext cx="541020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rot="5400000">
              <a:off x="6629396" y="1219205"/>
              <a:ext cx="45720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rot="5400000">
              <a:off x="1219196" y="1219205"/>
              <a:ext cx="45720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2175" name="TextBox 236"/>
          <p:cNvSpPr txBox="1">
            <a:spLocks noChangeArrowheads="1"/>
          </p:cNvSpPr>
          <p:nvPr/>
        </p:nvSpPr>
        <p:spPr bwMode="auto">
          <a:xfrm>
            <a:off x="2514600" y="4600575"/>
            <a:ext cx="676275" cy="276225"/>
          </a:xfrm>
          <a:prstGeom prst="rect">
            <a:avLst/>
          </a:prstGeom>
          <a:noFill/>
          <a:ln w="9525">
            <a:noFill/>
            <a:miter lim="800000"/>
            <a:headEnd/>
            <a:tailEnd/>
          </a:ln>
        </p:spPr>
        <p:txBody>
          <a:bodyPr wrap="none">
            <a:spAutoFit/>
          </a:bodyPr>
          <a:lstStyle/>
          <a:p>
            <a:pPr algn="ctr" fontAlgn="auto">
              <a:spcBef>
                <a:spcPts val="0"/>
              </a:spcBef>
              <a:spcAft>
                <a:spcPts val="0"/>
              </a:spcAft>
            </a:pPr>
            <a:r>
              <a:rPr lang="en-US" sz="600">
                <a:solidFill>
                  <a:prstClr val="black"/>
                </a:solidFill>
                <a:latin typeface="Calibri" pitchFamily="34" charset="0"/>
              </a:rPr>
              <a:t>NTC SUPPORT?</a:t>
            </a:r>
          </a:p>
          <a:p>
            <a:pPr algn="ctr" fontAlgn="auto">
              <a:spcBef>
                <a:spcPts val="0"/>
              </a:spcBef>
              <a:spcAft>
                <a:spcPts val="0"/>
              </a:spcAft>
            </a:pPr>
            <a:r>
              <a:rPr lang="en-US" sz="600">
                <a:solidFill>
                  <a:prstClr val="black"/>
                </a:solidFill>
                <a:latin typeface="Calibri" pitchFamily="34" charset="0"/>
              </a:rPr>
              <a:t>8 MAR-3APR 10</a:t>
            </a:r>
          </a:p>
        </p:txBody>
      </p:sp>
      <p:sp>
        <p:nvSpPr>
          <p:cNvPr id="2176" name="TextBox 140"/>
          <p:cNvSpPr txBox="1">
            <a:spLocks noChangeArrowheads="1"/>
          </p:cNvSpPr>
          <p:nvPr/>
        </p:nvSpPr>
        <p:spPr bwMode="auto">
          <a:xfrm>
            <a:off x="1851025" y="4224338"/>
            <a:ext cx="555625" cy="276225"/>
          </a:xfrm>
          <a:prstGeom prst="rect">
            <a:avLst/>
          </a:prstGeom>
          <a:noFill/>
          <a:ln w="9525">
            <a:noFill/>
            <a:miter lim="800000"/>
            <a:headEnd/>
            <a:tailEnd/>
          </a:ln>
        </p:spPr>
        <p:txBody>
          <a:bodyPr wrap="none">
            <a:spAutoFit/>
          </a:bodyPr>
          <a:lstStyle/>
          <a:p>
            <a:pPr algn="ctr" fontAlgn="auto">
              <a:spcBef>
                <a:spcPts val="0"/>
              </a:spcBef>
              <a:spcAft>
                <a:spcPts val="0"/>
              </a:spcAft>
            </a:pPr>
            <a:r>
              <a:rPr lang="en-US" sz="600">
                <a:solidFill>
                  <a:prstClr val="black"/>
                </a:solidFill>
                <a:latin typeface="Calibri" pitchFamily="34" charset="0"/>
              </a:rPr>
              <a:t>SLAM</a:t>
            </a:r>
          </a:p>
          <a:p>
            <a:pPr algn="ctr" fontAlgn="auto">
              <a:spcBef>
                <a:spcPts val="0"/>
              </a:spcBef>
              <a:spcAft>
                <a:spcPts val="0"/>
              </a:spcAft>
            </a:pPr>
            <a:r>
              <a:rPr lang="en-US" sz="600">
                <a:solidFill>
                  <a:prstClr val="black"/>
                </a:solidFill>
                <a:latin typeface="Calibri" pitchFamily="34" charset="0"/>
              </a:rPr>
              <a:t>4-29 JAN 10</a:t>
            </a:r>
          </a:p>
        </p:txBody>
      </p:sp>
      <p:grpSp>
        <p:nvGrpSpPr>
          <p:cNvPr id="2268" name="Group 224"/>
          <p:cNvGrpSpPr>
            <a:grpSpLocks/>
          </p:cNvGrpSpPr>
          <p:nvPr/>
        </p:nvGrpSpPr>
        <p:grpSpPr bwMode="auto">
          <a:xfrm>
            <a:off x="1978025" y="4452938"/>
            <a:ext cx="304800" cy="76200"/>
            <a:chOff x="1447800" y="990600"/>
            <a:chExt cx="5410200" cy="457200"/>
          </a:xfrm>
        </p:grpSpPr>
        <p:cxnSp>
          <p:nvCxnSpPr>
            <p:cNvPr id="370" name="Straight Connector 369"/>
            <p:cNvCxnSpPr/>
            <p:nvPr/>
          </p:nvCxnSpPr>
          <p:spPr>
            <a:xfrm>
              <a:off x="1447800" y="1219200"/>
              <a:ext cx="541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rot="5400000">
              <a:off x="6629400" y="12192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rot="5400000">
              <a:off x="1219200" y="12192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78" name="TextBox 140"/>
          <p:cNvSpPr txBox="1">
            <a:spLocks noChangeArrowheads="1"/>
          </p:cNvSpPr>
          <p:nvPr/>
        </p:nvSpPr>
        <p:spPr bwMode="auto">
          <a:xfrm>
            <a:off x="2949575" y="4876800"/>
            <a:ext cx="563563" cy="276225"/>
          </a:xfrm>
          <a:prstGeom prst="rect">
            <a:avLst/>
          </a:prstGeom>
          <a:noFill/>
          <a:ln w="9525">
            <a:noFill/>
            <a:miter lim="800000"/>
            <a:headEnd/>
            <a:tailEnd/>
          </a:ln>
        </p:spPr>
        <p:txBody>
          <a:bodyPr wrap="none">
            <a:spAutoFit/>
          </a:bodyPr>
          <a:lstStyle/>
          <a:p>
            <a:pPr algn="ctr" fontAlgn="auto">
              <a:spcBef>
                <a:spcPts val="0"/>
              </a:spcBef>
              <a:spcAft>
                <a:spcPts val="0"/>
              </a:spcAft>
            </a:pPr>
            <a:r>
              <a:rPr lang="en-US" sz="600">
                <a:solidFill>
                  <a:prstClr val="black"/>
                </a:solidFill>
                <a:latin typeface="Calibri" pitchFamily="34" charset="0"/>
              </a:rPr>
              <a:t>EIB</a:t>
            </a:r>
          </a:p>
          <a:p>
            <a:pPr algn="ctr" fontAlgn="auto">
              <a:spcBef>
                <a:spcPts val="0"/>
              </a:spcBef>
              <a:spcAft>
                <a:spcPts val="0"/>
              </a:spcAft>
            </a:pPr>
            <a:r>
              <a:rPr lang="en-US" sz="600">
                <a:solidFill>
                  <a:prstClr val="black"/>
                </a:solidFill>
                <a:latin typeface="Calibri" pitchFamily="34" charset="0"/>
              </a:rPr>
              <a:t>5-23 APR 10</a:t>
            </a:r>
          </a:p>
        </p:txBody>
      </p:sp>
      <p:grpSp>
        <p:nvGrpSpPr>
          <p:cNvPr id="2269" name="Group 224"/>
          <p:cNvGrpSpPr>
            <a:grpSpLocks/>
          </p:cNvGrpSpPr>
          <p:nvPr/>
        </p:nvGrpSpPr>
        <p:grpSpPr bwMode="auto">
          <a:xfrm>
            <a:off x="3076575" y="5105400"/>
            <a:ext cx="304800" cy="76200"/>
            <a:chOff x="1447800" y="990600"/>
            <a:chExt cx="5410200" cy="457200"/>
          </a:xfrm>
        </p:grpSpPr>
        <p:cxnSp>
          <p:nvCxnSpPr>
            <p:cNvPr id="375" name="Straight Connector 374"/>
            <p:cNvCxnSpPr/>
            <p:nvPr/>
          </p:nvCxnSpPr>
          <p:spPr>
            <a:xfrm>
              <a:off x="1447800" y="1219200"/>
              <a:ext cx="541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rot="5400000">
              <a:off x="6629400" y="12192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rot="5400000">
              <a:off x="1219200" y="12192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70" name="Group 377"/>
          <p:cNvGrpSpPr>
            <a:grpSpLocks/>
          </p:cNvGrpSpPr>
          <p:nvPr/>
        </p:nvGrpSpPr>
        <p:grpSpPr bwMode="auto">
          <a:xfrm>
            <a:off x="2025650" y="4654550"/>
            <a:ext cx="541338" cy="277813"/>
            <a:chOff x="1388852" y="1703388"/>
            <a:chExt cx="540722" cy="276999"/>
          </a:xfrm>
        </p:grpSpPr>
        <p:sp>
          <p:nvSpPr>
            <p:cNvPr id="379" name="Diamond 378"/>
            <p:cNvSpPr/>
            <p:nvPr/>
          </p:nvSpPr>
          <p:spPr>
            <a:xfrm>
              <a:off x="1388852" y="1787279"/>
              <a:ext cx="76113" cy="151953"/>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204" name="TextBox 129"/>
            <p:cNvSpPr txBox="1">
              <a:spLocks noChangeArrowheads="1"/>
            </p:cNvSpPr>
            <p:nvPr/>
          </p:nvSpPr>
          <p:spPr bwMode="auto">
            <a:xfrm>
              <a:off x="1395453" y="1703388"/>
              <a:ext cx="534121" cy="276999"/>
            </a:xfrm>
            <a:prstGeom prst="rect">
              <a:avLst/>
            </a:prstGeom>
            <a:noFill/>
            <a:ln w="9525">
              <a:noFill/>
              <a:miter lim="800000"/>
              <a:headEnd/>
              <a:tailEnd/>
            </a:ln>
          </p:spPr>
          <p:txBody>
            <a:bodyPr wrap="none">
              <a:spAutoFit/>
            </a:bodyPr>
            <a:lstStyle/>
            <a:p>
              <a:pPr fontAlgn="auto">
                <a:spcBef>
                  <a:spcPts val="0"/>
                </a:spcBef>
                <a:spcAft>
                  <a:spcPts val="0"/>
                </a:spcAft>
              </a:pPr>
              <a:r>
                <a:rPr lang="en-US" sz="600">
                  <a:solidFill>
                    <a:prstClr val="black"/>
                  </a:solidFill>
                  <a:latin typeface="Calibri" pitchFamily="34" charset="0"/>
                </a:rPr>
                <a:t>ARFORGEN</a:t>
              </a:r>
            </a:p>
            <a:p>
              <a:pPr fontAlgn="auto">
                <a:spcBef>
                  <a:spcPts val="0"/>
                </a:spcBef>
                <a:spcAft>
                  <a:spcPts val="0"/>
                </a:spcAft>
              </a:pPr>
              <a:r>
                <a:rPr lang="en-US" sz="600">
                  <a:solidFill>
                    <a:prstClr val="black"/>
                  </a:solidFill>
                  <a:latin typeface="Calibri" pitchFamily="34" charset="0"/>
                </a:rPr>
                <a:t>7-8 JAN 10</a:t>
              </a:r>
            </a:p>
          </p:txBody>
        </p:sp>
      </p:grpSp>
      <p:grpSp>
        <p:nvGrpSpPr>
          <p:cNvPr id="2271" name="Group 253"/>
          <p:cNvGrpSpPr>
            <a:grpSpLocks/>
          </p:cNvGrpSpPr>
          <p:nvPr/>
        </p:nvGrpSpPr>
        <p:grpSpPr bwMode="auto">
          <a:xfrm>
            <a:off x="3048000" y="4222750"/>
            <a:ext cx="636588" cy="236538"/>
            <a:chOff x="1524000" y="2971800"/>
            <a:chExt cx="637283" cy="236220"/>
          </a:xfrm>
        </p:grpSpPr>
        <p:sp>
          <p:nvSpPr>
            <p:cNvPr id="382" name="5-Point Star 381"/>
            <p:cNvSpPr/>
            <p:nvPr/>
          </p:nvSpPr>
          <p:spPr>
            <a:xfrm>
              <a:off x="1524000" y="3055825"/>
              <a:ext cx="152566" cy="152195"/>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202" name="TextBox 255"/>
            <p:cNvSpPr txBox="1">
              <a:spLocks noChangeArrowheads="1"/>
            </p:cNvSpPr>
            <p:nvPr/>
          </p:nvSpPr>
          <p:spPr bwMode="auto">
            <a:xfrm>
              <a:off x="1530548" y="2971800"/>
              <a:ext cx="630735" cy="184418"/>
            </a:xfrm>
            <a:prstGeom prst="rect">
              <a:avLst/>
            </a:prstGeom>
            <a:noFill/>
            <a:ln w="9525">
              <a:noFill/>
              <a:miter lim="800000"/>
              <a:headEnd/>
              <a:tailEnd/>
            </a:ln>
          </p:spPr>
          <p:txBody>
            <a:bodyPr wrap="none">
              <a:spAutoFit/>
            </a:bodyPr>
            <a:lstStyle/>
            <a:p>
              <a:pPr fontAlgn="auto">
                <a:spcBef>
                  <a:spcPts val="0"/>
                </a:spcBef>
                <a:spcAft>
                  <a:spcPts val="0"/>
                </a:spcAft>
              </a:pPr>
              <a:r>
                <a:rPr lang="en-US" sz="600">
                  <a:solidFill>
                    <a:prstClr val="black"/>
                  </a:solidFill>
                  <a:latin typeface="Calibri" pitchFamily="34" charset="0"/>
                </a:rPr>
                <a:t>BDE COMMEX</a:t>
              </a:r>
            </a:p>
          </p:txBody>
        </p:sp>
      </p:grpSp>
      <p:sp>
        <p:nvSpPr>
          <p:cNvPr id="387" name="Date Placeholder 386"/>
          <p:cNvSpPr>
            <a:spLocks noGrp="1"/>
          </p:cNvSpPr>
          <p:nvPr>
            <p:ph type="dt" sz="quarter" idx="4294967295"/>
          </p:nvPr>
        </p:nvSpPr>
        <p:spPr>
          <a:xfrm>
            <a:off x="0" y="762000"/>
            <a:ext cx="990600" cy="365125"/>
          </a:xfrm>
          <a:prstGeom prst="rect">
            <a:avLst/>
          </a:prstGeom>
        </p:spPr>
        <p:txBody>
          <a:bodyPr anchor="b"/>
          <a:lstStyle/>
          <a:p>
            <a:pPr algn="ctr">
              <a:defRPr/>
            </a:pPr>
            <a:fld id="{925BE4CF-0C90-4DEE-BA9E-9E229F115D44}" type="datetime3">
              <a:rPr lang="en-US" sz="1000" smtClean="0">
                <a:solidFill>
                  <a:prstClr val="black">
                    <a:tint val="75000"/>
                  </a:prstClr>
                </a:solidFill>
              </a:rPr>
              <a:pPr algn="ctr">
                <a:defRPr/>
              </a:pPr>
              <a:t>23 April 2012</a:t>
            </a:fld>
            <a:endParaRPr lang="en-US" sz="1000" dirty="0">
              <a:solidFill>
                <a:prstClr val="black">
                  <a:tint val="75000"/>
                </a:prstClr>
              </a:solidFill>
            </a:endParaRPr>
          </a:p>
        </p:txBody>
      </p:sp>
      <p:sp>
        <p:nvSpPr>
          <p:cNvPr id="2183" name="TextBox 118"/>
          <p:cNvSpPr txBox="1">
            <a:spLocks noChangeArrowheads="1"/>
          </p:cNvSpPr>
          <p:nvPr/>
        </p:nvSpPr>
        <p:spPr bwMode="auto">
          <a:xfrm>
            <a:off x="152400" y="744538"/>
            <a:ext cx="762000" cy="246062"/>
          </a:xfrm>
          <a:prstGeom prst="rect">
            <a:avLst/>
          </a:prstGeom>
          <a:noFill/>
          <a:ln w="9525">
            <a:noFill/>
            <a:miter lim="800000"/>
            <a:headEnd/>
            <a:tailEnd/>
          </a:ln>
        </p:spPr>
        <p:txBody>
          <a:bodyPr lIns="45720" rIns="45720">
            <a:spAutoFit/>
          </a:bodyPr>
          <a:lstStyle/>
          <a:p>
            <a:pPr algn="ctr" fontAlgn="auto">
              <a:spcBef>
                <a:spcPts val="0"/>
              </a:spcBef>
              <a:spcAft>
                <a:spcPts val="0"/>
              </a:spcAft>
            </a:pPr>
            <a:r>
              <a:rPr lang="en-US" sz="1000" b="1" i="1" dirty="0">
                <a:solidFill>
                  <a:prstClr val="black"/>
                </a:solidFill>
                <a:latin typeface="Calibri" pitchFamily="34" charset="0"/>
              </a:rPr>
              <a:t>AS OF: </a:t>
            </a:r>
          </a:p>
        </p:txBody>
      </p:sp>
      <p:sp>
        <p:nvSpPr>
          <p:cNvPr id="2184" name="TextBox 140"/>
          <p:cNvSpPr txBox="1">
            <a:spLocks noChangeArrowheads="1"/>
          </p:cNvSpPr>
          <p:nvPr/>
        </p:nvSpPr>
        <p:spPr bwMode="auto">
          <a:xfrm>
            <a:off x="6229350" y="4800600"/>
            <a:ext cx="601663" cy="276225"/>
          </a:xfrm>
          <a:prstGeom prst="rect">
            <a:avLst/>
          </a:prstGeom>
          <a:noFill/>
          <a:ln w="9525">
            <a:noFill/>
            <a:miter lim="800000"/>
            <a:headEnd/>
            <a:tailEnd/>
          </a:ln>
        </p:spPr>
        <p:txBody>
          <a:bodyPr wrap="none">
            <a:spAutoFit/>
          </a:bodyPr>
          <a:lstStyle/>
          <a:p>
            <a:pPr algn="ctr" fontAlgn="auto">
              <a:spcBef>
                <a:spcPts val="0"/>
              </a:spcBef>
              <a:spcAft>
                <a:spcPts val="0"/>
              </a:spcAft>
            </a:pPr>
            <a:r>
              <a:rPr lang="en-US" sz="600">
                <a:solidFill>
                  <a:prstClr val="black"/>
                </a:solidFill>
                <a:latin typeface="Calibri" pitchFamily="34" charset="0"/>
              </a:rPr>
              <a:t>COBRA GOLD</a:t>
            </a:r>
          </a:p>
          <a:p>
            <a:pPr algn="ctr" fontAlgn="auto">
              <a:spcBef>
                <a:spcPts val="0"/>
              </a:spcBef>
              <a:spcAft>
                <a:spcPts val="0"/>
              </a:spcAft>
            </a:pPr>
            <a:r>
              <a:rPr lang="en-US" sz="600">
                <a:solidFill>
                  <a:prstClr val="black"/>
                </a:solidFill>
                <a:latin typeface="Calibri" pitchFamily="34" charset="0"/>
              </a:rPr>
              <a:t>1-14 FEB 11</a:t>
            </a:r>
          </a:p>
        </p:txBody>
      </p:sp>
      <p:grpSp>
        <p:nvGrpSpPr>
          <p:cNvPr id="34" name="Group 224"/>
          <p:cNvGrpSpPr>
            <a:grpSpLocks/>
          </p:cNvGrpSpPr>
          <p:nvPr/>
        </p:nvGrpSpPr>
        <p:grpSpPr bwMode="auto">
          <a:xfrm>
            <a:off x="6375400" y="5029200"/>
            <a:ext cx="304800" cy="76200"/>
            <a:chOff x="1447800" y="990600"/>
            <a:chExt cx="5410200" cy="457200"/>
          </a:xfrm>
        </p:grpSpPr>
        <p:cxnSp>
          <p:nvCxnSpPr>
            <p:cNvPr id="342" name="Straight Connector 341"/>
            <p:cNvCxnSpPr/>
            <p:nvPr/>
          </p:nvCxnSpPr>
          <p:spPr>
            <a:xfrm>
              <a:off x="1447800" y="1219200"/>
              <a:ext cx="541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rot="5400000">
              <a:off x="6629400" y="12192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rot="5400000">
              <a:off x="1219200" y="12192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86" name="TextBox 346"/>
          <p:cNvSpPr txBox="1">
            <a:spLocks noChangeArrowheads="1"/>
          </p:cNvSpPr>
          <p:nvPr/>
        </p:nvSpPr>
        <p:spPr bwMode="auto">
          <a:xfrm rot="-5400000">
            <a:off x="-2391569" y="3821906"/>
            <a:ext cx="4994275" cy="246063"/>
          </a:xfrm>
          <a:prstGeom prst="rect">
            <a:avLst/>
          </a:prstGeom>
          <a:solidFill>
            <a:schemeClr val="bg1"/>
          </a:solidFill>
          <a:ln w="9525">
            <a:noFill/>
            <a:miter lim="800000"/>
            <a:headEnd/>
            <a:tailEnd/>
          </a:ln>
        </p:spPr>
        <p:txBody>
          <a:bodyPr wrap="none">
            <a:spAutoFit/>
          </a:bodyPr>
          <a:lstStyle/>
          <a:p>
            <a:pPr fontAlgn="auto">
              <a:spcBef>
                <a:spcPts val="0"/>
              </a:spcBef>
              <a:spcAft>
                <a:spcPts val="0"/>
              </a:spcAft>
            </a:pPr>
            <a:r>
              <a:rPr lang="en-US" sz="1000">
                <a:solidFill>
                  <a:prstClr val="black"/>
                </a:solidFill>
                <a:latin typeface="Calibri"/>
              </a:rPr>
              <a:t>Enclosure 2 (ARFORGEN Calendar to Annual Training Guidance (ATG) for FY 2010)</a:t>
            </a:r>
          </a:p>
        </p:txBody>
      </p:sp>
      <p:sp>
        <p:nvSpPr>
          <p:cNvPr id="2187" name="TextBox 126"/>
          <p:cNvSpPr txBox="1">
            <a:spLocks noChangeArrowheads="1"/>
          </p:cNvSpPr>
          <p:nvPr/>
        </p:nvSpPr>
        <p:spPr bwMode="auto">
          <a:xfrm>
            <a:off x="1371600" y="4484688"/>
            <a:ext cx="671513" cy="276225"/>
          </a:xfrm>
          <a:prstGeom prst="rect">
            <a:avLst/>
          </a:prstGeom>
          <a:noFill/>
          <a:ln w="9525">
            <a:noFill/>
            <a:miter lim="800000"/>
            <a:headEnd/>
            <a:tailEnd/>
          </a:ln>
        </p:spPr>
        <p:txBody>
          <a:bodyPr wrap="none">
            <a:spAutoFit/>
          </a:bodyPr>
          <a:lstStyle/>
          <a:p>
            <a:pPr algn="ctr" fontAlgn="auto">
              <a:spcBef>
                <a:spcPts val="0"/>
              </a:spcBef>
              <a:spcAft>
                <a:spcPts val="0"/>
              </a:spcAft>
            </a:pPr>
            <a:r>
              <a:rPr lang="en-US" sz="600">
                <a:solidFill>
                  <a:prstClr val="black"/>
                </a:solidFill>
                <a:latin typeface="Calibri" pitchFamily="34" charset="0"/>
              </a:rPr>
              <a:t>BLOCK LEAVE</a:t>
            </a:r>
          </a:p>
          <a:p>
            <a:pPr algn="ctr" fontAlgn="auto">
              <a:spcBef>
                <a:spcPts val="0"/>
              </a:spcBef>
              <a:spcAft>
                <a:spcPts val="0"/>
              </a:spcAft>
            </a:pPr>
            <a:r>
              <a:rPr lang="en-US" sz="600">
                <a:solidFill>
                  <a:prstClr val="black"/>
                </a:solidFill>
                <a:latin typeface="Calibri" pitchFamily="34" charset="0"/>
              </a:rPr>
              <a:t>20 NOV – 3 JAN</a:t>
            </a:r>
          </a:p>
        </p:txBody>
      </p:sp>
      <p:grpSp>
        <p:nvGrpSpPr>
          <p:cNvPr id="35" name="Group 122"/>
          <p:cNvGrpSpPr>
            <a:grpSpLocks/>
          </p:cNvGrpSpPr>
          <p:nvPr/>
        </p:nvGrpSpPr>
        <p:grpSpPr bwMode="auto">
          <a:xfrm>
            <a:off x="1371600" y="4572000"/>
            <a:ext cx="639763" cy="76200"/>
            <a:chOff x="1447800" y="990600"/>
            <a:chExt cx="5410200" cy="457200"/>
          </a:xfrm>
        </p:grpSpPr>
        <p:cxnSp>
          <p:nvCxnSpPr>
            <p:cNvPr id="354" name="Straight Connector 353"/>
            <p:cNvCxnSpPr/>
            <p:nvPr/>
          </p:nvCxnSpPr>
          <p:spPr>
            <a:xfrm>
              <a:off x="1447800" y="1219200"/>
              <a:ext cx="541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rot="5400000">
              <a:off x="6629400" y="12192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rot="5400000">
              <a:off x="1219200" y="12192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66"/>
          <p:cNvGrpSpPr>
            <a:grpSpLocks/>
          </p:cNvGrpSpPr>
          <p:nvPr/>
        </p:nvGrpSpPr>
        <p:grpSpPr bwMode="auto">
          <a:xfrm>
            <a:off x="1031875" y="3111500"/>
            <a:ext cx="568325" cy="276225"/>
            <a:chOff x="-1219200" y="3364675"/>
            <a:chExt cx="569025" cy="276225"/>
          </a:xfrm>
        </p:grpSpPr>
        <p:sp>
          <p:nvSpPr>
            <p:cNvPr id="2193" name="TextBox 129"/>
            <p:cNvSpPr txBox="1">
              <a:spLocks noChangeArrowheads="1"/>
            </p:cNvSpPr>
            <p:nvPr/>
          </p:nvSpPr>
          <p:spPr bwMode="auto">
            <a:xfrm>
              <a:off x="-1159762" y="3364675"/>
              <a:ext cx="509587" cy="276225"/>
            </a:xfrm>
            <a:prstGeom prst="rect">
              <a:avLst/>
            </a:prstGeom>
            <a:noFill/>
            <a:ln w="9525">
              <a:noFill/>
              <a:miter lim="800000"/>
              <a:headEnd/>
              <a:tailEnd/>
            </a:ln>
          </p:spPr>
          <p:txBody>
            <a:bodyPr wrap="none">
              <a:spAutoFit/>
            </a:bodyPr>
            <a:lstStyle/>
            <a:p>
              <a:pPr fontAlgn="auto">
                <a:spcBef>
                  <a:spcPts val="0"/>
                </a:spcBef>
                <a:spcAft>
                  <a:spcPts val="0"/>
                </a:spcAft>
              </a:pPr>
              <a:r>
                <a:rPr lang="en-US" sz="600">
                  <a:solidFill>
                    <a:prstClr val="black"/>
                  </a:solidFill>
                  <a:latin typeface="Calibri" pitchFamily="34" charset="0"/>
                </a:rPr>
                <a:t>COIN</a:t>
              </a:r>
            </a:p>
            <a:p>
              <a:pPr fontAlgn="auto">
                <a:spcBef>
                  <a:spcPts val="0"/>
                </a:spcBef>
                <a:spcAft>
                  <a:spcPts val="0"/>
                </a:spcAft>
              </a:pPr>
              <a:r>
                <a:rPr lang="en-US" sz="600">
                  <a:solidFill>
                    <a:prstClr val="black"/>
                  </a:solidFill>
                  <a:latin typeface="Calibri" pitchFamily="34" charset="0"/>
                </a:rPr>
                <a:t>27-30 OCT</a:t>
              </a:r>
            </a:p>
          </p:txBody>
        </p:sp>
        <p:sp>
          <p:nvSpPr>
            <p:cNvPr id="363" name="5-Point Star 362"/>
            <p:cNvSpPr/>
            <p:nvPr/>
          </p:nvSpPr>
          <p:spPr bwMode="auto">
            <a:xfrm>
              <a:off x="-1219200" y="3429763"/>
              <a:ext cx="152588" cy="15240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grpSp>
        <p:nvGrpSpPr>
          <p:cNvPr id="37" name="Group 367"/>
          <p:cNvGrpSpPr>
            <a:grpSpLocks/>
          </p:cNvGrpSpPr>
          <p:nvPr/>
        </p:nvGrpSpPr>
        <p:grpSpPr bwMode="auto">
          <a:xfrm>
            <a:off x="7515225" y="4800600"/>
            <a:ext cx="485775" cy="276225"/>
            <a:chOff x="-1219200" y="3364675"/>
            <a:chExt cx="486158" cy="276999"/>
          </a:xfrm>
        </p:grpSpPr>
        <p:sp>
          <p:nvSpPr>
            <p:cNvPr id="2191" name="TextBox 129"/>
            <p:cNvSpPr txBox="1">
              <a:spLocks noChangeArrowheads="1"/>
            </p:cNvSpPr>
            <p:nvPr/>
          </p:nvSpPr>
          <p:spPr bwMode="auto">
            <a:xfrm>
              <a:off x="-1159762" y="3364675"/>
              <a:ext cx="426720" cy="276999"/>
            </a:xfrm>
            <a:prstGeom prst="rect">
              <a:avLst/>
            </a:prstGeom>
            <a:noFill/>
            <a:ln w="9525">
              <a:noFill/>
              <a:miter lim="800000"/>
              <a:headEnd/>
              <a:tailEnd/>
            </a:ln>
          </p:spPr>
          <p:txBody>
            <a:bodyPr wrap="none">
              <a:spAutoFit/>
            </a:bodyPr>
            <a:lstStyle/>
            <a:p>
              <a:pPr fontAlgn="auto">
                <a:spcBef>
                  <a:spcPts val="0"/>
                </a:spcBef>
                <a:spcAft>
                  <a:spcPts val="0"/>
                </a:spcAft>
              </a:pPr>
              <a:r>
                <a:rPr lang="en-US" sz="600">
                  <a:solidFill>
                    <a:prstClr val="black"/>
                  </a:solidFill>
                  <a:latin typeface="Calibri" pitchFamily="34" charset="0"/>
                </a:rPr>
                <a:t>COIN</a:t>
              </a:r>
            </a:p>
            <a:p>
              <a:pPr fontAlgn="auto">
                <a:spcBef>
                  <a:spcPts val="0"/>
                </a:spcBef>
                <a:spcAft>
                  <a:spcPts val="0"/>
                </a:spcAft>
              </a:pPr>
              <a:r>
                <a:rPr lang="en-US" sz="600">
                  <a:solidFill>
                    <a:prstClr val="black"/>
                  </a:solidFill>
                  <a:latin typeface="Calibri" pitchFamily="34" charset="0"/>
                </a:rPr>
                <a:t>MAY 11</a:t>
              </a:r>
            </a:p>
          </p:txBody>
        </p:sp>
        <p:sp>
          <p:nvSpPr>
            <p:cNvPr id="373" name="5-Point Star 372"/>
            <p:cNvSpPr/>
            <p:nvPr/>
          </p:nvSpPr>
          <p:spPr bwMode="auto">
            <a:xfrm>
              <a:off x="-1219200" y="3428353"/>
              <a:ext cx="152520" cy="152827"/>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348" name="TextBox 115"/>
          <p:cNvSpPr txBox="1">
            <a:spLocks noChangeArrowheads="1"/>
          </p:cNvSpPr>
          <p:nvPr/>
        </p:nvSpPr>
        <p:spPr bwMode="auto">
          <a:xfrm>
            <a:off x="734420" y="127843"/>
            <a:ext cx="1571628" cy="461665"/>
          </a:xfrm>
          <a:prstGeom prst="rect">
            <a:avLst/>
          </a:prstGeom>
          <a:solidFill>
            <a:srgbClr val="FFFF00"/>
          </a:solidFill>
          <a:ln w="9525">
            <a:noFill/>
            <a:miter lim="800000"/>
            <a:headEnd/>
            <a:tailEnd/>
          </a:ln>
        </p:spPr>
        <p:txBody>
          <a:bodyPr wrap="square">
            <a:spAutoFit/>
          </a:bodyPr>
          <a:lstStyle/>
          <a:p>
            <a:pPr algn="ctr"/>
            <a:r>
              <a:rPr lang="en-US" sz="1200" b="1" dirty="0" smtClean="0"/>
              <a:t>Note: 52-Week LRPC @ BN</a:t>
            </a:r>
            <a:endParaRPr lang="en-US" sz="1200" b="1" dirty="0"/>
          </a:p>
        </p:txBody>
      </p:sp>
      <p:sp>
        <p:nvSpPr>
          <p:cNvPr id="352" name="Rectangle 351"/>
          <p:cNvSpPr>
            <a:spLocks noChangeArrowheads="1"/>
          </p:cNvSpPr>
          <p:nvPr/>
        </p:nvSpPr>
        <p:spPr bwMode="auto">
          <a:xfrm>
            <a:off x="3886337" y="0"/>
            <a:ext cx="1371463" cy="184666"/>
          </a:xfrm>
          <a:prstGeom prst="rect">
            <a:avLst/>
          </a:prstGeom>
          <a:solidFill>
            <a:srgbClr val="00B050"/>
          </a:solidFill>
          <a:ln w="9525">
            <a:noFill/>
            <a:miter lim="800000"/>
            <a:headEnd/>
            <a:tailEnd/>
          </a:ln>
          <a:effectLst/>
        </p:spPr>
        <p:txBody>
          <a:bodyPr wrap="square">
            <a:spAutoFit/>
          </a:bodyPr>
          <a:lstStyle/>
          <a:p>
            <a:pPr algn="ctr" fontAlgn="auto">
              <a:spcBef>
                <a:spcPts val="0"/>
              </a:spcBef>
              <a:spcAft>
                <a:spcPts val="0"/>
              </a:spcAft>
              <a:defRPr/>
            </a:pPr>
            <a:r>
              <a:rPr lang="en-US" sz="600" b="1" dirty="0">
                <a:solidFill>
                  <a:prstClr val="white"/>
                </a:solidFill>
                <a:effectLst>
                  <a:outerShdw blurRad="38100" dist="38100" dir="2700000" algn="tl">
                    <a:srgbClr val="000000"/>
                  </a:outerShdw>
                </a:effectLst>
                <a:latin typeface="Arial"/>
              </a:rPr>
              <a:t>UNCLASSIFIED</a:t>
            </a:r>
            <a:endParaRPr lang="en-US" sz="900" b="1" dirty="0">
              <a:solidFill>
                <a:prstClr val="black"/>
              </a:solidFill>
              <a:latin typeface="Arial"/>
            </a:endParaRPr>
          </a:p>
        </p:txBody>
      </p:sp>
      <p:sp>
        <p:nvSpPr>
          <p:cNvPr id="353" name="Rectangle 352"/>
          <p:cNvSpPr>
            <a:spLocks noChangeArrowheads="1"/>
          </p:cNvSpPr>
          <p:nvPr/>
        </p:nvSpPr>
        <p:spPr bwMode="auto">
          <a:xfrm>
            <a:off x="3886337" y="6673334"/>
            <a:ext cx="1371463" cy="184666"/>
          </a:xfrm>
          <a:prstGeom prst="rect">
            <a:avLst/>
          </a:prstGeom>
          <a:solidFill>
            <a:srgbClr val="00B050"/>
          </a:solidFill>
          <a:ln w="9525">
            <a:noFill/>
            <a:miter lim="800000"/>
            <a:headEnd/>
            <a:tailEnd/>
          </a:ln>
          <a:effectLst/>
        </p:spPr>
        <p:txBody>
          <a:bodyPr wrap="square">
            <a:spAutoFit/>
          </a:bodyPr>
          <a:lstStyle/>
          <a:p>
            <a:pPr algn="ctr" fontAlgn="auto">
              <a:spcBef>
                <a:spcPts val="0"/>
              </a:spcBef>
              <a:spcAft>
                <a:spcPts val="0"/>
              </a:spcAft>
              <a:defRPr/>
            </a:pPr>
            <a:r>
              <a:rPr lang="en-US" sz="600" b="1" dirty="0">
                <a:solidFill>
                  <a:prstClr val="white"/>
                </a:solidFill>
                <a:effectLst>
                  <a:outerShdw blurRad="38100" dist="38100" dir="2700000" algn="tl">
                    <a:srgbClr val="000000"/>
                  </a:outerShdw>
                </a:effectLst>
                <a:latin typeface="Arial"/>
              </a:rPr>
              <a:t>UNCLASSIFIED</a:t>
            </a:r>
            <a:endParaRPr lang="en-US" sz="900" b="1" dirty="0">
              <a:solidFill>
                <a:prstClr val="black"/>
              </a:solidFill>
              <a:latin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28625" y="246063"/>
            <a:ext cx="8229600" cy="1143000"/>
          </a:xfrm>
        </p:spPr>
        <p:txBody>
          <a:bodyPr anchor="t" anchorCtr="0"/>
          <a:lstStyle/>
          <a:p>
            <a:pPr eaLnBrk="1" hangingPunct="1"/>
            <a:r>
              <a:rPr lang="en-US" sz="3600" dirty="0" smtClean="0">
                <a:latin typeface="Arial" pitchFamily="34" charset="0"/>
                <a:cs typeface="Arial" pitchFamily="34" charset="0"/>
              </a:rPr>
              <a:t>Short-Range Planning Cycle</a:t>
            </a:r>
          </a:p>
        </p:txBody>
      </p:sp>
      <p:sp>
        <p:nvSpPr>
          <p:cNvPr id="14339" name="Content Placeholder 2"/>
          <p:cNvSpPr>
            <a:spLocks noGrp="1"/>
          </p:cNvSpPr>
          <p:nvPr>
            <p:ph idx="1"/>
          </p:nvPr>
        </p:nvSpPr>
        <p:spPr>
          <a:xfrm>
            <a:off x="457200" y="1368425"/>
            <a:ext cx="8229600" cy="5172075"/>
          </a:xfrm>
        </p:spPr>
        <p:txBody>
          <a:bodyPr/>
          <a:lstStyle/>
          <a:p>
            <a:r>
              <a:rPr lang="en-US" sz="1800" b="1" dirty="0" smtClean="0"/>
              <a:t>Division Commander:  </a:t>
            </a:r>
            <a:r>
              <a:rPr lang="en-US" sz="1800" dirty="0" smtClean="0"/>
              <a:t>Publishes annual Command Training Guidance (CTG) &amp; LRPC 8-months before fiscal year (FY); QTG &amp; SRPC 3-months before the QTR</a:t>
            </a:r>
          </a:p>
          <a:p>
            <a:r>
              <a:rPr lang="en-US" sz="1800" b="1" dirty="0" smtClean="0"/>
              <a:t>Brigade Commander: </a:t>
            </a:r>
            <a:r>
              <a:rPr lang="en-US" sz="1800" dirty="0" smtClean="0"/>
              <a:t>Publishes  annual CTG &amp; LRPC 6 to 8-months before FY; QTG &amp; SRTC 2-months before the QTR.</a:t>
            </a:r>
          </a:p>
          <a:p>
            <a:r>
              <a:rPr lang="en-US" sz="1800" b="1" dirty="0" smtClean="0"/>
              <a:t>Battalion Commander:</a:t>
            </a:r>
          </a:p>
          <a:p>
            <a:pPr lvl="1"/>
            <a:r>
              <a:rPr lang="en-US" sz="1600" dirty="0" smtClean="0"/>
              <a:t>Reviews BDE guidance</a:t>
            </a:r>
          </a:p>
          <a:p>
            <a:pPr lvl="1"/>
            <a:r>
              <a:rPr lang="en-US" sz="1600" dirty="0" smtClean="0"/>
              <a:t>Reviews mission (MTOE or Deployment)</a:t>
            </a:r>
          </a:p>
          <a:p>
            <a:pPr lvl="1"/>
            <a:r>
              <a:rPr lang="en-US" sz="1600" dirty="0" smtClean="0"/>
              <a:t>Evaluates BN METL (from CATS and AUTL)</a:t>
            </a:r>
          </a:p>
          <a:p>
            <a:pPr lvl="1"/>
            <a:r>
              <a:rPr lang="en-US" sz="1600" dirty="0" smtClean="0"/>
              <a:t>Assesses BN METL training</a:t>
            </a:r>
          </a:p>
          <a:p>
            <a:pPr lvl="1"/>
            <a:r>
              <a:rPr lang="en-US" sz="1600" dirty="0" smtClean="0"/>
              <a:t>Publishes QTG &amp; SRTC 6-weeks prior to beginning of quarter</a:t>
            </a:r>
          </a:p>
          <a:p>
            <a:r>
              <a:rPr lang="en-US" sz="1800" b="1" dirty="0" smtClean="0"/>
              <a:t>Company Commander:</a:t>
            </a:r>
          </a:p>
          <a:p>
            <a:pPr lvl="1"/>
            <a:r>
              <a:rPr lang="en-US" sz="1600" dirty="0" smtClean="0"/>
              <a:t>Reviews BN guidance</a:t>
            </a:r>
          </a:p>
          <a:p>
            <a:pPr lvl="1"/>
            <a:r>
              <a:rPr lang="en-US" sz="1600" dirty="0" smtClean="0"/>
              <a:t>Conducts crosswalk of BN METL</a:t>
            </a:r>
          </a:p>
          <a:p>
            <a:pPr lvl="1"/>
            <a:r>
              <a:rPr lang="en-US" sz="1600" dirty="0" smtClean="0"/>
              <a:t>Evaluates CO METL</a:t>
            </a:r>
          </a:p>
          <a:p>
            <a:pPr lvl="1"/>
            <a:r>
              <a:rPr lang="en-US" sz="1600" dirty="0" smtClean="0"/>
              <a:t>Assesses CO METL training</a:t>
            </a:r>
          </a:p>
          <a:p>
            <a:pPr lvl="1"/>
            <a:r>
              <a:rPr lang="en-US" sz="1600" dirty="0" smtClean="0"/>
              <a:t>Develops a training strategy</a:t>
            </a:r>
          </a:p>
          <a:p>
            <a:pPr lvl="1"/>
            <a:r>
              <a:rPr lang="en-US" sz="1600" u="sng" dirty="0" smtClean="0"/>
              <a:t>Briefs QTB to BDE commander</a:t>
            </a:r>
            <a:r>
              <a:rPr lang="en-US" sz="1600" dirty="0" smtClean="0"/>
              <a:t> 5-weeks prior to QTR</a:t>
            </a:r>
            <a:endParaRPr lang="en-US" sz="2000" dirty="0" smtClean="0"/>
          </a:p>
          <a:p>
            <a:endParaRPr lang="en-US" sz="1800" dirty="0" smtClean="0"/>
          </a:p>
        </p:txBody>
      </p:sp>
      <p:sp>
        <p:nvSpPr>
          <p:cNvPr id="6" name="Slide Number Placeholder 3"/>
          <p:cNvSpPr txBox="1">
            <a:spLocks/>
          </p:cNvSpPr>
          <p:nvPr/>
        </p:nvSpPr>
        <p:spPr>
          <a:xfrm>
            <a:off x="6781800" y="6410325"/>
            <a:ext cx="2133600" cy="365125"/>
          </a:xfrm>
          <a:prstGeom prst="rect">
            <a:avLst/>
          </a:prstGeom>
        </p:spPr>
        <p:txBody>
          <a:bodyPr anchor="ctr"/>
          <a:lstStyle/>
          <a:p>
            <a:pPr algn="r" fontAlgn="auto">
              <a:spcBef>
                <a:spcPts val="0"/>
              </a:spcBef>
              <a:spcAft>
                <a:spcPts val="0"/>
              </a:spcAft>
              <a:defRPr/>
            </a:pPr>
            <a:fld id="{4B98A8AA-C483-4B18-9DC3-E68DC09CD87B}" type="slidenum">
              <a:rPr lang="en-US" sz="1200">
                <a:solidFill>
                  <a:prstClr val="black"/>
                </a:solidFill>
                <a:latin typeface="Calibri"/>
              </a:rPr>
              <a:pPr algn="r" fontAlgn="auto">
                <a:spcBef>
                  <a:spcPts val="0"/>
                </a:spcBef>
                <a:spcAft>
                  <a:spcPts val="0"/>
                </a:spcAft>
                <a:defRPr/>
              </a:pPr>
              <a:t>16</a:t>
            </a:fld>
            <a:endParaRPr lang="en-US" sz="1200" dirty="0">
              <a:solidFill>
                <a:prstClr val="black"/>
              </a:solidFill>
              <a:latin typeface="Calibri"/>
            </a:endParaRPr>
          </a:p>
        </p:txBody>
      </p:sp>
      <p:sp>
        <p:nvSpPr>
          <p:cNvPr id="7" name="Content Placeholder 2"/>
          <p:cNvSpPr txBox="1">
            <a:spLocks/>
          </p:cNvSpPr>
          <p:nvPr/>
        </p:nvSpPr>
        <p:spPr bwMode="auto">
          <a:xfrm>
            <a:off x="5709118" y="2670175"/>
            <a:ext cx="3094223" cy="1077073"/>
          </a:xfrm>
          <a:prstGeom prst="rect">
            <a:avLst/>
          </a:prstGeom>
          <a:noFill/>
          <a:ln w="9525">
            <a:solidFill>
              <a:schemeClr val="tx1"/>
            </a:solidFill>
            <a:miter lim="800000"/>
            <a:headEnd/>
            <a:tailEnd/>
          </a:ln>
        </p:spPr>
        <p:txBody>
          <a:bodyPr/>
          <a:lstStyle/>
          <a:p>
            <a:pPr marL="342900" indent="-342900" eaLnBrk="0" hangingPunct="0">
              <a:spcBef>
                <a:spcPct val="20000"/>
              </a:spcBef>
              <a:defRPr/>
            </a:pPr>
            <a:r>
              <a:rPr lang="en-US" sz="2000" dirty="0">
                <a:solidFill>
                  <a:prstClr val="black"/>
                </a:solidFill>
                <a:latin typeface="Calibri"/>
              </a:rPr>
              <a:t>Note: Short-Range planning at the BN and CO is 3-months (i.e. 1 QTR)</a:t>
            </a:r>
          </a:p>
        </p:txBody>
      </p:sp>
      <p:sp>
        <p:nvSpPr>
          <p:cNvPr id="8" name="Content Placeholder 2"/>
          <p:cNvSpPr txBox="1">
            <a:spLocks/>
          </p:cNvSpPr>
          <p:nvPr/>
        </p:nvSpPr>
        <p:spPr bwMode="auto">
          <a:xfrm>
            <a:off x="5807729" y="4543798"/>
            <a:ext cx="3094223" cy="1015663"/>
          </a:xfrm>
          <a:prstGeom prst="rect">
            <a:avLst/>
          </a:prstGeom>
          <a:noFill/>
          <a:ln w="9525">
            <a:solidFill>
              <a:schemeClr val="tx1"/>
            </a:solidFill>
            <a:miter lim="800000"/>
            <a:headEnd/>
            <a:tailEnd/>
          </a:ln>
        </p:spPr>
        <p:txBody>
          <a:bodyPr>
            <a:spAutoFit/>
          </a:bodyPr>
          <a:lstStyle/>
          <a:p>
            <a:pPr marL="342900" indent="-342900" eaLnBrk="0" hangingPunct="0">
              <a:spcBef>
                <a:spcPct val="20000"/>
              </a:spcBef>
              <a:defRPr/>
            </a:pPr>
            <a:r>
              <a:rPr lang="en-US" sz="2000" dirty="0">
                <a:solidFill>
                  <a:prstClr val="black"/>
                </a:solidFill>
                <a:latin typeface="Calibri"/>
              </a:rPr>
              <a:t>Note: Guidance 6-weeks out and QTB </a:t>
            </a:r>
            <a:r>
              <a:rPr lang="en-US" sz="2000" dirty="0" smtClean="0">
                <a:solidFill>
                  <a:prstClr val="black"/>
                </a:solidFill>
                <a:latin typeface="Calibri"/>
              </a:rPr>
              <a:t>5-weeks out </a:t>
            </a:r>
            <a:r>
              <a:rPr lang="en-US" sz="2000" dirty="0">
                <a:solidFill>
                  <a:prstClr val="black"/>
                </a:solidFill>
                <a:latin typeface="Calibri"/>
              </a:rPr>
              <a:t>nests with NTTC. </a:t>
            </a:r>
          </a:p>
        </p:txBody>
      </p:sp>
      <p:cxnSp>
        <p:nvCxnSpPr>
          <p:cNvPr id="9" name="Straight Arrow Connector 8"/>
          <p:cNvCxnSpPr>
            <a:stCxn id="8" idx="1"/>
          </p:cNvCxnSpPr>
          <p:nvPr/>
        </p:nvCxnSpPr>
        <p:spPr bwMode="auto">
          <a:xfrm flipH="1" flipV="1">
            <a:off x="3300413" y="4343400"/>
            <a:ext cx="2507316" cy="7082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1"/>
          </p:cNvCxnSpPr>
          <p:nvPr/>
        </p:nvCxnSpPr>
        <p:spPr bwMode="auto">
          <a:xfrm flipH="1">
            <a:off x="3991817" y="5051630"/>
            <a:ext cx="1815912" cy="109003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09142" y="744529"/>
            <a:ext cx="671979" cy="276999"/>
          </a:xfrm>
          <a:prstGeom prst="rect">
            <a:avLst/>
          </a:prstGeom>
          <a:solidFill>
            <a:schemeClr val="bg1"/>
          </a:solidFill>
        </p:spPr>
        <p:txBody>
          <a:bodyPr wrap="none" rtlCol="0">
            <a:spAutoFit/>
          </a:bodyPr>
          <a:lstStyle/>
          <a:p>
            <a:r>
              <a:rPr lang="en-US" sz="1200" dirty="0">
                <a:solidFill>
                  <a:prstClr val="black"/>
                </a:solidFill>
              </a:rPr>
              <a:t>(1 of </a:t>
            </a:r>
            <a:r>
              <a:rPr lang="en-US" sz="1200" dirty="0" smtClean="0">
                <a:solidFill>
                  <a:prstClr val="black"/>
                </a:solidFill>
              </a:rPr>
              <a:t>7)</a:t>
            </a:r>
            <a:endParaRPr lang="en-US" sz="1200" dirty="0">
              <a:solidFill>
                <a:prstClr val="black"/>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1" hangingPunct="1"/>
            <a:r>
              <a:rPr lang="en-US" sz="3600" dirty="0" smtClean="0">
                <a:solidFill>
                  <a:prstClr val="black"/>
                </a:solidFill>
                <a:latin typeface="Arial" pitchFamily="34" charset="0"/>
                <a:ea typeface="+mn-ea"/>
                <a:cs typeface="Arial" pitchFamily="34" charset="0"/>
              </a:rPr>
              <a:t>Short-Range Planning Cycle</a:t>
            </a:r>
            <a:br>
              <a:rPr lang="en-US" sz="3600" dirty="0" smtClean="0">
                <a:solidFill>
                  <a:prstClr val="black"/>
                </a:solidFill>
                <a:latin typeface="Arial" pitchFamily="34" charset="0"/>
                <a:ea typeface="+mn-ea"/>
                <a:cs typeface="Arial" pitchFamily="34" charset="0"/>
              </a:rPr>
            </a:br>
            <a:endParaRPr lang="en-US" dirty="0"/>
          </a:p>
        </p:txBody>
      </p:sp>
      <p:graphicFrame>
        <p:nvGraphicFramePr>
          <p:cNvPr id="6" name="Table 5"/>
          <p:cNvGraphicFramePr>
            <a:graphicFrameLocks noGrp="1"/>
          </p:cNvGraphicFramePr>
          <p:nvPr/>
        </p:nvGraphicFramePr>
        <p:xfrm>
          <a:off x="593380" y="1387475"/>
          <a:ext cx="7941366" cy="3924808"/>
        </p:xfrm>
        <a:graphic>
          <a:graphicData uri="http://schemas.openxmlformats.org/drawingml/2006/table">
            <a:tbl>
              <a:tblPr firstRow="1" bandRow="1">
                <a:tableStyleId>{5C22544A-7EE6-4342-B048-85BDC9FD1C3A}</a:tableStyleId>
              </a:tblPr>
              <a:tblGrid>
                <a:gridCol w="3970683"/>
                <a:gridCol w="3970683"/>
              </a:tblGrid>
              <a:tr h="370840">
                <a:tc gridSpan="2">
                  <a:txBody>
                    <a:bodyPr/>
                    <a:lstStyle/>
                    <a:p>
                      <a:pPr algn="ctr"/>
                      <a:r>
                        <a:rPr lang="en-US" sz="1800" dirty="0" smtClean="0">
                          <a:solidFill>
                            <a:schemeClr val="tx1"/>
                          </a:solidFill>
                          <a:latin typeface="Arial" pitchFamily="34" charset="0"/>
                          <a:cs typeface="Arial" pitchFamily="34" charset="0"/>
                        </a:rPr>
                        <a:t>Examples of topics normally addressed in the CTG 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Commander’s assessment of METL proficiency.</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Training priorities and strategy to improve and sustain METL</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proficiency.</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Combined arms training.</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Organizational inspection program.</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Joint, Interagency, Intergovernmental, and Multinational (JIIM) training, as applicable.</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 cross-reference of training events and associated METL training objectives.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Individual training.</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Leader development and leader training.</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Self development.</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Training of trainers and evaluators.</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Training evaluation and feedback.</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Force integration.</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Resource guidance.</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Training management.</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Risk management.</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Slide Number Placeholder 3"/>
          <p:cNvSpPr txBox="1">
            <a:spLocks/>
          </p:cNvSpPr>
          <p:nvPr/>
        </p:nvSpPr>
        <p:spPr>
          <a:xfrm>
            <a:off x="6781800" y="6410325"/>
            <a:ext cx="2133600" cy="365125"/>
          </a:xfrm>
          <a:prstGeom prst="rect">
            <a:avLst/>
          </a:prstGeom>
        </p:spPr>
        <p:txBody>
          <a:bodyPr anchor="ctr"/>
          <a:lstStyle/>
          <a:p>
            <a:pPr algn="r" fontAlgn="auto">
              <a:spcBef>
                <a:spcPts val="0"/>
              </a:spcBef>
              <a:spcAft>
                <a:spcPts val="0"/>
              </a:spcAft>
              <a:defRPr/>
            </a:pPr>
            <a:fld id="{180E80CD-3BB6-4AA4-A229-ED1C64CD2E97}" type="slidenum">
              <a:rPr lang="en-US" sz="1200">
                <a:latin typeface="+mn-lt"/>
              </a:rPr>
              <a:pPr algn="r" fontAlgn="auto">
                <a:spcBef>
                  <a:spcPts val="0"/>
                </a:spcBef>
                <a:spcAft>
                  <a:spcPts val="0"/>
                </a:spcAft>
                <a:defRPr/>
              </a:pPr>
              <a:t>17</a:t>
            </a:fld>
            <a:endParaRPr lang="en-US" sz="1200" dirty="0">
              <a:latin typeface="+mn-lt"/>
            </a:endParaRPr>
          </a:p>
        </p:txBody>
      </p:sp>
      <p:sp>
        <p:nvSpPr>
          <p:cNvPr id="5" name="TextBox 4"/>
          <p:cNvSpPr txBox="1"/>
          <p:nvPr/>
        </p:nvSpPr>
        <p:spPr>
          <a:xfrm>
            <a:off x="4209142" y="744529"/>
            <a:ext cx="671979" cy="276999"/>
          </a:xfrm>
          <a:prstGeom prst="rect">
            <a:avLst/>
          </a:prstGeom>
          <a:solidFill>
            <a:schemeClr val="bg1"/>
          </a:solidFill>
        </p:spPr>
        <p:txBody>
          <a:bodyPr wrap="none" rtlCol="0">
            <a:spAutoFit/>
          </a:bodyPr>
          <a:lstStyle/>
          <a:p>
            <a:r>
              <a:rPr lang="en-US" sz="1200" dirty="0" smtClean="0">
                <a:solidFill>
                  <a:prstClr val="black"/>
                </a:solidFill>
              </a:rPr>
              <a:t>(2 </a:t>
            </a:r>
            <a:r>
              <a:rPr lang="en-US" sz="1200" dirty="0">
                <a:solidFill>
                  <a:prstClr val="black"/>
                </a:solidFill>
              </a:rPr>
              <a:t>of </a:t>
            </a:r>
            <a:r>
              <a:rPr lang="en-US" sz="1200" dirty="0" smtClean="0">
                <a:solidFill>
                  <a:prstClr val="black"/>
                </a:solidFill>
              </a:rPr>
              <a:t>7)</a:t>
            </a:r>
            <a:endParaRPr lang="en-US" sz="1200" dirty="0">
              <a:solidFill>
                <a:prstClr val="black"/>
              </a:solidFill>
            </a:endParaRPr>
          </a:p>
        </p:txBody>
      </p:sp>
      <p:sp>
        <p:nvSpPr>
          <p:cNvPr id="7" name="TextBox 115"/>
          <p:cNvSpPr txBox="1">
            <a:spLocks noChangeArrowheads="1"/>
          </p:cNvSpPr>
          <p:nvPr/>
        </p:nvSpPr>
        <p:spPr bwMode="auto">
          <a:xfrm>
            <a:off x="802629" y="5518040"/>
            <a:ext cx="3217578" cy="646331"/>
          </a:xfrm>
          <a:prstGeom prst="rect">
            <a:avLst/>
          </a:prstGeom>
          <a:solidFill>
            <a:srgbClr val="FFFF00"/>
          </a:solidFill>
          <a:ln w="9525">
            <a:noFill/>
            <a:miter lim="800000"/>
            <a:headEnd/>
            <a:tailEnd/>
          </a:ln>
        </p:spPr>
        <p:txBody>
          <a:bodyPr wrap="square">
            <a:spAutoFit/>
          </a:bodyPr>
          <a:lstStyle/>
          <a:p>
            <a:pPr algn="ctr"/>
            <a:r>
              <a:rPr lang="en-US" sz="1200" b="1" dirty="0" smtClean="0"/>
              <a:t>Note: DIV will provide the LRPC with the CG’s CTG; the BDE CDR and BC must provide their SRPC with their CTG</a:t>
            </a:r>
            <a:endParaRPr lang="en-US" sz="12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Group 99"/>
          <p:cNvGrpSpPr/>
          <p:nvPr/>
        </p:nvGrpSpPr>
        <p:grpSpPr>
          <a:xfrm>
            <a:off x="3010557" y="1174571"/>
            <a:ext cx="3621324" cy="5316437"/>
            <a:chOff x="3010557" y="1174571"/>
            <a:chExt cx="3621324" cy="5316437"/>
          </a:xfrm>
        </p:grpSpPr>
        <p:pic>
          <p:nvPicPr>
            <p:cNvPr id="3" name="Picture 2"/>
            <p:cNvPicPr>
              <a:picLocks noChangeAspect="1" noChangeArrowheads="1"/>
            </p:cNvPicPr>
            <p:nvPr/>
          </p:nvPicPr>
          <p:blipFill>
            <a:blip r:embed="rId3" cstate="print"/>
            <a:srcRect/>
            <a:stretch>
              <a:fillRect/>
            </a:stretch>
          </p:blipFill>
          <p:spPr bwMode="auto">
            <a:xfrm>
              <a:off x="3010557" y="1174571"/>
              <a:ext cx="1390315" cy="394057"/>
            </a:xfrm>
            <a:prstGeom prst="rect">
              <a:avLst/>
            </a:prstGeom>
            <a:noFill/>
            <a:ln w="9525">
              <a:noFill/>
              <a:miter lim="800000"/>
              <a:headEnd/>
              <a:tailEnd/>
            </a:ln>
          </p:spPr>
        </p:pic>
        <p:pic>
          <p:nvPicPr>
            <p:cNvPr id="75" name="Picture 74"/>
            <p:cNvPicPr>
              <a:picLocks noChangeAspect="1" noChangeArrowheads="1"/>
            </p:cNvPicPr>
            <p:nvPr/>
          </p:nvPicPr>
          <p:blipFill>
            <a:blip r:embed="rId3" cstate="print"/>
            <a:srcRect/>
            <a:stretch>
              <a:fillRect/>
            </a:stretch>
          </p:blipFill>
          <p:spPr bwMode="auto">
            <a:xfrm>
              <a:off x="3186530" y="1553223"/>
              <a:ext cx="1390315" cy="394057"/>
            </a:xfrm>
            <a:prstGeom prst="rect">
              <a:avLst/>
            </a:prstGeom>
            <a:noFill/>
            <a:ln w="9525">
              <a:noFill/>
              <a:miter lim="800000"/>
              <a:headEnd/>
              <a:tailEnd/>
            </a:ln>
          </p:spPr>
        </p:pic>
        <p:pic>
          <p:nvPicPr>
            <p:cNvPr id="88" name="Picture 87"/>
            <p:cNvPicPr>
              <a:picLocks noChangeAspect="1" noChangeArrowheads="1"/>
            </p:cNvPicPr>
            <p:nvPr/>
          </p:nvPicPr>
          <p:blipFill>
            <a:blip r:embed="rId3" cstate="print"/>
            <a:srcRect/>
            <a:stretch>
              <a:fillRect/>
            </a:stretch>
          </p:blipFill>
          <p:spPr bwMode="auto">
            <a:xfrm>
              <a:off x="3357783" y="1931867"/>
              <a:ext cx="1390315" cy="394057"/>
            </a:xfrm>
            <a:prstGeom prst="rect">
              <a:avLst/>
            </a:prstGeom>
            <a:noFill/>
            <a:ln w="9525">
              <a:noFill/>
              <a:miter lim="800000"/>
              <a:headEnd/>
              <a:tailEnd/>
            </a:ln>
          </p:spPr>
        </p:pic>
        <p:pic>
          <p:nvPicPr>
            <p:cNvPr id="89" name="Picture 88"/>
            <p:cNvPicPr>
              <a:picLocks noChangeAspect="1" noChangeArrowheads="1"/>
            </p:cNvPicPr>
            <p:nvPr/>
          </p:nvPicPr>
          <p:blipFill>
            <a:blip r:embed="rId3" cstate="print"/>
            <a:srcRect/>
            <a:stretch>
              <a:fillRect/>
            </a:stretch>
          </p:blipFill>
          <p:spPr bwMode="auto">
            <a:xfrm>
              <a:off x="3529036" y="2310511"/>
              <a:ext cx="1390315" cy="394057"/>
            </a:xfrm>
            <a:prstGeom prst="rect">
              <a:avLst/>
            </a:prstGeom>
            <a:noFill/>
            <a:ln w="9525">
              <a:noFill/>
              <a:miter lim="800000"/>
              <a:headEnd/>
              <a:tailEnd/>
            </a:ln>
          </p:spPr>
        </p:pic>
        <p:pic>
          <p:nvPicPr>
            <p:cNvPr id="90" name="Picture 89"/>
            <p:cNvPicPr>
              <a:picLocks noChangeAspect="1" noChangeArrowheads="1"/>
            </p:cNvPicPr>
            <p:nvPr/>
          </p:nvPicPr>
          <p:blipFill>
            <a:blip r:embed="rId3" cstate="print"/>
            <a:srcRect/>
            <a:stretch>
              <a:fillRect/>
            </a:stretch>
          </p:blipFill>
          <p:spPr bwMode="auto">
            <a:xfrm>
              <a:off x="3700289" y="2689155"/>
              <a:ext cx="1390315" cy="394057"/>
            </a:xfrm>
            <a:prstGeom prst="rect">
              <a:avLst/>
            </a:prstGeom>
            <a:noFill/>
            <a:ln w="9525">
              <a:noFill/>
              <a:miter lim="800000"/>
              <a:headEnd/>
              <a:tailEnd/>
            </a:ln>
          </p:spPr>
        </p:pic>
        <p:pic>
          <p:nvPicPr>
            <p:cNvPr id="91" name="Picture 90"/>
            <p:cNvPicPr>
              <a:picLocks noChangeAspect="1" noChangeArrowheads="1"/>
            </p:cNvPicPr>
            <p:nvPr/>
          </p:nvPicPr>
          <p:blipFill>
            <a:blip r:embed="rId3" cstate="print"/>
            <a:srcRect/>
            <a:stretch>
              <a:fillRect/>
            </a:stretch>
          </p:blipFill>
          <p:spPr bwMode="auto">
            <a:xfrm>
              <a:off x="3871542" y="3067799"/>
              <a:ext cx="1390315" cy="394057"/>
            </a:xfrm>
            <a:prstGeom prst="rect">
              <a:avLst/>
            </a:prstGeom>
            <a:noFill/>
            <a:ln w="9525">
              <a:noFill/>
              <a:miter lim="800000"/>
              <a:headEnd/>
              <a:tailEnd/>
            </a:ln>
          </p:spPr>
        </p:pic>
        <p:pic>
          <p:nvPicPr>
            <p:cNvPr id="92" name="Picture 91"/>
            <p:cNvPicPr>
              <a:picLocks noChangeAspect="1" noChangeArrowheads="1"/>
            </p:cNvPicPr>
            <p:nvPr/>
          </p:nvPicPr>
          <p:blipFill>
            <a:blip r:embed="rId3" cstate="print"/>
            <a:srcRect/>
            <a:stretch>
              <a:fillRect/>
            </a:stretch>
          </p:blipFill>
          <p:spPr bwMode="auto">
            <a:xfrm>
              <a:off x="4042795" y="3446443"/>
              <a:ext cx="1390315" cy="394057"/>
            </a:xfrm>
            <a:prstGeom prst="rect">
              <a:avLst/>
            </a:prstGeom>
            <a:noFill/>
            <a:ln w="9525">
              <a:noFill/>
              <a:miter lim="800000"/>
              <a:headEnd/>
              <a:tailEnd/>
            </a:ln>
          </p:spPr>
        </p:pic>
        <p:pic>
          <p:nvPicPr>
            <p:cNvPr id="93" name="Picture 92"/>
            <p:cNvPicPr>
              <a:picLocks noChangeAspect="1" noChangeArrowheads="1"/>
            </p:cNvPicPr>
            <p:nvPr/>
          </p:nvPicPr>
          <p:blipFill>
            <a:blip r:embed="rId3" cstate="print"/>
            <a:srcRect/>
            <a:stretch>
              <a:fillRect/>
            </a:stretch>
          </p:blipFill>
          <p:spPr bwMode="auto">
            <a:xfrm>
              <a:off x="4214048" y="3825087"/>
              <a:ext cx="1390315" cy="394057"/>
            </a:xfrm>
            <a:prstGeom prst="rect">
              <a:avLst/>
            </a:prstGeom>
            <a:noFill/>
            <a:ln w="9525">
              <a:noFill/>
              <a:miter lim="800000"/>
              <a:headEnd/>
              <a:tailEnd/>
            </a:ln>
          </p:spPr>
        </p:pic>
        <p:pic>
          <p:nvPicPr>
            <p:cNvPr id="94" name="Picture 93"/>
            <p:cNvPicPr>
              <a:picLocks noChangeAspect="1" noChangeArrowheads="1"/>
            </p:cNvPicPr>
            <p:nvPr/>
          </p:nvPicPr>
          <p:blipFill>
            <a:blip r:embed="rId3" cstate="print"/>
            <a:srcRect/>
            <a:stretch>
              <a:fillRect/>
            </a:stretch>
          </p:blipFill>
          <p:spPr bwMode="auto">
            <a:xfrm>
              <a:off x="4385301" y="4203731"/>
              <a:ext cx="1390315" cy="394057"/>
            </a:xfrm>
            <a:prstGeom prst="rect">
              <a:avLst/>
            </a:prstGeom>
            <a:noFill/>
            <a:ln w="9525">
              <a:noFill/>
              <a:miter lim="800000"/>
              <a:headEnd/>
              <a:tailEnd/>
            </a:ln>
          </p:spPr>
        </p:pic>
        <p:pic>
          <p:nvPicPr>
            <p:cNvPr id="95" name="Picture 94"/>
            <p:cNvPicPr>
              <a:picLocks noChangeAspect="1" noChangeArrowheads="1"/>
            </p:cNvPicPr>
            <p:nvPr/>
          </p:nvPicPr>
          <p:blipFill>
            <a:blip r:embed="rId3" cstate="print"/>
            <a:srcRect/>
            <a:stretch>
              <a:fillRect/>
            </a:stretch>
          </p:blipFill>
          <p:spPr bwMode="auto">
            <a:xfrm>
              <a:off x="4556554" y="4582375"/>
              <a:ext cx="1390315" cy="394057"/>
            </a:xfrm>
            <a:prstGeom prst="rect">
              <a:avLst/>
            </a:prstGeom>
            <a:noFill/>
            <a:ln w="9525">
              <a:noFill/>
              <a:miter lim="800000"/>
              <a:headEnd/>
              <a:tailEnd/>
            </a:ln>
          </p:spPr>
        </p:pic>
        <p:pic>
          <p:nvPicPr>
            <p:cNvPr id="96" name="Picture 95"/>
            <p:cNvPicPr>
              <a:picLocks noChangeAspect="1" noChangeArrowheads="1"/>
            </p:cNvPicPr>
            <p:nvPr/>
          </p:nvPicPr>
          <p:blipFill>
            <a:blip r:embed="rId3" cstate="print"/>
            <a:srcRect/>
            <a:stretch>
              <a:fillRect/>
            </a:stretch>
          </p:blipFill>
          <p:spPr bwMode="auto">
            <a:xfrm>
              <a:off x="4727807" y="4961019"/>
              <a:ext cx="1390315" cy="394057"/>
            </a:xfrm>
            <a:prstGeom prst="rect">
              <a:avLst/>
            </a:prstGeom>
            <a:noFill/>
            <a:ln w="9525">
              <a:noFill/>
              <a:miter lim="800000"/>
              <a:headEnd/>
              <a:tailEnd/>
            </a:ln>
          </p:spPr>
        </p:pic>
        <p:pic>
          <p:nvPicPr>
            <p:cNvPr id="97" name="Picture 96"/>
            <p:cNvPicPr>
              <a:picLocks noChangeAspect="1" noChangeArrowheads="1"/>
            </p:cNvPicPr>
            <p:nvPr/>
          </p:nvPicPr>
          <p:blipFill>
            <a:blip r:embed="rId3" cstate="print"/>
            <a:srcRect/>
            <a:stretch>
              <a:fillRect/>
            </a:stretch>
          </p:blipFill>
          <p:spPr bwMode="auto">
            <a:xfrm>
              <a:off x="4899060" y="5339663"/>
              <a:ext cx="1390315" cy="394057"/>
            </a:xfrm>
            <a:prstGeom prst="rect">
              <a:avLst/>
            </a:prstGeom>
            <a:noFill/>
            <a:ln w="9525">
              <a:noFill/>
              <a:miter lim="800000"/>
              <a:headEnd/>
              <a:tailEnd/>
            </a:ln>
          </p:spPr>
        </p:pic>
        <p:pic>
          <p:nvPicPr>
            <p:cNvPr id="98" name="Picture 97"/>
            <p:cNvPicPr>
              <a:picLocks noChangeAspect="1" noChangeArrowheads="1"/>
            </p:cNvPicPr>
            <p:nvPr/>
          </p:nvPicPr>
          <p:blipFill>
            <a:blip r:embed="rId3" cstate="print"/>
            <a:srcRect/>
            <a:stretch>
              <a:fillRect/>
            </a:stretch>
          </p:blipFill>
          <p:spPr bwMode="auto">
            <a:xfrm>
              <a:off x="5070313" y="5718307"/>
              <a:ext cx="1390315" cy="394057"/>
            </a:xfrm>
            <a:prstGeom prst="rect">
              <a:avLst/>
            </a:prstGeom>
            <a:noFill/>
            <a:ln w="9525">
              <a:noFill/>
              <a:miter lim="800000"/>
              <a:headEnd/>
              <a:tailEnd/>
            </a:ln>
          </p:spPr>
        </p:pic>
        <p:pic>
          <p:nvPicPr>
            <p:cNvPr id="99" name="Picture 98"/>
            <p:cNvPicPr>
              <a:picLocks noChangeAspect="1" noChangeArrowheads="1"/>
            </p:cNvPicPr>
            <p:nvPr/>
          </p:nvPicPr>
          <p:blipFill>
            <a:blip r:embed="rId3" cstate="print"/>
            <a:srcRect/>
            <a:stretch>
              <a:fillRect/>
            </a:stretch>
          </p:blipFill>
          <p:spPr bwMode="auto">
            <a:xfrm>
              <a:off x="5241566" y="6096951"/>
              <a:ext cx="1390315" cy="394057"/>
            </a:xfrm>
            <a:prstGeom prst="rect">
              <a:avLst/>
            </a:prstGeom>
            <a:noFill/>
            <a:ln w="9525">
              <a:noFill/>
              <a:miter lim="800000"/>
              <a:headEnd/>
              <a:tailEnd/>
            </a:ln>
          </p:spPr>
        </p:pic>
      </p:grpSp>
      <p:sp>
        <p:nvSpPr>
          <p:cNvPr id="112" name="Rectangle 2"/>
          <p:cNvSpPr txBox="1">
            <a:spLocks noChangeArrowheads="1"/>
          </p:cNvSpPr>
          <p:nvPr/>
        </p:nvSpPr>
        <p:spPr>
          <a:xfrm>
            <a:off x="428625" y="246063"/>
            <a:ext cx="8229600" cy="1143000"/>
          </a:xfrm>
          <a:prstGeom prst="rect">
            <a:avLst/>
          </a:prstGeom>
        </p:spPr>
        <p:txBody>
          <a:bodyPr anchor="t" anchorCtr="0"/>
          <a:lstStyle/>
          <a:p>
            <a:pPr algn="ctr"/>
            <a:r>
              <a:rPr lang="en-US" sz="3600" dirty="0">
                <a:solidFill>
                  <a:prstClr val="black"/>
                </a:solidFill>
                <a:latin typeface="Arial" pitchFamily="34" charset="0"/>
                <a:cs typeface="Arial" pitchFamily="34" charset="0"/>
              </a:rPr>
              <a:t>Short-Range Planning Cycle</a:t>
            </a:r>
          </a:p>
        </p:txBody>
      </p:sp>
      <p:sp>
        <p:nvSpPr>
          <p:cNvPr id="113" name="TextBox 112"/>
          <p:cNvSpPr txBox="1"/>
          <p:nvPr/>
        </p:nvSpPr>
        <p:spPr>
          <a:xfrm>
            <a:off x="4209142" y="744529"/>
            <a:ext cx="671979" cy="276999"/>
          </a:xfrm>
          <a:prstGeom prst="rect">
            <a:avLst/>
          </a:prstGeom>
          <a:solidFill>
            <a:schemeClr val="bg1"/>
          </a:solidFill>
        </p:spPr>
        <p:txBody>
          <a:bodyPr wrap="none" rtlCol="0">
            <a:spAutoFit/>
          </a:bodyPr>
          <a:lstStyle/>
          <a:p>
            <a:r>
              <a:rPr lang="en-US" sz="1200" dirty="0">
                <a:solidFill>
                  <a:prstClr val="black"/>
                </a:solidFill>
              </a:rPr>
              <a:t>(3 of </a:t>
            </a:r>
            <a:r>
              <a:rPr lang="en-US" sz="1200" dirty="0" smtClean="0">
                <a:solidFill>
                  <a:prstClr val="black"/>
                </a:solidFill>
              </a:rPr>
              <a:t>7)</a:t>
            </a:r>
            <a:endParaRPr lang="en-US" sz="1200" dirty="0">
              <a:solidFill>
                <a:prstClr val="black"/>
              </a:solidFill>
            </a:endParaRPr>
          </a:p>
        </p:txBody>
      </p:sp>
      <p:grpSp>
        <p:nvGrpSpPr>
          <p:cNvPr id="2" name="Group 342"/>
          <p:cNvGrpSpPr/>
          <p:nvPr/>
        </p:nvGrpSpPr>
        <p:grpSpPr>
          <a:xfrm>
            <a:off x="161555" y="1164481"/>
            <a:ext cx="8823221" cy="5349398"/>
            <a:chOff x="119990" y="1012076"/>
            <a:chExt cx="8823221" cy="5349398"/>
          </a:xfrm>
        </p:grpSpPr>
        <p:grpSp>
          <p:nvGrpSpPr>
            <p:cNvPr id="5" name="Group 332"/>
            <p:cNvGrpSpPr>
              <a:grpSpLocks noChangeAspect="1"/>
            </p:cNvGrpSpPr>
            <p:nvPr/>
          </p:nvGrpSpPr>
          <p:grpSpPr>
            <a:xfrm>
              <a:off x="2219056" y="1045363"/>
              <a:ext cx="3027497" cy="5213860"/>
              <a:chOff x="2205201" y="1167430"/>
              <a:chExt cx="2585960" cy="4533279"/>
            </a:xfrm>
          </p:grpSpPr>
          <p:sp>
            <p:nvSpPr>
              <p:cNvPr id="290" name="TextBox 289"/>
              <p:cNvSpPr txBox="1"/>
              <p:nvPr/>
            </p:nvSpPr>
            <p:spPr>
              <a:xfrm>
                <a:off x="2437465" y="1523261"/>
                <a:ext cx="537327" cy="261610"/>
              </a:xfrm>
              <a:prstGeom prst="rect">
                <a:avLst/>
              </a:prstGeom>
              <a:noFill/>
            </p:spPr>
            <p:txBody>
              <a:bodyPr wrap="none" rtlCol="0">
                <a:normAutofit/>
              </a:bodyPr>
              <a:lstStyle/>
              <a:p>
                <a:pPr algn="r"/>
                <a:r>
                  <a:rPr lang="en-US" sz="1100" b="1" dirty="0">
                    <a:solidFill>
                      <a:prstClr val="black"/>
                    </a:solidFill>
                  </a:rPr>
                  <a:t>WK 14</a:t>
                </a:r>
              </a:p>
            </p:txBody>
          </p:sp>
          <p:sp>
            <p:nvSpPr>
              <p:cNvPr id="291" name="TextBox 290"/>
              <p:cNvSpPr txBox="1"/>
              <p:nvPr/>
            </p:nvSpPr>
            <p:spPr>
              <a:xfrm>
                <a:off x="2590733" y="1847121"/>
                <a:ext cx="537327" cy="261610"/>
              </a:xfrm>
              <a:prstGeom prst="rect">
                <a:avLst/>
              </a:prstGeom>
              <a:noFill/>
            </p:spPr>
            <p:txBody>
              <a:bodyPr wrap="none" rtlCol="0">
                <a:normAutofit/>
              </a:bodyPr>
              <a:lstStyle/>
              <a:p>
                <a:pPr algn="r"/>
                <a:r>
                  <a:rPr lang="en-US" sz="1100" b="1" dirty="0">
                    <a:solidFill>
                      <a:prstClr val="black"/>
                    </a:solidFill>
                  </a:rPr>
                  <a:t>WK 15</a:t>
                </a:r>
              </a:p>
            </p:txBody>
          </p:sp>
          <p:sp>
            <p:nvSpPr>
              <p:cNvPr id="292" name="TextBox 291"/>
              <p:cNvSpPr txBox="1"/>
              <p:nvPr/>
            </p:nvSpPr>
            <p:spPr>
              <a:xfrm>
                <a:off x="2755903" y="2158102"/>
                <a:ext cx="537327" cy="261610"/>
              </a:xfrm>
              <a:prstGeom prst="rect">
                <a:avLst/>
              </a:prstGeom>
              <a:noFill/>
            </p:spPr>
            <p:txBody>
              <a:bodyPr wrap="none" rtlCol="0">
                <a:normAutofit/>
              </a:bodyPr>
              <a:lstStyle/>
              <a:p>
                <a:pPr algn="r"/>
                <a:r>
                  <a:rPr lang="en-US" sz="1100" b="1" dirty="0">
                    <a:solidFill>
                      <a:prstClr val="black"/>
                    </a:solidFill>
                  </a:rPr>
                  <a:t>WK 16</a:t>
                </a:r>
              </a:p>
            </p:txBody>
          </p:sp>
          <p:sp>
            <p:nvSpPr>
              <p:cNvPr id="293" name="TextBox 292"/>
              <p:cNvSpPr txBox="1"/>
              <p:nvPr/>
            </p:nvSpPr>
            <p:spPr>
              <a:xfrm>
                <a:off x="2923024" y="2481960"/>
                <a:ext cx="537327" cy="261610"/>
              </a:xfrm>
              <a:prstGeom prst="rect">
                <a:avLst/>
              </a:prstGeom>
              <a:noFill/>
            </p:spPr>
            <p:txBody>
              <a:bodyPr wrap="none" rtlCol="0">
                <a:normAutofit/>
              </a:bodyPr>
              <a:lstStyle/>
              <a:p>
                <a:pPr algn="r"/>
                <a:r>
                  <a:rPr lang="en-US" sz="1100" b="1" dirty="0">
                    <a:solidFill>
                      <a:prstClr val="black"/>
                    </a:solidFill>
                  </a:rPr>
                  <a:t>WK 17</a:t>
                </a:r>
              </a:p>
            </p:txBody>
          </p:sp>
          <p:sp>
            <p:nvSpPr>
              <p:cNvPr id="294" name="TextBox 293"/>
              <p:cNvSpPr txBox="1"/>
              <p:nvPr/>
            </p:nvSpPr>
            <p:spPr>
              <a:xfrm>
                <a:off x="3045656" y="2806795"/>
                <a:ext cx="537327" cy="261610"/>
              </a:xfrm>
              <a:prstGeom prst="rect">
                <a:avLst/>
              </a:prstGeom>
              <a:noFill/>
            </p:spPr>
            <p:txBody>
              <a:bodyPr wrap="none" rtlCol="0">
                <a:normAutofit/>
              </a:bodyPr>
              <a:lstStyle/>
              <a:p>
                <a:pPr algn="r"/>
                <a:r>
                  <a:rPr lang="en-US" sz="1100" b="1" dirty="0">
                    <a:solidFill>
                      <a:prstClr val="black"/>
                    </a:solidFill>
                  </a:rPr>
                  <a:t>WK 18</a:t>
                </a:r>
              </a:p>
            </p:txBody>
          </p:sp>
          <p:sp>
            <p:nvSpPr>
              <p:cNvPr id="295" name="TextBox 294"/>
              <p:cNvSpPr txBox="1"/>
              <p:nvPr/>
            </p:nvSpPr>
            <p:spPr>
              <a:xfrm>
                <a:off x="3198922" y="3144508"/>
                <a:ext cx="537327" cy="261610"/>
              </a:xfrm>
              <a:prstGeom prst="rect">
                <a:avLst/>
              </a:prstGeom>
              <a:noFill/>
            </p:spPr>
            <p:txBody>
              <a:bodyPr wrap="none" rtlCol="0">
                <a:normAutofit/>
              </a:bodyPr>
              <a:lstStyle/>
              <a:p>
                <a:pPr algn="r"/>
                <a:r>
                  <a:rPr lang="en-US" sz="1100" b="1" dirty="0">
                    <a:solidFill>
                      <a:prstClr val="black"/>
                    </a:solidFill>
                  </a:rPr>
                  <a:t>WK 19</a:t>
                </a:r>
              </a:p>
            </p:txBody>
          </p:sp>
          <p:sp>
            <p:nvSpPr>
              <p:cNvPr id="296" name="TextBox 295"/>
              <p:cNvSpPr txBox="1"/>
              <p:nvPr/>
            </p:nvSpPr>
            <p:spPr>
              <a:xfrm>
                <a:off x="3366044" y="3482221"/>
                <a:ext cx="537327" cy="261610"/>
              </a:xfrm>
              <a:prstGeom prst="rect">
                <a:avLst/>
              </a:prstGeom>
              <a:noFill/>
            </p:spPr>
            <p:txBody>
              <a:bodyPr wrap="none" rtlCol="0">
                <a:normAutofit/>
              </a:bodyPr>
              <a:lstStyle/>
              <a:p>
                <a:pPr algn="r"/>
                <a:r>
                  <a:rPr lang="en-US" sz="1100" b="1" dirty="0">
                    <a:solidFill>
                      <a:prstClr val="black"/>
                    </a:solidFill>
                  </a:rPr>
                  <a:t>WK 20</a:t>
                </a:r>
              </a:p>
            </p:txBody>
          </p:sp>
          <p:sp>
            <p:nvSpPr>
              <p:cNvPr id="297" name="TextBox 296"/>
              <p:cNvSpPr txBox="1"/>
              <p:nvPr/>
            </p:nvSpPr>
            <p:spPr>
              <a:xfrm>
                <a:off x="3519310" y="3779347"/>
                <a:ext cx="537327" cy="261610"/>
              </a:xfrm>
              <a:prstGeom prst="rect">
                <a:avLst/>
              </a:prstGeom>
              <a:noFill/>
            </p:spPr>
            <p:txBody>
              <a:bodyPr wrap="none" rtlCol="0">
                <a:normAutofit/>
              </a:bodyPr>
              <a:lstStyle/>
              <a:p>
                <a:pPr algn="r"/>
                <a:r>
                  <a:rPr lang="en-US" sz="1100" b="1" dirty="0">
                    <a:solidFill>
                      <a:prstClr val="black"/>
                    </a:solidFill>
                  </a:rPr>
                  <a:t>WK 21</a:t>
                </a:r>
              </a:p>
            </p:txBody>
          </p:sp>
          <p:sp>
            <p:nvSpPr>
              <p:cNvPr id="298" name="TextBox 297"/>
              <p:cNvSpPr txBox="1"/>
              <p:nvPr/>
            </p:nvSpPr>
            <p:spPr>
              <a:xfrm>
                <a:off x="3658723" y="4117060"/>
                <a:ext cx="537327" cy="261610"/>
              </a:xfrm>
              <a:prstGeom prst="rect">
                <a:avLst/>
              </a:prstGeom>
              <a:noFill/>
            </p:spPr>
            <p:txBody>
              <a:bodyPr wrap="none" rtlCol="0">
                <a:normAutofit/>
              </a:bodyPr>
              <a:lstStyle/>
              <a:p>
                <a:pPr algn="r"/>
                <a:r>
                  <a:rPr lang="en-US" sz="1100" b="1" dirty="0">
                    <a:solidFill>
                      <a:prstClr val="black"/>
                    </a:solidFill>
                  </a:rPr>
                  <a:t>WK 22</a:t>
                </a:r>
              </a:p>
            </p:txBody>
          </p:sp>
          <p:sp>
            <p:nvSpPr>
              <p:cNvPr id="299" name="TextBox 298"/>
              <p:cNvSpPr txBox="1"/>
              <p:nvPr/>
            </p:nvSpPr>
            <p:spPr>
              <a:xfrm>
                <a:off x="3744343" y="4440919"/>
                <a:ext cx="615874" cy="261610"/>
              </a:xfrm>
              <a:prstGeom prst="rect">
                <a:avLst/>
              </a:prstGeom>
              <a:noFill/>
            </p:spPr>
            <p:txBody>
              <a:bodyPr wrap="none" rtlCol="0">
                <a:normAutofit/>
              </a:bodyPr>
              <a:lstStyle/>
              <a:p>
                <a:pPr algn="r"/>
                <a:r>
                  <a:rPr lang="en-US" sz="1100" b="1" dirty="0">
                    <a:solidFill>
                      <a:prstClr val="black"/>
                    </a:solidFill>
                  </a:rPr>
                  <a:t>WK 23</a:t>
                </a:r>
              </a:p>
            </p:txBody>
          </p:sp>
          <p:sp>
            <p:nvSpPr>
              <p:cNvPr id="300" name="TextBox 299"/>
              <p:cNvSpPr txBox="1"/>
              <p:nvPr/>
            </p:nvSpPr>
            <p:spPr>
              <a:xfrm>
                <a:off x="3878914" y="4778632"/>
                <a:ext cx="615874" cy="261610"/>
              </a:xfrm>
              <a:prstGeom prst="rect">
                <a:avLst/>
              </a:prstGeom>
              <a:noFill/>
            </p:spPr>
            <p:txBody>
              <a:bodyPr wrap="none" rtlCol="0">
                <a:normAutofit/>
              </a:bodyPr>
              <a:lstStyle/>
              <a:p>
                <a:pPr algn="r"/>
                <a:r>
                  <a:rPr lang="en-US" sz="1100" b="1" dirty="0">
                    <a:solidFill>
                      <a:prstClr val="black"/>
                    </a:solidFill>
                  </a:rPr>
                  <a:t>WK 24</a:t>
                </a:r>
              </a:p>
            </p:txBody>
          </p:sp>
          <p:sp>
            <p:nvSpPr>
              <p:cNvPr id="301" name="TextBox 300"/>
              <p:cNvSpPr txBox="1"/>
              <p:nvPr/>
            </p:nvSpPr>
            <p:spPr>
              <a:xfrm>
                <a:off x="4031319" y="5117324"/>
                <a:ext cx="615874" cy="261610"/>
              </a:xfrm>
              <a:prstGeom prst="rect">
                <a:avLst/>
              </a:prstGeom>
              <a:noFill/>
            </p:spPr>
            <p:txBody>
              <a:bodyPr wrap="none" rtlCol="0">
                <a:normAutofit/>
              </a:bodyPr>
              <a:lstStyle/>
              <a:p>
                <a:pPr algn="r"/>
                <a:r>
                  <a:rPr lang="en-US" sz="1100" b="1" dirty="0">
                    <a:solidFill>
                      <a:prstClr val="black"/>
                    </a:solidFill>
                  </a:rPr>
                  <a:t>WK 25</a:t>
                </a:r>
              </a:p>
            </p:txBody>
          </p:sp>
          <p:sp>
            <p:nvSpPr>
              <p:cNvPr id="302" name="TextBox 301"/>
              <p:cNvSpPr txBox="1"/>
              <p:nvPr/>
            </p:nvSpPr>
            <p:spPr>
              <a:xfrm>
                <a:off x="4175287" y="5439099"/>
                <a:ext cx="615874" cy="261610"/>
              </a:xfrm>
              <a:prstGeom prst="rect">
                <a:avLst/>
              </a:prstGeom>
              <a:noFill/>
            </p:spPr>
            <p:txBody>
              <a:bodyPr wrap="none" rtlCol="0">
                <a:normAutofit/>
              </a:bodyPr>
              <a:lstStyle/>
              <a:p>
                <a:pPr algn="r"/>
                <a:r>
                  <a:rPr lang="en-US" sz="1100" b="1" dirty="0">
                    <a:solidFill>
                      <a:prstClr val="black"/>
                    </a:solidFill>
                  </a:rPr>
                  <a:t>WK 26</a:t>
                </a:r>
              </a:p>
            </p:txBody>
          </p:sp>
          <p:sp>
            <p:nvSpPr>
              <p:cNvPr id="303" name="TextBox 302"/>
              <p:cNvSpPr txBox="1"/>
              <p:nvPr/>
            </p:nvSpPr>
            <p:spPr>
              <a:xfrm>
                <a:off x="2205201" y="1167430"/>
                <a:ext cx="615874" cy="261610"/>
              </a:xfrm>
              <a:prstGeom prst="rect">
                <a:avLst/>
              </a:prstGeom>
              <a:noFill/>
            </p:spPr>
            <p:txBody>
              <a:bodyPr wrap="none" rtlCol="0">
                <a:normAutofit/>
              </a:bodyPr>
              <a:lstStyle/>
              <a:p>
                <a:pPr algn="r"/>
                <a:r>
                  <a:rPr lang="en-US" sz="1100" b="1" dirty="0">
                    <a:solidFill>
                      <a:prstClr val="black"/>
                    </a:solidFill>
                  </a:rPr>
                  <a:t>WK 13</a:t>
                </a:r>
              </a:p>
            </p:txBody>
          </p:sp>
        </p:grpSp>
        <p:grpSp>
          <p:nvGrpSpPr>
            <p:cNvPr id="6" name="Group 338"/>
            <p:cNvGrpSpPr/>
            <p:nvPr/>
          </p:nvGrpSpPr>
          <p:grpSpPr>
            <a:xfrm>
              <a:off x="6269106" y="5604423"/>
              <a:ext cx="2062467" cy="307777"/>
              <a:chOff x="6138170" y="5878028"/>
              <a:chExt cx="2062467" cy="307777"/>
            </a:xfrm>
          </p:grpSpPr>
          <p:sp>
            <p:nvSpPr>
              <p:cNvPr id="304" name="TextBox 86"/>
              <p:cNvSpPr txBox="1">
                <a:spLocks noChangeArrowheads="1"/>
              </p:cNvSpPr>
              <p:nvPr/>
            </p:nvSpPr>
            <p:spPr bwMode="auto">
              <a:xfrm>
                <a:off x="6871427" y="5878028"/>
                <a:ext cx="1329210" cy="307777"/>
              </a:xfrm>
              <a:prstGeom prst="rect">
                <a:avLst/>
              </a:prstGeom>
              <a:noFill/>
              <a:ln w="9525">
                <a:noFill/>
                <a:miter lim="800000"/>
                <a:headEnd/>
                <a:tailEnd/>
              </a:ln>
            </p:spPr>
            <p:txBody>
              <a:bodyPr wrap="none">
                <a:spAutoFit/>
              </a:bodyPr>
              <a:lstStyle/>
              <a:p>
                <a:r>
                  <a:rPr lang="en-US" sz="1400" b="1" dirty="0">
                    <a:solidFill>
                      <a:srgbClr val="080808"/>
                    </a:solidFill>
                  </a:rPr>
                  <a:t>End 1ST QTR</a:t>
                </a:r>
              </a:p>
            </p:txBody>
          </p:sp>
          <p:cxnSp>
            <p:nvCxnSpPr>
              <p:cNvPr id="305" name="Straight Arrow Connector 304"/>
              <p:cNvCxnSpPr/>
              <p:nvPr/>
            </p:nvCxnSpPr>
            <p:spPr>
              <a:xfrm flipH="1">
                <a:off x="6138170" y="6039378"/>
                <a:ext cx="73152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334"/>
            <p:cNvGrpSpPr/>
            <p:nvPr/>
          </p:nvGrpSpPr>
          <p:grpSpPr>
            <a:xfrm>
              <a:off x="4854675" y="2598001"/>
              <a:ext cx="2620010" cy="307777"/>
              <a:chOff x="4581382" y="2564050"/>
              <a:chExt cx="2620010" cy="307777"/>
            </a:xfrm>
          </p:grpSpPr>
          <p:sp>
            <p:nvSpPr>
              <p:cNvPr id="306" name="TextBox 86"/>
              <p:cNvSpPr txBox="1">
                <a:spLocks noChangeArrowheads="1"/>
              </p:cNvSpPr>
              <p:nvPr/>
            </p:nvSpPr>
            <p:spPr bwMode="auto">
              <a:xfrm>
                <a:off x="5501888" y="2564050"/>
                <a:ext cx="1699504" cy="307777"/>
              </a:xfrm>
              <a:prstGeom prst="rect">
                <a:avLst/>
              </a:prstGeom>
              <a:noFill/>
              <a:ln w="9525">
                <a:noFill/>
                <a:miter lim="800000"/>
                <a:headEnd/>
                <a:tailEnd/>
              </a:ln>
            </p:spPr>
            <p:txBody>
              <a:bodyPr wrap="none">
                <a:spAutoFit/>
              </a:bodyPr>
              <a:lstStyle/>
              <a:p>
                <a:r>
                  <a:rPr lang="en-US" sz="1400" b="1" dirty="0">
                    <a:solidFill>
                      <a:srgbClr val="080808"/>
                    </a:solidFill>
                  </a:rPr>
                  <a:t>BDE 2D QTR CTG</a:t>
                </a:r>
              </a:p>
            </p:txBody>
          </p:sp>
          <p:cxnSp>
            <p:nvCxnSpPr>
              <p:cNvPr id="307" name="Straight Arrow Connector 306"/>
              <p:cNvCxnSpPr/>
              <p:nvPr/>
            </p:nvCxnSpPr>
            <p:spPr>
              <a:xfrm flipH="1">
                <a:off x="4581382" y="2717938"/>
                <a:ext cx="914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337"/>
            <p:cNvGrpSpPr/>
            <p:nvPr/>
          </p:nvGrpSpPr>
          <p:grpSpPr>
            <a:xfrm>
              <a:off x="5391517" y="3722028"/>
              <a:ext cx="2499784" cy="307777"/>
              <a:chOff x="5261330" y="3842604"/>
              <a:chExt cx="2499784" cy="307777"/>
            </a:xfrm>
          </p:grpSpPr>
          <p:sp>
            <p:nvSpPr>
              <p:cNvPr id="308" name="TextBox 86"/>
              <p:cNvSpPr txBox="1">
                <a:spLocks noChangeArrowheads="1"/>
              </p:cNvSpPr>
              <p:nvPr/>
            </p:nvSpPr>
            <p:spPr bwMode="auto">
              <a:xfrm>
                <a:off x="6181836" y="3842604"/>
                <a:ext cx="1579278" cy="307777"/>
              </a:xfrm>
              <a:prstGeom prst="rect">
                <a:avLst/>
              </a:prstGeom>
              <a:noFill/>
              <a:ln w="9525">
                <a:noFill/>
                <a:miter lim="800000"/>
                <a:headEnd/>
                <a:tailEnd/>
              </a:ln>
            </p:spPr>
            <p:txBody>
              <a:bodyPr wrap="none">
                <a:spAutoFit/>
              </a:bodyPr>
              <a:lstStyle/>
              <a:p>
                <a:r>
                  <a:rPr lang="en-US" sz="1400" b="1" dirty="0">
                    <a:solidFill>
                      <a:srgbClr val="080808"/>
                    </a:solidFill>
                  </a:rPr>
                  <a:t>BN 2D QTR CTG</a:t>
                </a:r>
              </a:p>
            </p:txBody>
          </p:sp>
          <p:cxnSp>
            <p:nvCxnSpPr>
              <p:cNvPr id="309" name="Straight Arrow Connector 308"/>
              <p:cNvCxnSpPr/>
              <p:nvPr/>
            </p:nvCxnSpPr>
            <p:spPr>
              <a:xfrm flipH="1">
                <a:off x="5261330" y="3996492"/>
                <a:ext cx="914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0" name="TextBox 86"/>
            <p:cNvSpPr txBox="1">
              <a:spLocks noChangeArrowheads="1"/>
            </p:cNvSpPr>
            <p:nvPr/>
          </p:nvSpPr>
          <p:spPr bwMode="auto">
            <a:xfrm>
              <a:off x="7179596" y="5838254"/>
              <a:ext cx="1763615" cy="523220"/>
            </a:xfrm>
            <a:prstGeom prst="rect">
              <a:avLst/>
            </a:prstGeom>
            <a:noFill/>
            <a:ln w="9525">
              <a:noFill/>
              <a:miter lim="800000"/>
              <a:headEnd/>
              <a:tailEnd/>
            </a:ln>
          </p:spPr>
          <p:txBody>
            <a:bodyPr wrap="square">
              <a:spAutoFit/>
            </a:bodyPr>
            <a:lstStyle/>
            <a:p>
              <a:r>
                <a:rPr lang="en-US" sz="1400" b="1" dirty="0">
                  <a:solidFill>
                    <a:srgbClr val="080808"/>
                  </a:solidFill>
                </a:rPr>
                <a:t>First Schedule of 2D QTR</a:t>
              </a:r>
            </a:p>
          </p:txBody>
        </p:sp>
        <p:cxnSp>
          <p:nvCxnSpPr>
            <p:cNvPr id="311" name="Straight Arrow Connector 310"/>
            <p:cNvCxnSpPr/>
            <p:nvPr/>
          </p:nvCxnSpPr>
          <p:spPr>
            <a:xfrm flipH="1">
              <a:off x="6438178" y="6137684"/>
              <a:ext cx="73152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336"/>
            <p:cNvGrpSpPr/>
            <p:nvPr/>
          </p:nvGrpSpPr>
          <p:grpSpPr>
            <a:xfrm>
              <a:off x="4320942" y="1477330"/>
              <a:ext cx="2408414" cy="307777"/>
              <a:chOff x="4070179" y="1376850"/>
              <a:chExt cx="2408414" cy="307777"/>
            </a:xfrm>
          </p:grpSpPr>
          <p:sp>
            <p:nvSpPr>
              <p:cNvPr id="312" name="TextBox 86"/>
              <p:cNvSpPr txBox="1">
                <a:spLocks noChangeArrowheads="1"/>
              </p:cNvSpPr>
              <p:nvPr/>
            </p:nvSpPr>
            <p:spPr bwMode="auto">
              <a:xfrm>
                <a:off x="4990685" y="1376850"/>
                <a:ext cx="1487908" cy="307777"/>
              </a:xfrm>
              <a:prstGeom prst="rect">
                <a:avLst/>
              </a:prstGeom>
              <a:noFill/>
              <a:ln w="9525">
                <a:noFill/>
                <a:miter lim="800000"/>
                <a:headEnd/>
                <a:tailEnd/>
              </a:ln>
            </p:spPr>
            <p:txBody>
              <a:bodyPr wrap="none">
                <a:spAutoFit/>
              </a:bodyPr>
              <a:lstStyle/>
              <a:p>
                <a:r>
                  <a:rPr lang="en-US" sz="1400" b="1" dirty="0">
                    <a:solidFill>
                      <a:srgbClr val="080808"/>
                    </a:solidFill>
                  </a:rPr>
                  <a:t>Begin </a:t>
                </a:r>
                <a:r>
                  <a:rPr lang="en-US" sz="1400" b="1" dirty="0" smtClean="0">
                    <a:solidFill>
                      <a:srgbClr val="080808"/>
                    </a:solidFill>
                  </a:rPr>
                  <a:t>1ST QTR</a:t>
                </a:r>
                <a:endParaRPr lang="en-US" sz="1400" b="1" dirty="0">
                  <a:solidFill>
                    <a:srgbClr val="080808"/>
                  </a:solidFill>
                </a:endParaRPr>
              </a:p>
            </p:txBody>
          </p:sp>
          <p:cxnSp>
            <p:nvCxnSpPr>
              <p:cNvPr id="313" name="Straight Arrow Connector 312"/>
              <p:cNvCxnSpPr/>
              <p:nvPr/>
            </p:nvCxnSpPr>
            <p:spPr>
              <a:xfrm flipH="1">
                <a:off x="4070179" y="1530738"/>
                <a:ext cx="914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339"/>
            <p:cNvGrpSpPr/>
            <p:nvPr/>
          </p:nvGrpSpPr>
          <p:grpSpPr>
            <a:xfrm>
              <a:off x="5562428" y="4081096"/>
              <a:ext cx="1483481" cy="307777"/>
              <a:chOff x="5437733" y="4261211"/>
              <a:chExt cx="1483481" cy="307777"/>
            </a:xfrm>
          </p:grpSpPr>
          <p:sp>
            <p:nvSpPr>
              <p:cNvPr id="314" name="TextBox 86"/>
              <p:cNvSpPr txBox="1">
                <a:spLocks noChangeArrowheads="1"/>
              </p:cNvSpPr>
              <p:nvPr/>
            </p:nvSpPr>
            <p:spPr bwMode="auto">
              <a:xfrm>
                <a:off x="6358239" y="4261211"/>
                <a:ext cx="562975" cy="307777"/>
              </a:xfrm>
              <a:prstGeom prst="rect">
                <a:avLst/>
              </a:prstGeom>
              <a:noFill/>
              <a:ln w="9525">
                <a:noFill/>
                <a:miter lim="800000"/>
                <a:headEnd/>
                <a:tailEnd/>
              </a:ln>
            </p:spPr>
            <p:txBody>
              <a:bodyPr wrap="none">
                <a:spAutoFit/>
              </a:bodyPr>
              <a:lstStyle/>
              <a:p>
                <a:r>
                  <a:rPr lang="en-US" sz="1400" b="1" dirty="0">
                    <a:solidFill>
                      <a:srgbClr val="080808"/>
                    </a:solidFill>
                  </a:rPr>
                  <a:t>QTB</a:t>
                </a:r>
              </a:p>
            </p:txBody>
          </p:sp>
          <p:cxnSp>
            <p:nvCxnSpPr>
              <p:cNvPr id="315" name="Straight Arrow Connector 314"/>
              <p:cNvCxnSpPr/>
              <p:nvPr/>
            </p:nvCxnSpPr>
            <p:spPr>
              <a:xfrm flipH="1">
                <a:off x="5437733" y="4415099"/>
                <a:ext cx="914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315"/>
            <p:cNvGrpSpPr/>
            <p:nvPr/>
          </p:nvGrpSpPr>
          <p:grpSpPr>
            <a:xfrm flipH="1">
              <a:off x="119990" y="1012076"/>
              <a:ext cx="6385532" cy="4927812"/>
              <a:chOff x="1987603" y="1412139"/>
              <a:chExt cx="6385532" cy="4927812"/>
            </a:xfrm>
          </p:grpSpPr>
          <p:sp>
            <p:nvSpPr>
              <p:cNvPr id="317" name="Left Brace 316"/>
              <p:cNvSpPr/>
              <p:nvPr/>
            </p:nvSpPr>
            <p:spPr>
              <a:xfrm rot="10800000">
                <a:off x="5954769" y="2931681"/>
                <a:ext cx="609600" cy="1133734"/>
              </a:xfrm>
              <a:prstGeom prst="leftBrace">
                <a:avLst>
                  <a:gd name="adj1" fmla="val 8333"/>
                  <a:gd name="adj2" fmla="val 48703"/>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318" name="Left Brace 317"/>
              <p:cNvSpPr/>
              <p:nvPr/>
            </p:nvSpPr>
            <p:spPr>
              <a:xfrm rot="10800000">
                <a:off x="5954770" y="4062376"/>
                <a:ext cx="609600" cy="2267420"/>
              </a:xfrm>
              <a:prstGeom prst="leftBrace">
                <a:avLst>
                  <a:gd name="adj1" fmla="val 8333"/>
                  <a:gd name="adj2" fmla="val 4954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319" name="TextBox 86"/>
              <p:cNvSpPr txBox="1">
                <a:spLocks noChangeArrowheads="1"/>
              </p:cNvSpPr>
              <p:nvPr/>
            </p:nvSpPr>
            <p:spPr bwMode="auto">
              <a:xfrm>
                <a:off x="6340825" y="3179819"/>
                <a:ext cx="2027542" cy="738664"/>
              </a:xfrm>
              <a:prstGeom prst="rect">
                <a:avLst/>
              </a:prstGeom>
              <a:noFill/>
              <a:ln w="9525">
                <a:noFill/>
                <a:miter lim="800000"/>
                <a:headEnd/>
                <a:tailEnd/>
              </a:ln>
            </p:spPr>
            <p:txBody>
              <a:bodyPr wrap="square">
                <a:spAutoFit/>
              </a:bodyPr>
              <a:lstStyle/>
              <a:p>
                <a:pPr algn="ctr"/>
                <a:r>
                  <a:rPr lang="en-US" sz="1400" b="1" dirty="0">
                    <a:solidFill>
                      <a:srgbClr val="080808"/>
                    </a:solidFill>
                  </a:rPr>
                  <a:t>BN Planning &amp;</a:t>
                </a:r>
              </a:p>
              <a:p>
                <a:pPr algn="ctr"/>
                <a:r>
                  <a:rPr lang="en-US" sz="1400" b="1" dirty="0">
                    <a:solidFill>
                      <a:srgbClr val="080808"/>
                    </a:solidFill>
                  </a:rPr>
                  <a:t>Resourcing</a:t>
                </a:r>
              </a:p>
              <a:p>
                <a:pPr algn="ctr"/>
                <a:r>
                  <a:rPr lang="en-US" sz="1400" b="1" dirty="0">
                    <a:solidFill>
                      <a:srgbClr val="080808"/>
                    </a:solidFill>
                  </a:rPr>
                  <a:t>(3-Weeks)</a:t>
                </a:r>
              </a:p>
            </p:txBody>
          </p:sp>
          <p:sp>
            <p:nvSpPr>
              <p:cNvPr id="320" name="TextBox 86"/>
              <p:cNvSpPr txBox="1">
                <a:spLocks noChangeArrowheads="1"/>
              </p:cNvSpPr>
              <p:nvPr/>
            </p:nvSpPr>
            <p:spPr bwMode="auto">
              <a:xfrm>
                <a:off x="6345577" y="4846731"/>
                <a:ext cx="2027542" cy="738664"/>
              </a:xfrm>
              <a:prstGeom prst="rect">
                <a:avLst/>
              </a:prstGeom>
              <a:noFill/>
              <a:ln w="9525">
                <a:noFill/>
                <a:miter lim="800000"/>
                <a:headEnd/>
                <a:tailEnd/>
              </a:ln>
            </p:spPr>
            <p:txBody>
              <a:bodyPr wrap="square">
                <a:spAutoFit/>
              </a:bodyPr>
              <a:lstStyle/>
              <a:p>
                <a:pPr algn="ctr"/>
                <a:r>
                  <a:rPr lang="en-US" sz="1400" b="1" dirty="0">
                    <a:solidFill>
                      <a:srgbClr val="080808"/>
                    </a:solidFill>
                  </a:rPr>
                  <a:t>CO Planning &amp; Preparing</a:t>
                </a:r>
              </a:p>
              <a:p>
                <a:pPr algn="ctr"/>
                <a:r>
                  <a:rPr lang="en-US" sz="1400" b="1" dirty="0">
                    <a:solidFill>
                      <a:srgbClr val="080808"/>
                    </a:solidFill>
                  </a:rPr>
                  <a:t>(6-Weeks)</a:t>
                </a:r>
              </a:p>
            </p:txBody>
          </p:sp>
          <p:cxnSp>
            <p:nvCxnSpPr>
              <p:cNvPr id="321" name="Straight Connector 320"/>
              <p:cNvCxnSpPr/>
              <p:nvPr/>
            </p:nvCxnSpPr>
            <p:spPr>
              <a:xfrm flipH="1">
                <a:off x="3633523" y="2930580"/>
                <a:ext cx="23774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flipH="1">
                <a:off x="3084883" y="4061880"/>
                <a:ext cx="29260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flipH="1">
                <a:off x="1987603" y="6339951"/>
                <a:ext cx="40233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4" name="Left Brace 323"/>
              <p:cNvSpPr/>
              <p:nvPr/>
            </p:nvSpPr>
            <p:spPr>
              <a:xfrm rot="10800000">
                <a:off x="5959537" y="1413450"/>
                <a:ext cx="609600" cy="1516501"/>
              </a:xfrm>
              <a:prstGeom prst="leftBrace">
                <a:avLst>
                  <a:gd name="adj1" fmla="val 8333"/>
                  <a:gd name="adj2" fmla="val 5148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325" name="TextBox 86"/>
              <p:cNvSpPr txBox="1">
                <a:spLocks noChangeArrowheads="1"/>
              </p:cNvSpPr>
              <p:nvPr/>
            </p:nvSpPr>
            <p:spPr bwMode="auto">
              <a:xfrm>
                <a:off x="6345593" y="2100758"/>
                <a:ext cx="2027542" cy="738664"/>
              </a:xfrm>
              <a:prstGeom prst="rect">
                <a:avLst/>
              </a:prstGeom>
              <a:noFill/>
              <a:ln w="9525">
                <a:noFill/>
                <a:miter lim="800000"/>
                <a:headEnd/>
                <a:tailEnd/>
              </a:ln>
            </p:spPr>
            <p:txBody>
              <a:bodyPr wrap="square">
                <a:spAutoFit/>
              </a:bodyPr>
              <a:lstStyle/>
              <a:p>
                <a:pPr algn="ctr"/>
                <a:r>
                  <a:rPr lang="en-US" sz="1400" b="1" dirty="0">
                    <a:solidFill>
                      <a:srgbClr val="080808"/>
                    </a:solidFill>
                  </a:rPr>
                  <a:t>BDE Planning &amp;</a:t>
                </a:r>
              </a:p>
              <a:p>
                <a:pPr algn="ctr"/>
                <a:r>
                  <a:rPr lang="en-US" sz="1400" b="1" dirty="0">
                    <a:solidFill>
                      <a:srgbClr val="080808"/>
                    </a:solidFill>
                  </a:rPr>
                  <a:t>Resourcing</a:t>
                </a:r>
              </a:p>
              <a:p>
                <a:pPr algn="ctr"/>
                <a:r>
                  <a:rPr lang="en-US" sz="1400" b="1" dirty="0">
                    <a:solidFill>
                      <a:srgbClr val="080808"/>
                    </a:solidFill>
                  </a:rPr>
                  <a:t>(4-Weeks)</a:t>
                </a:r>
              </a:p>
            </p:txBody>
          </p:sp>
          <p:cxnSp>
            <p:nvCxnSpPr>
              <p:cNvPr id="326" name="Straight Connector 325"/>
              <p:cNvCxnSpPr/>
              <p:nvPr/>
            </p:nvCxnSpPr>
            <p:spPr>
              <a:xfrm flipH="1">
                <a:off x="4186931" y="1412139"/>
                <a:ext cx="1828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335"/>
            <p:cNvGrpSpPr/>
            <p:nvPr/>
          </p:nvGrpSpPr>
          <p:grpSpPr>
            <a:xfrm>
              <a:off x="4153304" y="1085890"/>
              <a:ext cx="2539860" cy="307777"/>
              <a:chOff x="3917769" y="1030470"/>
              <a:chExt cx="2539860" cy="307777"/>
            </a:xfrm>
          </p:grpSpPr>
          <p:sp>
            <p:nvSpPr>
              <p:cNvPr id="327" name="TextBox 86"/>
              <p:cNvSpPr txBox="1">
                <a:spLocks noChangeArrowheads="1"/>
              </p:cNvSpPr>
              <p:nvPr/>
            </p:nvSpPr>
            <p:spPr bwMode="auto">
              <a:xfrm>
                <a:off x="4838275" y="1030470"/>
                <a:ext cx="1619354" cy="307777"/>
              </a:xfrm>
              <a:prstGeom prst="rect">
                <a:avLst/>
              </a:prstGeom>
              <a:noFill/>
              <a:ln w="9525">
                <a:noFill/>
                <a:miter lim="800000"/>
                <a:headEnd/>
                <a:tailEnd/>
              </a:ln>
            </p:spPr>
            <p:txBody>
              <a:bodyPr wrap="none">
                <a:spAutoFit/>
              </a:bodyPr>
              <a:lstStyle/>
              <a:p>
                <a:r>
                  <a:rPr lang="en-US" sz="1400" b="1" dirty="0">
                    <a:solidFill>
                      <a:srgbClr val="080808"/>
                    </a:solidFill>
                  </a:rPr>
                  <a:t>DIV 2D QTR CTG</a:t>
                </a:r>
              </a:p>
            </p:txBody>
          </p:sp>
          <p:cxnSp>
            <p:nvCxnSpPr>
              <p:cNvPr id="328" name="Straight Arrow Connector 327"/>
              <p:cNvCxnSpPr/>
              <p:nvPr/>
            </p:nvCxnSpPr>
            <p:spPr>
              <a:xfrm flipH="1">
                <a:off x="3917769" y="1184358"/>
                <a:ext cx="914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59" name="Slide Number Placeholder 3"/>
          <p:cNvSpPr txBox="1">
            <a:spLocks/>
          </p:cNvSpPr>
          <p:nvPr/>
        </p:nvSpPr>
        <p:spPr>
          <a:xfrm>
            <a:off x="6781800" y="6410325"/>
            <a:ext cx="2133600" cy="365125"/>
          </a:xfrm>
          <a:prstGeom prst="rect">
            <a:avLst/>
          </a:prstGeom>
        </p:spPr>
        <p:txBody>
          <a:bodyPr anchor="ctr"/>
          <a:lstStyle/>
          <a:p>
            <a:pPr algn="r" fontAlgn="auto">
              <a:spcBef>
                <a:spcPts val="0"/>
              </a:spcBef>
              <a:spcAft>
                <a:spcPts val="0"/>
              </a:spcAft>
              <a:defRPr/>
            </a:pPr>
            <a:fld id="{180E80CD-3BB6-4AA4-A229-ED1C64CD2E97}" type="slidenum">
              <a:rPr lang="en-US" sz="1200">
                <a:latin typeface="+mn-lt"/>
              </a:rPr>
              <a:pPr algn="r" fontAlgn="auto">
                <a:spcBef>
                  <a:spcPts val="0"/>
                </a:spcBef>
                <a:spcAft>
                  <a:spcPts val="0"/>
                </a:spcAft>
                <a:defRPr/>
              </a:pPr>
              <a:t>18</a:t>
            </a:fld>
            <a:endParaRPr lang="en-US" sz="1200" dirty="0">
              <a:latin typeface="+mn-lt"/>
            </a:endParaRPr>
          </a:p>
        </p:txBody>
      </p:sp>
      <p:sp>
        <p:nvSpPr>
          <p:cNvPr id="60" name="TextBox 115"/>
          <p:cNvSpPr txBox="1">
            <a:spLocks noChangeArrowheads="1"/>
          </p:cNvSpPr>
          <p:nvPr/>
        </p:nvSpPr>
        <p:spPr bwMode="auto">
          <a:xfrm>
            <a:off x="2560109" y="4851565"/>
            <a:ext cx="1571628" cy="461665"/>
          </a:xfrm>
          <a:prstGeom prst="rect">
            <a:avLst/>
          </a:prstGeom>
          <a:solidFill>
            <a:srgbClr val="FFFF00"/>
          </a:solidFill>
          <a:ln w="9525">
            <a:noFill/>
            <a:miter lim="800000"/>
            <a:headEnd/>
            <a:tailEnd/>
          </a:ln>
        </p:spPr>
        <p:txBody>
          <a:bodyPr wrap="square">
            <a:spAutoFit/>
          </a:bodyPr>
          <a:lstStyle/>
          <a:p>
            <a:pPr algn="ctr"/>
            <a:r>
              <a:rPr lang="en-US" sz="1200" b="1" dirty="0" smtClean="0"/>
              <a:t>Note: 4 x SRPCs per LRPC (BN)</a:t>
            </a:r>
            <a:endParaRPr lang="en-US" sz="1200" b="1" dirty="0"/>
          </a:p>
        </p:txBody>
      </p:sp>
      <p:sp>
        <p:nvSpPr>
          <p:cNvPr id="61" name="TextBox 115"/>
          <p:cNvSpPr txBox="1">
            <a:spLocks noChangeArrowheads="1"/>
          </p:cNvSpPr>
          <p:nvPr/>
        </p:nvSpPr>
        <p:spPr bwMode="auto">
          <a:xfrm>
            <a:off x="7219195" y="1387475"/>
            <a:ext cx="1571628" cy="461665"/>
          </a:xfrm>
          <a:prstGeom prst="rect">
            <a:avLst/>
          </a:prstGeom>
          <a:solidFill>
            <a:srgbClr val="FFFF00"/>
          </a:solidFill>
          <a:ln w="9525">
            <a:noFill/>
            <a:miter lim="800000"/>
            <a:headEnd/>
            <a:tailEnd/>
          </a:ln>
        </p:spPr>
        <p:txBody>
          <a:bodyPr wrap="square">
            <a:spAutoFit/>
          </a:bodyPr>
          <a:lstStyle/>
          <a:p>
            <a:pPr algn="ctr"/>
            <a:r>
              <a:rPr lang="en-US" sz="1200" b="1" dirty="0" smtClean="0"/>
              <a:t>Note: 12-Week Cycle (1 QTR)</a:t>
            </a:r>
            <a:endParaRPr lang="en-US" sz="12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chor="t" anchorCtr="0"/>
          <a:lstStyle/>
          <a:p>
            <a:pPr lvl="0" eaLnBrk="1" hangingPunct="1"/>
            <a:r>
              <a:rPr lang="en-US" sz="3600" dirty="0" smtClean="0">
                <a:solidFill>
                  <a:prstClr val="black"/>
                </a:solidFill>
                <a:latin typeface="Arial" pitchFamily="34" charset="0"/>
                <a:ea typeface="+mn-ea"/>
                <a:cs typeface="Arial" pitchFamily="34" charset="0"/>
              </a:rPr>
              <a:t>Short-Range Planning Cycle</a:t>
            </a:r>
            <a:endParaRPr lang="en-US" sz="3600" dirty="0">
              <a:solidFill>
                <a:prstClr val="black"/>
              </a:solidFill>
              <a:latin typeface="Arial" pitchFamily="34" charset="0"/>
              <a:ea typeface="+mn-ea"/>
              <a:cs typeface="Arial" pitchFamily="34" charset="0"/>
            </a:endParaRPr>
          </a:p>
        </p:txBody>
      </p:sp>
      <p:sp>
        <p:nvSpPr>
          <p:cNvPr id="39939" name="Rectangle 3"/>
          <p:cNvSpPr>
            <a:spLocks noGrp="1" noChangeArrowheads="1"/>
          </p:cNvSpPr>
          <p:nvPr>
            <p:ph type="body" idx="1"/>
          </p:nvPr>
        </p:nvSpPr>
        <p:spPr>
          <a:xfrm>
            <a:off x="574675" y="1374775"/>
            <a:ext cx="8001000" cy="5257800"/>
          </a:xfrm>
        </p:spPr>
        <p:txBody>
          <a:bodyPr>
            <a:normAutofit fontScale="92500"/>
          </a:bodyPr>
          <a:lstStyle/>
          <a:p>
            <a:pPr marL="0" indent="0">
              <a:lnSpc>
                <a:spcPct val="90000"/>
              </a:lnSpc>
              <a:buFont typeface="Arial" pitchFamily="34" charset="0"/>
              <a:buNone/>
              <a:defRPr/>
            </a:pPr>
            <a:r>
              <a:rPr lang="en-US" sz="2000" b="1" u="sng" dirty="0" smtClean="0"/>
              <a:t>The Quarterly Training Briefing (QTB)</a:t>
            </a:r>
            <a:r>
              <a:rPr lang="en-US" sz="2000" dirty="0" smtClean="0"/>
              <a:t> is integral to the short-range training planning process described in Chapter 4, FM 7-1, </a:t>
            </a:r>
            <a:r>
              <a:rPr lang="en-US" sz="2000" i="1" dirty="0" smtClean="0"/>
              <a:t>Battle Focused Training</a:t>
            </a:r>
            <a:r>
              <a:rPr lang="en-US" sz="2000" dirty="0" smtClean="0"/>
              <a:t>.  The briefing allows for the battalion and company commanders to discuss training concepts, philosophies, and challenges with their higher headquarters commander.  </a:t>
            </a:r>
            <a:r>
              <a:rPr lang="en-US" sz="2000" b="1" dirty="0" smtClean="0"/>
              <a:t>The QTB creates a contract between the senior commander and the subordinate commander.  In accordance with this contract, the senior commander agrees to provide resources, including time, and to protect the subordinate unit(s) from un-programmed </a:t>
            </a:r>
            <a:r>
              <a:rPr lang="en-US" sz="2000" b="1" dirty="0" err="1" smtClean="0"/>
              <a:t>taskings</a:t>
            </a:r>
            <a:r>
              <a:rPr lang="en-US" sz="2000" b="1" dirty="0" smtClean="0"/>
              <a:t>.  The subordinate commander agrees to execute the approved training plan and to conduct training to standard.  </a:t>
            </a:r>
            <a:r>
              <a:rPr lang="en-US" sz="2000" dirty="0" smtClean="0"/>
              <a:t>The most important aspects of the QTB are as follows:</a:t>
            </a:r>
          </a:p>
          <a:p>
            <a:pPr marL="0" indent="0">
              <a:lnSpc>
                <a:spcPct val="90000"/>
              </a:lnSpc>
              <a:buFont typeface="Arial" pitchFamily="34" charset="0"/>
              <a:buNone/>
              <a:defRPr/>
            </a:pPr>
            <a:endParaRPr lang="en-US" sz="2000" dirty="0" smtClean="0"/>
          </a:p>
          <a:p>
            <a:pPr>
              <a:lnSpc>
                <a:spcPct val="120000"/>
              </a:lnSpc>
              <a:buFont typeface="Arial" pitchFamily="34" charset="0"/>
              <a:buChar char="•"/>
              <a:defRPr/>
            </a:pPr>
            <a:r>
              <a:rPr lang="en-US" sz="1800" dirty="0" smtClean="0"/>
              <a:t>Describes the linkage between the METL, unit assessment, and upcoming year’s training.</a:t>
            </a:r>
          </a:p>
          <a:p>
            <a:pPr>
              <a:lnSpc>
                <a:spcPct val="120000"/>
              </a:lnSpc>
              <a:buFont typeface="Arial" pitchFamily="34" charset="0"/>
              <a:buChar char="•"/>
              <a:defRPr/>
            </a:pPr>
            <a:r>
              <a:rPr lang="en-US" sz="1800" dirty="0" smtClean="0"/>
              <a:t>Describes the linkage between Soldier training and the collective tasks to be trained.</a:t>
            </a:r>
          </a:p>
          <a:p>
            <a:pPr>
              <a:lnSpc>
                <a:spcPct val="160000"/>
              </a:lnSpc>
              <a:buFont typeface="Arial" pitchFamily="34" charset="0"/>
              <a:buChar char="•"/>
              <a:defRPr/>
            </a:pPr>
            <a:r>
              <a:rPr lang="en-US" sz="1800" dirty="0" smtClean="0"/>
              <a:t>Shares lessons learned.</a:t>
            </a:r>
          </a:p>
          <a:p>
            <a:pPr>
              <a:lnSpc>
                <a:spcPct val="160000"/>
              </a:lnSpc>
              <a:buFont typeface="Arial" pitchFamily="34" charset="0"/>
              <a:buChar char="•"/>
              <a:defRPr/>
            </a:pPr>
            <a:r>
              <a:rPr lang="en-US" sz="1800" dirty="0" smtClean="0"/>
              <a:t>Explains training distracters that may conflict with projected training.</a:t>
            </a:r>
            <a:endParaRPr lang="en-US" sz="1800" dirty="0"/>
          </a:p>
        </p:txBody>
      </p:sp>
      <p:sp>
        <p:nvSpPr>
          <p:cNvPr id="6" name="Rectangle 5"/>
          <p:cNvSpPr>
            <a:spLocks noChangeArrowheads="1"/>
          </p:cNvSpPr>
          <p:nvPr/>
        </p:nvSpPr>
        <p:spPr bwMode="auto">
          <a:xfrm>
            <a:off x="3886200" y="0"/>
            <a:ext cx="1371600" cy="184150"/>
          </a:xfrm>
          <a:prstGeom prst="rect">
            <a:avLst/>
          </a:prstGeom>
          <a:solidFill>
            <a:srgbClr val="00B050"/>
          </a:solidFill>
          <a:ln w="9525">
            <a:noFill/>
            <a:miter lim="800000"/>
            <a:headEnd/>
            <a:tailEnd/>
          </a:ln>
          <a:effectLst/>
        </p:spPr>
        <p:txBody>
          <a:bodyPr>
            <a:spAutoFit/>
          </a:bodyPr>
          <a:lstStyle/>
          <a:p>
            <a:pPr algn="ctr">
              <a:defRPr/>
            </a:pPr>
            <a:r>
              <a:rPr lang="en-US" sz="600" b="1" dirty="0">
                <a:solidFill>
                  <a:prstClr val="white"/>
                </a:solidFill>
                <a:effectLst>
                  <a:outerShdw blurRad="38100" dist="38100" dir="2700000" algn="tl">
                    <a:srgbClr val="000000"/>
                  </a:outerShdw>
                </a:effectLst>
                <a:latin typeface="Arial" pitchFamily="34" charset="0"/>
              </a:rPr>
              <a:t>UNCLASSIFIED</a:t>
            </a:r>
            <a:endParaRPr lang="en-US" sz="900" b="1" dirty="0">
              <a:solidFill>
                <a:prstClr val="black"/>
              </a:solidFill>
              <a:latin typeface="Arial" pitchFamily="34" charset="0"/>
            </a:endParaRPr>
          </a:p>
        </p:txBody>
      </p:sp>
      <p:sp>
        <p:nvSpPr>
          <p:cNvPr id="7" name="Rectangle 6"/>
          <p:cNvSpPr>
            <a:spLocks noChangeArrowheads="1"/>
          </p:cNvSpPr>
          <p:nvPr/>
        </p:nvSpPr>
        <p:spPr bwMode="auto">
          <a:xfrm>
            <a:off x="3873500" y="6673850"/>
            <a:ext cx="1371600" cy="184150"/>
          </a:xfrm>
          <a:prstGeom prst="rect">
            <a:avLst/>
          </a:prstGeom>
          <a:solidFill>
            <a:srgbClr val="00B050"/>
          </a:solidFill>
          <a:ln w="9525">
            <a:noFill/>
            <a:miter lim="800000"/>
            <a:headEnd/>
            <a:tailEnd/>
          </a:ln>
          <a:effectLst/>
        </p:spPr>
        <p:txBody>
          <a:bodyPr>
            <a:spAutoFit/>
          </a:bodyPr>
          <a:lstStyle/>
          <a:p>
            <a:pPr algn="ctr">
              <a:defRPr/>
            </a:pPr>
            <a:r>
              <a:rPr lang="en-US" sz="600" b="1" dirty="0">
                <a:solidFill>
                  <a:prstClr val="white"/>
                </a:solidFill>
                <a:effectLst>
                  <a:outerShdw blurRad="38100" dist="38100" dir="2700000" algn="tl">
                    <a:srgbClr val="000000"/>
                  </a:outerShdw>
                </a:effectLst>
                <a:latin typeface="Arial" pitchFamily="34" charset="0"/>
              </a:rPr>
              <a:t>UNCLASSIFIED</a:t>
            </a:r>
            <a:endParaRPr lang="en-US" sz="900" b="1" dirty="0">
              <a:solidFill>
                <a:prstClr val="black"/>
              </a:solidFill>
              <a:latin typeface="Arial" pitchFamily="34" charset="0"/>
            </a:endParaRPr>
          </a:p>
        </p:txBody>
      </p:sp>
      <p:sp>
        <p:nvSpPr>
          <p:cNvPr id="8" name="Slide Number Placeholder 3"/>
          <p:cNvSpPr txBox="1">
            <a:spLocks/>
          </p:cNvSpPr>
          <p:nvPr/>
        </p:nvSpPr>
        <p:spPr>
          <a:xfrm>
            <a:off x="6781800" y="6410325"/>
            <a:ext cx="2133600" cy="365125"/>
          </a:xfrm>
          <a:prstGeom prst="rect">
            <a:avLst/>
          </a:prstGeom>
        </p:spPr>
        <p:txBody>
          <a:bodyPr anchor="ctr"/>
          <a:lstStyle/>
          <a:p>
            <a:pPr algn="r" fontAlgn="auto">
              <a:spcBef>
                <a:spcPts val="0"/>
              </a:spcBef>
              <a:spcAft>
                <a:spcPts val="0"/>
              </a:spcAft>
              <a:defRPr/>
            </a:pPr>
            <a:fld id="{F68BDAD8-FC39-492B-9B7B-214E199D241B}" type="slidenum">
              <a:rPr lang="en-US" sz="1200">
                <a:solidFill>
                  <a:prstClr val="black"/>
                </a:solidFill>
                <a:latin typeface="Calibri"/>
              </a:rPr>
              <a:pPr algn="r" fontAlgn="auto">
                <a:spcBef>
                  <a:spcPts val="0"/>
                </a:spcBef>
                <a:spcAft>
                  <a:spcPts val="0"/>
                </a:spcAft>
                <a:defRPr/>
              </a:pPr>
              <a:t>19</a:t>
            </a:fld>
            <a:endParaRPr lang="en-US" sz="1200" dirty="0">
              <a:solidFill>
                <a:prstClr val="black"/>
              </a:solidFill>
              <a:latin typeface="Calibri"/>
            </a:endParaRPr>
          </a:p>
        </p:txBody>
      </p:sp>
      <p:sp>
        <p:nvSpPr>
          <p:cNvPr id="9" name="TextBox 8"/>
          <p:cNvSpPr txBox="1"/>
          <p:nvPr/>
        </p:nvSpPr>
        <p:spPr>
          <a:xfrm>
            <a:off x="4209142" y="744529"/>
            <a:ext cx="671979" cy="276999"/>
          </a:xfrm>
          <a:prstGeom prst="rect">
            <a:avLst/>
          </a:prstGeom>
          <a:solidFill>
            <a:schemeClr val="bg1"/>
          </a:solidFill>
        </p:spPr>
        <p:txBody>
          <a:bodyPr wrap="none" rtlCol="0">
            <a:spAutoFit/>
          </a:bodyPr>
          <a:lstStyle/>
          <a:p>
            <a:r>
              <a:rPr lang="en-US" sz="1200" dirty="0" smtClean="0">
                <a:solidFill>
                  <a:prstClr val="black"/>
                </a:solidFill>
              </a:rPr>
              <a:t>(4 </a:t>
            </a:r>
            <a:r>
              <a:rPr lang="en-US" sz="1200" dirty="0">
                <a:solidFill>
                  <a:prstClr val="black"/>
                </a:solidFill>
              </a:rPr>
              <a:t>of </a:t>
            </a:r>
            <a:r>
              <a:rPr lang="en-US" sz="1200" dirty="0" smtClean="0">
                <a:solidFill>
                  <a:prstClr val="black"/>
                </a:solidFill>
              </a:rPr>
              <a:t>7)</a:t>
            </a:r>
            <a:endParaRPr lang="en-US" sz="1200" dirty="0">
              <a:solidFill>
                <a:prstClr val="black"/>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a:bodyPr>
          <a:lstStyle/>
          <a:p>
            <a:pPr marL="609600" indent="-609600">
              <a:lnSpc>
                <a:spcPct val="90000"/>
              </a:lnSpc>
              <a:spcBef>
                <a:spcPct val="20000"/>
              </a:spcBef>
              <a:defRPr/>
            </a:pPr>
            <a:r>
              <a:rPr lang="en-US" kern="0" dirty="0">
                <a:latin typeface="Arial" pitchFamily="34" charset="0"/>
                <a:cs typeface="Arial" pitchFamily="34" charset="0"/>
              </a:rPr>
              <a:t>25</a:t>
            </a:r>
            <a:r>
              <a:rPr lang="en-US" kern="0" baseline="30000" dirty="0">
                <a:latin typeface="Arial" pitchFamily="34" charset="0"/>
                <a:cs typeface="Arial" pitchFamily="34" charset="0"/>
              </a:rPr>
              <a:t>TH</a:t>
            </a:r>
            <a:r>
              <a:rPr lang="en-US" kern="0" dirty="0">
                <a:latin typeface="Arial" pitchFamily="34" charset="0"/>
                <a:cs typeface="Arial" pitchFamily="34" charset="0"/>
              </a:rPr>
              <a:t> </a:t>
            </a:r>
            <a:r>
              <a:rPr lang="en-US" kern="0" dirty="0" smtClean="0">
                <a:latin typeface="Arial" pitchFamily="34" charset="0"/>
                <a:cs typeface="Arial" pitchFamily="34" charset="0"/>
              </a:rPr>
              <a:t>Division Special Troops Battalion</a:t>
            </a:r>
            <a:endParaRPr lang="en-US" dirty="0">
              <a:latin typeface="Arial" pitchFamily="34" charset="0"/>
              <a:cs typeface="Arial" pitchFamily="34" charset="0"/>
            </a:endParaRPr>
          </a:p>
        </p:txBody>
      </p:sp>
      <p:sp>
        <p:nvSpPr>
          <p:cNvPr id="6147" name="Subtitle 2"/>
          <p:cNvSpPr>
            <a:spLocks noGrp="1"/>
          </p:cNvSpPr>
          <p:nvPr>
            <p:ph type="subTitle" idx="1"/>
          </p:nvPr>
        </p:nvSpPr>
        <p:spPr>
          <a:xfrm>
            <a:off x="1371600" y="5695950"/>
            <a:ext cx="6400800" cy="369888"/>
          </a:xfrm>
        </p:spPr>
        <p:txBody>
          <a:bodyPr/>
          <a:lstStyle/>
          <a:p>
            <a:pPr eaLnBrk="1" hangingPunct="1"/>
            <a:r>
              <a:rPr lang="en-US" b="1" smtClean="0">
                <a:solidFill>
                  <a:srgbClr val="00B050"/>
                </a:solidFill>
              </a:rPr>
              <a:t>Overall Classification: UNCLASSIFIED</a:t>
            </a:r>
          </a:p>
        </p:txBody>
      </p:sp>
      <p:sp>
        <p:nvSpPr>
          <p:cNvPr id="6148" name="Text Placeholder 3"/>
          <p:cNvSpPr>
            <a:spLocks noGrp="1"/>
          </p:cNvSpPr>
          <p:nvPr>
            <p:ph type="body" sz="quarter" idx="13"/>
          </p:nvPr>
        </p:nvSpPr>
        <p:spPr>
          <a:xfrm>
            <a:off x="1371600" y="3124200"/>
            <a:ext cx="6400800" cy="523875"/>
          </a:xfrm>
        </p:spPr>
        <p:txBody>
          <a:bodyPr/>
          <a:lstStyle/>
          <a:p>
            <a:pPr eaLnBrk="1" hangingPunct="1"/>
            <a:r>
              <a:rPr lang="en-US" dirty="0" smtClean="0">
                <a:latin typeface="Arial" pitchFamily="34" charset="0"/>
                <a:cs typeface="Arial" pitchFamily="34" charset="0"/>
              </a:rPr>
              <a:t>Training Management</a:t>
            </a:r>
          </a:p>
        </p:txBody>
      </p:sp>
      <p:sp>
        <p:nvSpPr>
          <p:cNvPr id="6149" name="Text Placeholder 7"/>
          <p:cNvSpPr>
            <a:spLocks noGrp="1"/>
          </p:cNvSpPr>
          <p:nvPr>
            <p:ph type="body" sz="quarter" idx="14"/>
          </p:nvPr>
        </p:nvSpPr>
        <p:spPr>
          <a:xfrm>
            <a:off x="2152650" y="4352925"/>
            <a:ext cx="4826000" cy="904875"/>
          </a:xfrm>
        </p:spPr>
        <p:txBody>
          <a:bodyPr/>
          <a:lstStyle/>
          <a:p>
            <a:pPr eaLnBrk="1" hangingPunct="1"/>
            <a:r>
              <a:rPr lang="en-US" sz="2000" dirty="0" smtClean="0">
                <a:latin typeface="Arial" pitchFamily="34" charset="0"/>
                <a:cs typeface="Arial" pitchFamily="34" charset="0"/>
              </a:rPr>
              <a:t>20 January 2010</a:t>
            </a:r>
          </a:p>
          <a:p>
            <a:pPr eaLnBrk="1" hangingPunct="1"/>
            <a:r>
              <a:rPr lang="en-US" sz="2000" dirty="0" smtClean="0">
                <a:latin typeface="Arial" pitchFamily="34" charset="0"/>
                <a:cs typeface="Arial" pitchFamily="34" charset="0"/>
              </a:rPr>
              <a:t>MAJ Francis Moss, S3</a:t>
            </a:r>
          </a:p>
        </p:txBody>
      </p:sp>
      <p:sp>
        <p:nvSpPr>
          <p:cNvPr id="5" name="Rectangle 4"/>
          <p:cNvSpPr>
            <a:spLocks noChangeArrowheads="1"/>
          </p:cNvSpPr>
          <p:nvPr/>
        </p:nvSpPr>
        <p:spPr bwMode="auto">
          <a:xfrm>
            <a:off x="3886200" y="0"/>
            <a:ext cx="1371600" cy="184150"/>
          </a:xfrm>
          <a:prstGeom prst="rect">
            <a:avLst/>
          </a:prstGeom>
          <a:solidFill>
            <a:srgbClr val="00B050"/>
          </a:solidFill>
          <a:ln w="9525">
            <a:noFill/>
            <a:miter lim="800000"/>
            <a:headEnd/>
            <a:tailEnd/>
          </a:ln>
          <a:effectLst/>
        </p:spPr>
        <p:txBody>
          <a:bodyPr>
            <a:spAutoFit/>
          </a:bodyPr>
          <a:lstStyle/>
          <a:p>
            <a:pPr algn="ctr" fontAlgn="auto">
              <a:spcBef>
                <a:spcPts val="0"/>
              </a:spcBef>
              <a:spcAft>
                <a:spcPts val="0"/>
              </a:spcAft>
              <a:defRPr/>
            </a:pPr>
            <a:r>
              <a:rPr lang="en-US" sz="600" b="1" dirty="0">
                <a:solidFill>
                  <a:schemeClr val="bg1"/>
                </a:solidFill>
                <a:effectLst>
                  <a:outerShdw blurRad="38100" dist="38100" dir="2700000" algn="tl">
                    <a:srgbClr val="000000"/>
                  </a:outerShdw>
                </a:effectLst>
                <a:latin typeface="+mn-lt"/>
              </a:rPr>
              <a:t>UNCLASSIFIED</a:t>
            </a:r>
            <a:endParaRPr lang="en-US" sz="900" b="1" dirty="0">
              <a:latin typeface="+mn-lt"/>
            </a:endParaRPr>
          </a:p>
        </p:txBody>
      </p:sp>
      <p:sp>
        <p:nvSpPr>
          <p:cNvPr id="6" name="Rectangle 5"/>
          <p:cNvSpPr>
            <a:spLocks noChangeArrowheads="1"/>
          </p:cNvSpPr>
          <p:nvPr/>
        </p:nvSpPr>
        <p:spPr bwMode="auto">
          <a:xfrm>
            <a:off x="3873500" y="6673850"/>
            <a:ext cx="1371600" cy="184150"/>
          </a:xfrm>
          <a:prstGeom prst="rect">
            <a:avLst/>
          </a:prstGeom>
          <a:solidFill>
            <a:srgbClr val="00B050"/>
          </a:solidFill>
          <a:ln w="9525">
            <a:noFill/>
            <a:miter lim="800000"/>
            <a:headEnd/>
            <a:tailEnd/>
          </a:ln>
          <a:effectLst/>
        </p:spPr>
        <p:txBody>
          <a:bodyPr>
            <a:spAutoFit/>
          </a:bodyPr>
          <a:lstStyle/>
          <a:p>
            <a:pPr algn="ctr" fontAlgn="auto">
              <a:spcBef>
                <a:spcPts val="0"/>
              </a:spcBef>
              <a:spcAft>
                <a:spcPts val="0"/>
              </a:spcAft>
              <a:defRPr/>
            </a:pPr>
            <a:r>
              <a:rPr lang="en-US" sz="600" b="1" dirty="0">
                <a:solidFill>
                  <a:schemeClr val="bg1"/>
                </a:solidFill>
                <a:effectLst>
                  <a:outerShdw blurRad="38100" dist="38100" dir="2700000" algn="tl">
                    <a:srgbClr val="000000"/>
                  </a:outerShdw>
                </a:effectLst>
                <a:latin typeface="+mn-lt"/>
              </a:rPr>
              <a:t>UNCLASSIFIED</a:t>
            </a:r>
            <a:endParaRPr lang="en-US" sz="900" b="1"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Text Box 123"/>
          <p:cNvSpPr txBox="1">
            <a:spLocks noChangeArrowheads="1"/>
          </p:cNvSpPr>
          <p:nvPr/>
        </p:nvSpPr>
        <p:spPr bwMode="auto">
          <a:xfrm>
            <a:off x="547745" y="5152742"/>
            <a:ext cx="429976" cy="276999"/>
          </a:xfrm>
          <a:prstGeom prst="rect">
            <a:avLst/>
          </a:prstGeom>
          <a:noFill/>
          <a:ln w="9525">
            <a:solidFill>
              <a:schemeClr val="tx1"/>
            </a:solidFill>
            <a:miter lim="800000"/>
            <a:headEnd/>
            <a:tailEnd/>
          </a:ln>
        </p:spPr>
        <p:txBody>
          <a:bodyPr wrap="square">
            <a:spAutoFit/>
          </a:bodyPr>
          <a:lstStyle/>
          <a:p>
            <a:pPr algn="ctr" fontAlgn="auto">
              <a:spcBef>
                <a:spcPts val="0"/>
              </a:spcBef>
              <a:spcAft>
                <a:spcPts val="0"/>
              </a:spcAft>
            </a:pPr>
            <a:r>
              <a:rPr lang="en-US" sz="1200" b="1" dirty="0">
                <a:solidFill>
                  <a:srgbClr val="000000"/>
                </a:solidFill>
                <a:latin typeface="Arial" pitchFamily="34" charset="0"/>
                <a:cs typeface="Arial" pitchFamily="34" charset="0"/>
              </a:rPr>
              <a:t>17</a:t>
            </a:r>
          </a:p>
        </p:txBody>
      </p:sp>
      <p:graphicFrame>
        <p:nvGraphicFramePr>
          <p:cNvPr id="515181" name="Group 109"/>
          <p:cNvGraphicFramePr>
            <a:graphicFrameLocks noGrp="1"/>
          </p:cNvGraphicFramePr>
          <p:nvPr>
            <p:ph idx="4294967295"/>
          </p:nvPr>
        </p:nvGraphicFramePr>
        <p:xfrm>
          <a:off x="228600" y="609600"/>
          <a:ext cx="8610600" cy="6075380"/>
        </p:xfrm>
        <a:graphic>
          <a:graphicData uri="http://schemas.openxmlformats.org/drawingml/2006/table">
            <a:tbl>
              <a:tblPr/>
              <a:tblGrid>
                <a:gridCol w="1066800"/>
                <a:gridCol w="1295400"/>
                <a:gridCol w="1295400"/>
                <a:gridCol w="1295399"/>
                <a:gridCol w="1295400"/>
                <a:gridCol w="1295401"/>
                <a:gridCol w="1066800"/>
              </a:tblGrid>
              <a:tr h="3760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Sunday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Monday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Tuesday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Wednesday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Thursday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Friday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Saturday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1479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r>
              <a:tr h="1143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9</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r>
              <a:tr h="11089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r>
              <a:tr h="11363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17</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r>
              <a:tr h="11630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24</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31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25</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r>
            </a:tbl>
          </a:graphicData>
        </a:graphic>
      </p:graphicFrame>
      <p:sp>
        <p:nvSpPr>
          <p:cNvPr id="22" name="Text Box 123"/>
          <p:cNvSpPr txBox="1">
            <a:spLocks noChangeArrowheads="1"/>
          </p:cNvSpPr>
          <p:nvPr/>
        </p:nvSpPr>
        <p:spPr bwMode="auto">
          <a:xfrm>
            <a:off x="547745" y="4058660"/>
            <a:ext cx="429976" cy="276999"/>
          </a:xfrm>
          <a:prstGeom prst="rect">
            <a:avLst/>
          </a:prstGeom>
          <a:solidFill>
            <a:schemeClr val="bg1"/>
          </a:solidFill>
          <a:ln w="9525">
            <a:solidFill>
              <a:schemeClr val="tx1"/>
            </a:solidFill>
            <a:miter lim="800000"/>
            <a:headEnd/>
            <a:tailEnd/>
          </a:ln>
        </p:spPr>
        <p:txBody>
          <a:bodyPr wrap="square">
            <a:spAutoFit/>
          </a:bodyPr>
          <a:lstStyle/>
          <a:p>
            <a:pPr algn="ctr" fontAlgn="auto">
              <a:spcBef>
                <a:spcPts val="0"/>
              </a:spcBef>
              <a:spcAft>
                <a:spcPts val="0"/>
              </a:spcAft>
            </a:pPr>
            <a:r>
              <a:rPr lang="en-US" sz="1200" b="1" dirty="0">
                <a:solidFill>
                  <a:srgbClr val="000000"/>
                </a:solidFill>
                <a:latin typeface="Arial" pitchFamily="34" charset="0"/>
                <a:cs typeface="Arial" pitchFamily="34" charset="0"/>
              </a:rPr>
              <a:t>15</a:t>
            </a:r>
          </a:p>
        </p:txBody>
      </p:sp>
      <p:sp>
        <p:nvSpPr>
          <p:cNvPr id="59" name="Rectangle 92"/>
          <p:cNvSpPr>
            <a:spLocks noChangeArrowheads="1"/>
          </p:cNvSpPr>
          <p:nvPr/>
        </p:nvSpPr>
        <p:spPr bwMode="auto">
          <a:xfrm>
            <a:off x="-2057400" y="1676400"/>
            <a:ext cx="1733550" cy="381000"/>
          </a:xfrm>
          <a:prstGeom prst="rect">
            <a:avLst/>
          </a:prstGeom>
          <a:solidFill>
            <a:srgbClr val="3366FF"/>
          </a:solidFill>
          <a:ln w="9525">
            <a:solidFill>
              <a:schemeClr val="tx1"/>
            </a:solidFill>
            <a:miter lim="800000"/>
            <a:headEnd/>
            <a:tailEnd/>
          </a:ln>
        </p:spPr>
        <p:txBody>
          <a:bodyPr wrap="square" anchor="ctr"/>
          <a:lstStyle/>
          <a:p>
            <a:pPr algn="ctr" fontAlgn="auto">
              <a:spcBef>
                <a:spcPts val="0"/>
              </a:spcBef>
              <a:spcAft>
                <a:spcPts val="0"/>
              </a:spcAft>
            </a:pPr>
            <a:r>
              <a:rPr lang="en-US" sz="1200" b="1" dirty="0">
                <a:solidFill>
                  <a:prstClr val="white"/>
                </a:solidFill>
                <a:latin typeface="Arial" pitchFamily="34" charset="0"/>
                <a:cs typeface="Arial" pitchFamily="34" charset="0"/>
              </a:rPr>
              <a:t>Company BTL rhythm</a:t>
            </a:r>
          </a:p>
        </p:txBody>
      </p:sp>
      <p:sp>
        <p:nvSpPr>
          <p:cNvPr id="60" name="Rectangle 93"/>
          <p:cNvSpPr>
            <a:spLocks noChangeArrowheads="1"/>
          </p:cNvSpPr>
          <p:nvPr/>
        </p:nvSpPr>
        <p:spPr bwMode="auto">
          <a:xfrm>
            <a:off x="-2057400" y="1219200"/>
            <a:ext cx="1733550" cy="392441"/>
          </a:xfrm>
          <a:prstGeom prst="rect">
            <a:avLst/>
          </a:prstGeom>
          <a:solidFill>
            <a:srgbClr val="00B050"/>
          </a:solidFill>
          <a:ln w="9525">
            <a:solidFill>
              <a:schemeClr val="tx1"/>
            </a:solidFill>
            <a:miter lim="800000"/>
            <a:headEnd/>
            <a:tailEnd/>
          </a:ln>
        </p:spPr>
        <p:txBody>
          <a:bodyPr wrap="square" anchor="ctr"/>
          <a:lstStyle/>
          <a:p>
            <a:pPr algn="ctr" fontAlgn="auto">
              <a:spcBef>
                <a:spcPts val="0"/>
              </a:spcBef>
              <a:spcAft>
                <a:spcPts val="0"/>
              </a:spcAft>
            </a:pPr>
            <a:r>
              <a:rPr lang="en-US" sz="1200" b="1" dirty="0">
                <a:solidFill>
                  <a:prstClr val="black"/>
                </a:solidFill>
                <a:latin typeface="Arial" pitchFamily="34" charset="0"/>
                <a:cs typeface="Arial" pitchFamily="34" charset="0"/>
              </a:rPr>
              <a:t>Company Training</a:t>
            </a:r>
          </a:p>
        </p:txBody>
      </p:sp>
      <p:sp>
        <p:nvSpPr>
          <p:cNvPr id="61" name="Rectangle 94"/>
          <p:cNvSpPr>
            <a:spLocks noChangeArrowheads="1"/>
          </p:cNvSpPr>
          <p:nvPr/>
        </p:nvSpPr>
        <p:spPr bwMode="auto">
          <a:xfrm>
            <a:off x="-2057400" y="3048000"/>
            <a:ext cx="1733550" cy="381000"/>
          </a:xfrm>
          <a:prstGeom prst="rect">
            <a:avLst/>
          </a:prstGeom>
          <a:solidFill>
            <a:srgbClr val="FFC000"/>
          </a:solidFill>
          <a:ln w="9525">
            <a:solidFill>
              <a:schemeClr val="tx1"/>
            </a:solidFill>
            <a:miter lim="800000"/>
            <a:headEnd/>
            <a:tailEnd/>
          </a:ln>
        </p:spPr>
        <p:txBody>
          <a:bodyPr wrap="square" anchor="ctr"/>
          <a:lstStyle/>
          <a:p>
            <a:pPr algn="ctr" fontAlgn="auto">
              <a:spcBef>
                <a:spcPts val="0"/>
              </a:spcBef>
              <a:spcAft>
                <a:spcPts val="0"/>
              </a:spcAft>
            </a:pPr>
            <a:r>
              <a:rPr lang="en-US" sz="1200" b="1" dirty="0">
                <a:solidFill>
                  <a:prstClr val="black"/>
                </a:solidFill>
                <a:latin typeface="Arial" pitchFamily="34" charset="0"/>
                <a:cs typeface="Arial" pitchFamily="34" charset="0"/>
              </a:rPr>
              <a:t>MWR/Other</a:t>
            </a:r>
          </a:p>
        </p:txBody>
      </p:sp>
      <p:sp>
        <p:nvSpPr>
          <p:cNvPr id="62" name="Rectangle 95"/>
          <p:cNvSpPr>
            <a:spLocks noChangeArrowheads="1"/>
          </p:cNvSpPr>
          <p:nvPr/>
        </p:nvSpPr>
        <p:spPr bwMode="auto">
          <a:xfrm>
            <a:off x="-2057400" y="3962400"/>
            <a:ext cx="1733550" cy="381000"/>
          </a:xfrm>
          <a:prstGeom prst="rect">
            <a:avLst/>
          </a:prstGeom>
          <a:solidFill>
            <a:srgbClr val="FFFF00"/>
          </a:solidFill>
          <a:ln w="9525">
            <a:solidFill>
              <a:schemeClr val="tx1"/>
            </a:solidFill>
            <a:miter lim="800000"/>
            <a:headEnd/>
            <a:tailEnd/>
          </a:ln>
        </p:spPr>
        <p:txBody>
          <a:bodyPr wrap="square" anchor="ctr"/>
          <a:lstStyle/>
          <a:p>
            <a:pPr algn="ctr" fontAlgn="auto">
              <a:spcBef>
                <a:spcPts val="0"/>
              </a:spcBef>
              <a:spcAft>
                <a:spcPts val="0"/>
              </a:spcAft>
            </a:pPr>
            <a:r>
              <a:rPr lang="en-US" sz="1200" b="1" dirty="0">
                <a:solidFill>
                  <a:srgbClr val="000000"/>
                </a:solidFill>
                <a:latin typeface="Arial" pitchFamily="34" charset="0"/>
                <a:cs typeface="Arial" pitchFamily="34" charset="0"/>
              </a:rPr>
              <a:t>BN Training</a:t>
            </a:r>
          </a:p>
        </p:txBody>
      </p:sp>
      <p:sp>
        <p:nvSpPr>
          <p:cNvPr id="63" name="Rectangle 97"/>
          <p:cNvSpPr>
            <a:spLocks noChangeArrowheads="1"/>
          </p:cNvSpPr>
          <p:nvPr/>
        </p:nvSpPr>
        <p:spPr bwMode="auto">
          <a:xfrm>
            <a:off x="-2057400" y="2133600"/>
            <a:ext cx="1724025" cy="381000"/>
          </a:xfrm>
          <a:prstGeom prst="rect">
            <a:avLst/>
          </a:prstGeom>
          <a:solidFill>
            <a:srgbClr val="99CCFF"/>
          </a:solidFill>
          <a:ln w="9525">
            <a:solidFill>
              <a:schemeClr val="tx1"/>
            </a:solidFill>
            <a:miter lim="800000"/>
            <a:headEnd/>
            <a:tailEnd/>
          </a:ln>
        </p:spPr>
        <p:txBody>
          <a:bodyPr wrap="square" anchor="ctr"/>
          <a:lstStyle/>
          <a:p>
            <a:pPr algn="ctr" fontAlgn="auto">
              <a:spcBef>
                <a:spcPts val="0"/>
              </a:spcBef>
              <a:spcAft>
                <a:spcPts val="0"/>
              </a:spcAft>
            </a:pPr>
            <a:r>
              <a:rPr lang="en-US" sz="1200" b="1" dirty="0">
                <a:solidFill>
                  <a:prstClr val="black"/>
                </a:solidFill>
                <a:latin typeface="Arial" pitchFamily="34" charset="0"/>
                <a:cs typeface="Arial" pitchFamily="34" charset="0"/>
              </a:rPr>
              <a:t>Briefing Delivered</a:t>
            </a:r>
          </a:p>
        </p:txBody>
      </p:sp>
      <p:sp>
        <p:nvSpPr>
          <p:cNvPr id="64" name="Rectangle 98"/>
          <p:cNvSpPr>
            <a:spLocks noChangeArrowheads="1"/>
          </p:cNvSpPr>
          <p:nvPr/>
        </p:nvSpPr>
        <p:spPr bwMode="auto">
          <a:xfrm>
            <a:off x="-2057400" y="2590800"/>
            <a:ext cx="1733550" cy="381000"/>
          </a:xfrm>
          <a:prstGeom prst="rect">
            <a:avLst/>
          </a:prstGeom>
          <a:solidFill>
            <a:schemeClr val="accent2">
              <a:lumMod val="60000"/>
              <a:lumOff val="40000"/>
            </a:schemeClr>
          </a:solidFill>
          <a:ln w="9525">
            <a:solidFill>
              <a:schemeClr val="tx1"/>
            </a:solidFill>
            <a:miter lim="800000"/>
            <a:headEnd/>
            <a:tailEnd/>
          </a:ln>
        </p:spPr>
        <p:txBody>
          <a:bodyPr wrap="square" anchor="ctr"/>
          <a:lstStyle/>
          <a:p>
            <a:pPr algn="ctr" fontAlgn="auto">
              <a:spcBef>
                <a:spcPts val="0"/>
              </a:spcBef>
              <a:spcAft>
                <a:spcPts val="0"/>
              </a:spcAft>
            </a:pPr>
            <a:r>
              <a:rPr lang="en-US" sz="1200" b="1" dirty="0">
                <a:solidFill>
                  <a:prstClr val="black"/>
                </a:solidFill>
                <a:latin typeface="Arial" pitchFamily="34" charset="0"/>
                <a:cs typeface="Arial" pitchFamily="34" charset="0"/>
              </a:rPr>
              <a:t>Inventory</a:t>
            </a:r>
          </a:p>
        </p:txBody>
      </p:sp>
      <p:sp>
        <p:nvSpPr>
          <p:cNvPr id="65" name="Rectangle 100"/>
          <p:cNvSpPr>
            <a:spLocks noChangeArrowheads="1"/>
          </p:cNvSpPr>
          <p:nvPr/>
        </p:nvSpPr>
        <p:spPr bwMode="auto">
          <a:xfrm>
            <a:off x="-2057400" y="3505200"/>
            <a:ext cx="1733550" cy="381000"/>
          </a:xfrm>
          <a:prstGeom prst="rect">
            <a:avLst/>
          </a:prstGeom>
          <a:solidFill>
            <a:srgbClr val="FF0000"/>
          </a:solidFill>
          <a:ln w="9525">
            <a:solidFill>
              <a:schemeClr val="tx1"/>
            </a:solidFill>
            <a:miter lim="800000"/>
            <a:headEnd/>
            <a:tailEnd/>
          </a:ln>
        </p:spPr>
        <p:txBody>
          <a:bodyPr wrap="square" anchor="ctr"/>
          <a:lstStyle/>
          <a:p>
            <a:pPr algn="ctr" fontAlgn="auto">
              <a:spcBef>
                <a:spcPts val="0"/>
              </a:spcBef>
              <a:spcAft>
                <a:spcPts val="0"/>
              </a:spcAft>
            </a:pPr>
            <a:r>
              <a:rPr lang="en-US" sz="1200" b="1" dirty="0">
                <a:solidFill>
                  <a:prstClr val="white"/>
                </a:solidFill>
                <a:latin typeface="Arial" pitchFamily="34" charset="0"/>
                <a:cs typeface="Arial" pitchFamily="34" charset="0"/>
              </a:rPr>
              <a:t>BN  Tasking</a:t>
            </a:r>
          </a:p>
        </p:txBody>
      </p:sp>
      <p:sp>
        <p:nvSpPr>
          <p:cNvPr id="36" name="Rectangle 35"/>
          <p:cNvSpPr>
            <a:spLocks noChangeArrowheads="1"/>
          </p:cNvSpPr>
          <p:nvPr/>
        </p:nvSpPr>
        <p:spPr bwMode="auto">
          <a:xfrm>
            <a:off x="3886337" y="0"/>
            <a:ext cx="1371463" cy="184666"/>
          </a:xfrm>
          <a:prstGeom prst="rect">
            <a:avLst/>
          </a:prstGeom>
          <a:solidFill>
            <a:srgbClr val="00B050"/>
          </a:solidFill>
          <a:ln w="9525">
            <a:noFill/>
            <a:miter lim="800000"/>
            <a:headEnd/>
            <a:tailEnd/>
          </a:ln>
          <a:effectLst/>
        </p:spPr>
        <p:txBody>
          <a:bodyPr wrap="square">
            <a:spAutoFit/>
          </a:bodyPr>
          <a:lstStyle/>
          <a:p>
            <a:pPr algn="ctr" fontAlgn="auto">
              <a:spcBef>
                <a:spcPts val="0"/>
              </a:spcBef>
              <a:spcAft>
                <a:spcPts val="0"/>
              </a:spcAft>
              <a:defRPr/>
            </a:pPr>
            <a:r>
              <a:rPr lang="en-US" sz="600" b="1" dirty="0">
                <a:solidFill>
                  <a:prstClr val="white"/>
                </a:solidFill>
                <a:effectLst>
                  <a:outerShdw blurRad="38100" dist="38100" dir="2700000" algn="tl">
                    <a:srgbClr val="000000"/>
                  </a:outerShdw>
                </a:effectLst>
                <a:latin typeface="Arial"/>
              </a:rPr>
              <a:t>UNCLASSIFIED</a:t>
            </a:r>
            <a:endParaRPr lang="en-US" sz="900" b="1" dirty="0">
              <a:solidFill>
                <a:prstClr val="black"/>
              </a:solidFill>
              <a:latin typeface="Arial"/>
            </a:endParaRPr>
          </a:p>
        </p:txBody>
      </p:sp>
      <p:sp>
        <p:nvSpPr>
          <p:cNvPr id="38" name="Rectangle 37"/>
          <p:cNvSpPr>
            <a:spLocks noChangeArrowheads="1"/>
          </p:cNvSpPr>
          <p:nvPr/>
        </p:nvSpPr>
        <p:spPr bwMode="auto">
          <a:xfrm>
            <a:off x="3886337" y="6673334"/>
            <a:ext cx="1371463" cy="184666"/>
          </a:xfrm>
          <a:prstGeom prst="rect">
            <a:avLst/>
          </a:prstGeom>
          <a:solidFill>
            <a:srgbClr val="00B050"/>
          </a:solidFill>
          <a:ln w="9525">
            <a:noFill/>
            <a:miter lim="800000"/>
            <a:headEnd/>
            <a:tailEnd/>
          </a:ln>
          <a:effectLst/>
        </p:spPr>
        <p:txBody>
          <a:bodyPr wrap="square">
            <a:spAutoFit/>
          </a:bodyPr>
          <a:lstStyle/>
          <a:p>
            <a:pPr algn="ctr" fontAlgn="auto">
              <a:spcBef>
                <a:spcPts val="0"/>
              </a:spcBef>
              <a:spcAft>
                <a:spcPts val="0"/>
              </a:spcAft>
              <a:defRPr/>
            </a:pPr>
            <a:r>
              <a:rPr lang="en-US" sz="600" b="1" dirty="0">
                <a:solidFill>
                  <a:prstClr val="white"/>
                </a:solidFill>
                <a:effectLst>
                  <a:outerShdw blurRad="38100" dist="38100" dir="2700000" algn="tl">
                    <a:srgbClr val="000000"/>
                  </a:outerShdw>
                </a:effectLst>
                <a:latin typeface="Arial"/>
              </a:rPr>
              <a:t>UNCLASSIFIED</a:t>
            </a:r>
            <a:endParaRPr lang="en-US" sz="900" b="1" dirty="0">
              <a:solidFill>
                <a:prstClr val="black"/>
              </a:solidFill>
              <a:latin typeface="Arial"/>
            </a:endParaRPr>
          </a:p>
        </p:txBody>
      </p:sp>
      <p:sp>
        <p:nvSpPr>
          <p:cNvPr id="40" name="Rectangle 95"/>
          <p:cNvSpPr>
            <a:spLocks noChangeArrowheads="1"/>
          </p:cNvSpPr>
          <p:nvPr/>
        </p:nvSpPr>
        <p:spPr bwMode="auto">
          <a:xfrm>
            <a:off x="-2057400" y="4419600"/>
            <a:ext cx="1733550" cy="381000"/>
          </a:xfrm>
          <a:prstGeom prst="rect">
            <a:avLst/>
          </a:prstGeom>
          <a:solidFill>
            <a:schemeClr val="bg2">
              <a:lumMod val="25000"/>
            </a:schemeClr>
          </a:solidFill>
          <a:ln w="9525">
            <a:solidFill>
              <a:schemeClr val="tx1"/>
            </a:solidFill>
            <a:miter lim="800000"/>
            <a:headEnd/>
            <a:tailEnd/>
          </a:ln>
        </p:spPr>
        <p:txBody>
          <a:bodyPr wrap="square" anchor="ctr"/>
          <a:lstStyle/>
          <a:p>
            <a:pPr algn="ctr" fontAlgn="auto">
              <a:spcBef>
                <a:spcPts val="0"/>
              </a:spcBef>
              <a:spcAft>
                <a:spcPts val="0"/>
              </a:spcAft>
            </a:pPr>
            <a:r>
              <a:rPr lang="en-US" sz="1200" b="1" dirty="0">
                <a:solidFill>
                  <a:prstClr val="white"/>
                </a:solidFill>
                <a:latin typeface="Arial" pitchFamily="34" charset="0"/>
                <a:cs typeface="Arial" pitchFamily="34" charset="0"/>
              </a:rPr>
              <a:t>Suspense</a:t>
            </a:r>
          </a:p>
        </p:txBody>
      </p:sp>
      <p:sp>
        <p:nvSpPr>
          <p:cNvPr id="48" name="Text Box 123"/>
          <p:cNvSpPr txBox="1">
            <a:spLocks noChangeArrowheads="1"/>
          </p:cNvSpPr>
          <p:nvPr/>
        </p:nvSpPr>
        <p:spPr bwMode="auto">
          <a:xfrm>
            <a:off x="547745" y="5554859"/>
            <a:ext cx="429976" cy="276999"/>
          </a:xfrm>
          <a:prstGeom prst="rect">
            <a:avLst/>
          </a:prstGeom>
          <a:solidFill>
            <a:schemeClr val="bg1"/>
          </a:solidFill>
          <a:ln w="9525">
            <a:solidFill>
              <a:schemeClr val="tx1"/>
            </a:solidFill>
            <a:miter lim="800000"/>
            <a:headEnd/>
            <a:tailEnd/>
          </a:ln>
        </p:spPr>
        <p:txBody>
          <a:bodyPr wrap="square">
            <a:spAutoFit/>
          </a:bodyPr>
          <a:lstStyle/>
          <a:p>
            <a:pPr algn="ctr" fontAlgn="auto">
              <a:spcBef>
                <a:spcPts val="0"/>
              </a:spcBef>
              <a:spcAft>
                <a:spcPts val="0"/>
              </a:spcAft>
            </a:pPr>
            <a:r>
              <a:rPr lang="en-US" sz="1200" b="1" dirty="0">
                <a:solidFill>
                  <a:srgbClr val="000000"/>
                </a:solidFill>
                <a:latin typeface="Arial" pitchFamily="34" charset="0"/>
                <a:cs typeface="Arial" pitchFamily="34" charset="0"/>
              </a:rPr>
              <a:t>17</a:t>
            </a:r>
          </a:p>
        </p:txBody>
      </p:sp>
      <p:sp>
        <p:nvSpPr>
          <p:cNvPr id="41" name="Rectangle 94"/>
          <p:cNvSpPr>
            <a:spLocks noChangeArrowheads="1"/>
          </p:cNvSpPr>
          <p:nvPr/>
        </p:nvSpPr>
        <p:spPr bwMode="auto">
          <a:xfrm>
            <a:off x="6477000" y="1210385"/>
            <a:ext cx="2362200" cy="140595"/>
          </a:xfrm>
          <a:prstGeom prst="rect">
            <a:avLst/>
          </a:prstGeom>
          <a:solidFill>
            <a:srgbClr val="FFC000"/>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NEW YEARS HOLIDAY</a:t>
            </a:r>
          </a:p>
        </p:txBody>
      </p:sp>
      <p:sp>
        <p:nvSpPr>
          <p:cNvPr id="42" name="Rectangle 94"/>
          <p:cNvSpPr>
            <a:spLocks noChangeArrowheads="1"/>
          </p:cNvSpPr>
          <p:nvPr/>
        </p:nvSpPr>
        <p:spPr bwMode="auto">
          <a:xfrm>
            <a:off x="228600" y="2354459"/>
            <a:ext cx="1066800" cy="139521"/>
          </a:xfrm>
          <a:prstGeom prst="rect">
            <a:avLst/>
          </a:prstGeom>
          <a:solidFill>
            <a:srgbClr val="FFC000"/>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NEW YEARS</a:t>
            </a:r>
          </a:p>
        </p:txBody>
      </p:sp>
      <p:sp>
        <p:nvSpPr>
          <p:cNvPr id="70" name="Rectangle 94"/>
          <p:cNvSpPr>
            <a:spLocks noChangeArrowheads="1"/>
          </p:cNvSpPr>
          <p:nvPr/>
        </p:nvSpPr>
        <p:spPr bwMode="auto">
          <a:xfrm>
            <a:off x="228600" y="4591484"/>
            <a:ext cx="2362200" cy="152400"/>
          </a:xfrm>
          <a:prstGeom prst="rect">
            <a:avLst/>
          </a:prstGeom>
          <a:solidFill>
            <a:srgbClr val="FFC000"/>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MLK HOLIDAY</a:t>
            </a:r>
          </a:p>
        </p:txBody>
      </p:sp>
      <p:sp>
        <p:nvSpPr>
          <p:cNvPr id="71" name="Rectangle 94"/>
          <p:cNvSpPr>
            <a:spLocks noChangeArrowheads="1"/>
          </p:cNvSpPr>
          <p:nvPr/>
        </p:nvSpPr>
        <p:spPr bwMode="auto">
          <a:xfrm>
            <a:off x="1295400" y="5734484"/>
            <a:ext cx="1295400" cy="152400"/>
          </a:xfrm>
          <a:prstGeom prst="rect">
            <a:avLst/>
          </a:prstGeom>
          <a:solidFill>
            <a:srgbClr val="FFC000"/>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DIV DONSA</a:t>
            </a:r>
          </a:p>
        </p:txBody>
      </p:sp>
      <p:sp>
        <p:nvSpPr>
          <p:cNvPr id="73" name="Rectangle 94"/>
          <p:cNvSpPr>
            <a:spLocks noChangeArrowheads="1"/>
          </p:cNvSpPr>
          <p:nvPr/>
        </p:nvSpPr>
        <p:spPr bwMode="auto">
          <a:xfrm>
            <a:off x="6477000" y="5734484"/>
            <a:ext cx="1295400" cy="152400"/>
          </a:xfrm>
          <a:prstGeom prst="rect">
            <a:avLst/>
          </a:prstGeom>
          <a:solidFill>
            <a:srgbClr val="FF0000"/>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white"/>
                </a:solidFill>
                <a:latin typeface="Arial" pitchFamily="34" charset="0"/>
                <a:cs typeface="Arial" pitchFamily="34" charset="0"/>
              </a:rPr>
              <a:t>3/25 ID </a:t>
            </a:r>
            <a:r>
              <a:rPr lang="en-US" sz="1000" dirty="0" err="1">
                <a:solidFill>
                  <a:prstClr val="white"/>
                </a:solidFill>
                <a:latin typeface="Arial" pitchFamily="34" charset="0"/>
                <a:cs typeface="Arial" pitchFamily="34" charset="0"/>
              </a:rPr>
              <a:t>CoC</a:t>
            </a:r>
            <a:endParaRPr lang="en-US" sz="1000" dirty="0">
              <a:solidFill>
                <a:prstClr val="white"/>
              </a:solidFill>
              <a:latin typeface="Arial" pitchFamily="34" charset="0"/>
              <a:cs typeface="Arial" pitchFamily="34" charset="0"/>
            </a:endParaRPr>
          </a:p>
        </p:txBody>
      </p:sp>
      <p:sp>
        <p:nvSpPr>
          <p:cNvPr id="74" name="Rectangle 94"/>
          <p:cNvSpPr>
            <a:spLocks noChangeArrowheads="1"/>
          </p:cNvSpPr>
          <p:nvPr/>
        </p:nvSpPr>
        <p:spPr bwMode="auto">
          <a:xfrm>
            <a:off x="2590800" y="4591484"/>
            <a:ext cx="1295400" cy="152400"/>
          </a:xfrm>
          <a:prstGeom prst="rect">
            <a:avLst/>
          </a:prstGeom>
          <a:solidFill>
            <a:srgbClr val="FFFF00"/>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25 DSTB ID </a:t>
            </a:r>
            <a:r>
              <a:rPr lang="en-US" sz="1000" dirty="0" err="1">
                <a:solidFill>
                  <a:prstClr val="black"/>
                </a:solidFill>
                <a:latin typeface="Arial" pitchFamily="34" charset="0"/>
                <a:cs typeface="Arial" pitchFamily="34" charset="0"/>
              </a:rPr>
              <a:t>CoC</a:t>
            </a:r>
            <a:endParaRPr lang="en-US" sz="1000" dirty="0">
              <a:solidFill>
                <a:prstClr val="black"/>
              </a:solidFill>
              <a:latin typeface="Arial" pitchFamily="34" charset="0"/>
              <a:cs typeface="Arial" pitchFamily="34" charset="0"/>
            </a:endParaRPr>
          </a:p>
        </p:txBody>
      </p:sp>
      <p:sp>
        <p:nvSpPr>
          <p:cNvPr id="75" name="Rectangle 94"/>
          <p:cNvSpPr>
            <a:spLocks noChangeArrowheads="1"/>
          </p:cNvSpPr>
          <p:nvPr/>
        </p:nvSpPr>
        <p:spPr bwMode="auto">
          <a:xfrm>
            <a:off x="1295400" y="3041028"/>
            <a:ext cx="6477000" cy="152400"/>
          </a:xfrm>
          <a:prstGeom prst="rect">
            <a:avLst/>
          </a:prstGeom>
          <a:solidFill>
            <a:schemeClr val="bg1"/>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3/25 ID &amp; DIV HQ SLAM</a:t>
            </a:r>
          </a:p>
        </p:txBody>
      </p:sp>
      <p:sp>
        <p:nvSpPr>
          <p:cNvPr id="76" name="Rectangle 94"/>
          <p:cNvSpPr>
            <a:spLocks noChangeArrowheads="1"/>
          </p:cNvSpPr>
          <p:nvPr/>
        </p:nvSpPr>
        <p:spPr bwMode="auto">
          <a:xfrm>
            <a:off x="1295400" y="4170380"/>
            <a:ext cx="6477000" cy="152400"/>
          </a:xfrm>
          <a:prstGeom prst="rect">
            <a:avLst/>
          </a:prstGeom>
          <a:solidFill>
            <a:schemeClr val="bg1"/>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3/25 ID &amp; DIV HQ SLAM</a:t>
            </a:r>
          </a:p>
        </p:txBody>
      </p:sp>
      <p:sp>
        <p:nvSpPr>
          <p:cNvPr id="77" name="Rectangle 94"/>
          <p:cNvSpPr>
            <a:spLocks noChangeArrowheads="1"/>
          </p:cNvSpPr>
          <p:nvPr/>
        </p:nvSpPr>
        <p:spPr bwMode="auto">
          <a:xfrm>
            <a:off x="1295400" y="5337444"/>
            <a:ext cx="6477000" cy="152400"/>
          </a:xfrm>
          <a:prstGeom prst="rect">
            <a:avLst/>
          </a:prstGeom>
          <a:solidFill>
            <a:schemeClr val="bg1"/>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3/25 ID &amp; DIV HQ SLAM</a:t>
            </a:r>
          </a:p>
        </p:txBody>
      </p:sp>
      <p:sp>
        <p:nvSpPr>
          <p:cNvPr id="78" name="Rectangle 94"/>
          <p:cNvSpPr>
            <a:spLocks noChangeArrowheads="1"/>
          </p:cNvSpPr>
          <p:nvPr/>
        </p:nvSpPr>
        <p:spPr bwMode="auto">
          <a:xfrm>
            <a:off x="1295400" y="6489032"/>
            <a:ext cx="6477000" cy="152400"/>
          </a:xfrm>
          <a:prstGeom prst="rect">
            <a:avLst/>
          </a:prstGeom>
          <a:solidFill>
            <a:schemeClr val="bg1"/>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3/25 ID &amp; DIV HQ SLAM</a:t>
            </a:r>
          </a:p>
        </p:txBody>
      </p:sp>
      <p:sp>
        <p:nvSpPr>
          <p:cNvPr id="88" name="Rectangle 94"/>
          <p:cNvSpPr>
            <a:spLocks noChangeArrowheads="1"/>
          </p:cNvSpPr>
          <p:nvPr/>
        </p:nvSpPr>
        <p:spPr bwMode="auto">
          <a:xfrm>
            <a:off x="6477000" y="4591484"/>
            <a:ext cx="1295400" cy="152400"/>
          </a:xfrm>
          <a:prstGeom prst="rect">
            <a:avLst/>
          </a:prstGeom>
          <a:solidFill>
            <a:srgbClr val="FF0000"/>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white"/>
                </a:solidFill>
                <a:latin typeface="Arial" pitchFamily="34" charset="0"/>
                <a:cs typeface="Arial" pitchFamily="34" charset="0"/>
              </a:rPr>
              <a:t>TFL AAR</a:t>
            </a:r>
          </a:p>
        </p:txBody>
      </p:sp>
      <p:sp>
        <p:nvSpPr>
          <p:cNvPr id="89" name="Text Box 123"/>
          <p:cNvSpPr txBox="1">
            <a:spLocks noChangeArrowheads="1"/>
          </p:cNvSpPr>
          <p:nvPr/>
        </p:nvSpPr>
        <p:spPr bwMode="auto">
          <a:xfrm>
            <a:off x="547745" y="5160980"/>
            <a:ext cx="429976" cy="276999"/>
          </a:xfrm>
          <a:prstGeom prst="rect">
            <a:avLst/>
          </a:prstGeom>
          <a:solidFill>
            <a:schemeClr val="bg1"/>
          </a:solidFill>
          <a:ln w="9525">
            <a:solidFill>
              <a:schemeClr val="tx1"/>
            </a:solidFill>
            <a:miter lim="800000"/>
            <a:headEnd/>
            <a:tailEnd/>
          </a:ln>
        </p:spPr>
        <p:txBody>
          <a:bodyPr wrap="square">
            <a:spAutoFit/>
          </a:bodyPr>
          <a:lstStyle/>
          <a:p>
            <a:pPr algn="ctr" fontAlgn="auto">
              <a:spcBef>
                <a:spcPts val="0"/>
              </a:spcBef>
              <a:spcAft>
                <a:spcPts val="0"/>
              </a:spcAft>
            </a:pPr>
            <a:r>
              <a:rPr lang="en-US" sz="1200" b="1" dirty="0">
                <a:solidFill>
                  <a:srgbClr val="000000"/>
                </a:solidFill>
                <a:latin typeface="Arial" pitchFamily="34" charset="0"/>
                <a:cs typeface="Arial" pitchFamily="34" charset="0"/>
              </a:rPr>
              <a:t>16</a:t>
            </a:r>
          </a:p>
        </p:txBody>
      </p:sp>
      <p:sp>
        <p:nvSpPr>
          <p:cNvPr id="97" name="Rectangle 92"/>
          <p:cNvSpPr>
            <a:spLocks noChangeArrowheads="1"/>
          </p:cNvSpPr>
          <p:nvPr/>
        </p:nvSpPr>
        <p:spPr bwMode="auto">
          <a:xfrm>
            <a:off x="5181600" y="4604361"/>
            <a:ext cx="1295400" cy="152400"/>
          </a:xfrm>
          <a:prstGeom prst="rect">
            <a:avLst/>
          </a:prstGeom>
          <a:solidFill>
            <a:srgbClr val="00B050"/>
          </a:solidFill>
          <a:ln w="9525">
            <a:solidFill>
              <a:schemeClr val="tx1"/>
            </a:solidFill>
            <a:miter lim="800000"/>
            <a:headEnd/>
            <a:tailEnd/>
          </a:ln>
        </p:spPr>
        <p:txBody>
          <a:bodyPr wrap="square" anchor="ctr"/>
          <a:lstStyle/>
          <a:p>
            <a:pPr algn="ctr" fontAlgn="auto">
              <a:spcBef>
                <a:spcPts val="0"/>
              </a:spcBef>
              <a:spcAft>
                <a:spcPts val="0"/>
              </a:spcAft>
            </a:pPr>
            <a:r>
              <a:rPr lang="en-US" sz="1000" b="1" dirty="0">
                <a:solidFill>
                  <a:prstClr val="black"/>
                </a:solidFill>
                <a:latin typeface="Arial" pitchFamily="34" charset="0"/>
                <a:cs typeface="Arial" pitchFamily="34" charset="0"/>
              </a:rPr>
              <a:t>STT</a:t>
            </a:r>
          </a:p>
        </p:txBody>
      </p:sp>
      <p:sp>
        <p:nvSpPr>
          <p:cNvPr id="100" name="Rectangle 92"/>
          <p:cNvSpPr>
            <a:spLocks noChangeArrowheads="1"/>
          </p:cNvSpPr>
          <p:nvPr/>
        </p:nvSpPr>
        <p:spPr bwMode="auto">
          <a:xfrm>
            <a:off x="5181600" y="5747360"/>
            <a:ext cx="1295400" cy="152400"/>
          </a:xfrm>
          <a:prstGeom prst="rect">
            <a:avLst/>
          </a:prstGeom>
          <a:solidFill>
            <a:srgbClr val="00B050"/>
          </a:solidFill>
          <a:ln w="9525">
            <a:solidFill>
              <a:schemeClr val="tx1"/>
            </a:solidFill>
            <a:miter lim="800000"/>
            <a:headEnd/>
            <a:tailEnd/>
          </a:ln>
        </p:spPr>
        <p:txBody>
          <a:bodyPr wrap="square" anchor="ctr"/>
          <a:lstStyle/>
          <a:p>
            <a:pPr algn="ctr" fontAlgn="auto">
              <a:spcBef>
                <a:spcPts val="0"/>
              </a:spcBef>
              <a:spcAft>
                <a:spcPts val="0"/>
              </a:spcAft>
            </a:pPr>
            <a:r>
              <a:rPr lang="en-US" sz="1000" b="1" dirty="0">
                <a:solidFill>
                  <a:prstClr val="black"/>
                </a:solidFill>
                <a:latin typeface="Arial" pitchFamily="34" charset="0"/>
                <a:cs typeface="Arial" pitchFamily="34" charset="0"/>
              </a:rPr>
              <a:t>STT</a:t>
            </a:r>
          </a:p>
        </p:txBody>
      </p:sp>
      <p:sp>
        <p:nvSpPr>
          <p:cNvPr id="104" name="Text Box 123"/>
          <p:cNvSpPr txBox="1">
            <a:spLocks noChangeArrowheads="1"/>
          </p:cNvSpPr>
          <p:nvPr/>
        </p:nvSpPr>
        <p:spPr bwMode="auto">
          <a:xfrm>
            <a:off x="547745" y="6354422"/>
            <a:ext cx="429976" cy="276999"/>
          </a:xfrm>
          <a:prstGeom prst="rect">
            <a:avLst/>
          </a:prstGeom>
          <a:solidFill>
            <a:schemeClr val="bg1"/>
          </a:solidFill>
          <a:ln w="9525">
            <a:solidFill>
              <a:schemeClr val="tx1"/>
            </a:solidFill>
            <a:miter lim="800000"/>
            <a:headEnd/>
            <a:tailEnd/>
          </a:ln>
        </p:spPr>
        <p:txBody>
          <a:bodyPr wrap="square">
            <a:spAutoFit/>
          </a:bodyPr>
          <a:lstStyle/>
          <a:p>
            <a:pPr algn="ctr" fontAlgn="auto">
              <a:spcBef>
                <a:spcPts val="0"/>
              </a:spcBef>
              <a:spcAft>
                <a:spcPts val="0"/>
              </a:spcAft>
            </a:pPr>
            <a:r>
              <a:rPr lang="en-US" sz="1200" b="1" dirty="0">
                <a:solidFill>
                  <a:srgbClr val="000000"/>
                </a:solidFill>
                <a:latin typeface="Arial" pitchFamily="34" charset="0"/>
                <a:cs typeface="Arial" pitchFamily="34" charset="0"/>
              </a:rPr>
              <a:t>18</a:t>
            </a:r>
          </a:p>
        </p:txBody>
      </p:sp>
      <p:sp>
        <p:nvSpPr>
          <p:cNvPr id="109" name="Text Box 123"/>
          <p:cNvSpPr txBox="1">
            <a:spLocks noChangeArrowheads="1"/>
          </p:cNvSpPr>
          <p:nvPr/>
        </p:nvSpPr>
        <p:spPr bwMode="auto">
          <a:xfrm>
            <a:off x="547745" y="1808180"/>
            <a:ext cx="429976" cy="276999"/>
          </a:xfrm>
          <a:prstGeom prst="rect">
            <a:avLst/>
          </a:prstGeom>
          <a:solidFill>
            <a:schemeClr val="bg1"/>
          </a:solidFill>
          <a:ln w="9525">
            <a:solidFill>
              <a:schemeClr val="tx1"/>
            </a:solidFill>
            <a:miter lim="800000"/>
            <a:headEnd/>
            <a:tailEnd/>
          </a:ln>
        </p:spPr>
        <p:txBody>
          <a:bodyPr wrap="square">
            <a:spAutoFit/>
          </a:bodyPr>
          <a:lstStyle/>
          <a:p>
            <a:pPr algn="ctr" fontAlgn="auto">
              <a:spcBef>
                <a:spcPts val="0"/>
              </a:spcBef>
              <a:spcAft>
                <a:spcPts val="0"/>
              </a:spcAft>
            </a:pPr>
            <a:r>
              <a:rPr lang="en-US" sz="1200" b="1" dirty="0">
                <a:solidFill>
                  <a:srgbClr val="000000"/>
                </a:solidFill>
                <a:latin typeface="Arial" pitchFamily="34" charset="0"/>
                <a:cs typeface="Arial" pitchFamily="34" charset="0"/>
              </a:rPr>
              <a:t>13</a:t>
            </a:r>
          </a:p>
        </p:txBody>
      </p:sp>
      <p:grpSp>
        <p:nvGrpSpPr>
          <p:cNvPr id="2" name="Group 116"/>
          <p:cNvGrpSpPr/>
          <p:nvPr/>
        </p:nvGrpSpPr>
        <p:grpSpPr>
          <a:xfrm>
            <a:off x="1295401" y="969980"/>
            <a:ext cx="1295400" cy="1143000"/>
            <a:chOff x="1295401" y="990600"/>
            <a:chExt cx="1295400" cy="1143000"/>
          </a:xfrm>
        </p:grpSpPr>
        <p:cxnSp>
          <p:nvCxnSpPr>
            <p:cNvPr id="80" name="Straight Connector 79"/>
            <p:cNvCxnSpPr/>
            <p:nvPr/>
          </p:nvCxnSpPr>
          <p:spPr>
            <a:xfrm rot="10800000" flipV="1">
              <a:off x="1295401" y="990600"/>
              <a:ext cx="12954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10800000">
              <a:off x="1295401" y="990600"/>
              <a:ext cx="12954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117"/>
          <p:cNvGrpSpPr/>
          <p:nvPr/>
        </p:nvGrpSpPr>
        <p:grpSpPr>
          <a:xfrm>
            <a:off x="2590800" y="969979"/>
            <a:ext cx="1295401" cy="1143001"/>
            <a:chOff x="2590800" y="990599"/>
            <a:chExt cx="1295401" cy="1143001"/>
          </a:xfrm>
        </p:grpSpPr>
        <p:cxnSp>
          <p:nvCxnSpPr>
            <p:cNvPr id="81" name="Straight Connector 80"/>
            <p:cNvCxnSpPr/>
            <p:nvPr/>
          </p:nvCxnSpPr>
          <p:spPr>
            <a:xfrm rot="10800000" flipV="1">
              <a:off x="2590801" y="990600"/>
              <a:ext cx="12954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10800000">
              <a:off x="2590800" y="990599"/>
              <a:ext cx="12954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118"/>
          <p:cNvGrpSpPr/>
          <p:nvPr/>
        </p:nvGrpSpPr>
        <p:grpSpPr>
          <a:xfrm>
            <a:off x="3886199" y="969978"/>
            <a:ext cx="1295402" cy="1143002"/>
            <a:chOff x="3886199" y="990598"/>
            <a:chExt cx="1295402" cy="1143002"/>
          </a:xfrm>
        </p:grpSpPr>
        <p:cxnSp>
          <p:nvCxnSpPr>
            <p:cNvPr id="82" name="Straight Connector 81"/>
            <p:cNvCxnSpPr/>
            <p:nvPr/>
          </p:nvCxnSpPr>
          <p:spPr>
            <a:xfrm rot="10800000" flipV="1">
              <a:off x="3886201" y="990600"/>
              <a:ext cx="12954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0800000">
              <a:off x="3886199" y="990598"/>
              <a:ext cx="12954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119"/>
          <p:cNvGrpSpPr/>
          <p:nvPr/>
        </p:nvGrpSpPr>
        <p:grpSpPr>
          <a:xfrm>
            <a:off x="5181598" y="969977"/>
            <a:ext cx="1295402" cy="1143003"/>
            <a:chOff x="5181598" y="990597"/>
            <a:chExt cx="1295402" cy="1143003"/>
          </a:xfrm>
        </p:grpSpPr>
        <p:cxnSp>
          <p:nvCxnSpPr>
            <p:cNvPr id="83" name="Straight Connector 82"/>
            <p:cNvCxnSpPr/>
            <p:nvPr/>
          </p:nvCxnSpPr>
          <p:spPr>
            <a:xfrm rot="10800000" flipV="1">
              <a:off x="5181600" y="990600"/>
              <a:ext cx="12954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0800000">
              <a:off x="5181598" y="990597"/>
              <a:ext cx="12954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115"/>
          <p:cNvGrpSpPr/>
          <p:nvPr/>
        </p:nvGrpSpPr>
        <p:grpSpPr>
          <a:xfrm>
            <a:off x="228600" y="969980"/>
            <a:ext cx="1066800" cy="1143000"/>
            <a:chOff x="228600" y="990600"/>
            <a:chExt cx="1066800" cy="1143000"/>
          </a:xfrm>
        </p:grpSpPr>
        <p:cxnSp>
          <p:nvCxnSpPr>
            <p:cNvPr id="114" name="Straight Connector 113"/>
            <p:cNvCxnSpPr/>
            <p:nvPr/>
          </p:nvCxnSpPr>
          <p:spPr>
            <a:xfrm rot="5400000">
              <a:off x="190500" y="1028700"/>
              <a:ext cx="11430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6200000" flipV="1">
              <a:off x="190500" y="1028700"/>
              <a:ext cx="11430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9" name="Rectangle 94"/>
          <p:cNvSpPr>
            <a:spLocks noChangeArrowheads="1"/>
          </p:cNvSpPr>
          <p:nvPr/>
        </p:nvSpPr>
        <p:spPr bwMode="auto">
          <a:xfrm>
            <a:off x="6477000" y="2357825"/>
            <a:ext cx="1295400" cy="152400"/>
          </a:xfrm>
          <a:prstGeom prst="rect">
            <a:avLst/>
          </a:prstGeom>
          <a:solidFill>
            <a:srgbClr val="FFC000"/>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DIV DONSA</a:t>
            </a:r>
          </a:p>
        </p:txBody>
      </p:sp>
      <p:sp>
        <p:nvSpPr>
          <p:cNvPr id="84" name="Rectangle 83"/>
          <p:cNvSpPr>
            <a:spLocks noChangeArrowheads="1"/>
          </p:cNvSpPr>
          <p:nvPr/>
        </p:nvSpPr>
        <p:spPr bwMode="auto">
          <a:xfrm>
            <a:off x="5181600" y="4789188"/>
            <a:ext cx="1295400" cy="152400"/>
          </a:xfrm>
          <a:prstGeom prst="rect">
            <a:avLst/>
          </a:prstGeom>
          <a:solidFill>
            <a:srgbClr val="FFC000"/>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TLT</a:t>
            </a:r>
          </a:p>
        </p:txBody>
      </p:sp>
      <p:sp>
        <p:nvSpPr>
          <p:cNvPr id="85" name="Rectangle 84"/>
          <p:cNvSpPr>
            <a:spLocks noChangeArrowheads="1"/>
          </p:cNvSpPr>
          <p:nvPr/>
        </p:nvSpPr>
        <p:spPr bwMode="auto">
          <a:xfrm>
            <a:off x="5181600" y="5933262"/>
            <a:ext cx="1295400" cy="152400"/>
          </a:xfrm>
          <a:prstGeom prst="rect">
            <a:avLst/>
          </a:prstGeom>
          <a:solidFill>
            <a:srgbClr val="FFC000"/>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TLT</a:t>
            </a:r>
          </a:p>
        </p:txBody>
      </p:sp>
      <p:sp>
        <p:nvSpPr>
          <p:cNvPr id="86" name="Rectangle 85"/>
          <p:cNvSpPr>
            <a:spLocks noChangeArrowheads="1"/>
          </p:cNvSpPr>
          <p:nvPr/>
        </p:nvSpPr>
        <p:spPr bwMode="auto">
          <a:xfrm>
            <a:off x="5180526" y="3505200"/>
            <a:ext cx="1295400" cy="152400"/>
          </a:xfrm>
          <a:prstGeom prst="rect">
            <a:avLst/>
          </a:prstGeom>
          <a:solidFill>
            <a:srgbClr val="FFFF00"/>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BN FORMAL</a:t>
            </a:r>
          </a:p>
        </p:txBody>
      </p:sp>
      <p:cxnSp>
        <p:nvCxnSpPr>
          <p:cNvPr id="91" name="Straight Connector 90"/>
          <p:cNvCxnSpPr/>
          <p:nvPr/>
        </p:nvCxnSpPr>
        <p:spPr>
          <a:xfrm rot="10800000">
            <a:off x="228600" y="6090492"/>
            <a:ext cx="1066800" cy="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itle 92"/>
          <p:cNvSpPr>
            <a:spLocks noGrp="1"/>
          </p:cNvSpPr>
          <p:nvPr>
            <p:ph type="title"/>
          </p:nvPr>
        </p:nvSpPr>
        <p:spPr>
          <a:xfrm>
            <a:off x="457200" y="79768"/>
            <a:ext cx="8229600" cy="1143000"/>
          </a:xfrm>
        </p:spPr>
        <p:txBody>
          <a:bodyPr anchor="t" anchorCtr="0">
            <a:normAutofit/>
          </a:bodyPr>
          <a:lstStyle/>
          <a:p>
            <a:r>
              <a:rPr lang="en-US" sz="2800" dirty="0" smtClean="0"/>
              <a:t>January 2010</a:t>
            </a:r>
            <a:endParaRPr lang="en-US" sz="2800" dirty="0"/>
          </a:p>
        </p:txBody>
      </p:sp>
      <p:sp>
        <p:nvSpPr>
          <p:cNvPr id="94" name="Rectangle 94"/>
          <p:cNvSpPr>
            <a:spLocks noChangeArrowheads="1"/>
          </p:cNvSpPr>
          <p:nvPr/>
        </p:nvSpPr>
        <p:spPr bwMode="auto">
          <a:xfrm>
            <a:off x="6477000" y="1917879"/>
            <a:ext cx="2362736" cy="152400"/>
          </a:xfrm>
          <a:prstGeom prst="rect">
            <a:avLst/>
          </a:prstGeom>
          <a:solidFill>
            <a:schemeClr val="bg1"/>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BLOCK LEAVE</a:t>
            </a:r>
          </a:p>
        </p:txBody>
      </p:sp>
      <p:sp>
        <p:nvSpPr>
          <p:cNvPr id="99" name="Rectangle 94"/>
          <p:cNvSpPr>
            <a:spLocks noChangeArrowheads="1"/>
          </p:cNvSpPr>
          <p:nvPr/>
        </p:nvSpPr>
        <p:spPr bwMode="auto">
          <a:xfrm>
            <a:off x="228600" y="3025140"/>
            <a:ext cx="1066800" cy="152400"/>
          </a:xfrm>
          <a:prstGeom prst="rect">
            <a:avLst/>
          </a:prstGeom>
          <a:solidFill>
            <a:schemeClr val="bg1"/>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BLOCK LEAVE</a:t>
            </a:r>
          </a:p>
        </p:txBody>
      </p:sp>
      <p:sp>
        <p:nvSpPr>
          <p:cNvPr id="31" name="Text Box 123"/>
          <p:cNvSpPr txBox="1">
            <a:spLocks noChangeArrowheads="1"/>
          </p:cNvSpPr>
          <p:nvPr/>
        </p:nvSpPr>
        <p:spPr bwMode="auto">
          <a:xfrm>
            <a:off x="547745" y="2953223"/>
            <a:ext cx="429976" cy="276999"/>
          </a:xfrm>
          <a:prstGeom prst="rect">
            <a:avLst/>
          </a:prstGeom>
          <a:solidFill>
            <a:schemeClr val="bg1"/>
          </a:solidFill>
          <a:ln w="9525">
            <a:solidFill>
              <a:schemeClr val="tx1"/>
            </a:solidFill>
            <a:miter lim="800000"/>
            <a:headEnd/>
            <a:tailEnd/>
          </a:ln>
        </p:spPr>
        <p:txBody>
          <a:bodyPr wrap="square">
            <a:spAutoFit/>
          </a:bodyPr>
          <a:lstStyle/>
          <a:p>
            <a:pPr algn="ctr" fontAlgn="auto">
              <a:spcBef>
                <a:spcPts val="0"/>
              </a:spcBef>
              <a:spcAft>
                <a:spcPts val="0"/>
              </a:spcAft>
            </a:pPr>
            <a:r>
              <a:rPr lang="en-US" sz="1200" b="1" dirty="0">
                <a:solidFill>
                  <a:srgbClr val="000000"/>
                </a:solidFill>
                <a:latin typeface="Arial" pitchFamily="34" charset="0"/>
                <a:cs typeface="Arial" pitchFamily="34" charset="0"/>
              </a:rPr>
              <a:t>14</a:t>
            </a:r>
          </a:p>
        </p:txBody>
      </p:sp>
      <p:sp>
        <p:nvSpPr>
          <p:cNvPr id="105" name="Rectangle 94"/>
          <p:cNvSpPr>
            <a:spLocks noChangeArrowheads="1"/>
          </p:cNvSpPr>
          <p:nvPr/>
        </p:nvSpPr>
        <p:spPr bwMode="auto">
          <a:xfrm>
            <a:off x="1295400" y="2362200"/>
            <a:ext cx="1295400" cy="152400"/>
          </a:xfrm>
          <a:prstGeom prst="rect">
            <a:avLst/>
          </a:prstGeom>
          <a:solidFill>
            <a:schemeClr val="bg1"/>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FIRST WORK DAY</a:t>
            </a:r>
          </a:p>
        </p:txBody>
      </p:sp>
      <p:sp>
        <p:nvSpPr>
          <p:cNvPr id="107" name="Rectangle 94"/>
          <p:cNvSpPr>
            <a:spLocks noChangeArrowheads="1"/>
          </p:cNvSpPr>
          <p:nvPr/>
        </p:nvSpPr>
        <p:spPr bwMode="auto">
          <a:xfrm>
            <a:off x="6477000" y="6120064"/>
            <a:ext cx="1295400" cy="152400"/>
          </a:xfrm>
          <a:prstGeom prst="rect">
            <a:avLst/>
          </a:prstGeom>
          <a:solidFill>
            <a:schemeClr val="accent2">
              <a:lumMod val="60000"/>
              <a:lumOff val="40000"/>
            </a:schemeClr>
          </a:solidFill>
          <a:ln w="9525">
            <a:solidFill>
              <a:schemeClr val="tx1"/>
            </a:solidFill>
            <a:prstDash val="solid"/>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CEER-T (NVD)</a:t>
            </a:r>
          </a:p>
        </p:txBody>
      </p:sp>
      <p:sp>
        <p:nvSpPr>
          <p:cNvPr id="108" name="Rectangle 94"/>
          <p:cNvSpPr>
            <a:spLocks noChangeArrowheads="1"/>
          </p:cNvSpPr>
          <p:nvPr/>
        </p:nvSpPr>
        <p:spPr bwMode="auto">
          <a:xfrm>
            <a:off x="1295400" y="5154375"/>
            <a:ext cx="6477000" cy="152400"/>
          </a:xfrm>
          <a:prstGeom prst="rect">
            <a:avLst/>
          </a:prstGeom>
          <a:solidFill>
            <a:schemeClr val="accent2">
              <a:lumMod val="60000"/>
              <a:lumOff val="40000"/>
            </a:schemeClr>
          </a:solidFill>
          <a:ln w="9525">
            <a:solidFill>
              <a:schemeClr val="tx1"/>
            </a:solidFill>
            <a:prstDash val="solid"/>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VSAT RESET</a:t>
            </a:r>
          </a:p>
        </p:txBody>
      </p:sp>
      <p:sp>
        <p:nvSpPr>
          <p:cNvPr id="69" name="Rectangle 94"/>
          <p:cNvSpPr>
            <a:spLocks noChangeArrowheads="1"/>
          </p:cNvSpPr>
          <p:nvPr/>
        </p:nvSpPr>
        <p:spPr bwMode="auto">
          <a:xfrm>
            <a:off x="6477000" y="3505200"/>
            <a:ext cx="2362200" cy="152400"/>
          </a:xfrm>
          <a:prstGeom prst="rect">
            <a:avLst/>
          </a:prstGeom>
          <a:solidFill>
            <a:srgbClr val="FFC000"/>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MLK HOLIDAY</a:t>
            </a:r>
          </a:p>
        </p:txBody>
      </p:sp>
      <p:sp>
        <p:nvSpPr>
          <p:cNvPr id="101" name="TextBox 100"/>
          <p:cNvSpPr txBox="1"/>
          <p:nvPr/>
        </p:nvSpPr>
        <p:spPr>
          <a:xfrm>
            <a:off x="1483896" y="1118936"/>
            <a:ext cx="2234907" cy="861774"/>
          </a:xfrm>
          <a:prstGeom prst="rect">
            <a:avLst/>
          </a:prstGeom>
          <a:solidFill>
            <a:schemeClr val="bg1"/>
          </a:solidFill>
          <a:ln w="25400">
            <a:solidFill>
              <a:schemeClr val="accent1">
                <a:shade val="50000"/>
              </a:schemeClr>
            </a:solidFill>
          </a:ln>
        </p:spPr>
        <p:txBody>
          <a:bodyPr wrap="none" rtlCol="0">
            <a:spAutoFit/>
          </a:bodyPr>
          <a:lstStyle/>
          <a:p>
            <a:pPr fontAlgn="auto">
              <a:spcBef>
                <a:spcPts val="0"/>
              </a:spcBef>
              <a:spcAft>
                <a:spcPts val="0"/>
              </a:spcAft>
            </a:pPr>
            <a:r>
              <a:rPr lang="en-US" sz="1000" dirty="0">
                <a:solidFill>
                  <a:prstClr val="black"/>
                </a:solidFill>
                <a:latin typeface="Arial" pitchFamily="34" charset="0"/>
                <a:cs typeface="Arial" pitchFamily="34" charset="0"/>
              </a:rPr>
              <a:t>NOTES: </a:t>
            </a:r>
          </a:p>
          <a:p>
            <a:pPr fontAlgn="auto">
              <a:spcBef>
                <a:spcPts val="0"/>
              </a:spcBef>
              <a:spcAft>
                <a:spcPts val="0"/>
              </a:spcAft>
              <a:buFont typeface="Arial" pitchFamily="34" charset="0"/>
              <a:buChar char="•"/>
            </a:pPr>
            <a:r>
              <a:rPr lang="en-US" sz="1000" dirty="0">
                <a:solidFill>
                  <a:prstClr val="black"/>
                </a:solidFill>
                <a:latin typeface="Arial" pitchFamily="34" charset="0"/>
                <a:cs typeface="Arial" pitchFamily="34" charset="0"/>
              </a:rPr>
              <a:t> Request DIV QTB for late in month</a:t>
            </a:r>
          </a:p>
          <a:p>
            <a:pPr fontAlgn="auto">
              <a:spcBef>
                <a:spcPts val="0"/>
              </a:spcBef>
              <a:spcAft>
                <a:spcPts val="0"/>
              </a:spcAft>
              <a:buFont typeface="Arial" pitchFamily="34" charset="0"/>
              <a:buChar char="•"/>
            </a:pPr>
            <a:r>
              <a:rPr lang="en-US" sz="1000" dirty="0">
                <a:solidFill>
                  <a:prstClr val="black"/>
                </a:solidFill>
                <a:latin typeface="Arial" pitchFamily="34" charset="0"/>
                <a:cs typeface="Arial" pitchFamily="34" charset="0"/>
              </a:rPr>
              <a:t> Still need LBE draw dates</a:t>
            </a:r>
          </a:p>
          <a:p>
            <a:pPr fontAlgn="auto">
              <a:spcBef>
                <a:spcPts val="0"/>
              </a:spcBef>
              <a:spcAft>
                <a:spcPts val="0"/>
              </a:spcAft>
              <a:buFont typeface="Arial" pitchFamily="34" charset="0"/>
              <a:buChar char="•"/>
            </a:pPr>
            <a:r>
              <a:rPr lang="en-US" sz="1000" dirty="0">
                <a:solidFill>
                  <a:prstClr val="black"/>
                </a:solidFill>
                <a:latin typeface="Arial" pitchFamily="34" charset="0"/>
                <a:cs typeface="Arial" pitchFamily="34" charset="0"/>
              </a:rPr>
              <a:t> DMETL development Jan-Mar</a:t>
            </a:r>
          </a:p>
          <a:p>
            <a:pPr fontAlgn="auto">
              <a:spcBef>
                <a:spcPts val="0"/>
              </a:spcBef>
              <a:spcAft>
                <a:spcPts val="0"/>
              </a:spcAft>
              <a:buFont typeface="Arial" pitchFamily="34" charset="0"/>
              <a:buChar char="•"/>
            </a:pPr>
            <a:r>
              <a:rPr lang="en-US" sz="1000" dirty="0">
                <a:solidFill>
                  <a:prstClr val="black"/>
                </a:solidFill>
                <a:latin typeface="Arial" pitchFamily="34" charset="0"/>
                <a:cs typeface="Arial" pitchFamily="34" charset="0"/>
              </a:rPr>
              <a:t> Individual training focus Jan-Mar</a:t>
            </a:r>
          </a:p>
        </p:txBody>
      </p:sp>
      <p:sp>
        <p:nvSpPr>
          <p:cNvPr id="102" name="Rectangle 94"/>
          <p:cNvSpPr>
            <a:spLocks noChangeArrowheads="1"/>
          </p:cNvSpPr>
          <p:nvPr/>
        </p:nvSpPr>
        <p:spPr bwMode="auto">
          <a:xfrm>
            <a:off x="1295400" y="2872376"/>
            <a:ext cx="5181600" cy="152400"/>
          </a:xfrm>
          <a:prstGeom prst="rect">
            <a:avLst/>
          </a:prstGeom>
          <a:solidFill>
            <a:schemeClr val="accent2">
              <a:lumMod val="60000"/>
              <a:lumOff val="40000"/>
            </a:schemeClr>
          </a:solidFill>
          <a:ln w="9525">
            <a:solidFill>
              <a:schemeClr val="tx1"/>
            </a:solidFill>
            <a:prstDash val="solid"/>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INVENTORIES</a:t>
            </a:r>
          </a:p>
        </p:txBody>
      </p:sp>
      <p:sp>
        <p:nvSpPr>
          <p:cNvPr id="103" name="Rectangle 94"/>
          <p:cNvSpPr>
            <a:spLocks noChangeArrowheads="1"/>
          </p:cNvSpPr>
          <p:nvPr/>
        </p:nvSpPr>
        <p:spPr bwMode="auto">
          <a:xfrm>
            <a:off x="1295400" y="3986464"/>
            <a:ext cx="5181600" cy="152400"/>
          </a:xfrm>
          <a:prstGeom prst="rect">
            <a:avLst/>
          </a:prstGeom>
          <a:solidFill>
            <a:schemeClr val="accent2">
              <a:lumMod val="60000"/>
              <a:lumOff val="40000"/>
            </a:schemeClr>
          </a:solidFill>
          <a:ln w="9525">
            <a:solidFill>
              <a:schemeClr val="tx1"/>
            </a:solidFill>
            <a:prstDash val="solid"/>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INVENTORIES</a:t>
            </a:r>
          </a:p>
        </p:txBody>
      </p:sp>
      <p:sp>
        <p:nvSpPr>
          <p:cNvPr id="116" name="Rectangle 94"/>
          <p:cNvSpPr>
            <a:spLocks noChangeArrowheads="1"/>
          </p:cNvSpPr>
          <p:nvPr/>
        </p:nvSpPr>
        <p:spPr bwMode="auto">
          <a:xfrm>
            <a:off x="2590800" y="4977064"/>
            <a:ext cx="5181600" cy="152400"/>
          </a:xfrm>
          <a:prstGeom prst="rect">
            <a:avLst/>
          </a:prstGeom>
          <a:solidFill>
            <a:schemeClr val="accent2">
              <a:lumMod val="60000"/>
              <a:lumOff val="40000"/>
            </a:schemeClr>
          </a:solidFill>
          <a:ln w="9525">
            <a:solidFill>
              <a:schemeClr val="tx1"/>
            </a:solidFill>
            <a:prstDash val="solid"/>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INVENTORIES</a:t>
            </a:r>
          </a:p>
        </p:txBody>
      </p:sp>
      <p:sp>
        <p:nvSpPr>
          <p:cNvPr id="117" name="Rectangle 94"/>
          <p:cNvSpPr>
            <a:spLocks noChangeArrowheads="1"/>
          </p:cNvSpPr>
          <p:nvPr/>
        </p:nvSpPr>
        <p:spPr bwMode="auto">
          <a:xfrm>
            <a:off x="2590800" y="6300536"/>
            <a:ext cx="5181600" cy="152400"/>
          </a:xfrm>
          <a:prstGeom prst="rect">
            <a:avLst/>
          </a:prstGeom>
          <a:solidFill>
            <a:schemeClr val="accent2">
              <a:lumMod val="60000"/>
              <a:lumOff val="40000"/>
            </a:schemeClr>
          </a:solidFill>
          <a:ln w="9525">
            <a:solidFill>
              <a:schemeClr val="tx1"/>
            </a:solidFill>
            <a:prstDash val="solid"/>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INVENTORIES</a:t>
            </a:r>
          </a:p>
        </p:txBody>
      </p:sp>
      <p:sp>
        <p:nvSpPr>
          <p:cNvPr id="118" name="TextBox 117"/>
          <p:cNvSpPr txBox="1"/>
          <p:nvPr/>
        </p:nvSpPr>
        <p:spPr>
          <a:xfrm>
            <a:off x="6340640" y="381000"/>
            <a:ext cx="1518364" cy="253916"/>
          </a:xfrm>
          <a:prstGeom prst="rect">
            <a:avLst/>
          </a:prstGeom>
          <a:noFill/>
        </p:spPr>
        <p:txBody>
          <a:bodyPr wrap="none" rtlCol="0">
            <a:spAutoFit/>
          </a:bodyPr>
          <a:lstStyle/>
          <a:p>
            <a:pPr fontAlgn="auto">
              <a:spcBef>
                <a:spcPts val="0"/>
              </a:spcBef>
              <a:spcAft>
                <a:spcPts val="0"/>
              </a:spcAft>
            </a:pPr>
            <a:r>
              <a:rPr lang="en-US" sz="1050" dirty="0">
                <a:solidFill>
                  <a:prstClr val="black"/>
                </a:solidFill>
                <a:latin typeface="Arial" pitchFamily="34" charset="0"/>
                <a:cs typeface="Arial" pitchFamily="34" charset="0"/>
              </a:rPr>
              <a:t>As of: 21 2200 Sep 09</a:t>
            </a:r>
          </a:p>
        </p:txBody>
      </p:sp>
      <p:sp>
        <p:nvSpPr>
          <p:cNvPr id="67" name="Rectangle 94"/>
          <p:cNvSpPr>
            <a:spLocks noChangeArrowheads="1"/>
          </p:cNvSpPr>
          <p:nvPr/>
        </p:nvSpPr>
        <p:spPr bwMode="auto">
          <a:xfrm>
            <a:off x="3886200" y="2362200"/>
            <a:ext cx="1295400" cy="152400"/>
          </a:xfrm>
          <a:prstGeom prst="rect">
            <a:avLst/>
          </a:prstGeom>
          <a:solidFill>
            <a:srgbClr val="00B050"/>
          </a:solidFill>
          <a:ln w="9525">
            <a:solidFill>
              <a:schemeClr val="tx1"/>
            </a:solidFill>
            <a:miter lim="800000"/>
            <a:headEnd/>
            <a:tailEnd/>
          </a:ln>
        </p:spPr>
        <p:txBody>
          <a:bodyPr wrap="square" anchor="ctr"/>
          <a:lstStyle/>
          <a:p>
            <a:pPr algn="ctr" fontAlgn="auto">
              <a:spcBef>
                <a:spcPts val="0"/>
              </a:spcBef>
              <a:spcAft>
                <a:spcPts val="0"/>
              </a:spcAft>
            </a:pPr>
            <a:r>
              <a:rPr lang="en-US" sz="800" dirty="0">
                <a:solidFill>
                  <a:prstClr val="black"/>
                </a:solidFill>
                <a:latin typeface="Arial" pitchFamily="34" charset="0"/>
                <a:cs typeface="Arial" pitchFamily="34" charset="0"/>
              </a:rPr>
              <a:t>REAR-D DEACTIVATE</a:t>
            </a:r>
          </a:p>
        </p:txBody>
      </p:sp>
      <p:sp>
        <p:nvSpPr>
          <p:cNvPr id="68" name="Rectangle 94"/>
          <p:cNvSpPr>
            <a:spLocks noChangeArrowheads="1"/>
          </p:cNvSpPr>
          <p:nvPr/>
        </p:nvSpPr>
        <p:spPr bwMode="auto">
          <a:xfrm>
            <a:off x="3886200" y="2529429"/>
            <a:ext cx="1295400" cy="152400"/>
          </a:xfrm>
          <a:prstGeom prst="rect">
            <a:avLst/>
          </a:prstGeom>
          <a:solidFill>
            <a:srgbClr val="00B050"/>
          </a:solidFill>
          <a:ln w="9525">
            <a:solidFill>
              <a:schemeClr val="tx1"/>
            </a:solidFill>
            <a:miter lim="800000"/>
            <a:headEnd/>
            <a:tailEnd/>
          </a:ln>
        </p:spPr>
        <p:txBody>
          <a:bodyPr wrap="square" anchor="ctr"/>
          <a:lstStyle/>
          <a:p>
            <a:pPr algn="ctr" fontAlgn="auto">
              <a:spcBef>
                <a:spcPts val="0"/>
              </a:spcBef>
              <a:spcAft>
                <a:spcPts val="0"/>
              </a:spcAft>
            </a:pPr>
            <a:r>
              <a:rPr lang="en-US" sz="800" dirty="0">
                <a:solidFill>
                  <a:prstClr val="black"/>
                </a:solidFill>
                <a:latin typeface="Arial" pitchFamily="34" charset="0"/>
                <a:cs typeface="Arial" pitchFamily="34" charset="0"/>
              </a:rPr>
              <a:t>SD DEACTIVATE</a:t>
            </a:r>
          </a:p>
        </p:txBody>
      </p:sp>
      <p:sp>
        <p:nvSpPr>
          <p:cNvPr id="72" name="Rectangle 94"/>
          <p:cNvSpPr>
            <a:spLocks noChangeArrowheads="1"/>
          </p:cNvSpPr>
          <p:nvPr/>
        </p:nvSpPr>
        <p:spPr bwMode="auto">
          <a:xfrm>
            <a:off x="3886200" y="2696658"/>
            <a:ext cx="1295400" cy="152400"/>
          </a:xfrm>
          <a:prstGeom prst="rect">
            <a:avLst/>
          </a:prstGeom>
          <a:solidFill>
            <a:srgbClr val="00B050"/>
          </a:solidFill>
          <a:ln w="9525">
            <a:solidFill>
              <a:schemeClr val="tx1"/>
            </a:solidFill>
            <a:miter lim="800000"/>
            <a:headEnd/>
            <a:tailEnd/>
          </a:ln>
        </p:spPr>
        <p:txBody>
          <a:bodyPr wrap="square" anchor="ctr"/>
          <a:lstStyle/>
          <a:p>
            <a:pPr algn="ctr" fontAlgn="auto">
              <a:spcBef>
                <a:spcPts val="0"/>
              </a:spcBef>
              <a:spcAft>
                <a:spcPts val="0"/>
              </a:spcAft>
            </a:pPr>
            <a:r>
              <a:rPr lang="en-US" sz="800" dirty="0" err="1">
                <a:solidFill>
                  <a:prstClr val="black"/>
                </a:solidFill>
                <a:latin typeface="Arial" pitchFamily="34" charset="0"/>
                <a:cs typeface="Arial" pitchFamily="34" charset="0"/>
              </a:rPr>
              <a:t>MiTTs</a:t>
            </a:r>
            <a:r>
              <a:rPr lang="en-US" sz="800" dirty="0">
                <a:solidFill>
                  <a:prstClr val="black"/>
                </a:solidFill>
                <a:latin typeface="Arial" pitchFamily="34" charset="0"/>
                <a:cs typeface="Arial" pitchFamily="34" charset="0"/>
              </a:rPr>
              <a:t> DEACTIVATE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9" name="Rectangle 92"/>
          <p:cNvSpPr>
            <a:spLocks noChangeArrowheads="1"/>
          </p:cNvSpPr>
          <p:nvPr/>
        </p:nvSpPr>
        <p:spPr bwMode="auto">
          <a:xfrm>
            <a:off x="-2057400" y="1676400"/>
            <a:ext cx="1733550" cy="381000"/>
          </a:xfrm>
          <a:prstGeom prst="rect">
            <a:avLst/>
          </a:prstGeom>
          <a:solidFill>
            <a:srgbClr val="3366FF"/>
          </a:solidFill>
          <a:ln w="9525">
            <a:solidFill>
              <a:schemeClr val="tx1"/>
            </a:solidFill>
            <a:miter lim="800000"/>
            <a:headEnd/>
            <a:tailEnd/>
          </a:ln>
        </p:spPr>
        <p:txBody>
          <a:bodyPr wrap="square" anchor="ctr"/>
          <a:lstStyle/>
          <a:p>
            <a:pPr algn="ctr" fontAlgn="auto">
              <a:spcBef>
                <a:spcPts val="0"/>
              </a:spcBef>
              <a:spcAft>
                <a:spcPts val="0"/>
              </a:spcAft>
            </a:pPr>
            <a:r>
              <a:rPr lang="en-US" sz="1200" b="1" dirty="0">
                <a:solidFill>
                  <a:prstClr val="white"/>
                </a:solidFill>
                <a:latin typeface="Arial" pitchFamily="34" charset="0"/>
                <a:cs typeface="Arial" pitchFamily="34" charset="0"/>
              </a:rPr>
              <a:t>Company BTL rhythm</a:t>
            </a:r>
          </a:p>
        </p:txBody>
      </p:sp>
      <p:sp>
        <p:nvSpPr>
          <p:cNvPr id="60" name="Rectangle 93"/>
          <p:cNvSpPr>
            <a:spLocks noChangeArrowheads="1"/>
          </p:cNvSpPr>
          <p:nvPr/>
        </p:nvSpPr>
        <p:spPr bwMode="auto">
          <a:xfrm>
            <a:off x="-2057400" y="1219200"/>
            <a:ext cx="1733550" cy="392441"/>
          </a:xfrm>
          <a:prstGeom prst="rect">
            <a:avLst/>
          </a:prstGeom>
          <a:solidFill>
            <a:srgbClr val="00B050"/>
          </a:solidFill>
          <a:ln w="9525">
            <a:solidFill>
              <a:schemeClr val="tx1"/>
            </a:solidFill>
            <a:miter lim="800000"/>
            <a:headEnd/>
            <a:tailEnd/>
          </a:ln>
        </p:spPr>
        <p:txBody>
          <a:bodyPr wrap="square" anchor="ctr"/>
          <a:lstStyle/>
          <a:p>
            <a:pPr algn="ctr" fontAlgn="auto">
              <a:spcBef>
                <a:spcPts val="0"/>
              </a:spcBef>
              <a:spcAft>
                <a:spcPts val="0"/>
              </a:spcAft>
            </a:pPr>
            <a:r>
              <a:rPr lang="en-US" sz="1200" b="1" dirty="0">
                <a:solidFill>
                  <a:prstClr val="black"/>
                </a:solidFill>
                <a:latin typeface="Arial" pitchFamily="34" charset="0"/>
                <a:cs typeface="Arial" pitchFamily="34" charset="0"/>
              </a:rPr>
              <a:t>Company Training</a:t>
            </a:r>
          </a:p>
        </p:txBody>
      </p:sp>
      <p:sp>
        <p:nvSpPr>
          <p:cNvPr id="61" name="Rectangle 94"/>
          <p:cNvSpPr>
            <a:spLocks noChangeArrowheads="1"/>
          </p:cNvSpPr>
          <p:nvPr/>
        </p:nvSpPr>
        <p:spPr bwMode="auto">
          <a:xfrm>
            <a:off x="-2057400" y="3048000"/>
            <a:ext cx="1733550" cy="381000"/>
          </a:xfrm>
          <a:prstGeom prst="rect">
            <a:avLst/>
          </a:prstGeom>
          <a:solidFill>
            <a:srgbClr val="FFC000"/>
          </a:solidFill>
          <a:ln w="9525">
            <a:solidFill>
              <a:schemeClr val="tx1"/>
            </a:solidFill>
            <a:miter lim="800000"/>
            <a:headEnd/>
            <a:tailEnd/>
          </a:ln>
        </p:spPr>
        <p:txBody>
          <a:bodyPr wrap="square" anchor="ctr"/>
          <a:lstStyle/>
          <a:p>
            <a:pPr algn="ctr" fontAlgn="auto">
              <a:spcBef>
                <a:spcPts val="0"/>
              </a:spcBef>
              <a:spcAft>
                <a:spcPts val="0"/>
              </a:spcAft>
            </a:pPr>
            <a:r>
              <a:rPr lang="en-US" sz="1200" b="1" dirty="0">
                <a:solidFill>
                  <a:prstClr val="black"/>
                </a:solidFill>
                <a:latin typeface="Arial" pitchFamily="34" charset="0"/>
                <a:cs typeface="Arial" pitchFamily="34" charset="0"/>
              </a:rPr>
              <a:t>MWR/Other</a:t>
            </a:r>
          </a:p>
        </p:txBody>
      </p:sp>
      <p:sp>
        <p:nvSpPr>
          <p:cNvPr id="62" name="Rectangle 95"/>
          <p:cNvSpPr>
            <a:spLocks noChangeArrowheads="1"/>
          </p:cNvSpPr>
          <p:nvPr/>
        </p:nvSpPr>
        <p:spPr bwMode="auto">
          <a:xfrm>
            <a:off x="-2057400" y="3962400"/>
            <a:ext cx="1733550" cy="381000"/>
          </a:xfrm>
          <a:prstGeom prst="rect">
            <a:avLst/>
          </a:prstGeom>
          <a:solidFill>
            <a:srgbClr val="FFFF00"/>
          </a:solidFill>
          <a:ln w="9525">
            <a:solidFill>
              <a:schemeClr val="tx1"/>
            </a:solidFill>
            <a:miter lim="800000"/>
            <a:headEnd/>
            <a:tailEnd/>
          </a:ln>
        </p:spPr>
        <p:txBody>
          <a:bodyPr wrap="square" anchor="ctr"/>
          <a:lstStyle/>
          <a:p>
            <a:pPr algn="ctr" fontAlgn="auto">
              <a:spcBef>
                <a:spcPts val="0"/>
              </a:spcBef>
              <a:spcAft>
                <a:spcPts val="0"/>
              </a:spcAft>
            </a:pPr>
            <a:r>
              <a:rPr lang="en-US" sz="1200" b="1" dirty="0">
                <a:solidFill>
                  <a:srgbClr val="000000"/>
                </a:solidFill>
                <a:latin typeface="Arial" pitchFamily="34" charset="0"/>
                <a:cs typeface="Arial" pitchFamily="34" charset="0"/>
              </a:rPr>
              <a:t>BN Training</a:t>
            </a:r>
          </a:p>
        </p:txBody>
      </p:sp>
      <p:sp>
        <p:nvSpPr>
          <p:cNvPr id="63" name="Rectangle 97"/>
          <p:cNvSpPr>
            <a:spLocks noChangeArrowheads="1"/>
          </p:cNvSpPr>
          <p:nvPr/>
        </p:nvSpPr>
        <p:spPr bwMode="auto">
          <a:xfrm>
            <a:off x="-2057400" y="2133600"/>
            <a:ext cx="1724025" cy="381000"/>
          </a:xfrm>
          <a:prstGeom prst="rect">
            <a:avLst/>
          </a:prstGeom>
          <a:solidFill>
            <a:srgbClr val="99CCFF"/>
          </a:solidFill>
          <a:ln w="9525">
            <a:solidFill>
              <a:schemeClr val="tx1"/>
            </a:solidFill>
            <a:miter lim="800000"/>
            <a:headEnd/>
            <a:tailEnd/>
          </a:ln>
        </p:spPr>
        <p:txBody>
          <a:bodyPr wrap="square" anchor="ctr"/>
          <a:lstStyle/>
          <a:p>
            <a:pPr algn="ctr" fontAlgn="auto">
              <a:spcBef>
                <a:spcPts val="0"/>
              </a:spcBef>
              <a:spcAft>
                <a:spcPts val="0"/>
              </a:spcAft>
            </a:pPr>
            <a:r>
              <a:rPr lang="en-US" sz="1200" b="1" dirty="0">
                <a:solidFill>
                  <a:prstClr val="black"/>
                </a:solidFill>
                <a:latin typeface="Arial" pitchFamily="34" charset="0"/>
                <a:cs typeface="Arial" pitchFamily="34" charset="0"/>
              </a:rPr>
              <a:t>Briefing Delivered</a:t>
            </a:r>
          </a:p>
        </p:txBody>
      </p:sp>
      <p:sp>
        <p:nvSpPr>
          <p:cNvPr id="64" name="Rectangle 98"/>
          <p:cNvSpPr>
            <a:spLocks noChangeArrowheads="1"/>
          </p:cNvSpPr>
          <p:nvPr/>
        </p:nvSpPr>
        <p:spPr bwMode="auto">
          <a:xfrm>
            <a:off x="-2057400" y="2590800"/>
            <a:ext cx="1733550" cy="381000"/>
          </a:xfrm>
          <a:prstGeom prst="rect">
            <a:avLst/>
          </a:prstGeom>
          <a:solidFill>
            <a:schemeClr val="accent2">
              <a:lumMod val="60000"/>
              <a:lumOff val="40000"/>
            </a:schemeClr>
          </a:solidFill>
          <a:ln w="9525">
            <a:solidFill>
              <a:schemeClr val="tx1"/>
            </a:solidFill>
            <a:miter lim="800000"/>
            <a:headEnd/>
            <a:tailEnd/>
          </a:ln>
        </p:spPr>
        <p:txBody>
          <a:bodyPr wrap="square" anchor="ctr"/>
          <a:lstStyle/>
          <a:p>
            <a:pPr algn="ctr" fontAlgn="auto">
              <a:spcBef>
                <a:spcPts val="0"/>
              </a:spcBef>
              <a:spcAft>
                <a:spcPts val="0"/>
              </a:spcAft>
            </a:pPr>
            <a:r>
              <a:rPr lang="en-US" sz="1200" b="1" dirty="0">
                <a:solidFill>
                  <a:prstClr val="black"/>
                </a:solidFill>
                <a:latin typeface="Arial" pitchFamily="34" charset="0"/>
                <a:cs typeface="Arial" pitchFamily="34" charset="0"/>
              </a:rPr>
              <a:t>Inventory</a:t>
            </a:r>
          </a:p>
        </p:txBody>
      </p:sp>
      <p:sp>
        <p:nvSpPr>
          <p:cNvPr id="65" name="Rectangle 100"/>
          <p:cNvSpPr>
            <a:spLocks noChangeArrowheads="1"/>
          </p:cNvSpPr>
          <p:nvPr/>
        </p:nvSpPr>
        <p:spPr bwMode="auto">
          <a:xfrm>
            <a:off x="-2057400" y="3505200"/>
            <a:ext cx="1733550" cy="381000"/>
          </a:xfrm>
          <a:prstGeom prst="rect">
            <a:avLst/>
          </a:prstGeom>
          <a:solidFill>
            <a:srgbClr val="FF0000"/>
          </a:solidFill>
          <a:ln w="9525">
            <a:solidFill>
              <a:schemeClr val="tx1"/>
            </a:solidFill>
            <a:miter lim="800000"/>
            <a:headEnd/>
            <a:tailEnd/>
          </a:ln>
        </p:spPr>
        <p:txBody>
          <a:bodyPr wrap="square" anchor="ctr"/>
          <a:lstStyle/>
          <a:p>
            <a:pPr algn="ctr" fontAlgn="auto">
              <a:spcBef>
                <a:spcPts val="0"/>
              </a:spcBef>
              <a:spcAft>
                <a:spcPts val="0"/>
              </a:spcAft>
            </a:pPr>
            <a:r>
              <a:rPr lang="en-US" sz="1200" b="1" dirty="0">
                <a:solidFill>
                  <a:prstClr val="white"/>
                </a:solidFill>
                <a:latin typeface="Arial" pitchFamily="34" charset="0"/>
                <a:cs typeface="Arial" pitchFamily="34" charset="0"/>
              </a:rPr>
              <a:t>BN  Tasking</a:t>
            </a:r>
          </a:p>
        </p:txBody>
      </p:sp>
      <p:sp>
        <p:nvSpPr>
          <p:cNvPr id="36" name="Rectangle 35"/>
          <p:cNvSpPr>
            <a:spLocks noChangeArrowheads="1"/>
          </p:cNvSpPr>
          <p:nvPr/>
        </p:nvSpPr>
        <p:spPr bwMode="auto">
          <a:xfrm>
            <a:off x="3886337" y="0"/>
            <a:ext cx="1371463" cy="184666"/>
          </a:xfrm>
          <a:prstGeom prst="rect">
            <a:avLst/>
          </a:prstGeom>
          <a:solidFill>
            <a:srgbClr val="00B050"/>
          </a:solidFill>
          <a:ln w="9525">
            <a:noFill/>
            <a:miter lim="800000"/>
            <a:headEnd/>
            <a:tailEnd/>
          </a:ln>
          <a:effectLst/>
        </p:spPr>
        <p:txBody>
          <a:bodyPr wrap="square">
            <a:spAutoFit/>
          </a:bodyPr>
          <a:lstStyle/>
          <a:p>
            <a:pPr algn="ctr" fontAlgn="auto">
              <a:spcBef>
                <a:spcPts val="0"/>
              </a:spcBef>
              <a:spcAft>
                <a:spcPts val="0"/>
              </a:spcAft>
              <a:defRPr/>
            </a:pPr>
            <a:r>
              <a:rPr lang="en-US" sz="600" b="1" dirty="0">
                <a:solidFill>
                  <a:prstClr val="white"/>
                </a:solidFill>
                <a:effectLst>
                  <a:outerShdw blurRad="38100" dist="38100" dir="2700000" algn="tl">
                    <a:srgbClr val="000000"/>
                  </a:outerShdw>
                </a:effectLst>
                <a:latin typeface="Arial"/>
              </a:rPr>
              <a:t>UNCLASSIFIED</a:t>
            </a:r>
            <a:endParaRPr lang="en-US" sz="900" b="1" dirty="0">
              <a:solidFill>
                <a:prstClr val="black"/>
              </a:solidFill>
              <a:latin typeface="Arial"/>
            </a:endParaRPr>
          </a:p>
        </p:txBody>
      </p:sp>
      <p:sp>
        <p:nvSpPr>
          <p:cNvPr id="40" name="Rectangle 95"/>
          <p:cNvSpPr>
            <a:spLocks noChangeArrowheads="1"/>
          </p:cNvSpPr>
          <p:nvPr/>
        </p:nvSpPr>
        <p:spPr bwMode="auto">
          <a:xfrm>
            <a:off x="-2057400" y="4419600"/>
            <a:ext cx="1733550" cy="381000"/>
          </a:xfrm>
          <a:prstGeom prst="rect">
            <a:avLst/>
          </a:prstGeom>
          <a:solidFill>
            <a:schemeClr val="bg2">
              <a:lumMod val="25000"/>
            </a:schemeClr>
          </a:solidFill>
          <a:ln w="9525">
            <a:solidFill>
              <a:schemeClr val="tx1"/>
            </a:solidFill>
            <a:miter lim="800000"/>
            <a:headEnd/>
            <a:tailEnd/>
          </a:ln>
        </p:spPr>
        <p:txBody>
          <a:bodyPr wrap="square" anchor="ctr"/>
          <a:lstStyle/>
          <a:p>
            <a:pPr algn="ctr" fontAlgn="auto">
              <a:spcBef>
                <a:spcPts val="0"/>
              </a:spcBef>
              <a:spcAft>
                <a:spcPts val="0"/>
              </a:spcAft>
            </a:pPr>
            <a:r>
              <a:rPr lang="en-US" sz="1200" b="1" dirty="0">
                <a:solidFill>
                  <a:prstClr val="white"/>
                </a:solidFill>
                <a:latin typeface="Arial" pitchFamily="34" charset="0"/>
                <a:cs typeface="Arial" pitchFamily="34" charset="0"/>
              </a:rPr>
              <a:t>Suspense</a:t>
            </a:r>
          </a:p>
        </p:txBody>
      </p:sp>
      <p:graphicFrame>
        <p:nvGraphicFramePr>
          <p:cNvPr id="53" name="Group 109"/>
          <p:cNvGraphicFramePr>
            <a:graphicFrameLocks/>
          </p:cNvGraphicFramePr>
          <p:nvPr/>
        </p:nvGraphicFramePr>
        <p:xfrm>
          <a:off x="228600" y="609600"/>
          <a:ext cx="8610600" cy="6075380"/>
        </p:xfrm>
        <a:graphic>
          <a:graphicData uri="http://schemas.openxmlformats.org/drawingml/2006/table">
            <a:tbl>
              <a:tblPr/>
              <a:tblGrid>
                <a:gridCol w="1066800"/>
                <a:gridCol w="1295400"/>
                <a:gridCol w="1295400"/>
                <a:gridCol w="1295399"/>
                <a:gridCol w="1295400"/>
                <a:gridCol w="1295401"/>
                <a:gridCol w="1066800"/>
              </a:tblGrid>
              <a:tr h="3760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Sunday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Monday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Tuesday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Wednesday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Thursday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Friday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Saturday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1479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r>
              <a:tr h="1143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7</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r>
              <a:tr h="11089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r>
              <a:tr h="11363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r>
              <a:tr h="11630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28</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pSp>
        <p:nvGrpSpPr>
          <p:cNvPr id="2" name="Group 116"/>
          <p:cNvGrpSpPr/>
          <p:nvPr/>
        </p:nvGrpSpPr>
        <p:grpSpPr>
          <a:xfrm>
            <a:off x="2603679" y="5504417"/>
            <a:ext cx="1295400" cy="1143000"/>
            <a:chOff x="1295401" y="990600"/>
            <a:chExt cx="1295400" cy="1143000"/>
          </a:xfrm>
        </p:grpSpPr>
        <p:cxnSp>
          <p:nvCxnSpPr>
            <p:cNvPr id="55" name="Straight Connector 54"/>
            <p:cNvCxnSpPr/>
            <p:nvPr/>
          </p:nvCxnSpPr>
          <p:spPr>
            <a:xfrm rot="10800000" flipV="1">
              <a:off x="1295401" y="990600"/>
              <a:ext cx="12954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a:off x="1295401" y="990600"/>
              <a:ext cx="12954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117"/>
          <p:cNvGrpSpPr/>
          <p:nvPr/>
        </p:nvGrpSpPr>
        <p:grpSpPr>
          <a:xfrm>
            <a:off x="3899078" y="5504416"/>
            <a:ext cx="1295401" cy="1143001"/>
            <a:chOff x="2590800" y="990599"/>
            <a:chExt cx="1295401" cy="1143001"/>
          </a:xfrm>
        </p:grpSpPr>
        <p:cxnSp>
          <p:nvCxnSpPr>
            <p:cNvPr id="58" name="Straight Connector 57"/>
            <p:cNvCxnSpPr/>
            <p:nvPr/>
          </p:nvCxnSpPr>
          <p:spPr>
            <a:xfrm rot="10800000" flipV="1">
              <a:off x="2590801" y="990600"/>
              <a:ext cx="12954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a:off x="2590800" y="990599"/>
              <a:ext cx="12954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118"/>
          <p:cNvGrpSpPr/>
          <p:nvPr/>
        </p:nvGrpSpPr>
        <p:grpSpPr>
          <a:xfrm>
            <a:off x="5194477" y="5504415"/>
            <a:ext cx="1295402" cy="1143002"/>
            <a:chOff x="3886199" y="990598"/>
            <a:chExt cx="1295402" cy="1143002"/>
          </a:xfrm>
        </p:grpSpPr>
        <p:cxnSp>
          <p:nvCxnSpPr>
            <p:cNvPr id="69" name="Straight Connector 68"/>
            <p:cNvCxnSpPr/>
            <p:nvPr/>
          </p:nvCxnSpPr>
          <p:spPr>
            <a:xfrm rot="10800000" flipV="1">
              <a:off x="3886201" y="990600"/>
              <a:ext cx="12954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a:off x="3886199" y="990598"/>
              <a:ext cx="12954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119"/>
          <p:cNvGrpSpPr/>
          <p:nvPr/>
        </p:nvGrpSpPr>
        <p:grpSpPr>
          <a:xfrm>
            <a:off x="6489876" y="5504414"/>
            <a:ext cx="1295402" cy="1143003"/>
            <a:chOff x="5181598" y="990597"/>
            <a:chExt cx="1295402" cy="1143003"/>
          </a:xfrm>
        </p:grpSpPr>
        <p:cxnSp>
          <p:nvCxnSpPr>
            <p:cNvPr id="72" name="Straight Connector 71"/>
            <p:cNvCxnSpPr/>
            <p:nvPr/>
          </p:nvCxnSpPr>
          <p:spPr>
            <a:xfrm rot="10800000" flipV="1">
              <a:off x="5181600" y="990600"/>
              <a:ext cx="12954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0800000">
              <a:off x="5181598" y="990597"/>
              <a:ext cx="12954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115"/>
          <p:cNvGrpSpPr/>
          <p:nvPr/>
        </p:nvGrpSpPr>
        <p:grpSpPr>
          <a:xfrm>
            <a:off x="228600" y="969980"/>
            <a:ext cx="1066800" cy="1143000"/>
            <a:chOff x="228600" y="990600"/>
            <a:chExt cx="1066800" cy="1143000"/>
          </a:xfrm>
        </p:grpSpPr>
        <p:cxnSp>
          <p:nvCxnSpPr>
            <p:cNvPr id="75" name="Straight Connector 74"/>
            <p:cNvCxnSpPr/>
            <p:nvPr/>
          </p:nvCxnSpPr>
          <p:spPr>
            <a:xfrm rot="5400000">
              <a:off x="190500" y="1028700"/>
              <a:ext cx="11430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V="1">
              <a:off x="190500" y="1028700"/>
              <a:ext cx="11430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116"/>
          <p:cNvGrpSpPr/>
          <p:nvPr/>
        </p:nvGrpSpPr>
        <p:grpSpPr>
          <a:xfrm>
            <a:off x="1282521" y="5516222"/>
            <a:ext cx="1295400" cy="1143000"/>
            <a:chOff x="1295401" y="990600"/>
            <a:chExt cx="1295400" cy="1143000"/>
          </a:xfrm>
        </p:grpSpPr>
        <p:cxnSp>
          <p:nvCxnSpPr>
            <p:cNvPr id="78" name="Straight Connector 77"/>
            <p:cNvCxnSpPr/>
            <p:nvPr/>
          </p:nvCxnSpPr>
          <p:spPr>
            <a:xfrm rot="10800000" flipV="1">
              <a:off x="1295401" y="990600"/>
              <a:ext cx="12954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0800000">
              <a:off x="1295401" y="990600"/>
              <a:ext cx="12954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15"/>
          <p:cNvGrpSpPr/>
          <p:nvPr/>
        </p:nvGrpSpPr>
        <p:grpSpPr>
          <a:xfrm>
            <a:off x="7772400" y="5516222"/>
            <a:ext cx="1066800" cy="1143000"/>
            <a:chOff x="228600" y="990600"/>
            <a:chExt cx="1066800" cy="1143000"/>
          </a:xfrm>
        </p:grpSpPr>
        <p:cxnSp>
          <p:nvCxnSpPr>
            <p:cNvPr id="81" name="Straight Connector 80"/>
            <p:cNvCxnSpPr/>
            <p:nvPr/>
          </p:nvCxnSpPr>
          <p:spPr>
            <a:xfrm rot="5400000">
              <a:off x="190500" y="1028700"/>
              <a:ext cx="11430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V="1">
              <a:off x="190500" y="1028700"/>
              <a:ext cx="11430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Text Box 123"/>
          <p:cNvSpPr txBox="1">
            <a:spLocks noChangeArrowheads="1"/>
          </p:cNvSpPr>
          <p:nvPr/>
        </p:nvSpPr>
        <p:spPr bwMode="auto">
          <a:xfrm>
            <a:off x="547745" y="5152742"/>
            <a:ext cx="429976" cy="276999"/>
          </a:xfrm>
          <a:prstGeom prst="rect">
            <a:avLst/>
          </a:prstGeom>
          <a:noFill/>
          <a:ln w="9525">
            <a:solidFill>
              <a:schemeClr val="tx1"/>
            </a:solidFill>
            <a:miter lim="800000"/>
            <a:headEnd/>
            <a:tailEnd/>
          </a:ln>
        </p:spPr>
        <p:txBody>
          <a:bodyPr wrap="square">
            <a:spAutoFit/>
          </a:bodyPr>
          <a:lstStyle/>
          <a:p>
            <a:pPr algn="ctr" fontAlgn="auto">
              <a:spcBef>
                <a:spcPts val="0"/>
              </a:spcBef>
              <a:spcAft>
                <a:spcPts val="0"/>
              </a:spcAft>
            </a:pPr>
            <a:r>
              <a:rPr lang="en-US" sz="1200" b="1" dirty="0">
                <a:solidFill>
                  <a:srgbClr val="000000"/>
                </a:solidFill>
                <a:latin typeface="Arial" pitchFamily="34" charset="0"/>
                <a:cs typeface="Arial" pitchFamily="34" charset="0"/>
              </a:rPr>
              <a:t>17</a:t>
            </a:r>
          </a:p>
        </p:txBody>
      </p:sp>
      <p:sp>
        <p:nvSpPr>
          <p:cNvPr id="84" name="Text Box 123"/>
          <p:cNvSpPr txBox="1">
            <a:spLocks noChangeArrowheads="1"/>
          </p:cNvSpPr>
          <p:nvPr/>
        </p:nvSpPr>
        <p:spPr bwMode="auto">
          <a:xfrm>
            <a:off x="547745" y="4058660"/>
            <a:ext cx="429976" cy="276999"/>
          </a:xfrm>
          <a:prstGeom prst="rect">
            <a:avLst/>
          </a:prstGeom>
          <a:solidFill>
            <a:schemeClr val="bg1"/>
          </a:solidFill>
          <a:ln w="9525">
            <a:solidFill>
              <a:schemeClr val="tx1"/>
            </a:solidFill>
            <a:miter lim="800000"/>
            <a:headEnd/>
            <a:tailEnd/>
          </a:ln>
        </p:spPr>
        <p:txBody>
          <a:bodyPr wrap="square">
            <a:spAutoFit/>
          </a:bodyPr>
          <a:lstStyle/>
          <a:p>
            <a:pPr algn="ctr" fontAlgn="auto">
              <a:spcBef>
                <a:spcPts val="0"/>
              </a:spcBef>
              <a:spcAft>
                <a:spcPts val="0"/>
              </a:spcAft>
            </a:pPr>
            <a:r>
              <a:rPr lang="en-US" sz="1200" b="1" dirty="0">
                <a:solidFill>
                  <a:srgbClr val="000000"/>
                </a:solidFill>
                <a:latin typeface="Arial" pitchFamily="34" charset="0"/>
                <a:cs typeface="Arial" pitchFamily="34" charset="0"/>
              </a:rPr>
              <a:t>20</a:t>
            </a:r>
          </a:p>
        </p:txBody>
      </p:sp>
      <p:sp>
        <p:nvSpPr>
          <p:cNvPr id="85" name="Text Box 123"/>
          <p:cNvSpPr txBox="1">
            <a:spLocks noChangeArrowheads="1"/>
          </p:cNvSpPr>
          <p:nvPr/>
        </p:nvSpPr>
        <p:spPr bwMode="auto">
          <a:xfrm>
            <a:off x="547745" y="2953223"/>
            <a:ext cx="429976" cy="276999"/>
          </a:xfrm>
          <a:prstGeom prst="rect">
            <a:avLst/>
          </a:prstGeom>
          <a:solidFill>
            <a:schemeClr val="bg1"/>
          </a:solidFill>
          <a:ln w="9525">
            <a:solidFill>
              <a:schemeClr val="tx1"/>
            </a:solidFill>
            <a:miter lim="800000"/>
            <a:headEnd/>
            <a:tailEnd/>
          </a:ln>
        </p:spPr>
        <p:txBody>
          <a:bodyPr wrap="square">
            <a:spAutoFit/>
          </a:bodyPr>
          <a:lstStyle/>
          <a:p>
            <a:pPr algn="ctr" fontAlgn="auto">
              <a:spcBef>
                <a:spcPts val="0"/>
              </a:spcBef>
              <a:spcAft>
                <a:spcPts val="0"/>
              </a:spcAft>
            </a:pPr>
            <a:r>
              <a:rPr lang="en-US" sz="1200" b="1" dirty="0">
                <a:solidFill>
                  <a:srgbClr val="000000"/>
                </a:solidFill>
                <a:latin typeface="Arial" pitchFamily="34" charset="0"/>
                <a:cs typeface="Arial" pitchFamily="34" charset="0"/>
              </a:rPr>
              <a:t>19</a:t>
            </a:r>
          </a:p>
        </p:txBody>
      </p:sp>
      <p:sp>
        <p:nvSpPr>
          <p:cNvPr id="87" name="Text Box 123"/>
          <p:cNvSpPr txBox="1">
            <a:spLocks noChangeArrowheads="1"/>
          </p:cNvSpPr>
          <p:nvPr/>
        </p:nvSpPr>
        <p:spPr bwMode="auto">
          <a:xfrm>
            <a:off x="547745" y="5160980"/>
            <a:ext cx="429976" cy="276999"/>
          </a:xfrm>
          <a:prstGeom prst="rect">
            <a:avLst/>
          </a:prstGeom>
          <a:solidFill>
            <a:schemeClr val="bg1"/>
          </a:solidFill>
          <a:ln w="9525">
            <a:solidFill>
              <a:schemeClr val="tx1"/>
            </a:solidFill>
            <a:miter lim="800000"/>
            <a:headEnd/>
            <a:tailEnd/>
          </a:ln>
        </p:spPr>
        <p:txBody>
          <a:bodyPr wrap="square">
            <a:spAutoFit/>
          </a:bodyPr>
          <a:lstStyle/>
          <a:p>
            <a:pPr algn="ctr" fontAlgn="auto">
              <a:spcBef>
                <a:spcPts val="0"/>
              </a:spcBef>
              <a:spcAft>
                <a:spcPts val="0"/>
              </a:spcAft>
            </a:pPr>
            <a:r>
              <a:rPr lang="en-US" sz="1200" b="1" dirty="0">
                <a:solidFill>
                  <a:srgbClr val="000000"/>
                </a:solidFill>
                <a:latin typeface="Arial" pitchFamily="34" charset="0"/>
                <a:cs typeface="Arial" pitchFamily="34" charset="0"/>
              </a:rPr>
              <a:t>21</a:t>
            </a:r>
          </a:p>
        </p:txBody>
      </p:sp>
      <p:sp>
        <p:nvSpPr>
          <p:cNvPr id="88" name="Text Box 123"/>
          <p:cNvSpPr txBox="1">
            <a:spLocks noChangeArrowheads="1"/>
          </p:cNvSpPr>
          <p:nvPr/>
        </p:nvSpPr>
        <p:spPr bwMode="auto">
          <a:xfrm>
            <a:off x="547745" y="6354422"/>
            <a:ext cx="429976" cy="276999"/>
          </a:xfrm>
          <a:prstGeom prst="rect">
            <a:avLst/>
          </a:prstGeom>
          <a:solidFill>
            <a:schemeClr val="bg1"/>
          </a:solidFill>
          <a:ln w="9525">
            <a:solidFill>
              <a:schemeClr val="tx1"/>
            </a:solidFill>
            <a:miter lim="800000"/>
            <a:headEnd/>
            <a:tailEnd/>
          </a:ln>
        </p:spPr>
        <p:txBody>
          <a:bodyPr wrap="square">
            <a:spAutoFit/>
          </a:bodyPr>
          <a:lstStyle/>
          <a:p>
            <a:pPr algn="ctr" fontAlgn="auto">
              <a:spcBef>
                <a:spcPts val="0"/>
              </a:spcBef>
              <a:spcAft>
                <a:spcPts val="0"/>
              </a:spcAft>
            </a:pPr>
            <a:r>
              <a:rPr lang="en-US" sz="1200" b="1" dirty="0">
                <a:solidFill>
                  <a:srgbClr val="000000"/>
                </a:solidFill>
                <a:latin typeface="Arial" pitchFamily="34" charset="0"/>
                <a:cs typeface="Arial" pitchFamily="34" charset="0"/>
              </a:rPr>
              <a:t>22</a:t>
            </a:r>
          </a:p>
        </p:txBody>
      </p:sp>
      <p:sp>
        <p:nvSpPr>
          <p:cNvPr id="89" name="Text Box 123"/>
          <p:cNvSpPr txBox="1">
            <a:spLocks noChangeArrowheads="1"/>
          </p:cNvSpPr>
          <p:nvPr/>
        </p:nvSpPr>
        <p:spPr bwMode="auto">
          <a:xfrm>
            <a:off x="547745" y="1808180"/>
            <a:ext cx="429976" cy="276999"/>
          </a:xfrm>
          <a:prstGeom prst="rect">
            <a:avLst/>
          </a:prstGeom>
          <a:solidFill>
            <a:schemeClr val="bg1"/>
          </a:solidFill>
          <a:ln w="9525">
            <a:solidFill>
              <a:schemeClr val="tx1"/>
            </a:solidFill>
            <a:miter lim="800000"/>
            <a:headEnd/>
            <a:tailEnd/>
          </a:ln>
        </p:spPr>
        <p:txBody>
          <a:bodyPr wrap="square">
            <a:spAutoFit/>
          </a:bodyPr>
          <a:lstStyle/>
          <a:p>
            <a:pPr algn="ctr" fontAlgn="auto">
              <a:spcBef>
                <a:spcPts val="0"/>
              </a:spcBef>
              <a:spcAft>
                <a:spcPts val="0"/>
              </a:spcAft>
            </a:pPr>
            <a:r>
              <a:rPr lang="en-US" sz="1200" b="1" dirty="0">
                <a:solidFill>
                  <a:srgbClr val="000000"/>
                </a:solidFill>
                <a:latin typeface="Arial" pitchFamily="34" charset="0"/>
                <a:cs typeface="Arial" pitchFamily="34" charset="0"/>
              </a:rPr>
              <a:t>18</a:t>
            </a:r>
          </a:p>
        </p:txBody>
      </p:sp>
      <p:sp>
        <p:nvSpPr>
          <p:cNvPr id="38" name="Rectangle 37"/>
          <p:cNvSpPr>
            <a:spLocks noChangeArrowheads="1"/>
          </p:cNvSpPr>
          <p:nvPr/>
        </p:nvSpPr>
        <p:spPr bwMode="auto">
          <a:xfrm>
            <a:off x="3886337" y="6673334"/>
            <a:ext cx="1371463" cy="184666"/>
          </a:xfrm>
          <a:prstGeom prst="rect">
            <a:avLst/>
          </a:prstGeom>
          <a:solidFill>
            <a:srgbClr val="00B050"/>
          </a:solidFill>
          <a:ln w="9525">
            <a:noFill/>
            <a:miter lim="800000"/>
            <a:headEnd/>
            <a:tailEnd/>
          </a:ln>
          <a:effectLst/>
        </p:spPr>
        <p:txBody>
          <a:bodyPr wrap="square">
            <a:spAutoFit/>
          </a:bodyPr>
          <a:lstStyle/>
          <a:p>
            <a:pPr algn="ctr" fontAlgn="auto">
              <a:spcBef>
                <a:spcPts val="0"/>
              </a:spcBef>
              <a:spcAft>
                <a:spcPts val="0"/>
              </a:spcAft>
              <a:defRPr/>
            </a:pPr>
            <a:r>
              <a:rPr lang="en-US" sz="600" b="1" dirty="0">
                <a:solidFill>
                  <a:prstClr val="white"/>
                </a:solidFill>
                <a:effectLst>
                  <a:outerShdw blurRad="38100" dist="38100" dir="2700000" algn="tl">
                    <a:srgbClr val="000000"/>
                  </a:outerShdw>
                </a:effectLst>
                <a:latin typeface="Arial"/>
              </a:rPr>
              <a:t>UNCLASSIFIED</a:t>
            </a:r>
            <a:endParaRPr lang="en-US" sz="900" b="1" dirty="0">
              <a:solidFill>
                <a:prstClr val="black"/>
              </a:solidFill>
              <a:latin typeface="Arial"/>
            </a:endParaRPr>
          </a:p>
        </p:txBody>
      </p:sp>
      <p:sp>
        <p:nvSpPr>
          <p:cNvPr id="90" name="Rectangle 92"/>
          <p:cNvSpPr>
            <a:spLocks noChangeArrowheads="1"/>
          </p:cNvSpPr>
          <p:nvPr/>
        </p:nvSpPr>
        <p:spPr bwMode="auto">
          <a:xfrm>
            <a:off x="5181600" y="1219200"/>
            <a:ext cx="1295400" cy="152400"/>
          </a:xfrm>
          <a:prstGeom prst="rect">
            <a:avLst/>
          </a:prstGeom>
          <a:solidFill>
            <a:srgbClr val="00B050"/>
          </a:solidFill>
          <a:ln w="9525">
            <a:solidFill>
              <a:schemeClr val="tx1"/>
            </a:solidFill>
            <a:miter lim="800000"/>
            <a:headEnd/>
            <a:tailEnd/>
          </a:ln>
        </p:spPr>
        <p:txBody>
          <a:bodyPr wrap="square" anchor="ctr"/>
          <a:lstStyle/>
          <a:p>
            <a:pPr algn="ctr" fontAlgn="auto">
              <a:spcBef>
                <a:spcPts val="0"/>
              </a:spcBef>
              <a:spcAft>
                <a:spcPts val="0"/>
              </a:spcAft>
            </a:pPr>
            <a:r>
              <a:rPr lang="en-US" sz="1000" b="1" dirty="0">
                <a:solidFill>
                  <a:prstClr val="black"/>
                </a:solidFill>
                <a:latin typeface="Arial" pitchFamily="34" charset="0"/>
                <a:cs typeface="Arial" pitchFamily="34" charset="0"/>
              </a:rPr>
              <a:t>STT</a:t>
            </a:r>
          </a:p>
        </p:txBody>
      </p:sp>
      <p:sp>
        <p:nvSpPr>
          <p:cNvPr id="91" name="Rectangle 92"/>
          <p:cNvSpPr>
            <a:spLocks noChangeArrowheads="1"/>
          </p:cNvSpPr>
          <p:nvPr/>
        </p:nvSpPr>
        <p:spPr bwMode="auto">
          <a:xfrm>
            <a:off x="5181600" y="3497458"/>
            <a:ext cx="1295400" cy="152400"/>
          </a:xfrm>
          <a:prstGeom prst="rect">
            <a:avLst/>
          </a:prstGeom>
          <a:solidFill>
            <a:srgbClr val="00B050"/>
          </a:solidFill>
          <a:ln w="9525">
            <a:solidFill>
              <a:schemeClr val="tx1"/>
            </a:solidFill>
            <a:miter lim="800000"/>
            <a:headEnd/>
            <a:tailEnd/>
          </a:ln>
        </p:spPr>
        <p:txBody>
          <a:bodyPr wrap="square" anchor="ctr"/>
          <a:lstStyle/>
          <a:p>
            <a:pPr algn="ctr" fontAlgn="auto">
              <a:spcBef>
                <a:spcPts val="0"/>
              </a:spcBef>
              <a:spcAft>
                <a:spcPts val="0"/>
              </a:spcAft>
            </a:pPr>
            <a:r>
              <a:rPr lang="en-US" sz="1000" b="1" dirty="0">
                <a:solidFill>
                  <a:prstClr val="black"/>
                </a:solidFill>
                <a:latin typeface="Arial" pitchFamily="34" charset="0"/>
                <a:cs typeface="Arial" pitchFamily="34" charset="0"/>
              </a:rPr>
              <a:t>STT</a:t>
            </a:r>
          </a:p>
        </p:txBody>
      </p:sp>
      <p:sp>
        <p:nvSpPr>
          <p:cNvPr id="92" name="Rectangle 92"/>
          <p:cNvSpPr>
            <a:spLocks noChangeArrowheads="1"/>
          </p:cNvSpPr>
          <p:nvPr/>
        </p:nvSpPr>
        <p:spPr bwMode="auto">
          <a:xfrm>
            <a:off x="5181600" y="4640457"/>
            <a:ext cx="1295400" cy="152400"/>
          </a:xfrm>
          <a:prstGeom prst="rect">
            <a:avLst/>
          </a:prstGeom>
          <a:solidFill>
            <a:srgbClr val="00B050"/>
          </a:solidFill>
          <a:ln w="9525">
            <a:solidFill>
              <a:schemeClr val="tx1"/>
            </a:solidFill>
            <a:miter lim="800000"/>
            <a:headEnd/>
            <a:tailEnd/>
          </a:ln>
        </p:spPr>
        <p:txBody>
          <a:bodyPr wrap="square" anchor="ctr"/>
          <a:lstStyle/>
          <a:p>
            <a:pPr algn="ctr" fontAlgn="auto">
              <a:spcBef>
                <a:spcPts val="0"/>
              </a:spcBef>
              <a:spcAft>
                <a:spcPts val="0"/>
              </a:spcAft>
            </a:pPr>
            <a:r>
              <a:rPr lang="en-US" sz="1000" b="1" dirty="0">
                <a:solidFill>
                  <a:prstClr val="black"/>
                </a:solidFill>
                <a:latin typeface="Arial" pitchFamily="34" charset="0"/>
                <a:cs typeface="Arial" pitchFamily="34" charset="0"/>
              </a:rPr>
              <a:t>STT</a:t>
            </a:r>
          </a:p>
        </p:txBody>
      </p:sp>
      <p:sp>
        <p:nvSpPr>
          <p:cNvPr id="94" name="Rectangle 93"/>
          <p:cNvSpPr>
            <a:spLocks noChangeArrowheads="1"/>
          </p:cNvSpPr>
          <p:nvPr/>
        </p:nvSpPr>
        <p:spPr bwMode="auto">
          <a:xfrm>
            <a:off x="5181600" y="3682284"/>
            <a:ext cx="1295400" cy="152400"/>
          </a:xfrm>
          <a:prstGeom prst="rect">
            <a:avLst/>
          </a:prstGeom>
          <a:solidFill>
            <a:srgbClr val="FFC000"/>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TLT</a:t>
            </a:r>
          </a:p>
        </p:txBody>
      </p:sp>
      <p:sp>
        <p:nvSpPr>
          <p:cNvPr id="95" name="Rectangle 94"/>
          <p:cNvSpPr>
            <a:spLocks noChangeArrowheads="1"/>
          </p:cNvSpPr>
          <p:nvPr/>
        </p:nvSpPr>
        <p:spPr bwMode="auto">
          <a:xfrm>
            <a:off x="5181600" y="1404025"/>
            <a:ext cx="1295400" cy="152400"/>
          </a:xfrm>
          <a:prstGeom prst="rect">
            <a:avLst/>
          </a:prstGeom>
          <a:solidFill>
            <a:srgbClr val="FFC000"/>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TLT</a:t>
            </a:r>
          </a:p>
        </p:txBody>
      </p:sp>
      <p:sp>
        <p:nvSpPr>
          <p:cNvPr id="96" name="Rectangle 95"/>
          <p:cNvSpPr>
            <a:spLocks noChangeArrowheads="1"/>
          </p:cNvSpPr>
          <p:nvPr/>
        </p:nvSpPr>
        <p:spPr bwMode="auto">
          <a:xfrm>
            <a:off x="5181600" y="4825284"/>
            <a:ext cx="1295400" cy="152400"/>
          </a:xfrm>
          <a:prstGeom prst="rect">
            <a:avLst/>
          </a:prstGeom>
          <a:solidFill>
            <a:srgbClr val="FFC000"/>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TLT</a:t>
            </a:r>
          </a:p>
        </p:txBody>
      </p:sp>
      <p:sp>
        <p:nvSpPr>
          <p:cNvPr id="100" name="Rectangle 92"/>
          <p:cNvSpPr>
            <a:spLocks noChangeArrowheads="1"/>
          </p:cNvSpPr>
          <p:nvPr/>
        </p:nvSpPr>
        <p:spPr bwMode="auto">
          <a:xfrm>
            <a:off x="5181600" y="2367338"/>
            <a:ext cx="1295400" cy="152400"/>
          </a:xfrm>
          <a:prstGeom prst="rect">
            <a:avLst/>
          </a:prstGeom>
          <a:solidFill>
            <a:srgbClr val="00B050"/>
          </a:solidFill>
          <a:ln w="9525">
            <a:solidFill>
              <a:schemeClr val="tx1"/>
            </a:solidFill>
            <a:miter lim="800000"/>
            <a:headEnd/>
            <a:tailEnd/>
          </a:ln>
        </p:spPr>
        <p:txBody>
          <a:bodyPr wrap="square" anchor="ctr"/>
          <a:lstStyle/>
          <a:p>
            <a:pPr algn="ctr" fontAlgn="auto">
              <a:spcBef>
                <a:spcPts val="0"/>
              </a:spcBef>
              <a:spcAft>
                <a:spcPts val="0"/>
              </a:spcAft>
            </a:pPr>
            <a:r>
              <a:rPr lang="en-US" sz="1000" b="1" dirty="0">
                <a:solidFill>
                  <a:prstClr val="black"/>
                </a:solidFill>
                <a:latin typeface="Arial" pitchFamily="34" charset="0"/>
                <a:cs typeface="Arial" pitchFamily="34" charset="0"/>
              </a:rPr>
              <a:t>STT</a:t>
            </a:r>
          </a:p>
        </p:txBody>
      </p:sp>
      <p:sp>
        <p:nvSpPr>
          <p:cNvPr id="101" name="Rectangle 100"/>
          <p:cNvSpPr>
            <a:spLocks noChangeArrowheads="1"/>
          </p:cNvSpPr>
          <p:nvPr/>
        </p:nvSpPr>
        <p:spPr bwMode="auto">
          <a:xfrm>
            <a:off x="5181600" y="2552163"/>
            <a:ext cx="1295400" cy="152400"/>
          </a:xfrm>
          <a:prstGeom prst="rect">
            <a:avLst/>
          </a:prstGeom>
          <a:solidFill>
            <a:srgbClr val="FFC000"/>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TLT</a:t>
            </a:r>
          </a:p>
        </p:txBody>
      </p:sp>
      <p:sp>
        <p:nvSpPr>
          <p:cNvPr id="102" name="Rectangle 94"/>
          <p:cNvSpPr>
            <a:spLocks noChangeArrowheads="1"/>
          </p:cNvSpPr>
          <p:nvPr/>
        </p:nvSpPr>
        <p:spPr bwMode="auto">
          <a:xfrm>
            <a:off x="6477000" y="1232079"/>
            <a:ext cx="1295400" cy="152400"/>
          </a:xfrm>
          <a:prstGeom prst="rect">
            <a:avLst/>
          </a:prstGeom>
          <a:solidFill>
            <a:srgbClr val="FFC000"/>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DIV DONSA</a:t>
            </a:r>
          </a:p>
        </p:txBody>
      </p:sp>
      <p:sp>
        <p:nvSpPr>
          <p:cNvPr id="103" name="Rectangle 94"/>
          <p:cNvSpPr>
            <a:spLocks noChangeArrowheads="1"/>
          </p:cNvSpPr>
          <p:nvPr/>
        </p:nvSpPr>
        <p:spPr bwMode="auto">
          <a:xfrm>
            <a:off x="6477000" y="4635321"/>
            <a:ext cx="1295400" cy="152400"/>
          </a:xfrm>
          <a:prstGeom prst="rect">
            <a:avLst/>
          </a:prstGeom>
          <a:solidFill>
            <a:srgbClr val="FFC000"/>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DIV DONSA</a:t>
            </a:r>
          </a:p>
        </p:txBody>
      </p:sp>
      <p:sp>
        <p:nvSpPr>
          <p:cNvPr id="104" name="Rectangle 94"/>
          <p:cNvSpPr>
            <a:spLocks noChangeArrowheads="1"/>
          </p:cNvSpPr>
          <p:nvPr/>
        </p:nvSpPr>
        <p:spPr bwMode="auto">
          <a:xfrm>
            <a:off x="228600" y="3506274"/>
            <a:ext cx="2362200" cy="152400"/>
          </a:xfrm>
          <a:prstGeom prst="rect">
            <a:avLst/>
          </a:prstGeom>
          <a:solidFill>
            <a:srgbClr val="FFC000"/>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PRESIDENTS DAY HOLIDAY</a:t>
            </a:r>
          </a:p>
        </p:txBody>
      </p:sp>
      <p:sp>
        <p:nvSpPr>
          <p:cNvPr id="105" name="Rectangle 94"/>
          <p:cNvSpPr>
            <a:spLocks noChangeArrowheads="1"/>
          </p:cNvSpPr>
          <p:nvPr/>
        </p:nvSpPr>
        <p:spPr bwMode="auto">
          <a:xfrm>
            <a:off x="6477000" y="2375079"/>
            <a:ext cx="2362200" cy="140595"/>
          </a:xfrm>
          <a:prstGeom prst="rect">
            <a:avLst/>
          </a:prstGeom>
          <a:solidFill>
            <a:srgbClr val="FFC000"/>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PRESIDENTS DAY HOLIDAY</a:t>
            </a:r>
          </a:p>
        </p:txBody>
      </p:sp>
      <p:sp>
        <p:nvSpPr>
          <p:cNvPr id="106" name="Title 105"/>
          <p:cNvSpPr>
            <a:spLocks noGrp="1"/>
          </p:cNvSpPr>
          <p:nvPr>
            <p:ph type="title"/>
          </p:nvPr>
        </p:nvSpPr>
        <p:spPr>
          <a:xfrm>
            <a:off x="457200" y="109748"/>
            <a:ext cx="8229600" cy="1143000"/>
          </a:xfrm>
        </p:spPr>
        <p:txBody>
          <a:bodyPr anchor="t" anchorCtr="0">
            <a:normAutofit/>
          </a:bodyPr>
          <a:lstStyle/>
          <a:p>
            <a:r>
              <a:rPr lang="en-US" sz="2800" dirty="0" smtClean="0"/>
              <a:t>February 2010</a:t>
            </a:r>
            <a:endParaRPr lang="en-US" sz="2800" dirty="0"/>
          </a:p>
        </p:txBody>
      </p:sp>
      <p:sp>
        <p:nvSpPr>
          <p:cNvPr id="107" name="Rectangle 94"/>
          <p:cNvSpPr>
            <a:spLocks noChangeArrowheads="1"/>
          </p:cNvSpPr>
          <p:nvPr/>
        </p:nvSpPr>
        <p:spPr bwMode="auto">
          <a:xfrm>
            <a:off x="6477000" y="4178121"/>
            <a:ext cx="1295400" cy="152400"/>
          </a:xfrm>
          <a:prstGeom prst="rect">
            <a:avLst/>
          </a:prstGeom>
          <a:solidFill>
            <a:schemeClr val="accent2">
              <a:lumMod val="60000"/>
              <a:lumOff val="40000"/>
            </a:schemeClr>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SARET-R</a:t>
            </a:r>
          </a:p>
        </p:txBody>
      </p:sp>
      <p:sp>
        <p:nvSpPr>
          <p:cNvPr id="108" name="Rectangle 94"/>
          <p:cNvSpPr>
            <a:spLocks noChangeArrowheads="1"/>
          </p:cNvSpPr>
          <p:nvPr/>
        </p:nvSpPr>
        <p:spPr bwMode="auto">
          <a:xfrm>
            <a:off x="1295400" y="5334000"/>
            <a:ext cx="2590800" cy="152400"/>
          </a:xfrm>
          <a:prstGeom prst="rect">
            <a:avLst/>
          </a:prstGeom>
          <a:solidFill>
            <a:schemeClr val="accent2">
              <a:lumMod val="60000"/>
              <a:lumOff val="40000"/>
            </a:schemeClr>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SARET-R</a:t>
            </a:r>
          </a:p>
        </p:txBody>
      </p:sp>
      <p:sp>
        <p:nvSpPr>
          <p:cNvPr id="109" name="Rectangle 94"/>
          <p:cNvSpPr>
            <a:spLocks noChangeArrowheads="1"/>
          </p:cNvSpPr>
          <p:nvPr/>
        </p:nvSpPr>
        <p:spPr bwMode="auto">
          <a:xfrm>
            <a:off x="3886200" y="5334000"/>
            <a:ext cx="3886200" cy="152400"/>
          </a:xfrm>
          <a:prstGeom prst="rect">
            <a:avLst/>
          </a:prstGeom>
          <a:solidFill>
            <a:schemeClr val="accent2">
              <a:lumMod val="60000"/>
              <a:lumOff val="40000"/>
            </a:schemeClr>
          </a:solidFill>
          <a:ln w="9525">
            <a:solidFill>
              <a:schemeClr val="tx1"/>
            </a:solidFill>
            <a:prstDash val="dash"/>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SARET-R</a:t>
            </a:r>
          </a:p>
        </p:txBody>
      </p:sp>
      <p:sp>
        <p:nvSpPr>
          <p:cNvPr id="110" name="Rectangle 94"/>
          <p:cNvSpPr>
            <a:spLocks noChangeArrowheads="1"/>
          </p:cNvSpPr>
          <p:nvPr/>
        </p:nvSpPr>
        <p:spPr bwMode="auto">
          <a:xfrm>
            <a:off x="3886200" y="4177875"/>
            <a:ext cx="2590800" cy="152400"/>
          </a:xfrm>
          <a:prstGeom prst="rect">
            <a:avLst/>
          </a:prstGeom>
          <a:solidFill>
            <a:schemeClr val="accent2">
              <a:lumMod val="60000"/>
              <a:lumOff val="40000"/>
            </a:schemeClr>
          </a:solidFill>
          <a:ln w="9525">
            <a:solidFill>
              <a:schemeClr val="tx1"/>
            </a:solidFill>
            <a:prstDash val="dash"/>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SARET-R</a:t>
            </a:r>
          </a:p>
        </p:txBody>
      </p:sp>
      <p:sp>
        <p:nvSpPr>
          <p:cNvPr id="111" name="Rectangle 94"/>
          <p:cNvSpPr>
            <a:spLocks noChangeArrowheads="1"/>
          </p:cNvSpPr>
          <p:nvPr/>
        </p:nvSpPr>
        <p:spPr bwMode="auto">
          <a:xfrm>
            <a:off x="2590800" y="1721253"/>
            <a:ext cx="3886200" cy="152400"/>
          </a:xfrm>
          <a:prstGeom prst="rect">
            <a:avLst/>
          </a:prstGeom>
          <a:solidFill>
            <a:schemeClr val="accent2">
              <a:lumMod val="60000"/>
              <a:lumOff val="40000"/>
            </a:schemeClr>
          </a:solidFill>
          <a:ln w="9525">
            <a:solidFill>
              <a:schemeClr val="tx1"/>
            </a:solidFill>
            <a:prstDash val="solid"/>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CEER-T (SINCGARS &amp; LRU)</a:t>
            </a:r>
          </a:p>
        </p:txBody>
      </p:sp>
      <p:sp>
        <p:nvSpPr>
          <p:cNvPr id="112" name="Rectangle 94"/>
          <p:cNvSpPr>
            <a:spLocks noChangeArrowheads="1"/>
          </p:cNvSpPr>
          <p:nvPr/>
        </p:nvSpPr>
        <p:spPr bwMode="auto">
          <a:xfrm>
            <a:off x="1295400" y="1725995"/>
            <a:ext cx="1295400" cy="152400"/>
          </a:xfrm>
          <a:prstGeom prst="rect">
            <a:avLst/>
          </a:prstGeom>
          <a:solidFill>
            <a:schemeClr val="accent2">
              <a:lumMod val="60000"/>
              <a:lumOff val="40000"/>
            </a:schemeClr>
          </a:solidFill>
          <a:ln w="9525">
            <a:solidFill>
              <a:schemeClr val="tx1"/>
            </a:solidFill>
            <a:prstDash val="solid"/>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CEER-T (NVD)</a:t>
            </a:r>
          </a:p>
        </p:txBody>
      </p:sp>
      <p:sp>
        <p:nvSpPr>
          <p:cNvPr id="113" name="Rectangle 94"/>
          <p:cNvSpPr>
            <a:spLocks noChangeArrowheads="1"/>
          </p:cNvSpPr>
          <p:nvPr/>
        </p:nvSpPr>
        <p:spPr bwMode="auto">
          <a:xfrm>
            <a:off x="1294863" y="1912290"/>
            <a:ext cx="6477000" cy="152400"/>
          </a:xfrm>
          <a:prstGeom prst="rect">
            <a:avLst/>
          </a:prstGeom>
          <a:solidFill>
            <a:schemeClr val="accent2">
              <a:lumMod val="60000"/>
              <a:lumOff val="40000"/>
            </a:schemeClr>
          </a:solidFill>
          <a:ln w="9525">
            <a:solidFill>
              <a:schemeClr val="tx1"/>
            </a:solidFill>
            <a:prstDash val="solid"/>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COMSEC RESET</a:t>
            </a:r>
          </a:p>
        </p:txBody>
      </p:sp>
      <p:sp>
        <p:nvSpPr>
          <p:cNvPr id="86" name="Rectangle 94"/>
          <p:cNvSpPr>
            <a:spLocks noChangeArrowheads="1"/>
          </p:cNvSpPr>
          <p:nvPr/>
        </p:nvSpPr>
        <p:spPr bwMode="auto">
          <a:xfrm>
            <a:off x="1295400" y="3084096"/>
            <a:ext cx="5181600" cy="152400"/>
          </a:xfrm>
          <a:prstGeom prst="rect">
            <a:avLst/>
          </a:prstGeom>
          <a:solidFill>
            <a:srgbClr val="00B050"/>
          </a:solidFill>
          <a:ln w="9525">
            <a:solidFill>
              <a:schemeClr val="tx1"/>
            </a:solidFill>
            <a:prstDash val="solid"/>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SMALL RANGE WEEK</a:t>
            </a:r>
          </a:p>
        </p:txBody>
      </p:sp>
      <p:sp>
        <p:nvSpPr>
          <p:cNvPr id="93" name="TextBox 92"/>
          <p:cNvSpPr txBox="1"/>
          <p:nvPr/>
        </p:nvSpPr>
        <p:spPr>
          <a:xfrm>
            <a:off x="6340640" y="381000"/>
            <a:ext cx="1518364" cy="253916"/>
          </a:xfrm>
          <a:prstGeom prst="rect">
            <a:avLst/>
          </a:prstGeom>
          <a:noFill/>
        </p:spPr>
        <p:txBody>
          <a:bodyPr wrap="none" rtlCol="0">
            <a:spAutoFit/>
          </a:bodyPr>
          <a:lstStyle/>
          <a:p>
            <a:pPr fontAlgn="auto">
              <a:spcBef>
                <a:spcPts val="0"/>
              </a:spcBef>
              <a:spcAft>
                <a:spcPts val="0"/>
              </a:spcAft>
            </a:pPr>
            <a:r>
              <a:rPr lang="en-US" sz="1050" dirty="0">
                <a:solidFill>
                  <a:prstClr val="black"/>
                </a:solidFill>
                <a:latin typeface="Arial" pitchFamily="34" charset="0"/>
                <a:cs typeface="Arial" pitchFamily="34" charset="0"/>
              </a:rPr>
              <a:t>As of: 21 2200 Sep 09</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9" name="Rectangle 92"/>
          <p:cNvSpPr>
            <a:spLocks noChangeArrowheads="1"/>
          </p:cNvSpPr>
          <p:nvPr/>
        </p:nvSpPr>
        <p:spPr bwMode="auto">
          <a:xfrm>
            <a:off x="-2057400" y="1676400"/>
            <a:ext cx="1733550" cy="381000"/>
          </a:xfrm>
          <a:prstGeom prst="rect">
            <a:avLst/>
          </a:prstGeom>
          <a:solidFill>
            <a:srgbClr val="3366FF"/>
          </a:solidFill>
          <a:ln w="9525">
            <a:solidFill>
              <a:schemeClr val="tx1"/>
            </a:solidFill>
            <a:miter lim="800000"/>
            <a:headEnd/>
            <a:tailEnd/>
          </a:ln>
        </p:spPr>
        <p:txBody>
          <a:bodyPr wrap="square" anchor="ctr"/>
          <a:lstStyle/>
          <a:p>
            <a:pPr algn="ctr" fontAlgn="auto">
              <a:spcBef>
                <a:spcPts val="0"/>
              </a:spcBef>
              <a:spcAft>
                <a:spcPts val="0"/>
              </a:spcAft>
            </a:pPr>
            <a:r>
              <a:rPr lang="en-US" sz="1200" b="1" dirty="0">
                <a:solidFill>
                  <a:prstClr val="white"/>
                </a:solidFill>
                <a:latin typeface="Arial" pitchFamily="34" charset="0"/>
                <a:cs typeface="Arial" pitchFamily="34" charset="0"/>
              </a:rPr>
              <a:t>Company BTL rhythm</a:t>
            </a:r>
          </a:p>
        </p:txBody>
      </p:sp>
      <p:sp>
        <p:nvSpPr>
          <p:cNvPr id="60" name="Rectangle 93"/>
          <p:cNvSpPr>
            <a:spLocks noChangeArrowheads="1"/>
          </p:cNvSpPr>
          <p:nvPr/>
        </p:nvSpPr>
        <p:spPr bwMode="auto">
          <a:xfrm>
            <a:off x="-2057400" y="1219200"/>
            <a:ext cx="1733550" cy="392441"/>
          </a:xfrm>
          <a:prstGeom prst="rect">
            <a:avLst/>
          </a:prstGeom>
          <a:solidFill>
            <a:srgbClr val="00B050"/>
          </a:solidFill>
          <a:ln w="9525">
            <a:solidFill>
              <a:schemeClr val="tx1"/>
            </a:solidFill>
            <a:miter lim="800000"/>
            <a:headEnd/>
            <a:tailEnd/>
          </a:ln>
        </p:spPr>
        <p:txBody>
          <a:bodyPr wrap="square" anchor="ctr"/>
          <a:lstStyle/>
          <a:p>
            <a:pPr algn="ctr" fontAlgn="auto">
              <a:spcBef>
                <a:spcPts val="0"/>
              </a:spcBef>
              <a:spcAft>
                <a:spcPts val="0"/>
              </a:spcAft>
            </a:pPr>
            <a:r>
              <a:rPr lang="en-US" sz="1200" b="1" dirty="0">
                <a:solidFill>
                  <a:prstClr val="black"/>
                </a:solidFill>
                <a:latin typeface="Arial" pitchFamily="34" charset="0"/>
                <a:cs typeface="Arial" pitchFamily="34" charset="0"/>
              </a:rPr>
              <a:t>Company Training</a:t>
            </a:r>
          </a:p>
        </p:txBody>
      </p:sp>
      <p:sp>
        <p:nvSpPr>
          <p:cNvPr id="61" name="Rectangle 94"/>
          <p:cNvSpPr>
            <a:spLocks noChangeArrowheads="1"/>
          </p:cNvSpPr>
          <p:nvPr/>
        </p:nvSpPr>
        <p:spPr bwMode="auto">
          <a:xfrm>
            <a:off x="-2057400" y="3048000"/>
            <a:ext cx="1733550" cy="381000"/>
          </a:xfrm>
          <a:prstGeom prst="rect">
            <a:avLst/>
          </a:prstGeom>
          <a:solidFill>
            <a:srgbClr val="FFC000"/>
          </a:solidFill>
          <a:ln w="9525">
            <a:solidFill>
              <a:schemeClr val="tx1"/>
            </a:solidFill>
            <a:miter lim="800000"/>
            <a:headEnd/>
            <a:tailEnd/>
          </a:ln>
        </p:spPr>
        <p:txBody>
          <a:bodyPr wrap="square" anchor="ctr"/>
          <a:lstStyle/>
          <a:p>
            <a:pPr algn="ctr" fontAlgn="auto">
              <a:spcBef>
                <a:spcPts val="0"/>
              </a:spcBef>
              <a:spcAft>
                <a:spcPts val="0"/>
              </a:spcAft>
            </a:pPr>
            <a:r>
              <a:rPr lang="en-US" sz="1200" b="1" dirty="0">
                <a:solidFill>
                  <a:prstClr val="black"/>
                </a:solidFill>
                <a:latin typeface="Arial" pitchFamily="34" charset="0"/>
                <a:cs typeface="Arial" pitchFamily="34" charset="0"/>
              </a:rPr>
              <a:t>MWR/Other</a:t>
            </a:r>
          </a:p>
        </p:txBody>
      </p:sp>
      <p:sp>
        <p:nvSpPr>
          <p:cNvPr id="62" name="Rectangle 95"/>
          <p:cNvSpPr>
            <a:spLocks noChangeArrowheads="1"/>
          </p:cNvSpPr>
          <p:nvPr/>
        </p:nvSpPr>
        <p:spPr bwMode="auto">
          <a:xfrm>
            <a:off x="-2057400" y="3962400"/>
            <a:ext cx="1733550" cy="381000"/>
          </a:xfrm>
          <a:prstGeom prst="rect">
            <a:avLst/>
          </a:prstGeom>
          <a:solidFill>
            <a:srgbClr val="FFFF00"/>
          </a:solidFill>
          <a:ln w="9525">
            <a:solidFill>
              <a:schemeClr val="tx1"/>
            </a:solidFill>
            <a:miter lim="800000"/>
            <a:headEnd/>
            <a:tailEnd/>
          </a:ln>
        </p:spPr>
        <p:txBody>
          <a:bodyPr wrap="square" anchor="ctr"/>
          <a:lstStyle/>
          <a:p>
            <a:pPr algn="ctr" fontAlgn="auto">
              <a:spcBef>
                <a:spcPts val="0"/>
              </a:spcBef>
              <a:spcAft>
                <a:spcPts val="0"/>
              </a:spcAft>
            </a:pPr>
            <a:r>
              <a:rPr lang="en-US" sz="1200" b="1" dirty="0">
                <a:solidFill>
                  <a:srgbClr val="000000"/>
                </a:solidFill>
                <a:latin typeface="Arial" pitchFamily="34" charset="0"/>
                <a:cs typeface="Arial" pitchFamily="34" charset="0"/>
              </a:rPr>
              <a:t>BN Training</a:t>
            </a:r>
          </a:p>
        </p:txBody>
      </p:sp>
      <p:sp>
        <p:nvSpPr>
          <p:cNvPr id="63" name="Rectangle 97"/>
          <p:cNvSpPr>
            <a:spLocks noChangeArrowheads="1"/>
          </p:cNvSpPr>
          <p:nvPr/>
        </p:nvSpPr>
        <p:spPr bwMode="auto">
          <a:xfrm>
            <a:off x="-2057400" y="2133600"/>
            <a:ext cx="1724025" cy="381000"/>
          </a:xfrm>
          <a:prstGeom prst="rect">
            <a:avLst/>
          </a:prstGeom>
          <a:solidFill>
            <a:srgbClr val="99CCFF"/>
          </a:solidFill>
          <a:ln w="9525">
            <a:solidFill>
              <a:schemeClr val="tx1"/>
            </a:solidFill>
            <a:miter lim="800000"/>
            <a:headEnd/>
            <a:tailEnd/>
          </a:ln>
        </p:spPr>
        <p:txBody>
          <a:bodyPr wrap="square" anchor="ctr"/>
          <a:lstStyle/>
          <a:p>
            <a:pPr algn="ctr" fontAlgn="auto">
              <a:spcBef>
                <a:spcPts val="0"/>
              </a:spcBef>
              <a:spcAft>
                <a:spcPts val="0"/>
              </a:spcAft>
            </a:pPr>
            <a:r>
              <a:rPr lang="en-US" sz="1200" b="1" dirty="0">
                <a:solidFill>
                  <a:prstClr val="black"/>
                </a:solidFill>
                <a:latin typeface="Arial" pitchFamily="34" charset="0"/>
                <a:cs typeface="Arial" pitchFamily="34" charset="0"/>
              </a:rPr>
              <a:t>Briefing Delivered</a:t>
            </a:r>
          </a:p>
        </p:txBody>
      </p:sp>
      <p:sp>
        <p:nvSpPr>
          <p:cNvPr id="64" name="Rectangle 98"/>
          <p:cNvSpPr>
            <a:spLocks noChangeArrowheads="1"/>
          </p:cNvSpPr>
          <p:nvPr/>
        </p:nvSpPr>
        <p:spPr bwMode="auto">
          <a:xfrm>
            <a:off x="-2057400" y="2590800"/>
            <a:ext cx="1733550" cy="381000"/>
          </a:xfrm>
          <a:prstGeom prst="rect">
            <a:avLst/>
          </a:prstGeom>
          <a:solidFill>
            <a:schemeClr val="accent2">
              <a:lumMod val="60000"/>
              <a:lumOff val="40000"/>
            </a:schemeClr>
          </a:solidFill>
          <a:ln w="9525">
            <a:solidFill>
              <a:schemeClr val="tx1"/>
            </a:solidFill>
            <a:miter lim="800000"/>
            <a:headEnd/>
            <a:tailEnd/>
          </a:ln>
        </p:spPr>
        <p:txBody>
          <a:bodyPr wrap="square" anchor="ctr"/>
          <a:lstStyle/>
          <a:p>
            <a:pPr algn="ctr" fontAlgn="auto">
              <a:spcBef>
                <a:spcPts val="0"/>
              </a:spcBef>
              <a:spcAft>
                <a:spcPts val="0"/>
              </a:spcAft>
            </a:pPr>
            <a:r>
              <a:rPr lang="en-US" sz="1200" b="1" dirty="0">
                <a:solidFill>
                  <a:prstClr val="black"/>
                </a:solidFill>
                <a:latin typeface="Arial" pitchFamily="34" charset="0"/>
                <a:cs typeface="Arial" pitchFamily="34" charset="0"/>
              </a:rPr>
              <a:t>Inventory</a:t>
            </a:r>
          </a:p>
        </p:txBody>
      </p:sp>
      <p:sp>
        <p:nvSpPr>
          <p:cNvPr id="65" name="Rectangle 100"/>
          <p:cNvSpPr>
            <a:spLocks noChangeArrowheads="1"/>
          </p:cNvSpPr>
          <p:nvPr/>
        </p:nvSpPr>
        <p:spPr bwMode="auto">
          <a:xfrm>
            <a:off x="-2057400" y="3505200"/>
            <a:ext cx="1733550" cy="381000"/>
          </a:xfrm>
          <a:prstGeom prst="rect">
            <a:avLst/>
          </a:prstGeom>
          <a:solidFill>
            <a:srgbClr val="FF0000"/>
          </a:solidFill>
          <a:ln w="9525">
            <a:solidFill>
              <a:schemeClr val="tx1"/>
            </a:solidFill>
            <a:miter lim="800000"/>
            <a:headEnd/>
            <a:tailEnd/>
          </a:ln>
        </p:spPr>
        <p:txBody>
          <a:bodyPr wrap="square" anchor="ctr"/>
          <a:lstStyle/>
          <a:p>
            <a:pPr algn="ctr" fontAlgn="auto">
              <a:spcBef>
                <a:spcPts val="0"/>
              </a:spcBef>
              <a:spcAft>
                <a:spcPts val="0"/>
              </a:spcAft>
            </a:pPr>
            <a:r>
              <a:rPr lang="en-US" sz="1200" b="1" dirty="0">
                <a:solidFill>
                  <a:prstClr val="white"/>
                </a:solidFill>
                <a:latin typeface="Arial" pitchFamily="34" charset="0"/>
                <a:cs typeface="Arial" pitchFamily="34" charset="0"/>
              </a:rPr>
              <a:t>BN  Tasking</a:t>
            </a:r>
          </a:p>
        </p:txBody>
      </p:sp>
      <p:sp>
        <p:nvSpPr>
          <p:cNvPr id="36" name="Rectangle 35"/>
          <p:cNvSpPr>
            <a:spLocks noChangeArrowheads="1"/>
          </p:cNvSpPr>
          <p:nvPr/>
        </p:nvSpPr>
        <p:spPr bwMode="auto">
          <a:xfrm>
            <a:off x="3886337" y="0"/>
            <a:ext cx="1371463" cy="184666"/>
          </a:xfrm>
          <a:prstGeom prst="rect">
            <a:avLst/>
          </a:prstGeom>
          <a:solidFill>
            <a:srgbClr val="00B050"/>
          </a:solidFill>
          <a:ln w="9525">
            <a:noFill/>
            <a:miter lim="800000"/>
            <a:headEnd/>
            <a:tailEnd/>
          </a:ln>
          <a:effectLst/>
        </p:spPr>
        <p:txBody>
          <a:bodyPr wrap="square">
            <a:spAutoFit/>
          </a:bodyPr>
          <a:lstStyle/>
          <a:p>
            <a:pPr algn="ctr" fontAlgn="auto">
              <a:spcBef>
                <a:spcPts val="0"/>
              </a:spcBef>
              <a:spcAft>
                <a:spcPts val="0"/>
              </a:spcAft>
              <a:defRPr/>
            </a:pPr>
            <a:r>
              <a:rPr lang="en-US" sz="600" b="1" dirty="0">
                <a:solidFill>
                  <a:prstClr val="white"/>
                </a:solidFill>
                <a:effectLst>
                  <a:outerShdw blurRad="38100" dist="38100" dir="2700000" algn="tl">
                    <a:srgbClr val="000000"/>
                  </a:outerShdw>
                </a:effectLst>
                <a:latin typeface="Arial"/>
              </a:rPr>
              <a:t>UNCLASSIFIED</a:t>
            </a:r>
            <a:endParaRPr lang="en-US" sz="900" b="1" dirty="0">
              <a:solidFill>
                <a:prstClr val="black"/>
              </a:solidFill>
              <a:latin typeface="Arial"/>
            </a:endParaRPr>
          </a:p>
        </p:txBody>
      </p:sp>
      <p:sp>
        <p:nvSpPr>
          <p:cNvPr id="40" name="Rectangle 95"/>
          <p:cNvSpPr>
            <a:spLocks noChangeArrowheads="1"/>
          </p:cNvSpPr>
          <p:nvPr/>
        </p:nvSpPr>
        <p:spPr bwMode="auto">
          <a:xfrm>
            <a:off x="-2057400" y="4419600"/>
            <a:ext cx="1733550" cy="381000"/>
          </a:xfrm>
          <a:prstGeom prst="rect">
            <a:avLst/>
          </a:prstGeom>
          <a:solidFill>
            <a:schemeClr val="bg2">
              <a:lumMod val="25000"/>
            </a:schemeClr>
          </a:solidFill>
          <a:ln w="9525">
            <a:solidFill>
              <a:schemeClr val="tx1"/>
            </a:solidFill>
            <a:miter lim="800000"/>
            <a:headEnd/>
            <a:tailEnd/>
          </a:ln>
        </p:spPr>
        <p:txBody>
          <a:bodyPr wrap="square" anchor="ctr"/>
          <a:lstStyle/>
          <a:p>
            <a:pPr algn="ctr" fontAlgn="auto">
              <a:spcBef>
                <a:spcPts val="0"/>
              </a:spcBef>
              <a:spcAft>
                <a:spcPts val="0"/>
              </a:spcAft>
            </a:pPr>
            <a:r>
              <a:rPr lang="en-US" sz="1200" b="1" dirty="0">
                <a:solidFill>
                  <a:prstClr val="white"/>
                </a:solidFill>
                <a:latin typeface="Arial" pitchFamily="34" charset="0"/>
                <a:cs typeface="Arial" pitchFamily="34" charset="0"/>
              </a:rPr>
              <a:t>Suspense</a:t>
            </a:r>
          </a:p>
        </p:txBody>
      </p:sp>
      <p:graphicFrame>
        <p:nvGraphicFramePr>
          <p:cNvPr id="54" name="Group 109"/>
          <p:cNvGraphicFramePr>
            <a:graphicFrameLocks/>
          </p:cNvGraphicFramePr>
          <p:nvPr/>
        </p:nvGraphicFramePr>
        <p:xfrm>
          <a:off x="228600" y="604462"/>
          <a:ext cx="8610600" cy="6075380"/>
        </p:xfrm>
        <a:graphic>
          <a:graphicData uri="http://schemas.openxmlformats.org/drawingml/2006/table">
            <a:tbl>
              <a:tblPr/>
              <a:tblGrid>
                <a:gridCol w="1066800"/>
                <a:gridCol w="1295400"/>
                <a:gridCol w="1295400"/>
                <a:gridCol w="1295399"/>
                <a:gridCol w="1295400"/>
                <a:gridCol w="1295401"/>
                <a:gridCol w="1066800"/>
              </a:tblGrid>
              <a:tr h="3760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Sunday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Monday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Tuesday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Wednesday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Thursday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Friday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Saturday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1479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r>
              <a:tr h="1143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7</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r>
              <a:tr h="11089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r>
              <a:tr h="11363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r>
              <a:tr h="11630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28</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31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pSp>
        <p:nvGrpSpPr>
          <p:cNvPr id="2" name="Group 118"/>
          <p:cNvGrpSpPr/>
          <p:nvPr/>
        </p:nvGrpSpPr>
        <p:grpSpPr>
          <a:xfrm>
            <a:off x="5194477" y="5499277"/>
            <a:ext cx="1295402" cy="1143002"/>
            <a:chOff x="3886199" y="990598"/>
            <a:chExt cx="1295402" cy="1143002"/>
          </a:xfrm>
        </p:grpSpPr>
        <p:cxnSp>
          <p:nvCxnSpPr>
            <p:cNvPr id="69" name="Straight Connector 68"/>
            <p:cNvCxnSpPr/>
            <p:nvPr/>
          </p:nvCxnSpPr>
          <p:spPr>
            <a:xfrm rot="10800000" flipV="1">
              <a:off x="3886201" y="990600"/>
              <a:ext cx="12954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a:off x="3886199" y="990598"/>
              <a:ext cx="12954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119"/>
          <p:cNvGrpSpPr/>
          <p:nvPr/>
        </p:nvGrpSpPr>
        <p:grpSpPr>
          <a:xfrm>
            <a:off x="6489876" y="5499276"/>
            <a:ext cx="1295402" cy="1143003"/>
            <a:chOff x="5181598" y="990597"/>
            <a:chExt cx="1295402" cy="1143003"/>
          </a:xfrm>
        </p:grpSpPr>
        <p:cxnSp>
          <p:nvCxnSpPr>
            <p:cNvPr id="72" name="Straight Connector 71"/>
            <p:cNvCxnSpPr/>
            <p:nvPr/>
          </p:nvCxnSpPr>
          <p:spPr>
            <a:xfrm rot="10800000" flipV="1">
              <a:off x="5181600" y="990600"/>
              <a:ext cx="12954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0800000">
              <a:off x="5181598" y="990597"/>
              <a:ext cx="12954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115"/>
          <p:cNvGrpSpPr/>
          <p:nvPr/>
        </p:nvGrpSpPr>
        <p:grpSpPr>
          <a:xfrm>
            <a:off x="228600" y="964842"/>
            <a:ext cx="1066800" cy="1143000"/>
            <a:chOff x="228600" y="990600"/>
            <a:chExt cx="1066800" cy="1143000"/>
          </a:xfrm>
        </p:grpSpPr>
        <p:cxnSp>
          <p:nvCxnSpPr>
            <p:cNvPr id="75" name="Straight Connector 74"/>
            <p:cNvCxnSpPr/>
            <p:nvPr/>
          </p:nvCxnSpPr>
          <p:spPr>
            <a:xfrm rot="5400000">
              <a:off x="190500" y="1028700"/>
              <a:ext cx="11430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V="1">
              <a:off x="190500" y="1028700"/>
              <a:ext cx="11430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115"/>
          <p:cNvGrpSpPr/>
          <p:nvPr/>
        </p:nvGrpSpPr>
        <p:grpSpPr>
          <a:xfrm>
            <a:off x="7772400" y="5511084"/>
            <a:ext cx="1066800" cy="1143000"/>
            <a:chOff x="228600" y="990600"/>
            <a:chExt cx="1066800" cy="1143000"/>
          </a:xfrm>
        </p:grpSpPr>
        <p:cxnSp>
          <p:nvCxnSpPr>
            <p:cNvPr id="81" name="Straight Connector 80"/>
            <p:cNvCxnSpPr/>
            <p:nvPr/>
          </p:nvCxnSpPr>
          <p:spPr>
            <a:xfrm rot="5400000">
              <a:off x="190500" y="1028700"/>
              <a:ext cx="11430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V="1">
              <a:off x="190500" y="1028700"/>
              <a:ext cx="11430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Text Box 123"/>
          <p:cNvSpPr txBox="1">
            <a:spLocks noChangeArrowheads="1"/>
          </p:cNvSpPr>
          <p:nvPr/>
        </p:nvSpPr>
        <p:spPr bwMode="auto">
          <a:xfrm>
            <a:off x="547745" y="5147604"/>
            <a:ext cx="429976" cy="276999"/>
          </a:xfrm>
          <a:prstGeom prst="rect">
            <a:avLst/>
          </a:prstGeom>
          <a:noFill/>
          <a:ln w="9525">
            <a:solidFill>
              <a:schemeClr val="tx1"/>
            </a:solidFill>
            <a:miter lim="800000"/>
            <a:headEnd/>
            <a:tailEnd/>
          </a:ln>
        </p:spPr>
        <p:txBody>
          <a:bodyPr wrap="square">
            <a:spAutoFit/>
          </a:bodyPr>
          <a:lstStyle/>
          <a:p>
            <a:pPr algn="ctr" fontAlgn="auto">
              <a:spcBef>
                <a:spcPts val="0"/>
              </a:spcBef>
              <a:spcAft>
                <a:spcPts val="0"/>
              </a:spcAft>
            </a:pPr>
            <a:r>
              <a:rPr lang="en-US" sz="1200" b="1" dirty="0">
                <a:solidFill>
                  <a:srgbClr val="000000"/>
                </a:solidFill>
                <a:latin typeface="Arial" pitchFamily="34" charset="0"/>
                <a:cs typeface="Arial" pitchFamily="34" charset="0"/>
              </a:rPr>
              <a:t>17</a:t>
            </a:r>
          </a:p>
        </p:txBody>
      </p:sp>
      <p:sp>
        <p:nvSpPr>
          <p:cNvPr id="85" name="Text Box 123"/>
          <p:cNvSpPr txBox="1">
            <a:spLocks noChangeArrowheads="1"/>
          </p:cNvSpPr>
          <p:nvPr/>
        </p:nvSpPr>
        <p:spPr bwMode="auto">
          <a:xfrm>
            <a:off x="547745" y="2948085"/>
            <a:ext cx="429976" cy="276999"/>
          </a:xfrm>
          <a:prstGeom prst="rect">
            <a:avLst/>
          </a:prstGeom>
          <a:solidFill>
            <a:schemeClr val="bg1"/>
          </a:solidFill>
          <a:ln w="9525">
            <a:solidFill>
              <a:schemeClr val="tx1"/>
            </a:solidFill>
            <a:miter lim="800000"/>
            <a:headEnd/>
            <a:tailEnd/>
          </a:ln>
        </p:spPr>
        <p:txBody>
          <a:bodyPr wrap="square">
            <a:spAutoFit/>
          </a:bodyPr>
          <a:lstStyle/>
          <a:p>
            <a:pPr algn="ctr" fontAlgn="auto">
              <a:spcBef>
                <a:spcPts val="0"/>
              </a:spcBef>
              <a:spcAft>
                <a:spcPts val="0"/>
              </a:spcAft>
            </a:pPr>
            <a:r>
              <a:rPr lang="en-US" sz="1200" b="1" dirty="0">
                <a:solidFill>
                  <a:srgbClr val="000000"/>
                </a:solidFill>
                <a:latin typeface="Arial" pitchFamily="34" charset="0"/>
                <a:cs typeface="Arial" pitchFamily="34" charset="0"/>
              </a:rPr>
              <a:t>23</a:t>
            </a:r>
          </a:p>
        </p:txBody>
      </p:sp>
      <p:sp>
        <p:nvSpPr>
          <p:cNvPr id="88" name="Text Box 123"/>
          <p:cNvSpPr txBox="1">
            <a:spLocks noChangeArrowheads="1"/>
          </p:cNvSpPr>
          <p:nvPr/>
        </p:nvSpPr>
        <p:spPr bwMode="auto">
          <a:xfrm>
            <a:off x="547745" y="1803042"/>
            <a:ext cx="429976" cy="276999"/>
          </a:xfrm>
          <a:prstGeom prst="rect">
            <a:avLst/>
          </a:prstGeom>
          <a:solidFill>
            <a:schemeClr val="bg1"/>
          </a:solidFill>
          <a:ln w="9525">
            <a:solidFill>
              <a:schemeClr val="tx1"/>
            </a:solidFill>
            <a:miter lim="800000"/>
            <a:headEnd/>
            <a:tailEnd/>
          </a:ln>
        </p:spPr>
        <p:txBody>
          <a:bodyPr wrap="square">
            <a:spAutoFit/>
          </a:bodyPr>
          <a:lstStyle/>
          <a:p>
            <a:pPr algn="ctr" fontAlgn="auto">
              <a:spcBef>
                <a:spcPts val="0"/>
              </a:spcBef>
              <a:spcAft>
                <a:spcPts val="0"/>
              </a:spcAft>
            </a:pPr>
            <a:r>
              <a:rPr lang="en-US" sz="1200" b="1" dirty="0">
                <a:solidFill>
                  <a:srgbClr val="000000"/>
                </a:solidFill>
                <a:latin typeface="Arial" pitchFamily="34" charset="0"/>
                <a:cs typeface="Arial" pitchFamily="34" charset="0"/>
              </a:rPr>
              <a:t>22</a:t>
            </a:r>
          </a:p>
        </p:txBody>
      </p:sp>
      <p:sp>
        <p:nvSpPr>
          <p:cNvPr id="38" name="Rectangle 37"/>
          <p:cNvSpPr>
            <a:spLocks noChangeArrowheads="1"/>
          </p:cNvSpPr>
          <p:nvPr/>
        </p:nvSpPr>
        <p:spPr bwMode="auto">
          <a:xfrm>
            <a:off x="3886337" y="6673334"/>
            <a:ext cx="1371463" cy="184666"/>
          </a:xfrm>
          <a:prstGeom prst="rect">
            <a:avLst/>
          </a:prstGeom>
          <a:solidFill>
            <a:srgbClr val="00B050"/>
          </a:solidFill>
          <a:ln w="9525">
            <a:noFill/>
            <a:miter lim="800000"/>
            <a:headEnd/>
            <a:tailEnd/>
          </a:ln>
          <a:effectLst/>
        </p:spPr>
        <p:txBody>
          <a:bodyPr wrap="square">
            <a:spAutoFit/>
          </a:bodyPr>
          <a:lstStyle/>
          <a:p>
            <a:pPr algn="ctr" fontAlgn="auto">
              <a:spcBef>
                <a:spcPts val="0"/>
              </a:spcBef>
              <a:spcAft>
                <a:spcPts val="0"/>
              </a:spcAft>
              <a:defRPr/>
            </a:pPr>
            <a:r>
              <a:rPr lang="en-US" sz="600" b="1" dirty="0">
                <a:solidFill>
                  <a:prstClr val="white"/>
                </a:solidFill>
                <a:effectLst>
                  <a:outerShdw blurRad="38100" dist="38100" dir="2700000" algn="tl">
                    <a:srgbClr val="000000"/>
                  </a:outerShdw>
                </a:effectLst>
                <a:latin typeface="Arial"/>
              </a:rPr>
              <a:t>UNCLASSIFIED</a:t>
            </a:r>
            <a:endParaRPr lang="en-US" sz="900" b="1" dirty="0">
              <a:solidFill>
                <a:prstClr val="black"/>
              </a:solidFill>
              <a:latin typeface="Arial"/>
            </a:endParaRPr>
          </a:p>
        </p:txBody>
      </p:sp>
      <p:sp>
        <p:nvSpPr>
          <p:cNvPr id="89" name="Rectangle 92"/>
          <p:cNvSpPr>
            <a:spLocks noChangeArrowheads="1"/>
          </p:cNvSpPr>
          <p:nvPr/>
        </p:nvSpPr>
        <p:spPr bwMode="auto">
          <a:xfrm>
            <a:off x="5181600" y="1219200"/>
            <a:ext cx="1295400" cy="152400"/>
          </a:xfrm>
          <a:prstGeom prst="rect">
            <a:avLst/>
          </a:prstGeom>
          <a:solidFill>
            <a:srgbClr val="00B050"/>
          </a:solidFill>
          <a:ln w="9525">
            <a:solidFill>
              <a:schemeClr val="tx1"/>
            </a:solidFill>
            <a:miter lim="800000"/>
            <a:headEnd/>
            <a:tailEnd/>
          </a:ln>
        </p:spPr>
        <p:txBody>
          <a:bodyPr wrap="square" anchor="ctr"/>
          <a:lstStyle/>
          <a:p>
            <a:pPr algn="ctr" fontAlgn="auto">
              <a:spcBef>
                <a:spcPts val="0"/>
              </a:spcBef>
              <a:spcAft>
                <a:spcPts val="0"/>
              </a:spcAft>
            </a:pPr>
            <a:r>
              <a:rPr lang="en-US" sz="1000" b="1" dirty="0">
                <a:solidFill>
                  <a:prstClr val="black"/>
                </a:solidFill>
                <a:latin typeface="Arial" pitchFamily="34" charset="0"/>
                <a:cs typeface="Arial" pitchFamily="34" charset="0"/>
              </a:rPr>
              <a:t>STT</a:t>
            </a:r>
          </a:p>
        </p:txBody>
      </p:sp>
      <p:sp>
        <p:nvSpPr>
          <p:cNvPr id="90" name="Rectangle 92"/>
          <p:cNvSpPr>
            <a:spLocks noChangeArrowheads="1"/>
          </p:cNvSpPr>
          <p:nvPr/>
        </p:nvSpPr>
        <p:spPr bwMode="auto">
          <a:xfrm>
            <a:off x="5181600" y="3473394"/>
            <a:ext cx="1295400" cy="152400"/>
          </a:xfrm>
          <a:prstGeom prst="rect">
            <a:avLst/>
          </a:prstGeom>
          <a:solidFill>
            <a:srgbClr val="00B050"/>
          </a:solidFill>
          <a:ln w="9525">
            <a:solidFill>
              <a:schemeClr val="tx1"/>
            </a:solidFill>
            <a:miter lim="800000"/>
            <a:headEnd/>
            <a:tailEnd/>
          </a:ln>
        </p:spPr>
        <p:txBody>
          <a:bodyPr wrap="square" anchor="ctr"/>
          <a:lstStyle/>
          <a:p>
            <a:pPr algn="ctr" fontAlgn="auto">
              <a:spcBef>
                <a:spcPts val="0"/>
              </a:spcBef>
              <a:spcAft>
                <a:spcPts val="0"/>
              </a:spcAft>
            </a:pPr>
            <a:r>
              <a:rPr lang="en-US" sz="1000" b="1" dirty="0">
                <a:solidFill>
                  <a:prstClr val="black"/>
                </a:solidFill>
                <a:latin typeface="Arial" pitchFamily="34" charset="0"/>
                <a:cs typeface="Arial" pitchFamily="34" charset="0"/>
              </a:rPr>
              <a:t>STT</a:t>
            </a:r>
          </a:p>
        </p:txBody>
      </p:sp>
      <p:sp>
        <p:nvSpPr>
          <p:cNvPr id="91" name="Rectangle 92"/>
          <p:cNvSpPr>
            <a:spLocks noChangeArrowheads="1"/>
          </p:cNvSpPr>
          <p:nvPr/>
        </p:nvSpPr>
        <p:spPr bwMode="auto">
          <a:xfrm>
            <a:off x="5181600" y="4640457"/>
            <a:ext cx="1295400" cy="152400"/>
          </a:xfrm>
          <a:prstGeom prst="rect">
            <a:avLst/>
          </a:prstGeom>
          <a:solidFill>
            <a:srgbClr val="00B050"/>
          </a:solidFill>
          <a:ln w="9525">
            <a:solidFill>
              <a:schemeClr val="tx1"/>
            </a:solidFill>
            <a:miter lim="800000"/>
            <a:headEnd/>
            <a:tailEnd/>
          </a:ln>
        </p:spPr>
        <p:txBody>
          <a:bodyPr wrap="square" anchor="ctr"/>
          <a:lstStyle/>
          <a:p>
            <a:pPr algn="ctr" fontAlgn="auto">
              <a:spcBef>
                <a:spcPts val="0"/>
              </a:spcBef>
              <a:spcAft>
                <a:spcPts val="0"/>
              </a:spcAft>
            </a:pPr>
            <a:r>
              <a:rPr lang="en-US" sz="1000" b="1" dirty="0">
                <a:solidFill>
                  <a:prstClr val="black"/>
                </a:solidFill>
                <a:latin typeface="Arial" pitchFamily="34" charset="0"/>
                <a:cs typeface="Arial" pitchFamily="34" charset="0"/>
              </a:rPr>
              <a:t>STT</a:t>
            </a:r>
          </a:p>
        </p:txBody>
      </p:sp>
      <p:sp>
        <p:nvSpPr>
          <p:cNvPr id="92" name="Rectangle 91"/>
          <p:cNvSpPr>
            <a:spLocks noChangeArrowheads="1"/>
          </p:cNvSpPr>
          <p:nvPr/>
        </p:nvSpPr>
        <p:spPr bwMode="auto">
          <a:xfrm>
            <a:off x="5181600" y="3658220"/>
            <a:ext cx="1295400" cy="152400"/>
          </a:xfrm>
          <a:prstGeom prst="rect">
            <a:avLst/>
          </a:prstGeom>
          <a:solidFill>
            <a:srgbClr val="FFC000"/>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TLT</a:t>
            </a:r>
          </a:p>
        </p:txBody>
      </p:sp>
      <p:sp>
        <p:nvSpPr>
          <p:cNvPr id="93" name="Rectangle 92"/>
          <p:cNvSpPr>
            <a:spLocks noChangeArrowheads="1"/>
          </p:cNvSpPr>
          <p:nvPr/>
        </p:nvSpPr>
        <p:spPr bwMode="auto">
          <a:xfrm>
            <a:off x="5181600" y="1404025"/>
            <a:ext cx="1295400" cy="152400"/>
          </a:xfrm>
          <a:prstGeom prst="rect">
            <a:avLst/>
          </a:prstGeom>
          <a:solidFill>
            <a:srgbClr val="FFC000"/>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TLT</a:t>
            </a:r>
          </a:p>
        </p:txBody>
      </p:sp>
      <p:sp>
        <p:nvSpPr>
          <p:cNvPr id="94" name="Rectangle 93"/>
          <p:cNvSpPr>
            <a:spLocks noChangeArrowheads="1"/>
          </p:cNvSpPr>
          <p:nvPr/>
        </p:nvSpPr>
        <p:spPr bwMode="auto">
          <a:xfrm>
            <a:off x="5181600" y="4825284"/>
            <a:ext cx="1295400" cy="152400"/>
          </a:xfrm>
          <a:prstGeom prst="rect">
            <a:avLst/>
          </a:prstGeom>
          <a:solidFill>
            <a:srgbClr val="FFC000"/>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TLT</a:t>
            </a:r>
          </a:p>
        </p:txBody>
      </p:sp>
      <p:sp>
        <p:nvSpPr>
          <p:cNvPr id="96" name="Rectangle 92"/>
          <p:cNvSpPr>
            <a:spLocks noChangeArrowheads="1"/>
          </p:cNvSpPr>
          <p:nvPr/>
        </p:nvSpPr>
        <p:spPr bwMode="auto">
          <a:xfrm>
            <a:off x="5181600" y="2355306"/>
            <a:ext cx="1295400" cy="152400"/>
          </a:xfrm>
          <a:prstGeom prst="rect">
            <a:avLst/>
          </a:prstGeom>
          <a:solidFill>
            <a:srgbClr val="00B050"/>
          </a:solidFill>
          <a:ln w="9525">
            <a:solidFill>
              <a:schemeClr val="tx1"/>
            </a:solidFill>
            <a:miter lim="800000"/>
            <a:headEnd/>
            <a:tailEnd/>
          </a:ln>
        </p:spPr>
        <p:txBody>
          <a:bodyPr wrap="square" anchor="ctr"/>
          <a:lstStyle/>
          <a:p>
            <a:pPr algn="ctr" fontAlgn="auto">
              <a:spcBef>
                <a:spcPts val="0"/>
              </a:spcBef>
              <a:spcAft>
                <a:spcPts val="0"/>
              </a:spcAft>
            </a:pPr>
            <a:r>
              <a:rPr lang="en-US" sz="1000" b="1" dirty="0">
                <a:solidFill>
                  <a:prstClr val="black"/>
                </a:solidFill>
                <a:latin typeface="Arial" pitchFamily="34" charset="0"/>
                <a:cs typeface="Arial" pitchFamily="34" charset="0"/>
              </a:rPr>
              <a:t>STT</a:t>
            </a:r>
          </a:p>
        </p:txBody>
      </p:sp>
      <p:sp>
        <p:nvSpPr>
          <p:cNvPr id="97" name="Rectangle 96"/>
          <p:cNvSpPr>
            <a:spLocks noChangeArrowheads="1"/>
          </p:cNvSpPr>
          <p:nvPr/>
        </p:nvSpPr>
        <p:spPr bwMode="auto">
          <a:xfrm>
            <a:off x="5181600" y="2540131"/>
            <a:ext cx="1295400" cy="152400"/>
          </a:xfrm>
          <a:prstGeom prst="rect">
            <a:avLst/>
          </a:prstGeom>
          <a:solidFill>
            <a:srgbClr val="FFC000"/>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TLT</a:t>
            </a:r>
          </a:p>
        </p:txBody>
      </p:sp>
      <p:sp>
        <p:nvSpPr>
          <p:cNvPr id="100" name="Rectangle 94"/>
          <p:cNvSpPr>
            <a:spLocks noChangeArrowheads="1"/>
          </p:cNvSpPr>
          <p:nvPr/>
        </p:nvSpPr>
        <p:spPr bwMode="auto">
          <a:xfrm>
            <a:off x="6477000" y="4648200"/>
            <a:ext cx="1295400" cy="152400"/>
          </a:xfrm>
          <a:prstGeom prst="rect">
            <a:avLst/>
          </a:prstGeom>
          <a:solidFill>
            <a:srgbClr val="FFC000"/>
          </a:solidFill>
          <a:ln w="9525">
            <a:solidFill>
              <a:schemeClr val="tx1"/>
            </a:solidFill>
            <a:miter lim="800000"/>
            <a:headEnd/>
            <a:tailEnd/>
          </a:ln>
        </p:spPr>
        <p:txBody>
          <a:bodyPr wrap="square" anchor="ctr"/>
          <a:lstStyle/>
          <a:p>
            <a:pPr algn="ctr" fontAlgn="auto">
              <a:spcBef>
                <a:spcPts val="0"/>
              </a:spcBef>
              <a:spcAft>
                <a:spcPts val="0"/>
              </a:spcAft>
            </a:pPr>
            <a:r>
              <a:rPr lang="en-US" sz="900" dirty="0">
                <a:solidFill>
                  <a:prstClr val="black"/>
                </a:solidFill>
                <a:latin typeface="Arial" pitchFamily="34" charset="0"/>
                <a:cs typeface="Arial" pitchFamily="34" charset="0"/>
              </a:rPr>
              <a:t>USARPAC  DONSA</a:t>
            </a:r>
          </a:p>
        </p:txBody>
      </p:sp>
      <p:sp>
        <p:nvSpPr>
          <p:cNvPr id="101" name="Rectangle 94"/>
          <p:cNvSpPr>
            <a:spLocks noChangeArrowheads="1"/>
          </p:cNvSpPr>
          <p:nvPr/>
        </p:nvSpPr>
        <p:spPr bwMode="auto">
          <a:xfrm>
            <a:off x="6477000" y="2361973"/>
            <a:ext cx="1295400" cy="152400"/>
          </a:xfrm>
          <a:prstGeom prst="rect">
            <a:avLst/>
          </a:prstGeom>
          <a:solidFill>
            <a:srgbClr val="FFC000"/>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DIV DONSA</a:t>
            </a:r>
          </a:p>
        </p:txBody>
      </p:sp>
      <p:sp>
        <p:nvSpPr>
          <p:cNvPr id="102" name="Rectangle 94"/>
          <p:cNvSpPr>
            <a:spLocks noChangeArrowheads="1"/>
          </p:cNvSpPr>
          <p:nvPr/>
        </p:nvSpPr>
        <p:spPr bwMode="auto">
          <a:xfrm>
            <a:off x="6477000" y="3481363"/>
            <a:ext cx="1295400" cy="152400"/>
          </a:xfrm>
          <a:prstGeom prst="rect">
            <a:avLst/>
          </a:prstGeom>
          <a:solidFill>
            <a:srgbClr val="FFC000"/>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DIV DONSA</a:t>
            </a:r>
          </a:p>
        </p:txBody>
      </p:sp>
      <p:sp>
        <p:nvSpPr>
          <p:cNvPr id="103" name="Rectangle 94"/>
          <p:cNvSpPr>
            <a:spLocks noChangeArrowheads="1"/>
          </p:cNvSpPr>
          <p:nvPr/>
        </p:nvSpPr>
        <p:spPr bwMode="auto">
          <a:xfrm>
            <a:off x="6477000" y="1219200"/>
            <a:ext cx="1295400" cy="152400"/>
          </a:xfrm>
          <a:prstGeom prst="rect">
            <a:avLst/>
          </a:prstGeom>
          <a:solidFill>
            <a:srgbClr val="FFC000"/>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DIV DONSA</a:t>
            </a:r>
          </a:p>
        </p:txBody>
      </p:sp>
      <p:sp>
        <p:nvSpPr>
          <p:cNvPr id="104" name="Title 103"/>
          <p:cNvSpPr>
            <a:spLocks noGrp="1"/>
          </p:cNvSpPr>
          <p:nvPr>
            <p:ph type="title"/>
          </p:nvPr>
        </p:nvSpPr>
        <p:spPr>
          <a:xfrm>
            <a:off x="457200" y="124738"/>
            <a:ext cx="8229600" cy="1143000"/>
          </a:xfrm>
        </p:spPr>
        <p:txBody>
          <a:bodyPr anchor="t" anchorCtr="0">
            <a:normAutofit/>
          </a:bodyPr>
          <a:lstStyle/>
          <a:p>
            <a:r>
              <a:rPr lang="en-US" sz="2800" dirty="0" smtClean="0"/>
              <a:t>March 2010</a:t>
            </a:r>
            <a:endParaRPr lang="en-US" sz="2800" dirty="0"/>
          </a:p>
        </p:txBody>
      </p:sp>
      <p:sp>
        <p:nvSpPr>
          <p:cNvPr id="105" name="Rectangle 94"/>
          <p:cNvSpPr>
            <a:spLocks noChangeArrowheads="1"/>
          </p:cNvSpPr>
          <p:nvPr/>
        </p:nvSpPr>
        <p:spPr bwMode="auto">
          <a:xfrm>
            <a:off x="1295400" y="3089757"/>
            <a:ext cx="7543800" cy="152400"/>
          </a:xfrm>
          <a:prstGeom prst="rect">
            <a:avLst/>
          </a:prstGeom>
          <a:solidFill>
            <a:srgbClr val="FF0000"/>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white"/>
                </a:solidFill>
                <a:latin typeface="Arial" pitchFamily="34" charset="0"/>
                <a:cs typeface="Arial" pitchFamily="34" charset="0"/>
              </a:rPr>
              <a:t>2/25 ID NTC ROTATION</a:t>
            </a:r>
          </a:p>
        </p:txBody>
      </p:sp>
      <p:sp>
        <p:nvSpPr>
          <p:cNvPr id="106" name="Rectangle 94"/>
          <p:cNvSpPr>
            <a:spLocks noChangeArrowheads="1"/>
          </p:cNvSpPr>
          <p:nvPr/>
        </p:nvSpPr>
        <p:spPr bwMode="auto">
          <a:xfrm>
            <a:off x="228600" y="4202185"/>
            <a:ext cx="8610600" cy="152400"/>
          </a:xfrm>
          <a:prstGeom prst="rect">
            <a:avLst/>
          </a:prstGeom>
          <a:solidFill>
            <a:srgbClr val="FF0000"/>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white"/>
                </a:solidFill>
                <a:latin typeface="Arial" pitchFamily="34" charset="0"/>
                <a:cs typeface="Arial" pitchFamily="34" charset="0"/>
              </a:rPr>
              <a:t>2/25 ID NTC ROTATION</a:t>
            </a:r>
          </a:p>
        </p:txBody>
      </p:sp>
      <p:sp>
        <p:nvSpPr>
          <p:cNvPr id="107" name="Rectangle 94"/>
          <p:cNvSpPr>
            <a:spLocks noChangeArrowheads="1"/>
          </p:cNvSpPr>
          <p:nvPr/>
        </p:nvSpPr>
        <p:spPr bwMode="auto">
          <a:xfrm>
            <a:off x="215721" y="5320274"/>
            <a:ext cx="8610600" cy="152400"/>
          </a:xfrm>
          <a:prstGeom prst="rect">
            <a:avLst/>
          </a:prstGeom>
          <a:solidFill>
            <a:srgbClr val="FF0000"/>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white"/>
                </a:solidFill>
                <a:latin typeface="Arial" pitchFamily="34" charset="0"/>
                <a:cs typeface="Arial" pitchFamily="34" charset="0"/>
              </a:rPr>
              <a:t>2/25 ID NTC ROTATION</a:t>
            </a:r>
          </a:p>
        </p:txBody>
      </p:sp>
      <p:sp>
        <p:nvSpPr>
          <p:cNvPr id="108" name="Rectangle 94"/>
          <p:cNvSpPr>
            <a:spLocks noChangeArrowheads="1"/>
          </p:cNvSpPr>
          <p:nvPr/>
        </p:nvSpPr>
        <p:spPr bwMode="auto">
          <a:xfrm>
            <a:off x="215721" y="6477000"/>
            <a:ext cx="4965879" cy="152400"/>
          </a:xfrm>
          <a:prstGeom prst="rect">
            <a:avLst/>
          </a:prstGeom>
          <a:solidFill>
            <a:srgbClr val="FF0000"/>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white"/>
                </a:solidFill>
                <a:latin typeface="Arial" pitchFamily="34" charset="0"/>
                <a:cs typeface="Arial" pitchFamily="34" charset="0"/>
              </a:rPr>
              <a:t>2/25 ID NTC ROTATION</a:t>
            </a:r>
          </a:p>
        </p:txBody>
      </p:sp>
      <p:sp>
        <p:nvSpPr>
          <p:cNvPr id="87" name="Text Box 123"/>
          <p:cNvSpPr txBox="1">
            <a:spLocks noChangeArrowheads="1"/>
          </p:cNvSpPr>
          <p:nvPr/>
        </p:nvSpPr>
        <p:spPr bwMode="auto">
          <a:xfrm>
            <a:off x="547745" y="6349284"/>
            <a:ext cx="429976" cy="276999"/>
          </a:xfrm>
          <a:prstGeom prst="rect">
            <a:avLst/>
          </a:prstGeom>
          <a:solidFill>
            <a:schemeClr val="bg1"/>
          </a:solidFill>
          <a:ln w="9525">
            <a:solidFill>
              <a:schemeClr val="tx1"/>
            </a:solidFill>
            <a:miter lim="800000"/>
            <a:headEnd/>
            <a:tailEnd/>
          </a:ln>
        </p:spPr>
        <p:txBody>
          <a:bodyPr wrap="square">
            <a:spAutoFit/>
          </a:bodyPr>
          <a:lstStyle/>
          <a:p>
            <a:pPr algn="ctr" fontAlgn="auto">
              <a:spcBef>
                <a:spcPts val="0"/>
              </a:spcBef>
              <a:spcAft>
                <a:spcPts val="0"/>
              </a:spcAft>
            </a:pPr>
            <a:r>
              <a:rPr lang="en-US" sz="1200" b="1" dirty="0">
                <a:solidFill>
                  <a:srgbClr val="000000"/>
                </a:solidFill>
                <a:latin typeface="Arial" pitchFamily="34" charset="0"/>
                <a:cs typeface="Arial" pitchFamily="34" charset="0"/>
              </a:rPr>
              <a:t>26</a:t>
            </a:r>
          </a:p>
        </p:txBody>
      </p:sp>
      <p:sp>
        <p:nvSpPr>
          <p:cNvPr id="109" name="Rectangle 94"/>
          <p:cNvSpPr>
            <a:spLocks noChangeArrowheads="1"/>
          </p:cNvSpPr>
          <p:nvPr/>
        </p:nvSpPr>
        <p:spPr bwMode="auto">
          <a:xfrm>
            <a:off x="1295400" y="1932708"/>
            <a:ext cx="6477000" cy="152400"/>
          </a:xfrm>
          <a:prstGeom prst="rect">
            <a:avLst/>
          </a:prstGeom>
          <a:solidFill>
            <a:schemeClr val="accent2">
              <a:lumMod val="60000"/>
              <a:lumOff val="40000"/>
            </a:schemeClr>
          </a:solidFill>
          <a:ln w="9525">
            <a:solidFill>
              <a:schemeClr val="tx1"/>
            </a:solidFill>
            <a:prstDash val="dash"/>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SARET-R</a:t>
            </a:r>
          </a:p>
        </p:txBody>
      </p:sp>
      <p:sp>
        <p:nvSpPr>
          <p:cNvPr id="49" name="Rectangle 94"/>
          <p:cNvSpPr>
            <a:spLocks noChangeArrowheads="1"/>
          </p:cNvSpPr>
          <p:nvPr/>
        </p:nvSpPr>
        <p:spPr bwMode="auto">
          <a:xfrm>
            <a:off x="1295400" y="2910846"/>
            <a:ext cx="6477000" cy="152400"/>
          </a:xfrm>
          <a:prstGeom prst="rect">
            <a:avLst/>
          </a:prstGeom>
          <a:solidFill>
            <a:schemeClr val="accent2">
              <a:lumMod val="60000"/>
              <a:lumOff val="40000"/>
            </a:schemeClr>
          </a:solidFill>
          <a:ln w="9525">
            <a:solidFill>
              <a:schemeClr val="tx1"/>
            </a:solidFill>
            <a:prstDash val="solid"/>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USAMMA RESET</a:t>
            </a:r>
          </a:p>
        </p:txBody>
      </p:sp>
      <p:sp>
        <p:nvSpPr>
          <p:cNvPr id="51" name="Rectangle 94"/>
          <p:cNvSpPr>
            <a:spLocks noChangeArrowheads="1"/>
          </p:cNvSpPr>
          <p:nvPr/>
        </p:nvSpPr>
        <p:spPr bwMode="auto">
          <a:xfrm>
            <a:off x="1295400" y="3834064"/>
            <a:ext cx="3886200" cy="152400"/>
          </a:xfrm>
          <a:prstGeom prst="rect">
            <a:avLst/>
          </a:prstGeom>
          <a:solidFill>
            <a:schemeClr val="accent2">
              <a:lumMod val="60000"/>
              <a:lumOff val="40000"/>
            </a:schemeClr>
          </a:solidFill>
          <a:ln w="9525">
            <a:solidFill>
              <a:schemeClr val="tx1"/>
            </a:solidFill>
            <a:prstDash val="solid"/>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USAMMA RESET</a:t>
            </a:r>
          </a:p>
        </p:txBody>
      </p:sp>
      <p:sp>
        <p:nvSpPr>
          <p:cNvPr id="52" name="Rectangle 94"/>
          <p:cNvSpPr>
            <a:spLocks noChangeArrowheads="1"/>
          </p:cNvSpPr>
          <p:nvPr/>
        </p:nvSpPr>
        <p:spPr bwMode="auto">
          <a:xfrm>
            <a:off x="228600" y="4018552"/>
            <a:ext cx="8610600" cy="152400"/>
          </a:xfrm>
          <a:prstGeom prst="rect">
            <a:avLst/>
          </a:prstGeom>
          <a:solidFill>
            <a:schemeClr val="bg1"/>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PUBLIC SCHOOL SPRING BREAK</a:t>
            </a:r>
          </a:p>
        </p:txBody>
      </p:sp>
      <p:sp>
        <p:nvSpPr>
          <p:cNvPr id="53" name="Rectangle 94"/>
          <p:cNvSpPr>
            <a:spLocks noChangeArrowheads="1"/>
          </p:cNvSpPr>
          <p:nvPr/>
        </p:nvSpPr>
        <p:spPr bwMode="auto">
          <a:xfrm>
            <a:off x="228600" y="5129464"/>
            <a:ext cx="8610600" cy="152400"/>
          </a:xfrm>
          <a:prstGeom prst="rect">
            <a:avLst/>
          </a:prstGeom>
          <a:solidFill>
            <a:schemeClr val="bg1"/>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PUBLIC SCHOOL SPRING BREAK</a:t>
            </a:r>
          </a:p>
        </p:txBody>
      </p:sp>
      <p:sp>
        <p:nvSpPr>
          <p:cNvPr id="84" name="Text Box 123"/>
          <p:cNvSpPr txBox="1">
            <a:spLocks noChangeArrowheads="1"/>
          </p:cNvSpPr>
          <p:nvPr/>
        </p:nvSpPr>
        <p:spPr bwMode="auto">
          <a:xfrm>
            <a:off x="547745" y="4053522"/>
            <a:ext cx="429976" cy="276999"/>
          </a:xfrm>
          <a:prstGeom prst="rect">
            <a:avLst/>
          </a:prstGeom>
          <a:solidFill>
            <a:schemeClr val="bg1"/>
          </a:solidFill>
          <a:ln w="9525">
            <a:solidFill>
              <a:schemeClr val="tx1"/>
            </a:solidFill>
            <a:miter lim="800000"/>
            <a:headEnd/>
            <a:tailEnd/>
          </a:ln>
        </p:spPr>
        <p:txBody>
          <a:bodyPr wrap="square">
            <a:spAutoFit/>
          </a:bodyPr>
          <a:lstStyle/>
          <a:p>
            <a:pPr algn="ctr" fontAlgn="auto">
              <a:spcBef>
                <a:spcPts val="0"/>
              </a:spcBef>
              <a:spcAft>
                <a:spcPts val="0"/>
              </a:spcAft>
            </a:pPr>
            <a:r>
              <a:rPr lang="en-US" sz="1200" b="1" dirty="0">
                <a:solidFill>
                  <a:srgbClr val="000000"/>
                </a:solidFill>
                <a:latin typeface="Arial" pitchFamily="34" charset="0"/>
                <a:cs typeface="Arial" pitchFamily="34" charset="0"/>
              </a:rPr>
              <a:t>24</a:t>
            </a:r>
          </a:p>
        </p:txBody>
      </p:sp>
      <p:sp>
        <p:nvSpPr>
          <p:cNvPr id="55" name="Rectangle 94"/>
          <p:cNvSpPr>
            <a:spLocks noChangeArrowheads="1"/>
          </p:cNvSpPr>
          <p:nvPr/>
        </p:nvSpPr>
        <p:spPr bwMode="auto">
          <a:xfrm>
            <a:off x="6477000" y="2731976"/>
            <a:ext cx="2362200" cy="152400"/>
          </a:xfrm>
          <a:prstGeom prst="rect">
            <a:avLst/>
          </a:prstGeom>
          <a:solidFill>
            <a:schemeClr val="bg1"/>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PUBLIC SCHOOL SPRING BREAK</a:t>
            </a:r>
          </a:p>
        </p:txBody>
      </p:sp>
      <p:sp>
        <p:nvSpPr>
          <p:cNvPr id="86" name="Text Box 123"/>
          <p:cNvSpPr txBox="1">
            <a:spLocks noChangeArrowheads="1"/>
          </p:cNvSpPr>
          <p:nvPr/>
        </p:nvSpPr>
        <p:spPr bwMode="auto">
          <a:xfrm>
            <a:off x="547745" y="5155842"/>
            <a:ext cx="429976" cy="276999"/>
          </a:xfrm>
          <a:prstGeom prst="rect">
            <a:avLst/>
          </a:prstGeom>
          <a:solidFill>
            <a:schemeClr val="bg1"/>
          </a:solidFill>
          <a:ln w="9525">
            <a:solidFill>
              <a:schemeClr val="tx1"/>
            </a:solidFill>
            <a:miter lim="800000"/>
            <a:headEnd/>
            <a:tailEnd/>
          </a:ln>
        </p:spPr>
        <p:txBody>
          <a:bodyPr wrap="square">
            <a:spAutoFit/>
          </a:bodyPr>
          <a:lstStyle/>
          <a:p>
            <a:pPr algn="ctr" fontAlgn="auto">
              <a:spcBef>
                <a:spcPts val="0"/>
              </a:spcBef>
              <a:spcAft>
                <a:spcPts val="0"/>
              </a:spcAft>
            </a:pPr>
            <a:r>
              <a:rPr lang="en-US" sz="1200" b="1" dirty="0">
                <a:solidFill>
                  <a:srgbClr val="000000"/>
                </a:solidFill>
                <a:latin typeface="Arial" pitchFamily="34" charset="0"/>
                <a:cs typeface="Arial" pitchFamily="34" charset="0"/>
              </a:rPr>
              <a:t>25</a:t>
            </a:r>
          </a:p>
        </p:txBody>
      </p:sp>
      <p:sp>
        <p:nvSpPr>
          <p:cNvPr id="58" name="TextBox 57"/>
          <p:cNvSpPr txBox="1"/>
          <p:nvPr/>
        </p:nvSpPr>
        <p:spPr>
          <a:xfrm>
            <a:off x="6006677" y="5895472"/>
            <a:ext cx="2170787" cy="400110"/>
          </a:xfrm>
          <a:prstGeom prst="rect">
            <a:avLst/>
          </a:prstGeom>
          <a:solidFill>
            <a:schemeClr val="bg1"/>
          </a:solidFill>
          <a:ln w="25400">
            <a:solidFill>
              <a:schemeClr val="accent1">
                <a:shade val="50000"/>
              </a:schemeClr>
            </a:solidFill>
          </a:ln>
        </p:spPr>
        <p:txBody>
          <a:bodyPr wrap="none" rtlCol="0">
            <a:spAutoFit/>
          </a:bodyPr>
          <a:lstStyle/>
          <a:p>
            <a:pPr fontAlgn="auto">
              <a:spcBef>
                <a:spcPts val="0"/>
              </a:spcBef>
              <a:spcAft>
                <a:spcPts val="0"/>
              </a:spcAft>
            </a:pPr>
            <a:r>
              <a:rPr lang="en-US" sz="1000" dirty="0">
                <a:solidFill>
                  <a:prstClr val="black"/>
                </a:solidFill>
                <a:latin typeface="Arial" pitchFamily="34" charset="0"/>
                <a:cs typeface="Arial" pitchFamily="34" charset="0"/>
              </a:rPr>
              <a:t>NOTES: </a:t>
            </a:r>
          </a:p>
          <a:p>
            <a:pPr fontAlgn="auto">
              <a:spcBef>
                <a:spcPts val="0"/>
              </a:spcBef>
              <a:spcAft>
                <a:spcPts val="0"/>
              </a:spcAft>
              <a:buFont typeface="Arial" pitchFamily="34" charset="0"/>
              <a:buChar char="•"/>
            </a:pPr>
            <a:r>
              <a:rPr lang="en-US" sz="1000" dirty="0">
                <a:solidFill>
                  <a:prstClr val="black"/>
                </a:solidFill>
                <a:latin typeface="Arial" pitchFamily="34" charset="0"/>
                <a:cs typeface="Arial" pitchFamily="34" charset="0"/>
              </a:rPr>
              <a:t> DMETL approval by end of month</a:t>
            </a:r>
          </a:p>
        </p:txBody>
      </p:sp>
      <p:sp>
        <p:nvSpPr>
          <p:cNvPr id="66" name="Rectangle 94"/>
          <p:cNvSpPr>
            <a:spLocks noChangeArrowheads="1"/>
          </p:cNvSpPr>
          <p:nvPr/>
        </p:nvSpPr>
        <p:spPr bwMode="auto">
          <a:xfrm>
            <a:off x="1295400" y="2727160"/>
            <a:ext cx="5181600" cy="152400"/>
          </a:xfrm>
          <a:prstGeom prst="rect">
            <a:avLst/>
          </a:prstGeom>
          <a:solidFill>
            <a:srgbClr val="00B050"/>
          </a:solidFill>
          <a:ln w="9525">
            <a:solidFill>
              <a:schemeClr val="tx1"/>
            </a:solidFill>
            <a:prstDash val="solid"/>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SMALL RANGE WEEK</a:t>
            </a:r>
          </a:p>
        </p:txBody>
      </p:sp>
      <p:sp>
        <p:nvSpPr>
          <p:cNvPr id="67" name="Rectangle 94"/>
          <p:cNvSpPr>
            <a:spLocks noChangeArrowheads="1"/>
          </p:cNvSpPr>
          <p:nvPr/>
        </p:nvSpPr>
        <p:spPr bwMode="auto">
          <a:xfrm>
            <a:off x="5181600" y="1752600"/>
            <a:ext cx="1295400" cy="152400"/>
          </a:xfrm>
          <a:prstGeom prst="rect">
            <a:avLst/>
          </a:prstGeom>
          <a:solidFill>
            <a:srgbClr val="00B050"/>
          </a:solidFill>
          <a:ln w="9525">
            <a:solidFill>
              <a:schemeClr val="tx1"/>
            </a:solidFill>
            <a:miter lim="800000"/>
            <a:headEnd/>
            <a:tailEnd/>
          </a:ln>
        </p:spPr>
        <p:txBody>
          <a:bodyPr wrap="square" anchor="ctr"/>
          <a:lstStyle/>
          <a:p>
            <a:pPr algn="ctr" fontAlgn="auto">
              <a:spcBef>
                <a:spcPts val="0"/>
              </a:spcBef>
              <a:spcAft>
                <a:spcPts val="0"/>
              </a:spcAft>
            </a:pPr>
            <a:r>
              <a:rPr lang="en-US" sz="1000" dirty="0">
                <a:solidFill>
                  <a:prstClr val="black"/>
                </a:solidFill>
                <a:latin typeface="Arial" pitchFamily="34" charset="0"/>
                <a:cs typeface="Arial" pitchFamily="34" charset="0"/>
              </a:rPr>
              <a:t>I&amp;S </a:t>
            </a:r>
            <a:r>
              <a:rPr lang="en-US" sz="1000" dirty="0" err="1">
                <a:solidFill>
                  <a:prstClr val="black"/>
                </a:solidFill>
                <a:latin typeface="Arial" pitchFamily="34" charset="0"/>
                <a:cs typeface="Arial" pitchFamily="34" charset="0"/>
              </a:rPr>
              <a:t>CoC</a:t>
            </a:r>
            <a:endParaRPr lang="en-US" sz="1000" dirty="0">
              <a:solidFill>
                <a:prstClr val="black"/>
              </a:solidFill>
              <a:latin typeface="Arial" pitchFamily="34" charset="0"/>
              <a:cs typeface="Arial" pitchFamily="34" charset="0"/>
            </a:endParaRPr>
          </a:p>
        </p:txBody>
      </p:sp>
      <p:sp>
        <p:nvSpPr>
          <p:cNvPr id="77" name="TextBox 76"/>
          <p:cNvSpPr txBox="1"/>
          <p:nvPr/>
        </p:nvSpPr>
        <p:spPr>
          <a:xfrm>
            <a:off x="6340640" y="381000"/>
            <a:ext cx="1518364" cy="253916"/>
          </a:xfrm>
          <a:prstGeom prst="rect">
            <a:avLst/>
          </a:prstGeom>
          <a:noFill/>
        </p:spPr>
        <p:txBody>
          <a:bodyPr wrap="none" rtlCol="0">
            <a:spAutoFit/>
          </a:bodyPr>
          <a:lstStyle/>
          <a:p>
            <a:pPr fontAlgn="auto">
              <a:spcBef>
                <a:spcPts val="0"/>
              </a:spcBef>
              <a:spcAft>
                <a:spcPts val="0"/>
              </a:spcAft>
            </a:pPr>
            <a:r>
              <a:rPr lang="en-US" sz="1050" dirty="0">
                <a:solidFill>
                  <a:prstClr val="black"/>
                </a:solidFill>
                <a:latin typeface="Arial" pitchFamily="34" charset="0"/>
                <a:cs typeface="Arial" pitchFamily="34" charset="0"/>
              </a:rPr>
              <a:t>As of: 21 2200 Sep 09</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28625" y="246063"/>
            <a:ext cx="8229600" cy="1143000"/>
          </a:xfrm>
        </p:spPr>
        <p:txBody>
          <a:bodyPr anchor="t" anchorCtr="0"/>
          <a:lstStyle/>
          <a:p>
            <a:pPr eaLnBrk="1" hangingPunct="1"/>
            <a:r>
              <a:rPr lang="en-US" sz="3600" dirty="0" smtClean="0">
                <a:latin typeface="Arial" pitchFamily="34" charset="0"/>
                <a:cs typeface="Arial" pitchFamily="34" charset="0"/>
              </a:rPr>
              <a:t>Near-Term Training Cycle</a:t>
            </a:r>
          </a:p>
        </p:txBody>
      </p:sp>
      <p:sp>
        <p:nvSpPr>
          <p:cNvPr id="16387" name="Content Placeholder 2"/>
          <p:cNvSpPr>
            <a:spLocks noGrp="1"/>
          </p:cNvSpPr>
          <p:nvPr>
            <p:ph idx="1"/>
          </p:nvPr>
        </p:nvSpPr>
        <p:spPr>
          <a:xfrm>
            <a:off x="3774955" y="1389279"/>
            <a:ext cx="4804520" cy="4782848"/>
          </a:xfrm>
        </p:spPr>
        <p:txBody>
          <a:bodyPr wrap="none">
            <a:spAutoFit/>
          </a:bodyPr>
          <a:lstStyle/>
          <a:p>
            <a:pPr marL="514350" indent="-514350" algn="ctr">
              <a:buNone/>
            </a:pPr>
            <a:r>
              <a:rPr lang="en-US" sz="2800" u="sng" dirty="0" smtClean="0">
                <a:latin typeface="Arial" pitchFamily="34" charset="0"/>
                <a:cs typeface="Arial" pitchFamily="34" charset="0"/>
              </a:rPr>
              <a:t>8-Step Training Model</a:t>
            </a:r>
          </a:p>
          <a:p>
            <a:pPr marL="514350" indent="-514350">
              <a:buFont typeface="+mj-lt"/>
              <a:buAutoNum type="arabicPeriod"/>
            </a:pPr>
            <a:r>
              <a:rPr lang="en-US" sz="2800" dirty="0" smtClean="0">
                <a:latin typeface="Arial" pitchFamily="34" charset="0"/>
                <a:cs typeface="Arial" pitchFamily="34" charset="0"/>
              </a:rPr>
              <a:t>Plan the training</a:t>
            </a:r>
          </a:p>
          <a:p>
            <a:pPr marL="514350" indent="-514350">
              <a:buFont typeface="+mj-lt"/>
              <a:buAutoNum type="arabicPeriod"/>
            </a:pPr>
            <a:r>
              <a:rPr lang="en-US" sz="2800" dirty="0" smtClean="0">
                <a:latin typeface="Arial" pitchFamily="34" charset="0"/>
                <a:cs typeface="Arial" pitchFamily="34" charset="0"/>
              </a:rPr>
              <a:t>Train and Certify Leaders</a:t>
            </a:r>
          </a:p>
          <a:p>
            <a:pPr marL="514350" indent="-514350">
              <a:buFont typeface="+mj-lt"/>
              <a:buAutoNum type="arabicPeriod"/>
            </a:pPr>
            <a:r>
              <a:rPr lang="en-US" sz="2800" dirty="0" smtClean="0">
                <a:latin typeface="Arial" pitchFamily="34" charset="0"/>
                <a:cs typeface="Arial" pitchFamily="34" charset="0"/>
              </a:rPr>
              <a:t>Conduct Reconnaissance</a:t>
            </a:r>
          </a:p>
          <a:p>
            <a:pPr marL="514350" indent="-514350">
              <a:buFont typeface="+mj-lt"/>
              <a:buAutoNum type="arabicPeriod"/>
            </a:pPr>
            <a:r>
              <a:rPr lang="en-US" sz="2800" dirty="0" smtClean="0">
                <a:latin typeface="Arial" pitchFamily="34" charset="0"/>
                <a:cs typeface="Arial" pitchFamily="34" charset="0"/>
              </a:rPr>
              <a:t>Issue the Plan</a:t>
            </a:r>
          </a:p>
          <a:p>
            <a:pPr marL="514350" indent="-514350">
              <a:buFont typeface="+mj-lt"/>
              <a:buAutoNum type="arabicPeriod"/>
            </a:pPr>
            <a:r>
              <a:rPr lang="en-US" sz="2800" dirty="0" smtClean="0">
                <a:latin typeface="Arial" pitchFamily="34" charset="0"/>
                <a:cs typeface="Arial" pitchFamily="34" charset="0"/>
              </a:rPr>
              <a:t>Rehearse</a:t>
            </a:r>
          </a:p>
          <a:p>
            <a:pPr marL="514350" indent="-514350">
              <a:buFont typeface="+mj-lt"/>
              <a:buAutoNum type="arabicPeriod"/>
            </a:pPr>
            <a:r>
              <a:rPr lang="en-US" sz="2800" dirty="0" smtClean="0">
                <a:latin typeface="Arial" pitchFamily="34" charset="0"/>
                <a:cs typeface="Arial" pitchFamily="34" charset="0"/>
              </a:rPr>
              <a:t>Execute the Training</a:t>
            </a:r>
          </a:p>
          <a:p>
            <a:pPr marL="514350" indent="-514350">
              <a:buFont typeface="+mj-lt"/>
              <a:buAutoNum type="arabicPeriod"/>
            </a:pPr>
            <a:r>
              <a:rPr lang="en-US" sz="2800" dirty="0" smtClean="0">
                <a:latin typeface="Arial" pitchFamily="34" charset="0"/>
                <a:cs typeface="Arial" pitchFamily="34" charset="0"/>
              </a:rPr>
              <a:t>Conduct AARs</a:t>
            </a:r>
          </a:p>
          <a:p>
            <a:pPr marL="514350" indent="-514350">
              <a:buFont typeface="+mj-lt"/>
              <a:buAutoNum type="arabicPeriod"/>
            </a:pPr>
            <a:r>
              <a:rPr lang="en-US" sz="2800" dirty="0" smtClean="0">
                <a:latin typeface="Arial" pitchFamily="34" charset="0"/>
                <a:cs typeface="Arial" pitchFamily="34" charset="0"/>
              </a:rPr>
              <a:t>Retrain to Standard</a:t>
            </a:r>
          </a:p>
        </p:txBody>
      </p:sp>
      <p:sp>
        <p:nvSpPr>
          <p:cNvPr id="4" name="Left Brace 3"/>
          <p:cNvSpPr/>
          <p:nvPr/>
        </p:nvSpPr>
        <p:spPr>
          <a:xfrm>
            <a:off x="2954218" y="2025058"/>
            <a:ext cx="893762" cy="2392364"/>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389" name="TextBox 4"/>
          <p:cNvSpPr txBox="1">
            <a:spLocks noChangeArrowheads="1"/>
          </p:cNvSpPr>
          <p:nvPr/>
        </p:nvSpPr>
        <p:spPr bwMode="auto">
          <a:xfrm>
            <a:off x="145930" y="2912464"/>
            <a:ext cx="2808286" cy="646331"/>
          </a:xfrm>
          <a:prstGeom prst="rect">
            <a:avLst/>
          </a:prstGeom>
          <a:noFill/>
          <a:ln w="9525">
            <a:noFill/>
            <a:miter lim="800000"/>
            <a:headEnd/>
            <a:tailEnd/>
          </a:ln>
        </p:spPr>
        <p:txBody>
          <a:bodyPr wrap="square">
            <a:spAutoFit/>
          </a:bodyPr>
          <a:lstStyle/>
          <a:p>
            <a:pPr algn="ctr"/>
            <a:r>
              <a:rPr lang="en-US" dirty="0" smtClean="0"/>
              <a:t>Plan &amp; Resource [and Prepare]</a:t>
            </a:r>
          </a:p>
        </p:txBody>
      </p:sp>
      <p:sp>
        <p:nvSpPr>
          <p:cNvPr id="16390" name="TextBox 5"/>
          <p:cNvSpPr txBox="1">
            <a:spLocks noChangeArrowheads="1"/>
          </p:cNvSpPr>
          <p:nvPr/>
        </p:nvSpPr>
        <p:spPr bwMode="auto">
          <a:xfrm>
            <a:off x="1945515" y="4560261"/>
            <a:ext cx="1018227" cy="369332"/>
          </a:xfrm>
          <a:prstGeom prst="rect">
            <a:avLst/>
          </a:prstGeom>
          <a:noFill/>
          <a:ln w="9525">
            <a:noFill/>
            <a:miter lim="800000"/>
            <a:headEnd/>
            <a:tailEnd/>
          </a:ln>
        </p:spPr>
        <p:txBody>
          <a:bodyPr wrap="none">
            <a:spAutoFit/>
          </a:bodyPr>
          <a:lstStyle/>
          <a:p>
            <a:pPr algn="r"/>
            <a:r>
              <a:rPr lang="en-US" dirty="0" smtClean="0"/>
              <a:t>Execute</a:t>
            </a:r>
            <a:endParaRPr lang="en-US" dirty="0"/>
          </a:p>
        </p:txBody>
      </p:sp>
      <p:cxnSp>
        <p:nvCxnSpPr>
          <p:cNvPr id="8" name="Straight Arrow Connector 7"/>
          <p:cNvCxnSpPr/>
          <p:nvPr/>
        </p:nvCxnSpPr>
        <p:spPr>
          <a:xfrm flipV="1">
            <a:off x="3006605" y="4742824"/>
            <a:ext cx="754063" cy="3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Left Brace 8"/>
          <p:cNvSpPr/>
          <p:nvPr/>
        </p:nvSpPr>
        <p:spPr>
          <a:xfrm>
            <a:off x="2900243" y="5117476"/>
            <a:ext cx="893762" cy="793776"/>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393" name="TextBox 9"/>
          <p:cNvSpPr txBox="1">
            <a:spLocks noChangeArrowheads="1"/>
          </p:cNvSpPr>
          <p:nvPr/>
        </p:nvSpPr>
        <p:spPr bwMode="auto">
          <a:xfrm>
            <a:off x="2000358" y="5323850"/>
            <a:ext cx="928459" cy="369332"/>
          </a:xfrm>
          <a:prstGeom prst="rect">
            <a:avLst/>
          </a:prstGeom>
          <a:noFill/>
          <a:ln w="9525">
            <a:noFill/>
            <a:miter lim="800000"/>
            <a:headEnd/>
            <a:tailEnd/>
          </a:ln>
        </p:spPr>
        <p:txBody>
          <a:bodyPr wrap="none">
            <a:spAutoFit/>
          </a:bodyPr>
          <a:lstStyle/>
          <a:p>
            <a:pPr algn="r"/>
            <a:r>
              <a:rPr lang="en-US" dirty="0" smtClean="0"/>
              <a:t>Assess</a:t>
            </a:r>
            <a:endParaRPr lang="en-US" dirty="0"/>
          </a:p>
        </p:txBody>
      </p:sp>
      <p:sp>
        <p:nvSpPr>
          <p:cNvPr id="10" name="Slide Number Placeholder 3"/>
          <p:cNvSpPr txBox="1">
            <a:spLocks/>
          </p:cNvSpPr>
          <p:nvPr/>
        </p:nvSpPr>
        <p:spPr>
          <a:xfrm>
            <a:off x="6781800" y="6410325"/>
            <a:ext cx="2133600" cy="365125"/>
          </a:xfrm>
          <a:prstGeom prst="rect">
            <a:avLst/>
          </a:prstGeom>
        </p:spPr>
        <p:txBody>
          <a:bodyPr anchor="ctr"/>
          <a:lstStyle/>
          <a:p>
            <a:pPr algn="r" fontAlgn="auto">
              <a:spcBef>
                <a:spcPts val="0"/>
              </a:spcBef>
              <a:spcAft>
                <a:spcPts val="0"/>
              </a:spcAft>
              <a:defRPr/>
            </a:pPr>
            <a:fld id="{E98A472B-9662-48C1-9751-D2D71BDE4FAA}" type="slidenum">
              <a:rPr lang="en-US" sz="1200">
                <a:latin typeface="+mn-lt"/>
              </a:rPr>
              <a:pPr algn="r" fontAlgn="auto">
                <a:spcBef>
                  <a:spcPts val="0"/>
                </a:spcBef>
                <a:spcAft>
                  <a:spcPts val="0"/>
                </a:spcAft>
                <a:defRPr/>
              </a:pPr>
              <a:t>23</a:t>
            </a:fld>
            <a:endParaRPr lang="en-US" sz="1200" dirty="0">
              <a:latin typeface="+mn-lt"/>
            </a:endParaRPr>
          </a:p>
        </p:txBody>
      </p:sp>
      <p:sp>
        <p:nvSpPr>
          <p:cNvPr id="12" name="TextBox 115"/>
          <p:cNvSpPr txBox="1">
            <a:spLocks noChangeArrowheads="1"/>
          </p:cNvSpPr>
          <p:nvPr/>
        </p:nvSpPr>
        <p:spPr bwMode="auto">
          <a:xfrm>
            <a:off x="898634" y="1387475"/>
            <a:ext cx="2028060" cy="1200329"/>
          </a:xfrm>
          <a:prstGeom prst="rect">
            <a:avLst/>
          </a:prstGeom>
          <a:solidFill>
            <a:srgbClr val="FFFF00"/>
          </a:solidFill>
          <a:ln w="9525">
            <a:noFill/>
            <a:miter lim="800000"/>
            <a:headEnd/>
            <a:tailEnd/>
          </a:ln>
        </p:spPr>
        <p:txBody>
          <a:bodyPr wrap="square">
            <a:spAutoFit/>
          </a:bodyPr>
          <a:lstStyle/>
          <a:p>
            <a:pPr algn="ctr"/>
            <a:r>
              <a:rPr lang="en-US" sz="1200" b="1" dirty="0" smtClean="0"/>
              <a:t>Note: This is how training is programmed and resourced, but training is executed using TLP and after producing an OPORD.</a:t>
            </a:r>
            <a:endParaRPr lang="en-US" sz="1200" b="1" dirty="0"/>
          </a:p>
        </p:txBody>
      </p:sp>
      <p:sp>
        <p:nvSpPr>
          <p:cNvPr id="14" name="TextBox 13"/>
          <p:cNvSpPr txBox="1"/>
          <p:nvPr/>
        </p:nvSpPr>
        <p:spPr>
          <a:xfrm>
            <a:off x="4209142" y="744529"/>
            <a:ext cx="671979" cy="276999"/>
          </a:xfrm>
          <a:prstGeom prst="rect">
            <a:avLst/>
          </a:prstGeom>
          <a:solidFill>
            <a:schemeClr val="bg1"/>
          </a:solidFill>
        </p:spPr>
        <p:txBody>
          <a:bodyPr wrap="none" rtlCol="0">
            <a:spAutoFit/>
          </a:bodyPr>
          <a:lstStyle/>
          <a:p>
            <a:r>
              <a:rPr lang="en-US" sz="1200" dirty="0" smtClean="0"/>
              <a:t>(1 of 7)</a:t>
            </a:r>
            <a:endParaRPr lang="en-US"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6781800" y="6410325"/>
            <a:ext cx="2133600" cy="365125"/>
          </a:xfrm>
          <a:prstGeom prst="rect">
            <a:avLst/>
          </a:prstGeom>
        </p:spPr>
        <p:txBody>
          <a:bodyPr anchor="ctr"/>
          <a:lstStyle/>
          <a:p>
            <a:pPr algn="r" fontAlgn="auto">
              <a:spcBef>
                <a:spcPts val="0"/>
              </a:spcBef>
              <a:spcAft>
                <a:spcPts val="0"/>
              </a:spcAft>
              <a:defRPr/>
            </a:pPr>
            <a:fld id="{B4F63E74-339C-488C-8320-5156C203FB52}" type="slidenum">
              <a:rPr lang="en-US" sz="1200">
                <a:latin typeface="+mn-lt"/>
              </a:rPr>
              <a:pPr algn="r" fontAlgn="auto">
                <a:spcBef>
                  <a:spcPts val="0"/>
                </a:spcBef>
                <a:spcAft>
                  <a:spcPts val="0"/>
                </a:spcAft>
                <a:defRPr/>
              </a:pPr>
              <a:t>24</a:t>
            </a:fld>
            <a:endParaRPr lang="en-US" sz="1200" dirty="0">
              <a:latin typeface="+mn-lt"/>
            </a:endParaRPr>
          </a:p>
        </p:txBody>
      </p:sp>
      <p:sp>
        <p:nvSpPr>
          <p:cNvPr id="17411" name="Content Placeholder 2"/>
          <p:cNvSpPr>
            <a:spLocks noGrp="1"/>
          </p:cNvSpPr>
          <p:nvPr>
            <p:ph idx="1"/>
          </p:nvPr>
        </p:nvSpPr>
        <p:spPr>
          <a:xfrm>
            <a:off x="224852" y="1169233"/>
            <a:ext cx="4339211" cy="5047536"/>
          </a:xfrm>
          <a:ln>
            <a:solidFill>
              <a:schemeClr val="tx1"/>
            </a:solidFill>
          </a:ln>
        </p:spPr>
        <p:txBody>
          <a:bodyPr wrap="square">
            <a:spAutoFit/>
          </a:bodyPr>
          <a:lstStyle/>
          <a:p>
            <a:pPr>
              <a:lnSpc>
                <a:spcPct val="90000"/>
              </a:lnSpc>
            </a:pPr>
            <a:r>
              <a:rPr lang="en-US" sz="1600" b="1" dirty="0" smtClean="0">
                <a:latin typeface="Arial" pitchFamily="34" charset="0"/>
                <a:cs typeface="Arial" pitchFamily="34" charset="0"/>
              </a:rPr>
              <a:t>T-6 (T+1)</a:t>
            </a:r>
          </a:p>
          <a:p>
            <a:pPr lvl="1">
              <a:lnSpc>
                <a:spcPct val="90000"/>
              </a:lnSpc>
            </a:pPr>
            <a:r>
              <a:rPr lang="en-US" sz="1200" dirty="0" smtClean="0">
                <a:latin typeface="Arial" pitchFamily="34" charset="0"/>
                <a:cs typeface="Arial" pitchFamily="34" charset="0"/>
              </a:rPr>
              <a:t>Training assessment and selection of specific collective, leader, and individual tasks to train</a:t>
            </a:r>
          </a:p>
          <a:p>
            <a:pPr lvl="1">
              <a:lnSpc>
                <a:spcPct val="90000"/>
              </a:lnSpc>
            </a:pPr>
            <a:r>
              <a:rPr lang="en-US" sz="1200" dirty="0" smtClean="0">
                <a:latin typeface="Arial" pitchFamily="34" charset="0"/>
                <a:cs typeface="Arial" pitchFamily="34" charset="0"/>
              </a:rPr>
              <a:t>NCOs provide individual Soldier training objectives</a:t>
            </a:r>
          </a:p>
          <a:p>
            <a:pPr lvl="1">
              <a:lnSpc>
                <a:spcPct val="90000"/>
              </a:lnSpc>
            </a:pPr>
            <a:r>
              <a:rPr lang="en-US" sz="1200" dirty="0" smtClean="0">
                <a:latin typeface="Arial" pitchFamily="34" charset="0"/>
                <a:cs typeface="Arial" pitchFamily="34" charset="0"/>
              </a:rPr>
              <a:t>Select trainer, evaluator, OC, and OPFOR</a:t>
            </a:r>
          </a:p>
          <a:p>
            <a:pPr lvl="1">
              <a:lnSpc>
                <a:spcPct val="90000"/>
              </a:lnSpc>
            </a:pPr>
            <a:r>
              <a:rPr lang="en-US" sz="1200" dirty="0" smtClean="0">
                <a:latin typeface="Arial" pitchFamily="34" charset="0"/>
                <a:cs typeface="Arial" pitchFamily="34" charset="0"/>
              </a:rPr>
              <a:t>Produce draft training schedules</a:t>
            </a:r>
          </a:p>
          <a:p>
            <a:pPr lvl="1">
              <a:lnSpc>
                <a:spcPct val="90000"/>
              </a:lnSpc>
            </a:pPr>
            <a:r>
              <a:rPr lang="en-US" sz="1200" b="1" u="sng" dirty="0" smtClean="0">
                <a:latin typeface="Arial" pitchFamily="34" charset="0"/>
                <a:cs typeface="Arial" pitchFamily="34" charset="0"/>
              </a:rPr>
              <a:t>Coordinate for resources</a:t>
            </a:r>
          </a:p>
          <a:p>
            <a:pPr lvl="1">
              <a:lnSpc>
                <a:spcPct val="90000"/>
              </a:lnSpc>
            </a:pPr>
            <a:r>
              <a:rPr lang="en-US" sz="1200" dirty="0" smtClean="0">
                <a:latin typeface="Arial" pitchFamily="34" charset="0"/>
                <a:cs typeface="Arial" pitchFamily="34" charset="0"/>
              </a:rPr>
              <a:t>Begin pre-execution checks</a:t>
            </a:r>
          </a:p>
          <a:p>
            <a:pPr>
              <a:lnSpc>
                <a:spcPct val="90000"/>
              </a:lnSpc>
            </a:pPr>
            <a:r>
              <a:rPr lang="en-US" sz="1600" b="1" dirty="0" smtClean="0">
                <a:latin typeface="Arial" pitchFamily="34" charset="0"/>
                <a:cs typeface="Arial" pitchFamily="34" charset="0"/>
              </a:rPr>
              <a:t>T-5</a:t>
            </a:r>
          </a:p>
          <a:p>
            <a:pPr lvl="1">
              <a:lnSpc>
                <a:spcPct val="90000"/>
              </a:lnSpc>
            </a:pPr>
            <a:r>
              <a:rPr lang="en-US" sz="1200" b="1" u="sng" dirty="0" smtClean="0">
                <a:latin typeface="Arial" pitchFamily="34" charset="0"/>
                <a:cs typeface="Arial" pitchFamily="34" charset="0"/>
              </a:rPr>
              <a:t>Submit training schedules (training concepts</a:t>
            </a:r>
            <a:r>
              <a:rPr lang="en-US" sz="1200" u="sng" dirty="0" smtClean="0">
                <a:latin typeface="Arial" pitchFamily="34" charset="0"/>
                <a:cs typeface="Arial" pitchFamily="34" charset="0"/>
              </a:rPr>
              <a:t>)</a:t>
            </a:r>
          </a:p>
          <a:p>
            <a:pPr lvl="2">
              <a:lnSpc>
                <a:spcPct val="90000"/>
              </a:lnSpc>
            </a:pPr>
            <a:r>
              <a:rPr lang="en-US" sz="800" dirty="0" smtClean="0">
                <a:latin typeface="Arial" pitchFamily="34" charset="0"/>
                <a:cs typeface="Arial" pitchFamily="34" charset="0"/>
              </a:rPr>
              <a:t>Date of Training</a:t>
            </a:r>
          </a:p>
          <a:p>
            <a:pPr lvl="2">
              <a:lnSpc>
                <a:spcPct val="90000"/>
              </a:lnSpc>
            </a:pPr>
            <a:r>
              <a:rPr lang="en-US" sz="800" dirty="0" smtClean="0">
                <a:latin typeface="Arial" pitchFamily="34" charset="0"/>
                <a:cs typeface="Arial" pitchFamily="34" charset="0"/>
              </a:rPr>
              <a:t>Start and End Times</a:t>
            </a:r>
          </a:p>
          <a:p>
            <a:pPr lvl="2">
              <a:lnSpc>
                <a:spcPct val="90000"/>
              </a:lnSpc>
            </a:pPr>
            <a:r>
              <a:rPr lang="en-US" sz="800" dirty="0" smtClean="0">
                <a:latin typeface="Arial" pitchFamily="34" charset="0"/>
                <a:cs typeface="Arial" pitchFamily="34" charset="0"/>
              </a:rPr>
              <a:t>Unit/Section to Train</a:t>
            </a:r>
          </a:p>
          <a:p>
            <a:pPr lvl="2">
              <a:lnSpc>
                <a:spcPct val="90000"/>
              </a:lnSpc>
            </a:pPr>
            <a:r>
              <a:rPr lang="en-US" sz="800" dirty="0" smtClean="0">
                <a:latin typeface="Arial" pitchFamily="34" charset="0"/>
                <a:cs typeface="Arial" pitchFamily="34" charset="0"/>
              </a:rPr>
              <a:t>Audience</a:t>
            </a:r>
          </a:p>
          <a:p>
            <a:pPr lvl="2">
              <a:lnSpc>
                <a:spcPct val="90000"/>
              </a:lnSpc>
            </a:pPr>
            <a:r>
              <a:rPr lang="en-US" sz="800" dirty="0" smtClean="0">
                <a:latin typeface="Arial" pitchFamily="34" charset="0"/>
                <a:cs typeface="Arial" pitchFamily="34" charset="0"/>
              </a:rPr>
              <a:t>Task(s) to Train</a:t>
            </a:r>
          </a:p>
          <a:p>
            <a:pPr lvl="2">
              <a:lnSpc>
                <a:spcPct val="90000"/>
              </a:lnSpc>
            </a:pPr>
            <a:r>
              <a:rPr lang="en-US" sz="800" dirty="0" smtClean="0">
                <a:latin typeface="Arial" pitchFamily="34" charset="0"/>
                <a:cs typeface="Arial" pitchFamily="34" charset="0"/>
              </a:rPr>
              <a:t>Primary/Alternate Instructor</a:t>
            </a:r>
          </a:p>
          <a:p>
            <a:pPr lvl="2">
              <a:lnSpc>
                <a:spcPct val="90000"/>
              </a:lnSpc>
            </a:pPr>
            <a:r>
              <a:rPr lang="en-US" sz="800" dirty="0" smtClean="0">
                <a:latin typeface="Arial" pitchFamily="34" charset="0"/>
                <a:cs typeface="Arial" pitchFamily="34" charset="0"/>
              </a:rPr>
              <a:t>Uniform</a:t>
            </a:r>
          </a:p>
          <a:p>
            <a:pPr lvl="2">
              <a:lnSpc>
                <a:spcPct val="90000"/>
              </a:lnSpc>
            </a:pPr>
            <a:r>
              <a:rPr lang="en-US" sz="800" dirty="0" smtClean="0">
                <a:latin typeface="Arial" pitchFamily="34" charset="0"/>
                <a:cs typeface="Arial" pitchFamily="34" charset="0"/>
              </a:rPr>
              <a:t>Location</a:t>
            </a:r>
          </a:p>
          <a:p>
            <a:pPr lvl="2">
              <a:lnSpc>
                <a:spcPct val="90000"/>
              </a:lnSpc>
            </a:pPr>
            <a:r>
              <a:rPr lang="en-US" sz="800" dirty="0" smtClean="0">
                <a:latin typeface="Arial" pitchFamily="34" charset="0"/>
                <a:cs typeface="Arial" pitchFamily="34" charset="0"/>
              </a:rPr>
              <a:t>Reference</a:t>
            </a:r>
          </a:p>
          <a:p>
            <a:pPr lvl="1">
              <a:lnSpc>
                <a:spcPct val="90000"/>
              </a:lnSpc>
            </a:pPr>
            <a:r>
              <a:rPr lang="en-US" sz="1200" dirty="0" smtClean="0">
                <a:latin typeface="Arial" pitchFamily="34" charset="0"/>
                <a:cs typeface="Arial" pitchFamily="34" charset="0"/>
              </a:rPr>
              <a:t>Battalion Commander approves </a:t>
            </a:r>
            <a:r>
              <a:rPr lang="en-US" sz="1200" u="sng" dirty="0" smtClean="0">
                <a:latin typeface="Arial" pitchFamily="34" charset="0"/>
                <a:cs typeface="Arial" pitchFamily="34" charset="0"/>
              </a:rPr>
              <a:t>training concept</a:t>
            </a:r>
          </a:p>
          <a:p>
            <a:pPr lvl="1">
              <a:lnSpc>
                <a:spcPct val="90000"/>
              </a:lnSpc>
            </a:pPr>
            <a:r>
              <a:rPr lang="en-US" sz="1200" u="sng" dirty="0" smtClean="0">
                <a:latin typeface="Arial" pitchFamily="34" charset="0"/>
                <a:cs typeface="Arial" pitchFamily="34" charset="0"/>
              </a:rPr>
              <a:t>Lock-in resources</a:t>
            </a:r>
          </a:p>
          <a:p>
            <a:pPr lvl="1">
              <a:lnSpc>
                <a:spcPct val="90000"/>
              </a:lnSpc>
            </a:pPr>
            <a:r>
              <a:rPr lang="en-US" sz="1200" dirty="0" smtClean="0">
                <a:latin typeface="Arial" pitchFamily="34" charset="0"/>
                <a:cs typeface="Arial" pitchFamily="34" charset="0"/>
              </a:rPr>
              <a:t>ID rehearsal requirements</a:t>
            </a:r>
          </a:p>
          <a:p>
            <a:pPr>
              <a:lnSpc>
                <a:spcPct val="90000"/>
              </a:lnSpc>
            </a:pPr>
            <a:r>
              <a:rPr lang="en-US" sz="1600" b="1" dirty="0" smtClean="0">
                <a:latin typeface="Arial" pitchFamily="34" charset="0"/>
                <a:cs typeface="Arial" pitchFamily="34" charset="0"/>
              </a:rPr>
              <a:t>T-4</a:t>
            </a:r>
          </a:p>
          <a:p>
            <a:pPr lvl="1">
              <a:lnSpc>
                <a:spcPct val="90000"/>
              </a:lnSpc>
            </a:pPr>
            <a:r>
              <a:rPr lang="en-US" sz="1200" u="sng" dirty="0" smtClean="0">
                <a:latin typeface="Arial" pitchFamily="34" charset="0"/>
                <a:cs typeface="Arial" pitchFamily="34" charset="0"/>
              </a:rPr>
              <a:t>Post training schedules in company area</a:t>
            </a:r>
          </a:p>
          <a:p>
            <a:pPr lvl="1">
              <a:lnSpc>
                <a:spcPct val="90000"/>
              </a:lnSpc>
            </a:pPr>
            <a:r>
              <a:rPr lang="en-US" sz="1200" dirty="0" smtClean="0">
                <a:latin typeface="Arial" pitchFamily="34" charset="0"/>
                <a:cs typeface="Arial" pitchFamily="34" charset="0"/>
              </a:rPr>
              <a:t>IPR #1 - Brief trainer, evaluator, OC, and OPFOR on responsibilities</a:t>
            </a:r>
          </a:p>
          <a:p>
            <a:pPr lvl="1">
              <a:lnSpc>
                <a:spcPct val="90000"/>
              </a:lnSpc>
            </a:pPr>
            <a:r>
              <a:rPr lang="en-US" sz="1200" b="1" dirty="0" smtClean="0">
                <a:latin typeface="Arial" pitchFamily="34" charset="0"/>
                <a:cs typeface="Arial" pitchFamily="34" charset="0"/>
              </a:rPr>
              <a:t>Back-briefs</a:t>
            </a:r>
          </a:p>
        </p:txBody>
      </p:sp>
      <p:sp>
        <p:nvSpPr>
          <p:cNvPr id="17412" name="Rectangle 2"/>
          <p:cNvSpPr>
            <a:spLocks noGrp="1" noChangeArrowheads="1"/>
          </p:cNvSpPr>
          <p:nvPr>
            <p:ph type="title"/>
          </p:nvPr>
        </p:nvSpPr>
        <p:spPr>
          <a:xfrm>
            <a:off x="428625" y="246063"/>
            <a:ext cx="8229600" cy="1143000"/>
          </a:xfrm>
        </p:spPr>
        <p:txBody>
          <a:bodyPr anchor="t" anchorCtr="0"/>
          <a:lstStyle/>
          <a:p>
            <a:pPr eaLnBrk="1" hangingPunct="1"/>
            <a:r>
              <a:rPr lang="en-US" sz="3600" dirty="0" smtClean="0">
                <a:latin typeface="Arial" pitchFamily="34" charset="0"/>
                <a:cs typeface="Arial" pitchFamily="34" charset="0"/>
              </a:rPr>
              <a:t>Near-Term Training Cycle</a:t>
            </a:r>
          </a:p>
        </p:txBody>
      </p:sp>
      <p:sp>
        <p:nvSpPr>
          <p:cNvPr id="13" name="Content Placeholder 2"/>
          <p:cNvSpPr txBox="1">
            <a:spLocks/>
          </p:cNvSpPr>
          <p:nvPr/>
        </p:nvSpPr>
        <p:spPr bwMode="auto">
          <a:xfrm>
            <a:off x="4837114" y="1169233"/>
            <a:ext cx="4067044" cy="5219891"/>
          </a:xfrm>
          <a:prstGeom prst="rect">
            <a:avLst/>
          </a:prstGeom>
          <a:noFill/>
          <a:ln w="9525">
            <a:solidFill>
              <a:schemeClr val="tx1"/>
            </a:solidFill>
            <a:miter lim="800000"/>
            <a:headEnd/>
            <a:tailEnd/>
          </a:ln>
        </p:spPr>
        <p:txBody>
          <a:bodyPr wrap="square">
            <a:spAutoFit/>
          </a:bodyPr>
          <a:lstStyle/>
          <a:p>
            <a:pPr marL="342900" indent="-342900" eaLnBrk="0" hangingPunct="0">
              <a:lnSpc>
                <a:spcPct val="90000"/>
              </a:lnSpc>
              <a:spcBef>
                <a:spcPct val="20000"/>
              </a:spcBef>
              <a:buFont typeface="Arial" pitchFamily="34" charset="0"/>
              <a:buChar char="•"/>
              <a:defRPr/>
            </a:pPr>
            <a:r>
              <a:rPr lang="en-US" sz="1600" b="1" dirty="0">
                <a:latin typeface="Arial" pitchFamily="34" charset="0"/>
                <a:cs typeface="Arial" pitchFamily="34" charset="0"/>
              </a:rPr>
              <a:t>T-3 </a:t>
            </a:r>
            <a:r>
              <a:rPr lang="en-US" sz="1600" b="1" dirty="0" smtClean="0">
                <a:latin typeface="Arial" pitchFamily="34" charset="0"/>
                <a:cs typeface="Arial" pitchFamily="34" charset="0"/>
              </a:rPr>
              <a:t>(Training Locked-In</a:t>
            </a:r>
            <a:r>
              <a:rPr lang="en-US" sz="1600" b="1" dirty="0">
                <a:latin typeface="Arial" pitchFamily="34" charset="0"/>
                <a:cs typeface="Arial" pitchFamily="34" charset="0"/>
              </a:rPr>
              <a:t>)</a:t>
            </a:r>
          </a:p>
          <a:p>
            <a:pPr marL="742950" lvl="1" indent="-285750" eaLnBrk="0" hangingPunct="0">
              <a:lnSpc>
                <a:spcPct val="90000"/>
              </a:lnSpc>
              <a:spcBef>
                <a:spcPct val="20000"/>
              </a:spcBef>
              <a:buFont typeface="Arial" pitchFamily="34" charset="0"/>
              <a:buChar char="–"/>
              <a:defRPr/>
            </a:pPr>
            <a:r>
              <a:rPr lang="en-US" sz="1200" b="1" dirty="0">
                <a:latin typeface="Arial" pitchFamily="34" charset="0"/>
                <a:cs typeface="Arial" pitchFamily="34" charset="0"/>
              </a:rPr>
              <a:t>Train and certify leaders</a:t>
            </a:r>
          </a:p>
          <a:p>
            <a:pPr marL="742950" lvl="1" indent="-285750" eaLnBrk="0" hangingPunct="0">
              <a:lnSpc>
                <a:spcPct val="90000"/>
              </a:lnSpc>
              <a:spcBef>
                <a:spcPct val="20000"/>
              </a:spcBef>
              <a:buFont typeface="Arial" pitchFamily="34" charset="0"/>
              <a:buChar char="–"/>
              <a:defRPr/>
            </a:pPr>
            <a:r>
              <a:rPr lang="en-US" sz="1200" u="sng" dirty="0">
                <a:latin typeface="Arial" pitchFamily="34" charset="0"/>
                <a:cs typeface="Arial" pitchFamily="34" charset="0"/>
              </a:rPr>
              <a:t>Resolve schedule conflicts</a:t>
            </a:r>
          </a:p>
          <a:p>
            <a:pPr marL="742950" lvl="1" indent="-285750" eaLnBrk="0" hangingPunct="0">
              <a:lnSpc>
                <a:spcPct val="90000"/>
              </a:lnSpc>
              <a:spcBef>
                <a:spcPct val="20000"/>
              </a:spcBef>
              <a:buFont typeface="Arial" pitchFamily="34" charset="0"/>
              <a:buChar char="–"/>
              <a:defRPr/>
            </a:pPr>
            <a:r>
              <a:rPr lang="en-US" sz="1200" b="1" dirty="0">
                <a:latin typeface="Arial" pitchFamily="34" charset="0"/>
                <a:cs typeface="Arial" pitchFamily="34" charset="0"/>
              </a:rPr>
              <a:t>Conduct recon of training areas, ranges, and facilities</a:t>
            </a:r>
          </a:p>
          <a:p>
            <a:pPr marL="742950" lvl="1" indent="-285750" eaLnBrk="0" hangingPunct="0">
              <a:lnSpc>
                <a:spcPct val="90000"/>
              </a:lnSpc>
              <a:spcBef>
                <a:spcPct val="20000"/>
              </a:spcBef>
              <a:buFont typeface="Arial" pitchFamily="34" charset="0"/>
              <a:buChar char="–"/>
              <a:defRPr/>
            </a:pPr>
            <a:r>
              <a:rPr lang="en-US" sz="1200" dirty="0">
                <a:latin typeface="Arial" pitchFamily="34" charset="0"/>
                <a:cs typeface="Arial" pitchFamily="34" charset="0"/>
              </a:rPr>
              <a:t>Conduct </a:t>
            </a:r>
            <a:r>
              <a:rPr lang="en-US" sz="1200" dirty="0" smtClean="0">
                <a:latin typeface="Arial" pitchFamily="34" charset="0"/>
                <a:cs typeface="Arial" pitchFamily="34" charset="0"/>
              </a:rPr>
              <a:t>IPR #2</a:t>
            </a:r>
            <a:endParaRPr lang="en-US" sz="1200" dirty="0">
              <a:latin typeface="Arial" pitchFamily="34" charset="0"/>
              <a:cs typeface="Arial" pitchFamily="34" charset="0"/>
            </a:endParaRPr>
          </a:p>
          <a:p>
            <a:pPr marL="342900" indent="-342900" eaLnBrk="0" hangingPunct="0">
              <a:lnSpc>
                <a:spcPct val="90000"/>
              </a:lnSpc>
              <a:spcBef>
                <a:spcPct val="20000"/>
              </a:spcBef>
              <a:buFont typeface="Arial" pitchFamily="34" charset="0"/>
              <a:buChar char="•"/>
              <a:defRPr/>
            </a:pPr>
            <a:r>
              <a:rPr lang="en-US" sz="1600" b="1" dirty="0">
                <a:latin typeface="Arial" pitchFamily="34" charset="0"/>
                <a:cs typeface="Arial" pitchFamily="34" charset="0"/>
              </a:rPr>
              <a:t>T-2</a:t>
            </a:r>
          </a:p>
          <a:p>
            <a:pPr marL="742950" lvl="1" indent="-285750" eaLnBrk="0" hangingPunct="0">
              <a:lnSpc>
                <a:spcPct val="90000"/>
              </a:lnSpc>
              <a:spcBef>
                <a:spcPct val="20000"/>
              </a:spcBef>
              <a:buFont typeface="Arial" pitchFamily="34" charset="0"/>
              <a:buChar char="–"/>
              <a:defRPr/>
            </a:pPr>
            <a:r>
              <a:rPr lang="en-US" sz="1200" b="1" dirty="0">
                <a:latin typeface="Arial" pitchFamily="34" charset="0"/>
                <a:cs typeface="Arial" pitchFamily="34" charset="0"/>
              </a:rPr>
              <a:t>Issue </a:t>
            </a:r>
            <a:r>
              <a:rPr lang="en-US" sz="1200" b="1" dirty="0" smtClean="0">
                <a:latin typeface="Arial" pitchFamily="34" charset="0"/>
                <a:cs typeface="Arial" pitchFamily="34" charset="0"/>
              </a:rPr>
              <a:t>OPORD</a:t>
            </a:r>
            <a:endParaRPr lang="en-US" sz="1200" b="1" dirty="0">
              <a:latin typeface="Arial" pitchFamily="34" charset="0"/>
              <a:cs typeface="Arial" pitchFamily="34" charset="0"/>
            </a:endParaRPr>
          </a:p>
          <a:p>
            <a:pPr marL="742950" lvl="1" indent="-285750" eaLnBrk="0" hangingPunct="0">
              <a:lnSpc>
                <a:spcPct val="90000"/>
              </a:lnSpc>
              <a:spcBef>
                <a:spcPct val="20000"/>
              </a:spcBef>
              <a:buFont typeface="Arial" pitchFamily="34" charset="0"/>
              <a:buChar char="–"/>
              <a:defRPr/>
            </a:pPr>
            <a:r>
              <a:rPr lang="en-US" sz="1200" dirty="0">
                <a:latin typeface="Arial" pitchFamily="34" charset="0"/>
                <a:cs typeface="Arial" pitchFamily="34" charset="0"/>
              </a:rPr>
              <a:t>Conduct final IPR</a:t>
            </a:r>
          </a:p>
          <a:p>
            <a:pPr marL="342900" indent="-342900" eaLnBrk="0" hangingPunct="0">
              <a:lnSpc>
                <a:spcPct val="90000"/>
              </a:lnSpc>
              <a:spcBef>
                <a:spcPct val="20000"/>
              </a:spcBef>
              <a:buFont typeface="Arial" pitchFamily="34" charset="0"/>
              <a:buChar char="•"/>
              <a:defRPr/>
            </a:pPr>
            <a:r>
              <a:rPr lang="en-US" sz="1600" b="1" dirty="0">
                <a:latin typeface="Arial" pitchFamily="34" charset="0"/>
                <a:cs typeface="Arial" pitchFamily="34" charset="0"/>
              </a:rPr>
              <a:t>T-1</a:t>
            </a:r>
          </a:p>
          <a:p>
            <a:pPr marL="742950" lvl="1" indent="-285750" eaLnBrk="0" hangingPunct="0">
              <a:lnSpc>
                <a:spcPct val="90000"/>
              </a:lnSpc>
              <a:spcBef>
                <a:spcPct val="20000"/>
              </a:spcBef>
              <a:buFont typeface="Arial" pitchFamily="34" charset="0"/>
              <a:buChar char="–"/>
              <a:defRPr/>
            </a:pPr>
            <a:r>
              <a:rPr lang="en-US" sz="1200" dirty="0">
                <a:latin typeface="Arial" pitchFamily="34" charset="0"/>
                <a:cs typeface="Arial" pitchFamily="34" charset="0"/>
              </a:rPr>
              <a:t>Draw equipment and training aids</a:t>
            </a:r>
          </a:p>
          <a:p>
            <a:pPr marL="742950" lvl="1" indent="-285750" eaLnBrk="0" hangingPunct="0">
              <a:lnSpc>
                <a:spcPct val="90000"/>
              </a:lnSpc>
              <a:spcBef>
                <a:spcPct val="20000"/>
              </a:spcBef>
              <a:buFont typeface="Arial" pitchFamily="34" charset="0"/>
              <a:buChar char="–"/>
              <a:defRPr/>
            </a:pPr>
            <a:r>
              <a:rPr lang="en-US" sz="1200" dirty="0">
                <a:latin typeface="Arial" pitchFamily="34" charset="0"/>
                <a:cs typeface="Arial" pitchFamily="34" charset="0"/>
              </a:rPr>
              <a:t>Complete pre-execution checks</a:t>
            </a:r>
          </a:p>
          <a:p>
            <a:pPr marL="742950" lvl="1" indent="-285750" eaLnBrk="0" hangingPunct="0">
              <a:lnSpc>
                <a:spcPct val="90000"/>
              </a:lnSpc>
              <a:spcBef>
                <a:spcPct val="20000"/>
              </a:spcBef>
              <a:buFont typeface="Arial" pitchFamily="34" charset="0"/>
              <a:buChar char="–"/>
              <a:defRPr/>
            </a:pPr>
            <a:r>
              <a:rPr lang="en-US" sz="1200" b="1" dirty="0">
                <a:latin typeface="Arial" pitchFamily="34" charset="0"/>
                <a:cs typeface="Arial" pitchFamily="34" charset="0"/>
              </a:rPr>
              <a:t>Conduct rehearsals</a:t>
            </a:r>
          </a:p>
          <a:p>
            <a:pPr marL="342900" indent="-342900" eaLnBrk="0" hangingPunct="0">
              <a:lnSpc>
                <a:spcPct val="90000"/>
              </a:lnSpc>
              <a:spcBef>
                <a:spcPct val="20000"/>
              </a:spcBef>
              <a:buFont typeface="Arial" pitchFamily="34" charset="0"/>
              <a:buChar char="•"/>
              <a:defRPr/>
            </a:pPr>
            <a:r>
              <a:rPr lang="en-US" sz="1600" b="1" dirty="0">
                <a:latin typeface="Arial" pitchFamily="34" charset="0"/>
                <a:cs typeface="Arial" pitchFamily="34" charset="0"/>
              </a:rPr>
              <a:t>T+0</a:t>
            </a:r>
          </a:p>
          <a:p>
            <a:pPr marL="742950" lvl="1" indent="-285750" eaLnBrk="0" hangingPunct="0">
              <a:lnSpc>
                <a:spcPct val="90000"/>
              </a:lnSpc>
              <a:spcBef>
                <a:spcPct val="20000"/>
              </a:spcBef>
              <a:buFont typeface="Arial" pitchFamily="34" charset="0"/>
              <a:buChar char="–"/>
              <a:defRPr/>
            </a:pPr>
            <a:r>
              <a:rPr lang="en-US" sz="1200" dirty="0">
                <a:latin typeface="Arial" pitchFamily="34" charset="0"/>
                <a:cs typeface="Arial" pitchFamily="34" charset="0"/>
              </a:rPr>
              <a:t>Complete pre-combat checks</a:t>
            </a:r>
          </a:p>
          <a:p>
            <a:pPr marL="742950" lvl="1" indent="-285750" eaLnBrk="0" hangingPunct="0">
              <a:lnSpc>
                <a:spcPct val="90000"/>
              </a:lnSpc>
              <a:spcBef>
                <a:spcPct val="20000"/>
              </a:spcBef>
              <a:buFont typeface="Arial" pitchFamily="34" charset="0"/>
              <a:buChar char="–"/>
              <a:defRPr/>
            </a:pPr>
            <a:r>
              <a:rPr lang="en-US" sz="1200" b="1" dirty="0">
                <a:latin typeface="Arial" pitchFamily="34" charset="0"/>
                <a:cs typeface="Arial" pitchFamily="34" charset="0"/>
              </a:rPr>
              <a:t>Execute training</a:t>
            </a:r>
          </a:p>
          <a:p>
            <a:pPr marL="742950" lvl="1" indent="-285750" eaLnBrk="0" hangingPunct="0">
              <a:lnSpc>
                <a:spcPct val="90000"/>
              </a:lnSpc>
              <a:spcBef>
                <a:spcPct val="20000"/>
              </a:spcBef>
              <a:buFont typeface="Arial" pitchFamily="34" charset="0"/>
              <a:buChar char="–"/>
              <a:defRPr/>
            </a:pPr>
            <a:r>
              <a:rPr lang="en-US" sz="1200" dirty="0">
                <a:latin typeface="Arial" pitchFamily="34" charset="0"/>
                <a:cs typeface="Arial" pitchFamily="34" charset="0"/>
              </a:rPr>
              <a:t>Conduct hot-wash AAR</a:t>
            </a:r>
          </a:p>
          <a:p>
            <a:pPr marL="742950" lvl="1" indent="-285750" eaLnBrk="0" hangingPunct="0">
              <a:lnSpc>
                <a:spcPct val="90000"/>
              </a:lnSpc>
              <a:spcBef>
                <a:spcPct val="20000"/>
              </a:spcBef>
              <a:buFont typeface="Arial" pitchFamily="34" charset="0"/>
              <a:buChar char="–"/>
              <a:defRPr/>
            </a:pPr>
            <a:r>
              <a:rPr lang="en-US" sz="1200" dirty="0">
                <a:latin typeface="Arial" pitchFamily="34" charset="0"/>
                <a:cs typeface="Arial" pitchFamily="34" charset="0"/>
              </a:rPr>
              <a:t>Conduct retraining if possible</a:t>
            </a:r>
          </a:p>
          <a:p>
            <a:pPr marL="742950" lvl="1" indent="-285750" eaLnBrk="0" hangingPunct="0">
              <a:lnSpc>
                <a:spcPct val="90000"/>
              </a:lnSpc>
              <a:spcBef>
                <a:spcPct val="20000"/>
              </a:spcBef>
              <a:buFont typeface="Arial" pitchFamily="34" charset="0"/>
              <a:buChar char="–"/>
              <a:defRPr/>
            </a:pPr>
            <a:r>
              <a:rPr lang="en-US" sz="1200" u="sng" dirty="0">
                <a:latin typeface="Arial" pitchFamily="34" charset="0"/>
                <a:cs typeface="Arial" pitchFamily="34" charset="0"/>
              </a:rPr>
              <a:t>Battalion Commander issues guidance for T+6</a:t>
            </a:r>
          </a:p>
          <a:p>
            <a:pPr marL="342900" indent="-342900" eaLnBrk="0" hangingPunct="0">
              <a:lnSpc>
                <a:spcPct val="90000"/>
              </a:lnSpc>
              <a:spcBef>
                <a:spcPct val="20000"/>
              </a:spcBef>
              <a:buFont typeface="Arial" pitchFamily="34" charset="0"/>
              <a:buChar char="•"/>
              <a:defRPr/>
            </a:pPr>
            <a:r>
              <a:rPr lang="en-US" sz="1600" b="1" dirty="0">
                <a:latin typeface="Arial" pitchFamily="34" charset="0"/>
                <a:cs typeface="Arial" pitchFamily="34" charset="0"/>
              </a:rPr>
              <a:t>T+1 (T-6)</a:t>
            </a:r>
          </a:p>
          <a:p>
            <a:pPr marL="742950" lvl="1" indent="-285750" eaLnBrk="0" hangingPunct="0">
              <a:lnSpc>
                <a:spcPct val="90000"/>
              </a:lnSpc>
              <a:spcBef>
                <a:spcPct val="20000"/>
              </a:spcBef>
              <a:buFont typeface="Arial" pitchFamily="34" charset="0"/>
              <a:buChar char="–"/>
              <a:defRPr/>
            </a:pPr>
            <a:r>
              <a:rPr lang="en-US" sz="1200" b="1" dirty="0">
                <a:latin typeface="Arial" pitchFamily="34" charset="0"/>
                <a:cs typeface="Arial" pitchFamily="34" charset="0"/>
              </a:rPr>
              <a:t>Conduct recovery</a:t>
            </a:r>
          </a:p>
          <a:p>
            <a:pPr marL="742950" lvl="1" indent="-285750" eaLnBrk="0" hangingPunct="0">
              <a:lnSpc>
                <a:spcPct val="90000"/>
              </a:lnSpc>
              <a:spcBef>
                <a:spcPct val="20000"/>
              </a:spcBef>
              <a:buFont typeface="Arial" pitchFamily="34" charset="0"/>
              <a:buChar char="–"/>
              <a:defRPr/>
            </a:pPr>
            <a:r>
              <a:rPr lang="en-US" sz="1200" b="1" dirty="0">
                <a:latin typeface="Arial" pitchFamily="34" charset="0"/>
                <a:cs typeface="Arial" pitchFamily="34" charset="0"/>
              </a:rPr>
              <a:t>Conduct formal AAR</a:t>
            </a:r>
          </a:p>
          <a:p>
            <a:pPr marL="742950" lvl="1" indent="-285750" eaLnBrk="0" hangingPunct="0">
              <a:lnSpc>
                <a:spcPct val="90000"/>
              </a:lnSpc>
              <a:spcBef>
                <a:spcPct val="20000"/>
              </a:spcBef>
              <a:buFont typeface="Arial" pitchFamily="34" charset="0"/>
              <a:buChar char="–"/>
              <a:defRPr/>
            </a:pPr>
            <a:r>
              <a:rPr lang="en-US" sz="1200" dirty="0">
                <a:latin typeface="Arial" pitchFamily="34" charset="0"/>
                <a:cs typeface="Arial" pitchFamily="34" charset="0"/>
              </a:rPr>
              <a:t>Solicit training evaluation feedback</a:t>
            </a:r>
          </a:p>
          <a:p>
            <a:pPr marL="742950" lvl="1" indent="-285750" eaLnBrk="0" hangingPunct="0">
              <a:lnSpc>
                <a:spcPct val="90000"/>
              </a:lnSpc>
              <a:spcBef>
                <a:spcPct val="20000"/>
              </a:spcBef>
              <a:buFont typeface="Arial" pitchFamily="34" charset="0"/>
              <a:buChar char="–"/>
              <a:defRPr/>
            </a:pPr>
            <a:r>
              <a:rPr lang="en-US" sz="1200" dirty="0">
                <a:latin typeface="Arial" pitchFamily="34" charset="0"/>
                <a:cs typeface="Arial" pitchFamily="34" charset="0"/>
              </a:rPr>
              <a:t>Assess</a:t>
            </a:r>
          </a:p>
        </p:txBody>
      </p:sp>
      <p:sp>
        <p:nvSpPr>
          <p:cNvPr id="7" name="TextBox 6"/>
          <p:cNvSpPr txBox="1"/>
          <p:nvPr/>
        </p:nvSpPr>
        <p:spPr>
          <a:xfrm>
            <a:off x="4209142" y="744529"/>
            <a:ext cx="671979" cy="276999"/>
          </a:xfrm>
          <a:prstGeom prst="rect">
            <a:avLst/>
          </a:prstGeom>
          <a:solidFill>
            <a:schemeClr val="bg1"/>
          </a:solidFill>
        </p:spPr>
        <p:txBody>
          <a:bodyPr wrap="none" rtlCol="0">
            <a:spAutoFit/>
          </a:bodyPr>
          <a:lstStyle/>
          <a:p>
            <a:r>
              <a:rPr lang="en-US" sz="1200" dirty="0" smtClean="0"/>
              <a:t>(2 of 7)</a:t>
            </a:r>
            <a:endParaRPr lang="en-US" sz="1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Group 103"/>
          <p:cNvGrpSpPr/>
          <p:nvPr/>
        </p:nvGrpSpPr>
        <p:grpSpPr>
          <a:xfrm>
            <a:off x="721807" y="2722940"/>
            <a:ext cx="6530882" cy="1844045"/>
            <a:chOff x="546712" y="2722940"/>
            <a:chExt cx="6530882" cy="1844045"/>
          </a:xfrm>
        </p:grpSpPr>
        <p:sp>
          <p:nvSpPr>
            <p:cNvPr id="293" name="Rectangle 292"/>
            <p:cNvSpPr/>
            <p:nvPr/>
          </p:nvSpPr>
          <p:spPr>
            <a:xfrm>
              <a:off x="546712" y="2780605"/>
              <a:ext cx="808568" cy="1762963"/>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Box 24"/>
            <p:cNvSpPr txBox="1">
              <a:spLocks noChangeArrowheads="1"/>
            </p:cNvSpPr>
            <p:nvPr/>
          </p:nvSpPr>
          <p:spPr bwMode="auto">
            <a:xfrm>
              <a:off x="743988" y="3645425"/>
              <a:ext cx="481094" cy="338554"/>
            </a:xfrm>
            <a:prstGeom prst="rect">
              <a:avLst/>
            </a:prstGeom>
            <a:noFill/>
            <a:ln w="9525">
              <a:solidFill>
                <a:schemeClr val="tx1"/>
              </a:solidFill>
              <a:prstDash val="dash"/>
              <a:miter lim="800000"/>
              <a:headEnd/>
              <a:tailEnd/>
            </a:ln>
          </p:spPr>
          <p:txBody>
            <a:bodyPr wrap="none">
              <a:spAutoFit/>
            </a:bodyPr>
            <a:lstStyle/>
            <a:p>
              <a:pPr algn="ctr"/>
              <a:r>
                <a:rPr lang="en-US" sz="1600" b="1" i="1" dirty="0" smtClean="0"/>
                <a:t>T-6</a:t>
              </a:r>
              <a:endParaRPr lang="en-US" sz="1600" b="1" i="1" dirty="0"/>
            </a:p>
          </p:txBody>
        </p:sp>
        <p:sp>
          <p:nvSpPr>
            <p:cNvPr id="274" name="TextBox 86"/>
            <p:cNvSpPr txBox="1">
              <a:spLocks noChangeArrowheads="1"/>
            </p:cNvSpPr>
            <p:nvPr/>
          </p:nvSpPr>
          <p:spPr bwMode="auto">
            <a:xfrm>
              <a:off x="564065" y="2743061"/>
              <a:ext cx="772969" cy="276999"/>
            </a:xfrm>
            <a:prstGeom prst="rect">
              <a:avLst/>
            </a:prstGeom>
            <a:noFill/>
            <a:ln w="9525">
              <a:noFill/>
              <a:miter lim="800000"/>
              <a:headEnd/>
              <a:tailEnd/>
            </a:ln>
          </p:spPr>
          <p:txBody>
            <a:bodyPr wrap="none">
              <a:spAutoFit/>
            </a:bodyPr>
            <a:lstStyle/>
            <a:p>
              <a:pPr algn="ctr"/>
              <a:r>
                <a:rPr lang="en-US" sz="1200" b="1" u="sng" dirty="0" smtClean="0"/>
                <a:t>Execute</a:t>
              </a:r>
              <a:endParaRPr lang="en-US" sz="1200" b="1" u="sng" dirty="0"/>
            </a:p>
          </p:txBody>
        </p:sp>
        <p:grpSp>
          <p:nvGrpSpPr>
            <p:cNvPr id="205" name="Group 204"/>
            <p:cNvGrpSpPr/>
            <p:nvPr/>
          </p:nvGrpSpPr>
          <p:grpSpPr>
            <a:xfrm>
              <a:off x="1323516" y="2722940"/>
              <a:ext cx="5754078" cy="1844045"/>
              <a:chOff x="2641785" y="4015570"/>
              <a:chExt cx="5754078" cy="1844045"/>
            </a:xfrm>
          </p:grpSpPr>
          <p:grpSp>
            <p:nvGrpSpPr>
              <p:cNvPr id="206" name="Group 98"/>
              <p:cNvGrpSpPr/>
              <p:nvPr/>
            </p:nvGrpSpPr>
            <p:grpSpPr>
              <a:xfrm>
                <a:off x="2672437" y="4062723"/>
                <a:ext cx="5722449" cy="1762969"/>
                <a:chOff x="2672437" y="3620464"/>
                <a:chExt cx="5722449" cy="2027771"/>
              </a:xfrm>
            </p:grpSpPr>
            <p:sp>
              <p:nvSpPr>
                <p:cNvPr id="241" name="Rectangle 240"/>
                <p:cNvSpPr/>
                <p:nvPr/>
              </p:nvSpPr>
              <p:spPr>
                <a:xfrm>
                  <a:off x="2672437" y="3620464"/>
                  <a:ext cx="856576" cy="202777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3524302" y="3620465"/>
                  <a:ext cx="3262260" cy="202777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6777089" y="3620465"/>
                  <a:ext cx="808568" cy="20277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7586318" y="3620465"/>
                  <a:ext cx="808568" cy="2027764"/>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93"/>
              <p:cNvGrpSpPr/>
              <p:nvPr/>
            </p:nvGrpSpPr>
            <p:grpSpPr>
              <a:xfrm>
                <a:off x="2684191" y="4342325"/>
                <a:ext cx="4899913" cy="1371603"/>
                <a:chOff x="2675311" y="4075389"/>
                <a:chExt cx="4933847" cy="1069852"/>
              </a:xfrm>
            </p:grpSpPr>
            <p:cxnSp>
              <p:nvCxnSpPr>
                <p:cNvPr id="234" name="Straight Connector 233"/>
                <p:cNvCxnSpPr/>
                <p:nvPr/>
              </p:nvCxnSpPr>
              <p:spPr>
                <a:xfrm rot="5400000">
                  <a:off x="4624307" y="4608791"/>
                  <a:ext cx="106680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rot="5400000">
                  <a:off x="5441457" y="4608791"/>
                  <a:ext cx="106680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rot="5400000">
                  <a:off x="2988484" y="4610314"/>
                  <a:ext cx="10698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5400000">
                  <a:off x="6257084" y="4610316"/>
                  <a:ext cx="10698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5400000">
                  <a:off x="2141910" y="4608790"/>
                  <a:ext cx="10668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7075757" y="4608793"/>
                  <a:ext cx="106680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3807157" y="4608791"/>
                  <a:ext cx="106680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8" name="Group 89"/>
              <p:cNvGrpSpPr/>
              <p:nvPr/>
            </p:nvGrpSpPr>
            <p:grpSpPr>
              <a:xfrm>
                <a:off x="2829913" y="4927544"/>
                <a:ext cx="5466098" cy="343858"/>
                <a:chOff x="2829913" y="4486096"/>
                <a:chExt cx="5466098" cy="343858"/>
              </a:xfrm>
            </p:grpSpPr>
            <p:sp>
              <p:nvSpPr>
                <p:cNvPr id="227" name="TextBox 43"/>
                <p:cNvSpPr txBox="1">
                  <a:spLocks noChangeArrowheads="1"/>
                </p:cNvSpPr>
                <p:nvPr/>
              </p:nvSpPr>
              <p:spPr bwMode="auto">
                <a:xfrm>
                  <a:off x="5313836" y="4486304"/>
                  <a:ext cx="481012" cy="338138"/>
                </a:xfrm>
                <a:prstGeom prst="rect">
                  <a:avLst/>
                </a:prstGeom>
                <a:noFill/>
                <a:ln w="9525">
                  <a:solidFill>
                    <a:schemeClr val="tx1"/>
                  </a:solidFill>
                  <a:miter lim="800000"/>
                  <a:headEnd/>
                  <a:tailEnd/>
                </a:ln>
              </p:spPr>
              <p:txBody>
                <a:bodyPr wrap="none">
                  <a:spAutoFit/>
                </a:bodyPr>
                <a:lstStyle/>
                <a:p>
                  <a:pPr algn="ctr"/>
                  <a:r>
                    <a:rPr lang="en-US" sz="1600" b="1"/>
                    <a:t>T-2</a:t>
                  </a:r>
                </a:p>
              </p:txBody>
            </p:sp>
            <p:sp>
              <p:nvSpPr>
                <p:cNvPr id="228" name="TextBox 39"/>
                <p:cNvSpPr txBox="1">
                  <a:spLocks noChangeArrowheads="1"/>
                </p:cNvSpPr>
                <p:nvPr/>
              </p:nvSpPr>
              <p:spPr bwMode="auto">
                <a:xfrm>
                  <a:off x="6141515" y="4486304"/>
                  <a:ext cx="481012" cy="338138"/>
                </a:xfrm>
                <a:prstGeom prst="rect">
                  <a:avLst/>
                </a:prstGeom>
                <a:noFill/>
                <a:ln w="9525">
                  <a:solidFill>
                    <a:schemeClr val="tx1"/>
                  </a:solidFill>
                  <a:miter lim="800000"/>
                  <a:headEnd/>
                  <a:tailEnd/>
                </a:ln>
              </p:spPr>
              <p:txBody>
                <a:bodyPr wrap="none">
                  <a:spAutoFit/>
                </a:bodyPr>
                <a:lstStyle/>
                <a:p>
                  <a:pPr algn="ctr"/>
                  <a:r>
                    <a:rPr lang="en-US" sz="1600" b="1" dirty="0"/>
                    <a:t>T-1</a:t>
                  </a:r>
                </a:p>
              </p:txBody>
            </p:sp>
            <p:sp>
              <p:nvSpPr>
                <p:cNvPr id="229" name="TextBox 51"/>
                <p:cNvSpPr txBox="1">
                  <a:spLocks noChangeArrowheads="1"/>
                </p:cNvSpPr>
                <p:nvPr/>
              </p:nvSpPr>
              <p:spPr bwMode="auto">
                <a:xfrm>
                  <a:off x="3639777" y="4486304"/>
                  <a:ext cx="481012" cy="338138"/>
                </a:xfrm>
                <a:prstGeom prst="rect">
                  <a:avLst/>
                </a:prstGeom>
                <a:noFill/>
                <a:ln w="9525">
                  <a:solidFill>
                    <a:schemeClr val="tx1"/>
                  </a:solidFill>
                  <a:miter lim="800000"/>
                  <a:headEnd/>
                  <a:tailEnd/>
                </a:ln>
              </p:spPr>
              <p:txBody>
                <a:bodyPr wrap="none">
                  <a:spAutoFit/>
                </a:bodyPr>
                <a:lstStyle/>
                <a:p>
                  <a:pPr algn="ctr"/>
                  <a:r>
                    <a:rPr lang="en-US" sz="1600" b="1"/>
                    <a:t>T-4</a:t>
                  </a:r>
                </a:p>
              </p:txBody>
            </p:sp>
            <p:sp>
              <p:nvSpPr>
                <p:cNvPr id="230" name="TextBox 24"/>
                <p:cNvSpPr txBox="1">
                  <a:spLocks noChangeArrowheads="1"/>
                </p:cNvSpPr>
                <p:nvPr/>
              </p:nvSpPr>
              <p:spPr bwMode="auto">
                <a:xfrm>
                  <a:off x="6878987" y="4486304"/>
                  <a:ext cx="544513" cy="338138"/>
                </a:xfrm>
                <a:prstGeom prst="rect">
                  <a:avLst/>
                </a:prstGeom>
                <a:noFill/>
                <a:ln w="9525">
                  <a:solidFill>
                    <a:schemeClr val="tx1"/>
                  </a:solidFill>
                  <a:miter lim="800000"/>
                  <a:headEnd/>
                  <a:tailEnd/>
                </a:ln>
              </p:spPr>
              <p:txBody>
                <a:bodyPr wrap="none">
                  <a:spAutoFit/>
                </a:bodyPr>
                <a:lstStyle/>
                <a:p>
                  <a:pPr algn="ctr"/>
                  <a:r>
                    <a:rPr lang="en-US" sz="1600" b="1" dirty="0"/>
                    <a:t>T+0</a:t>
                  </a:r>
                </a:p>
              </p:txBody>
            </p:sp>
            <p:sp>
              <p:nvSpPr>
                <p:cNvPr id="231" name="TextBox 55"/>
                <p:cNvSpPr txBox="1">
                  <a:spLocks noChangeArrowheads="1"/>
                </p:cNvSpPr>
                <p:nvPr/>
              </p:nvSpPr>
              <p:spPr bwMode="auto">
                <a:xfrm>
                  <a:off x="2829913" y="4486096"/>
                  <a:ext cx="481094" cy="338554"/>
                </a:xfrm>
                <a:prstGeom prst="rect">
                  <a:avLst/>
                </a:prstGeom>
                <a:noFill/>
                <a:ln w="9525">
                  <a:solidFill>
                    <a:schemeClr val="tx1"/>
                  </a:solidFill>
                  <a:miter lim="800000"/>
                  <a:headEnd/>
                  <a:tailEnd/>
                </a:ln>
              </p:spPr>
              <p:txBody>
                <a:bodyPr wrap="none">
                  <a:spAutoFit/>
                </a:bodyPr>
                <a:lstStyle/>
                <a:p>
                  <a:pPr algn="ctr"/>
                  <a:r>
                    <a:rPr lang="en-US" sz="1600" b="1" dirty="0" smtClean="0"/>
                    <a:t>T-5</a:t>
                  </a:r>
                  <a:endParaRPr lang="en-US" sz="1600" b="1" dirty="0"/>
                </a:p>
              </p:txBody>
            </p:sp>
            <p:sp>
              <p:nvSpPr>
                <p:cNvPr id="232" name="TextBox 24"/>
                <p:cNvSpPr txBox="1">
                  <a:spLocks noChangeArrowheads="1"/>
                </p:cNvSpPr>
                <p:nvPr/>
              </p:nvSpPr>
              <p:spPr bwMode="auto">
                <a:xfrm>
                  <a:off x="7752272" y="4486096"/>
                  <a:ext cx="543739" cy="338554"/>
                </a:xfrm>
                <a:prstGeom prst="rect">
                  <a:avLst/>
                </a:prstGeom>
                <a:noFill/>
                <a:ln w="9525">
                  <a:solidFill>
                    <a:schemeClr val="tx1"/>
                  </a:solidFill>
                  <a:prstDash val="dash"/>
                  <a:miter lim="800000"/>
                  <a:headEnd/>
                  <a:tailEnd/>
                </a:ln>
              </p:spPr>
              <p:txBody>
                <a:bodyPr wrap="none">
                  <a:spAutoFit/>
                </a:bodyPr>
                <a:lstStyle/>
                <a:p>
                  <a:pPr algn="ctr"/>
                  <a:r>
                    <a:rPr lang="en-US" sz="1600" b="1" i="1" dirty="0" smtClean="0"/>
                    <a:t>T+1</a:t>
                  </a:r>
                  <a:endParaRPr lang="en-US" sz="1600" b="1" i="1" dirty="0"/>
                </a:p>
              </p:txBody>
            </p:sp>
            <p:sp>
              <p:nvSpPr>
                <p:cNvPr id="233" name="TextBox 47"/>
                <p:cNvSpPr txBox="1">
                  <a:spLocks noChangeArrowheads="1"/>
                </p:cNvSpPr>
                <p:nvPr/>
              </p:nvSpPr>
              <p:spPr bwMode="auto">
                <a:xfrm>
                  <a:off x="4507705" y="4491400"/>
                  <a:ext cx="481093" cy="338554"/>
                </a:xfrm>
                <a:prstGeom prst="rect">
                  <a:avLst/>
                </a:prstGeom>
                <a:noFill/>
                <a:ln w="9525">
                  <a:solidFill>
                    <a:schemeClr val="tx1"/>
                  </a:solidFill>
                  <a:miter lim="800000"/>
                  <a:headEnd/>
                  <a:tailEnd/>
                </a:ln>
              </p:spPr>
              <p:txBody>
                <a:bodyPr wrap="none">
                  <a:spAutoFit/>
                </a:bodyPr>
                <a:lstStyle/>
                <a:p>
                  <a:pPr algn="ctr"/>
                  <a:r>
                    <a:rPr lang="en-US" sz="1600" b="1" dirty="0" smtClean="0"/>
                    <a:t>T-3</a:t>
                  </a:r>
                </a:p>
              </p:txBody>
            </p:sp>
          </p:grpSp>
          <p:sp>
            <p:nvSpPr>
              <p:cNvPr id="209" name="TextBox 123"/>
              <p:cNvSpPr txBox="1">
                <a:spLocks noChangeArrowheads="1"/>
              </p:cNvSpPr>
              <p:nvPr/>
            </p:nvSpPr>
            <p:spPr bwMode="auto">
              <a:xfrm>
                <a:off x="5215147" y="5255102"/>
                <a:ext cx="678391" cy="507831"/>
              </a:xfrm>
              <a:prstGeom prst="rect">
                <a:avLst/>
              </a:prstGeom>
              <a:noFill/>
              <a:ln w="9525">
                <a:noFill/>
                <a:miter lim="800000"/>
                <a:headEnd/>
                <a:tailEnd/>
              </a:ln>
            </p:spPr>
            <p:txBody>
              <a:bodyPr wrap="none" anchor="ctr" anchorCtr="0">
                <a:spAutoFit/>
              </a:bodyPr>
              <a:lstStyle/>
              <a:p>
                <a:pPr algn="ctr"/>
                <a:r>
                  <a:rPr lang="en-US" sz="900" b="1" dirty="0"/>
                  <a:t>Issue</a:t>
                </a:r>
              </a:p>
              <a:p>
                <a:pPr algn="ctr"/>
                <a:r>
                  <a:rPr lang="en-US" sz="900" b="1" dirty="0" smtClean="0"/>
                  <a:t>Order/</a:t>
                </a:r>
              </a:p>
              <a:p>
                <a:pPr algn="ctr"/>
                <a:r>
                  <a:rPr lang="en-US" sz="900" b="1" dirty="0" smtClean="0"/>
                  <a:t>Final IPR</a:t>
                </a:r>
              </a:p>
            </p:txBody>
          </p:sp>
          <p:sp>
            <p:nvSpPr>
              <p:cNvPr id="210" name="TextBox 123"/>
              <p:cNvSpPr txBox="1">
                <a:spLocks noChangeArrowheads="1"/>
              </p:cNvSpPr>
              <p:nvPr/>
            </p:nvSpPr>
            <p:spPr bwMode="auto">
              <a:xfrm>
                <a:off x="6030002" y="5393601"/>
                <a:ext cx="704039" cy="230832"/>
              </a:xfrm>
              <a:prstGeom prst="rect">
                <a:avLst/>
              </a:prstGeom>
              <a:noFill/>
              <a:ln w="9525">
                <a:noFill/>
                <a:miter lim="800000"/>
                <a:headEnd/>
                <a:tailEnd/>
              </a:ln>
            </p:spPr>
            <p:txBody>
              <a:bodyPr wrap="none" anchor="ctr" anchorCtr="0">
                <a:spAutoFit/>
              </a:bodyPr>
              <a:lstStyle/>
              <a:p>
                <a:pPr algn="ctr"/>
                <a:r>
                  <a:rPr lang="en-US" sz="900" b="1" dirty="0"/>
                  <a:t>Rehearse</a:t>
                </a:r>
                <a:endParaRPr lang="en-US" sz="900" dirty="0"/>
              </a:p>
            </p:txBody>
          </p:sp>
          <p:sp>
            <p:nvSpPr>
              <p:cNvPr id="211" name="TextBox 123"/>
              <p:cNvSpPr txBox="1">
                <a:spLocks noChangeArrowheads="1"/>
              </p:cNvSpPr>
              <p:nvPr/>
            </p:nvSpPr>
            <p:spPr bwMode="auto">
              <a:xfrm>
                <a:off x="3550888" y="5255102"/>
                <a:ext cx="793807" cy="507831"/>
              </a:xfrm>
              <a:prstGeom prst="rect">
                <a:avLst/>
              </a:prstGeom>
              <a:noFill/>
              <a:ln w="9525">
                <a:noFill/>
                <a:miter lim="800000"/>
                <a:headEnd/>
                <a:tailEnd/>
              </a:ln>
            </p:spPr>
            <p:txBody>
              <a:bodyPr wrap="none" anchor="ctr" anchorCtr="0">
                <a:spAutoFit/>
              </a:bodyPr>
              <a:lstStyle/>
              <a:p>
                <a:pPr algn="ctr"/>
                <a:r>
                  <a:rPr lang="en-US" sz="900" b="1" dirty="0" smtClean="0"/>
                  <a:t>Back-Brief/</a:t>
                </a:r>
              </a:p>
              <a:p>
                <a:pPr algn="ctr"/>
                <a:r>
                  <a:rPr lang="en-US" sz="900" b="1" dirty="0" smtClean="0"/>
                  <a:t>Sign/Post/</a:t>
                </a:r>
              </a:p>
              <a:p>
                <a:pPr algn="ctr"/>
                <a:r>
                  <a:rPr lang="en-US" sz="900" b="1" dirty="0" smtClean="0"/>
                  <a:t>IPR 1</a:t>
                </a:r>
              </a:p>
            </p:txBody>
          </p:sp>
          <p:sp>
            <p:nvSpPr>
              <p:cNvPr id="212" name="TextBox 123"/>
              <p:cNvSpPr txBox="1">
                <a:spLocks noChangeArrowheads="1"/>
              </p:cNvSpPr>
              <p:nvPr/>
            </p:nvSpPr>
            <p:spPr bwMode="auto">
              <a:xfrm>
                <a:off x="6882059" y="5324351"/>
                <a:ext cx="659155" cy="369332"/>
              </a:xfrm>
              <a:prstGeom prst="rect">
                <a:avLst/>
              </a:prstGeom>
              <a:noFill/>
              <a:ln w="9525">
                <a:noFill/>
                <a:miter lim="800000"/>
                <a:headEnd/>
                <a:tailEnd/>
              </a:ln>
            </p:spPr>
            <p:txBody>
              <a:bodyPr wrap="none" anchor="ctr" anchorCtr="0">
                <a:spAutoFit/>
              </a:bodyPr>
              <a:lstStyle/>
              <a:p>
                <a:pPr algn="ctr"/>
                <a:r>
                  <a:rPr lang="en-US" sz="900" b="1" dirty="0" smtClean="0"/>
                  <a:t>Execute/</a:t>
                </a:r>
              </a:p>
              <a:p>
                <a:pPr algn="ctr"/>
                <a:r>
                  <a:rPr lang="en-US" sz="900" b="1" dirty="0" smtClean="0"/>
                  <a:t>Retrain</a:t>
                </a:r>
                <a:endParaRPr lang="en-US" sz="900" dirty="0"/>
              </a:p>
            </p:txBody>
          </p:sp>
          <p:sp>
            <p:nvSpPr>
              <p:cNvPr id="213" name="TextBox 123"/>
              <p:cNvSpPr txBox="1">
                <a:spLocks noChangeArrowheads="1"/>
              </p:cNvSpPr>
              <p:nvPr/>
            </p:nvSpPr>
            <p:spPr bwMode="auto">
              <a:xfrm>
                <a:off x="2641785" y="5213284"/>
                <a:ext cx="922048" cy="646331"/>
              </a:xfrm>
              <a:prstGeom prst="rect">
                <a:avLst/>
              </a:prstGeom>
              <a:noFill/>
              <a:ln w="9525">
                <a:noFill/>
                <a:miter lim="800000"/>
                <a:headEnd/>
                <a:tailEnd/>
              </a:ln>
            </p:spPr>
            <p:txBody>
              <a:bodyPr wrap="none" anchor="ctr" anchorCtr="0">
                <a:spAutoFit/>
              </a:bodyPr>
              <a:lstStyle/>
              <a:p>
                <a:pPr algn="ctr"/>
                <a:r>
                  <a:rPr lang="en-US" sz="900" b="1" dirty="0" smtClean="0"/>
                  <a:t>Recover/AAR</a:t>
                </a:r>
                <a:endParaRPr lang="en-US" sz="900" dirty="0" smtClean="0"/>
              </a:p>
              <a:p>
                <a:pPr algn="ctr"/>
                <a:r>
                  <a:rPr lang="en-US" sz="900" b="1" dirty="0" smtClean="0"/>
                  <a:t>Coordinate/</a:t>
                </a:r>
              </a:p>
              <a:p>
                <a:pPr algn="ctr"/>
                <a:r>
                  <a:rPr lang="en-US" sz="900" b="1" dirty="0" smtClean="0"/>
                  <a:t>Resource/</a:t>
                </a:r>
              </a:p>
              <a:p>
                <a:pPr algn="ctr"/>
                <a:r>
                  <a:rPr lang="en-US" sz="900" b="1" dirty="0" smtClean="0"/>
                  <a:t>Submit</a:t>
                </a:r>
              </a:p>
            </p:txBody>
          </p:sp>
          <p:sp>
            <p:nvSpPr>
              <p:cNvPr id="215" name="TextBox 123"/>
              <p:cNvSpPr txBox="1">
                <a:spLocks noChangeArrowheads="1"/>
              </p:cNvSpPr>
              <p:nvPr/>
            </p:nvSpPr>
            <p:spPr bwMode="auto">
              <a:xfrm>
                <a:off x="4457146" y="5255102"/>
                <a:ext cx="582211" cy="507831"/>
              </a:xfrm>
              <a:prstGeom prst="rect">
                <a:avLst/>
              </a:prstGeom>
              <a:noFill/>
              <a:ln w="9525">
                <a:noFill/>
                <a:miter lim="800000"/>
                <a:headEnd/>
                <a:tailEnd/>
              </a:ln>
            </p:spPr>
            <p:txBody>
              <a:bodyPr wrap="none" anchor="ctr" anchorCtr="0">
                <a:spAutoFit/>
              </a:bodyPr>
              <a:lstStyle/>
              <a:p>
                <a:pPr algn="ctr"/>
                <a:r>
                  <a:rPr lang="en-US" sz="900" b="1" dirty="0" smtClean="0"/>
                  <a:t>Certify/</a:t>
                </a:r>
              </a:p>
              <a:p>
                <a:pPr algn="ctr"/>
                <a:r>
                  <a:rPr lang="en-US" sz="900" b="1" dirty="0" smtClean="0"/>
                  <a:t>Recon/</a:t>
                </a:r>
              </a:p>
              <a:p>
                <a:pPr algn="ctr"/>
                <a:r>
                  <a:rPr lang="en-US" sz="900" b="1" dirty="0" smtClean="0"/>
                  <a:t>IPR 2</a:t>
                </a:r>
              </a:p>
            </p:txBody>
          </p:sp>
          <p:sp>
            <p:nvSpPr>
              <p:cNvPr id="216" name="TextBox 123"/>
              <p:cNvSpPr txBox="1">
                <a:spLocks noChangeArrowheads="1"/>
              </p:cNvSpPr>
              <p:nvPr/>
            </p:nvSpPr>
            <p:spPr bwMode="auto">
              <a:xfrm>
                <a:off x="5186293" y="4394101"/>
                <a:ext cx="736099" cy="507831"/>
              </a:xfrm>
              <a:prstGeom prst="rect">
                <a:avLst/>
              </a:prstGeom>
              <a:noFill/>
              <a:ln w="9525">
                <a:noFill/>
                <a:miter lim="800000"/>
                <a:headEnd/>
                <a:tailEnd/>
              </a:ln>
            </p:spPr>
            <p:txBody>
              <a:bodyPr wrap="none" anchor="ctr" anchorCtr="0">
                <a:spAutoFit/>
              </a:bodyPr>
              <a:lstStyle/>
              <a:p>
                <a:pPr algn="ctr"/>
                <a:r>
                  <a:rPr lang="en-US" sz="900" b="1" dirty="0" smtClean="0"/>
                  <a:t>Pre-</a:t>
                </a:r>
              </a:p>
              <a:p>
                <a:pPr algn="ctr"/>
                <a:r>
                  <a:rPr lang="en-US" sz="900" b="1" dirty="0" smtClean="0"/>
                  <a:t>Execution</a:t>
                </a:r>
              </a:p>
              <a:p>
                <a:pPr algn="ctr"/>
                <a:r>
                  <a:rPr lang="en-US" sz="900" b="1" dirty="0" smtClean="0"/>
                  <a:t>Checks</a:t>
                </a:r>
                <a:endParaRPr lang="en-US" sz="900" b="1" dirty="0"/>
              </a:p>
            </p:txBody>
          </p:sp>
          <p:sp>
            <p:nvSpPr>
              <p:cNvPr id="217" name="TextBox 126"/>
              <p:cNvSpPr txBox="1">
                <a:spLocks noChangeArrowheads="1"/>
              </p:cNvSpPr>
              <p:nvPr/>
            </p:nvSpPr>
            <p:spPr bwMode="auto">
              <a:xfrm>
                <a:off x="6013974" y="4394101"/>
                <a:ext cx="736099" cy="507831"/>
              </a:xfrm>
              <a:prstGeom prst="rect">
                <a:avLst/>
              </a:prstGeom>
              <a:noFill/>
              <a:ln w="9525">
                <a:noFill/>
                <a:miter lim="800000"/>
                <a:headEnd/>
                <a:tailEnd/>
              </a:ln>
            </p:spPr>
            <p:txBody>
              <a:bodyPr wrap="none" anchor="ctr" anchorCtr="0">
                <a:spAutoFit/>
              </a:bodyPr>
              <a:lstStyle/>
              <a:p>
                <a:pPr algn="ctr"/>
                <a:r>
                  <a:rPr lang="en-US" sz="900" b="1" dirty="0" smtClean="0"/>
                  <a:t>Pre-</a:t>
                </a:r>
              </a:p>
              <a:p>
                <a:pPr algn="ctr"/>
                <a:r>
                  <a:rPr lang="en-US" sz="900" b="1" dirty="0" smtClean="0"/>
                  <a:t>Execution</a:t>
                </a:r>
              </a:p>
              <a:p>
                <a:pPr algn="ctr"/>
                <a:r>
                  <a:rPr lang="en-US" sz="900" b="1" dirty="0" smtClean="0"/>
                  <a:t>Checks</a:t>
                </a:r>
                <a:endParaRPr lang="en-US" sz="900" b="1" dirty="0"/>
              </a:p>
            </p:txBody>
          </p:sp>
          <p:sp>
            <p:nvSpPr>
              <p:cNvPr id="218" name="TextBox 123"/>
              <p:cNvSpPr txBox="1">
                <a:spLocks noChangeArrowheads="1"/>
              </p:cNvSpPr>
              <p:nvPr/>
            </p:nvSpPr>
            <p:spPr bwMode="auto">
              <a:xfrm>
                <a:off x="3572548" y="4394101"/>
                <a:ext cx="736099" cy="507831"/>
              </a:xfrm>
              <a:prstGeom prst="rect">
                <a:avLst/>
              </a:prstGeom>
              <a:noFill/>
              <a:ln w="9525">
                <a:noFill/>
                <a:miter lim="800000"/>
                <a:headEnd/>
                <a:tailEnd/>
              </a:ln>
            </p:spPr>
            <p:txBody>
              <a:bodyPr wrap="none" anchor="ctr" anchorCtr="0">
                <a:spAutoFit/>
              </a:bodyPr>
              <a:lstStyle/>
              <a:p>
                <a:pPr algn="ctr"/>
                <a:r>
                  <a:rPr lang="en-US" sz="900" b="1" dirty="0" smtClean="0"/>
                  <a:t>Pre-</a:t>
                </a:r>
              </a:p>
              <a:p>
                <a:pPr algn="ctr"/>
                <a:r>
                  <a:rPr lang="en-US" sz="900" b="1" dirty="0" smtClean="0"/>
                  <a:t>Execution</a:t>
                </a:r>
              </a:p>
              <a:p>
                <a:pPr algn="ctr"/>
                <a:r>
                  <a:rPr lang="en-US" sz="900" b="1" dirty="0" smtClean="0"/>
                  <a:t>Checks</a:t>
                </a:r>
                <a:endParaRPr lang="en-US" sz="900" b="1" dirty="0"/>
              </a:p>
            </p:txBody>
          </p:sp>
          <p:sp>
            <p:nvSpPr>
              <p:cNvPr id="219" name="TextBox 127"/>
              <p:cNvSpPr txBox="1">
                <a:spLocks noChangeArrowheads="1"/>
              </p:cNvSpPr>
              <p:nvPr/>
            </p:nvSpPr>
            <p:spPr bwMode="auto">
              <a:xfrm>
                <a:off x="6798158" y="4394101"/>
                <a:ext cx="748923" cy="507831"/>
              </a:xfrm>
              <a:prstGeom prst="rect">
                <a:avLst/>
              </a:prstGeom>
              <a:noFill/>
              <a:ln w="9525">
                <a:noFill/>
                <a:miter lim="800000"/>
                <a:headEnd/>
                <a:tailEnd/>
              </a:ln>
            </p:spPr>
            <p:txBody>
              <a:bodyPr wrap="none" anchor="ctr" anchorCtr="0">
                <a:spAutoFit/>
              </a:bodyPr>
              <a:lstStyle/>
              <a:p>
                <a:pPr algn="ctr"/>
                <a:r>
                  <a:rPr lang="en-US" sz="900" b="1" dirty="0" smtClean="0"/>
                  <a:t>Current</a:t>
                </a:r>
              </a:p>
              <a:p>
                <a:pPr algn="ctr"/>
                <a:r>
                  <a:rPr lang="en-US" sz="900" b="1" dirty="0" smtClean="0"/>
                  <a:t>Week’s</a:t>
                </a:r>
              </a:p>
              <a:p>
                <a:pPr algn="ctr"/>
                <a:r>
                  <a:rPr lang="en-US" sz="900" b="1" dirty="0" smtClean="0"/>
                  <a:t>Highlights</a:t>
                </a:r>
              </a:p>
            </p:txBody>
          </p:sp>
          <p:sp>
            <p:nvSpPr>
              <p:cNvPr id="220" name="TextBox 123"/>
              <p:cNvSpPr txBox="1">
                <a:spLocks noChangeArrowheads="1"/>
              </p:cNvSpPr>
              <p:nvPr/>
            </p:nvSpPr>
            <p:spPr bwMode="auto">
              <a:xfrm>
                <a:off x="2665335" y="4434442"/>
                <a:ext cx="896399" cy="507831"/>
              </a:xfrm>
              <a:prstGeom prst="rect">
                <a:avLst/>
              </a:prstGeom>
              <a:noFill/>
              <a:ln w="9525">
                <a:noFill/>
                <a:miter lim="800000"/>
                <a:headEnd/>
                <a:tailEnd/>
              </a:ln>
            </p:spPr>
            <p:txBody>
              <a:bodyPr wrap="none" anchor="ctr" anchorCtr="0">
                <a:spAutoFit/>
              </a:bodyPr>
              <a:lstStyle/>
              <a:p>
                <a:pPr algn="ctr"/>
                <a:r>
                  <a:rPr lang="en-US" sz="900" b="1" dirty="0" smtClean="0"/>
                  <a:t>Shortfalls/</a:t>
                </a:r>
              </a:p>
              <a:p>
                <a:pPr algn="ctr"/>
                <a:r>
                  <a:rPr lang="en-US" sz="900" b="1" dirty="0" smtClean="0"/>
                  <a:t>METL</a:t>
                </a:r>
              </a:p>
              <a:p>
                <a:pPr algn="ctr"/>
                <a:r>
                  <a:rPr lang="en-US" sz="900" b="1" dirty="0" smtClean="0"/>
                  <a:t>Assessment/</a:t>
                </a:r>
              </a:p>
            </p:txBody>
          </p:sp>
          <p:sp>
            <p:nvSpPr>
              <p:cNvPr id="221" name="TextBox 123"/>
              <p:cNvSpPr txBox="1">
                <a:spLocks noChangeArrowheads="1"/>
              </p:cNvSpPr>
              <p:nvPr/>
            </p:nvSpPr>
            <p:spPr bwMode="auto">
              <a:xfrm>
                <a:off x="7800507" y="4532600"/>
                <a:ext cx="428322" cy="230832"/>
              </a:xfrm>
              <a:prstGeom prst="rect">
                <a:avLst/>
              </a:prstGeom>
              <a:noFill/>
              <a:ln w="9525">
                <a:noFill/>
                <a:miter lim="800000"/>
                <a:headEnd/>
                <a:tailEnd/>
              </a:ln>
            </p:spPr>
            <p:txBody>
              <a:bodyPr wrap="none" anchor="ctr" anchorCtr="0">
                <a:spAutoFit/>
              </a:bodyPr>
              <a:lstStyle/>
              <a:p>
                <a:pPr algn="ctr"/>
                <a:r>
                  <a:rPr lang="en-US" sz="900" b="1" dirty="0" smtClean="0"/>
                  <a:t>CTG</a:t>
                </a:r>
                <a:endParaRPr lang="en-US" sz="900" dirty="0"/>
              </a:p>
            </p:txBody>
          </p:sp>
          <p:sp>
            <p:nvSpPr>
              <p:cNvPr id="222" name="TextBox 123"/>
              <p:cNvSpPr txBox="1">
                <a:spLocks noChangeArrowheads="1"/>
              </p:cNvSpPr>
              <p:nvPr/>
            </p:nvSpPr>
            <p:spPr bwMode="auto">
              <a:xfrm>
                <a:off x="4380202" y="4394101"/>
                <a:ext cx="736099" cy="507831"/>
              </a:xfrm>
              <a:prstGeom prst="rect">
                <a:avLst/>
              </a:prstGeom>
              <a:noFill/>
              <a:ln w="9525">
                <a:noFill/>
                <a:miter lim="800000"/>
                <a:headEnd/>
                <a:tailEnd/>
              </a:ln>
            </p:spPr>
            <p:txBody>
              <a:bodyPr wrap="none" anchor="ctr" anchorCtr="0">
                <a:spAutoFit/>
              </a:bodyPr>
              <a:lstStyle/>
              <a:p>
                <a:pPr algn="ctr"/>
                <a:r>
                  <a:rPr lang="en-US" sz="900" b="1" dirty="0" smtClean="0"/>
                  <a:t>Pre-</a:t>
                </a:r>
              </a:p>
              <a:p>
                <a:pPr algn="ctr"/>
                <a:r>
                  <a:rPr lang="en-US" sz="900" b="1" dirty="0" smtClean="0"/>
                  <a:t>Execution</a:t>
                </a:r>
              </a:p>
              <a:p>
                <a:pPr algn="ctr"/>
                <a:r>
                  <a:rPr lang="en-US" sz="900" b="1" dirty="0" smtClean="0"/>
                  <a:t>Checks</a:t>
                </a:r>
                <a:endParaRPr lang="en-US" sz="900" b="1" dirty="0"/>
              </a:p>
            </p:txBody>
          </p:sp>
          <p:sp>
            <p:nvSpPr>
              <p:cNvPr id="223" name="TextBox 86"/>
              <p:cNvSpPr txBox="1">
                <a:spLocks noChangeArrowheads="1"/>
              </p:cNvSpPr>
              <p:nvPr/>
            </p:nvSpPr>
            <p:spPr bwMode="auto">
              <a:xfrm>
                <a:off x="4335318" y="4208372"/>
                <a:ext cx="825867" cy="276999"/>
              </a:xfrm>
              <a:prstGeom prst="rect">
                <a:avLst/>
              </a:prstGeom>
              <a:noFill/>
              <a:ln w="9525">
                <a:noFill/>
                <a:miter lim="800000"/>
                <a:headEnd/>
                <a:tailEnd/>
              </a:ln>
            </p:spPr>
            <p:txBody>
              <a:bodyPr wrap="none">
                <a:spAutoFit/>
              </a:bodyPr>
              <a:lstStyle/>
              <a:p>
                <a:pPr algn="ctr"/>
                <a:r>
                  <a:rPr lang="en-US" sz="1200" b="1" dirty="0" smtClean="0"/>
                  <a:t>(Locked)</a:t>
                </a:r>
                <a:endParaRPr lang="en-US" sz="1200" b="1" dirty="0"/>
              </a:p>
            </p:txBody>
          </p:sp>
          <p:sp>
            <p:nvSpPr>
              <p:cNvPr id="224" name="TextBox 86"/>
              <p:cNvSpPr txBox="1">
                <a:spLocks noChangeArrowheads="1"/>
              </p:cNvSpPr>
              <p:nvPr/>
            </p:nvSpPr>
            <p:spPr bwMode="auto">
              <a:xfrm>
                <a:off x="2701295" y="4026460"/>
                <a:ext cx="763351" cy="461665"/>
              </a:xfrm>
              <a:prstGeom prst="rect">
                <a:avLst/>
              </a:prstGeom>
              <a:noFill/>
              <a:ln w="9525">
                <a:noFill/>
                <a:miter lim="800000"/>
                <a:headEnd/>
                <a:tailEnd/>
              </a:ln>
            </p:spPr>
            <p:txBody>
              <a:bodyPr wrap="none">
                <a:spAutoFit/>
              </a:bodyPr>
              <a:lstStyle/>
              <a:p>
                <a:pPr algn="ctr"/>
                <a:r>
                  <a:rPr lang="en-US" sz="1200" b="1" u="sng" dirty="0" smtClean="0"/>
                  <a:t>Assess/</a:t>
                </a:r>
              </a:p>
              <a:p>
                <a:pPr algn="ctr"/>
                <a:r>
                  <a:rPr lang="en-US" sz="1200" b="1" u="sng" dirty="0" smtClean="0"/>
                  <a:t>Plan</a:t>
                </a:r>
                <a:endParaRPr lang="en-US" sz="1200" b="1" u="sng" dirty="0"/>
              </a:p>
            </p:txBody>
          </p:sp>
          <p:sp>
            <p:nvSpPr>
              <p:cNvPr id="225" name="TextBox 86"/>
              <p:cNvSpPr txBox="1">
                <a:spLocks noChangeArrowheads="1"/>
              </p:cNvSpPr>
              <p:nvPr/>
            </p:nvSpPr>
            <p:spPr bwMode="auto">
              <a:xfrm>
                <a:off x="4789689" y="4026460"/>
                <a:ext cx="755335" cy="276999"/>
              </a:xfrm>
              <a:prstGeom prst="rect">
                <a:avLst/>
              </a:prstGeom>
              <a:noFill/>
              <a:ln w="9525">
                <a:noFill/>
                <a:miter lim="800000"/>
                <a:headEnd/>
                <a:tailEnd/>
              </a:ln>
            </p:spPr>
            <p:txBody>
              <a:bodyPr wrap="none">
                <a:spAutoFit/>
              </a:bodyPr>
              <a:lstStyle/>
              <a:p>
                <a:pPr algn="ctr"/>
                <a:r>
                  <a:rPr lang="en-US" sz="1200" b="1" u="sng" dirty="0" smtClean="0"/>
                  <a:t>Prepare</a:t>
                </a:r>
                <a:endParaRPr lang="en-US" sz="1200" b="1" u="sng" dirty="0"/>
              </a:p>
            </p:txBody>
          </p:sp>
          <p:sp>
            <p:nvSpPr>
              <p:cNvPr id="226" name="TextBox 86"/>
              <p:cNvSpPr txBox="1">
                <a:spLocks noChangeArrowheads="1"/>
              </p:cNvSpPr>
              <p:nvPr/>
            </p:nvSpPr>
            <p:spPr bwMode="auto">
              <a:xfrm>
                <a:off x="6784172" y="4026460"/>
                <a:ext cx="816249" cy="276999"/>
              </a:xfrm>
              <a:prstGeom prst="rect">
                <a:avLst/>
              </a:prstGeom>
              <a:noFill/>
              <a:ln w="9525">
                <a:noFill/>
                <a:miter lim="800000"/>
                <a:headEnd/>
                <a:tailEnd/>
              </a:ln>
            </p:spPr>
            <p:txBody>
              <a:bodyPr wrap="none">
                <a:spAutoFit/>
              </a:bodyPr>
              <a:lstStyle/>
              <a:p>
                <a:pPr algn="ctr"/>
                <a:r>
                  <a:rPr lang="en-US" sz="1200" b="1" u="sng" dirty="0" smtClean="0"/>
                  <a:t>Execute </a:t>
                </a:r>
                <a:endParaRPr lang="en-US" sz="1200" b="1" u="sng" dirty="0"/>
              </a:p>
            </p:txBody>
          </p:sp>
          <p:sp>
            <p:nvSpPr>
              <p:cNvPr id="295" name="TextBox 86"/>
              <p:cNvSpPr txBox="1">
                <a:spLocks noChangeArrowheads="1"/>
              </p:cNvSpPr>
              <p:nvPr/>
            </p:nvSpPr>
            <p:spPr bwMode="auto">
              <a:xfrm>
                <a:off x="7632512" y="4015570"/>
                <a:ext cx="763351" cy="461665"/>
              </a:xfrm>
              <a:prstGeom prst="rect">
                <a:avLst/>
              </a:prstGeom>
              <a:noFill/>
              <a:ln w="9525">
                <a:noFill/>
                <a:miter lim="800000"/>
                <a:headEnd/>
                <a:tailEnd/>
              </a:ln>
            </p:spPr>
            <p:txBody>
              <a:bodyPr wrap="none">
                <a:spAutoFit/>
              </a:bodyPr>
              <a:lstStyle/>
              <a:p>
                <a:pPr algn="ctr"/>
                <a:r>
                  <a:rPr lang="en-US" sz="1200" b="1" u="sng" dirty="0" smtClean="0"/>
                  <a:t>Assess/</a:t>
                </a:r>
              </a:p>
              <a:p>
                <a:pPr algn="ctr"/>
                <a:r>
                  <a:rPr lang="en-US" sz="1200" b="1" u="sng" dirty="0" smtClean="0"/>
                  <a:t>Plan</a:t>
                </a:r>
                <a:endParaRPr lang="en-US" sz="1200" b="1" u="sng" dirty="0"/>
              </a:p>
            </p:txBody>
          </p:sp>
        </p:grpSp>
      </p:grpSp>
      <p:sp>
        <p:nvSpPr>
          <p:cNvPr id="112" name="Rectangle 2"/>
          <p:cNvSpPr txBox="1">
            <a:spLocks noChangeArrowheads="1"/>
          </p:cNvSpPr>
          <p:nvPr/>
        </p:nvSpPr>
        <p:spPr>
          <a:xfrm>
            <a:off x="428625" y="246063"/>
            <a:ext cx="8229600" cy="1143000"/>
          </a:xfrm>
          <a:prstGeom prst="rect">
            <a:avLst/>
          </a:prstGeom>
        </p:spPr>
        <p:txBody>
          <a:bodyPr anchor="t" anchorCtr="0"/>
          <a:lstStyle/>
          <a:p>
            <a:pPr lvl="0" algn="ctr"/>
            <a:r>
              <a:rPr lang="en-US" sz="3600" dirty="0" smtClean="0">
                <a:solidFill>
                  <a:prstClr val="black"/>
                </a:solidFill>
                <a:latin typeface="Arial" pitchFamily="34" charset="0"/>
                <a:ea typeface="+mj-ea"/>
                <a:cs typeface="Arial" pitchFamily="34" charset="0"/>
              </a:rPr>
              <a:t>Near-Term </a:t>
            </a:r>
            <a:r>
              <a:rPr lang="en-US" sz="3600" dirty="0">
                <a:solidFill>
                  <a:prstClr val="black"/>
                </a:solidFill>
                <a:latin typeface="Arial" pitchFamily="34" charset="0"/>
                <a:ea typeface="+mj-ea"/>
                <a:cs typeface="Arial" pitchFamily="34" charset="0"/>
              </a:rPr>
              <a:t>Training </a:t>
            </a:r>
            <a:r>
              <a:rPr lang="en-US" sz="3600" dirty="0" smtClean="0">
                <a:solidFill>
                  <a:prstClr val="black"/>
                </a:solidFill>
                <a:latin typeface="Arial" pitchFamily="34" charset="0"/>
                <a:ea typeface="+mj-ea"/>
                <a:cs typeface="Arial" pitchFamily="34" charset="0"/>
              </a:rPr>
              <a:t>Cycle</a:t>
            </a:r>
            <a:endParaRPr kumimoji="0" lang="en-US" sz="36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
        <p:nvSpPr>
          <p:cNvPr id="18454" name="TextBox 121"/>
          <p:cNvSpPr txBox="1">
            <a:spLocks noChangeArrowheads="1"/>
          </p:cNvSpPr>
          <p:nvPr/>
        </p:nvSpPr>
        <p:spPr bwMode="auto">
          <a:xfrm>
            <a:off x="3822657" y="1534890"/>
            <a:ext cx="1930272" cy="523220"/>
          </a:xfrm>
          <a:prstGeom prst="rect">
            <a:avLst/>
          </a:prstGeom>
          <a:noFill/>
          <a:ln w="9525">
            <a:noFill/>
            <a:miter lim="800000"/>
            <a:headEnd/>
            <a:tailEnd/>
          </a:ln>
        </p:spPr>
        <p:txBody>
          <a:bodyPr wrap="none">
            <a:spAutoFit/>
          </a:bodyPr>
          <a:lstStyle/>
          <a:p>
            <a:pPr algn="ctr"/>
            <a:r>
              <a:rPr lang="en-US" sz="1400" b="1" dirty="0" smtClean="0"/>
              <a:t>6-Weeks of Planning</a:t>
            </a:r>
          </a:p>
          <a:p>
            <a:pPr algn="ctr"/>
            <a:r>
              <a:rPr lang="en-US" sz="1400" b="1" dirty="0" smtClean="0"/>
              <a:t>&amp; Preparing to get…</a:t>
            </a:r>
            <a:endParaRPr lang="en-US" sz="1400" b="1" dirty="0"/>
          </a:p>
        </p:txBody>
      </p:sp>
      <p:sp>
        <p:nvSpPr>
          <p:cNvPr id="18473" name="Rectangle 122"/>
          <p:cNvSpPr>
            <a:spLocks noChangeArrowheads="1"/>
          </p:cNvSpPr>
          <p:nvPr/>
        </p:nvSpPr>
        <p:spPr bwMode="auto">
          <a:xfrm>
            <a:off x="7592858" y="1371600"/>
            <a:ext cx="1453867" cy="2031325"/>
          </a:xfrm>
          <a:prstGeom prst="rect">
            <a:avLst/>
          </a:prstGeom>
          <a:solidFill>
            <a:srgbClr val="FFFF66"/>
          </a:solidFill>
          <a:ln w="12700">
            <a:solidFill>
              <a:schemeClr val="tx1"/>
            </a:solidFill>
            <a:miter lim="800000"/>
            <a:headEnd/>
            <a:tailEnd/>
          </a:ln>
        </p:spPr>
        <p:txBody>
          <a:bodyPr wrap="square">
            <a:spAutoFit/>
          </a:bodyPr>
          <a:lstStyle/>
          <a:p>
            <a:r>
              <a:rPr lang="en-US" sz="1400" dirty="0"/>
              <a:t>“Near-term </a:t>
            </a:r>
            <a:r>
              <a:rPr lang="en-US" sz="1400" b="1" dirty="0"/>
              <a:t>planning</a:t>
            </a:r>
            <a:r>
              <a:rPr lang="en-US" sz="1400" dirty="0"/>
              <a:t> covers a four- </a:t>
            </a:r>
            <a:r>
              <a:rPr lang="en-US" sz="1400" dirty="0" smtClean="0"/>
              <a:t>to six-week </a:t>
            </a:r>
            <a:r>
              <a:rPr lang="en-US" sz="1400" dirty="0"/>
              <a:t>period before the execution of training for AC units.” – TC 25-30, </a:t>
            </a:r>
            <a:r>
              <a:rPr lang="en-US" sz="1400" dirty="0" err="1"/>
              <a:t>ch</a:t>
            </a:r>
            <a:r>
              <a:rPr lang="en-US" sz="1400" dirty="0"/>
              <a:t>. 1, pg. 10</a:t>
            </a:r>
          </a:p>
        </p:txBody>
      </p:sp>
      <p:sp>
        <p:nvSpPr>
          <p:cNvPr id="66" name="Left Brace 65"/>
          <p:cNvSpPr/>
          <p:nvPr/>
        </p:nvSpPr>
        <p:spPr>
          <a:xfrm rot="5400000">
            <a:off x="4481275" y="-42595"/>
            <a:ext cx="609600" cy="4938429"/>
          </a:xfrm>
          <a:prstGeom prst="leftBrace">
            <a:avLst>
              <a:gd name="adj1" fmla="val 8333"/>
              <a:gd name="adj2" fmla="val 49867"/>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7" name="TextBox 115"/>
          <p:cNvSpPr txBox="1">
            <a:spLocks noChangeArrowheads="1"/>
          </p:cNvSpPr>
          <p:nvPr/>
        </p:nvSpPr>
        <p:spPr bwMode="auto">
          <a:xfrm>
            <a:off x="443117" y="1292770"/>
            <a:ext cx="1797268" cy="1061829"/>
          </a:xfrm>
          <a:prstGeom prst="rect">
            <a:avLst/>
          </a:prstGeom>
          <a:solidFill>
            <a:srgbClr val="FFFF00"/>
          </a:solidFill>
          <a:ln w="9525">
            <a:noFill/>
            <a:miter lim="800000"/>
            <a:headEnd/>
            <a:tailEnd/>
          </a:ln>
        </p:spPr>
        <p:txBody>
          <a:bodyPr wrap="square">
            <a:spAutoFit/>
          </a:bodyPr>
          <a:lstStyle/>
          <a:p>
            <a:pPr algn="ctr"/>
            <a:r>
              <a:rPr lang="en-US" sz="1050" b="1" dirty="0" smtClean="0"/>
              <a:t>Note: BN staff assists by forecasting requirements, with acquiring and allocating resources, and with defining policy</a:t>
            </a:r>
            <a:endParaRPr lang="en-US" sz="1050" b="1" dirty="0"/>
          </a:p>
        </p:txBody>
      </p:sp>
      <p:sp>
        <p:nvSpPr>
          <p:cNvPr id="131" name="TextBox 115"/>
          <p:cNvSpPr txBox="1">
            <a:spLocks noChangeArrowheads="1"/>
          </p:cNvSpPr>
          <p:nvPr/>
        </p:nvSpPr>
        <p:spPr bwMode="auto">
          <a:xfrm>
            <a:off x="240401" y="5355773"/>
            <a:ext cx="1571628" cy="461665"/>
          </a:xfrm>
          <a:prstGeom prst="rect">
            <a:avLst/>
          </a:prstGeom>
          <a:solidFill>
            <a:srgbClr val="FFFF00"/>
          </a:solidFill>
          <a:ln w="9525">
            <a:noFill/>
            <a:miter lim="800000"/>
            <a:headEnd/>
            <a:tailEnd/>
          </a:ln>
        </p:spPr>
        <p:txBody>
          <a:bodyPr wrap="square">
            <a:spAutoFit/>
          </a:bodyPr>
          <a:lstStyle/>
          <a:p>
            <a:pPr algn="ctr"/>
            <a:r>
              <a:rPr lang="en-US" sz="1200" b="1" dirty="0" smtClean="0"/>
              <a:t>Note: 2 x NTTCs per SRPC</a:t>
            </a:r>
            <a:endParaRPr lang="en-US" sz="1200" b="1" dirty="0"/>
          </a:p>
        </p:txBody>
      </p:sp>
      <p:sp>
        <p:nvSpPr>
          <p:cNvPr id="134" name="Slide Number Placeholder 3"/>
          <p:cNvSpPr txBox="1">
            <a:spLocks/>
          </p:cNvSpPr>
          <p:nvPr/>
        </p:nvSpPr>
        <p:spPr>
          <a:xfrm>
            <a:off x="6781800" y="6410325"/>
            <a:ext cx="2133600" cy="365125"/>
          </a:xfrm>
          <a:prstGeom prst="rect">
            <a:avLst/>
          </a:prstGeom>
        </p:spPr>
        <p:txBody>
          <a:bodyPr anchor="ctr"/>
          <a:lstStyle/>
          <a:p>
            <a:pPr algn="r" fontAlgn="auto">
              <a:spcBef>
                <a:spcPts val="0"/>
              </a:spcBef>
              <a:spcAft>
                <a:spcPts val="0"/>
              </a:spcAft>
              <a:defRPr/>
            </a:pPr>
            <a:fld id="{180E80CD-3BB6-4AA4-A229-ED1C64CD2E97}" type="slidenum">
              <a:rPr lang="en-US" sz="1200">
                <a:latin typeface="+mn-lt"/>
              </a:rPr>
              <a:pPr algn="r" fontAlgn="auto">
                <a:spcBef>
                  <a:spcPts val="0"/>
                </a:spcBef>
                <a:spcAft>
                  <a:spcPts val="0"/>
                </a:spcAft>
                <a:defRPr/>
              </a:pPr>
              <a:t>25</a:t>
            </a:fld>
            <a:endParaRPr lang="en-US" sz="1200" dirty="0">
              <a:latin typeface="+mn-lt"/>
            </a:endParaRPr>
          </a:p>
        </p:txBody>
      </p:sp>
      <p:sp>
        <p:nvSpPr>
          <p:cNvPr id="76" name="TextBox 115"/>
          <p:cNvSpPr txBox="1">
            <a:spLocks noChangeArrowheads="1"/>
          </p:cNvSpPr>
          <p:nvPr/>
        </p:nvSpPr>
        <p:spPr bwMode="auto">
          <a:xfrm>
            <a:off x="2258204" y="811961"/>
            <a:ext cx="1571628" cy="461665"/>
          </a:xfrm>
          <a:prstGeom prst="rect">
            <a:avLst/>
          </a:prstGeom>
          <a:solidFill>
            <a:srgbClr val="FFFF00"/>
          </a:solidFill>
          <a:ln w="9525">
            <a:noFill/>
            <a:miter lim="800000"/>
            <a:headEnd/>
            <a:tailEnd/>
          </a:ln>
        </p:spPr>
        <p:txBody>
          <a:bodyPr wrap="square">
            <a:spAutoFit/>
          </a:bodyPr>
          <a:lstStyle/>
          <a:p>
            <a:pPr algn="ctr"/>
            <a:r>
              <a:rPr lang="en-US" sz="1200" b="1" dirty="0" smtClean="0"/>
              <a:t>Note: 6-Week Cycle</a:t>
            </a:r>
            <a:endParaRPr lang="en-US" sz="1200" b="1" dirty="0"/>
          </a:p>
        </p:txBody>
      </p:sp>
      <p:sp>
        <p:nvSpPr>
          <p:cNvPr id="157" name="Left Brace 156"/>
          <p:cNvSpPr/>
          <p:nvPr/>
        </p:nvSpPr>
        <p:spPr bwMode="auto">
          <a:xfrm rot="5400000" flipH="1" flipV="1">
            <a:off x="3690028" y="2451284"/>
            <a:ext cx="609600" cy="4868279"/>
          </a:xfrm>
          <a:prstGeom prst="leftBrace">
            <a:avLst>
              <a:gd name="adj1" fmla="val 8333"/>
              <a:gd name="adj2" fmla="val 58657"/>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453" name="TextBox 115"/>
          <p:cNvSpPr txBox="1">
            <a:spLocks noChangeArrowheads="1"/>
          </p:cNvSpPr>
          <p:nvPr/>
        </p:nvSpPr>
        <p:spPr bwMode="auto">
          <a:xfrm>
            <a:off x="3242792" y="5203189"/>
            <a:ext cx="2386091" cy="738664"/>
          </a:xfrm>
          <a:prstGeom prst="rect">
            <a:avLst/>
          </a:prstGeom>
          <a:noFill/>
          <a:ln w="9525">
            <a:noFill/>
            <a:miter lim="800000"/>
            <a:headEnd/>
            <a:tailEnd/>
          </a:ln>
        </p:spPr>
        <p:txBody>
          <a:bodyPr wrap="square">
            <a:spAutoFit/>
          </a:bodyPr>
          <a:lstStyle/>
          <a:p>
            <a:pPr algn="ctr"/>
            <a:r>
              <a:rPr lang="en-US" sz="1400" b="1" dirty="0" smtClean="0"/>
              <a:t>… 6-Weeks </a:t>
            </a:r>
            <a:r>
              <a:rPr lang="en-US" sz="1400" b="1" dirty="0"/>
              <a:t>of </a:t>
            </a:r>
            <a:r>
              <a:rPr lang="en-US" sz="1400" b="1" dirty="0" smtClean="0"/>
              <a:t>Schedules (1 submitted, 5 posted </a:t>
            </a:r>
            <a:r>
              <a:rPr lang="en-US" sz="1400" b="1" dirty="0"/>
              <a:t>&amp; </a:t>
            </a:r>
            <a:r>
              <a:rPr lang="en-US" sz="1400" b="1" dirty="0" smtClean="0"/>
              <a:t>4 “</a:t>
            </a:r>
            <a:r>
              <a:rPr lang="en-US" sz="1400" b="1" dirty="0"/>
              <a:t>locked-in”)</a:t>
            </a:r>
          </a:p>
        </p:txBody>
      </p:sp>
      <p:sp>
        <p:nvSpPr>
          <p:cNvPr id="245" name="Curved Up Arrow 244"/>
          <p:cNvSpPr/>
          <p:nvPr/>
        </p:nvSpPr>
        <p:spPr>
          <a:xfrm flipH="1">
            <a:off x="1579352" y="4523015"/>
            <a:ext cx="5437402" cy="1698168"/>
          </a:xfrm>
          <a:prstGeom prst="curved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6" name="TextBox 115"/>
          <p:cNvSpPr txBox="1">
            <a:spLocks noChangeArrowheads="1"/>
          </p:cNvSpPr>
          <p:nvPr/>
        </p:nvSpPr>
        <p:spPr bwMode="auto">
          <a:xfrm>
            <a:off x="5828173" y="5793983"/>
            <a:ext cx="1571628" cy="461665"/>
          </a:xfrm>
          <a:prstGeom prst="rect">
            <a:avLst/>
          </a:prstGeom>
          <a:solidFill>
            <a:srgbClr val="FFFF00"/>
          </a:solidFill>
          <a:ln w="9525">
            <a:noFill/>
            <a:miter lim="800000"/>
            <a:headEnd/>
            <a:tailEnd/>
          </a:ln>
        </p:spPr>
        <p:txBody>
          <a:bodyPr wrap="square">
            <a:spAutoFit/>
          </a:bodyPr>
          <a:lstStyle/>
          <a:p>
            <a:pPr algn="ctr"/>
            <a:r>
              <a:rPr lang="en-US" sz="1200" b="1" dirty="0" smtClean="0"/>
              <a:t>Note: (T+1) = (T-5) for next NTTC</a:t>
            </a:r>
            <a:endParaRPr lang="en-US" sz="1200" b="1" dirty="0"/>
          </a:p>
        </p:txBody>
      </p:sp>
      <p:sp>
        <p:nvSpPr>
          <p:cNvPr id="252" name="TextBox 251"/>
          <p:cNvSpPr txBox="1"/>
          <p:nvPr/>
        </p:nvSpPr>
        <p:spPr>
          <a:xfrm>
            <a:off x="4209142" y="744529"/>
            <a:ext cx="671979" cy="276999"/>
          </a:xfrm>
          <a:prstGeom prst="rect">
            <a:avLst/>
          </a:prstGeom>
          <a:solidFill>
            <a:schemeClr val="bg1"/>
          </a:solidFill>
        </p:spPr>
        <p:txBody>
          <a:bodyPr wrap="none" rtlCol="0">
            <a:spAutoFit/>
          </a:bodyPr>
          <a:lstStyle/>
          <a:p>
            <a:r>
              <a:rPr lang="en-US" sz="1200" dirty="0" smtClean="0"/>
              <a:t>(3 of 7)</a:t>
            </a:r>
            <a:endParaRPr lang="en-US" sz="1200" dirty="0"/>
          </a:p>
        </p:txBody>
      </p:sp>
      <p:grpSp>
        <p:nvGrpSpPr>
          <p:cNvPr id="294" name="Group 293"/>
          <p:cNvGrpSpPr/>
          <p:nvPr/>
        </p:nvGrpSpPr>
        <p:grpSpPr>
          <a:xfrm>
            <a:off x="77820" y="3367126"/>
            <a:ext cx="1097280" cy="1238593"/>
            <a:chOff x="133792" y="3333773"/>
            <a:chExt cx="1097280" cy="1238593"/>
          </a:xfrm>
        </p:grpSpPr>
        <p:sp>
          <p:nvSpPr>
            <p:cNvPr id="18449" name="TextBox 86"/>
            <p:cNvSpPr txBox="1">
              <a:spLocks noChangeArrowheads="1"/>
            </p:cNvSpPr>
            <p:nvPr/>
          </p:nvSpPr>
          <p:spPr bwMode="auto">
            <a:xfrm>
              <a:off x="327207" y="3333773"/>
              <a:ext cx="710451" cy="369332"/>
            </a:xfrm>
            <a:prstGeom prst="rect">
              <a:avLst/>
            </a:prstGeom>
            <a:solidFill>
              <a:schemeClr val="bg1"/>
            </a:solidFill>
            <a:ln w="9525">
              <a:noFill/>
              <a:miter lim="800000"/>
              <a:headEnd/>
              <a:tailEnd/>
            </a:ln>
          </p:spPr>
          <p:txBody>
            <a:bodyPr wrap="none">
              <a:spAutoFit/>
            </a:bodyPr>
            <a:lstStyle/>
            <a:p>
              <a:pPr algn="ctr"/>
              <a:r>
                <a:rPr lang="en-US" b="1" dirty="0" smtClean="0"/>
                <a:t>Brief</a:t>
              </a:r>
              <a:endParaRPr lang="en-US" b="1" dirty="0"/>
            </a:p>
          </p:txBody>
        </p:sp>
        <p:sp>
          <p:nvSpPr>
            <p:cNvPr id="18450" name="TextBox 37"/>
            <p:cNvSpPr txBox="1">
              <a:spLocks noChangeArrowheads="1"/>
            </p:cNvSpPr>
            <p:nvPr/>
          </p:nvSpPr>
          <p:spPr bwMode="auto">
            <a:xfrm>
              <a:off x="147670" y="4203034"/>
              <a:ext cx="1069525" cy="369332"/>
            </a:xfrm>
            <a:prstGeom prst="rect">
              <a:avLst/>
            </a:prstGeom>
            <a:solidFill>
              <a:schemeClr val="bg1"/>
            </a:solidFill>
            <a:ln w="9525">
              <a:noFill/>
              <a:miter lim="800000"/>
              <a:headEnd/>
              <a:tailEnd/>
            </a:ln>
          </p:spPr>
          <p:txBody>
            <a:bodyPr wrap="none">
              <a:spAutoFit/>
            </a:bodyPr>
            <a:lstStyle/>
            <a:p>
              <a:pPr algn="ctr"/>
              <a:r>
                <a:rPr lang="en-US" b="1" dirty="0" smtClean="0"/>
                <a:t>Execute</a:t>
              </a:r>
              <a:endParaRPr lang="en-US" b="1" dirty="0"/>
            </a:p>
          </p:txBody>
        </p:sp>
        <p:cxnSp>
          <p:nvCxnSpPr>
            <p:cNvPr id="86" name="Straight Arrow Connector 85"/>
            <p:cNvCxnSpPr/>
            <p:nvPr/>
          </p:nvCxnSpPr>
          <p:spPr>
            <a:xfrm>
              <a:off x="133792" y="3333925"/>
              <a:ext cx="109728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133792" y="4186438"/>
              <a:ext cx="109728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Rectangle 2"/>
          <p:cNvSpPr txBox="1">
            <a:spLocks noChangeArrowheads="1"/>
          </p:cNvSpPr>
          <p:nvPr/>
        </p:nvSpPr>
        <p:spPr>
          <a:xfrm>
            <a:off x="428625" y="246063"/>
            <a:ext cx="8229600" cy="1143000"/>
          </a:xfrm>
          <a:prstGeom prst="rect">
            <a:avLst/>
          </a:prstGeom>
        </p:spPr>
        <p:txBody>
          <a:bodyPr anchor="t" anchorCtr="0"/>
          <a:lstStyle/>
          <a:p>
            <a:pPr lvl="0" algn="ctr"/>
            <a:r>
              <a:rPr lang="en-US" sz="3600" dirty="0" smtClean="0">
                <a:solidFill>
                  <a:prstClr val="black"/>
                </a:solidFill>
                <a:latin typeface="Arial" pitchFamily="34" charset="0"/>
                <a:ea typeface="+mj-ea"/>
                <a:cs typeface="Arial" pitchFamily="34" charset="0"/>
              </a:rPr>
              <a:t>Near-Term </a:t>
            </a:r>
            <a:r>
              <a:rPr lang="en-US" sz="3600" dirty="0">
                <a:solidFill>
                  <a:prstClr val="black"/>
                </a:solidFill>
                <a:latin typeface="Arial" pitchFamily="34" charset="0"/>
                <a:ea typeface="+mj-ea"/>
                <a:cs typeface="Arial" pitchFamily="34" charset="0"/>
              </a:rPr>
              <a:t>Training </a:t>
            </a:r>
            <a:r>
              <a:rPr lang="en-US" sz="3600" dirty="0" smtClean="0">
                <a:solidFill>
                  <a:prstClr val="black"/>
                </a:solidFill>
                <a:latin typeface="Arial" pitchFamily="34" charset="0"/>
                <a:ea typeface="+mj-ea"/>
                <a:cs typeface="Arial" pitchFamily="34" charset="0"/>
              </a:rPr>
              <a:t>Cycle</a:t>
            </a:r>
            <a:endParaRPr kumimoji="0" lang="en-US" sz="36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
        <p:nvSpPr>
          <p:cNvPr id="171" name="Rectangle 3"/>
          <p:cNvSpPr txBox="1">
            <a:spLocks noChangeArrowheads="1"/>
          </p:cNvSpPr>
          <p:nvPr/>
        </p:nvSpPr>
        <p:spPr bwMode="auto">
          <a:xfrm>
            <a:off x="1067684" y="1157060"/>
            <a:ext cx="6937797" cy="5489837"/>
          </a:xfrm>
          <a:prstGeom prst="rect">
            <a:avLst/>
          </a:prstGeom>
          <a:noFill/>
          <a:ln>
            <a:noFill/>
            <a:miter lim="800000"/>
            <a:headEnd/>
            <a:tailEnd/>
          </a:ln>
        </p:spPr>
        <p:txBody>
          <a:bodyPr vert="horz" wrap="none" lIns="92075" tIns="46038" rIns="92075" bIns="46038" numCol="1" anchor="t" anchorCtr="0" compatLnSpc="1">
            <a:prstTxWarp prst="textNoShape">
              <a:avLst/>
            </a:prstTxWarp>
            <a:spAutoFit/>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en-US" sz="1200" b="1" i="0" u="sng" strike="noStrike" kern="1200" cap="none" spc="0" normalizeH="0" baseline="0" noProof="0" dirty="0" smtClean="0">
                <a:ln>
                  <a:noFill/>
                </a:ln>
                <a:solidFill>
                  <a:schemeClr val="tx1"/>
                </a:solidFill>
                <a:effectLst/>
                <a:uLnTx/>
                <a:uFillTx/>
                <a:latin typeface="Arial" charset="0"/>
                <a:ea typeface="+mn-ea"/>
                <a:cs typeface="+mn-cs"/>
              </a:rPr>
              <a:t>Battalion Training Meeting (T-4)</a:t>
            </a:r>
          </a:p>
          <a:p>
            <a:pPr marL="457200" marR="0" lvl="0" indent="-457200" defTabSz="914400" rtl="0" eaLnBrk="0" fontAlgn="base" latinLnBrk="0" hangingPunct="0">
              <a:lnSpc>
                <a:spcPct val="100000"/>
              </a:lnSpc>
              <a:spcBef>
                <a:spcPct val="20000"/>
              </a:spcBef>
              <a:spcAft>
                <a:spcPct val="0"/>
              </a:spcAft>
              <a:buClrTx/>
              <a:buSzTx/>
              <a:buFont typeface="+mj-lt"/>
              <a:buAutoNum type="arabicPeriod"/>
              <a:tabLst/>
              <a:defRPr/>
            </a:pPr>
            <a:r>
              <a:rPr lang="en-US" sz="1050" b="1" dirty="0" smtClean="0"/>
              <a:t>Completed training: (T-5)</a:t>
            </a:r>
            <a:endParaRPr lang="en-US" sz="1050" dirty="0" smtClean="0"/>
          </a:p>
          <a:p>
            <a:pPr marL="914400" lvl="1" indent="-457200" eaLnBrk="0" hangingPunct="0">
              <a:spcBef>
                <a:spcPct val="20000"/>
              </a:spcBef>
              <a:buFont typeface="+mj-lt"/>
              <a:buAutoNum type="alphaUcPeriod"/>
              <a:defRPr/>
            </a:pPr>
            <a:r>
              <a:rPr lang="en-US" sz="1050" dirty="0" smtClean="0"/>
              <a:t>S3 reviews critical training statistics (Think: USR and CDR’s guidance)</a:t>
            </a:r>
          </a:p>
          <a:p>
            <a:pPr marL="914400" lvl="1" indent="-457200" eaLnBrk="0" hangingPunct="0">
              <a:spcBef>
                <a:spcPct val="20000"/>
              </a:spcBef>
              <a:buFont typeface="+mj-lt"/>
              <a:buAutoNum type="alphaUcPeriod"/>
              <a:defRPr/>
            </a:pPr>
            <a:r>
              <a:rPr lang="en-US" sz="1050" dirty="0" smtClean="0"/>
              <a:t>CO’s updated METL assessment (T/P/U)</a:t>
            </a:r>
          </a:p>
          <a:p>
            <a:pPr marL="914400" lvl="1" indent="-457200" eaLnBrk="0" hangingPunct="0">
              <a:spcBef>
                <a:spcPct val="20000"/>
              </a:spcBef>
              <a:buFont typeface="+mj-lt"/>
              <a:buAutoNum type="alphaUcPeriod"/>
              <a:defRPr/>
            </a:pPr>
            <a:r>
              <a:rPr lang="en-US" sz="1050" dirty="0" smtClean="0"/>
              <a:t>Training shortfalls (training planned, but not conducted) – Why and plan to complete.</a:t>
            </a:r>
          </a:p>
          <a:p>
            <a:pPr marL="914400" lvl="1" indent="-457200" eaLnBrk="0" hangingPunct="0">
              <a:spcBef>
                <a:spcPct val="20000"/>
              </a:spcBef>
              <a:buFont typeface="+mj-lt"/>
              <a:buAutoNum type="alphaUcPeriod"/>
              <a:defRPr/>
            </a:pPr>
            <a:r>
              <a:rPr lang="en-US" sz="1050" u="sng" dirty="0" smtClean="0"/>
              <a:t>BC updates METL assessment (T/P/U)</a:t>
            </a:r>
          </a:p>
          <a:p>
            <a:pPr marL="457200" marR="0" lvl="0" indent="-457200"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050" b="1" i="0" u="none" strike="noStrike" kern="1200" cap="none" spc="0" normalizeH="0" baseline="0" noProof="0" dirty="0" smtClean="0">
                <a:ln>
                  <a:noFill/>
                </a:ln>
                <a:solidFill>
                  <a:schemeClr val="tx1"/>
                </a:solidFill>
                <a:effectLst/>
                <a:uLnTx/>
                <a:uFillTx/>
                <a:latin typeface="Arial" charset="0"/>
                <a:ea typeface="+mn-ea"/>
                <a:cs typeface="+mn-cs"/>
              </a:rPr>
              <a:t>Near-term</a:t>
            </a:r>
            <a:r>
              <a:rPr kumimoji="0" lang="en-US" sz="1050" b="1" i="0" u="none" strike="noStrike" kern="1200" cap="none" spc="0" normalizeH="0" noProof="0" dirty="0" smtClean="0">
                <a:ln>
                  <a:noFill/>
                </a:ln>
                <a:solidFill>
                  <a:schemeClr val="tx1"/>
                </a:solidFill>
                <a:effectLst/>
                <a:uLnTx/>
                <a:uFillTx/>
                <a:latin typeface="Arial" charset="0"/>
                <a:ea typeface="+mn-ea"/>
                <a:cs typeface="+mn-cs"/>
              </a:rPr>
              <a:t> training:</a:t>
            </a:r>
          </a:p>
          <a:p>
            <a:pPr marL="914400" lvl="1" indent="-457200" eaLnBrk="0" hangingPunct="0">
              <a:spcBef>
                <a:spcPct val="20000"/>
              </a:spcBef>
              <a:buFont typeface="+mj-lt"/>
              <a:buAutoNum type="alphaUcPeriod"/>
              <a:defRPr/>
            </a:pPr>
            <a:r>
              <a:rPr lang="en-US" sz="1050" dirty="0" smtClean="0"/>
              <a:t>Review BC’s guidance for T+0</a:t>
            </a:r>
          </a:p>
          <a:p>
            <a:pPr marL="914400" lvl="1" indent="-457200" eaLnBrk="0" hangingPunct="0">
              <a:spcBef>
                <a:spcPct val="20000"/>
              </a:spcBef>
              <a:buFont typeface="+mj-lt"/>
              <a:buAutoNum type="alphaUcPeriod"/>
              <a:defRPr/>
            </a:pPr>
            <a:r>
              <a:rPr lang="en-US" sz="1050" dirty="0" smtClean="0"/>
              <a:t>COs back-brief T+0 </a:t>
            </a:r>
          </a:p>
          <a:p>
            <a:pPr marL="1371600" lvl="2" indent="-457200" eaLnBrk="0" hangingPunct="0">
              <a:spcBef>
                <a:spcPct val="20000"/>
              </a:spcBef>
              <a:buFont typeface="+mj-lt"/>
              <a:buAutoNum type="arabicParenR"/>
              <a:defRPr/>
            </a:pPr>
            <a:r>
              <a:rPr lang="en-US" sz="1050" dirty="0" smtClean="0"/>
              <a:t>Activity</a:t>
            </a:r>
          </a:p>
          <a:p>
            <a:pPr marL="1371600" lvl="2" indent="-457200" eaLnBrk="0" hangingPunct="0">
              <a:spcBef>
                <a:spcPct val="20000"/>
              </a:spcBef>
              <a:buFont typeface="+mj-lt"/>
              <a:buAutoNum type="arabicParenR"/>
              <a:defRPr/>
            </a:pPr>
            <a:r>
              <a:rPr lang="en-US" sz="1050" dirty="0" smtClean="0"/>
              <a:t>Location</a:t>
            </a:r>
          </a:p>
          <a:p>
            <a:pPr marL="1371600" lvl="2" indent="-457200" eaLnBrk="0" hangingPunct="0">
              <a:spcBef>
                <a:spcPct val="20000"/>
              </a:spcBef>
              <a:buFont typeface="+mj-lt"/>
              <a:buAutoNum type="arabicParenR"/>
              <a:defRPr/>
            </a:pPr>
            <a:r>
              <a:rPr lang="en-US" sz="1050" dirty="0" smtClean="0"/>
              <a:t>Trainers</a:t>
            </a:r>
          </a:p>
          <a:p>
            <a:pPr marL="1371600" lvl="2" indent="-457200" eaLnBrk="0" hangingPunct="0">
              <a:spcBef>
                <a:spcPct val="20000"/>
              </a:spcBef>
              <a:buFont typeface="+mj-lt"/>
              <a:buAutoNum type="arabicParenR"/>
              <a:defRPr/>
            </a:pPr>
            <a:r>
              <a:rPr lang="en-US" sz="1050" dirty="0" smtClean="0"/>
              <a:t>References</a:t>
            </a:r>
          </a:p>
          <a:p>
            <a:pPr marL="1371600" lvl="2" indent="-457200" eaLnBrk="0" hangingPunct="0">
              <a:spcBef>
                <a:spcPct val="20000"/>
              </a:spcBef>
              <a:buFont typeface="+mj-lt"/>
              <a:buAutoNum type="arabicParenR"/>
              <a:defRPr/>
            </a:pPr>
            <a:r>
              <a:rPr lang="en-US" sz="1050" dirty="0" smtClean="0"/>
              <a:t>Reason for training</a:t>
            </a:r>
          </a:p>
          <a:p>
            <a:pPr marL="1371600" lvl="2" indent="-457200" eaLnBrk="0" hangingPunct="0">
              <a:spcBef>
                <a:spcPct val="20000"/>
              </a:spcBef>
              <a:buFont typeface="+mj-lt"/>
              <a:buAutoNum type="arabicParenR"/>
              <a:defRPr/>
            </a:pPr>
            <a:r>
              <a:rPr lang="en-US" sz="1050" dirty="0" smtClean="0"/>
              <a:t>Key coordination requirements</a:t>
            </a:r>
          </a:p>
          <a:p>
            <a:pPr marL="914400" lvl="1" indent="-457200" eaLnBrk="0" hangingPunct="0">
              <a:spcBef>
                <a:spcPct val="20000"/>
              </a:spcBef>
              <a:buFont typeface="+mj-lt"/>
              <a:buAutoNum type="alphaUcPeriod"/>
              <a:defRPr/>
            </a:pPr>
            <a:r>
              <a:rPr lang="en-US" sz="1050" u="sng" dirty="0" smtClean="0"/>
              <a:t>BC approves/returns T+0 concepts</a:t>
            </a:r>
          </a:p>
          <a:p>
            <a:pPr marL="914400" lvl="1" indent="-457200" eaLnBrk="0" hangingPunct="0">
              <a:spcBef>
                <a:spcPct val="20000"/>
              </a:spcBef>
              <a:buFont typeface="+mj-lt"/>
              <a:buAutoNum type="alphaUcPeriod"/>
              <a:defRPr/>
            </a:pPr>
            <a:r>
              <a:rPr kumimoji="0" lang="en-US" sz="1050" b="0" i="0" u="none" strike="noStrike" kern="1200" cap="none" spc="0" normalizeH="0" noProof="0" dirty="0" smtClean="0">
                <a:ln>
                  <a:noFill/>
                </a:ln>
                <a:solidFill>
                  <a:schemeClr val="tx1"/>
                </a:solidFill>
                <a:effectLst/>
                <a:uLnTx/>
                <a:uFillTx/>
                <a:latin typeface="Arial" charset="0"/>
                <a:ea typeface="+mn-ea"/>
                <a:cs typeface="+mn-cs"/>
              </a:rPr>
              <a:t>COs brief pre-execution checks (T-4 thru 1) by exception</a:t>
            </a:r>
          </a:p>
          <a:p>
            <a:pPr marL="1371600" lvl="2" indent="-457200" eaLnBrk="0" hangingPunct="0">
              <a:spcBef>
                <a:spcPct val="20000"/>
              </a:spcBef>
              <a:buFont typeface="+mj-lt"/>
              <a:buAutoNum type="arabicParenR"/>
              <a:defRPr/>
            </a:pPr>
            <a:r>
              <a:rPr lang="en-US" sz="1050" dirty="0" smtClean="0"/>
              <a:t>Training &amp; Evaluation Outline (T&amp;EO) – Tasks, steps, and performance measures</a:t>
            </a:r>
          </a:p>
          <a:p>
            <a:pPr marL="1371600" lvl="2" indent="-457200" eaLnBrk="0" hangingPunct="0">
              <a:spcBef>
                <a:spcPct val="20000"/>
              </a:spcBef>
              <a:buFont typeface="+mj-lt"/>
              <a:buAutoNum type="arabicParenR"/>
              <a:defRPr/>
            </a:pPr>
            <a:r>
              <a:rPr lang="en-US" sz="1050" dirty="0" smtClean="0"/>
              <a:t>Leader training and certification &amp; Soldier pre-requisite training</a:t>
            </a:r>
          </a:p>
          <a:p>
            <a:pPr marL="1371600" lvl="2" indent="-457200" eaLnBrk="0" hangingPunct="0">
              <a:spcBef>
                <a:spcPct val="20000"/>
              </a:spcBef>
              <a:buFont typeface="+mj-lt"/>
              <a:buAutoNum type="arabicParenR"/>
              <a:defRPr/>
            </a:pPr>
            <a:r>
              <a:rPr lang="en-US" sz="1050" dirty="0" smtClean="0"/>
              <a:t>Resources (Training Aids, Devices, Simulators, and Simulations – TADSS, land, &amp; ammo)</a:t>
            </a:r>
          </a:p>
          <a:p>
            <a:pPr marL="1371600" lvl="2" indent="-457200" eaLnBrk="0" hangingPunct="0">
              <a:spcBef>
                <a:spcPct val="20000"/>
              </a:spcBef>
              <a:buFont typeface="+mj-lt"/>
              <a:buAutoNum type="arabicParenR"/>
              <a:defRPr/>
            </a:pPr>
            <a:r>
              <a:rPr lang="en-US" sz="1050" dirty="0" smtClean="0"/>
              <a:t>Training support personnel (OPFOR, OCs, trainers, etc.)</a:t>
            </a:r>
          </a:p>
          <a:p>
            <a:pPr marL="1371600" lvl="2" indent="-457200" eaLnBrk="0" hangingPunct="0">
              <a:spcBef>
                <a:spcPct val="20000"/>
              </a:spcBef>
              <a:buFont typeface="+mj-lt"/>
              <a:buAutoNum type="arabicParenR"/>
              <a:defRPr/>
            </a:pPr>
            <a:r>
              <a:rPr lang="en-US" sz="1050" dirty="0" smtClean="0"/>
              <a:t>Timeline (IPRs, rehearsals, &amp; execution)</a:t>
            </a:r>
          </a:p>
          <a:p>
            <a:pPr marL="1371600" lvl="2" indent="-457200" eaLnBrk="0" hangingPunct="0">
              <a:spcBef>
                <a:spcPct val="20000"/>
              </a:spcBef>
              <a:buFont typeface="+mj-lt"/>
              <a:buAutoNum type="arabicParenR"/>
              <a:defRPr/>
            </a:pPr>
            <a:r>
              <a:rPr lang="en-US" sz="1050" dirty="0" smtClean="0"/>
              <a:t>Risk assessment</a:t>
            </a:r>
          </a:p>
          <a:p>
            <a:pPr marL="457200" marR="0" lvl="0" indent="-457200" defTabSz="914400" rtl="0" eaLnBrk="0" fontAlgn="base" latinLnBrk="0" hangingPunct="0">
              <a:lnSpc>
                <a:spcPct val="100000"/>
              </a:lnSpc>
              <a:spcBef>
                <a:spcPct val="20000"/>
              </a:spcBef>
              <a:spcAft>
                <a:spcPct val="0"/>
              </a:spcAft>
              <a:buClrTx/>
              <a:buSzTx/>
              <a:buFont typeface="+mj-lt"/>
              <a:buAutoNum type="arabicPeriod"/>
              <a:tabLst/>
              <a:defRPr/>
            </a:pPr>
            <a:r>
              <a:rPr lang="en-US" sz="1050" b="1" baseline="0" dirty="0" smtClean="0"/>
              <a:t>Short</a:t>
            </a:r>
            <a:r>
              <a:rPr lang="en-US" sz="1050" b="1" dirty="0" smtClean="0"/>
              <a:t>-range training:</a:t>
            </a:r>
          </a:p>
          <a:p>
            <a:pPr marL="914400" lvl="1" indent="-457200" eaLnBrk="0" hangingPunct="0">
              <a:spcBef>
                <a:spcPct val="20000"/>
              </a:spcBef>
              <a:buFont typeface="+mj-lt"/>
              <a:buAutoNum type="alphaUcPeriod"/>
              <a:defRPr/>
            </a:pPr>
            <a:r>
              <a:rPr lang="en-US" sz="1050" noProof="0" dirty="0" smtClean="0"/>
              <a:t>S3 conducts short-range to near-term calendar review</a:t>
            </a:r>
          </a:p>
          <a:p>
            <a:pPr marL="914400" lvl="1" indent="-457200" eaLnBrk="0" hangingPunct="0">
              <a:spcBef>
                <a:spcPct val="20000"/>
              </a:spcBef>
              <a:buFont typeface="+mj-lt"/>
              <a:buAutoNum type="alphaUcPeriod"/>
              <a:defRPr/>
            </a:pPr>
            <a:r>
              <a:rPr lang="en-US" sz="1050" dirty="0" smtClean="0"/>
              <a:t>S3 provides training resources (i.e. land and ammo)</a:t>
            </a:r>
            <a:endParaRPr lang="en-US" sz="1050" noProof="0" dirty="0" smtClean="0"/>
          </a:p>
          <a:p>
            <a:pPr marL="914400" lvl="1" indent="-457200" eaLnBrk="0" hangingPunct="0">
              <a:spcBef>
                <a:spcPct val="20000"/>
              </a:spcBef>
              <a:buFont typeface="+mj-lt"/>
              <a:buAutoNum type="alphaUcPeriod"/>
              <a:defRPr/>
            </a:pPr>
            <a:r>
              <a:rPr kumimoji="0" lang="en-US" sz="1050" b="0" i="0" u="sng" strike="noStrike" kern="1200" cap="none" spc="0" normalizeH="0" baseline="0" dirty="0" smtClean="0">
                <a:ln>
                  <a:noFill/>
                </a:ln>
                <a:solidFill>
                  <a:schemeClr val="tx1"/>
                </a:solidFill>
                <a:effectLst/>
                <a:uLnTx/>
                <a:uFillTx/>
                <a:latin typeface="Arial" charset="0"/>
                <a:ea typeface="+mn-ea"/>
                <a:cs typeface="+mn-cs"/>
              </a:rPr>
              <a:t>BC issues </a:t>
            </a:r>
            <a:r>
              <a:rPr kumimoji="0" lang="en-US" sz="1050" b="0" i="0" u="sng" strike="noStrike" kern="1200" cap="none" spc="0" normalizeH="0" dirty="0" smtClean="0">
                <a:ln>
                  <a:noFill/>
                </a:ln>
                <a:solidFill>
                  <a:schemeClr val="tx1"/>
                </a:solidFill>
                <a:effectLst/>
                <a:uLnTx/>
                <a:uFillTx/>
                <a:latin typeface="Arial" charset="0"/>
                <a:ea typeface="+mn-ea"/>
                <a:cs typeface="+mn-cs"/>
              </a:rPr>
              <a:t>guidance for 7-weeks out</a:t>
            </a:r>
            <a:endParaRPr kumimoji="0" lang="en-US" sz="1050" b="0" i="0" u="sng" strike="noStrike" kern="1200" cap="none" spc="0" normalizeH="0" baseline="0" dirty="0" smtClean="0">
              <a:ln>
                <a:noFill/>
              </a:ln>
              <a:solidFill>
                <a:schemeClr val="tx1"/>
              </a:solidFill>
              <a:effectLst/>
              <a:uLnTx/>
              <a:uFillTx/>
              <a:latin typeface="Arial" charset="0"/>
              <a:ea typeface="+mn-ea"/>
              <a:cs typeface="+mn-cs"/>
            </a:endParaRPr>
          </a:p>
          <a:p>
            <a:pPr marL="914400" lvl="1" indent="-457200" eaLnBrk="0" hangingPunct="0">
              <a:spcBef>
                <a:spcPct val="20000"/>
              </a:spcBef>
              <a:buFont typeface="+mj-lt"/>
              <a:buAutoNum type="alphaUcPeriod"/>
              <a:defRPr/>
            </a:pPr>
            <a:r>
              <a:rPr lang="en-US" sz="1050" u="sng" noProof="0" dirty="0" smtClean="0"/>
              <a:t>COs Post T+0 training schedule (WARNO 2)</a:t>
            </a:r>
            <a:endParaRPr kumimoji="0" lang="en-US" sz="1050" b="0" i="0" u="sng" strike="noStrike" kern="1200" cap="none" spc="0" normalizeH="0" baseline="0" noProof="0" dirty="0" smtClean="0">
              <a:ln>
                <a:noFill/>
              </a:ln>
              <a:solidFill>
                <a:schemeClr val="tx1"/>
              </a:solidFill>
              <a:effectLst/>
              <a:uLnTx/>
              <a:uFillTx/>
              <a:latin typeface="Arial" charset="0"/>
              <a:ea typeface="+mn-ea"/>
              <a:cs typeface="+mn-cs"/>
            </a:endParaRPr>
          </a:p>
        </p:txBody>
      </p:sp>
      <p:sp>
        <p:nvSpPr>
          <p:cNvPr id="176" name="TextBox 175"/>
          <p:cNvSpPr txBox="1"/>
          <p:nvPr/>
        </p:nvSpPr>
        <p:spPr>
          <a:xfrm>
            <a:off x="4209142" y="744529"/>
            <a:ext cx="671979" cy="276999"/>
          </a:xfrm>
          <a:prstGeom prst="rect">
            <a:avLst/>
          </a:prstGeom>
          <a:solidFill>
            <a:schemeClr val="bg1"/>
          </a:solidFill>
        </p:spPr>
        <p:txBody>
          <a:bodyPr wrap="none" rtlCol="0">
            <a:spAutoFit/>
          </a:bodyPr>
          <a:lstStyle/>
          <a:p>
            <a:r>
              <a:rPr lang="en-US" sz="1200" dirty="0" smtClean="0"/>
              <a:t>(4 of 7)</a:t>
            </a:r>
            <a:endParaRPr lang="en-US" sz="1200" dirty="0"/>
          </a:p>
        </p:txBody>
      </p:sp>
      <p:sp>
        <p:nvSpPr>
          <p:cNvPr id="6" name="TextBox 115"/>
          <p:cNvSpPr txBox="1">
            <a:spLocks noChangeArrowheads="1"/>
          </p:cNvSpPr>
          <p:nvPr/>
        </p:nvSpPr>
        <p:spPr bwMode="auto">
          <a:xfrm>
            <a:off x="5780774" y="2447973"/>
            <a:ext cx="3052292" cy="1569660"/>
          </a:xfrm>
          <a:prstGeom prst="rect">
            <a:avLst/>
          </a:prstGeom>
          <a:solidFill>
            <a:srgbClr val="FFFF00"/>
          </a:solidFill>
          <a:ln w="9525">
            <a:noFill/>
            <a:miter lim="800000"/>
            <a:headEnd/>
            <a:tailEnd/>
          </a:ln>
        </p:spPr>
        <p:txBody>
          <a:bodyPr wrap="square">
            <a:spAutoFit/>
          </a:bodyPr>
          <a:lstStyle/>
          <a:p>
            <a:r>
              <a:rPr lang="en-US" sz="1200" b="1" u="sng" dirty="0" smtClean="0"/>
              <a:t>Key tasks</a:t>
            </a:r>
            <a:r>
              <a:rPr lang="en-US" sz="1200" b="1" dirty="0" smtClean="0"/>
              <a:t>:</a:t>
            </a:r>
          </a:p>
          <a:p>
            <a:pPr marL="228600" indent="-228600">
              <a:buFont typeface="+mj-lt"/>
              <a:buAutoNum type="arabicPeriod"/>
            </a:pPr>
            <a:r>
              <a:rPr lang="en-US" sz="1200" b="1" dirty="0" smtClean="0"/>
              <a:t>BC updates METL based on CO  METL assessments</a:t>
            </a:r>
          </a:p>
          <a:p>
            <a:pPr marL="228600" indent="-228600">
              <a:buFont typeface="+mj-lt"/>
              <a:buAutoNum type="arabicPeriod"/>
            </a:pPr>
            <a:r>
              <a:rPr lang="en-US" sz="1200" b="1" dirty="0" smtClean="0"/>
              <a:t>BC approves (signs) or returns T+0</a:t>
            </a:r>
          </a:p>
          <a:p>
            <a:pPr marL="228600" indent="-228600">
              <a:buFont typeface="+mj-lt"/>
              <a:buAutoNum type="arabicPeriod"/>
            </a:pPr>
            <a:r>
              <a:rPr lang="en-US" sz="1200" b="1" dirty="0" smtClean="0"/>
              <a:t>BC issues guidance for T+1</a:t>
            </a:r>
          </a:p>
          <a:p>
            <a:pPr marL="228600" indent="-228600">
              <a:buFont typeface="+mj-lt"/>
              <a:buAutoNum type="arabicPeriod"/>
            </a:pPr>
            <a:r>
              <a:rPr lang="en-US" sz="1200" b="1" dirty="0" smtClean="0"/>
              <a:t>COs post T+0 training schedule (WARNO) and prepare for company training meeting. </a:t>
            </a:r>
            <a:endParaRPr lang="en-US" sz="1200" b="1" dirty="0"/>
          </a:p>
        </p:txBody>
      </p:sp>
      <p:sp>
        <p:nvSpPr>
          <p:cNvPr id="7" name="TextBox 115"/>
          <p:cNvSpPr txBox="1">
            <a:spLocks noChangeArrowheads="1"/>
          </p:cNvSpPr>
          <p:nvPr/>
        </p:nvSpPr>
        <p:spPr bwMode="auto">
          <a:xfrm>
            <a:off x="5414374" y="5716107"/>
            <a:ext cx="3052292" cy="646331"/>
          </a:xfrm>
          <a:prstGeom prst="rect">
            <a:avLst/>
          </a:prstGeom>
          <a:solidFill>
            <a:srgbClr val="FFFF00"/>
          </a:solidFill>
          <a:ln w="9525">
            <a:noFill/>
            <a:miter lim="800000"/>
            <a:headEnd/>
            <a:tailEnd/>
          </a:ln>
        </p:spPr>
        <p:txBody>
          <a:bodyPr wrap="square">
            <a:spAutoFit/>
          </a:bodyPr>
          <a:lstStyle/>
          <a:p>
            <a:r>
              <a:rPr lang="en-US" sz="1200" b="1" dirty="0" smtClean="0"/>
              <a:t>Note: Staff briefs by exception any information which may affect training within 3-weeks.</a:t>
            </a:r>
            <a:endParaRPr lang="en-US" sz="12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Rectangle 2"/>
          <p:cNvSpPr txBox="1">
            <a:spLocks noChangeArrowheads="1"/>
          </p:cNvSpPr>
          <p:nvPr/>
        </p:nvSpPr>
        <p:spPr>
          <a:xfrm>
            <a:off x="428625" y="246063"/>
            <a:ext cx="8229600" cy="1143000"/>
          </a:xfrm>
          <a:prstGeom prst="rect">
            <a:avLst/>
          </a:prstGeom>
        </p:spPr>
        <p:txBody>
          <a:bodyPr anchor="t" anchorCtr="0"/>
          <a:lstStyle/>
          <a:p>
            <a:pPr lvl="0" algn="ctr"/>
            <a:r>
              <a:rPr lang="en-US" sz="3600" dirty="0" smtClean="0">
                <a:solidFill>
                  <a:prstClr val="black"/>
                </a:solidFill>
                <a:latin typeface="Arial" pitchFamily="34" charset="0"/>
                <a:ea typeface="+mj-ea"/>
                <a:cs typeface="Arial" pitchFamily="34" charset="0"/>
              </a:rPr>
              <a:t>Near-Term </a:t>
            </a:r>
            <a:r>
              <a:rPr lang="en-US" sz="3600" dirty="0">
                <a:solidFill>
                  <a:prstClr val="black"/>
                </a:solidFill>
                <a:latin typeface="Arial" pitchFamily="34" charset="0"/>
                <a:ea typeface="+mj-ea"/>
                <a:cs typeface="Arial" pitchFamily="34" charset="0"/>
              </a:rPr>
              <a:t>Training </a:t>
            </a:r>
            <a:r>
              <a:rPr lang="en-US" sz="3600" dirty="0" smtClean="0">
                <a:solidFill>
                  <a:prstClr val="black"/>
                </a:solidFill>
                <a:latin typeface="Arial" pitchFamily="34" charset="0"/>
                <a:ea typeface="+mj-ea"/>
                <a:cs typeface="Arial" pitchFamily="34" charset="0"/>
              </a:rPr>
              <a:t>Cycle</a:t>
            </a:r>
            <a:endParaRPr kumimoji="0" lang="en-US" sz="36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
        <p:nvSpPr>
          <p:cNvPr id="171" name="Rectangle 3"/>
          <p:cNvSpPr txBox="1">
            <a:spLocks noChangeArrowheads="1"/>
          </p:cNvSpPr>
          <p:nvPr/>
        </p:nvSpPr>
        <p:spPr bwMode="auto">
          <a:xfrm>
            <a:off x="190627" y="1097733"/>
            <a:ext cx="8713539" cy="4771179"/>
          </a:xfrm>
          <a:prstGeom prst="rect">
            <a:avLst/>
          </a:prstGeom>
          <a:noFill/>
          <a:ln>
            <a:noFill/>
            <a:miter lim="800000"/>
            <a:headEnd/>
            <a:tailEnd/>
          </a:ln>
        </p:spPr>
        <p:txBody>
          <a:bodyPr vert="horz" wrap="none" lIns="92075" tIns="46038" rIns="92075" bIns="46038" numCol="1" anchor="t" anchorCtr="0" compatLnSpc="1">
            <a:prstTxWarp prst="textNoShape">
              <a:avLst/>
            </a:prstTxWarp>
            <a:spAutoFit/>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en-US" sz="1600" b="1" i="0" u="sng" strike="noStrike" kern="1200" cap="none" spc="0" normalizeH="0" baseline="0" noProof="0" dirty="0" smtClean="0">
                <a:ln>
                  <a:noFill/>
                </a:ln>
                <a:solidFill>
                  <a:schemeClr val="tx1"/>
                </a:solidFill>
                <a:effectLst/>
                <a:uLnTx/>
                <a:uFillTx/>
                <a:latin typeface="Arial" charset="0"/>
                <a:ea typeface="+mn-ea"/>
                <a:cs typeface="+mn-cs"/>
              </a:rPr>
              <a:t>Platoon</a:t>
            </a:r>
            <a:r>
              <a:rPr lang="en-US" sz="1600" b="1" u="sng" dirty="0" smtClean="0"/>
              <a:t>/Section</a:t>
            </a:r>
            <a:r>
              <a:rPr kumimoji="0" lang="en-US" sz="1600" b="1" i="0" u="sng" strike="noStrike" kern="1200" cap="none" spc="0" normalizeH="0" baseline="0" noProof="0" dirty="0" smtClean="0">
                <a:ln>
                  <a:noFill/>
                </a:ln>
                <a:solidFill>
                  <a:schemeClr val="tx1"/>
                </a:solidFill>
                <a:effectLst/>
                <a:uLnTx/>
                <a:uFillTx/>
                <a:latin typeface="Arial" charset="0"/>
                <a:ea typeface="+mn-ea"/>
                <a:cs typeface="+mn-cs"/>
              </a:rPr>
              <a:t> Training Meeting (T-4)</a:t>
            </a:r>
          </a:p>
          <a:p>
            <a:pPr marL="457200" marR="0" lvl="0" indent="-457200" defTabSz="914400" rtl="0" eaLnBrk="0" fontAlgn="base" latinLnBrk="0" hangingPunct="0">
              <a:lnSpc>
                <a:spcPct val="100000"/>
              </a:lnSpc>
              <a:spcBef>
                <a:spcPct val="20000"/>
              </a:spcBef>
              <a:spcAft>
                <a:spcPct val="0"/>
              </a:spcAft>
              <a:buClrTx/>
              <a:buSzTx/>
              <a:buFont typeface="+mj-lt"/>
              <a:buAutoNum type="arabicPeriod"/>
              <a:tabLst/>
              <a:defRPr/>
            </a:pPr>
            <a:r>
              <a:rPr lang="en-US" sz="1200" b="1" dirty="0" smtClean="0"/>
              <a:t>SQD/SEC training assessments: (T-5) (Leaders Books)</a:t>
            </a:r>
            <a:endParaRPr lang="en-US" sz="1200" dirty="0" smtClean="0"/>
          </a:p>
          <a:p>
            <a:pPr marL="914400" lvl="1" indent="-457200" eaLnBrk="0" hangingPunct="0">
              <a:spcBef>
                <a:spcPct val="20000"/>
              </a:spcBef>
              <a:buFont typeface="+mj-lt"/>
              <a:buAutoNum type="alphaUcPeriod"/>
              <a:defRPr/>
            </a:pPr>
            <a:r>
              <a:rPr lang="en-US" sz="1200" dirty="0" smtClean="0"/>
              <a:t>Required individual training  (GO/NO-GO) (AR 350-1 &amp; Soldier’s Manual of Common Tasks – SMCT)</a:t>
            </a:r>
          </a:p>
          <a:p>
            <a:pPr marL="914400" lvl="1" indent="-457200" eaLnBrk="0" hangingPunct="0">
              <a:spcBef>
                <a:spcPct val="20000"/>
              </a:spcBef>
              <a:buFont typeface="+mj-lt"/>
              <a:buAutoNum type="alphaUcPeriod"/>
              <a:defRPr/>
            </a:pPr>
            <a:r>
              <a:rPr lang="en-US" sz="1200" dirty="0" smtClean="0"/>
              <a:t>Essential individual tasks (GO/NO-GO) (Soldier Training Plan – STP)</a:t>
            </a:r>
          </a:p>
          <a:p>
            <a:pPr marL="914400" lvl="1" indent="-457200" eaLnBrk="0" hangingPunct="0">
              <a:spcBef>
                <a:spcPct val="20000"/>
              </a:spcBef>
              <a:buFont typeface="+mj-lt"/>
              <a:buAutoNum type="alphaUcPeriod"/>
              <a:defRPr/>
            </a:pPr>
            <a:r>
              <a:rPr lang="en-US" sz="1200" dirty="0" smtClean="0"/>
              <a:t>SQD/SEC/TM Unit METL supporting collective tasks (GO/NO-GO) (Combined Arms Training Strategies - CATS)</a:t>
            </a:r>
          </a:p>
          <a:p>
            <a:pPr marL="457200" indent="-457200" eaLnBrk="0" hangingPunct="0">
              <a:spcBef>
                <a:spcPct val="20000"/>
              </a:spcBef>
              <a:buFont typeface="+mj-lt"/>
              <a:buAutoNum type="arabicPeriod"/>
              <a:defRPr/>
            </a:pPr>
            <a:r>
              <a:rPr lang="en-US" sz="1200" b="1" dirty="0" smtClean="0"/>
              <a:t>PL’s/OIC’s overall assessment (T-5)</a:t>
            </a:r>
            <a:r>
              <a:rPr kumimoji="0" lang="en-US" sz="1200" b="1" i="0" u="none" strike="noStrike" kern="1200" cap="none" spc="0" normalizeH="0" noProof="0" dirty="0" smtClean="0">
                <a:ln>
                  <a:noFill/>
                </a:ln>
                <a:solidFill>
                  <a:schemeClr val="tx1"/>
                </a:solidFill>
                <a:effectLst/>
                <a:uLnTx/>
                <a:uFillTx/>
                <a:latin typeface="Arial" charset="0"/>
                <a:ea typeface="+mn-ea"/>
                <a:cs typeface="+mn-cs"/>
              </a:rPr>
              <a:t>:</a:t>
            </a:r>
          </a:p>
          <a:p>
            <a:pPr marL="914400" lvl="1" indent="-457200" eaLnBrk="0" hangingPunct="0">
              <a:spcBef>
                <a:spcPct val="20000"/>
              </a:spcBef>
              <a:buFont typeface="+mj-lt"/>
              <a:buAutoNum type="alphaUcPeriod"/>
              <a:defRPr/>
            </a:pPr>
            <a:r>
              <a:rPr lang="en-US" sz="1200" dirty="0" smtClean="0"/>
              <a:t>Critical Individual tasks (GO/NO-GO)</a:t>
            </a:r>
          </a:p>
          <a:p>
            <a:pPr marL="914400" lvl="1" indent="-457200" eaLnBrk="0" hangingPunct="0">
              <a:spcBef>
                <a:spcPct val="20000"/>
              </a:spcBef>
              <a:buFont typeface="+mj-lt"/>
              <a:buAutoNum type="alphaUcPeriod"/>
              <a:defRPr/>
            </a:pPr>
            <a:r>
              <a:rPr lang="en-US" sz="1200" dirty="0" smtClean="0"/>
              <a:t>Critical collective tasks/drills (GO/NO-GO)</a:t>
            </a:r>
          </a:p>
          <a:p>
            <a:pPr marL="914400" lvl="1" indent="-457200" eaLnBrk="0" hangingPunct="0">
              <a:spcBef>
                <a:spcPct val="20000"/>
              </a:spcBef>
              <a:buFont typeface="+mj-lt"/>
              <a:buAutoNum type="alphaUcPeriod"/>
              <a:defRPr/>
            </a:pPr>
            <a:r>
              <a:rPr lang="en-US" sz="1200" dirty="0" smtClean="0"/>
              <a:t>Plan for improvement</a:t>
            </a:r>
          </a:p>
          <a:p>
            <a:pPr marL="457200" lvl="0" indent="-457200" eaLnBrk="0" hangingPunct="0">
              <a:spcBef>
                <a:spcPct val="20000"/>
              </a:spcBef>
              <a:buFont typeface="+mj-lt"/>
              <a:buAutoNum type="arabicPeriod"/>
              <a:defRPr/>
            </a:pPr>
            <a:r>
              <a:rPr lang="en-US" sz="1200" b="1" dirty="0" smtClean="0"/>
              <a:t>Preparation for training: (Pre-execution checks T-4 thru T-1)</a:t>
            </a:r>
          </a:p>
          <a:p>
            <a:pPr marL="914400" lvl="1" indent="-457200" eaLnBrk="0" hangingPunct="0">
              <a:spcBef>
                <a:spcPct val="20000"/>
              </a:spcBef>
              <a:buFont typeface="+mj-lt"/>
              <a:buAutoNum type="alphaUcPeriod"/>
              <a:defRPr/>
            </a:pPr>
            <a:r>
              <a:rPr lang="en-US" sz="1200" dirty="0" smtClean="0"/>
              <a:t>Training &amp; Evaluation Outline (T&amp;EO) – Tasks, steps, and performance measures</a:t>
            </a:r>
          </a:p>
          <a:p>
            <a:pPr marL="914400" lvl="1" indent="-457200" eaLnBrk="0" hangingPunct="0">
              <a:spcBef>
                <a:spcPct val="20000"/>
              </a:spcBef>
              <a:buFont typeface="+mj-lt"/>
              <a:buAutoNum type="alphaUcPeriod"/>
              <a:defRPr/>
            </a:pPr>
            <a:r>
              <a:rPr lang="en-US" sz="1200" dirty="0" smtClean="0"/>
              <a:t>Leader training and certification &amp; Soldier pre-requisite training</a:t>
            </a:r>
          </a:p>
          <a:p>
            <a:pPr marL="914400" lvl="1" indent="-457200" eaLnBrk="0" hangingPunct="0">
              <a:spcBef>
                <a:spcPct val="20000"/>
              </a:spcBef>
              <a:buFont typeface="+mj-lt"/>
              <a:buAutoNum type="alphaUcPeriod"/>
              <a:defRPr/>
            </a:pPr>
            <a:r>
              <a:rPr lang="en-US" sz="1200" dirty="0" smtClean="0"/>
              <a:t>Resources (Training Aids, Devices, Simulators, and Simulations – TADSS, land, &amp; ammo)</a:t>
            </a:r>
          </a:p>
          <a:p>
            <a:pPr marL="914400" lvl="1" indent="-457200" eaLnBrk="0" hangingPunct="0">
              <a:spcBef>
                <a:spcPct val="20000"/>
              </a:spcBef>
              <a:buFont typeface="+mj-lt"/>
              <a:buAutoNum type="alphaUcPeriod"/>
              <a:defRPr/>
            </a:pPr>
            <a:r>
              <a:rPr lang="en-US" sz="1200" dirty="0" smtClean="0"/>
              <a:t>Training support personnel (OPFOR, OCs, trainers, etc.)</a:t>
            </a:r>
          </a:p>
          <a:p>
            <a:pPr marL="914400" lvl="1" indent="-457200" eaLnBrk="0" hangingPunct="0">
              <a:spcBef>
                <a:spcPct val="20000"/>
              </a:spcBef>
              <a:buFont typeface="+mj-lt"/>
              <a:buAutoNum type="alphaUcPeriod"/>
              <a:defRPr/>
            </a:pPr>
            <a:r>
              <a:rPr lang="en-US" sz="1200" dirty="0" smtClean="0"/>
              <a:t>Timeline (IPRs, rehearsals, &amp; execution)</a:t>
            </a:r>
          </a:p>
          <a:p>
            <a:pPr marL="914400" lvl="1" indent="-457200" eaLnBrk="0" hangingPunct="0">
              <a:spcBef>
                <a:spcPct val="20000"/>
              </a:spcBef>
              <a:buFont typeface="+mj-lt"/>
              <a:buAutoNum type="alphaUcPeriod"/>
              <a:defRPr/>
            </a:pPr>
            <a:r>
              <a:rPr lang="en-US" sz="1200" dirty="0" smtClean="0"/>
              <a:t>Risk assessment</a:t>
            </a:r>
          </a:p>
          <a:p>
            <a:pPr marL="457200" indent="-457200" eaLnBrk="0" hangingPunct="0">
              <a:spcBef>
                <a:spcPct val="20000"/>
              </a:spcBef>
              <a:buFont typeface="+mj-lt"/>
              <a:buAutoNum type="arabicPeriod"/>
              <a:defRPr/>
            </a:pPr>
            <a:r>
              <a:rPr lang="en-US" sz="1200" b="1" dirty="0" smtClean="0"/>
              <a:t>Future training:  </a:t>
            </a:r>
            <a:r>
              <a:rPr lang="en-US" sz="1200" noProof="0" dirty="0" smtClean="0"/>
              <a:t>SQD/SEC/TM input for T+0</a:t>
            </a:r>
            <a:r>
              <a:rPr lang="en-US" sz="1200" dirty="0" smtClean="0"/>
              <a:t> (What would they like to do?)</a:t>
            </a:r>
            <a:endParaRPr lang="en-US" sz="1200" noProof="0" dirty="0" smtClean="0"/>
          </a:p>
          <a:p>
            <a:pPr marL="457200" lvl="0" indent="-457200" eaLnBrk="0" hangingPunct="0">
              <a:spcBef>
                <a:spcPct val="20000"/>
              </a:spcBef>
              <a:buFont typeface="+mj-lt"/>
              <a:buAutoNum type="arabicPeriod"/>
              <a:defRPr/>
            </a:pPr>
            <a:r>
              <a:rPr lang="en-US" sz="1200" b="1" dirty="0" smtClean="0"/>
              <a:t>Command guidance: </a:t>
            </a:r>
            <a:endParaRPr lang="en-US" sz="1200" dirty="0" smtClean="0"/>
          </a:p>
          <a:p>
            <a:pPr marL="914400" lvl="1" indent="-457200" eaLnBrk="0" hangingPunct="0">
              <a:spcBef>
                <a:spcPct val="20000"/>
              </a:spcBef>
              <a:buFont typeface="+mj-lt"/>
              <a:buAutoNum type="arabicPeriod"/>
              <a:defRPr/>
            </a:pPr>
            <a:r>
              <a:rPr lang="en-US" sz="1200" dirty="0" smtClean="0"/>
              <a:t>Near-term calendar review (6-weeks)</a:t>
            </a:r>
          </a:p>
          <a:p>
            <a:pPr marL="914400" lvl="1" indent="-457200" eaLnBrk="0" hangingPunct="0">
              <a:spcBef>
                <a:spcPct val="20000"/>
              </a:spcBef>
              <a:buFont typeface="+mj-lt"/>
              <a:buAutoNum type="arabicPeriod"/>
              <a:defRPr/>
            </a:pPr>
            <a:r>
              <a:rPr lang="en-US" sz="1200" dirty="0" smtClean="0"/>
              <a:t>Training guidance for T+1</a:t>
            </a:r>
          </a:p>
          <a:p>
            <a:pPr marL="914400" lvl="1" indent="-457200" eaLnBrk="0" hangingPunct="0">
              <a:spcBef>
                <a:spcPct val="20000"/>
              </a:spcBef>
              <a:buFont typeface="+mj-lt"/>
              <a:buAutoNum type="arabicPeriod"/>
              <a:defRPr/>
            </a:pPr>
            <a:r>
              <a:rPr lang="en-US" sz="1200" dirty="0" smtClean="0"/>
              <a:t>Back-brief commander on training concept for T+0</a:t>
            </a:r>
          </a:p>
        </p:txBody>
      </p:sp>
      <p:sp>
        <p:nvSpPr>
          <p:cNvPr id="176" name="TextBox 175"/>
          <p:cNvSpPr txBox="1"/>
          <p:nvPr/>
        </p:nvSpPr>
        <p:spPr>
          <a:xfrm>
            <a:off x="4209142" y="744529"/>
            <a:ext cx="671979" cy="276999"/>
          </a:xfrm>
          <a:prstGeom prst="rect">
            <a:avLst/>
          </a:prstGeom>
          <a:solidFill>
            <a:schemeClr val="bg1"/>
          </a:solidFill>
        </p:spPr>
        <p:txBody>
          <a:bodyPr wrap="none" rtlCol="0">
            <a:spAutoFit/>
          </a:bodyPr>
          <a:lstStyle/>
          <a:p>
            <a:r>
              <a:rPr lang="en-US" sz="1200" dirty="0" smtClean="0"/>
              <a:t>(5 of 7)</a:t>
            </a:r>
            <a:endParaRPr lang="en-US" sz="1200" dirty="0"/>
          </a:p>
        </p:txBody>
      </p:sp>
      <p:sp>
        <p:nvSpPr>
          <p:cNvPr id="9" name="TextBox 115"/>
          <p:cNvSpPr txBox="1">
            <a:spLocks noChangeArrowheads="1"/>
          </p:cNvSpPr>
          <p:nvPr/>
        </p:nvSpPr>
        <p:spPr bwMode="auto">
          <a:xfrm>
            <a:off x="6837409" y="2507270"/>
            <a:ext cx="1829548" cy="830997"/>
          </a:xfrm>
          <a:prstGeom prst="rect">
            <a:avLst/>
          </a:prstGeom>
          <a:solidFill>
            <a:srgbClr val="FFFF00"/>
          </a:solidFill>
          <a:ln w="9525">
            <a:noFill/>
            <a:miter lim="800000"/>
            <a:headEnd/>
            <a:tailEnd/>
          </a:ln>
        </p:spPr>
        <p:txBody>
          <a:bodyPr wrap="square">
            <a:spAutoFit/>
          </a:bodyPr>
          <a:lstStyle/>
          <a:p>
            <a:pPr algn="ctr"/>
            <a:r>
              <a:rPr lang="en-US" sz="1200" b="1" dirty="0" smtClean="0"/>
              <a:t>Note: BC guidance for T+1 now new T+0 for company and platoon planning</a:t>
            </a:r>
            <a:endParaRPr lang="en-US" sz="12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pPr lvl="0"/>
            <a:r>
              <a:rPr lang="en-US" sz="3600" dirty="0" smtClean="0">
                <a:solidFill>
                  <a:prstClr val="black"/>
                </a:solidFill>
                <a:latin typeface="Arial" pitchFamily="34" charset="0"/>
                <a:cs typeface="Arial" pitchFamily="34" charset="0"/>
              </a:rPr>
              <a:t>Near-Term Training Cycle</a:t>
            </a:r>
            <a:endParaRPr lang="en-US" sz="3600" dirty="0" smtClean="0">
              <a:latin typeface="Arial" pitchFamily="34" charset="0"/>
              <a:cs typeface="Arial" pitchFamily="34" charset="0"/>
            </a:endParaRPr>
          </a:p>
        </p:txBody>
      </p:sp>
      <p:sp>
        <p:nvSpPr>
          <p:cNvPr id="6" name="Slide Number Placeholder 3"/>
          <p:cNvSpPr txBox="1">
            <a:spLocks/>
          </p:cNvSpPr>
          <p:nvPr/>
        </p:nvSpPr>
        <p:spPr>
          <a:xfrm>
            <a:off x="6781800" y="6410325"/>
            <a:ext cx="2133600" cy="365125"/>
          </a:xfrm>
          <a:prstGeom prst="rect">
            <a:avLst/>
          </a:prstGeom>
        </p:spPr>
        <p:txBody>
          <a:bodyPr anchor="ctr"/>
          <a:lstStyle/>
          <a:p>
            <a:pPr algn="r" fontAlgn="auto">
              <a:spcBef>
                <a:spcPts val="0"/>
              </a:spcBef>
              <a:spcAft>
                <a:spcPts val="0"/>
              </a:spcAft>
              <a:defRPr/>
            </a:pPr>
            <a:fld id="{180E80CD-3BB6-4AA4-A229-ED1C64CD2E97}" type="slidenum">
              <a:rPr lang="en-US" sz="1200">
                <a:latin typeface="+mn-lt"/>
              </a:rPr>
              <a:pPr algn="r" fontAlgn="auto">
                <a:spcBef>
                  <a:spcPts val="0"/>
                </a:spcBef>
                <a:spcAft>
                  <a:spcPts val="0"/>
                </a:spcAft>
                <a:defRPr/>
              </a:pPr>
              <a:t>28</a:t>
            </a:fld>
            <a:endParaRPr lang="en-US" sz="1200" dirty="0">
              <a:latin typeface="+mn-lt"/>
            </a:endParaRPr>
          </a:p>
        </p:txBody>
      </p:sp>
      <p:sp>
        <p:nvSpPr>
          <p:cNvPr id="11" name="TextBox 10"/>
          <p:cNvSpPr txBox="1"/>
          <p:nvPr/>
        </p:nvSpPr>
        <p:spPr>
          <a:xfrm>
            <a:off x="4209142" y="744529"/>
            <a:ext cx="671979" cy="276999"/>
          </a:xfrm>
          <a:prstGeom prst="rect">
            <a:avLst/>
          </a:prstGeom>
          <a:solidFill>
            <a:schemeClr val="bg1"/>
          </a:solidFill>
        </p:spPr>
        <p:txBody>
          <a:bodyPr wrap="none" rtlCol="0">
            <a:spAutoFit/>
          </a:bodyPr>
          <a:lstStyle/>
          <a:p>
            <a:r>
              <a:rPr lang="en-US" sz="1200" dirty="0" smtClean="0"/>
              <a:t>(6 of 7)</a:t>
            </a:r>
            <a:endParaRPr lang="en-US" sz="1200" dirty="0"/>
          </a:p>
        </p:txBody>
      </p:sp>
      <p:sp>
        <p:nvSpPr>
          <p:cNvPr id="72" name="Rectangle 3"/>
          <p:cNvSpPr txBox="1">
            <a:spLocks noChangeArrowheads="1"/>
          </p:cNvSpPr>
          <p:nvPr/>
        </p:nvSpPr>
        <p:spPr bwMode="auto">
          <a:xfrm>
            <a:off x="1310264" y="1150882"/>
            <a:ext cx="6476132" cy="5349799"/>
          </a:xfrm>
          <a:prstGeom prst="rect">
            <a:avLst/>
          </a:prstGeom>
          <a:noFill/>
          <a:ln>
            <a:noFill/>
            <a:miter lim="800000"/>
            <a:headEnd/>
            <a:tailEnd/>
          </a:ln>
        </p:spPr>
        <p:txBody>
          <a:bodyPr vert="horz" wrap="none" lIns="92075" tIns="46038" rIns="92075" bIns="46038" numCol="1" anchor="t" anchorCtr="0" compatLnSpc="1">
            <a:prstTxWarp prst="textNoShape">
              <a:avLst/>
            </a:prstTxWarp>
            <a:spAutoFit/>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en-US" sz="1400" b="1" i="0" u="sng" strike="noStrike" kern="1200" cap="none" spc="0" normalizeH="0" baseline="0" noProof="0" dirty="0" smtClean="0">
                <a:ln>
                  <a:noFill/>
                </a:ln>
                <a:solidFill>
                  <a:schemeClr val="tx1"/>
                </a:solidFill>
                <a:effectLst/>
                <a:uLnTx/>
                <a:uFillTx/>
                <a:latin typeface="Arial" charset="0"/>
                <a:ea typeface="+mn-ea"/>
                <a:cs typeface="+mn-cs"/>
              </a:rPr>
              <a:t>Company Training Meeting (T-4)</a:t>
            </a:r>
          </a:p>
          <a:p>
            <a:pPr marL="457200" marR="0" lvl="0" indent="-457200" defTabSz="914400" rtl="0" eaLnBrk="0" fontAlgn="base" latinLnBrk="0" hangingPunct="0">
              <a:lnSpc>
                <a:spcPct val="100000"/>
              </a:lnSpc>
              <a:spcBef>
                <a:spcPct val="20000"/>
              </a:spcBef>
              <a:spcAft>
                <a:spcPct val="0"/>
              </a:spcAft>
              <a:buClrTx/>
              <a:buSzTx/>
              <a:buFont typeface="+mj-lt"/>
              <a:buAutoNum type="arabicPeriod"/>
              <a:tabLst/>
              <a:defRPr/>
            </a:pPr>
            <a:r>
              <a:rPr lang="en-US" sz="1050" b="1" dirty="0" smtClean="0"/>
              <a:t>Completed training:</a:t>
            </a:r>
          </a:p>
          <a:p>
            <a:pPr marL="914400" lvl="1" indent="-457200" eaLnBrk="0" hangingPunct="0">
              <a:spcBef>
                <a:spcPct val="20000"/>
              </a:spcBef>
              <a:buFont typeface="+mj-lt"/>
              <a:buAutoNum type="alphaUcPeriod"/>
              <a:defRPr/>
            </a:pPr>
            <a:r>
              <a:rPr lang="en-US" sz="1050" dirty="0" smtClean="0"/>
              <a:t>PLT/SEC assessments (T-5)</a:t>
            </a:r>
          </a:p>
          <a:p>
            <a:pPr marL="1371600" lvl="2" indent="-457200" eaLnBrk="0" hangingPunct="0">
              <a:spcBef>
                <a:spcPct val="20000"/>
              </a:spcBef>
              <a:buFont typeface="+mj-lt"/>
              <a:buAutoNum type="arabicParenR"/>
              <a:defRPr/>
            </a:pPr>
            <a:r>
              <a:rPr lang="en-US" sz="1050" dirty="0" smtClean="0"/>
              <a:t>Critical Individual tasks (GO/NO-GO)</a:t>
            </a:r>
          </a:p>
          <a:p>
            <a:pPr marL="1371600" lvl="2" indent="-457200" eaLnBrk="0" hangingPunct="0">
              <a:spcBef>
                <a:spcPct val="20000"/>
              </a:spcBef>
              <a:buFont typeface="+mj-lt"/>
              <a:buAutoNum type="arabicParenR"/>
              <a:defRPr/>
            </a:pPr>
            <a:r>
              <a:rPr lang="en-US" sz="1050" dirty="0" smtClean="0"/>
              <a:t>Critical collective tasks/drills (GO/NO-GO)</a:t>
            </a:r>
          </a:p>
          <a:p>
            <a:pPr marL="1371600" lvl="2" indent="-457200" eaLnBrk="0" hangingPunct="0">
              <a:spcBef>
                <a:spcPct val="20000"/>
              </a:spcBef>
              <a:buFont typeface="+mj-lt"/>
              <a:buAutoNum type="arabicParenR"/>
              <a:defRPr/>
            </a:pPr>
            <a:r>
              <a:rPr lang="en-US" sz="1050" dirty="0" smtClean="0"/>
              <a:t>Plan for improvement</a:t>
            </a:r>
          </a:p>
          <a:p>
            <a:pPr marL="914400" lvl="1" indent="-457200" eaLnBrk="0" hangingPunct="0">
              <a:spcBef>
                <a:spcPct val="20000"/>
              </a:spcBef>
              <a:buFont typeface="+mj-lt"/>
              <a:buAutoNum type="alphaUcPeriod"/>
              <a:defRPr/>
            </a:pPr>
            <a:r>
              <a:rPr lang="en-US" sz="1050" dirty="0" smtClean="0"/>
              <a:t>Training shortfalls (training planned, but not conducted) – Why and plan to complete.</a:t>
            </a:r>
          </a:p>
          <a:p>
            <a:pPr marL="914400" lvl="1" indent="-457200" eaLnBrk="0" hangingPunct="0">
              <a:spcBef>
                <a:spcPct val="20000"/>
              </a:spcBef>
              <a:buFont typeface="+mj-lt"/>
              <a:buAutoNum type="alphaUcPeriod"/>
              <a:defRPr/>
            </a:pPr>
            <a:r>
              <a:rPr lang="en-US" sz="1050" u="sng" dirty="0" smtClean="0"/>
              <a:t>CO updates METL assessment (T/P/U)</a:t>
            </a:r>
          </a:p>
          <a:p>
            <a:pPr marL="457200" marR="0" lvl="0" indent="-457200"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050" b="1" i="0" u="none" strike="noStrike" kern="1200" cap="none" spc="0" normalizeH="0" baseline="0" noProof="0" dirty="0" smtClean="0">
                <a:ln>
                  <a:noFill/>
                </a:ln>
                <a:solidFill>
                  <a:schemeClr val="tx1"/>
                </a:solidFill>
                <a:effectLst/>
                <a:uLnTx/>
                <a:uFillTx/>
                <a:latin typeface="Arial" charset="0"/>
                <a:ea typeface="+mn-ea"/>
                <a:cs typeface="+mn-cs"/>
              </a:rPr>
              <a:t>Near-term</a:t>
            </a:r>
            <a:r>
              <a:rPr kumimoji="0" lang="en-US" sz="1050" b="1" i="0" u="none" strike="noStrike" kern="1200" cap="none" spc="0" normalizeH="0" noProof="0" dirty="0" smtClean="0">
                <a:ln>
                  <a:noFill/>
                </a:ln>
                <a:solidFill>
                  <a:schemeClr val="tx1"/>
                </a:solidFill>
                <a:effectLst/>
                <a:uLnTx/>
                <a:uFillTx/>
                <a:latin typeface="Arial" charset="0"/>
                <a:ea typeface="+mn-ea"/>
                <a:cs typeface="+mn-cs"/>
              </a:rPr>
              <a:t> training: </a:t>
            </a:r>
            <a:r>
              <a:rPr kumimoji="0" lang="en-US" sz="1050" b="0" i="0" u="none" strike="noStrike" kern="1200" cap="none" spc="0" normalizeH="0" noProof="0" dirty="0" smtClean="0">
                <a:ln>
                  <a:noFill/>
                </a:ln>
                <a:solidFill>
                  <a:schemeClr val="tx1"/>
                </a:solidFill>
                <a:effectLst/>
                <a:uLnTx/>
                <a:uFillTx/>
                <a:latin typeface="Arial" charset="0"/>
                <a:ea typeface="+mn-ea"/>
                <a:cs typeface="+mn-cs"/>
              </a:rPr>
              <a:t>PLTs/SECs brief pre-execution checks (T-4 thru T-1)</a:t>
            </a:r>
          </a:p>
          <a:p>
            <a:pPr marL="914400" lvl="1" indent="-457200" eaLnBrk="0" hangingPunct="0">
              <a:spcBef>
                <a:spcPct val="20000"/>
              </a:spcBef>
              <a:buFont typeface="+mj-lt"/>
              <a:buAutoNum type="alphaUcPeriod"/>
              <a:defRPr/>
            </a:pPr>
            <a:r>
              <a:rPr lang="en-US" sz="1050" dirty="0" smtClean="0"/>
              <a:t>Training &amp; Evaluation Outline (T&amp;EO) – Tasks, steps, and performance measures</a:t>
            </a:r>
          </a:p>
          <a:p>
            <a:pPr marL="914400" lvl="1" indent="-457200" eaLnBrk="0" hangingPunct="0">
              <a:spcBef>
                <a:spcPct val="20000"/>
              </a:spcBef>
              <a:buFont typeface="+mj-lt"/>
              <a:buAutoNum type="alphaUcPeriod"/>
              <a:defRPr/>
            </a:pPr>
            <a:r>
              <a:rPr lang="en-US" sz="1050" dirty="0" smtClean="0"/>
              <a:t>Leader training and certification &amp; Soldier pre-requisite training</a:t>
            </a:r>
          </a:p>
          <a:p>
            <a:pPr marL="914400" lvl="1" indent="-457200" eaLnBrk="0" hangingPunct="0">
              <a:spcBef>
                <a:spcPct val="20000"/>
              </a:spcBef>
              <a:buFont typeface="+mj-lt"/>
              <a:buAutoNum type="alphaUcPeriod"/>
              <a:defRPr/>
            </a:pPr>
            <a:r>
              <a:rPr kumimoji="0" lang="en-US" sz="1050" b="0" i="0" u="none" strike="noStrike" kern="1200" cap="none" spc="0" normalizeH="0" noProof="0" dirty="0" smtClean="0">
                <a:ln>
                  <a:noFill/>
                </a:ln>
                <a:solidFill>
                  <a:schemeClr val="tx1"/>
                </a:solidFill>
                <a:effectLst/>
                <a:uLnTx/>
                <a:uFillTx/>
                <a:latin typeface="Arial" charset="0"/>
                <a:ea typeface="+mn-ea"/>
                <a:cs typeface="+mn-cs"/>
              </a:rPr>
              <a:t>Resources (</a:t>
            </a:r>
            <a:r>
              <a:rPr lang="en-US" sz="1050" dirty="0" smtClean="0"/>
              <a:t>Training Aids, Devices, Simulators, and Simulations – TADSS, land, &amp; ammo)</a:t>
            </a:r>
          </a:p>
          <a:p>
            <a:pPr marL="914400" lvl="1" indent="-457200" eaLnBrk="0" hangingPunct="0">
              <a:spcBef>
                <a:spcPct val="20000"/>
              </a:spcBef>
              <a:buFont typeface="+mj-lt"/>
              <a:buAutoNum type="alphaUcPeriod"/>
              <a:defRPr/>
            </a:pPr>
            <a:r>
              <a:rPr lang="en-US" sz="1050" dirty="0" smtClean="0"/>
              <a:t>Training support personnel (OPFOR, OCs, trainers, etc.)</a:t>
            </a:r>
          </a:p>
          <a:p>
            <a:pPr marL="914400" lvl="1" indent="-457200" eaLnBrk="0" hangingPunct="0">
              <a:spcBef>
                <a:spcPct val="20000"/>
              </a:spcBef>
              <a:buFont typeface="+mj-lt"/>
              <a:buAutoNum type="alphaUcPeriod"/>
              <a:defRPr/>
            </a:pPr>
            <a:r>
              <a:rPr lang="en-US" sz="1050" dirty="0" smtClean="0"/>
              <a:t>Timeline (IPRs, rehearsals, &amp; execution)</a:t>
            </a:r>
          </a:p>
          <a:p>
            <a:pPr marL="914400" lvl="1" indent="-457200" eaLnBrk="0" hangingPunct="0">
              <a:spcBef>
                <a:spcPct val="20000"/>
              </a:spcBef>
              <a:buFont typeface="+mj-lt"/>
              <a:buAutoNum type="alphaUcPeriod"/>
              <a:defRPr/>
            </a:pPr>
            <a:r>
              <a:rPr kumimoji="0" lang="en-US" sz="1050" b="0" i="0" u="none" strike="noStrike" kern="1200" cap="none" spc="0" normalizeH="0" noProof="0" dirty="0" smtClean="0">
                <a:ln>
                  <a:noFill/>
                </a:ln>
                <a:solidFill>
                  <a:schemeClr val="tx1"/>
                </a:solidFill>
                <a:effectLst/>
                <a:uLnTx/>
                <a:uFillTx/>
                <a:latin typeface="Arial" charset="0"/>
                <a:ea typeface="+mn-ea"/>
                <a:cs typeface="+mn-cs"/>
              </a:rPr>
              <a:t>Risk assessment</a:t>
            </a:r>
          </a:p>
          <a:p>
            <a:pPr marL="457200" marR="0" lvl="0" indent="-457200" defTabSz="914400" rtl="0" eaLnBrk="0" fontAlgn="base" latinLnBrk="0" hangingPunct="0">
              <a:lnSpc>
                <a:spcPct val="100000"/>
              </a:lnSpc>
              <a:spcBef>
                <a:spcPct val="20000"/>
              </a:spcBef>
              <a:spcAft>
                <a:spcPct val="0"/>
              </a:spcAft>
              <a:buClrTx/>
              <a:buSzTx/>
              <a:buFont typeface="+mj-lt"/>
              <a:buAutoNum type="arabicPeriod"/>
              <a:tabLst/>
              <a:defRPr/>
            </a:pPr>
            <a:r>
              <a:rPr lang="en-US" sz="1050" b="1" baseline="0" dirty="0" smtClean="0"/>
              <a:t>Short</a:t>
            </a:r>
            <a:r>
              <a:rPr lang="en-US" sz="1050" b="1" dirty="0" smtClean="0"/>
              <a:t>-range training:</a:t>
            </a:r>
          </a:p>
          <a:p>
            <a:pPr marL="914400" lvl="1" indent="-457200" eaLnBrk="0" hangingPunct="0">
              <a:spcBef>
                <a:spcPct val="20000"/>
              </a:spcBef>
              <a:buFont typeface="+mj-lt"/>
              <a:buAutoNum type="alphaUcPeriod"/>
              <a:defRPr/>
            </a:pPr>
            <a:r>
              <a:rPr lang="en-US" sz="1050" dirty="0" smtClean="0"/>
              <a:t>Short-range to near-term calendar review</a:t>
            </a:r>
          </a:p>
          <a:p>
            <a:pPr marL="914400" lvl="1" indent="-457200" eaLnBrk="0" hangingPunct="0">
              <a:spcBef>
                <a:spcPct val="20000"/>
              </a:spcBef>
              <a:buFont typeface="+mj-lt"/>
              <a:buAutoNum type="alphaUcPeriod"/>
              <a:defRPr/>
            </a:pPr>
            <a:r>
              <a:rPr lang="en-US" sz="1050" dirty="0" smtClean="0"/>
              <a:t>Review training guidance for T+0</a:t>
            </a:r>
          </a:p>
          <a:p>
            <a:pPr marL="914400" lvl="1" indent="-457200" eaLnBrk="0" hangingPunct="0">
              <a:spcBef>
                <a:spcPct val="20000"/>
              </a:spcBef>
              <a:buFont typeface="+mj-lt"/>
              <a:buAutoNum type="alphaUcPeriod"/>
              <a:defRPr/>
            </a:pPr>
            <a:r>
              <a:rPr kumimoji="0" lang="en-US" sz="1050" b="0" i="0" u="none" strike="noStrike" kern="1200" cap="none" spc="0" normalizeH="0" baseline="0" dirty="0" smtClean="0">
                <a:ln>
                  <a:noFill/>
                </a:ln>
                <a:solidFill>
                  <a:schemeClr val="tx1"/>
                </a:solidFill>
                <a:effectLst/>
                <a:uLnTx/>
                <a:uFillTx/>
                <a:latin typeface="Arial" charset="0"/>
                <a:ea typeface="+mn-ea"/>
                <a:cs typeface="+mn-cs"/>
              </a:rPr>
              <a:t>PLT/Section</a:t>
            </a:r>
            <a:r>
              <a:rPr kumimoji="0" lang="en-US" sz="1050" b="0" i="0" u="none" strike="noStrike" kern="1200" cap="none" spc="0" normalizeH="0" dirty="0" smtClean="0">
                <a:ln>
                  <a:noFill/>
                </a:ln>
                <a:solidFill>
                  <a:schemeClr val="tx1"/>
                </a:solidFill>
                <a:effectLst/>
                <a:uLnTx/>
                <a:uFillTx/>
                <a:latin typeface="Arial" charset="0"/>
                <a:ea typeface="+mn-ea"/>
                <a:cs typeface="+mn-cs"/>
              </a:rPr>
              <a:t> i</a:t>
            </a:r>
            <a:r>
              <a:rPr kumimoji="0" lang="en-US" sz="1050" b="0" i="0" u="none" strike="noStrike" kern="1200" cap="none" spc="0" normalizeH="0" baseline="0" dirty="0" smtClean="0">
                <a:ln>
                  <a:noFill/>
                </a:ln>
                <a:solidFill>
                  <a:schemeClr val="tx1"/>
                </a:solidFill>
                <a:effectLst/>
                <a:uLnTx/>
                <a:uFillTx/>
                <a:latin typeface="Arial" charset="0"/>
                <a:ea typeface="+mn-ea"/>
                <a:cs typeface="+mn-cs"/>
              </a:rPr>
              <a:t>nput for T+0 (What would they like to do?)</a:t>
            </a:r>
          </a:p>
          <a:p>
            <a:pPr marL="914400" lvl="1" indent="-457200" eaLnBrk="0" hangingPunct="0">
              <a:spcBef>
                <a:spcPct val="20000"/>
              </a:spcBef>
              <a:buFont typeface="+mj-lt"/>
              <a:buAutoNum type="alphaUcPeriod"/>
              <a:defRPr/>
            </a:pPr>
            <a:r>
              <a:rPr lang="en-US" sz="1050" noProof="0" dirty="0" smtClean="0"/>
              <a:t>Draft training schedule for T+0</a:t>
            </a:r>
          </a:p>
          <a:p>
            <a:pPr marL="1371600" lvl="2" indent="-457200" eaLnBrk="0" hangingPunct="0">
              <a:spcBef>
                <a:spcPct val="20000"/>
              </a:spcBef>
              <a:buFont typeface="+mj-lt"/>
              <a:buAutoNum type="arabicParenR"/>
              <a:defRPr/>
            </a:pPr>
            <a:r>
              <a:rPr lang="en-US" sz="1050" dirty="0" smtClean="0"/>
              <a:t>Activity</a:t>
            </a:r>
          </a:p>
          <a:p>
            <a:pPr marL="1371600" lvl="2" indent="-457200" eaLnBrk="0" hangingPunct="0">
              <a:spcBef>
                <a:spcPct val="20000"/>
              </a:spcBef>
              <a:buFont typeface="+mj-lt"/>
              <a:buAutoNum type="arabicParenR"/>
              <a:defRPr/>
            </a:pPr>
            <a:r>
              <a:rPr lang="en-US" sz="1050" dirty="0" smtClean="0"/>
              <a:t>Location &amp; time</a:t>
            </a:r>
          </a:p>
          <a:p>
            <a:pPr marL="1371600" lvl="2" indent="-457200" eaLnBrk="0" hangingPunct="0">
              <a:spcBef>
                <a:spcPct val="20000"/>
              </a:spcBef>
              <a:buFont typeface="+mj-lt"/>
              <a:buAutoNum type="arabicParenR"/>
              <a:defRPr/>
            </a:pPr>
            <a:r>
              <a:rPr lang="en-US" sz="1050" dirty="0" smtClean="0"/>
              <a:t>Trainers</a:t>
            </a:r>
          </a:p>
          <a:p>
            <a:pPr marL="1371600" lvl="2" indent="-457200" eaLnBrk="0" hangingPunct="0">
              <a:spcBef>
                <a:spcPct val="20000"/>
              </a:spcBef>
              <a:buFont typeface="+mj-lt"/>
              <a:buAutoNum type="arabicParenR"/>
              <a:defRPr/>
            </a:pPr>
            <a:r>
              <a:rPr lang="en-US" sz="1050" dirty="0" smtClean="0"/>
              <a:t>References</a:t>
            </a:r>
          </a:p>
          <a:p>
            <a:pPr marL="1371600" lvl="2" indent="-457200" eaLnBrk="0" hangingPunct="0">
              <a:spcBef>
                <a:spcPct val="20000"/>
              </a:spcBef>
              <a:buFont typeface="+mj-lt"/>
              <a:buAutoNum type="arabicParenR"/>
              <a:defRPr/>
            </a:pPr>
            <a:r>
              <a:rPr lang="en-US" sz="1050" dirty="0" smtClean="0"/>
              <a:t>Reason for training</a:t>
            </a:r>
          </a:p>
          <a:p>
            <a:pPr marL="1371600" lvl="2" indent="-457200" eaLnBrk="0" hangingPunct="0">
              <a:spcBef>
                <a:spcPct val="20000"/>
              </a:spcBef>
              <a:buFont typeface="+mj-lt"/>
              <a:buAutoNum type="arabicParenR"/>
              <a:defRPr/>
            </a:pPr>
            <a:r>
              <a:rPr lang="en-US" sz="1050" dirty="0" smtClean="0"/>
              <a:t>Key coordination requirements</a:t>
            </a:r>
          </a:p>
          <a:p>
            <a:pPr marL="914400" lvl="1" indent="-457200" eaLnBrk="0" hangingPunct="0">
              <a:spcBef>
                <a:spcPct val="20000"/>
              </a:spcBef>
              <a:buFont typeface="+mj-lt"/>
              <a:buAutoNum type="alphaUcPeriod"/>
              <a:defRPr/>
            </a:pPr>
            <a:r>
              <a:rPr lang="en-US" sz="1050" dirty="0" smtClean="0"/>
              <a:t>Submit draft training schedule</a:t>
            </a:r>
          </a:p>
        </p:txBody>
      </p:sp>
      <p:sp>
        <p:nvSpPr>
          <p:cNvPr id="7" name="TextBox 115"/>
          <p:cNvSpPr txBox="1">
            <a:spLocks noChangeArrowheads="1"/>
          </p:cNvSpPr>
          <p:nvPr/>
        </p:nvSpPr>
        <p:spPr bwMode="auto">
          <a:xfrm>
            <a:off x="6091708" y="3812410"/>
            <a:ext cx="2654259" cy="1200329"/>
          </a:xfrm>
          <a:prstGeom prst="rect">
            <a:avLst/>
          </a:prstGeom>
          <a:solidFill>
            <a:srgbClr val="FFFF00"/>
          </a:solidFill>
          <a:ln w="9525">
            <a:noFill/>
            <a:miter lim="800000"/>
            <a:headEnd/>
            <a:tailEnd/>
          </a:ln>
        </p:spPr>
        <p:txBody>
          <a:bodyPr wrap="square">
            <a:spAutoFit/>
          </a:bodyPr>
          <a:lstStyle/>
          <a:p>
            <a:r>
              <a:rPr lang="en-US" sz="1200" b="1" u="sng" dirty="0" smtClean="0"/>
              <a:t>Key tasks</a:t>
            </a:r>
            <a:r>
              <a:rPr lang="en-US" sz="1200" b="1" dirty="0" smtClean="0"/>
              <a:t>:</a:t>
            </a:r>
          </a:p>
          <a:p>
            <a:pPr marL="228600" indent="-228600">
              <a:buFont typeface="+mj-lt"/>
              <a:buAutoNum type="arabicPeriod"/>
            </a:pPr>
            <a:r>
              <a:rPr lang="en-US" sz="1200" b="1" dirty="0" smtClean="0"/>
              <a:t>CO updates METL based on PLT/SEC task assessments</a:t>
            </a:r>
          </a:p>
          <a:p>
            <a:pPr marL="228600" indent="-228600">
              <a:buFont typeface="+mj-lt"/>
              <a:buAutoNum type="arabicPeriod"/>
            </a:pPr>
            <a:r>
              <a:rPr lang="en-US" sz="1200" b="1" dirty="0" smtClean="0"/>
              <a:t>Pre-execution checks for next week’s training</a:t>
            </a:r>
          </a:p>
          <a:p>
            <a:pPr marL="228600" indent="-228600">
              <a:buFont typeface="+mj-lt"/>
              <a:buAutoNum type="arabicPeriod"/>
            </a:pPr>
            <a:r>
              <a:rPr lang="en-US" sz="1200" b="1" dirty="0" smtClean="0"/>
              <a:t>Draft T+0 training schedule</a:t>
            </a:r>
          </a:p>
        </p:txBody>
      </p:sp>
      <p:sp>
        <p:nvSpPr>
          <p:cNvPr id="8" name="TextBox 115"/>
          <p:cNvSpPr txBox="1">
            <a:spLocks noChangeArrowheads="1"/>
          </p:cNvSpPr>
          <p:nvPr/>
        </p:nvSpPr>
        <p:spPr bwMode="auto">
          <a:xfrm>
            <a:off x="6090960" y="902405"/>
            <a:ext cx="1829548" cy="830997"/>
          </a:xfrm>
          <a:prstGeom prst="rect">
            <a:avLst/>
          </a:prstGeom>
          <a:solidFill>
            <a:srgbClr val="FFFF00"/>
          </a:solidFill>
          <a:ln w="9525">
            <a:noFill/>
            <a:miter lim="800000"/>
            <a:headEnd/>
            <a:tailEnd/>
          </a:ln>
        </p:spPr>
        <p:txBody>
          <a:bodyPr wrap="square">
            <a:spAutoFit/>
          </a:bodyPr>
          <a:lstStyle/>
          <a:p>
            <a:pPr algn="ctr"/>
            <a:r>
              <a:rPr lang="en-US" sz="1200" b="1" dirty="0" smtClean="0"/>
              <a:t>Note: BC guidance for T+1 now new T+0 for company and platoon planning</a:t>
            </a:r>
            <a:endParaRPr lang="en-US" sz="12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Rectangle 2"/>
          <p:cNvSpPr txBox="1">
            <a:spLocks noChangeArrowheads="1"/>
          </p:cNvSpPr>
          <p:nvPr/>
        </p:nvSpPr>
        <p:spPr>
          <a:xfrm>
            <a:off x="428625" y="246063"/>
            <a:ext cx="8229600" cy="1143000"/>
          </a:xfrm>
          <a:prstGeom prst="rect">
            <a:avLst/>
          </a:prstGeom>
        </p:spPr>
        <p:txBody>
          <a:bodyPr anchor="t" anchorCtr="0"/>
          <a:lstStyle/>
          <a:p>
            <a:pPr lvl="0" algn="ctr"/>
            <a:r>
              <a:rPr lang="en-US" sz="3600" dirty="0" smtClean="0">
                <a:solidFill>
                  <a:prstClr val="black"/>
                </a:solidFill>
                <a:latin typeface="Arial" pitchFamily="34" charset="0"/>
                <a:ea typeface="+mj-ea"/>
                <a:cs typeface="Arial" pitchFamily="34" charset="0"/>
              </a:rPr>
              <a:t>Near-Term </a:t>
            </a:r>
            <a:r>
              <a:rPr lang="en-US" sz="3600" dirty="0">
                <a:solidFill>
                  <a:prstClr val="black"/>
                </a:solidFill>
                <a:latin typeface="Arial" pitchFamily="34" charset="0"/>
                <a:ea typeface="+mj-ea"/>
                <a:cs typeface="Arial" pitchFamily="34" charset="0"/>
              </a:rPr>
              <a:t>Training </a:t>
            </a:r>
            <a:r>
              <a:rPr lang="en-US" sz="3600" dirty="0" smtClean="0">
                <a:solidFill>
                  <a:prstClr val="black"/>
                </a:solidFill>
                <a:latin typeface="Arial" pitchFamily="34" charset="0"/>
                <a:ea typeface="+mj-ea"/>
                <a:cs typeface="Arial" pitchFamily="34" charset="0"/>
              </a:rPr>
              <a:t>Cycle</a:t>
            </a:r>
            <a:endParaRPr kumimoji="0" lang="en-US" sz="36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
        <p:nvSpPr>
          <p:cNvPr id="176" name="TextBox 175"/>
          <p:cNvSpPr txBox="1"/>
          <p:nvPr/>
        </p:nvSpPr>
        <p:spPr>
          <a:xfrm>
            <a:off x="4209142" y="744529"/>
            <a:ext cx="671979" cy="276999"/>
          </a:xfrm>
          <a:prstGeom prst="rect">
            <a:avLst/>
          </a:prstGeom>
          <a:solidFill>
            <a:schemeClr val="bg1"/>
          </a:solidFill>
        </p:spPr>
        <p:txBody>
          <a:bodyPr wrap="none" rtlCol="0">
            <a:spAutoFit/>
          </a:bodyPr>
          <a:lstStyle/>
          <a:p>
            <a:r>
              <a:rPr lang="en-US" sz="1200" dirty="0" smtClean="0"/>
              <a:t>(7 of 7)</a:t>
            </a:r>
            <a:endParaRPr lang="en-US" sz="1200" dirty="0"/>
          </a:p>
        </p:txBody>
      </p:sp>
      <p:sp>
        <p:nvSpPr>
          <p:cNvPr id="8" name="TextBox 7"/>
          <p:cNvSpPr txBox="1"/>
          <p:nvPr/>
        </p:nvSpPr>
        <p:spPr>
          <a:xfrm>
            <a:off x="360612" y="1088262"/>
            <a:ext cx="8319749" cy="4832092"/>
          </a:xfrm>
          <a:prstGeom prst="rect">
            <a:avLst/>
          </a:prstGeom>
          <a:noFill/>
        </p:spPr>
        <p:txBody>
          <a:bodyPr wrap="square" rtlCol="0">
            <a:spAutoFit/>
          </a:bodyPr>
          <a:lstStyle/>
          <a:p>
            <a:pPr algn="ctr"/>
            <a:r>
              <a:rPr lang="en-US" sz="1400" b="1" u="sng" dirty="0" smtClean="0"/>
              <a:t>Headquarters Staff and </a:t>
            </a:r>
          </a:p>
          <a:p>
            <a:pPr algn="ctr"/>
            <a:r>
              <a:rPr lang="en-US" sz="1400" b="1" u="sng" dirty="0" smtClean="0"/>
              <a:t>Headquarters Company Relationship</a:t>
            </a:r>
            <a:endParaRPr lang="en-US" sz="1600" b="1" u="sng" dirty="0" smtClean="0"/>
          </a:p>
          <a:p>
            <a:endParaRPr lang="en-US" sz="1400" dirty="0" smtClean="0"/>
          </a:p>
          <a:p>
            <a:r>
              <a:rPr lang="en-US" sz="1400" dirty="0" smtClean="0"/>
              <a:t>The battalion executive officer (XO) (a.k.a. Chief of Staff - </a:t>
            </a:r>
            <a:r>
              <a:rPr lang="en-US" sz="1400" dirty="0" err="1" smtClean="0"/>
              <a:t>CofS</a:t>
            </a:r>
            <a:r>
              <a:rPr lang="en-US" sz="1400" dirty="0" smtClean="0"/>
              <a:t>) is responsible for the essential individual tasks and BN METL supporting collective tasks of the headquarters staff. The XO provides the staff assessment in the monthly unit status report (USR) and in the quarterly training brief (QTB).  </a:t>
            </a:r>
          </a:p>
          <a:p>
            <a:endParaRPr lang="en-US" sz="1400" dirty="0" smtClean="0"/>
          </a:p>
          <a:p>
            <a:r>
              <a:rPr lang="en-US" sz="1400" dirty="0" smtClean="0"/>
              <a:t>The headquarters company commander (CO) is responsible for all AR 350-1 (</a:t>
            </a:r>
            <a:r>
              <a:rPr lang="en-US" sz="1400" i="1" dirty="0" smtClean="0"/>
              <a:t>Training in Units</a:t>
            </a:r>
            <a:r>
              <a:rPr lang="en-US" sz="1400" dirty="0" smtClean="0"/>
              <a:t>) required individual training and reports individual Soldier training statistics in the weekly battalion training, for the monthly USR, and in the QTB.</a:t>
            </a:r>
          </a:p>
          <a:p>
            <a:endParaRPr lang="en-US" sz="1400" dirty="0" smtClean="0"/>
          </a:p>
          <a:p>
            <a:r>
              <a:rPr lang="en-US" sz="1400" dirty="0" smtClean="0"/>
              <a:t>Primary staff sections participate in the weekly company training meeting (special staff sections and small staff teams are typically rolled-up by war-fighting function under a primary staff agency for administrative functions, e.g. Chaplain and Retention under S1) and submit  training plans for the company training schedule, but the CO is not the approval authority for the essential individual tasks and BN METL supporting collective tasks of the staff. </a:t>
            </a:r>
          </a:p>
          <a:p>
            <a:endParaRPr lang="en-US" sz="1400" dirty="0" smtClean="0"/>
          </a:p>
          <a:p>
            <a:r>
              <a:rPr lang="en-US" sz="1400" dirty="0" smtClean="0"/>
              <a:t>The CO assists the staff with resourcing training and assists the XO with tracking and reporting staff training through the company training process.  The XO typically does not execute a staff training meeting.  Instead, each staff section conducts their own training meetings.  These meetings should follow the same format as the platoon training meeting.  Staff training is typically discussed and approved by the XO during the regular staff synchronization meeting.</a:t>
            </a:r>
            <a:endParaRPr 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28625" y="246063"/>
            <a:ext cx="8229600" cy="1143000"/>
          </a:xfrm>
        </p:spPr>
        <p:txBody>
          <a:bodyPr anchor="t" anchorCtr="0"/>
          <a:lstStyle/>
          <a:p>
            <a:pPr eaLnBrk="1" hangingPunct="1"/>
            <a:r>
              <a:rPr lang="en-US" sz="4000" dirty="0" smtClean="0">
                <a:latin typeface="Arial" pitchFamily="34" charset="0"/>
                <a:cs typeface="Arial" pitchFamily="34" charset="0"/>
              </a:rPr>
              <a:t>Purpose</a:t>
            </a:r>
          </a:p>
        </p:txBody>
      </p:sp>
      <p:sp>
        <p:nvSpPr>
          <p:cNvPr id="7171" name="Content Placeholder 2"/>
          <p:cNvSpPr>
            <a:spLocks noGrp="1"/>
          </p:cNvSpPr>
          <p:nvPr>
            <p:ph idx="1"/>
          </p:nvPr>
        </p:nvSpPr>
        <p:spPr>
          <a:xfrm>
            <a:off x="487363" y="1368425"/>
            <a:ext cx="8229600" cy="5081588"/>
          </a:xfrm>
        </p:spPr>
        <p:txBody>
          <a:bodyPr/>
          <a:lstStyle/>
          <a:p>
            <a:pPr algn="ctr">
              <a:buFont typeface="Arial" charset="0"/>
              <a:buNone/>
            </a:pPr>
            <a:r>
              <a:rPr lang="en-US" sz="3600" dirty="0" smtClean="0">
                <a:latin typeface="Arial" pitchFamily="34" charset="0"/>
                <a:cs typeface="Arial" pitchFamily="34" charset="0"/>
              </a:rPr>
              <a:t>To provide battalion and company level leadership a detailed overview of the Army training management processes and establish the baseline for managing training in the battalion.</a:t>
            </a:r>
            <a:endParaRPr lang="en-US" sz="5400" dirty="0" smtClean="0">
              <a:latin typeface="Arial" pitchFamily="34" charset="0"/>
              <a:cs typeface="Arial" pitchFamily="34" charset="0"/>
            </a:endParaRPr>
          </a:p>
        </p:txBody>
      </p:sp>
      <p:sp>
        <p:nvSpPr>
          <p:cNvPr id="4" name="Slide Number Placeholder 3"/>
          <p:cNvSpPr txBox="1">
            <a:spLocks/>
          </p:cNvSpPr>
          <p:nvPr/>
        </p:nvSpPr>
        <p:spPr>
          <a:xfrm>
            <a:off x="6781800" y="6410325"/>
            <a:ext cx="2133600" cy="365125"/>
          </a:xfrm>
          <a:prstGeom prst="rect">
            <a:avLst/>
          </a:prstGeom>
        </p:spPr>
        <p:txBody>
          <a:bodyPr anchor="ctr"/>
          <a:lstStyle/>
          <a:p>
            <a:pPr algn="r" fontAlgn="auto">
              <a:spcBef>
                <a:spcPts val="0"/>
              </a:spcBef>
              <a:spcAft>
                <a:spcPts val="0"/>
              </a:spcAft>
              <a:defRPr/>
            </a:pPr>
            <a:fld id="{40BBCB6F-B235-4DA7-AF7C-D184048B8A92}" type="slidenum">
              <a:rPr lang="en-US" sz="1200">
                <a:latin typeface="+mn-lt"/>
              </a:rPr>
              <a:pPr algn="r" fontAlgn="auto">
                <a:spcBef>
                  <a:spcPts val="0"/>
                </a:spcBef>
                <a:spcAft>
                  <a:spcPts val="0"/>
                </a:spcAft>
                <a:defRPr/>
              </a:pPr>
              <a:t>3</a:t>
            </a:fld>
            <a:endParaRPr lang="en-US" sz="1200" dirty="0">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z="3600" dirty="0" smtClean="0">
                <a:latin typeface="Arial" pitchFamily="34" charset="0"/>
                <a:cs typeface="Arial" pitchFamily="34" charset="0"/>
              </a:rPr>
              <a:t>Execute Training</a:t>
            </a:r>
            <a:endParaRPr lang="en-US" sz="3600" dirty="0">
              <a:latin typeface="Arial" pitchFamily="34" charset="0"/>
              <a:cs typeface="Arial" pitchFamily="34" charset="0"/>
            </a:endParaRPr>
          </a:p>
        </p:txBody>
      </p:sp>
      <p:sp>
        <p:nvSpPr>
          <p:cNvPr id="3" name="Rectangle 3"/>
          <p:cNvSpPr txBox="1">
            <a:spLocks noChangeArrowheads="1"/>
          </p:cNvSpPr>
          <p:nvPr/>
        </p:nvSpPr>
        <p:spPr bwMode="auto">
          <a:xfrm>
            <a:off x="499972" y="1527540"/>
            <a:ext cx="3763916" cy="3029164"/>
          </a:xfrm>
          <a:prstGeom prst="rect">
            <a:avLst/>
          </a:prstGeom>
          <a:noFill/>
          <a:ln>
            <a:solidFill>
              <a:schemeClr val="tx1"/>
            </a:solidFill>
            <a:miter lim="800000"/>
            <a:headEnd/>
            <a:tailEnd/>
          </a:ln>
        </p:spPr>
        <p:txBody>
          <a:bodyPr vert="horz" wrap="none" lIns="92075" tIns="46038" rIns="92075" bIns="46038" numCol="1" anchor="t" anchorCtr="0" compatLnSpc="1">
            <a:prstTxWarp prst="textNoShape">
              <a:avLst/>
            </a:prstTxWarp>
            <a:spAutoFit/>
          </a:bodyPr>
          <a:lstStyle/>
          <a:p>
            <a:pPr marL="342900" marR="0" lvl="0" indent="-342900" defTabSz="914400" rtl="0" eaLnBrk="0" fontAlgn="base" latinLnBrk="0" hangingPunct="0">
              <a:lnSpc>
                <a:spcPct val="100000"/>
              </a:lnSpc>
              <a:spcBef>
                <a:spcPct val="20000"/>
              </a:spcBef>
              <a:spcAft>
                <a:spcPct val="0"/>
              </a:spcAft>
              <a:buClrTx/>
              <a:buSzTx/>
              <a:tabLst/>
              <a:defRPr/>
            </a:pPr>
            <a:r>
              <a:rPr kumimoji="0" lang="en-US" b="1" i="0" u="sng" strike="noStrike" kern="1200" cap="none" spc="0" normalizeH="0" baseline="0" noProof="0" dirty="0" smtClean="0">
                <a:ln>
                  <a:noFill/>
                </a:ln>
                <a:solidFill>
                  <a:schemeClr val="tx1"/>
                </a:solidFill>
                <a:effectLst/>
                <a:uLnTx/>
                <a:uFillTx/>
                <a:latin typeface="Arial" charset="0"/>
                <a:ea typeface="+mn-ea"/>
                <a:cs typeface="+mn-cs"/>
              </a:rPr>
              <a:t>Troop Leading Procedures (TLP)</a:t>
            </a:r>
          </a:p>
          <a:p>
            <a:pPr marL="457200" marR="0" lvl="0" indent="-457200" defTabSz="914400" rtl="0" eaLnBrk="0" fontAlgn="base" latinLnBrk="0" hangingPunct="0">
              <a:lnSpc>
                <a:spcPct val="100000"/>
              </a:lnSpc>
              <a:spcBef>
                <a:spcPct val="20000"/>
              </a:spcBef>
              <a:spcAft>
                <a:spcPct val="0"/>
              </a:spcAft>
              <a:buClrTx/>
              <a:buSzTx/>
              <a:buFont typeface="+mj-lt"/>
              <a:buAutoNum type="arabicPeriod"/>
              <a:tabLst/>
              <a:defRPr/>
            </a:pP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Receive the mission</a:t>
            </a:r>
          </a:p>
          <a:p>
            <a:pPr marL="457200" marR="0" lvl="0" indent="-457200" defTabSz="914400" rtl="0" eaLnBrk="0" fontAlgn="base" latinLnBrk="0" hangingPunct="0">
              <a:lnSpc>
                <a:spcPct val="100000"/>
              </a:lnSpc>
              <a:spcBef>
                <a:spcPct val="20000"/>
              </a:spcBef>
              <a:spcAft>
                <a:spcPct val="0"/>
              </a:spcAft>
              <a:buClrTx/>
              <a:buSzTx/>
              <a:buFont typeface="+mj-lt"/>
              <a:buAutoNum type="arabicPeriod"/>
              <a:tabLst/>
              <a:defRPr/>
            </a:pP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Issue a WARNO</a:t>
            </a:r>
          </a:p>
          <a:p>
            <a:pPr marL="457200" marR="0" lvl="0" indent="-457200" defTabSz="914400" rtl="0" eaLnBrk="0" fontAlgn="base" latinLnBrk="0" hangingPunct="0">
              <a:lnSpc>
                <a:spcPct val="100000"/>
              </a:lnSpc>
              <a:spcBef>
                <a:spcPct val="20000"/>
              </a:spcBef>
              <a:spcAft>
                <a:spcPct val="0"/>
              </a:spcAft>
              <a:buClrTx/>
              <a:buSzTx/>
              <a:buFont typeface="+mj-lt"/>
              <a:buAutoNum type="arabicPeriod"/>
              <a:tabLst/>
              <a:defRPr/>
            </a:pP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Make a tentative plan </a:t>
            </a:r>
          </a:p>
          <a:p>
            <a:pPr marL="457200" marR="0" lvl="0" indent="-457200" defTabSz="914400" rtl="0" eaLnBrk="0" fontAlgn="base" latinLnBrk="0" hangingPunct="0">
              <a:lnSpc>
                <a:spcPct val="100000"/>
              </a:lnSpc>
              <a:spcBef>
                <a:spcPct val="20000"/>
              </a:spcBef>
              <a:spcAft>
                <a:spcPct val="0"/>
              </a:spcAft>
              <a:buClrTx/>
              <a:buSzTx/>
              <a:buFont typeface="+mj-lt"/>
              <a:buAutoNum type="arabicPeriod"/>
              <a:tabLst/>
              <a:defRPr/>
            </a:pP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Start necessary movement</a:t>
            </a:r>
          </a:p>
          <a:p>
            <a:pPr marL="457200" marR="0" lvl="0" indent="-457200" defTabSz="914400" rtl="0" eaLnBrk="0" fontAlgn="base" latinLnBrk="0" hangingPunct="0">
              <a:lnSpc>
                <a:spcPct val="100000"/>
              </a:lnSpc>
              <a:spcBef>
                <a:spcPct val="20000"/>
              </a:spcBef>
              <a:spcAft>
                <a:spcPct val="0"/>
              </a:spcAft>
              <a:buClrTx/>
              <a:buSzTx/>
              <a:buFont typeface="+mj-lt"/>
              <a:buAutoNum type="arabicPeriod"/>
              <a:tabLst/>
              <a:defRPr/>
            </a:pP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Reconnoiter</a:t>
            </a:r>
          </a:p>
          <a:p>
            <a:pPr marL="457200" marR="0" lvl="0" indent="-457200" defTabSz="914400" rtl="0" eaLnBrk="0" fontAlgn="base" latinLnBrk="0" hangingPunct="0">
              <a:lnSpc>
                <a:spcPct val="100000"/>
              </a:lnSpc>
              <a:spcBef>
                <a:spcPct val="20000"/>
              </a:spcBef>
              <a:spcAft>
                <a:spcPct val="0"/>
              </a:spcAft>
              <a:buClrTx/>
              <a:buSzTx/>
              <a:buFont typeface="+mj-lt"/>
              <a:buAutoNum type="arabicPeriod"/>
              <a:tabLst/>
              <a:defRPr/>
            </a:pP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Complete the plan</a:t>
            </a:r>
          </a:p>
          <a:p>
            <a:pPr marL="457200" marR="0" lvl="0" indent="-457200" defTabSz="914400" rtl="0" eaLnBrk="0" fontAlgn="base" latinLnBrk="0" hangingPunct="0">
              <a:lnSpc>
                <a:spcPct val="100000"/>
              </a:lnSpc>
              <a:spcBef>
                <a:spcPct val="20000"/>
              </a:spcBef>
              <a:spcAft>
                <a:spcPct val="0"/>
              </a:spcAft>
              <a:buClrTx/>
              <a:buSzTx/>
              <a:buFont typeface="+mj-lt"/>
              <a:buAutoNum type="arabicPeriod"/>
              <a:tabLst/>
              <a:defRPr/>
            </a:pP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Issue the complete plan</a:t>
            </a:r>
          </a:p>
          <a:p>
            <a:pPr marL="457200" marR="0" lvl="0" indent="-457200" defTabSz="914400" rtl="0" eaLnBrk="0" fontAlgn="base" latinLnBrk="0" hangingPunct="0">
              <a:lnSpc>
                <a:spcPct val="100000"/>
              </a:lnSpc>
              <a:spcBef>
                <a:spcPct val="20000"/>
              </a:spcBef>
              <a:spcAft>
                <a:spcPct val="0"/>
              </a:spcAft>
              <a:buClrTx/>
              <a:buSzTx/>
              <a:buFont typeface="+mj-lt"/>
              <a:buAutoNum type="arabicPeriod"/>
              <a:tabLst/>
              <a:defRPr/>
            </a:pP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Supervise</a:t>
            </a:r>
          </a:p>
        </p:txBody>
      </p:sp>
      <p:sp>
        <p:nvSpPr>
          <p:cNvPr id="4" name="Rectangle 3"/>
          <p:cNvSpPr txBox="1">
            <a:spLocks noChangeArrowheads="1"/>
          </p:cNvSpPr>
          <p:nvPr/>
        </p:nvSpPr>
        <p:spPr bwMode="auto">
          <a:xfrm>
            <a:off x="4740615" y="1544937"/>
            <a:ext cx="2866169" cy="2031968"/>
          </a:xfrm>
          <a:prstGeom prst="rect">
            <a:avLst/>
          </a:prstGeom>
          <a:noFill/>
          <a:ln>
            <a:solidFill>
              <a:schemeClr val="tx1"/>
            </a:solidFill>
            <a:miter lim="800000"/>
            <a:headEnd/>
            <a:tailEnd/>
          </a:ln>
        </p:spPr>
        <p:txBody>
          <a:bodyPr vert="horz" wrap="none" lIns="92075" tIns="46038" rIns="92075" bIns="46038" numCol="1" anchor="t" anchorCtr="0" compatLnSpc="1">
            <a:prstTxWarp prst="textNoShape">
              <a:avLst/>
            </a:prstTxWarp>
            <a:spAutoFit/>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en-US" b="1" i="0" u="sng" strike="noStrike" kern="1200" cap="none" spc="0" normalizeH="0" baseline="0" noProof="0" dirty="0" smtClean="0">
                <a:ln>
                  <a:noFill/>
                </a:ln>
                <a:solidFill>
                  <a:schemeClr val="tx1"/>
                </a:solidFill>
                <a:effectLst/>
                <a:uLnTx/>
                <a:uFillTx/>
                <a:latin typeface="Arial" charset="0"/>
                <a:ea typeface="+mn-ea"/>
                <a:cs typeface="+mn-cs"/>
              </a:rPr>
              <a:t>5-Paragraph OPORD</a:t>
            </a:r>
          </a:p>
          <a:p>
            <a:pPr marL="457200" marR="0" lvl="0" indent="-457200" defTabSz="914400" rtl="0" eaLnBrk="0" fontAlgn="base" latinLnBrk="0" hangingPunct="0">
              <a:lnSpc>
                <a:spcPct val="100000"/>
              </a:lnSpc>
              <a:spcBef>
                <a:spcPct val="20000"/>
              </a:spcBef>
              <a:spcAft>
                <a:spcPct val="0"/>
              </a:spcAft>
              <a:buClrTx/>
              <a:buSzTx/>
              <a:buFont typeface="+mj-lt"/>
              <a:buAutoNum type="arabicPeriod"/>
              <a:tabLst/>
              <a:defRPr/>
            </a:pP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Situation</a:t>
            </a:r>
          </a:p>
          <a:p>
            <a:pPr marL="457200" marR="0" lvl="0" indent="-457200" defTabSz="914400" rtl="0" eaLnBrk="0" fontAlgn="base" latinLnBrk="0" hangingPunct="0">
              <a:lnSpc>
                <a:spcPct val="100000"/>
              </a:lnSpc>
              <a:spcBef>
                <a:spcPct val="20000"/>
              </a:spcBef>
              <a:spcAft>
                <a:spcPct val="0"/>
              </a:spcAft>
              <a:buClrTx/>
              <a:buSzTx/>
              <a:buFont typeface="+mj-lt"/>
              <a:buAutoNum type="arabicPeriod"/>
              <a:tabLst/>
              <a:defRPr/>
            </a:pPr>
            <a:r>
              <a:rPr lang="en-US" dirty="0" smtClean="0"/>
              <a:t>Mission</a:t>
            </a:r>
          </a:p>
          <a:p>
            <a:pPr marL="457200" marR="0" lvl="0" indent="-457200" defTabSz="914400" rtl="0" eaLnBrk="0" fontAlgn="base" latinLnBrk="0" hangingPunct="0">
              <a:lnSpc>
                <a:spcPct val="100000"/>
              </a:lnSpc>
              <a:spcBef>
                <a:spcPct val="20000"/>
              </a:spcBef>
              <a:spcAft>
                <a:spcPct val="0"/>
              </a:spcAft>
              <a:buClrTx/>
              <a:buSzTx/>
              <a:buFont typeface="+mj-lt"/>
              <a:buAutoNum type="arabicPeriod"/>
              <a:tabLst/>
              <a:defRPr/>
            </a:pP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Execution</a:t>
            </a:r>
          </a:p>
          <a:p>
            <a:pPr marL="457200" marR="0" lvl="0" indent="-457200" defTabSz="914400" rtl="0" eaLnBrk="0" fontAlgn="base" latinLnBrk="0" hangingPunct="0">
              <a:lnSpc>
                <a:spcPct val="100000"/>
              </a:lnSpc>
              <a:spcBef>
                <a:spcPct val="20000"/>
              </a:spcBef>
              <a:spcAft>
                <a:spcPct val="0"/>
              </a:spcAft>
              <a:buClrTx/>
              <a:buSzTx/>
              <a:buFont typeface="+mj-lt"/>
              <a:buAutoNum type="arabicPeriod"/>
              <a:tabLst/>
              <a:defRPr/>
            </a:pPr>
            <a:r>
              <a:rPr lang="en-US" dirty="0" smtClean="0"/>
              <a:t>Service Support</a:t>
            </a:r>
          </a:p>
          <a:p>
            <a:pPr marL="457200" marR="0" lvl="0" indent="-457200" defTabSz="914400" rtl="0" eaLnBrk="0" fontAlgn="base" latinLnBrk="0" hangingPunct="0">
              <a:lnSpc>
                <a:spcPct val="100000"/>
              </a:lnSpc>
              <a:spcBef>
                <a:spcPct val="20000"/>
              </a:spcBef>
              <a:spcAft>
                <a:spcPct val="0"/>
              </a:spcAft>
              <a:buClrTx/>
              <a:buSzTx/>
              <a:buFont typeface="+mj-lt"/>
              <a:buAutoNum type="arabicPeriod"/>
              <a:tabLst/>
              <a:defRPr/>
            </a:pP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Command and Signal</a:t>
            </a:r>
          </a:p>
        </p:txBody>
      </p:sp>
      <p:sp>
        <p:nvSpPr>
          <p:cNvPr id="5" name="Rectangle 3"/>
          <p:cNvSpPr txBox="1">
            <a:spLocks noChangeArrowheads="1"/>
          </p:cNvSpPr>
          <p:nvPr/>
        </p:nvSpPr>
        <p:spPr bwMode="auto">
          <a:xfrm>
            <a:off x="4369193" y="3752541"/>
            <a:ext cx="4469172" cy="2031968"/>
          </a:xfrm>
          <a:prstGeom prst="rect">
            <a:avLst/>
          </a:prstGeom>
          <a:noFill/>
          <a:ln>
            <a:solidFill>
              <a:schemeClr val="tx1"/>
            </a:solidFill>
            <a:miter lim="800000"/>
            <a:headEnd/>
            <a:tailEnd/>
          </a:ln>
        </p:spPr>
        <p:txBody>
          <a:bodyPr vert="horz" wrap="none" lIns="92075" tIns="46038" rIns="92075" bIns="46038" numCol="1" anchor="t" anchorCtr="0" compatLnSpc="1">
            <a:prstTxWarp prst="textNoShape">
              <a:avLst/>
            </a:prstTxWarp>
            <a:spAutoFit/>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en-US" b="1" i="0" u="sng" strike="noStrike" kern="1200" cap="none" spc="0" normalizeH="0" baseline="0" noProof="0" dirty="0" smtClean="0">
                <a:ln>
                  <a:noFill/>
                </a:ln>
                <a:solidFill>
                  <a:schemeClr val="tx1"/>
                </a:solidFill>
                <a:effectLst/>
                <a:uLnTx/>
                <a:uFillTx/>
                <a:latin typeface="Arial" charset="0"/>
                <a:ea typeface="+mn-ea"/>
                <a:cs typeface="+mn-cs"/>
              </a:rPr>
              <a:t>Composite Risk Management (CRM)</a:t>
            </a:r>
          </a:p>
          <a:p>
            <a:pPr marL="457200" marR="0" lvl="0" indent="-457200" defTabSz="914400" rtl="0" eaLnBrk="0" fontAlgn="base" latinLnBrk="0" hangingPunct="0">
              <a:lnSpc>
                <a:spcPct val="100000"/>
              </a:lnSpc>
              <a:spcBef>
                <a:spcPct val="20000"/>
              </a:spcBef>
              <a:spcAft>
                <a:spcPct val="0"/>
              </a:spcAft>
              <a:buClrTx/>
              <a:buSzTx/>
              <a:buFont typeface="+mj-lt"/>
              <a:buAutoNum type="arabicPeriod"/>
              <a:tabLst/>
              <a:defRPr/>
            </a:pP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Identify</a:t>
            </a:r>
            <a:r>
              <a:rPr kumimoji="0" lang="en-US" b="0" i="0" u="none" strike="noStrike" kern="1200" cap="none" spc="0" normalizeH="0" noProof="0" dirty="0" smtClean="0">
                <a:ln>
                  <a:noFill/>
                </a:ln>
                <a:solidFill>
                  <a:schemeClr val="tx1"/>
                </a:solidFill>
                <a:effectLst/>
                <a:uLnTx/>
                <a:uFillTx/>
                <a:latin typeface="Arial" charset="0"/>
                <a:ea typeface="+mn-ea"/>
                <a:cs typeface="+mn-cs"/>
              </a:rPr>
              <a:t> hazards</a:t>
            </a:r>
            <a:endParaRPr kumimoji="0" lang="en-US" b="0" i="0" u="none" strike="noStrike" kern="1200" cap="none" spc="0" normalizeH="0" baseline="0" noProof="0" dirty="0" smtClean="0">
              <a:ln>
                <a:noFill/>
              </a:ln>
              <a:solidFill>
                <a:schemeClr val="tx1"/>
              </a:solidFill>
              <a:effectLst/>
              <a:uLnTx/>
              <a:uFillTx/>
              <a:latin typeface="Arial" charset="0"/>
              <a:ea typeface="+mn-ea"/>
              <a:cs typeface="+mn-cs"/>
            </a:endParaRPr>
          </a:p>
          <a:p>
            <a:pPr marL="457200" marR="0" lvl="0" indent="-457200" defTabSz="914400" rtl="0" eaLnBrk="0" fontAlgn="base" latinLnBrk="0" hangingPunct="0">
              <a:lnSpc>
                <a:spcPct val="100000"/>
              </a:lnSpc>
              <a:spcBef>
                <a:spcPct val="20000"/>
              </a:spcBef>
              <a:spcAft>
                <a:spcPct val="0"/>
              </a:spcAft>
              <a:buClrTx/>
              <a:buSzTx/>
              <a:buFont typeface="+mj-lt"/>
              <a:buAutoNum type="arabicPeriod"/>
              <a:tabLst/>
              <a:defRPr/>
            </a:pPr>
            <a:r>
              <a:rPr lang="en-US" dirty="0" smtClean="0"/>
              <a:t>Assess hazards</a:t>
            </a:r>
          </a:p>
          <a:p>
            <a:pPr marL="457200" marR="0" lvl="0" indent="-457200" defTabSz="914400" rtl="0" eaLnBrk="0" fontAlgn="base" latinLnBrk="0" hangingPunct="0">
              <a:lnSpc>
                <a:spcPct val="100000"/>
              </a:lnSpc>
              <a:spcBef>
                <a:spcPct val="20000"/>
              </a:spcBef>
              <a:spcAft>
                <a:spcPct val="0"/>
              </a:spcAft>
              <a:buClrTx/>
              <a:buSzTx/>
              <a:buFont typeface="+mj-lt"/>
              <a:buAutoNum type="arabicPeriod"/>
              <a:tabLst/>
              <a:defRPr/>
            </a:pP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Develop controls and make decisions</a:t>
            </a:r>
          </a:p>
          <a:p>
            <a:pPr marL="457200" marR="0" lvl="0" indent="-457200" defTabSz="914400" rtl="0" eaLnBrk="0" fontAlgn="base" latinLnBrk="0" hangingPunct="0">
              <a:lnSpc>
                <a:spcPct val="100000"/>
              </a:lnSpc>
              <a:spcBef>
                <a:spcPct val="20000"/>
              </a:spcBef>
              <a:spcAft>
                <a:spcPct val="0"/>
              </a:spcAft>
              <a:buClrTx/>
              <a:buSzTx/>
              <a:buFont typeface="+mj-lt"/>
              <a:buAutoNum type="arabicPeriod"/>
              <a:tabLst/>
              <a:defRPr/>
            </a:pPr>
            <a:r>
              <a:rPr lang="en-US" dirty="0" smtClean="0"/>
              <a:t>Implement controls</a:t>
            </a:r>
          </a:p>
          <a:p>
            <a:pPr marL="457200" marR="0" lvl="0" indent="-457200" defTabSz="914400" rtl="0" eaLnBrk="0" fontAlgn="base" latinLnBrk="0" hangingPunct="0">
              <a:lnSpc>
                <a:spcPct val="100000"/>
              </a:lnSpc>
              <a:spcBef>
                <a:spcPct val="20000"/>
              </a:spcBef>
              <a:spcAft>
                <a:spcPct val="0"/>
              </a:spcAft>
              <a:buClrTx/>
              <a:buSzTx/>
              <a:buFont typeface="+mj-lt"/>
              <a:buAutoNum type="arabicPeriod"/>
              <a:tabLst/>
              <a:defRPr/>
            </a:pP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Supervise and evaluate</a:t>
            </a:r>
          </a:p>
        </p:txBody>
      </p:sp>
      <p:sp>
        <p:nvSpPr>
          <p:cNvPr id="6" name="Slide Number Placeholder 3"/>
          <p:cNvSpPr txBox="1">
            <a:spLocks/>
          </p:cNvSpPr>
          <p:nvPr/>
        </p:nvSpPr>
        <p:spPr>
          <a:xfrm>
            <a:off x="6781800" y="6410325"/>
            <a:ext cx="2133600" cy="365125"/>
          </a:xfrm>
          <a:prstGeom prst="rect">
            <a:avLst/>
          </a:prstGeom>
        </p:spPr>
        <p:txBody>
          <a:bodyPr anchor="ctr"/>
          <a:lstStyle/>
          <a:p>
            <a:pPr algn="r" fontAlgn="auto">
              <a:spcBef>
                <a:spcPts val="0"/>
              </a:spcBef>
              <a:spcAft>
                <a:spcPts val="0"/>
              </a:spcAft>
              <a:defRPr/>
            </a:pPr>
            <a:fld id="{180E80CD-3BB6-4AA4-A229-ED1C64CD2E97}" type="slidenum">
              <a:rPr lang="en-US" sz="1200">
                <a:latin typeface="+mn-lt"/>
              </a:rPr>
              <a:pPr algn="r" fontAlgn="auto">
                <a:spcBef>
                  <a:spcPts val="0"/>
                </a:spcBef>
                <a:spcAft>
                  <a:spcPts val="0"/>
                </a:spcAft>
                <a:defRPr/>
              </a:pPr>
              <a:t>30</a:t>
            </a:fld>
            <a:endParaRPr lang="en-US" sz="1200" dirty="0">
              <a:latin typeface="+mn-lt"/>
            </a:endParaRPr>
          </a:p>
        </p:txBody>
      </p:sp>
      <p:sp>
        <p:nvSpPr>
          <p:cNvPr id="7" name="TextBox 115"/>
          <p:cNvSpPr txBox="1">
            <a:spLocks noChangeArrowheads="1"/>
          </p:cNvSpPr>
          <p:nvPr/>
        </p:nvSpPr>
        <p:spPr bwMode="auto">
          <a:xfrm>
            <a:off x="283773" y="4766206"/>
            <a:ext cx="3767959" cy="1200329"/>
          </a:xfrm>
          <a:prstGeom prst="rect">
            <a:avLst/>
          </a:prstGeom>
          <a:solidFill>
            <a:srgbClr val="FFFF00"/>
          </a:solidFill>
          <a:ln w="9525">
            <a:noFill/>
            <a:miter lim="800000"/>
            <a:headEnd/>
            <a:tailEnd/>
          </a:ln>
        </p:spPr>
        <p:txBody>
          <a:bodyPr wrap="square">
            <a:spAutoFit/>
          </a:bodyPr>
          <a:lstStyle/>
          <a:p>
            <a:pPr algn="ctr"/>
            <a:r>
              <a:rPr lang="en-US" sz="1200" b="1" dirty="0" smtClean="0"/>
              <a:t>Note: TLP is how all training moves from the training schedule (i.e. WARNO) to execution.  These tasks are performed by the assigned trainer.  Training may be centralized or decentralized, but all must perform TLP for successful training.</a:t>
            </a:r>
            <a:endParaRPr lang="en-US" sz="1200" b="1" dirty="0"/>
          </a:p>
        </p:txBody>
      </p:sp>
      <p:sp>
        <p:nvSpPr>
          <p:cNvPr id="8" name="TextBox 115"/>
          <p:cNvSpPr txBox="1">
            <a:spLocks noChangeArrowheads="1"/>
          </p:cNvSpPr>
          <p:nvPr/>
        </p:nvSpPr>
        <p:spPr bwMode="auto">
          <a:xfrm>
            <a:off x="5039710" y="5909919"/>
            <a:ext cx="3158359" cy="461665"/>
          </a:xfrm>
          <a:prstGeom prst="rect">
            <a:avLst/>
          </a:prstGeom>
          <a:solidFill>
            <a:srgbClr val="FFFF00"/>
          </a:solidFill>
          <a:ln w="9525">
            <a:noFill/>
            <a:miter lim="800000"/>
            <a:headEnd/>
            <a:tailEnd/>
          </a:ln>
        </p:spPr>
        <p:txBody>
          <a:bodyPr wrap="square">
            <a:spAutoFit/>
          </a:bodyPr>
          <a:lstStyle/>
          <a:p>
            <a:pPr algn="ctr"/>
            <a:r>
              <a:rPr lang="en-US" sz="1200" b="1" dirty="0" smtClean="0"/>
              <a:t>Note: Think of CRM as the 6th  paragraph in the training event’s OPORD</a:t>
            </a:r>
            <a:endParaRPr lang="en-US" sz="1200" b="1" dirty="0"/>
          </a:p>
        </p:txBody>
      </p:sp>
      <p:sp>
        <p:nvSpPr>
          <p:cNvPr id="9" name="TextBox 115"/>
          <p:cNvSpPr txBox="1">
            <a:spLocks noChangeArrowheads="1"/>
          </p:cNvSpPr>
          <p:nvPr/>
        </p:nvSpPr>
        <p:spPr bwMode="auto">
          <a:xfrm>
            <a:off x="6931535" y="1869915"/>
            <a:ext cx="2212465" cy="276999"/>
          </a:xfrm>
          <a:prstGeom prst="rect">
            <a:avLst/>
          </a:prstGeom>
          <a:solidFill>
            <a:srgbClr val="FFFF00"/>
          </a:solidFill>
          <a:ln w="9525">
            <a:noFill/>
            <a:miter lim="800000"/>
            <a:headEnd/>
            <a:tailEnd/>
          </a:ln>
        </p:spPr>
        <p:txBody>
          <a:bodyPr wrap="none">
            <a:spAutoFit/>
          </a:bodyPr>
          <a:lstStyle/>
          <a:p>
            <a:pPr algn="ctr"/>
            <a:r>
              <a:rPr lang="en-US" sz="1200" b="1" dirty="0" smtClean="0"/>
              <a:t>Note: Think Ranger OPORD</a:t>
            </a:r>
            <a:endParaRPr lang="en-US" sz="1200" b="1" dirty="0"/>
          </a:p>
        </p:txBody>
      </p:sp>
      <p:sp>
        <p:nvSpPr>
          <p:cNvPr id="10" name="TextBox 115"/>
          <p:cNvSpPr txBox="1">
            <a:spLocks noChangeArrowheads="1"/>
          </p:cNvSpPr>
          <p:nvPr/>
        </p:nvSpPr>
        <p:spPr bwMode="auto">
          <a:xfrm>
            <a:off x="2827102" y="2239083"/>
            <a:ext cx="1771191" cy="276999"/>
          </a:xfrm>
          <a:prstGeom prst="rect">
            <a:avLst/>
          </a:prstGeom>
          <a:solidFill>
            <a:srgbClr val="FFFF00"/>
          </a:solidFill>
          <a:ln w="9525">
            <a:noFill/>
            <a:miter lim="800000"/>
            <a:headEnd/>
            <a:tailEnd/>
          </a:ln>
        </p:spPr>
        <p:txBody>
          <a:bodyPr wrap="none">
            <a:spAutoFit/>
          </a:bodyPr>
          <a:lstStyle/>
          <a:p>
            <a:pPr algn="ctr"/>
            <a:r>
              <a:rPr lang="en-US" sz="1200" b="1" dirty="0" smtClean="0"/>
              <a:t>i.e. Training Schedule</a:t>
            </a:r>
            <a:endParaRPr lang="en-US" sz="1200" b="1" dirty="0"/>
          </a:p>
        </p:txBody>
      </p:sp>
      <p:sp>
        <p:nvSpPr>
          <p:cNvPr id="11" name="TextBox 10"/>
          <p:cNvSpPr txBox="1"/>
          <p:nvPr/>
        </p:nvSpPr>
        <p:spPr>
          <a:xfrm>
            <a:off x="4209142" y="744529"/>
            <a:ext cx="671979" cy="276999"/>
          </a:xfrm>
          <a:prstGeom prst="rect">
            <a:avLst/>
          </a:prstGeom>
          <a:solidFill>
            <a:schemeClr val="bg1"/>
          </a:solidFill>
        </p:spPr>
        <p:txBody>
          <a:bodyPr wrap="none" rtlCol="0">
            <a:spAutoFit/>
          </a:bodyPr>
          <a:lstStyle/>
          <a:p>
            <a:r>
              <a:rPr lang="en-US" sz="1200" dirty="0" smtClean="0"/>
              <a:t>(1 of 2)</a:t>
            </a:r>
            <a:endParaRPr lang="en-US" sz="1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z="3600" dirty="0" smtClean="0">
                <a:latin typeface="Arial" pitchFamily="34" charset="0"/>
                <a:cs typeface="Arial" pitchFamily="34" charset="0"/>
              </a:rPr>
              <a:t>Evaluate Training</a:t>
            </a:r>
            <a:endParaRPr lang="en-US" sz="3600" dirty="0">
              <a:latin typeface="Arial" pitchFamily="34" charset="0"/>
              <a:cs typeface="Arial" pitchFamily="34" charset="0"/>
            </a:endParaRPr>
          </a:p>
        </p:txBody>
      </p:sp>
      <p:sp>
        <p:nvSpPr>
          <p:cNvPr id="3" name="Rectangle 2"/>
          <p:cNvSpPr/>
          <p:nvPr/>
        </p:nvSpPr>
        <p:spPr>
          <a:xfrm>
            <a:off x="622094" y="1277677"/>
            <a:ext cx="7937292" cy="1384995"/>
          </a:xfrm>
          <a:prstGeom prst="rect">
            <a:avLst/>
          </a:prstGeom>
          <a:ln>
            <a:solidFill>
              <a:schemeClr val="tx1"/>
            </a:solidFill>
          </a:ln>
        </p:spPr>
        <p:txBody>
          <a:bodyPr wrap="square">
            <a:spAutoFit/>
          </a:bodyPr>
          <a:lstStyle/>
          <a:p>
            <a:pPr algn="ctr"/>
            <a:r>
              <a:rPr lang="en-US" sz="1200" b="1" u="sng" dirty="0" smtClean="0"/>
              <a:t>Informal  (Internal) AAR (PLT and Below)</a:t>
            </a:r>
          </a:p>
          <a:p>
            <a:pPr>
              <a:lnSpc>
                <a:spcPct val="150000"/>
              </a:lnSpc>
              <a:buFont typeface="Arial" pitchFamily="34" charset="0"/>
              <a:buChar char="•"/>
            </a:pPr>
            <a:r>
              <a:rPr lang="en-US" sz="1200" dirty="0" smtClean="0"/>
              <a:t> Evaluate their performance against the Army standard (or unit standard if there is no published Army standard). </a:t>
            </a:r>
          </a:p>
          <a:p>
            <a:pPr>
              <a:lnSpc>
                <a:spcPct val="150000"/>
              </a:lnSpc>
              <a:buFont typeface="Arial" pitchFamily="34" charset="0"/>
              <a:buChar char="•"/>
            </a:pPr>
            <a:r>
              <a:rPr lang="en-US" sz="1200" dirty="0" smtClean="0"/>
              <a:t> Identify their strengths and weaknesses. </a:t>
            </a:r>
          </a:p>
          <a:p>
            <a:pPr>
              <a:lnSpc>
                <a:spcPct val="150000"/>
              </a:lnSpc>
              <a:buFont typeface="Arial" pitchFamily="34" charset="0"/>
              <a:buChar char="•"/>
            </a:pPr>
            <a:r>
              <a:rPr lang="en-US" sz="1200" dirty="0" smtClean="0"/>
              <a:t> Decide how to improve their performance when training continues</a:t>
            </a:r>
          </a:p>
          <a:p>
            <a:pPr>
              <a:lnSpc>
                <a:spcPct val="150000"/>
              </a:lnSpc>
              <a:buFont typeface="Arial" pitchFamily="34" charset="0"/>
              <a:buChar char="•"/>
            </a:pPr>
            <a:r>
              <a:rPr lang="en-US" sz="1200" dirty="0"/>
              <a:t> </a:t>
            </a:r>
            <a:r>
              <a:rPr lang="en-US" sz="1200" dirty="0" smtClean="0"/>
              <a:t>Record AAR notes in bullet format</a:t>
            </a:r>
            <a:endParaRPr lang="en-US" sz="1200" dirty="0"/>
          </a:p>
        </p:txBody>
      </p:sp>
      <p:sp>
        <p:nvSpPr>
          <p:cNvPr id="5" name="Rectangle 4"/>
          <p:cNvSpPr/>
          <p:nvPr/>
        </p:nvSpPr>
        <p:spPr>
          <a:xfrm>
            <a:off x="299804" y="2920698"/>
            <a:ext cx="8559383" cy="3416320"/>
          </a:xfrm>
          <a:prstGeom prst="rect">
            <a:avLst/>
          </a:prstGeom>
          <a:noFill/>
          <a:ln>
            <a:solidFill>
              <a:schemeClr val="tx1"/>
            </a:solidFill>
          </a:ln>
        </p:spPr>
        <p:txBody>
          <a:bodyPr wrap="square">
            <a:spAutoFit/>
          </a:bodyPr>
          <a:lstStyle/>
          <a:p>
            <a:pPr algn="ctr">
              <a:lnSpc>
                <a:spcPct val="150000"/>
              </a:lnSpc>
            </a:pPr>
            <a:r>
              <a:rPr lang="en-US" sz="1200" b="1" u="sng" dirty="0" smtClean="0"/>
              <a:t>Formal (Evaluator Lead) AAR (Company and Above)</a:t>
            </a:r>
          </a:p>
          <a:p>
            <a:pPr>
              <a:lnSpc>
                <a:spcPct val="150000"/>
              </a:lnSpc>
              <a:buFont typeface="Arial"/>
              <a:buChar char="•"/>
            </a:pPr>
            <a:r>
              <a:rPr lang="en-US" sz="1200" dirty="0" smtClean="0"/>
              <a:t> Introduction and rules. </a:t>
            </a:r>
          </a:p>
          <a:p>
            <a:pPr>
              <a:lnSpc>
                <a:spcPct val="150000"/>
              </a:lnSpc>
              <a:buFont typeface="Arial"/>
              <a:buChar char="•"/>
            </a:pPr>
            <a:r>
              <a:rPr lang="en-US" sz="1200" dirty="0" smtClean="0"/>
              <a:t> Review of training objectives. </a:t>
            </a:r>
          </a:p>
          <a:p>
            <a:pPr>
              <a:lnSpc>
                <a:spcPct val="150000"/>
              </a:lnSpc>
              <a:buFont typeface="Arial"/>
              <a:buChar char="•"/>
            </a:pPr>
            <a:r>
              <a:rPr lang="en-US" sz="1200" dirty="0" smtClean="0"/>
              <a:t> Commander's mission and intent (what was supposed to happen). </a:t>
            </a:r>
          </a:p>
          <a:p>
            <a:pPr>
              <a:lnSpc>
                <a:spcPct val="150000"/>
              </a:lnSpc>
              <a:buFont typeface="Arial"/>
              <a:buChar char="•"/>
            </a:pPr>
            <a:r>
              <a:rPr lang="en-US" sz="1200" dirty="0" smtClean="0"/>
              <a:t> Opposing force (OPFOR) commander's mission and intent (when appropriate). </a:t>
            </a:r>
          </a:p>
          <a:p>
            <a:pPr>
              <a:lnSpc>
                <a:spcPct val="150000"/>
              </a:lnSpc>
              <a:buFont typeface="Arial"/>
              <a:buChar char="•"/>
            </a:pPr>
            <a:r>
              <a:rPr lang="en-US" sz="1200" dirty="0" smtClean="0"/>
              <a:t> Relevant doctrine and tactics, techniques, and procedures (TTPs). </a:t>
            </a:r>
          </a:p>
          <a:p>
            <a:pPr>
              <a:lnSpc>
                <a:spcPct val="150000"/>
              </a:lnSpc>
              <a:buFont typeface="Arial"/>
              <a:buChar char="•"/>
            </a:pPr>
            <a:r>
              <a:rPr lang="en-US" sz="1200" dirty="0" smtClean="0"/>
              <a:t> Summary of recent events (what happened). </a:t>
            </a:r>
          </a:p>
          <a:p>
            <a:pPr>
              <a:lnSpc>
                <a:spcPct val="150000"/>
              </a:lnSpc>
              <a:buFont typeface="Arial"/>
              <a:buChar char="•"/>
            </a:pPr>
            <a:r>
              <a:rPr lang="en-US" sz="1200" dirty="0" smtClean="0"/>
              <a:t> Discussion of key issues (why it happened and how to improve). </a:t>
            </a:r>
          </a:p>
          <a:p>
            <a:pPr>
              <a:lnSpc>
                <a:spcPct val="150000"/>
              </a:lnSpc>
              <a:buFont typeface="Arial"/>
              <a:buChar char="•"/>
            </a:pPr>
            <a:r>
              <a:rPr lang="en-US" sz="1200" dirty="0" smtClean="0"/>
              <a:t> Discussion of optional issues. </a:t>
            </a:r>
          </a:p>
          <a:p>
            <a:pPr>
              <a:lnSpc>
                <a:spcPct val="150000"/>
              </a:lnSpc>
              <a:buFont typeface="Arial"/>
              <a:buChar char="•"/>
            </a:pPr>
            <a:r>
              <a:rPr lang="en-US" sz="1200" dirty="0" smtClean="0"/>
              <a:t> Discussion of force protection issues (discussed throughout). </a:t>
            </a:r>
          </a:p>
          <a:p>
            <a:pPr>
              <a:lnSpc>
                <a:spcPct val="150000"/>
              </a:lnSpc>
              <a:buFont typeface="Arial"/>
              <a:buChar char="•"/>
            </a:pPr>
            <a:r>
              <a:rPr lang="en-US" sz="1200" dirty="0" smtClean="0"/>
              <a:t> Closing comments (summary).</a:t>
            </a:r>
          </a:p>
          <a:p>
            <a:pPr>
              <a:lnSpc>
                <a:spcPct val="150000"/>
              </a:lnSpc>
              <a:buFont typeface="Arial"/>
              <a:buChar char="•"/>
            </a:pPr>
            <a:r>
              <a:rPr lang="en-US" sz="1200" dirty="0" smtClean="0"/>
              <a:t> Record results in a memorandum (Issue, Discussion, and Recommendation)</a:t>
            </a:r>
            <a:endParaRPr lang="en-US" sz="1200" dirty="0"/>
          </a:p>
        </p:txBody>
      </p:sp>
      <p:sp>
        <p:nvSpPr>
          <p:cNvPr id="6" name="Slide Number Placeholder 3"/>
          <p:cNvSpPr txBox="1">
            <a:spLocks/>
          </p:cNvSpPr>
          <p:nvPr/>
        </p:nvSpPr>
        <p:spPr>
          <a:xfrm>
            <a:off x="6781800" y="6410325"/>
            <a:ext cx="2133600" cy="365125"/>
          </a:xfrm>
          <a:prstGeom prst="rect">
            <a:avLst/>
          </a:prstGeom>
        </p:spPr>
        <p:txBody>
          <a:bodyPr anchor="ctr"/>
          <a:lstStyle/>
          <a:p>
            <a:pPr algn="r" fontAlgn="auto">
              <a:spcBef>
                <a:spcPts val="0"/>
              </a:spcBef>
              <a:spcAft>
                <a:spcPts val="0"/>
              </a:spcAft>
              <a:defRPr/>
            </a:pPr>
            <a:fld id="{180E80CD-3BB6-4AA4-A229-ED1C64CD2E97}" type="slidenum">
              <a:rPr lang="en-US" sz="1200">
                <a:latin typeface="+mn-lt"/>
              </a:rPr>
              <a:pPr algn="r" fontAlgn="auto">
                <a:spcBef>
                  <a:spcPts val="0"/>
                </a:spcBef>
                <a:spcAft>
                  <a:spcPts val="0"/>
                </a:spcAft>
                <a:defRPr/>
              </a:pPr>
              <a:t>31</a:t>
            </a:fld>
            <a:endParaRPr lang="en-US" sz="1200" dirty="0">
              <a:latin typeface="+mn-lt"/>
            </a:endParaRPr>
          </a:p>
        </p:txBody>
      </p:sp>
      <p:sp>
        <p:nvSpPr>
          <p:cNvPr id="7" name="TextBox 115"/>
          <p:cNvSpPr txBox="1">
            <a:spLocks noChangeArrowheads="1"/>
          </p:cNvSpPr>
          <p:nvPr/>
        </p:nvSpPr>
        <p:spPr bwMode="auto">
          <a:xfrm>
            <a:off x="4149977" y="872763"/>
            <a:ext cx="828175" cy="276999"/>
          </a:xfrm>
          <a:prstGeom prst="rect">
            <a:avLst/>
          </a:prstGeom>
          <a:solidFill>
            <a:srgbClr val="FFFF00"/>
          </a:solidFill>
          <a:ln w="9525">
            <a:noFill/>
            <a:miter lim="800000"/>
            <a:headEnd/>
            <a:tailEnd/>
          </a:ln>
        </p:spPr>
        <p:txBody>
          <a:bodyPr wrap="none">
            <a:spAutoFit/>
          </a:bodyPr>
          <a:lstStyle/>
          <a:p>
            <a:pPr algn="ctr"/>
            <a:r>
              <a:rPr lang="en-US" sz="1200" b="1" dirty="0" smtClean="0"/>
              <a:t>The AAR</a:t>
            </a:r>
            <a:endParaRPr lang="en-US" sz="1200" b="1" dirty="0"/>
          </a:p>
        </p:txBody>
      </p:sp>
      <p:sp>
        <p:nvSpPr>
          <p:cNvPr id="8" name="TextBox 115"/>
          <p:cNvSpPr txBox="1">
            <a:spLocks noChangeArrowheads="1"/>
          </p:cNvSpPr>
          <p:nvPr/>
        </p:nvSpPr>
        <p:spPr bwMode="auto">
          <a:xfrm>
            <a:off x="3180522" y="2327115"/>
            <a:ext cx="5332165" cy="276999"/>
          </a:xfrm>
          <a:prstGeom prst="rect">
            <a:avLst/>
          </a:prstGeom>
          <a:solidFill>
            <a:srgbClr val="FFFF00"/>
          </a:solidFill>
          <a:ln w="9525">
            <a:noFill/>
            <a:miter lim="800000"/>
            <a:headEnd/>
            <a:tailEnd/>
          </a:ln>
        </p:spPr>
        <p:txBody>
          <a:bodyPr wrap="none">
            <a:spAutoFit/>
          </a:bodyPr>
          <a:lstStyle/>
          <a:p>
            <a:r>
              <a:rPr lang="en-US" sz="1200" b="1" dirty="0" smtClean="0"/>
              <a:t>Note: Compiled during PLT meeting, used for METL assessment at CO</a:t>
            </a:r>
            <a:endParaRPr lang="en-US" sz="12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z="3600" dirty="0" smtClean="0">
                <a:latin typeface="Arial" pitchFamily="34" charset="0"/>
                <a:cs typeface="Arial" pitchFamily="34" charset="0"/>
              </a:rPr>
              <a:t>Unit Assessment</a:t>
            </a:r>
            <a:endParaRPr lang="en-US" sz="3600" dirty="0">
              <a:latin typeface="Arial" pitchFamily="34" charset="0"/>
              <a:cs typeface="Arial" pitchFamily="34" charset="0"/>
            </a:endParaRPr>
          </a:p>
        </p:txBody>
      </p:sp>
      <p:graphicFrame>
        <p:nvGraphicFramePr>
          <p:cNvPr id="3" name="Table 2"/>
          <p:cNvGraphicFramePr>
            <a:graphicFrameLocks noGrp="1"/>
          </p:cNvGraphicFramePr>
          <p:nvPr/>
        </p:nvGraphicFramePr>
        <p:xfrm>
          <a:off x="798894" y="1399089"/>
          <a:ext cx="7290498" cy="4282440"/>
        </p:xfrm>
        <a:graphic>
          <a:graphicData uri="http://schemas.openxmlformats.org/drawingml/2006/table">
            <a:tbl>
              <a:tblPr firstRow="1" bandRow="1">
                <a:tableStyleId>{5C22544A-7EE6-4342-B048-85BDC9FD1C3A}</a:tableStyleId>
              </a:tblPr>
              <a:tblGrid>
                <a:gridCol w="3780258"/>
                <a:gridCol w="675046"/>
                <a:gridCol w="742551"/>
                <a:gridCol w="742551"/>
                <a:gridCol w="675046"/>
                <a:gridCol w="675046"/>
              </a:tblGrid>
              <a:tr h="457200">
                <a:tc gridSpan="6">
                  <a:txBody>
                    <a:bodyPr/>
                    <a:lstStyle/>
                    <a:p>
                      <a:pPr algn="ctr"/>
                      <a:r>
                        <a:rPr lang="en-US" sz="1400" u="sng" dirty="0" smtClean="0">
                          <a:solidFill>
                            <a:sysClr val="windowText" lastClr="000000"/>
                          </a:solidFill>
                          <a:latin typeface="Arial" pitchFamily="34" charset="0"/>
                          <a:cs typeface="Arial" pitchFamily="34" charset="0"/>
                        </a:rPr>
                        <a:t>METL Assessment</a:t>
                      </a:r>
                      <a:endParaRPr lang="en-US" sz="1400" u="sng" dirty="0">
                        <a:solidFill>
                          <a:sysClr val="windowText" lastClr="00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u="sng"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u="sng"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u="sng"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u="sng" dirty="0" smtClean="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u="sng" dirty="0" smtClean="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pPr algn="ctr"/>
                      <a:r>
                        <a:rPr lang="en-US" sz="1400" u="sng" baseline="0" dirty="0" smtClean="0">
                          <a:solidFill>
                            <a:sysClr val="windowText" lastClr="000000"/>
                          </a:solidFill>
                          <a:latin typeface="Arial" pitchFamily="34" charset="0"/>
                          <a:cs typeface="Arial" pitchFamily="34" charset="0"/>
                        </a:rPr>
                        <a:t>Tasks</a:t>
                      </a:r>
                      <a:endParaRPr lang="en-US" sz="1400" u="sng" dirty="0">
                        <a:solidFill>
                          <a:sysClr val="windowText" lastClr="00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u="sng" dirty="0" smtClean="0">
                          <a:solidFill>
                            <a:sysClr val="windowText" lastClr="000000"/>
                          </a:solidFill>
                          <a:latin typeface="Arial" pitchFamily="34" charset="0"/>
                          <a:cs typeface="Arial" pitchFamily="34" charset="0"/>
                        </a:rPr>
                        <a:t>Maint</a:t>
                      </a:r>
                    </a:p>
                    <a:p>
                      <a:pPr algn="ctr"/>
                      <a:r>
                        <a:rPr lang="en-US" sz="1200" u="sng" dirty="0" smtClean="0">
                          <a:solidFill>
                            <a:sysClr val="windowText" lastClr="000000"/>
                          </a:solidFill>
                          <a:latin typeface="Arial" pitchFamily="34" charset="0"/>
                          <a:cs typeface="Arial" pitchFamily="34" charset="0"/>
                        </a:rPr>
                        <a:t>PLT</a:t>
                      </a:r>
                      <a:endParaRPr lang="en-US" sz="1200" u="sng" dirty="0">
                        <a:solidFill>
                          <a:sysClr val="windowText" lastClr="00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u="sng" dirty="0" smtClean="0">
                          <a:solidFill>
                            <a:sysClr val="windowText" lastClr="000000"/>
                          </a:solidFill>
                          <a:latin typeface="Arial" pitchFamily="34" charset="0"/>
                          <a:cs typeface="Arial" pitchFamily="34" charset="0"/>
                        </a:rPr>
                        <a:t>HQ</a:t>
                      </a:r>
                    </a:p>
                    <a:p>
                      <a:pPr algn="ctr"/>
                      <a:r>
                        <a:rPr lang="en-US" sz="1200" u="sng" dirty="0" smtClean="0">
                          <a:solidFill>
                            <a:sysClr val="windowText" lastClr="000000"/>
                          </a:solidFill>
                          <a:latin typeface="Arial" pitchFamily="34" charset="0"/>
                          <a:cs typeface="Arial" pitchFamily="34" charset="0"/>
                        </a:rPr>
                        <a:t>PLT</a:t>
                      </a:r>
                      <a:endParaRPr lang="en-US" sz="1200" u="sng" dirty="0">
                        <a:solidFill>
                          <a:sysClr val="windowText" lastClr="00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u="sng" dirty="0" smtClean="0">
                          <a:solidFill>
                            <a:sysClr val="windowText" lastClr="000000"/>
                          </a:solidFill>
                          <a:latin typeface="Arial" pitchFamily="34" charset="0"/>
                          <a:cs typeface="Arial" pitchFamily="34" charset="0"/>
                        </a:rPr>
                        <a:t>Trans</a:t>
                      </a:r>
                    </a:p>
                    <a:p>
                      <a:pPr algn="ctr"/>
                      <a:r>
                        <a:rPr lang="en-US" sz="1200" u="sng" dirty="0" smtClean="0">
                          <a:solidFill>
                            <a:sysClr val="windowText" lastClr="000000"/>
                          </a:solidFill>
                          <a:latin typeface="Arial" pitchFamily="34" charset="0"/>
                          <a:cs typeface="Arial" pitchFamily="34" charset="0"/>
                        </a:rPr>
                        <a:t>Sec</a:t>
                      </a:r>
                      <a:endParaRPr lang="en-US" sz="1200" u="sng" dirty="0">
                        <a:solidFill>
                          <a:sysClr val="windowText" lastClr="00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u="sng" dirty="0" smtClean="0">
                          <a:solidFill>
                            <a:sysClr val="windowText" lastClr="000000"/>
                          </a:solidFill>
                          <a:latin typeface="Arial" pitchFamily="34" charset="0"/>
                          <a:cs typeface="Arial" pitchFamily="34" charset="0"/>
                        </a:rPr>
                        <a:t>DFAC</a:t>
                      </a:r>
                    </a:p>
                    <a:p>
                      <a:pPr algn="ctr"/>
                      <a:r>
                        <a:rPr lang="en-US" sz="1200" u="sng" dirty="0" smtClean="0">
                          <a:solidFill>
                            <a:sysClr val="windowText" lastClr="000000"/>
                          </a:solidFill>
                          <a:latin typeface="Arial" pitchFamily="34" charset="0"/>
                          <a:cs typeface="Arial" pitchFamily="34" charset="0"/>
                        </a:rPr>
                        <a:t>Sec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u="sng" dirty="0" smtClean="0">
                          <a:solidFill>
                            <a:sysClr val="windowText" lastClr="000000"/>
                          </a:solidFill>
                          <a:latin typeface="Arial" pitchFamily="34" charset="0"/>
                          <a:cs typeface="Arial" pitchFamily="34" charset="0"/>
                        </a:rPr>
                        <a:t>Over</a:t>
                      </a:r>
                    </a:p>
                    <a:p>
                      <a:pPr algn="ctr"/>
                      <a:r>
                        <a:rPr lang="en-US" sz="1200" u="sng" dirty="0" smtClean="0">
                          <a:solidFill>
                            <a:sysClr val="windowText" lastClr="000000"/>
                          </a:solidFill>
                          <a:latin typeface="Arial" pitchFamily="34" charset="0"/>
                          <a:cs typeface="Arial" pitchFamily="34" charset="0"/>
                        </a:rPr>
                        <a:t>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(ART 1.1.2) Conduct</a:t>
                      </a:r>
                      <a:r>
                        <a:rPr lang="en-US" sz="1400" baseline="0" dirty="0" smtClean="0">
                          <a:latin typeface="Arial" pitchFamily="34" charset="0"/>
                          <a:cs typeface="Arial" pitchFamily="34" charset="0"/>
                        </a:rPr>
                        <a:t> Tactical Deployment/Redeployment Activities </a:t>
                      </a:r>
                      <a:endParaRPr lang="en-US" sz="1400" dirty="0" smtClean="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ysClr val="windowText" lastClr="000000"/>
                          </a:solidFill>
                          <a:latin typeface="Arial" pitchFamily="34" charset="0"/>
                          <a:cs typeface="Arial" pitchFamily="34" charset="0"/>
                        </a:rPr>
                        <a:t>P</a:t>
                      </a:r>
                      <a:endParaRPr lang="en-US" sz="1400" dirty="0">
                        <a:solidFill>
                          <a:sysClr val="windowText" lastClr="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ysClr val="windowText" lastClr="000000"/>
                          </a:solidFill>
                          <a:latin typeface="Arial" pitchFamily="34" charset="0"/>
                          <a:cs typeface="Arial" pitchFamily="34" charset="0"/>
                        </a:rPr>
                        <a:t>P</a:t>
                      </a:r>
                      <a:endParaRPr lang="en-US" sz="1400" dirty="0">
                        <a:solidFill>
                          <a:sysClr val="windowText" lastClr="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ysClr val="windowText" lastClr="000000"/>
                          </a:solidFill>
                          <a:latin typeface="Arial" pitchFamily="34" charset="0"/>
                          <a:cs typeface="Arial" pitchFamily="34" charset="0"/>
                        </a:rPr>
                        <a:t>P</a:t>
                      </a:r>
                      <a:endParaRPr lang="en-US" sz="1400" dirty="0">
                        <a:solidFill>
                          <a:sysClr val="windowText" lastClr="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ysClr val="windowText" lastClr="000000"/>
                          </a:solidFill>
                          <a:latin typeface="Arial" pitchFamily="34" charset="0"/>
                          <a:cs typeface="Arial" pitchFamily="34" charset="0"/>
                        </a:rPr>
                        <a:t>P</a:t>
                      </a:r>
                      <a:endParaRPr lang="en-US" sz="1400" dirty="0">
                        <a:solidFill>
                          <a:sysClr val="windowText" lastClr="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ysClr val="windowText" lastClr="000000"/>
                          </a:solidFill>
                          <a:latin typeface="Arial" pitchFamily="34" charset="0"/>
                          <a:cs typeface="Arial" pitchFamily="34" charset="0"/>
                        </a:rPr>
                        <a:t>P</a:t>
                      </a:r>
                      <a:endParaRPr lang="en-US" sz="1400" dirty="0">
                        <a:solidFill>
                          <a:sysClr val="windowText" lastClr="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(ART</a:t>
                      </a:r>
                      <a:r>
                        <a:rPr lang="en-US" sz="1400" baseline="0" dirty="0" smtClean="0">
                          <a:latin typeface="Arial" pitchFamily="34" charset="0"/>
                          <a:cs typeface="Arial" pitchFamily="34" charset="0"/>
                        </a:rPr>
                        <a:t> 6.5.1) </a:t>
                      </a:r>
                      <a:r>
                        <a:rPr lang="en-US" sz="1400" dirty="0" smtClean="0">
                          <a:latin typeface="Arial" pitchFamily="34" charset="0"/>
                          <a:cs typeface="Arial" pitchFamily="34" charset="0"/>
                        </a:rPr>
                        <a:t>Provide Area and</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Base</a:t>
                      </a:r>
                      <a:r>
                        <a:rPr lang="en-US" sz="1400" baseline="0" dirty="0" smtClean="0">
                          <a:latin typeface="Arial" pitchFamily="34" charset="0"/>
                          <a:cs typeface="Arial" pitchFamily="34" charset="0"/>
                        </a:rPr>
                        <a:t> Camp Security</a:t>
                      </a:r>
                      <a:endParaRPr lang="en-US" sz="1400" dirty="0" smtClean="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ysClr val="windowText" lastClr="000000"/>
                          </a:solidFill>
                          <a:latin typeface="Arial" pitchFamily="34" charset="0"/>
                          <a:cs typeface="Arial" pitchFamily="34" charset="0"/>
                        </a:rPr>
                        <a:t>P</a:t>
                      </a:r>
                      <a:endParaRPr lang="en-US" sz="1400" dirty="0">
                        <a:solidFill>
                          <a:sysClr val="windowText" lastClr="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ysClr val="windowText" lastClr="000000"/>
                          </a:solidFill>
                          <a:latin typeface="Arial" pitchFamily="34" charset="0"/>
                          <a:cs typeface="Arial" pitchFamily="34" charset="0"/>
                        </a:rPr>
                        <a:t>U</a:t>
                      </a:r>
                      <a:endParaRPr lang="en-US" sz="1400" dirty="0">
                        <a:solidFill>
                          <a:sysClr val="windowText" lastClr="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ysClr val="windowText" lastClr="000000"/>
                          </a:solidFill>
                          <a:latin typeface="Arial" pitchFamily="34" charset="0"/>
                          <a:cs typeface="Arial" pitchFamily="34" charset="0"/>
                        </a:rPr>
                        <a:t>P</a:t>
                      </a:r>
                      <a:endParaRPr lang="en-US" sz="1400" dirty="0">
                        <a:solidFill>
                          <a:sysClr val="windowText" lastClr="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ysClr val="windowText" lastClr="000000"/>
                          </a:solidFill>
                          <a:latin typeface="Arial" pitchFamily="34" charset="0"/>
                          <a:cs typeface="Arial" pitchFamily="34" charset="0"/>
                        </a:rPr>
                        <a:t>N/A</a:t>
                      </a:r>
                      <a:endParaRPr lang="en-US" sz="1400" dirty="0">
                        <a:solidFill>
                          <a:sysClr val="windowText" lastClr="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ysClr val="windowText" lastClr="000000"/>
                          </a:solidFill>
                          <a:latin typeface="Arial" pitchFamily="34" charset="0"/>
                          <a:cs typeface="Arial" pitchFamily="34" charset="0"/>
                        </a:rPr>
                        <a:t>P</a:t>
                      </a:r>
                      <a:endParaRPr lang="en-US" sz="1400" dirty="0">
                        <a:solidFill>
                          <a:sysClr val="windowText" lastClr="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Arial" pitchFamily="34" charset="0"/>
                          <a:cs typeface="Arial" pitchFamily="34" charset="0"/>
                        </a:rPr>
                        <a:t>(ART 1.5.1) </a:t>
                      </a:r>
                      <a:r>
                        <a:rPr lang="en-US" sz="1400" dirty="0" smtClean="0">
                          <a:latin typeface="Arial" pitchFamily="34" charset="0"/>
                          <a:cs typeface="Arial" pitchFamily="34" charset="0"/>
                        </a:rPr>
                        <a:t>Occupy an</a:t>
                      </a:r>
                      <a:r>
                        <a:rPr lang="en-US" sz="1400" baseline="0" dirty="0" smtClean="0">
                          <a:latin typeface="Arial" pitchFamily="34" charset="0"/>
                          <a:cs typeface="Arial" pitchFamily="34" charset="0"/>
                        </a:rPr>
                        <a:t> Assembly Area</a:t>
                      </a:r>
                      <a:endParaRPr lang="en-US" sz="1400" dirty="0" smtClean="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ysClr val="windowText" lastClr="000000"/>
                          </a:solidFill>
                          <a:latin typeface="Arial" pitchFamily="34" charset="0"/>
                          <a:cs typeface="Arial" pitchFamily="34" charset="0"/>
                        </a:rPr>
                        <a:t>U</a:t>
                      </a:r>
                      <a:endParaRPr lang="en-US" sz="1400" dirty="0">
                        <a:solidFill>
                          <a:sysClr val="windowText" lastClr="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ysClr val="windowText" lastClr="000000"/>
                          </a:solidFill>
                          <a:latin typeface="Arial" pitchFamily="34" charset="0"/>
                          <a:cs typeface="Arial" pitchFamily="34" charset="0"/>
                        </a:rPr>
                        <a:t>U</a:t>
                      </a:r>
                      <a:endParaRPr lang="en-US" sz="1400" dirty="0">
                        <a:solidFill>
                          <a:sysClr val="windowText" lastClr="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ysClr val="windowText" lastClr="000000"/>
                          </a:solidFill>
                          <a:latin typeface="Arial" pitchFamily="34" charset="0"/>
                          <a:cs typeface="Arial" pitchFamily="34" charset="0"/>
                        </a:rPr>
                        <a:t>U</a:t>
                      </a:r>
                      <a:endParaRPr lang="en-US" sz="1400" dirty="0">
                        <a:solidFill>
                          <a:sysClr val="windowText" lastClr="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ysClr val="windowText" lastClr="000000"/>
                          </a:solidFill>
                          <a:latin typeface="Arial" pitchFamily="34" charset="0"/>
                          <a:cs typeface="Arial" pitchFamily="34" charset="0"/>
                        </a:rPr>
                        <a:t>U</a:t>
                      </a:r>
                      <a:endParaRPr lang="en-US" sz="1400" dirty="0">
                        <a:solidFill>
                          <a:sysClr val="windowText" lastClr="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ysClr val="windowText" lastClr="000000"/>
                          </a:solidFill>
                          <a:latin typeface="Arial" pitchFamily="34" charset="0"/>
                          <a:cs typeface="Arial" pitchFamily="34" charset="0"/>
                        </a:rPr>
                        <a:t>U</a:t>
                      </a:r>
                      <a:endParaRPr lang="en-US" sz="1400" dirty="0">
                        <a:solidFill>
                          <a:sysClr val="windowText" lastClr="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(ART 4.1.2) Provide</a:t>
                      </a:r>
                      <a:r>
                        <a:rPr lang="en-US" sz="1400" baseline="0" dirty="0" smtClean="0">
                          <a:latin typeface="Arial" pitchFamily="34" charset="0"/>
                          <a:cs typeface="Arial" pitchFamily="34" charset="0"/>
                        </a:rPr>
                        <a:t> Maintenance Support</a:t>
                      </a:r>
                      <a:endParaRPr lang="en-US" sz="1400" dirty="0" smtClean="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ysClr val="windowText" lastClr="000000"/>
                          </a:solidFill>
                          <a:latin typeface="Arial" pitchFamily="34" charset="0"/>
                          <a:cs typeface="Arial" pitchFamily="34" charset="0"/>
                        </a:rPr>
                        <a:t>U</a:t>
                      </a:r>
                      <a:endParaRPr lang="en-US" sz="1400" dirty="0">
                        <a:solidFill>
                          <a:sysClr val="windowText" lastClr="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ysClr val="windowText" lastClr="000000"/>
                          </a:solidFill>
                          <a:latin typeface="Arial" pitchFamily="34" charset="0"/>
                          <a:cs typeface="Arial" pitchFamily="34" charset="0"/>
                        </a:rPr>
                        <a:t>N/A</a:t>
                      </a:r>
                      <a:endParaRPr lang="en-US" sz="1400" dirty="0">
                        <a:solidFill>
                          <a:sysClr val="windowText" lastClr="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ysClr val="windowText" lastClr="000000"/>
                          </a:solidFill>
                          <a:latin typeface="Arial" pitchFamily="34" charset="0"/>
                          <a:cs typeface="Arial" pitchFamily="34" charset="0"/>
                        </a:rPr>
                        <a:t>U</a:t>
                      </a:r>
                      <a:endParaRPr lang="en-US" sz="1400" dirty="0">
                        <a:solidFill>
                          <a:sysClr val="windowText" lastClr="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ysClr val="windowText" lastClr="000000"/>
                          </a:solidFill>
                          <a:latin typeface="Arial" pitchFamily="34" charset="0"/>
                          <a:cs typeface="Arial" pitchFamily="34" charset="0"/>
                        </a:rPr>
                        <a:t>N/A</a:t>
                      </a:r>
                      <a:endParaRPr lang="en-US" sz="1400" dirty="0">
                        <a:solidFill>
                          <a:sysClr val="windowText" lastClr="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ysClr val="windowText" lastClr="000000"/>
                          </a:solidFill>
                          <a:latin typeface="Arial" pitchFamily="34" charset="0"/>
                          <a:cs typeface="Arial" pitchFamily="34" charset="0"/>
                        </a:rPr>
                        <a:t>U</a:t>
                      </a:r>
                      <a:endParaRPr lang="en-US" sz="1400" dirty="0">
                        <a:solidFill>
                          <a:sysClr val="windowText" lastClr="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(ART 1.1.4) Conduct Rear Detachment Operations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ysClr val="windowText" lastClr="000000"/>
                          </a:solidFill>
                          <a:latin typeface="Arial" pitchFamily="34" charset="0"/>
                          <a:cs typeface="Arial" pitchFamily="34" charset="0"/>
                        </a:rPr>
                        <a:t>N/A</a:t>
                      </a:r>
                      <a:endParaRPr lang="en-US" sz="1400" dirty="0">
                        <a:solidFill>
                          <a:sysClr val="windowText" lastClr="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ysClr val="windowText" lastClr="000000"/>
                          </a:solidFill>
                          <a:latin typeface="Arial" pitchFamily="34" charset="0"/>
                          <a:cs typeface="Arial" pitchFamily="34" charset="0"/>
                        </a:rPr>
                        <a:t>N/A</a:t>
                      </a:r>
                      <a:endParaRPr lang="en-US" sz="1400" dirty="0">
                        <a:solidFill>
                          <a:sysClr val="windowText" lastClr="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ysClr val="windowText" lastClr="000000"/>
                          </a:solidFill>
                          <a:latin typeface="Arial" pitchFamily="34" charset="0"/>
                          <a:cs typeface="Arial" pitchFamily="34" charset="0"/>
                        </a:rPr>
                        <a:t>N/A</a:t>
                      </a:r>
                      <a:endParaRPr lang="en-US" sz="1400" dirty="0">
                        <a:solidFill>
                          <a:sysClr val="windowText" lastClr="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ysClr val="windowText" lastClr="000000"/>
                          </a:solidFill>
                          <a:latin typeface="Arial" pitchFamily="34" charset="0"/>
                          <a:cs typeface="Arial" pitchFamily="34" charset="0"/>
                        </a:rPr>
                        <a:t>N/A</a:t>
                      </a:r>
                      <a:endParaRPr lang="en-US" sz="1400" dirty="0">
                        <a:solidFill>
                          <a:sysClr val="windowText" lastClr="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ysClr val="windowText" lastClr="000000"/>
                          </a:solidFill>
                          <a:latin typeface="Arial" pitchFamily="34" charset="0"/>
                          <a:cs typeface="Arial" pitchFamily="34" charset="0"/>
                        </a:rPr>
                        <a:t>U</a:t>
                      </a:r>
                      <a:endParaRPr lang="en-US" sz="1400" dirty="0">
                        <a:solidFill>
                          <a:sysClr val="windowText" lastClr="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latin typeface="Arial" pitchFamily="34" charset="0"/>
                          <a:cs typeface="Arial" pitchFamily="34" charset="0"/>
                        </a:rPr>
                        <a:t>(71-TS-4360) Provide Support Operations (Transportation</a:t>
                      </a:r>
                      <a:r>
                        <a:rPr lang="en-US" sz="1400" b="0" baseline="0" dirty="0" smtClean="0">
                          <a:latin typeface="Arial" pitchFamily="34" charset="0"/>
                          <a:cs typeface="Arial" pitchFamily="34" charset="0"/>
                        </a:rPr>
                        <a:t> and Food Service Support)</a:t>
                      </a:r>
                      <a:endParaRPr lang="en-US" sz="1400" b="0" dirty="0" smtClean="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ysClr val="windowText" lastClr="000000"/>
                          </a:solidFill>
                          <a:latin typeface="Arial" pitchFamily="34" charset="0"/>
                          <a:cs typeface="Arial" pitchFamily="34" charset="0"/>
                        </a:rPr>
                        <a:t>N/A</a:t>
                      </a:r>
                      <a:endParaRPr lang="en-US" sz="1400" dirty="0">
                        <a:solidFill>
                          <a:sysClr val="windowText" lastClr="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ysClr val="windowText" lastClr="000000"/>
                          </a:solidFill>
                          <a:latin typeface="Arial" pitchFamily="34" charset="0"/>
                          <a:cs typeface="Arial" pitchFamily="34" charset="0"/>
                        </a:rPr>
                        <a:t>N/A</a:t>
                      </a:r>
                      <a:endParaRPr lang="en-US" sz="1400" dirty="0">
                        <a:solidFill>
                          <a:sysClr val="windowText" lastClr="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ysClr val="windowText" lastClr="000000"/>
                          </a:solidFill>
                          <a:latin typeface="Arial" pitchFamily="34" charset="0"/>
                          <a:cs typeface="Arial" pitchFamily="34" charset="0"/>
                        </a:rPr>
                        <a:t>U</a:t>
                      </a:r>
                      <a:endParaRPr lang="en-US" sz="1400" dirty="0">
                        <a:solidFill>
                          <a:sysClr val="windowText" lastClr="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ysClr val="windowText" lastClr="000000"/>
                          </a:solidFill>
                          <a:latin typeface="Arial" pitchFamily="34" charset="0"/>
                          <a:cs typeface="Arial" pitchFamily="34" charset="0"/>
                        </a:rPr>
                        <a:t>P</a:t>
                      </a:r>
                      <a:endParaRPr lang="en-US" sz="1400" dirty="0">
                        <a:solidFill>
                          <a:sysClr val="windowText" lastClr="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ysClr val="windowText" lastClr="000000"/>
                          </a:solidFill>
                          <a:latin typeface="Arial" pitchFamily="34" charset="0"/>
                          <a:cs typeface="Arial" pitchFamily="34" charset="0"/>
                        </a:rPr>
                        <a:t>U</a:t>
                      </a:r>
                      <a:endParaRPr lang="en-US" sz="1400" dirty="0">
                        <a:solidFill>
                          <a:sysClr val="windowText" lastClr="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48640">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latin typeface="Arial" pitchFamily="34" charset="0"/>
                          <a:cs typeface="Arial" pitchFamily="34" charset="0"/>
                        </a:rPr>
                        <a:t>T = Trained = Able to execute</a:t>
                      </a:r>
                      <a:r>
                        <a:rPr lang="en-US" sz="1000" b="0" baseline="0" dirty="0" smtClean="0">
                          <a:latin typeface="Arial" pitchFamily="34" charset="0"/>
                          <a:cs typeface="Arial" pitchFamily="34" charset="0"/>
                        </a:rPr>
                        <a:t> task to standard without significant shortcomings.  Practicing “T” tasks maintains proficiency</a:t>
                      </a:r>
                      <a:endParaRPr lang="en-US" sz="1000" b="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latin typeface="Arial" pitchFamily="34" charset="0"/>
                          <a:cs typeface="Arial" pitchFamily="34" charset="0"/>
                        </a:rPr>
                        <a:t>P = Needs Practice</a:t>
                      </a:r>
                      <a:r>
                        <a:rPr lang="en-US" sz="1000" b="0" baseline="0" dirty="0" smtClean="0">
                          <a:latin typeface="Arial" pitchFamily="34" charset="0"/>
                          <a:cs typeface="Arial" pitchFamily="34" charset="0"/>
                        </a:rPr>
                        <a:t> = C</a:t>
                      </a:r>
                      <a:r>
                        <a:rPr lang="en-US" sz="1000" b="0" dirty="0" smtClean="0">
                          <a:latin typeface="Arial" pitchFamily="34" charset="0"/>
                          <a:cs typeface="Arial" pitchFamily="34" charset="0"/>
                        </a:rPr>
                        <a:t>an perform</a:t>
                      </a:r>
                      <a:r>
                        <a:rPr lang="en-US" sz="1000" b="0" baseline="0" dirty="0" smtClean="0">
                          <a:latin typeface="Arial" pitchFamily="34" charset="0"/>
                          <a:cs typeface="Arial" pitchFamily="34" charset="0"/>
                        </a:rPr>
                        <a:t> task with some shortcomings, but none significant enough to require retraining.</a:t>
                      </a:r>
                      <a:endParaRPr lang="en-US" sz="1000" b="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latin typeface="Arial" pitchFamily="34" charset="0"/>
                          <a:cs typeface="Arial" pitchFamily="34" charset="0"/>
                        </a:rPr>
                        <a:t>U</a:t>
                      </a:r>
                      <a:r>
                        <a:rPr lang="en-US" sz="1000" b="0" baseline="0" dirty="0" smtClean="0">
                          <a:latin typeface="Arial" pitchFamily="34" charset="0"/>
                          <a:cs typeface="Arial" pitchFamily="34" charset="0"/>
                        </a:rPr>
                        <a:t> = Untrained = Unable to perform task</a:t>
                      </a:r>
                      <a:endParaRPr lang="en-US" sz="1000" b="0" dirty="0" smtClean="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Slide Number Placeholder 3"/>
          <p:cNvSpPr txBox="1">
            <a:spLocks/>
          </p:cNvSpPr>
          <p:nvPr/>
        </p:nvSpPr>
        <p:spPr>
          <a:xfrm>
            <a:off x="6781800" y="6410325"/>
            <a:ext cx="2133600" cy="365125"/>
          </a:xfrm>
          <a:prstGeom prst="rect">
            <a:avLst/>
          </a:prstGeom>
        </p:spPr>
        <p:txBody>
          <a:bodyPr anchor="ctr"/>
          <a:lstStyle/>
          <a:p>
            <a:pPr algn="r" fontAlgn="auto">
              <a:spcBef>
                <a:spcPts val="0"/>
              </a:spcBef>
              <a:spcAft>
                <a:spcPts val="0"/>
              </a:spcAft>
              <a:defRPr/>
            </a:pPr>
            <a:fld id="{180E80CD-3BB6-4AA4-A229-ED1C64CD2E97}" type="slidenum">
              <a:rPr lang="en-US" sz="1200">
                <a:latin typeface="+mn-lt"/>
              </a:rPr>
              <a:pPr algn="r" fontAlgn="auto">
                <a:spcBef>
                  <a:spcPts val="0"/>
                </a:spcBef>
                <a:spcAft>
                  <a:spcPts val="0"/>
                </a:spcAft>
                <a:defRPr/>
              </a:pPr>
              <a:t>32</a:t>
            </a:fld>
            <a:endParaRPr lang="en-US" sz="1200" dirty="0">
              <a:latin typeface="+mn-lt"/>
            </a:endParaRPr>
          </a:p>
        </p:txBody>
      </p:sp>
      <p:sp>
        <p:nvSpPr>
          <p:cNvPr id="6" name="TextBox 115"/>
          <p:cNvSpPr txBox="1">
            <a:spLocks noChangeArrowheads="1"/>
          </p:cNvSpPr>
          <p:nvPr/>
        </p:nvSpPr>
        <p:spPr bwMode="auto">
          <a:xfrm>
            <a:off x="2838286" y="967359"/>
            <a:ext cx="3451587" cy="276999"/>
          </a:xfrm>
          <a:prstGeom prst="rect">
            <a:avLst/>
          </a:prstGeom>
          <a:solidFill>
            <a:srgbClr val="FFFF00"/>
          </a:solidFill>
          <a:ln w="9525">
            <a:noFill/>
            <a:miter lim="800000"/>
            <a:headEnd/>
            <a:tailEnd/>
          </a:ln>
        </p:spPr>
        <p:txBody>
          <a:bodyPr wrap="none">
            <a:spAutoFit/>
          </a:bodyPr>
          <a:lstStyle/>
          <a:p>
            <a:pPr algn="ctr"/>
            <a:r>
              <a:rPr lang="en-US" sz="1200" b="1" dirty="0" smtClean="0"/>
              <a:t>The end and beginning of the whole process</a:t>
            </a:r>
            <a:endParaRPr lang="en-US" sz="12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0048" y="3414713"/>
            <a:ext cx="8501061" cy="17430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Content Placeholder 2"/>
          <p:cNvSpPr>
            <a:spLocks noGrp="1"/>
          </p:cNvSpPr>
          <p:nvPr>
            <p:ph idx="1"/>
          </p:nvPr>
        </p:nvSpPr>
        <p:spPr>
          <a:xfrm>
            <a:off x="285760" y="1154105"/>
            <a:ext cx="8501061" cy="5299912"/>
          </a:xfrm>
        </p:spPr>
        <p:txBody>
          <a:bodyPr wrap="square">
            <a:spAutoFit/>
          </a:bodyPr>
          <a:lstStyle/>
          <a:p>
            <a:pPr>
              <a:buFont typeface="Arial" pitchFamily="34" charset="0"/>
              <a:buChar char="•"/>
              <a:defRPr/>
            </a:pPr>
            <a:r>
              <a:rPr lang="en-US" sz="1600" b="1" dirty="0" smtClean="0">
                <a:latin typeface="Arial" pitchFamily="34" charset="0"/>
                <a:cs typeface="Arial" pitchFamily="34" charset="0"/>
              </a:rPr>
              <a:t>Battalions maintain six calendars: </a:t>
            </a:r>
          </a:p>
          <a:p>
            <a:pPr marL="971550" lvl="1" indent="-514350">
              <a:buFont typeface="+mj-lt"/>
              <a:buAutoNum type="arabicPeriod"/>
              <a:defRPr/>
            </a:pPr>
            <a:r>
              <a:rPr lang="en-US" sz="1400" dirty="0" smtClean="0">
                <a:latin typeface="Arial" pitchFamily="34" charset="0"/>
                <a:cs typeface="Arial" pitchFamily="34" charset="0"/>
              </a:rPr>
              <a:t>Battle rhythm (Daily, Weekly, Monthly, Quarterly, Semi-Annual, &amp; Annual) – Recurring events</a:t>
            </a:r>
          </a:p>
          <a:p>
            <a:pPr marL="971550" lvl="1" indent="-514350">
              <a:buFont typeface="+mj-lt"/>
              <a:buAutoNum type="arabicPeriod"/>
              <a:defRPr/>
            </a:pPr>
            <a:r>
              <a:rPr lang="en-US" sz="1400" dirty="0" smtClean="0">
                <a:latin typeface="Arial" pitchFamily="34" charset="0"/>
                <a:cs typeface="Arial" pitchFamily="34" charset="0"/>
              </a:rPr>
              <a:t>Long-range planning calendar (LRPC) (one year) (a.k.a. Major Events Calendar – MEC)</a:t>
            </a:r>
          </a:p>
          <a:p>
            <a:pPr marL="971550" lvl="1" indent="-514350">
              <a:buFont typeface="+mj-lt"/>
              <a:buAutoNum type="arabicPeriod"/>
              <a:defRPr/>
            </a:pPr>
            <a:r>
              <a:rPr lang="en-US" sz="1400" dirty="0" smtClean="0">
                <a:latin typeface="Arial" pitchFamily="34" charset="0"/>
                <a:cs typeface="Arial" pitchFamily="34" charset="0"/>
              </a:rPr>
              <a:t>Short-range planning calendar (SRPC) (one quarter)</a:t>
            </a:r>
          </a:p>
          <a:p>
            <a:pPr marL="971550" lvl="1" indent="-514350">
              <a:buFont typeface="+mj-lt"/>
              <a:buAutoNum type="arabicPeriod"/>
              <a:defRPr/>
            </a:pPr>
            <a:r>
              <a:rPr lang="en-US" sz="1400" dirty="0" smtClean="0">
                <a:latin typeface="Arial" pitchFamily="34" charset="0"/>
                <a:cs typeface="Arial" pitchFamily="34" charset="0"/>
              </a:rPr>
              <a:t>Schools calendar (one quarter) – Break-out of post schools catalog and unit MOS school dates</a:t>
            </a:r>
          </a:p>
          <a:p>
            <a:pPr marL="971550" lvl="1" indent="-514350">
              <a:buFont typeface="+mj-lt"/>
              <a:buAutoNum type="arabicPeriod"/>
              <a:defRPr/>
            </a:pPr>
            <a:r>
              <a:rPr lang="en-US" sz="1400" dirty="0" smtClean="0">
                <a:latin typeface="Arial" pitchFamily="34" charset="0"/>
                <a:cs typeface="Arial" pitchFamily="34" charset="0"/>
              </a:rPr>
              <a:t>Resources (ranges, simulators, training areas, and facilities) (one quarter) - From “land-conference”</a:t>
            </a:r>
          </a:p>
          <a:p>
            <a:pPr marL="971550" lvl="1" indent="-514350">
              <a:buFont typeface="+mj-lt"/>
              <a:buAutoNum type="arabicPeriod"/>
              <a:defRPr/>
            </a:pPr>
            <a:r>
              <a:rPr lang="en-US" sz="1400" dirty="0" smtClean="0">
                <a:latin typeface="Arial" pitchFamily="34" charset="0"/>
                <a:cs typeface="Arial" pitchFamily="34" charset="0"/>
              </a:rPr>
              <a:t>Near-term training calendar (NTTC) (4-weeks) – Training schedules</a:t>
            </a:r>
          </a:p>
          <a:p>
            <a:pPr marL="571500" indent="-514350">
              <a:buFont typeface="Arial" pitchFamily="34" charset="0"/>
              <a:buChar char="•"/>
              <a:defRPr/>
            </a:pPr>
            <a:r>
              <a:rPr lang="en-US" sz="1600" b="1" dirty="0" smtClean="0">
                <a:latin typeface="Arial" pitchFamily="34" charset="0"/>
                <a:cs typeface="Arial" pitchFamily="34" charset="0"/>
              </a:rPr>
              <a:t>Our battalion will maintain three:</a:t>
            </a:r>
          </a:p>
          <a:p>
            <a:pPr marL="971550" lvl="1" indent="-514350">
              <a:buFont typeface="+mj-lt"/>
              <a:buAutoNum type="arabicPeriod"/>
              <a:defRPr/>
            </a:pPr>
            <a:r>
              <a:rPr lang="en-US" sz="1400" dirty="0" smtClean="0">
                <a:latin typeface="Arial" pitchFamily="34" charset="0"/>
                <a:cs typeface="Arial" pitchFamily="34" charset="0"/>
              </a:rPr>
              <a:t>Battle rhythm (Daily, Weekly, Monthly, Quarterly, Semi-Annual, &amp; Annual recurring events) – PowerPoint slide updated quarterly or as required</a:t>
            </a:r>
          </a:p>
          <a:p>
            <a:pPr marL="971550" lvl="1" indent="-514350">
              <a:buFont typeface="+mj-lt"/>
              <a:buAutoNum type="arabicPeriod"/>
              <a:defRPr/>
            </a:pPr>
            <a:r>
              <a:rPr lang="en-US" sz="1400" dirty="0" smtClean="0">
                <a:latin typeface="Arial" pitchFamily="34" charset="0"/>
                <a:cs typeface="Arial" pitchFamily="34" charset="0"/>
              </a:rPr>
              <a:t>Master Activities Calendar (MAC) – Combined LRPC and SRPC in Microsoft Outlook</a:t>
            </a:r>
          </a:p>
          <a:p>
            <a:pPr marL="971550" lvl="1" indent="-514350">
              <a:buFont typeface="+mj-lt"/>
              <a:buAutoNum type="arabicPeriod"/>
              <a:defRPr/>
            </a:pPr>
            <a:r>
              <a:rPr lang="en-US" sz="1400" dirty="0" smtClean="0">
                <a:latin typeface="Arial" pitchFamily="34" charset="0"/>
                <a:cs typeface="Arial" pitchFamily="34" charset="0"/>
              </a:rPr>
              <a:t>Combined Schools &amp; Resources calendar (one quarter) </a:t>
            </a:r>
          </a:p>
          <a:p>
            <a:pPr marL="571500" indent="-514350">
              <a:buFont typeface="Arial" pitchFamily="34" charset="0"/>
              <a:buNone/>
              <a:defRPr/>
            </a:pPr>
            <a:r>
              <a:rPr lang="en-US" sz="1200" b="1" dirty="0" smtClean="0">
                <a:latin typeface="Arial" pitchFamily="34" charset="0"/>
                <a:cs typeface="Arial" pitchFamily="34" charset="0"/>
              </a:rPr>
              <a:t>Note: </a:t>
            </a:r>
            <a:r>
              <a:rPr lang="en-US" sz="1200" dirty="0" smtClean="0">
                <a:latin typeface="Arial" pitchFamily="34" charset="0"/>
                <a:cs typeface="Arial" pitchFamily="34" charset="0"/>
              </a:rPr>
              <a:t>DTMS enables automatic consolidation of company training schedules, eliminating the need for a separate battalion NTTC (training schedule.)</a:t>
            </a:r>
          </a:p>
          <a:p>
            <a:pPr marL="571500" indent="-514350">
              <a:buFont typeface="Arial" pitchFamily="34" charset="0"/>
              <a:buChar char="•"/>
              <a:defRPr/>
            </a:pPr>
            <a:r>
              <a:rPr lang="en-US" sz="1600" b="1" dirty="0" smtClean="0">
                <a:latin typeface="Arial" pitchFamily="34" charset="0"/>
                <a:cs typeface="Arial" pitchFamily="34" charset="0"/>
              </a:rPr>
              <a:t>Companies maintain three calendars:</a:t>
            </a:r>
          </a:p>
          <a:p>
            <a:pPr marL="971550" lvl="1" indent="-514350">
              <a:buFont typeface="+mj-lt"/>
              <a:buAutoNum type="arabicPeriod"/>
              <a:defRPr/>
            </a:pPr>
            <a:r>
              <a:rPr lang="en-US" sz="1400" dirty="0" smtClean="0">
                <a:latin typeface="Arial" pitchFamily="34" charset="0"/>
                <a:cs typeface="Arial" pitchFamily="34" charset="0"/>
              </a:rPr>
              <a:t>Company battle rhythm (Daily, Weekly, Monthly, &amp; Quarterly recurring events) – PowerPoint slide updated quarterly or as required.</a:t>
            </a:r>
          </a:p>
          <a:p>
            <a:pPr marL="971550" lvl="1" indent="-514350">
              <a:buFont typeface="+mj-lt"/>
              <a:buAutoNum type="arabicPeriod"/>
              <a:defRPr/>
            </a:pPr>
            <a:r>
              <a:rPr lang="en-US" sz="1400" dirty="0" smtClean="0">
                <a:latin typeface="Arial" pitchFamily="34" charset="0"/>
                <a:cs typeface="Arial" pitchFamily="34" charset="0"/>
              </a:rPr>
              <a:t>SRPC (one quarter) – In Microsoft Outlook; BN &amp; companies with read access IOT overlay</a:t>
            </a:r>
          </a:p>
          <a:p>
            <a:pPr marL="971550" lvl="1" indent="-514350">
              <a:buFont typeface="+mj-lt"/>
              <a:buAutoNum type="arabicPeriod"/>
              <a:defRPr/>
            </a:pPr>
            <a:r>
              <a:rPr lang="en-US" sz="1400" dirty="0" smtClean="0">
                <a:latin typeface="Arial" pitchFamily="34" charset="0"/>
                <a:cs typeface="Arial" pitchFamily="34" charset="0"/>
              </a:rPr>
              <a:t>NTTC (6-weeks) – DTMS training schedules</a:t>
            </a:r>
          </a:p>
        </p:txBody>
      </p:sp>
      <p:sp>
        <p:nvSpPr>
          <p:cNvPr id="20482" name="Rectangle 2"/>
          <p:cNvSpPr>
            <a:spLocks noGrp="1" noChangeArrowheads="1"/>
          </p:cNvSpPr>
          <p:nvPr>
            <p:ph type="title"/>
          </p:nvPr>
        </p:nvSpPr>
        <p:spPr>
          <a:xfrm>
            <a:off x="428625" y="246063"/>
            <a:ext cx="8229600" cy="1143000"/>
          </a:xfrm>
        </p:spPr>
        <p:txBody>
          <a:bodyPr anchor="t" anchorCtr="0"/>
          <a:lstStyle/>
          <a:p>
            <a:pPr eaLnBrk="1" hangingPunct="1"/>
            <a:r>
              <a:rPr lang="en-US" sz="3600" dirty="0" smtClean="0">
                <a:latin typeface="Arial" pitchFamily="34" charset="0"/>
                <a:cs typeface="Arial" pitchFamily="34" charset="0"/>
              </a:rPr>
              <a:t>The Road Ahead</a:t>
            </a:r>
          </a:p>
        </p:txBody>
      </p:sp>
      <p:sp>
        <p:nvSpPr>
          <p:cNvPr id="4" name="Slide Number Placeholder 3"/>
          <p:cNvSpPr txBox="1">
            <a:spLocks/>
          </p:cNvSpPr>
          <p:nvPr/>
        </p:nvSpPr>
        <p:spPr>
          <a:xfrm>
            <a:off x="6781800" y="6410325"/>
            <a:ext cx="2133600" cy="365125"/>
          </a:xfrm>
          <a:prstGeom prst="rect">
            <a:avLst/>
          </a:prstGeom>
        </p:spPr>
        <p:txBody>
          <a:bodyPr anchor="ctr"/>
          <a:lstStyle/>
          <a:p>
            <a:pPr algn="r" fontAlgn="auto">
              <a:spcBef>
                <a:spcPts val="0"/>
              </a:spcBef>
              <a:spcAft>
                <a:spcPts val="0"/>
              </a:spcAft>
              <a:defRPr/>
            </a:pPr>
            <a:fld id="{CC85D9A5-A88C-4326-99BB-C7EDD95F46BF}" type="slidenum">
              <a:rPr lang="en-US" sz="1200">
                <a:latin typeface="+mn-lt"/>
              </a:rPr>
              <a:pPr algn="r" fontAlgn="auto">
                <a:spcBef>
                  <a:spcPts val="0"/>
                </a:spcBef>
                <a:spcAft>
                  <a:spcPts val="0"/>
                </a:spcAft>
                <a:defRPr/>
              </a:pPr>
              <a:t>33</a:t>
            </a:fld>
            <a:endParaRPr lang="en-US" sz="1200" dirty="0">
              <a:latin typeface="+mn-lt"/>
            </a:endParaRPr>
          </a:p>
        </p:txBody>
      </p:sp>
      <p:sp>
        <p:nvSpPr>
          <p:cNvPr id="6" name="TextBox 5"/>
          <p:cNvSpPr txBox="1"/>
          <p:nvPr/>
        </p:nvSpPr>
        <p:spPr>
          <a:xfrm>
            <a:off x="4209142" y="744529"/>
            <a:ext cx="671979" cy="276999"/>
          </a:xfrm>
          <a:prstGeom prst="rect">
            <a:avLst/>
          </a:prstGeom>
          <a:solidFill>
            <a:schemeClr val="bg1"/>
          </a:solidFill>
        </p:spPr>
        <p:txBody>
          <a:bodyPr wrap="none" rtlCol="0">
            <a:spAutoFit/>
          </a:bodyPr>
          <a:lstStyle/>
          <a:p>
            <a:r>
              <a:rPr lang="en-US" sz="1200" dirty="0" smtClean="0"/>
              <a:t>(1 of 2)</a:t>
            </a:r>
            <a:endParaRPr lang="en-US" sz="1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28625" y="246063"/>
            <a:ext cx="8229600" cy="1143000"/>
          </a:xfrm>
        </p:spPr>
        <p:txBody>
          <a:bodyPr anchor="t" anchorCtr="0"/>
          <a:lstStyle/>
          <a:p>
            <a:pPr eaLnBrk="1" hangingPunct="1"/>
            <a:r>
              <a:rPr lang="en-US" sz="3600" dirty="0" smtClean="0">
                <a:latin typeface="Arial" pitchFamily="34" charset="0"/>
                <a:cs typeface="Arial" pitchFamily="34" charset="0"/>
              </a:rPr>
              <a:t>The Road Ahead</a:t>
            </a:r>
          </a:p>
        </p:txBody>
      </p:sp>
      <p:sp>
        <p:nvSpPr>
          <p:cNvPr id="21507" name="Content Placeholder 2"/>
          <p:cNvSpPr>
            <a:spLocks noGrp="1"/>
          </p:cNvSpPr>
          <p:nvPr>
            <p:ph idx="1"/>
          </p:nvPr>
        </p:nvSpPr>
        <p:spPr>
          <a:xfrm>
            <a:off x="487364" y="1368425"/>
            <a:ext cx="7982080" cy="5121275"/>
          </a:xfrm>
        </p:spPr>
        <p:txBody>
          <a:bodyPr/>
          <a:lstStyle/>
          <a:p>
            <a:pPr marL="514350" indent="-514350">
              <a:lnSpc>
                <a:spcPct val="150000"/>
              </a:lnSpc>
            </a:pPr>
            <a:r>
              <a:rPr lang="en-US" sz="1400" dirty="0" smtClean="0">
                <a:latin typeface="Arial" pitchFamily="34" charset="0"/>
                <a:cs typeface="Arial" pitchFamily="34" charset="0"/>
              </a:rPr>
              <a:t>OPSYNCH (S3 SGM) – Daily @1300 – 1330 via DCO</a:t>
            </a:r>
            <a:endParaRPr lang="en-US" sz="1100" dirty="0" smtClean="0">
              <a:latin typeface="Arial" pitchFamily="34" charset="0"/>
              <a:cs typeface="Arial" pitchFamily="34" charset="0"/>
            </a:endParaRPr>
          </a:p>
          <a:p>
            <a:pPr marL="914400" lvl="1" indent="-514350">
              <a:lnSpc>
                <a:spcPct val="150000"/>
              </a:lnSpc>
            </a:pPr>
            <a:r>
              <a:rPr lang="en-US" sz="1100" dirty="0" smtClean="0">
                <a:latin typeface="Arial" pitchFamily="34" charset="0"/>
                <a:cs typeface="Arial" pitchFamily="34" charset="0"/>
              </a:rPr>
              <a:t>Operations</a:t>
            </a:r>
          </a:p>
          <a:p>
            <a:pPr marL="914400" lvl="1" indent="-514350">
              <a:lnSpc>
                <a:spcPct val="150000"/>
              </a:lnSpc>
            </a:pPr>
            <a:r>
              <a:rPr lang="en-US" sz="1100" dirty="0" smtClean="0">
                <a:latin typeface="Arial" pitchFamily="34" charset="0"/>
                <a:cs typeface="Arial" pitchFamily="34" charset="0"/>
              </a:rPr>
              <a:t>Schools</a:t>
            </a:r>
          </a:p>
          <a:p>
            <a:pPr marL="914400" lvl="1" indent="-514350">
              <a:lnSpc>
                <a:spcPct val="150000"/>
              </a:lnSpc>
            </a:pPr>
            <a:r>
              <a:rPr lang="en-US" sz="1100" dirty="0" smtClean="0">
                <a:latin typeface="Arial" pitchFamily="34" charset="0"/>
                <a:cs typeface="Arial" pitchFamily="34" charset="0"/>
              </a:rPr>
              <a:t>Resources (Land &amp; Ammo)</a:t>
            </a:r>
          </a:p>
          <a:p>
            <a:pPr marL="914400" lvl="1" indent="-514350">
              <a:lnSpc>
                <a:spcPct val="150000"/>
              </a:lnSpc>
            </a:pPr>
            <a:r>
              <a:rPr lang="en-US" sz="1100" dirty="0" smtClean="0">
                <a:latin typeface="Arial" pitchFamily="34" charset="0"/>
                <a:cs typeface="Arial" pitchFamily="34" charset="0"/>
              </a:rPr>
              <a:t>HR</a:t>
            </a:r>
          </a:p>
          <a:p>
            <a:pPr marL="914400" lvl="1" indent="-514350">
              <a:lnSpc>
                <a:spcPct val="150000"/>
              </a:lnSpc>
            </a:pPr>
            <a:r>
              <a:rPr lang="en-US" sz="1100" dirty="0" smtClean="0">
                <a:latin typeface="Arial" pitchFamily="34" charset="0"/>
                <a:cs typeface="Arial" pitchFamily="34" charset="0"/>
              </a:rPr>
              <a:t>Supply</a:t>
            </a:r>
          </a:p>
          <a:p>
            <a:pPr marL="914400" lvl="1" indent="-514350">
              <a:lnSpc>
                <a:spcPct val="150000"/>
              </a:lnSpc>
            </a:pPr>
            <a:r>
              <a:rPr lang="en-US" sz="1100" dirty="0" smtClean="0">
                <a:latin typeface="Arial" pitchFamily="34" charset="0"/>
                <a:cs typeface="Arial" pitchFamily="34" charset="0"/>
              </a:rPr>
              <a:t>Maintenance</a:t>
            </a:r>
          </a:p>
          <a:p>
            <a:pPr marL="514350" indent="-514350">
              <a:lnSpc>
                <a:spcPct val="150000"/>
              </a:lnSpc>
            </a:pPr>
            <a:r>
              <a:rPr lang="en-US" sz="1400" dirty="0" smtClean="0">
                <a:latin typeface="Arial" pitchFamily="34" charset="0"/>
                <a:cs typeface="Arial" pitchFamily="34" charset="0"/>
              </a:rPr>
              <a:t>TNG MTG (S3) – Tuesdays @ 1400 – 1500 (See first slide for attendees)</a:t>
            </a:r>
          </a:p>
          <a:p>
            <a:pPr marL="514350" indent="-514350">
              <a:lnSpc>
                <a:spcPct val="150000"/>
              </a:lnSpc>
            </a:pPr>
            <a:r>
              <a:rPr lang="en-US" sz="1400" dirty="0" smtClean="0">
                <a:latin typeface="Arial" pitchFamily="34" charset="0"/>
                <a:cs typeface="Arial" pitchFamily="34" charset="0"/>
              </a:rPr>
              <a:t>DTMS Training Schedules Due – NLT 1400 Last Work Day of Week</a:t>
            </a:r>
          </a:p>
          <a:p>
            <a:pPr marL="914400" lvl="1" indent="-514350">
              <a:lnSpc>
                <a:spcPct val="150000"/>
              </a:lnSpc>
            </a:pPr>
            <a:r>
              <a:rPr lang="en-US" sz="1100" b="1" dirty="0" smtClean="0">
                <a:latin typeface="Arial" pitchFamily="34" charset="0"/>
                <a:cs typeface="Arial" pitchFamily="34" charset="0"/>
              </a:rPr>
              <a:t>BC gets to review before being briefed</a:t>
            </a:r>
          </a:p>
          <a:p>
            <a:pPr marL="914400" lvl="1" indent="-514350">
              <a:lnSpc>
                <a:spcPct val="150000"/>
              </a:lnSpc>
            </a:pPr>
            <a:r>
              <a:rPr lang="en-US" sz="1100" b="1" dirty="0" smtClean="0">
                <a:latin typeface="Arial" pitchFamily="34" charset="0"/>
                <a:cs typeface="Arial" pitchFamily="34" charset="0"/>
              </a:rPr>
              <a:t>CO back briefs training concept at Training Meeting</a:t>
            </a:r>
          </a:p>
          <a:p>
            <a:pPr marL="514350" indent="-514350">
              <a:lnSpc>
                <a:spcPct val="150000"/>
              </a:lnSpc>
            </a:pPr>
            <a:r>
              <a:rPr lang="en-US" sz="1400" dirty="0" smtClean="0">
                <a:latin typeface="Arial" pitchFamily="34" charset="0"/>
                <a:cs typeface="Arial" pitchFamily="34" charset="0"/>
              </a:rPr>
              <a:t>QTB Scrub – Tuesday, 23 Feb @ 1400 (No Training Meeting)</a:t>
            </a:r>
          </a:p>
          <a:p>
            <a:pPr marL="514350" indent="-514350">
              <a:lnSpc>
                <a:spcPct val="150000"/>
              </a:lnSpc>
            </a:pPr>
            <a:r>
              <a:rPr lang="en-US" sz="1400" dirty="0" smtClean="0">
                <a:latin typeface="Arial" pitchFamily="34" charset="0"/>
                <a:cs typeface="Arial" pitchFamily="34" charset="0"/>
              </a:rPr>
              <a:t>QTB – Wednesday, 24 Feb @ 1400</a:t>
            </a:r>
          </a:p>
          <a:p>
            <a:pPr marL="514350" indent="-514350">
              <a:lnSpc>
                <a:spcPct val="150000"/>
              </a:lnSpc>
            </a:pPr>
            <a:r>
              <a:rPr lang="en-US" sz="1400" dirty="0" smtClean="0">
                <a:latin typeface="Arial" pitchFamily="34" charset="0"/>
                <a:cs typeface="Arial" pitchFamily="34" charset="0"/>
              </a:rPr>
              <a:t>DTMS Databases complete NLT Thu, 25 Feb</a:t>
            </a:r>
          </a:p>
          <a:p>
            <a:pPr marL="514350" indent="-514350">
              <a:lnSpc>
                <a:spcPct val="150000"/>
              </a:lnSpc>
            </a:pPr>
            <a:r>
              <a:rPr lang="en-US" sz="1400" dirty="0" smtClean="0">
                <a:latin typeface="Arial" pitchFamily="34" charset="0"/>
                <a:cs typeface="Arial" pitchFamily="34" charset="0"/>
              </a:rPr>
              <a:t>Battalion Goes Full DTMS on Mon, 01 Mar</a:t>
            </a:r>
            <a:endParaRPr lang="en-US" sz="2400" dirty="0" smtClean="0">
              <a:latin typeface="Arial" pitchFamily="34" charset="0"/>
              <a:cs typeface="Arial" pitchFamily="34" charset="0"/>
            </a:endParaRPr>
          </a:p>
        </p:txBody>
      </p:sp>
      <p:sp>
        <p:nvSpPr>
          <p:cNvPr id="4" name="Slide Number Placeholder 3"/>
          <p:cNvSpPr txBox="1">
            <a:spLocks/>
          </p:cNvSpPr>
          <p:nvPr/>
        </p:nvSpPr>
        <p:spPr>
          <a:xfrm>
            <a:off x="6781800" y="6410325"/>
            <a:ext cx="2133600" cy="365125"/>
          </a:xfrm>
          <a:prstGeom prst="rect">
            <a:avLst/>
          </a:prstGeom>
        </p:spPr>
        <p:txBody>
          <a:bodyPr anchor="ctr"/>
          <a:lstStyle/>
          <a:p>
            <a:pPr algn="r" fontAlgn="auto">
              <a:spcBef>
                <a:spcPts val="0"/>
              </a:spcBef>
              <a:spcAft>
                <a:spcPts val="0"/>
              </a:spcAft>
              <a:defRPr/>
            </a:pPr>
            <a:fld id="{1E25FD3D-A420-45FE-A073-27B14B8A6D47}" type="slidenum">
              <a:rPr lang="en-US" sz="1200">
                <a:latin typeface="+mn-lt"/>
              </a:rPr>
              <a:pPr algn="r" fontAlgn="auto">
                <a:spcBef>
                  <a:spcPts val="0"/>
                </a:spcBef>
                <a:spcAft>
                  <a:spcPts val="0"/>
                </a:spcAft>
                <a:defRPr/>
              </a:pPr>
              <a:t>34</a:t>
            </a:fld>
            <a:endParaRPr lang="en-US" sz="1200" dirty="0">
              <a:latin typeface="+mn-lt"/>
            </a:endParaRPr>
          </a:p>
        </p:txBody>
      </p:sp>
      <p:sp>
        <p:nvSpPr>
          <p:cNvPr id="5" name="TextBox 4"/>
          <p:cNvSpPr txBox="1"/>
          <p:nvPr/>
        </p:nvSpPr>
        <p:spPr>
          <a:xfrm>
            <a:off x="4209142" y="744529"/>
            <a:ext cx="671979" cy="276999"/>
          </a:xfrm>
          <a:prstGeom prst="rect">
            <a:avLst/>
          </a:prstGeom>
          <a:solidFill>
            <a:schemeClr val="bg1"/>
          </a:solidFill>
        </p:spPr>
        <p:txBody>
          <a:bodyPr wrap="none" rtlCol="0">
            <a:spAutoFit/>
          </a:bodyPr>
          <a:lstStyle/>
          <a:p>
            <a:r>
              <a:rPr lang="en-US" sz="1200" dirty="0" smtClean="0"/>
              <a:t>(2 of 2)</a:t>
            </a:r>
            <a:endParaRPr lang="en-US" sz="1200" dirty="0"/>
          </a:p>
        </p:txBody>
      </p:sp>
      <p:sp>
        <p:nvSpPr>
          <p:cNvPr id="6" name="TextBox 115"/>
          <p:cNvSpPr txBox="1">
            <a:spLocks noChangeArrowheads="1"/>
          </p:cNvSpPr>
          <p:nvPr/>
        </p:nvSpPr>
        <p:spPr bwMode="auto">
          <a:xfrm>
            <a:off x="7262342" y="3852074"/>
            <a:ext cx="1712328" cy="276999"/>
          </a:xfrm>
          <a:prstGeom prst="rect">
            <a:avLst/>
          </a:prstGeom>
          <a:solidFill>
            <a:srgbClr val="FFFF00"/>
          </a:solidFill>
          <a:ln w="9525">
            <a:noFill/>
            <a:miter lim="800000"/>
            <a:headEnd/>
            <a:tailEnd/>
          </a:ln>
        </p:spPr>
        <p:txBody>
          <a:bodyPr wrap="none">
            <a:spAutoFit/>
          </a:bodyPr>
          <a:lstStyle/>
          <a:p>
            <a:pPr algn="ctr"/>
            <a:r>
              <a:rPr lang="en-US" sz="1200" b="1" dirty="0" smtClean="0"/>
              <a:t>Beware short weeks!</a:t>
            </a:r>
            <a:endParaRPr lang="en-US" sz="12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28625" y="246063"/>
            <a:ext cx="8229600" cy="1143000"/>
          </a:xfrm>
        </p:spPr>
        <p:txBody>
          <a:bodyPr anchor="t" anchorCtr="0"/>
          <a:lstStyle/>
          <a:p>
            <a:pPr eaLnBrk="1" hangingPunct="1"/>
            <a:r>
              <a:rPr lang="en-US" sz="3600" dirty="0" smtClean="0">
                <a:latin typeface="Arial" pitchFamily="34" charset="0"/>
                <a:cs typeface="Arial" pitchFamily="34" charset="0"/>
              </a:rPr>
              <a:t>Discussion Points</a:t>
            </a:r>
          </a:p>
        </p:txBody>
      </p:sp>
      <p:sp>
        <p:nvSpPr>
          <p:cNvPr id="21507" name="Content Placeholder 2"/>
          <p:cNvSpPr>
            <a:spLocks noGrp="1"/>
          </p:cNvSpPr>
          <p:nvPr>
            <p:ph idx="1"/>
          </p:nvPr>
        </p:nvSpPr>
        <p:spPr>
          <a:xfrm>
            <a:off x="220715" y="1147701"/>
            <a:ext cx="8655269" cy="5121275"/>
          </a:xfrm>
        </p:spPr>
        <p:txBody>
          <a:bodyPr/>
          <a:lstStyle/>
          <a:p>
            <a:pPr marL="514350" indent="-514350">
              <a:lnSpc>
                <a:spcPct val="150000"/>
              </a:lnSpc>
            </a:pPr>
            <a:r>
              <a:rPr lang="en-US" sz="2000" dirty="0" smtClean="0">
                <a:latin typeface="Arial" pitchFamily="34" charset="0"/>
                <a:cs typeface="Arial" pitchFamily="34" charset="0"/>
              </a:rPr>
              <a:t>The CO is responsible for training.  His/her focus </a:t>
            </a:r>
            <a:r>
              <a:rPr lang="en-US" sz="2000" b="1" u="sng" dirty="0" smtClean="0">
                <a:latin typeface="Arial" pitchFamily="34" charset="0"/>
                <a:cs typeface="Arial" pitchFamily="34" charset="0"/>
              </a:rPr>
              <a:t>must</a:t>
            </a:r>
            <a:r>
              <a:rPr lang="en-US" sz="2000" dirty="0" smtClean="0">
                <a:latin typeface="Arial" pitchFamily="34" charset="0"/>
                <a:cs typeface="Arial" pitchFamily="34" charset="0"/>
              </a:rPr>
              <a:t> be on collective tasks.  The 1SG QC’s individual Soldier training.</a:t>
            </a:r>
          </a:p>
          <a:p>
            <a:pPr marL="514350" indent="-514350">
              <a:lnSpc>
                <a:spcPct val="150000"/>
              </a:lnSpc>
            </a:pPr>
            <a:r>
              <a:rPr lang="en-US" sz="2000" dirty="0" smtClean="0">
                <a:latin typeface="Arial" pitchFamily="34" charset="0"/>
                <a:cs typeface="Arial" pitchFamily="34" charset="0"/>
              </a:rPr>
              <a:t>DTMS is the system of record for unit training.  Decentralize data entry to the platoon/section; QC at the company and battalion level</a:t>
            </a:r>
          </a:p>
          <a:p>
            <a:pPr marL="514350" indent="-514350">
              <a:lnSpc>
                <a:spcPct val="150000"/>
              </a:lnSpc>
            </a:pPr>
            <a:r>
              <a:rPr lang="en-US" sz="2000" dirty="0" smtClean="0">
                <a:latin typeface="Arial" pitchFamily="34" charset="0"/>
                <a:cs typeface="Arial" pitchFamily="34" charset="0"/>
              </a:rPr>
              <a:t>Treat platoons/sections like they are detachments: The PL/section OIC is responsible for the mission readiness of their organization.  The CO assists with guidance, leader training, and resourcing; provides guidance for QA and QCs training to ensure his/her intent is met.</a:t>
            </a:r>
          </a:p>
          <a:p>
            <a:pPr marL="514350" indent="-514350">
              <a:lnSpc>
                <a:spcPct val="150000"/>
              </a:lnSpc>
            </a:pPr>
            <a:r>
              <a:rPr lang="en-US" sz="2000" dirty="0" smtClean="0">
                <a:latin typeface="Arial" pitchFamily="34" charset="0"/>
                <a:cs typeface="Arial" pitchFamily="34" charset="0"/>
              </a:rPr>
              <a:t>Get rid of administrative platoons in headquarters units.  Section OICs and NCOICs are responsible for their missions and readiness.  Adding a layer of administration almost guarantees failure.</a:t>
            </a:r>
          </a:p>
        </p:txBody>
      </p:sp>
      <p:sp>
        <p:nvSpPr>
          <p:cNvPr id="4" name="Slide Number Placeholder 3"/>
          <p:cNvSpPr txBox="1">
            <a:spLocks/>
          </p:cNvSpPr>
          <p:nvPr/>
        </p:nvSpPr>
        <p:spPr>
          <a:xfrm>
            <a:off x="6781800" y="6410325"/>
            <a:ext cx="2133600" cy="365125"/>
          </a:xfrm>
          <a:prstGeom prst="rect">
            <a:avLst/>
          </a:prstGeom>
        </p:spPr>
        <p:txBody>
          <a:bodyPr anchor="ctr"/>
          <a:lstStyle/>
          <a:p>
            <a:pPr algn="r" fontAlgn="auto">
              <a:spcBef>
                <a:spcPts val="0"/>
              </a:spcBef>
              <a:spcAft>
                <a:spcPts val="0"/>
              </a:spcAft>
              <a:defRPr/>
            </a:pPr>
            <a:fld id="{1E25FD3D-A420-45FE-A073-27B14B8A6D47}" type="slidenum">
              <a:rPr lang="en-US" sz="1200">
                <a:latin typeface="+mn-lt"/>
              </a:rPr>
              <a:pPr algn="r" fontAlgn="auto">
                <a:spcBef>
                  <a:spcPts val="0"/>
                </a:spcBef>
                <a:spcAft>
                  <a:spcPts val="0"/>
                </a:spcAft>
                <a:defRPr/>
              </a:pPr>
              <a:t>35</a:t>
            </a:fld>
            <a:endParaRPr lang="en-US" sz="1200" dirty="0">
              <a:latin typeface="+mn-lt"/>
            </a:endParaRPr>
          </a:p>
        </p:txBody>
      </p:sp>
      <p:sp>
        <p:nvSpPr>
          <p:cNvPr id="5" name="TextBox 4"/>
          <p:cNvSpPr txBox="1"/>
          <p:nvPr/>
        </p:nvSpPr>
        <p:spPr>
          <a:xfrm>
            <a:off x="4209142" y="776061"/>
            <a:ext cx="671979" cy="276999"/>
          </a:xfrm>
          <a:prstGeom prst="rect">
            <a:avLst/>
          </a:prstGeom>
          <a:solidFill>
            <a:schemeClr val="bg1"/>
          </a:solidFill>
        </p:spPr>
        <p:txBody>
          <a:bodyPr wrap="none" rtlCol="0">
            <a:spAutoFit/>
          </a:bodyPr>
          <a:lstStyle/>
          <a:p>
            <a:r>
              <a:rPr lang="en-US" sz="1200" dirty="0" smtClean="0"/>
              <a:t>(1 of 3)</a:t>
            </a:r>
            <a:endParaRPr lang="en-US" sz="1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28625" y="246063"/>
            <a:ext cx="8229600" cy="1143000"/>
          </a:xfrm>
        </p:spPr>
        <p:txBody>
          <a:bodyPr anchor="t" anchorCtr="0"/>
          <a:lstStyle/>
          <a:p>
            <a:pPr eaLnBrk="1" hangingPunct="1"/>
            <a:r>
              <a:rPr lang="en-US" sz="3600" dirty="0" smtClean="0">
                <a:latin typeface="Arial" pitchFamily="34" charset="0"/>
                <a:cs typeface="Arial" pitchFamily="34" charset="0"/>
              </a:rPr>
              <a:t>Discussion Points</a:t>
            </a:r>
          </a:p>
        </p:txBody>
      </p:sp>
      <p:sp>
        <p:nvSpPr>
          <p:cNvPr id="21507" name="Content Placeholder 2"/>
          <p:cNvSpPr>
            <a:spLocks noGrp="1"/>
          </p:cNvSpPr>
          <p:nvPr>
            <p:ph idx="1"/>
          </p:nvPr>
        </p:nvSpPr>
        <p:spPr>
          <a:xfrm>
            <a:off x="236483" y="1163467"/>
            <a:ext cx="8576441" cy="5121275"/>
          </a:xfrm>
        </p:spPr>
        <p:txBody>
          <a:bodyPr/>
          <a:lstStyle/>
          <a:p>
            <a:pPr marL="514350" indent="-514350">
              <a:lnSpc>
                <a:spcPct val="150000"/>
              </a:lnSpc>
            </a:pPr>
            <a:r>
              <a:rPr lang="en-US" sz="2000" dirty="0" smtClean="0">
                <a:latin typeface="Arial" pitchFamily="34" charset="0"/>
                <a:cs typeface="Arial" pitchFamily="34" charset="0"/>
              </a:rPr>
              <a:t>Soldiers in-process all the time.  RESET is not the only time you’ll perform individual Soldier training.  Decentralize training and certifying individual Soldiers to the PLT/Section, but QA/QC.</a:t>
            </a:r>
          </a:p>
          <a:p>
            <a:pPr marL="514350" indent="-514350">
              <a:lnSpc>
                <a:spcPct val="150000"/>
              </a:lnSpc>
            </a:pPr>
            <a:r>
              <a:rPr lang="en-US" sz="2000" dirty="0" smtClean="0">
                <a:latin typeface="Arial" pitchFamily="34" charset="0"/>
                <a:cs typeface="Arial" pitchFamily="34" charset="0"/>
              </a:rPr>
              <a:t>Training schedules are </a:t>
            </a:r>
            <a:r>
              <a:rPr lang="en-US" sz="2000" b="1" dirty="0" smtClean="0">
                <a:latin typeface="Arial" pitchFamily="34" charset="0"/>
                <a:cs typeface="Arial" pitchFamily="34" charset="0"/>
              </a:rPr>
              <a:t>not</a:t>
            </a:r>
            <a:r>
              <a:rPr lang="en-US" sz="2000" dirty="0" smtClean="0">
                <a:latin typeface="Arial" pitchFamily="34" charset="0"/>
                <a:cs typeface="Arial" pitchFamily="34" charset="0"/>
              </a:rPr>
              <a:t> plans.  They are WARNOs.  </a:t>
            </a:r>
            <a:br>
              <a:rPr lang="en-US" sz="2000" dirty="0" smtClean="0">
                <a:latin typeface="Arial" pitchFamily="34" charset="0"/>
                <a:cs typeface="Arial" pitchFamily="34" charset="0"/>
              </a:rPr>
            </a:br>
            <a:r>
              <a:rPr lang="en-US" sz="2000" dirty="0" smtClean="0">
                <a:latin typeface="Arial" pitchFamily="34" charset="0"/>
                <a:cs typeface="Arial" pitchFamily="34" charset="0"/>
              </a:rPr>
              <a:t>They answer who, what, where, and when (and uniform). OPORDs provide the why and how.</a:t>
            </a:r>
          </a:p>
          <a:p>
            <a:pPr marL="514350" indent="-514350">
              <a:lnSpc>
                <a:spcPct val="150000"/>
              </a:lnSpc>
            </a:pPr>
            <a:r>
              <a:rPr lang="en-US" sz="2000" dirty="0" smtClean="0">
                <a:latin typeface="Arial" pitchFamily="34" charset="0"/>
                <a:cs typeface="Arial" pitchFamily="34" charset="0"/>
              </a:rPr>
              <a:t>The Training Meeting is a </a:t>
            </a:r>
            <a:r>
              <a:rPr lang="en-US" sz="2000" u="sng" dirty="0" smtClean="0">
                <a:latin typeface="Arial" pitchFamily="34" charset="0"/>
                <a:cs typeface="Arial" pitchFamily="34" charset="0"/>
              </a:rPr>
              <a:t>decision briefing</a:t>
            </a:r>
            <a:r>
              <a:rPr lang="en-US" sz="2000" dirty="0" smtClean="0">
                <a:latin typeface="Arial" pitchFamily="34" charset="0"/>
                <a:cs typeface="Arial" pitchFamily="34" charset="0"/>
              </a:rPr>
              <a:t>, not a coordination meeting.  Coordination occurs off-line.</a:t>
            </a:r>
          </a:p>
          <a:p>
            <a:pPr marL="514350" indent="-514350">
              <a:lnSpc>
                <a:spcPct val="150000"/>
              </a:lnSpc>
            </a:pPr>
            <a:r>
              <a:rPr lang="en-US" sz="2000" dirty="0" err="1" smtClean="0">
                <a:latin typeface="Arial" pitchFamily="34" charset="0"/>
                <a:cs typeface="Arial" pitchFamily="34" charset="0"/>
              </a:rPr>
              <a:t>Taskings</a:t>
            </a:r>
            <a:r>
              <a:rPr lang="en-US" sz="2000" dirty="0" smtClean="0">
                <a:latin typeface="Arial" pitchFamily="34" charset="0"/>
                <a:cs typeface="Arial" pitchFamily="34" charset="0"/>
              </a:rPr>
              <a:t> are operations.  They </a:t>
            </a:r>
            <a:r>
              <a:rPr lang="en-US" sz="2000" b="1" u="sng" dirty="0" smtClean="0">
                <a:latin typeface="Arial" pitchFamily="34" charset="0"/>
                <a:cs typeface="Arial" pitchFamily="34" charset="0"/>
              </a:rPr>
              <a:t>must</a:t>
            </a:r>
            <a:r>
              <a:rPr lang="en-US" sz="2000" dirty="0" smtClean="0">
                <a:latin typeface="Arial" pitchFamily="34" charset="0"/>
                <a:cs typeface="Arial" pitchFamily="34" charset="0"/>
              </a:rPr>
              <a:t> go through the operations process and must be planned, prepared, and executed IAW the Army’s operations process.  They’re great leader training events too!</a:t>
            </a:r>
          </a:p>
        </p:txBody>
      </p:sp>
      <p:sp>
        <p:nvSpPr>
          <p:cNvPr id="4" name="Slide Number Placeholder 3"/>
          <p:cNvSpPr txBox="1">
            <a:spLocks/>
          </p:cNvSpPr>
          <p:nvPr/>
        </p:nvSpPr>
        <p:spPr>
          <a:xfrm>
            <a:off x="6781800" y="6410325"/>
            <a:ext cx="2133600" cy="365125"/>
          </a:xfrm>
          <a:prstGeom prst="rect">
            <a:avLst/>
          </a:prstGeom>
        </p:spPr>
        <p:txBody>
          <a:bodyPr anchor="ctr"/>
          <a:lstStyle/>
          <a:p>
            <a:pPr algn="r" fontAlgn="auto">
              <a:spcBef>
                <a:spcPts val="0"/>
              </a:spcBef>
              <a:spcAft>
                <a:spcPts val="0"/>
              </a:spcAft>
              <a:defRPr/>
            </a:pPr>
            <a:fld id="{1E25FD3D-A420-45FE-A073-27B14B8A6D47}" type="slidenum">
              <a:rPr lang="en-US" sz="1200">
                <a:latin typeface="+mn-lt"/>
              </a:rPr>
              <a:pPr algn="r" fontAlgn="auto">
                <a:spcBef>
                  <a:spcPts val="0"/>
                </a:spcBef>
                <a:spcAft>
                  <a:spcPts val="0"/>
                </a:spcAft>
                <a:defRPr/>
              </a:pPr>
              <a:t>36</a:t>
            </a:fld>
            <a:endParaRPr lang="en-US" sz="1200" dirty="0">
              <a:latin typeface="+mn-lt"/>
            </a:endParaRPr>
          </a:p>
        </p:txBody>
      </p:sp>
      <p:sp>
        <p:nvSpPr>
          <p:cNvPr id="5" name="TextBox 4"/>
          <p:cNvSpPr txBox="1"/>
          <p:nvPr/>
        </p:nvSpPr>
        <p:spPr>
          <a:xfrm>
            <a:off x="4209142" y="776061"/>
            <a:ext cx="671979" cy="276999"/>
          </a:xfrm>
          <a:prstGeom prst="rect">
            <a:avLst/>
          </a:prstGeom>
          <a:solidFill>
            <a:schemeClr val="bg1"/>
          </a:solidFill>
        </p:spPr>
        <p:txBody>
          <a:bodyPr wrap="none" rtlCol="0">
            <a:spAutoFit/>
          </a:bodyPr>
          <a:lstStyle/>
          <a:p>
            <a:r>
              <a:rPr lang="en-US" sz="1200" dirty="0" smtClean="0"/>
              <a:t>(2 of 3)</a:t>
            </a:r>
            <a:endParaRPr lang="en-US" sz="1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28625" y="246063"/>
            <a:ext cx="8229600" cy="1143000"/>
          </a:xfrm>
        </p:spPr>
        <p:txBody>
          <a:bodyPr anchor="t" anchorCtr="0"/>
          <a:lstStyle/>
          <a:p>
            <a:pPr eaLnBrk="1" hangingPunct="1"/>
            <a:r>
              <a:rPr lang="en-US" sz="3600" dirty="0" smtClean="0">
                <a:latin typeface="Arial" pitchFamily="34" charset="0"/>
                <a:cs typeface="Arial" pitchFamily="34" charset="0"/>
              </a:rPr>
              <a:t>Discussion Points</a:t>
            </a:r>
          </a:p>
        </p:txBody>
      </p:sp>
      <p:sp>
        <p:nvSpPr>
          <p:cNvPr id="21507" name="Content Placeholder 2"/>
          <p:cNvSpPr>
            <a:spLocks noGrp="1"/>
          </p:cNvSpPr>
          <p:nvPr>
            <p:ph idx="1"/>
          </p:nvPr>
        </p:nvSpPr>
        <p:spPr>
          <a:xfrm>
            <a:off x="236483" y="1163467"/>
            <a:ext cx="8576441" cy="5121275"/>
          </a:xfrm>
        </p:spPr>
        <p:txBody>
          <a:bodyPr/>
          <a:lstStyle/>
          <a:p>
            <a:pPr marL="514350" indent="-514350">
              <a:lnSpc>
                <a:spcPct val="150000"/>
              </a:lnSpc>
            </a:pPr>
            <a:r>
              <a:rPr lang="en-US" sz="2000" dirty="0" smtClean="0">
                <a:latin typeface="Arial" pitchFamily="34" charset="0"/>
                <a:cs typeface="Arial" pitchFamily="34" charset="0"/>
              </a:rPr>
              <a:t> 1SGs </a:t>
            </a:r>
            <a:r>
              <a:rPr lang="en-US" sz="2000" b="1" u="sng" dirty="0" smtClean="0">
                <a:latin typeface="Arial" pitchFamily="34" charset="0"/>
                <a:cs typeface="Arial" pitchFamily="34" charset="0"/>
              </a:rPr>
              <a:t>must</a:t>
            </a:r>
            <a:r>
              <a:rPr lang="en-US" sz="2000" dirty="0" smtClean="0">
                <a:latin typeface="Arial" pitchFamily="34" charset="0"/>
                <a:cs typeface="Arial" pitchFamily="34" charset="0"/>
              </a:rPr>
              <a:t> have clear knowledge of troops-to-tasks  </a:t>
            </a:r>
            <a:r>
              <a:rPr lang="en-US" sz="2000" u="sng" dirty="0" smtClean="0">
                <a:latin typeface="Arial" pitchFamily="34" charset="0"/>
                <a:cs typeface="Arial" pitchFamily="34" charset="0"/>
              </a:rPr>
              <a:t>&gt;</a:t>
            </a:r>
            <a:r>
              <a:rPr lang="en-US" sz="2000" dirty="0" smtClean="0">
                <a:latin typeface="Arial" pitchFamily="34" charset="0"/>
                <a:cs typeface="Arial" pitchFamily="34" charset="0"/>
              </a:rPr>
              <a:t> 1-week out (i.e. leaves, passes, duties, appointments, and schools) and companies </a:t>
            </a:r>
            <a:r>
              <a:rPr lang="en-US" sz="2000" b="1" u="sng" dirty="0" smtClean="0">
                <a:latin typeface="Arial" pitchFamily="34" charset="0"/>
                <a:cs typeface="Arial" pitchFamily="34" charset="0"/>
              </a:rPr>
              <a:t>must</a:t>
            </a:r>
            <a:r>
              <a:rPr lang="en-US" sz="2000" dirty="0" smtClean="0">
                <a:latin typeface="Arial" pitchFamily="34" charset="0"/>
                <a:cs typeface="Arial" pitchFamily="34" charset="0"/>
              </a:rPr>
              <a:t> plan for 15% unavailable on any given day (10% leave/pass &amp; 5% </a:t>
            </a:r>
            <a:r>
              <a:rPr lang="en-US" sz="2000" dirty="0" err="1" smtClean="0">
                <a:latin typeface="Arial" pitchFamily="34" charset="0"/>
                <a:cs typeface="Arial" pitchFamily="34" charset="0"/>
              </a:rPr>
              <a:t>taskings</a:t>
            </a:r>
            <a:r>
              <a:rPr lang="en-US" sz="2000" dirty="0" smtClean="0">
                <a:latin typeface="Arial" pitchFamily="34" charset="0"/>
                <a:cs typeface="Arial" pitchFamily="34" charset="0"/>
              </a:rPr>
              <a:t> and “stuff”)</a:t>
            </a:r>
          </a:p>
          <a:p>
            <a:pPr marL="514350" indent="-514350">
              <a:lnSpc>
                <a:spcPct val="150000"/>
              </a:lnSpc>
            </a:pPr>
            <a:r>
              <a:rPr lang="en-US" sz="2000" dirty="0" smtClean="0">
                <a:latin typeface="Arial" pitchFamily="34" charset="0"/>
                <a:cs typeface="Arial" pitchFamily="34" charset="0"/>
              </a:rPr>
              <a:t>Mission command vs. directive command: Much will be determined by your mission analysis (review MDMP) and METL assessment.  The less of this you do, the more directive you will likely be.</a:t>
            </a:r>
          </a:p>
          <a:p>
            <a:pPr marL="514350" indent="-514350">
              <a:lnSpc>
                <a:spcPct val="150000"/>
              </a:lnSpc>
            </a:pPr>
            <a:r>
              <a:rPr lang="en-US" sz="2000" dirty="0" smtClean="0">
                <a:latin typeface="Arial" pitchFamily="34" charset="0"/>
                <a:cs typeface="Arial" pitchFamily="34" charset="0"/>
              </a:rPr>
              <a:t>Nest hip-pocket training with your SRPC.  Much of your training </a:t>
            </a:r>
            <a:r>
              <a:rPr lang="en-US" sz="2000" b="1" u="sng" dirty="0" smtClean="0">
                <a:latin typeface="Arial" pitchFamily="34" charset="0"/>
                <a:cs typeface="Arial" pitchFamily="34" charset="0"/>
              </a:rPr>
              <a:t>will</a:t>
            </a:r>
            <a:r>
              <a:rPr lang="en-US" sz="2000" dirty="0" smtClean="0">
                <a:latin typeface="Arial" pitchFamily="34" charset="0"/>
                <a:cs typeface="Arial" pitchFamily="34" charset="0"/>
              </a:rPr>
              <a:t> occur this way.</a:t>
            </a:r>
          </a:p>
          <a:p>
            <a:pPr marL="514350" indent="-514350">
              <a:lnSpc>
                <a:spcPct val="150000"/>
              </a:lnSpc>
            </a:pPr>
            <a:r>
              <a:rPr lang="en-US" sz="2000" dirty="0" smtClean="0">
                <a:latin typeface="Arial" pitchFamily="34" charset="0"/>
                <a:cs typeface="Arial" pitchFamily="34" charset="0"/>
              </a:rPr>
              <a:t>Staffs do most of their METL tasks every day.  Staffs should be allowed to do Warrior tasks during STT.</a:t>
            </a:r>
          </a:p>
        </p:txBody>
      </p:sp>
      <p:sp>
        <p:nvSpPr>
          <p:cNvPr id="4" name="Slide Number Placeholder 3"/>
          <p:cNvSpPr txBox="1">
            <a:spLocks/>
          </p:cNvSpPr>
          <p:nvPr/>
        </p:nvSpPr>
        <p:spPr>
          <a:xfrm>
            <a:off x="6781800" y="6410325"/>
            <a:ext cx="2133600" cy="365125"/>
          </a:xfrm>
          <a:prstGeom prst="rect">
            <a:avLst/>
          </a:prstGeom>
        </p:spPr>
        <p:txBody>
          <a:bodyPr anchor="ctr"/>
          <a:lstStyle/>
          <a:p>
            <a:pPr algn="r" fontAlgn="auto">
              <a:spcBef>
                <a:spcPts val="0"/>
              </a:spcBef>
              <a:spcAft>
                <a:spcPts val="0"/>
              </a:spcAft>
              <a:defRPr/>
            </a:pPr>
            <a:fld id="{1E25FD3D-A420-45FE-A073-27B14B8A6D47}" type="slidenum">
              <a:rPr lang="en-US" sz="1200">
                <a:latin typeface="+mn-lt"/>
              </a:rPr>
              <a:pPr algn="r" fontAlgn="auto">
                <a:spcBef>
                  <a:spcPts val="0"/>
                </a:spcBef>
                <a:spcAft>
                  <a:spcPts val="0"/>
                </a:spcAft>
                <a:defRPr/>
              </a:pPr>
              <a:t>37</a:t>
            </a:fld>
            <a:endParaRPr lang="en-US" sz="1200" dirty="0">
              <a:latin typeface="+mn-lt"/>
            </a:endParaRPr>
          </a:p>
        </p:txBody>
      </p:sp>
      <p:sp>
        <p:nvSpPr>
          <p:cNvPr id="5" name="TextBox 4"/>
          <p:cNvSpPr txBox="1"/>
          <p:nvPr/>
        </p:nvSpPr>
        <p:spPr>
          <a:xfrm>
            <a:off x="4209142" y="776061"/>
            <a:ext cx="671979" cy="276999"/>
          </a:xfrm>
          <a:prstGeom prst="rect">
            <a:avLst/>
          </a:prstGeom>
          <a:solidFill>
            <a:schemeClr val="bg1"/>
          </a:solidFill>
        </p:spPr>
        <p:txBody>
          <a:bodyPr wrap="none" rtlCol="0">
            <a:spAutoFit/>
          </a:bodyPr>
          <a:lstStyle/>
          <a:p>
            <a:r>
              <a:rPr lang="en-US" sz="1200" dirty="0" smtClean="0"/>
              <a:t>(3 of 3)</a:t>
            </a:r>
            <a:endParaRPr lang="en-US" sz="1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865188" y="1368425"/>
            <a:ext cx="7464425" cy="5160963"/>
          </a:xfrm>
        </p:spPr>
        <p:txBody>
          <a:bodyPr/>
          <a:lstStyle/>
          <a:p>
            <a:pPr>
              <a:lnSpc>
                <a:spcPct val="90000"/>
              </a:lnSpc>
              <a:buFont typeface="Arial" charset="0"/>
              <a:buNone/>
            </a:pPr>
            <a:endParaRPr lang="en-US" dirty="0" smtClean="0">
              <a:latin typeface="Arial" pitchFamily="34" charset="0"/>
              <a:cs typeface="Arial" pitchFamily="34" charset="0"/>
            </a:endParaRPr>
          </a:p>
          <a:p>
            <a:pPr>
              <a:lnSpc>
                <a:spcPct val="90000"/>
              </a:lnSpc>
              <a:buFont typeface="Arial" charset="0"/>
              <a:buNone/>
            </a:pPr>
            <a:r>
              <a:rPr lang="en-US" dirty="0" smtClean="0">
                <a:latin typeface="Arial" pitchFamily="34" charset="0"/>
                <a:cs typeface="Arial" pitchFamily="34" charset="0"/>
              </a:rPr>
              <a:t>“Focus on doing a few key tasks very well rather than checking the block on a laundry list.” </a:t>
            </a:r>
          </a:p>
          <a:p>
            <a:pPr>
              <a:lnSpc>
                <a:spcPct val="90000"/>
              </a:lnSpc>
              <a:buFont typeface="Arial" charset="0"/>
              <a:buNone/>
            </a:pPr>
            <a:endParaRPr lang="en-US" dirty="0" smtClean="0">
              <a:latin typeface="Arial" pitchFamily="34" charset="0"/>
              <a:cs typeface="Arial" pitchFamily="34" charset="0"/>
            </a:endParaRPr>
          </a:p>
          <a:p>
            <a:pPr>
              <a:lnSpc>
                <a:spcPct val="90000"/>
              </a:lnSpc>
              <a:buFont typeface="Arial" charset="0"/>
              <a:buNone/>
            </a:pPr>
            <a:r>
              <a:rPr lang="en-US" sz="2000" dirty="0" smtClean="0">
                <a:latin typeface="Arial" pitchFamily="34" charset="0"/>
                <a:cs typeface="Arial" pitchFamily="34" charset="0"/>
              </a:rPr>
              <a:t>– General George W. Casey, Jr., Army Chief of Staff, </a:t>
            </a:r>
            <a:r>
              <a:rPr lang="en-US" sz="2000" i="1" dirty="0" smtClean="0">
                <a:latin typeface="Arial" pitchFamily="34" charset="0"/>
                <a:cs typeface="Arial" pitchFamily="34" charset="0"/>
              </a:rPr>
              <a:t>Army Training and Leader Development Guidance for FY 10-11.</a:t>
            </a:r>
            <a:endParaRPr lang="en-US" i="1" dirty="0" smtClean="0">
              <a:latin typeface="Arial" pitchFamily="34" charset="0"/>
              <a:cs typeface="Arial" pitchFamily="34" charset="0"/>
            </a:endParaRPr>
          </a:p>
          <a:p>
            <a:pPr>
              <a:lnSpc>
                <a:spcPct val="90000"/>
              </a:lnSpc>
            </a:pPr>
            <a:endParaRPr lang="en-US" dirty="0" smtClean="0">
              <a:latin typeface="Arial" pitchFamily="34" charset="0"/>
              <a:cs typeface="Arial" pitchFamily="34" charset="0"/>
            </a:endParaRPr>
          </a:p>
        </p:txBody>
      </p:sp>
      <p:sp>
        <p:nvSpPr>
          <p:cNvPr id="3" name="Slide Number Placeholder 3"/>
          <p:cNvSpPr txBox="1">
            <a:spLocks/>
          </p:cNvSpPr>
          <p:nvPr/>
        </p:nvSpPr>
        <p:spPr>
          <a:xfrm>
            <a:off x="6781800" y="6410325"/>
            <a:ext cx="2133600" cy="365125"/>
          </a:xfrm>
          <a:prstGeom prst="rect">
            <a:avLst/>
          </a:prstGeom>
        </p:spPr>
        <p:txBody>
          <a:bodyPr anchor="ctr"/>
          <a:lstStyle/>
          <a:p>
            <a:pPr algn="r" fontAlgn="auto">
              <a:spcBef>
                <a:spcPts val="0"/>
              </a:spcBef>
              <a:spcAft>
                <a:spcPts val="0"/>
              </a:spcAft>
              <a:defRPr/>
            </a:pPr>
            <a:fld id="{9C5E1451-EA29-4C6E-8ED7-01FF1DB331B8}" type="slidenum">
              <a:rPr lang="en-US" sz="1200">
                <a:latin typeface="+mn-lt"/>
              </a:rPr>
              <a:pPr algn="r" fontAlgn="auto">
                <a:spcBef>
                  <a:spcPts val="0"/>
                </a:spcBef>
                <a:spcAft>
                  <a:spcPts val="0"/>
                </a:spcAft>
                <a:defRPr/>
              </a:pPr>
              <a:t>38</a:t>
            </a:fld>
            <a:endParaRPr lang="en-US" sz="1200" dirty="0">
              <a:latin typeface="+mn-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8"/>
          <p:cNvSpPr>
            <a:spLocks noGrp="1"/>
          </p:cNvSpPr>
          <p:nvPr>
            <p:ph type="body" sz="quarter" idx="10"/>
          </p:nvPr>
        </p:nvSpPr>
        <p:spPr>
          <a:xfrm>
            <a:off x="2392363" y="5726113"/>
            <a:ext cx="4378325" cy="369887"/>
          </a:xfrm>
        </p:spPr>
        <p:txBody>
          <a:bodyPr/>
          <a:lstStyle/>
          <a:p>
            <a:r>
              <a:rPr lang="en-US" b="1" smtClean="0">
                <a:solidFill>
                  <a:srgbClr val="00B050"/>
                </a:solidFill>
              </a:rPr>
              <a:t>Overall Classification: UNCLASSIFIED</a:t>
            </a:r>
            <a:endParaRPr lang="en-US" b="1" smtClean="0"/>
          </a:p>
        </p:txBody>
      </p:sp>
      <p:sp>
        <p:nvSpPr>
          <p:cNvPr id="5" name="Rectangle 3"/>
          <p:cNvSpPr txBox="1">
            <a:spLocks noChangeArrowheads="1"/>
          </p:cNvSpPr>
          <p:nvPr/>
        </p:nvSpPr>
        <p:spPr bwMode="auto">
          <a:xfrm>
            <a:off x="685800" y="2163763"/>
            <a:ext cx="7772400" cy="923925"/>
          </a:xfrm>
          <a:prstGeom prst="rect">
            <a:avLst/>
          </a:prstGeom>
          <a:noFill/>
          <a:ln>
            <a:miter lim="800000"/>
            <a:headEnd/>
            <a:tailEnd/>
          </a:ln>
        </p:spPr>
        <p:txBody>
          <a:bodyPr>
            <a:spAutoFit/>
          </a:bodyPr>
          <a:lstStyle/>
          <a:p>
            <a:pPr algn="ctr" fontAlgn="auto">
              <a:spcAft>
                <a:spcPts val="0"/>
              </a:spcAft>
              <a:defRPr/>
            </a:pPr>
            <a:r>
              <a:rPr lang="en-US" sz="5400" dirty="0">
                <a:latin typeface="Arial" pitchFamily="34" charset="0"/>
                <a:ea typeface="+mj-ea"/>
                <a:cs typeface="Arial" pitchFamily="34" charset="0"/>
              </a:rPr>
              <a:t>Questions?</a:t>
            </a:r>
          </a:p>
        </p:txBody>
      </p:sp>
      <p:sp>
        <p:nvSpPr>
          <p:cNvPr id="8" name="Rectangle 7"/>
          <p:cNvSpPr>
            <a:spLocks noChangeArrowheads="1"/>
          </p:cNvSpPr>
          <p:nvPr/>
        </p:nvSpPr>
        <p:spPr bwMode="auto">
          <a:xfrm>
            <a:off x="3886200" y="0"/>
            <a:ext cx="1371600" cy="184150"/>
          </a:xfrm>
          <a:prstGeom prst="rect">
            <a:avLst/>
          </a:prstGeom>
          <a:solidFill>
            <a:srgbClr val="00B050"/>
          </a:solidFill>
          <a:ln w="9525">
            <a:noFill/>
            <a:miter lim="800000"/>
            <a:headEnd/>
            <a:tailEnd/>
          </a:ln>
          <a:effectLst/>
        </p:spPr>
        <p:txBody>
          <a:bodyPr>
            <a:spAutoFit/>
          </a:bodyPr>
          <a:lstStyle/>
          <a:p>
            <a:pPr algn="ctr">
              <a:defRPr/>
            </a:pPr>
            <a:r>
              <a:rPr lang="en-US" sz="600" b="1" dirty="0">
                <a:solidFill>
                  <a:schemeClr val="bg1"/>
                </a:solidFill>
                <a:effectLst>
                  <a:outerShdw blurRad="38100" dist="38100" dir="2700000" algn="tl">
                    <a:srgbClr val="000000"/>
                  </a:outerShdw>
                </a:effectLst>
                <a:latin typeface="Arial" pitchFamily="34" charset="0"/>
              </a:rPr>
              <a:t>UNCLASSIFIED</a:t>
            </a:r>
            <a:endParaRPr lang="en-US" sz="900" b="1" dirty="0">
              <a:latin typeface="Arial" pitchFamily="34" charset="0"/>
            </a:endParaRPr>
          </a:p>
        </p:txBody>
      </p:sp>
      <p:sp>
        <p:nvSpPr>
          <p:cNvPr id="10" name="Rectangle 9"/>
          <p:cNvSpPr>
            <a:spLocks noChangeArrowheads="1"/>
          </p:cNvSpPr>
          <p:nvPr/>
        </p:nvSpPr>
        <p:spPr bwMode="auto">
          <a:xfrm>
            <a:off x="3873500" y="6673850"/>
            <a:ext cx="1371600" cy="184150"/>
          </a:xfrm>
          <a:prstGeom prst="rect">
            <a:avLst/>
          </a:prstGeom>
          <a:solidFill>
            <a:srgbClr val="00B050"/>
          </a:solidFill>
          <a:ln w="9525">
            <a:noFill/>
            <a:miter lim="800000"/>
            <a:headEnd/>
            <a:tailEnd/>
          </a:ln>
          <a:effectLst/>
        </p:spPr>
        <p:txBody>
          <a:bodyPr>
            <a:spAutoFit/>
          </a:bodyPr>
          <a:lstStyle/>
          <a:p>
            <a:pPr algn="ctr">
              <a:defRPr/>
            </a:pPr>
            <a:r>
              <a:rPr lang="en-US" sz="600" b="1" dirty="0">
                <a:solidFill>
                  <a:schemeClr val="bg1"/>
                </a:solidFill>
                <a:effectLst>
                  <a:outerShdw blurRad="38100" dist="38100" dir="2700000" algn="tl">
                    <a:srgbClr val="000000"/>
                  </a:outerShdw>
                </a:effectLst>
                <a:latin typeface="Arial" pitchFamily="34" charset="0"/>
              </a:rPr>
              <a:t>UNCLASSIFIED</a:t>
            </a:r>
            <a:endParaRPr lang="en-US" sz="900" b="1" dirty="0">
              <a:latin typeface="Arial"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28625" y="246063"/>
            <a:ext cx="8229600" cy="1143000"/>
          </a:xfrm>
        </p:spPr>
        <p:txBody>
          <a:bodyPr anchor="t" anchorCtr="0"/>
          <a:lstStyle/>
          <a:p>
            <a:pPr eaLnBrk="1" hangingPunct="1"/>
            <a:r>
              <a:rPr lang="en-US" sz="4000" dirty="0" smtClean="0">
                <a:latin typeface="Arial" pitchFamily="34" charset="0"/>
                <a:cs typeface="Arial" pitchFamily="34" charset="0"/>
              </a:rPr>
              <a:t>References</a:t>
            </a:r>
          </a:p>
        </p:txBody>
      </p:sp>
      <p:sp>
        <p:nvSpPr>
          <p:cNvPr id="8195" name="Content Placeholder 2"/>
          <p:cNvSpPr>
            <a:spLocks noGrp="1"/>
          </p:cNvSpPr>
          <p:nvPr>
            <p:ph idx="1"/>
          </p:nvPr>
        </p:nvSpPr>
        <p:spPr>
          <a:xfrm>
            <a:off x="628656" y="1368425"/>
            <a:ext cx="8229600" cy="5160963"/>
          </a:xfrm>
        </p:spPr>
        <p:txBody>
          <a:bodyPr/>
          <a:lstStyle/>
          <a:p>
            <a:pPr>
              <a:lnSpc>
                <a:spcPct val="90000"/>
              </a:lnSpc>
            </a:pPr>
            <a:r>
              <a:rPr lang="en-US" sz="1200" b="1" dirty="0" smtClean="0">
                <a:latin typeface="Arial" pitchFamily="34" charset="0"/>
                <a:cs typeface="Arial" pitchFamily="34" charset="0"/>
              </a:rPr>
              <a:t>FM 25-100, Training the Force, 15 Nov 88</a:t>
            </a:r>
          </a:p>
          <a:p>
            <a:pPr>
              <a:lnSpc>
                <a:spcPct val="90000"/>
              </a:lnSpc>
            </a:pPr>
            <a:endParaRPr lang="en-US" sz="1200" b="1" dirty="0" smtClean="0">
              <a:latin typeface="Arial" pitchFamily="34" charset="0"/>
              <a:cs typeface="Arial" pitchFamily="34" charset="0"/>
            </a:endParaRPr>
          </a:p>
          <a:p>
            <a:pPr>
              <a:lnSpc>
                <a:spcPct val="90000"/>
              </a:lnSpc>
            </a:pPr>
            <a:r>
              <a:rPr lang="en-US" sz="1200" b="1" dirty="0" smtClean="0">
                <a:latin typeface="Arial" pitchFamily="34" charset="0"/>
                <a:cs typeface="Arial" pitchFamily="34" charset="0"/>
              </a:rPr>
              <a:t>CALL Newsletter 91-1, Rehearsals, Apr 91</a:t>
            </a:r>
          </a:p>
          <a:p>
            <a:pPr>
              <a:lnSpc>
                <a:spcPct val="90000"/>
              </a:lnSpc>
            </a:pPr>
            <a:endParaRPr lang="en-US" sz="1200" b="1" dirty="0" smtClean="0">
              <a:latin typeface="Arial" pitchFamily="34" charset="0"/>
              <a:cs typeface="Arial" pitchFamily="34" charset="0"/>
            </a:endParaRPr>
          </a:p>
          <a:p>
            <a:pPr>
              <a:lnSpc>
                <a:spcPct val="90000"/>
              </a:lnSpc>
            </a:pPr>
            <a:r>
              <a:rPr lang="en-US" sz="1200" b="1" dirty="0" smtClean="0">
                <a:latin typeface="Arial" pitchFamily="34" charset="0"/>
                <a:cs typeface="Arial" pitchFamily="34" charset="0"/>
              </a:rPr>
              <a:t>TC 25-20, A Leader’s Guide to After Action Reviews, 30 Sep 93</a:t>
            </a:r>
          </a:p>
          <a:p>
            <a:pPr>
              <a:lnSpc>
                <a:spcPct val="90000"/>
              </a:lnSpc>
            </a:pPr>
            <a:endParaRPr lang="en-US" sz="1200" b="1" dirty="0" smtClean="0">
              <a:latin typeface="Arial" pitchFamily="34" charset="0"/>
              <a:cs typeface="Arial" pitchFamily="34" charset="0"/>
            </a:endParaRPr>
          </a:p>
          <a:p>
            <a:pPr>
              <a:lnSpc>
                <a:spcPct val="90000"/>
              </a:lnSpc>
            </a:pPr>
            <a:r>
              <a:rPr lang="en-US" sz="1200" b="1" dirty="0" smtClean="0">
                <a:latin typeface="Arial" pitchFamily="34" charset="0"/>
                <a:cs typeface="Arial" pitchFamily="34" charset="0"/>
              </a:rPr>
              <a:t>TC 25-30, A Leader’s Guide to Company Training Meetings, 27 Apr 94</a:t>
            </a:r>
          </a:p>
          <a:p>
            <a:pPr>
              <a:lnSpc>
                <a:spcPct val="90000"/>
              </a:lnSpc>
            </a:pPr>
            <a:endParaRPr lang="en-US" sz="1200" b="1" dirty="0" smtClean="0">
              <a:latin typeface="Arial" pitchFamily="34" charset="0"/>
              <a:cs typeface="Arial" pitchFamily="34" charset="0"/>
            </a:endParaRPr>
          </a:p>
          <a:p>
            <a:pPr>
              <a:lnSpc>
                <a:spcPct val="90000"/>
              </a:lnSpc>
            </a:pPr>
            <a:r>
              <a:rPr lang="en-US" sz="1200" b="1" dirty="0" smtClean="0">
                <a:latin typeface="Arial" pitchFamily="34" charset="0"/>
                <a:cs typeface="Arial" pitchFamily="34" charset="0"/>
              </a:rPr>
              <a:t>ARTEP 12-113-MTP, Mission Training Plan for U.S. Army Bands, 03 May 01</a:t>
            </a:r>
          </a:p>
          <a:p>
            <a:pPr>
              <a:lnSpc>
                <a:spcPct val="90000"/>
              </a:lnSpc>
            </a:pPr>
            <a:endParaRPr lang="en-US" sz="1200" b="1" dirty="0" smtClean="0">
              <a:latin typeface="Arial" pitchFamily="34" charset="0"/>
              <a:cs typeface="Arial" pitchFamily="34" charset="0"/>
            </a:endParaRPr>
          </a:p>
          <a:p>
            <a:pPr>
              <a:lnSpc>
                <a:spcPct val="90000"/>
              </a:lnSpc>
            </a:pPr>
            <a:r>
              <a:rPr lang="en-US" sz="1200" b="1" dirty="0" smtClean="0">
                <a:latin typeface="Arial" pitchFamily="34" charset="0"/>
                <a:cs typeface="Arial" pitchFamily="34" charset="0"/>
              </a:rPr>
              <a:t>FM 7-1, Battle Focused Training, 15 Sep 03 </a:t>
            </a:r>
          </a:p>
          <a:p>
            <a:pPr>
              <a:lnSpc>
                <a:spcPct val="90000"/>
              </a:lnSpc>
              <a:buFont typeface="Arial" charset="0"/>
              <a:buNone/>
            </a:pPr>
            <a:endParaRPr lang="en-US" sz="1200" b="1" dirty="0" smtClean="0">
              <a:latin typeface="Arial" pitchFamily="34" charset="0"/>
              <a:cs typeface="Arial" pitchFamily="34" charset="0"/>
            </a:endParaRPr>
          </a:p>
          <a:p>
            <a:pPr>
              <a:lnSpc>
                <a:spcPct val="90000"/>
              </a:lnSpc>
            </a:pPr>
            <a:r>
              <a:rPr lang="en-US" sz="1200" b="1" dirty="0" smtClean="0">
                <a:latin typeface="Arial" pitchFamily="34" charset="0"/>
                <a:cs typeface="Arial" pitchFamily="34" charset="0"/>
              </a:rPr>
              <a:t>FM 6-22, Army Leadership, 10 Dec 06</a:t>
            </a:r>
          </a:p>
          <a:p>
            <a:pPr>
              <a:lnSpc>
                <a:spcPct val="90000"/>
              </a:lnSpc>
            </a:pPr>
            <a:endParaRPr lang="en-US" sz="1200" b="1" dirty="0" smtClean="0">
              <a:latin typeface="Arial" pitchFamily="34" charset="0"/>
              <a:cs typeface="Arial" pitchFamily="34" charset="0"/>
            </a:endParaRPr>
          </a:p>
          <a:p>
            <a:pPr>
              <a:lnSpc>
                <a:spcPct val="90000"/>
              </a:lnSpc>
            </a:pPr>
            <a:r>
              <a:rPr lang="en-US" sz="1200" b="1" dirty="0" smtClean="0">
                <a:latin typeface="Arial" pitchFamily="34" charset="0"/>
                <a:cs typeface="Arial" pitchFamily="34" charset="0"/>
              </a:rPr>
              <a:t>CATS for Sustainment Brigade (AC), 16 May 08</a:t>
            </a:r>
          </a:p>
          <a:p>
            <a:pPr>
              <a:lnSpc>
                <a:spcPct val="90000"/>
              </a:lnSpc>
            </a:pPr>
            <a:endParaRPr lang="en-US" sz="1200" b="1" dirty="0" smtClean="0">
              <a:latin typeface="Arial" pitchFamily="34" charset="0"/>
              <a:cs typeface="Arial" pitchFamily="34" charset="0"/>
            </a:endParaRPr>
          </a:p>
          <a:p>
            <a:pPr>
              <a:lnSpc>
                <a:spcPct val="90000"/>
              </a:lnSpc>
            </a:pPr>
            <a:r>
              <a:rPr lang="en-US" sz="1200" b="1" dirty="0" smtClean="0">
                <a:latin typeface="Arial" pitchFamily="34" charset="0"/>
                <a:cs typeface="Arial" pitchFamily="34" charset="0"/>
              </a:rPr>
              <a:t>CATS for Headquarters Infantry Brigade Combat Team (AC), 24 Jul 08</a:t>
            </a:r>
          </a:p>
          <a:p>
            <a:pPr>
              <a:lnSpc>
                <a:spcPct val="90000"/>
              </a:lnSpc>
            </a:pPr>
            <a:endParaRPr lang="en-US" sz="1200" b="1" dirty="0" smtClean="0">
              <a:latin typeface="Arial" pitchFamily="34" charset="0"/>
              <a:cs typeface="Arial" pitchFamily="34" charset="0"/>
            </a:endParaRPr>
          </a:p>
          <a:p>
            <a:pPr>
              <a:lnSpc>
                <a:spcPct val="90000"/>
              </a:lnSpc>
            </a:pPr>
            <a:r>
              <a:rPr lang="en-US" sz="1200" b="1" dirty="0" smtClean="0">
                <a:latin typeface="Arial" pitchFamily="34" charset="0"/>
                <a:cs typeface="Arial" pitchFamily="34" charset="0"/>
              </a:rPr>
              <a:t>FM 7-0, Training for Full Spectrum Operations, 12 Dec 08</a:t>
            </a:r>
          </a:p>
          <a:p>
            <a:pPr>
              <a:lnSpc>
                <a:spcPct val="90000"/>
              </a:lnSpc>
              <a:buFont typeface="Arial" charset="0"/>
              <a:buNone/>
            </a:pPr>
            <a:endParaRPr lang="en-US" sz="1200" b="1" dirty="0" smtClean="0">
              <a:latin typeface="Arial" pitchFamily="34" charset="0"/>
              <a:cs typeface="Arial" pitchFamily="34" charset="0"/>
            </a:endParaRPr>
          </a:p>
          <a:p>
            <a:pPr>
              <a:lnSpc>
                <a:spcPct val="90000"/>
              </a:lnSpc>
            </a:pPr>
            <a:r>
              <a:rPr lang="en-US" sz="1200" b="1" dirty="0" smtClean="0">
                <a:latin typeface="Arial" pitchFamily="34" charset="0"/>
                <a:cs typeface="Arial" pitchFamily="34" charset="0"/>
              </a:rPr>
              <a:t>FM 7-15, Army Universal Task List, 27 Feb 09</a:t>
            </a:r>
          </a:p>
          <a:p>
            <a:pPr>
              <a:lnSpc>
                <a:spcPct val="90000"/>
              </a:lnSpc>
            </a:pPr>
            <a:endParaRPr lang="en-US" sz="1200" b="1" dirty="0" smtClean="0">
              <a:latin typeface="Arial" pitchFamily="34" charset="0"/>
              <a:cs typeface="Arial" pitchFamily="34" charset="0"/>
            </a:endParaRPr>
          </a:p>
          <a:p>
            <a:pPr>
              <a:lnSpc>
                <a:spcPct val="90000"/>
              </a:lnSpc>
            </a:pPr>
            <a:r>
              <a:rPr lang="en-US" sz="1200" b="1" dirty="0" smtClean="0">
                <a:latin typeface="Arial" pitchFamily="34" charset="0"/>
                <a:cs typeface="Arial" pitchFamily="34" charset="0"/>
              </a:rPr>
              <a:t>DOCNO 87000GP101, Approved MTOE for Division Headquarters and Headquarters Battalion, 10 Dec 09</a:t>
            </a:r>
          </a:p>
          <a:p>
            <a:pPr>
              <a:lnSpc>
                <a:spcPct val="90000"/>
              </a:lnSpc>
            </a:pPr>
            <a:endParaRPr lang="en-US" sz="1200" b="1" dirty="0" smtClean="0">
              <a:latin typeface="Arial" pitchFamily="34" charset="0"/>
              <a:cs typeface="Arial" pitchFamily="34" charset="0"/>
            </a:endParaRPr>
          </a:p>
          <a:p>
            <a:pPr>
              <a:lnSpc>
                <a:spcPct val="90000"/>
              </a:lnSpc>
            </a:pPr>
            <a:r>
              <a:rPr lang="en-US" sz="1200" b="1" dirty="0" smtClean="0">
                <a:latin typeface="Arial" pitchFamily="34" charset="0"/>
                <a:cs typeface="Arial" pitchFamily="34" charset="0"/>
              </a:rPr>
              <a:t>CATS for Division Network Support Company (AC), 29 Dec 09</a:t>
            </a:r>
          </a:p>
          <a:p>
            <a:pPr>
              <a:lnSpc>
                <a:spcPct val="90000"/>
              </a:lnSpc>
            </a:pPr>
            <a:endParaRPr lang="en-US" sz="1200" b="1" dirty="0" smtClean="0">
              <a:latin typeface="Arial" pitchFamily="34" charset="0"/>
              <a:cs typeface="Arial" pitchFamily="34" charset="0"/>
            </a:endParaRPr>
          </a:p>
        </p:txBody>
      </p:sp>
      <p:sp>
        <p:nvSpPr>
          <p:cNvPr id="4" name="Slide Number Placeholder 3"/>
          <p:cNvSpPr txBox="1">
            <a:spLocks/>
          </p:cNvSpPr>
          <p:nvPr/>
        </p:nvSpPr>
        <p:spPr>
          <a:xfrm>
            <a:off x="6781800" y="6410325"/>
            <a:ext cx="2133600" cy="365125"/>
          </a:xfrm>
          <a:prstGeom prst="rect">
            <a:avLst/>
          </a:prstGeom>
        </p:spPr>
        <p:txBody>
          <a:bodyPr anchor="ctr"/>
          <a:lstStyle/>
          <a:p>
            <a:pPr algn="r" fontAlgn="auto">
              <a:spcBef>
                <a:spcPts val="0"/>
              </a:spcBef>
              <a:spcAft>
                <a:spcPts val="0"/>
              </a:spcAft>
              <a:defRPr/>
            </a:pPr>
            <a:fld id="{76305DE1-6284-446B-B199-24D7CB5621E3}" type="slidenum">
              <a:rPr lang="en-US" sz="1200">
                <a:latin typeface="+mn-lt"/>
              </a:rPr>
              <a:pPr algn="r" fontAlgn="auto">
                <a:spcBef>
                  <a:spcPts val="0"/>
                </a:spcBef>
                <a:spcAft>
                  <a:spcPts val="0"/>
                </a:spcAft>
                <a:defRPr/>
              </a:pPr>
              <a:t>4</a:t>
            </a:fld>
            <a:endParaRPr lang="en-US" sz="1200"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28625" y="246063"/>
            <a:ext cx="8229600" cy="1143000"/>
          </a:xfrm>
        </p:spPr>
        <p:txBody>
          <a:bodyPr anchor="t" anchorCtr="0"/>
          <a:lstStyle/>
          <a:p>
            <a:pPr eaLnBrk="1" hangingPunct="1"/>
            <a:r>
              <a:rPr lang="en-US" sz="3600" dirty="0" smtClean="0">
                <a:latin typeface="Arial" pitchFamily="34" charset="0"/>
                <a:cs typeface="Arial" pitchFamily="34" charset="0"/>
              </a:rPr>
              <a:t>Author’s Notes</a:t>
            </a:r>
          </a:p>
        </p:txBody>
      </p:sp>
      <p:sp>
        <p:nvSpPr>
          <p:cNvPr id="10243" name="Content Placeholder 2"/>
          <p:cNvSpPr>
            <a:spLocks noGrp="1"/>
          </p:cNvSpPr>
          <p:nvPr>
            <p:ph idx="1"/>
          </p:nvPr>
        </p:nvSpPr>
        <p:spPr>
          <a:xfrm>
            <a:off x="457200" y="1173555"/>
            <a:ext cx="8229600" cy="5041900"/>
          </a:xfrm>
        </p:spPr>
        <p:txBody>
          <a:bodyPr/>
          <a:lstStyle/>
          <a:p>
            <a:pPr>
              <a:lnSpc>
                <a:spcPct val="150000"/>
              </a:lnSpc>
            </a:pPr>
            <a:r>
              <a:rPr lang="en-US" sz="2400" dirty="0" smtClean="0">
                <a:latin typeface="Arial" pitchFamily="34" charset="0"/>
                <a:cs typeface="Arial" pitchFamily="34" charset="0"/>
              </a:rPr>
              <a:t>This presentation summarizes all seven steps of the training management cycle.</a:t>
            </a:r>
          </a:p>
          <a:p>
            <a:pPr>
              <a:lnSpc>
                <a:spcPct val="150000"/>
              </a:lnSpc>
            </a:pPr>
            <a:r>
              <a:rPr lang="en-US" sz="2400" dirty="0" smtClean="0">
                <a:latin typeface="Arial" pitchFamily="34" charset="0"/>
                <a:cs typeface="Arial" pitchFamily="34" charset="0"/>
              </a:rPr>
              <a:t>The author is attempting to tie together the long-range, short-range, and near-term training cycles</a:t>
            </a:r>
          </a:p>
          <a:p>
            <a:pPr>
              <a:lnSpc>
                <a:spcPct val="150000"/>
              </a:lnSpc>
            </a:pPr>
            <a:r>
              <a:rPr lang="en-US" sz="2400" dirty="0" smtClean="0">
                <a:latin typeface="Arial" pitchFamily="34" charset="0"/>
                <a:cs typeface="Arial" pitchFamily="34" charset="0"/>
              </a:rPr>
              <a:t>This lesson is presented in a forward-planning format.  There are some concepts which may not be clear until the end, when the Training Management Cycle is presented in its entirety.</a:t>
            </a:r>
          </a:p>
          <a:p>
            <a:pPr>
              <a:lnSpc>
                <a:spcPct val="150000"/>
              </a:lnSpc>
            </a:pPr>
            <a:endParaRPr lang="en-US" sz="2400" dirty="0" smtClean="0">
              <a:latin typeface="Arial" pitchFamily="34" charset="0"/>
              <a:cs typeface="Arial" pitchFamily="34" charset="0"/>
            </a:endParaRPr>
          </a:p>
        </p:txBody>
      </p:sp>
      <p:sp>
        <p:nvSpPr>
          <p:cNvPr id="4" name="Slide Number Placeholder 3"/>
          <p:cNvSpPr txBox="1">
            <a:spLocks/>
          </p:cNvSpPr>
          <p:nvPr/>
        </p:nvSpPr>
        <p:spPr>
          <a:xfrm>
            <a:off x="6781800" y="6410325"/>
            <a:ext cx="2133600" cy="365125"/>
          </a:xfrm>
          <a:prstGeom prst="rect">
            <a:avLst/>
          </a:prstGeom>
        </p:spPr>
        <p:txBody>
          <a:bodyPr anchor="ctr"/>
          <a:lstStyle/>
          <a:p>
            <a:pPr algn="r" fontAlgn="auto">
              <a:spcBef>
                <a:spcPts val="0"/>
              </a:spcBef>
              <a:spcAft>
                <a:spcPts val="0"/>
              </a:spcAft>
              <a:defRPr/>
            </a:pPr>
            <a:fld id="{9D3B356D-C775-4DA8-8FFD-4472CCE7CCDB}" type="slidenum">
              <a:rPr lang="en-US" sz="1200">
                <a:latin typeface="+mn-lt"/>
              </a:rPr>
              <a:pPr algn="r" fontAlgn="auto">
                <a:spcBef>
                  <a:spcPts val="0"/>
                </a:spcBef>
                <a:spcAft>
                  <a:spcPts val="0"/>
                </a:spcAft>
                <a:defRPr/>
              </a:pPr>
              <a:t>5</a:t>
            </a:fld>
            <a:endParaRPr lang="en-US" sz="1200" dirty="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28625" y="246063"/>
            <a:ext cx="8229600" cy="1143000"/>
          </a:xfrm>
        </p:spPr>
        <p:txBody>
          <a:bodyPr anchor="t" anchorCtr="0"/>
          <a:lstStyle/>
          <a:p>
            <a:pPr eaLnBrk="1" hangingPunct="1"/>
            <a:r>
              <a:rPr lang="en-US" sz="3600" dirty="0" smtClean="0">
                <a:latin typeface="Arial" pitchFamily="34" charset="0"/>
                <a:cs typeface="Arial" pitchFamily="34" charset="0"/>
              </a:rPr>
              <a:t>Agenda</a:t>
            </a:r>
          </a:p>
        </p:txBody>
      </p:sp>
      <p:sp>
        <p:nvSpPr>
          <p:cNvPr id="10243" name="Content Placeholder 2"/>
          <p:cNvSpPr>
            <a:spLocks noGrp="1"/>
          </p:cNvSpPr>
          <p:nvPr>
            <p:ph idx="1"/>
          </p:nvPr>
        </p:nvSpPr>
        <p:spPr>
          <a:xfrm>
            <a:off x="457200" y="1173555"/>
            <a:ext cx="8229600" cy="5041900"/>
          </a:xfrm>
        </p:spPr>
        <p:txBody>
          <a:bodyPr/>
          <a:lstStyle/>
          <a:p>
            <a:pPr>
              <a:lnSpc>
                <a:spcPct val="150000"/>
              </a:lnSpc>
            </a:pPr>
            <a:r>
              <a:rPr lang="en-US" sz="2000" dirty="0" smtClean="0">
                <a:latin typeface="Arial" pitchFamily="34" charset="0"/>
                <a:cs typeface="Arial" pitchFamily="34" charset="0"/>
              </a:rPr>
              <a:t>The Training Management Cycle</a:t>
            </a:r>
          </a:p>
          <a:p>
            <a:pPr>
              <a:lnSpc>
                <a:spcPct val="150000"/>
              </a:lnSpc>
            </a:pPr>
            <a:r>
              <a:rPr lang="en-US" sz="2000" dirty="0" smtClean="0">
                <a:latin typeface="Arial" pitchFamily="34" charset="0"/>
                <a:cs typeface="Arial" pitchFamily="34" charset="0"/>
              </a:rPr>
              <a:t>METL Development and Crosswalk</a:t>
            </a:r>
          </a:p>
          <a:p>
            <a:pPr>
              <a:lnSpc>
                <a:spcPct val="150000"/>
              </a:lnSpc>
            </a:pPr>
            <a:r>
              <a:rPr lang="en-US" sz="2000" dirty="0" smtClean="0">
                <a:latin typeface="Arial" pitchFamily="34" charset="0"/>
                <a:cs typeface="Arial" pitchFamily="34" charset="0"/>
              </a:rPr>
              <a:t>Long-Range Planning Cycle (LRPC)</a:t>
            </a:r>
          </a:p>
          <a:p>
            <a:pPr>
              <a:lnSpc>
                <a:spcPct val="150000"/>
              </a:lnSpc>
            </a:pPr>
            <a:r>
              <a:rPr lang="en-US" sz="2000" dirty="0" smtClean="0">
                <a:latin typeface="Arial" pitchFamily="34" charset="0"/>
                <a:cs typeface="Arial" pitchFamily="34" charset="0"/>
              </a:rPr>
              <a:t>Short-Range Planning Cycle (SRPC)</a:t>
            </a:r>
          </a:p>
          <a:p>
            <a:pPr>
              <a:lnSpc>
                <a:spcPct val="150000"/>
              </a:lnSpc>
            </a:pPr>
            <a:r>
              <a:rPr lang="en-US" sz="2000" dirty="0" smtClean="0">
                <a:latin typeface="Arial" pitchFamily="34" charset="0"/>
                <a:cs typeface="Arial" pitchFamily="34" charset="0"/>
              </a:rPr>
              <a:t>Near-Term Training Cycle (NTTC)</a:t>
            </a:r>
          </a:p>
          <a:p>
            <a:pPr>
              <a:lnSpc>
                <a:spcPct val="150000"/>
              </a:lnSpc>
            </a:pPr>
            <a:r>
              <a:rPr lang="en-US" sz="2000" dirty="0" smtClean="0">
                <a:latin typeface="Arial" pitchFamily="34" charset="0"/>
                <a:cs typeface="Arial" pitchFamily="34" charset="0"/>
              </a:rPr>
              <a:t>Execute Training (TLP, OPORD, &amp; CRM)</a:t>
            </a:r>
          </a:p>
          <a:p>
            <a:pPr>
              <a:lnSpc>
                <a:spcPct val="150000"/>
              </a:lnSpc>
            </a:pPr>
            <a:r>
              <a:rPr lang="en-US" sz="2000" dirty="0" smtClean="0">
                <a:latin typeface="Arial" pitchFamily="34" charset="0"/>
                <a:cs typeface="Arial" pitchFamily="34" charset="0"/>
              </a:rPr>
              <a:t>Evaluate Training (AAR)</a:t>
            </a:r>
          </a:p>
          <a:p>
            <a:pPr>
              <a:lnSpc>
                <a:spcPct val="150000"/>
              </a:lnSpc>
            </a:pPr>
            <a:r>
              <a:rPr lang="en-US" sz="2000" dirty="0" smtClean="0">
                <a:latin typeface="Arial" pitchFamily="34" charset="0"/>
                <a:cs typeface="Arial" pitchFamily="34" charset="0"/>
              </a:rPr>
              <a:t>Conduct Unit Assessment (METL Assessment)</a:t>
            </a:r>
          </a:p>
          <a:p>
            <a:pPr>
              <a:lnSpc>
                <a:spcPct val="150000"/>
              </a:lnSpc>
            </a:pPr>
            <a:r>
              <a:rPr lang="en-US" sz="2000" dirty="0" smtClean="0">
                <a:latin typeface="Arial" pitchFamily="34" charset="0"/>
                <a:cs typeface="Arial" pitchFamily="34" charset="0"/>
              </a:rPr>
              <a:t>The Road Ahead</a:t>
            </a:r>
          </a:p>
          <a:p>
            <a:pPr>
              <a:lnSpc>
                <a:spcPct val="150000"/>
              </a:lnSpc>
            </a:pPr>
            <a:r>
              <a:rPr lang="en-US" sz="2000" dirty="0" smtClean="0">
                <a:latin typeface="Arial" pitchFamily="34" charset="0"/>
                <a:cs typeface="Arial" pitchFamily="34" charset="0"/>
              </a:rPr>
              <a:t>Discussion Points</a:t>
            </a:r>
          </a:p>
        </p:txBody>
      </p:sp>
      <p:sp>
        <p:nvSpPr>
          <p:cNvPr id="4" name="Slide Number Placeholder 3"/>
          <p:cNvSpPr txBox="1">
            <a:spLocks/>
          </p:cNvSpPr>
          <p:nvPr/>
        </p:nvSpPr>
        <p:spPr>
          <a:xfrm>
            <a:off x="6781800" y="6410325"/>
            <a:ext cx="2133600" cy="365125"/>
          </a:xfrm>
          <a:prstGeom prst="rect">
            <a:avLst/>
          </a:prstGeom>
        </p:spPr>
        <p:txBody>
          <a:bodyPr anchor="ctr"/>
          <a:lstStyle/>
          <a:p>
            <a:pPr algn="r" fontAlgn="auto">
              <a:spcBef>
                <a:spcPts val="0"/>
              </a:spcBef>
              <a:spcAft>
                <a:spcPts val="0"/>
              </a:spcAft>
              <a:defRPr/>
            </a:pPr>
            <a:fld id="{9D3B356D-C775-4DA8-8FFD-4472CCE7CCDB}" type="slidenum">
              <a:rPr lang="en-US" sz="1200">
                <a:latin typeface="+mn-lt"/>
              </a:rPr>
              <a:pPr algn="r" fontAlgn="auto">
                <a:spcBef>
                  <a:spcPts val="0"/>
                </a:spcBef>
                <a:spcAft>
                  <a:spcPts val="0"/>
                </a:spcAft>
                <a:defRPr/>
              </a:pPr>
              <a:t>6</a:t>
            </a:fld>
            <a:endParaRPr lang="en-US" sz="1200"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49263" y="244475"/>
            <a:ext cx="8229600" cy="1143000"/>
          </a:xfrm>
        </p:spPr>
        <p:txBody>
          <a:bodyPr anchor="t" anchorCtr="0"/>
          <a:lstStyle/>
          <a:p>
            <a:pPr eaLnBrk="1" hangingPunct="1"/>
            <a:r>
              <a:rPr lang="en-US" sz="3600" dirty="0" smtClean="0">
                <a:latin typeface="Arial" pitchFamily="34" charset="0"/>
                <a:cs typeface="Arial" pitchFamily="34" charset="0"/>
              </a:rPr>
              <a:t>Six Tenets of Training</a:t>
            </a:r>
          </a:p>
        </p:txBody>
      </p:sp>
      <p:sp>
        <p:nvSpPr>
          <p:cNvPr id="22531" name="Content Placeholder 2"/>
          <p:cNvSpPr>
            <a:spLocks noGrp="1"/>
          </p:cNvSpPr>
          <p:nvPr>
            <p:ph idx="1"/>
          </p:nvPr>
        </p:nvSpPr>
        <p:spPr>
          <a:xfrm>
            <a:off x="487363" y="1368425"/>
            <a:ext cx="8229600" cy="5121275"/>
          </a:xfrm>
        </p:spPr>
        <p:txBody>
          <a:bodyPr/>
          <a:lstStyle/>
          <a:p>
            <a:pPr marL="514350" indent="-514350">
              <a:buFont typeface="Calibri" pitchFamily="34" charset="0"/>
              <a:buAutoNum type="arabicPeriod"/>
            </a:pPr>
            <a:r>
              <a:rPr lang="en-US" sz="2400" dirty="0" smtClean="0">
                <a:latin typeface="Arial" pitchFamily="34" charset="0"/>
                <a:cs typeface="Arial" pitchFamily="34" charset="0"/>
              </a:rPr>
              <a:t>Commanders are ultimately responsible for the training and performance of their Soldiers and units. </a:t>
            </a:r>
          </a:p>
          <a:p>
            <a:pPr marL="514350" indent="-514350">
              <a:buFont typeface="Calibri" pitchFamily="34" charset="0"/>
              <a:buAutoNum type="arabicPeriod"/>
            </a:pPr>
            <a:r>
              <a:rPr lang="en-US" sz="2400" dirty="0" smtClean="0">
                <a:latin typeface="Arial" pitchFamily="34" charset="0"/>
                <a:cs typeface="Arial" pitchFamily="34" charset="0"/>
              </a:rPr>
              <a:t>A leader’s number-one priority is training and leader development.</a:t>
            </a:r>
          </a:p>
          <a:p>
            <a:pPr marL="514350" indent="-514350">
              <a:buFont typeface="Calibri" pitchFamily="34" charset="0"/>
              <a:buAutoNum type="arabicPeriod"/>
            </a:pPr>
            <a:r>
              <a:rPr lang="en-US" sz="2400" dirty="0" smtClean="0">
                <a:latin typeface="Arial" pitchFamily="34" charset="0"/>
                <a:cs typeface="Arial" pitchFamily="34" charset="0"/>
              </a:rPr>
              <a:t>Commanders are the unit’s primary trainers.</a:t>
            </a:r>
          </a:p>
          <a:p>
            <a:pPr marL="514350" indent="-514350">
              <a:buFont typeface="Calibri" pitchFamily="34" charset="0"/>
              <a:buAutoNum type="arabicPeriod"/>
            </a:pPr>
            <a:r>
              <a:rPr lang="en-US" sz="2400" dirty="0" smtClean="0">
                <a:latin typeface="Arial" pitchFamily="34" charset="0"/>
                <a:cs typeface="Arial" pitchFamily="34" charset="0"/>
              </a:rPr>
              <a:t>Leaders ensure training is executed to standard.</a:t>
            </a:r>
          </a:p>
          <a:p>
            <a:pPr marL="514350" indent="-514350">
              <a:buFont typeface="Calibri" pitchFamily="34" charset="0"/>
              <a:buAutoNum type="arabicPeriod"/>
            </a:pPr>
            <a:r>
              <a:rPr lang="en-US" sz="2400" dirty="0" smtClean="0">
                <a:latin typeface="Arial" pitchFamily="34" charset="0"/>
                <a:cs typeface="Arial" pitchFamily="34" charset="0"/>
              </a:rPr>
              <a:t>Leaders continually assess individual and unit or section proficiency.</a:t>
            </a:r>
          </a:p>
          <a:p>
            <a:pPr marL="514350" indent="-514350">
              <a:buFont typeface="Calibri" pitchFamily="34" charset="0"/>
              <a:buAutoNum type="arabicPeriod"/>
            </a:pPr>
            <a:r>
              <a:rPr lang="en-US" sz="2400" dirty="0" smtClean="0">
                <a:latin typeface="Arial" pitchFamily="34" charset="0"/>
                <a:cs typeface="Arial" pitchFamily="34" charset="0"/>
              </a:rPr>
              <a:t>Leaders enforce safety and manage risks</a:t>
            </a:r>
            <a:endParaRPr lang="en-US" sz="4000" dirty="0" smtClean="0">
              <a:latin typeface="Arial" pitchFamily="34" charset="0"/>
              <a:cs typeface="Arial" pitchFamily="34" charset="0"/>
            </a:endParaRPr>
          </a:p>
        </p:txBody>
      </p:sp>
      <p:sp>
        <p:nvSpPr>
          <p:cNvPr id="5" name="Slide Number Placeholder 3"/>
          <p:cNvSpPr txBox="1">
            <a:spLocks/>
          </p:cNvSpPr>
          <p:nvPr/>
        </p:nvSpPr>
        <p:spPr>
          <a:xfrm>
            <a:off x="6781800" y="6410325"/>
            <a:ext cx="2133600" cy="365125"/>
          </a:xfrm>
          <a:prstGeom prst="rect">
            <a:avLst/>
          </a:prstGeom>
        </p:spPr>
        <p:txBody>
          <a:bodyPr anchor="ctr"/>
          <a:lstStyle/>
          <a:p>
            <a:pPr algn="r" fontAlgn="auto">
              <a:spcBef>
                <a:spcPts val="0"/>
              </a:spcBef>
              <a:spcAft>
                <a:spcPts val="0"/>
              </a:spcAft>
              <a:defRPr/>
            </a:pPr>
            <a:fld id="{5877266B-4037-4F25-B415-34021ED80499}" type="slidenum">
              <a:rPr lang="en-US" sz="1200">
                <a:latin typeface="+mn-lt"/>
              </a:rPr>
              <a:pPr algn="r" fontAlgn="auto">
                <a:spcBef>
                  <a:spcPts val="0"/>
                </a:spcBef>
                <a:spcAft>
                  <a:spcPts val="0"/>
                </a:spcAft>
                <a:defRPr/>
              </a:pPr>
              <a:t>7</a:t>
            </a:fld>
            <a:endParaRPr lang="en-US" sz="1200"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28625" y="246063"/>
            <a:ext cx="8229600" cy="1143000"/>
          </a:xfrm>
        </p:spPr>
        <p:txBody>
          <a:bodyPr anchor="t" anchorCtr="0"/>
          <a:lstStyle/>
          <a:p>
            <a:pPr eaLnBrk="1" hangingPunct="1"/>
            <a:r>
              <a:rPr lang="en-US" sz="3600" dirty="0" smtClean="0">
                <a:latin typeface="Arial" pitchFamily="34" charset="0"/>
                <a:cs typeface="Arial" pitchFamily="34" charset="0"/>
              </a:rPr>
              <a:t>Training Management Cycle</a:t>
            </a:r>
          </a:p>
        </p:txBody>
      </p:sp>
      <p:grpSp>
        <p:nvGrpSpPr>
          <p:cNvPr id="11267" name="Group 30"/>
          <p:cNvGrpSpPr>
            <a:grpSpLocks/>
          </p:cNvGrpSpPr>
          <p:nvPr/>
        </p:nvGrpSpPr>
        <p:grpSpPr bwMode="auto">
          <a:xfrm>
            <a:off x="341283" y="1149218"/>
            <a:ext cx="8007380" cy="5150874"/>
            <a:chOff x="651868" y="1686342"/>
            <a:chExt cx="8007985" cy="4724400"/>
          </a:xfrm>
        </p:grpSpPr>
        <p:pic>
          <p:nvPicPr>
            <p:cNvPr id="11271" name="Picture 4" descr="A:\TRAINING MANAGEMENT CYCLE.bmp"/>
            <p:cNvPicPr>
              <a:picLocks noChangeAspect="1" noChangeArrowheads="1"/>
            </p:cNvPicPr>
            <p:nvPr/>
          </p:nvPicPr>
          <p:blipFill>
            <a:blip r:embed="rId3" cstate="print"/>
            <a:srcRect/>
            <a:stretch>
              <a:fillRect/>
            </a:stretch>
          </p:blipFill>
          <p:spPr bwMode="auto">
            <a:xfrm>
              <a:off x="1143000" y="1686342"/>
              <a:ext cx="6553200" cy="4724400"/>
            </a:xfrm>
            <a:prstGeom prst="rect">
              <a:avLst/>
            </a:prstGeom>
            <a:noFill/>
            <a:ln w="9525">
              <a:noFill/>
              <a:miter lim="800000"/>
              <a:headEnd/>
              <a:tailEnd/>
            </a:ln>
          </p:spPr>
        </p:pic>
        <p:sp>
          <p:nvSpPr>
            <p:cNvPr id="11272" name="Text Box 6"/>
            <p:cNvSpPr txBox="1">
              <a:spLocks noChangeArrowheads="1"/>
            </p:cNvSpPr>
            <p:nvPr/>
          </p:nvSpPr>
          <p:spPr bwMode="auto">
            <a:xfrm>
              <a:off x="651868" y="1736597"/>
              <a:ext cx="4021138" cy="336550"/>
            </a:xfrm>
            <a:prstGeom prst="rect">
              <a:avLst/>
            </a:prstGeom>
            <a:noFill/>
            <a:ln w="9525">
              <a:noFill/>
              <a:miter lim="800000"/>
              <a:headEnd/>
              <a:tailEnd/>
            </a:ln>
          </p:spPr>
          <p:txBody>
            <a:bodyPr wrap="none">
              <a:spAutoFit/>
            </a:bodyPr>
            <a:lstStyle/>
            <a:p>
              <a:r>
                <a:rPr lang="en-US" sz="1600" dirty="0"/>
                <a:t>MISSION ESSENTIAL TASK LIST (METL)</a:t>
              </a:r>
              <a:endParaRPr lang="en-US" dirty="0"/>
            </a:p>
          </p:txBody>
        </p:sp>
        <p:sp>
          <p:nvSpPr>
            <p:cNvPr id="11273" name="Text Box 9"/>
            <p:cNvSpPr txBox="1">
              <a:spLocks noChangeArrowheads="1"/>
            </p:cNvSpPr>
            <p:nvPr/>
          </p:nvSpPr>
          <p:spPr bwMode="auto">
            <a:xfrm>
              <a:off x="3872289" y="2530480"/>
              <a:ext cx="1559529" cy="523220"/>
            </a:xfrm>
            <a:prstGeom prst="rect">
              <a:avLst/>
            </a:prstGeom>
            <a:noFill/>
            <a:ln w="9525">
              <a:noFill/>
              <a:miter lim="800000"/>
              <a:headEnd/>
              <a:tailEnd/>
            </a:ln>
          </p:spPr>
          <p:txBody>
            <a:bodyPr wrap="none">
              <a:spAutoFit/>
            </a:bodyPr>
            <a:lstStyle/>
            <a:p>
              <a:pPr algn="ctr"/>
              <a:r>
                <a:rPr lang="en-US" sz="1400"/>
                <a:t>PREPARE METL</a:t>
              </a:r>
            </a:p>
            <a:p>
              <a:pPr algn="ctr"/>
              <a:r>
                <a:rPr lang="en-US" sz="1400"/>
                <a:t>ASSESSMENT</a:t>
              </a:r>
              <a:endParaRPr lang="en-US"/>
            </a:p>
          </p:txBody>
        </p:sp>
        <p:sp>
          <p:nvSpPr>
            <p:cNvPr id="11274" name="Oval 10"/>
            <p:cNvSpPr>
              <a:spLocks noChangeArrowheads="1"/>
            </p:cNvSpPr>
            <p:nvPr/>
          </p:nvSpPr>
          <p:spPr bwMode="auto">
            <a:xfrm>
              <a:off x="3810000" y="3362742"/>
              <a:ext cx="1524000" cy="1295400"/>
            </a:xfrm>
            <a:prstGeom prst="ellipse">
              <a:avLst/>
            </a:prstGeom>
            <a:solidFill>
              <a:srgbClr val="EAEAEA"/>
            </a:solidFill>
            <a:ln w="9525">
              <a:solidFill>
                <a:schemeClr val="tx1"/>
              </a:solidFill>
              <a:round/>
              <a:headEnd/>
              <a:tailEnd/>
            </a:ln>
          </p:spPr>
          <p:txBody>
            <a:bodyPr wrap="none" anchor="ctr"/>
            <a:lstStyle/>
            <a:p>
              <a:r>
                <a:rPr lang="en-US" sz="1600"/>
                <a:t>FEEDBACK</a:t>
              </a:r>
              <a:endParaRPr lang="en-US"/>
            </a:p>
          </p:txBody>
        </p:sp>
        <p:sp>
          <p:nvSpPr>
            <p:cNvPr id="11275" name="Text Box 11"/>
            <p:cNvSpPr txBox="1">
              <a:spLocks noChangeArrowheads="1"/>
            </p:cNvSpPr>
            <p:nvPr/>
          </p:nvSpPr>
          <p:spPr bwMode="auto">
            <a:xfrm>
              <a:off x="5630863" y="2981742"/>
              <a:ext cx="1391728" cy="738664"/>
            </a:xfrm>
            <a:prstGeom prst="rect">
              <a:avLst/>
            </a:prstGeom>
            <a:noFill/>
            <a:ln w="9525">
              <a:noFill/>
              <a:miter lim="800000"/>
              <a:headEnd/>
              <a:tailEnd/>
            </a:ln>
          </p:spPr>
          <p:txBody>
            <a:bodyPr wrap="none">
              <a:spAutoFit/>
            </a:bodyPr>
            <a:lstStyle/>
            <a:p>
              <a:r>
                <a:rPr lang="en-US" sz="1400" dirty="0"/>
                <a:t>PREPARE </a:t>
              </a:r>
            </a:p>
            <a:p>
              <a:r>
                <a:rPr lang="en-US" sz="1400" dirty="0"/>
                <a:t>LONG-RANGE</a:t>
              </a:r>
            </a:p>
            <a:p>
              <a:r>
                <a:rPr lang="en-US" sz="1400" dirty="0"/>
                <a:t> PLAN (1 YR)</a:t>
              </a:r>
            </a:p>
          </p:txBody>
        </p:sp>
        <p:sp>
          <p:nvSpPr>
            <p:cNvPr id="11276" name="Text Box 12"/>
            <p:cNvSpPr txBox="1">
              <a:spLocks noChangeArrowheads="1"/>
            </p:cNvSpPr>
            <p:nvPr/>
          </p:nvSpPr>
          <p:spPr bwMode="auto">
            <a:xfrm>
              <a:off x="5486400" y="4200942"/>
              <a:ext cx="1498808" cy="738664"/>
            </a:xfrm>
            <a:prstGeom prst="rect">
              <a:avLst/>
            </a:prstGeom>
            <a:noFill/>
            <a:ln w="9525">
              <a:noFill/>
              <a:miter lim="800000"/>
              <a:headEnd/>
              <a:tailEnd/>
            </a:ln>
          </p:spPr>
          <p:txBody>
            <a:bodyPr wrap="none">
              <a:spAutoFit/>
            </a:bodyPr>
            <a:lstStyle/>
            <a:p>
              <a:r>
                <a:rPr lang="en-US" sz="1400"/>
                <a:t>PREPARE </a:t>
              </a:r>
            </a:p>
            <a:p>
              <a:r>
                <a:rPr lang="en-US" sz="1400"/>
                <a:t>SHORT-RANGE</a:t>
              </a:r>
            </a:p>
            <a:p>
              <a:r>
                <a:rPr lang="en-US" sz="1400"/>
                <a:t> PLAN (1 QTR)</a:t>
              </a:r>
            </a:p>
          </p:txBody>
        </p:sp>
        <p:sp>
          <p:nvSpPr>
            <p:cNvPr id="11277" name="Text Box 13"/>
            <p:cNvSpPr txBox="1">
              <a:spLocks noChangeArrowheads="1"/>
            </p:cNvSpPr>
            <p:nvPr/>
          </p:nvSpPr>
          <p:spPr bwMode="auto">
            <a:xfrm>
              <a:off x="4787349" y="5055708"/>
              <a:ext cx="1391728" cy="738664"/>
            </a:xfrm>
            <a:prstGeom prst="rect">
              <a:avLst/>
            </a:prstGeom>
            <a:noFill/>
            <a:ln w="9525">
              <a:noFill/>
              <a:miter lim="800000"/>
              <a:headEnd/>
              <a:tailEnd/>
            </a:ln>
          </p:spPr>
          <p:txBody>
            <a:bodyPr wrap="none">
              <a:spAutoFit/>
            </a:bodyPr>
            <a:lstStyle/>
            <a:p>
              <a:r>
                <a:rPr lang="en-US" sz="1400"/>
                <a:t>PREPARE </a:t>
              </a:r>
            </a:p>
            <a:p>
              <a:r>
                <a:rPr lang="en-US" sz="1400"/>
                <a:t>NEAR-TERM</a:t>
              </a:r>
            </a:p>
            <a:p>
              <a:r>
                <a:rPr lang="en-US" sz="1400"/>
                <a:t>PLAN (6-WKS)</a:t>
              </a:r>
              <a:endParaRPr lang="en-US"/>
            </a:p>
          </p:txBody>
        </p:sp>
        <p:sp>
          <p:nvSpPr>
            <p:cNvPr id="11278" name="Text Box 14"/>
            <p:cNvSpPr txBox="1">
              <a:spLocks noChangeArrowheads="1"/>
            </p:cNvSpPr>
            <p:nvPr/>
          </p:nvSpPr>
          <p:spPr bwMode="auto">
            <a:xfrm>
              <a:off x="3352800" y="5191542"/>
              <a:ext cx="1033463" cy="517525"/>
            </a:xfrm>
            <a:prstGeom prst="rect">
              <a:avLst/>
            </a:prstGeom>
            <a:noFill/>
            <a:ln w="9525">
              <a:noFill/>
              <a:miter lim="800000"/>
              <a:headEnd/>
              <a:tailEnd/>
            </a:ln>
          </p:spPr>
          <p:txBody>
            <a:bodyPr wrap="none">
              <a:spAutoFit/>
            </a:bodyPr>
            <a:lstStyle/>
            <a:p>
              <a:r>
                <a:rPr lang="en-US" sz="1400"/>
                <a:t>EXECUTE</a:t>
              </a:r>
            </a:p>
            <a:p>
              <a:r>
                <a:rPr lang="en-US" sz="1400"/>
                <a:t>TRAINING</a:t>
              </a:r>
              <a:endParaRPr lang="en-US"/>
            </a:p>
          </p:txBody>
        </p:sp>
        <p:sp>
          <p:nvSpPr>
            <p:cNvPr id="11279" name="Text Box 15"/>
            <p:cNvSpPr txBox="1">
              <a:spLocks noChangeArrowheads="1"/>
            </p:cNvSpPr>
            <p:nvPr/>
          </p:nvSpPr>
          <p:spPr bwMode="auto">
            <a:xfrm>
              <a:off x="2286000" y="4200942"/>
              <a:ext cx="1114425" cy="517525"/>
            </a:xfrm>
            <a:prstGeom prst="rect">
              <a:avLst/>
            </a:prstGeom>
            <a:noFill/>
            <a:ln w="9525">
              <a:noFill/>
              <a:miter lim="800000"/>
              <a:headEnd/>
              <a:tailEnd/>
            </a:ln>
          </p:spPr>
          <p:txBody>
            <a:bodyPr wrap="none">
              <a:spAutoFit/>
            </a:bodyPr>
            <a:lstStyle/>
            <a:p>
              <a:r>
                <a:rPr lang="en-US" sz="1400"/>
                <a:t>EVALUATE</a:t>
              </a:r>
            </a:p>
            <a:p>
              <a:r>
                <a:rPr lang="en-US" sz="1400"/>
                <a:t>TRAINING</a:t>
              </a:r>
            </a:p>
          </p:txBody>
        </p:sp>
        <p:sp>
          <p:nvSpPr>
            <p:cNvPr id="11280" name="Text Box 16"/>
            <p:cNvSpPr txBox="1">
              <a:spLocks noChangeArrowheads="1"/>
            </p:cNvSpPr>
            <p:nvPr/>
          </p:nvSpPr>
          <p:spPr bwMode="auto">
            <a:xfrm>
              <a:off x="2286000" y="3057942"/>
              <a:ext cx="1401763" cy="730250"/>
            </a:xfrm>
            <a:prstGeom prst="rect">
              <a:avLst/>
            </a:prstGeom>
            <a:noFill/>
            <a:ln w="9525">
              <a:noFill/>
              <a:miter lim="800000"/>
              <a:headEnd/>
              <a:tailEnd/>
            </a:ln>
          </p:spPr>
          <p:txBody>
            <a:bodyPr wrap="none">
              <a:spAutoFit/>
            </a:bodyPr>
            <a:lstStyle/>
            <a:p>
              <a:r>
                <a:rPr lang="en-US" sz="1400"/>
                <a:t>CONDUCT</a:t>
              </a:r>
            </a:p>
            <a:p>
              <a:r>
                <a:rPr lang="en-US" sz="1400"/>
                <a:t>UNIT</a:t>
              </a:r>
            </a:p>
            <a:p>
              <a:r>
                <a:rPr lang="en-US" sz="1400"/>
                <a:t>ASSESSMENT</a:t>
              </a:r>
            </a:p>
          </p:txBody>
        </p:sp>
        <p:sp>
          <p:nvSpPr>
            <p:cNvPr id="11281" name="AutoShape 17"/>
            <p:cNvSpPr>
              <a:spLocks noChangeArrowheads="1"/>
            </p:cNvSpPr>
            <p:nvPr/>
          </p:nvSpPr>
          <p:spPr bwMode="auto">
            <a:xfrm rot="-3159039">
              <a:off x="5486400" y="2981742"/>
              <a:ext cx="152400" cy="304800"/>
            </a:xfrm>
            <a:prstGeom prst="downArrow">
              <a:avLst>
                <a:gd name="adj1" fmla="val 50000"/>
                <a:gd name="adj2" fmla="val 50000"/>
              </a:avLst>
            </a:prstGeom>
            <a:solidFill>
              <a:srgbClr val="FF9900"/>
            </a:solidFill>
            <a:ln w="9525">
              <a:solidFill>
                <a:schemeClr val="tx1"/>
              </a:solidFill>
              <a:miter lim="800000"/>
              <a:headEnd/>
              <a:tailEnd/>
            </a:ln>
          </p:spPr>
          <p:txBody>
            <a:bodyPr wrap="none" anchor="ctr"/>
            <a:lstStyle/>
            <a:p>
              <a:endParaRPr lang="en-US"/>
            </a:p>
          </p:txBody>
        </p:sp>
        <p:sp>
          <p:nvSpPr>
            <p:cNvPr id="11282" name="AutoShape 18"/>
            <p:cNvSpPr>
              <a:spLocks noChangeArrowheads="1"/>
            </p:cNvSpPr>
            <p:nvPr/>
          </p:nvSpPr>
          <p:spPr bwMode="auto">
            <a:xfrm rot="540000">
              <a:off x="5874027" y="3773559"/>
              <a:ext cx="152400" cy="304800"/>
            </a:xfrm>
            <a:prstGeom prst="downArrow">
              <a:avLst>
                <a:gd name="adj1" fmla="val 50000"/>
                <a:gd name="adj2" fmla="val 50000"/>
              </a:avLst>
            </a:prstGeom>
            <a:solidFill>
              <a:srgbClr val="FF9900"/>
            </a:solidFill>
            <a:ln w="9525">
              <a:solidFill>
                <a:schemeClr val="tx1"/>
              </a:solidFill>
              <a:miter lim="800000"/>
              <a:headEnd/>
              <a:tailEnd/>
            </a:ln>
          </p:spPr>
          <p:txBody>
            <a:bodyPr wrap="none" anchor="ctr"/>
            <a:lstStyle/>
            <a:p>
              <a:endParaRPr lang="en-US"/>
            </a:p>
          </p:txBody>
        </p:sp>
        <p:sp>
          <p:nvSpPr>
            <p:cNvPr id="11283" name="AutoShape 19"/>
            <p:cNvSpPr>
              <a:spLocks noChangeArrowheads="1"/>
            </p:cNvSpPr>
            <p:nvPr/>
          </p:nvSpPr>
          <p:spPr bwMode="auto">
            <a:xfrm rot="2045332">
              <a:off x="5410200" y="4658142"/>
              <a:ext cx="152400" cy="304800"/>
            </a:xfrm>
            <a:prstGeom prst="downArrow">
              <a:avLst>
                <a:gd name="adj1" fmla="val 50000"/>
                <a:gd name="adj2" fmla="val 50000"/>
              </a:avLst>
            </a:prstGeom>
            <a:solidFill>
              <a:srgbClr val="FF9900"/>
            </a:solidFill>
            <a:ln w="9525">
              <a:solidFill>
                <a:schemeClr val="tx1"/>
              </a:solidFill>
              <a:miter lim="800000"/>
              <a:headEnd/>
              <a:tailEnd/>
            </a:ln>
          </p:spPr>
          <p:txBody>
            <a:bodyPr wrap="none" anchor="ctr"/>
            <a:lstStyle/>
            <a:p>
              <a:endParaRPr lang="en-US"/>
            </a:p>
          </p:txBody>
        </p:sp>
        <p:sp>
          <p:nvSpPr>
            <p:cNvPr id="11284" name="AutoShape 20"/>
            <p:cNvSpPr>
              <a:spLocks noChangeArrowheads="1"/>
            </p:cNvSpPr>
            <p:nvPr/>
          </p:nvSpPr>
          <p:spPr bwMode="auto">
            <a:xfrm rot="5318253">
              <a:off x="4419600" y="4962942"/>
              <a:ext cx="152400" cy="304800"/>
            </a:xfrm>
            <a:prstGeom prst="downArrow">
              <a:avLst>
                <a:gd name="adj1" fmla="val 50000"/>
                <a:gd name="adj2" fmla="val 50000"/>
              </a:avLst>
            </a:prstGeom>
            <a:solidFill>
              <a:srgbClr val="FF9900"/>
            </a:solidFill>
            <a:ln w="9525">
              <a:solidFill>
                <a:schemeClr val="tx1"/>
              </a:solidFill>
              <a:miter lim="800000"/>
              <a:headEnd/>
              <a:tailEnd/>
            </a:ln>
          </p:spPr>
          <p:txBody>
            <a:bodyPr wrap="none" anchor="ctr"/>
            <a:lstStyle/>
            <a:p>
              <a:endParaRPr lang="en-US"/>
            </a:p>
          </p:txBody>
        </p:sp>
        <p:sp>
          <p:nvSpPr>
            <p:cNvPr id="11285" name="AutoShape 21"/>
            <p:cNvSpPr>
              <a:spLocks noChangeArrowheads="1"/>
            </p:cNvSpPr>
            <p:nvPr/>
          </p:nvSpPr>
          <p:spPr bwMode="auto">
            <a:xfrm rot="8078126">
              <a:off x="3505200" y="4581942"/>
              <a:ext cx="152400" cy="304800"/>
            </a:xfrm>
            <a:prstGeom prst="downArrow">
              <a:avLst>
                <a:gd name="adj1" fmla="val 50000"/>
                <a:gd name="adj2" fmla="val 50000"/>
              </a:avLst>
            </a:prstGeom>
            <a:solidFill>
              <a:srgbClr val="FF9900"/>
            </a:solidFill>
            <a:ln w="9525">
              <a:solidFill>
                <a:schemeClr val="tx1"/>
              </a:solidFill>
              <a:miter lim="800000"/>
              <a:headEnd/>
              <a:tailEnd/>
            </a:ln>
          </p:spPr>
          <p:txBody>
            <a:bodyPr rot="10800000" vert="eaVert" wrap="none" anchor="ctr"/>
            <a:lstStyle/>
            <a:p>
              <a:endParaRPr lang="en-US"/>
            </a:p>
          </p:txBody>
        </p:sp>
        <p:sp>
          <p:nvSpPr>
            <p:cNvPr id="11286" name="AutoShape 22"/>
            <p:cNvSpPr>
              <a:spLocks noChangeArrowheads="1"/>
            </p:cNvSpPr>
            <p:nvPr/>
          </p:nvSpPr>
          <p:spPr bwMode="auto">
            <a:xfrm rot="9771720">
              <a:off x="3200400" y="3819942"/>
              <a:ext cx="152400" cy="304800"/>
            </a:xfrm>
            <a:prstGeom prst="downArrow">
              <a:avLst>
                <a:gd name="adj1" fmla="val 50000"/>
                <a:gd name="adj2" fmla="val 50000"/>
              </a:avLst>
            </a:prstGeom>
            <a:solidFill>
              <a:srgbClr val="FF9900"/>
            </a:solidFill>
            <a:ln w="9525">
              <a:solidFill>
                <a:schemeClr val="tx1"/>
              </a:solidFill>
              <a:miter lim="800000"/>
              <a:headEnd/>
              <a:tailEnd/>
            </a:ln>
          </p:spPr>
          <p:txBody>
            <a:bodyPr wrap="none" anchor="ctr"/>
            <a:lstStyle/>
            <a:p>
              <a:endParaRPr lang="en-US"/>
            </a:p>
          </p:txBody>
        </p:sp>
        <p:sp>
          <p:nvSpPr>
            <p:cNvPr id="11287" name="AutoShape 23"/>
            <p:cNvSpPr>
              <a:spLocks noChangeArrowheads="1"/>
            </p:cNvSpPr>
            <p:nvPr/>
          </p:nvSpPr>
          <p:spPr bwMode="auto">
            <a:xfrm rot="-6936548">
              <a:off x="3581400" y="3057942"/>
              <a:ext cx="152400" cy="304800"/>
            </a:xfrm>
            <a:prstGeom prst="downArrow">
              <a:avLst>
                <a:gd name="adj1" fmla="val 50000"/>
                <a:gd name="adj2" fmla="val 50000"/>
              </a:avLst>
            </a:prstGeom>
            <a:solidFill>
              <a:srgbClr val="FF9900"/>
            </a:solidFill>
            <a:ln w="9525">
              <a:solidFill>
                <a:schemeClr val="tx1"/>
              </a:solidFill>
              <a:miter lim="800000"/>
              <a:headEnd/>
              <a:tailEnd/>
            </a:ln>
          </p:spPr>
          <p:txBody>
            <a:bodyPr wrap="none" anchor="ctr"/>
            <a:lstStyle/>
            <a:p>
              <a:endParaRPr lang="en-US"/>
            </a:p>
          </p:txBody>
        </p:sp>
        <p:sp>
          <p:nvSpPr>
            <p:cNvPr id="538648" name="AutoShape 24"/>
            <p:cNvSpPr>
              <a:spLocks noChangeArrowheads="1"/>
            </p:cNvSpPr>
            <p:nvPr/>
          </p:nvSpPr>
          <p:spPr bwMode="auto">
            <a:xfrm>
              <a:off x="6927759" y="4168008"/>
              <a:ext cx="1732094" cy="969788"/>
            </a:xfrm>
            <a:prstGeom prst="flowChartProcess">
              <a:avLst/>
            </a:prstGeom>
            <a:solidFill>
              <a:srgbClr val="F8F8F8"/>
            </a:solidFill>
            <a:ln w="9525">
              <a:solidFill>
                <a:schemeClr val="tx1"/>
              </a:solidFill>
              <a:miter lim="800000"/>
              <a:headEnd/>
              <a:tailEnd/>
            </a:ln>
            <a:effectLst>
              <a:outerShdw dist="107763" dir="2700000" algn="ctr" rotWithShape="0">
                <a:schemeClr val="tx2"/>
              </a:outerShdw>
            </a:effectLst>
          </p:spPr>
          <p:txBody>
            <a:bodyPr wrap="none" anchor="ctr"/>
            <a:lstStyle/>
            <a:p>
              <a:pPr algn="ctr">
                <a:defRPr/>
              </a:pPr>
              <a:r>
                <a:rPr lang="en-US" sz="1600" dirty="0">
                  <a:latin typeface="Arial" pitchFamily="34" charset="0"/>
                </a:rPr>
                <a:t>PLAN and</a:t>
              </a:r>
            </a:p>
            <a:p>
              <a:pPr algn="ctr">
                <a:defRPr/>
              </a:pPr>
              <a:r>
                <a:rPr lang="en-US" sz="1600" dirty="0">
                  <a:latin typeface="Arial" pitchFamily="34" charset="0"/>
                </a:rPr>
                <a:t> </a:t>
              </a:r>
              <a:r>
                <a:rPr lang="en-US" sz="1600" dirty="0" smtClean="0">
                  <a:latin typeface="Arial" pitchFamily="34" charset="0"/>
                </a:rPr>
                <a:t>RESOURCE</a:t>
              </a:r>
            </a:p>
          </p:txBody>
        </p:sp>
        <p:sp>
          <p:nvSpPr>
            <p:cNvPr id="538650" name="AutoShape 26"/>
            <p:cNvSpPr>
              <a:spLocks noChangeArrowheads="1"/>
            </p:cNvSpPr>
            <p:nvPr/>
          </p:nvSpPr>
          <p:spPr bwMode="auto">
            <a:xfrm>
              <a:off x="2395105" y="5725066"/>
              <a:ext cx="1365353" cy="609490"/>
            </a:xfrm>
            <a:prstGeom prst="flowChartProcess">
              <a:avLst/>
            </a:prstGeom>
            <a:solidFill>
              <a:srgbClr val="F8F8F8"/>
            </a:solidFill>
            <a:ln w="9525">
              <a:solidFill>
                <a:schemeClr val="tx1"/>
              </a:solidFill>
              <a:miter lim="800000"/>
              <a:headEnd/>
              <a:tailEnd/>
            </a:ln>
            <a:effectLst>
              <a:outerShdw dist="107763" dir="2700000" algn="ctr" rotWithShape="0">
                <a:schemeClr val="tx2"/>
              </a:outerShdw>
            </a:effectLst>
          </p:spPr>
          <p:txBody>
            <a:bodyPr wrap="none" anchor="ctr"/>
            <a:lstStyle/>
            <a:p>
              <a:pPr algn="ctr">
                <a:defRPr/>
              </a:pPr>
              <a:r>
                <a:rPr lang="en-US" sz="1600" dirty="0">
                  <a:latin typeface="Arial" pitchFamily="34" charset="0"/>
                </a:rPr>
                <a:t> EXECUTE</a:t>
              </a:r>
              <a:endParaRPr lang="en-US" dirty="0">
                <a:latin typeface="Arial" pitchFamily="34" charset="0"/>
              </a:endParaRPr>
            </a:p>
          </p:txBody>
        </p:sp>
        <p:sp>
          <p:nvSpPr>
            <p:cNvPr id="538651" name="AutoShape 27"/>
            <p:cNvSpPr>
              <a:spLocks noChangeArrowheads="1"/>
            </p:cNvSpPr>
            <p:nvPr/>
          </p:nvSpPr>
          <p:spPr bwMode="auto">
            <a:xfrm>
              <a:off x="824948" y="2799830"/>
              <a:ext cx="1447909" cy="609490"/>
            </a:xfrm>
            <a:prstGeom prst="flowChartProcess">
              <a:avLst/>
            </a:prstGeom>
            <a:solidFill>
              <a:srgbClr val="F8F8F8"/>
            </a:solidFill>
            <a:ln w="9525">
              <a:solidFill>
                <a:schemeClr val="tx1"/>
              </a:solidFill>
              <a:miter lim="800000"/>
              <a:headEnd/>
              <a:tailEnd/>
            </a:ln>
            <a:effectLst>
              <a:outerShdw dist="107763" dir="2700000" algn="ctr" rotWithShape="0">
                <a:schemeClr val="tx2"/>
              </a:outerShdw>
            </a:effectLst>
          </p:spPr>
          <p:txBody>
            <a:bodyPr wrap="none" anchor="ctr"/>
            <a:lstStyle/>
            <a:p>
              <a:pPr algn="ctr">
                <a:defRPr/>
              </a:pPr>
              <a:r>
                <a:rPr lang="en-US" sz="1600" dirty="0">
                  <a:latin typeface="Arial" pitchFamily="34" charset="0"/>
                </a:rPr>
                <a:t> ASSESS</a:t>
              </a:r>
              <a:endParaRPr lang="en-US" dirty="0">
                <a:latin typeface="Arial" pitchFamily="34" charset="0"/>
              </a:endParaRPr>
            </a:p>
          </p:txBody>
        </p:sp>
        <p:sp>
          <p:nvSpPr>
            <p:cNvPr id="11291" name="AutoShape 28"/>
            <p:cNvSpPr>
              <a:spLocks noChangeArrowheads="1"/>
            </p:cNvSpPr>
            <p:nvPr/>
          </p:nvSpPr>
          <p:spPr bwMode="auto">
            <a:xfrm rot="18300000">
              <a:off x="4462037" y="1947250"/>
              <a:ext cx="118500" cy="773053"/>
            </a:xfrm>
            <a:prstGeom prst="downArrow">
              <a:avLst>
                <a:gd name="adj1" fmla="val 50000"/>
                <a:gd name="adj2" fmla="val 49995"/>
              </a:avLst>
            </a:prstGeom>
            <a:solidFill>
              <a:srgbClr val="FF9900"/>
            </a:solidFill>
            <a:ln w="9525">
              <a:solidFill>
                <a:schemeClr val="tx1"/>
              </a:solidFill>
              <a:miter lim="800000"/>
              <a:headEnd/>
              <a:tailEnd/>
            </a:ln>
          </p:spPr>
          <p:txBody>
            <a:bodyPr wrap="none" anchor="ctr"/>
            <a:lstStyle/>
            <a:p>
              <a:endParaRPr lang="en-US"/>
            </a:p>
          </p:txBody>
        </p:sp>
        <p:sp>
          <p:nvSpPr>
            <p:cNvPr id="11292" name="AutoShape 17"/>
            <p:cNvSpPr>
              <a:spLocks noChangeArrowheads="1"/>
            </p:cNvSpPr>
            <p:nvPr/>
          </p:nvSpPr>
          <p:spPr bwMode="auto">
            <a:xfrm rot="-4440000">
              <a:off x="4555435" y="3024811"/>
              <a:ext cx="152400" cy="304800"/>
            </a:xfrm>
            <a:prstGeom prst="downArrow">
              <a:avLst>
                <a:gd name="adj1" fmla="val 50000"/>
                <a:gd name="adj2" fmla="val 50000"/>
              </a:avLst>
            </a:prstGeom>
            <a:solidFill>
              <a:srgbClr val="FF9900"/>
            </a:solidFill>
            <a:ln w="9525">
              <a:solidFill>
                <a:schemeClr val="tx1"/>
              </a:solidFill>
              <a:miter lim="800000"/>
              <a:headEnd/>
              <a:tailEnd/>
            </a:ln>
          </p:spPr>
          <p:txBody>
            <a:bodyPr wrap="none" anchor="ctr"/>
            <a:lstStyle/>
            <a:p>
              <a:endParaRPr lang="en-US"/>
            </a:p>
          </p:txBody>
        </p:sp>
        <p:sp>
          <p:nvSpPr>
            <p:cNvPr id="11293" name="AutoShape 17"/>
            <p:cNvSpPr>
              <a:spLocks noChangeArrowheads="1"/>
            </p:cNvSpPr>
            <p:nvPr/>
          </p:nvSpPr>
          <p:spPr bwMode="auto">
            <a:xfrm rot="-2460000">
              <a:off x="5214710" y="3366050"/>
              <a:ext cx="152400" cy="304800"/>
            </a:xfrm>
            <a:prstGeom prst="downArrow">
              <a:avLst>
                <a:gd name="adj1" fmla="val 50000"/>
                <a:gd name="adj2" fmla="val 50000"/>
              </a:avLst>
            </a:prstGeom>
            <a:solidFill>
              <a:srgbClr val="FF9900"/>
            </a:solidFill>
            <a:ln w="9525">
              <a:solidFill>
                <a:schemeClr val="tx1"/>
              </a:solidFill>
              <a:miter lim="800000"/>
              <a:headEnd/>
              <a:tailEnd/>
            </a:ln>
          </p:spPr>
          <p:txBody>
            <a:bodyPr wrap="none" anchor="ctr"/>
            <a:lstStyle/>
            <a:p>
              <a:endParaRPr lang="en-US"/>
            </a:p>
          </p:txBody>
        </p:sp>
        <p:sp>
          <p:nvSpPr>
            <p:cNvPr id="11294" name="AutoShape 17"/>
            <p:cNvSpPr>
              <a:spLocks noChangeArrowheads="1"/>
            </p:cNvSpPr>
            <p:nvPr/>
          </p:nvSpPr>
          <p:spPr bwMode="auto">
            <a:xfrm rot="-240000">
              <a:off x="5367089" y="4015403"/>
              <a:ext cx="152400" cy="304800"/>
            </a:xfrm>
            <a:prstGeom prst="downArrow">
              <a:avLst>
                <a:gd name="adj1" fmla="val 50000"/>
                <a:gd name="adj2" fmla="val 50000"/>
              </a:avLst>
            </a:prstGeom>
            <a:solidFill>
              <a:srgbClr val="FF9900"/>
            </a:solidFill>
            <a:ln w="9525">
              <a:solidFill>
                <a:schemeClr val="tx1"/>
              </a:solidFill>
              <a:miter lim="800000"/>
              <a:headEnd/>
              <a:tailEnd/>
            </a:ln>
          </p:spPr>
          <p:txBody>
            <a:bodyPr wrap="none" anchor="ctr"/>
            <a:lstStyle/>
            <a:p>
              <a:endParaRPr lang="en-US"/>
            </a:p>
          </p:txBody>
        </p:sp>
      </p:grpSp>
      <p:sp>
        <p:nvSpPr>
          <p:cNvPr id="32" name="Slide Number Placeholder 3"/>
          <p:cNvSpPr txBox="1">
            <a:spLocks/>
          </p:cNvSpPr>
          <p:nvPr/>
        </p:nvSpPr>
        <p:spPr>
          <a:xfrm>
            <a:off x="6781800" y="6410325"/>
            <a:ext cx="2133600" cy="365125"/>
          </a:xfrm>
          <a:prstGeom prst="rect">
            <a:avLst/>
          </a:prstGeom>
        </p:spPr>
        <p:txBody>
          <a:bodyPr anchor="ctr"/>
          <a:lstStyle/>
          <a:p>
            <a:pPr algn="r" fontAlgn="auto">
              <a:spcBef>
                <a:spcPts val="0"/>
              </a:spcBef>
              <a:spcAft>
                <a:spcPts val="0"/>
              </a:spcAft>
              <a:defRPr/>
            </a:pPr>
            <a:fld id="{180E80CD-3BB6-4AA4-A229-ED1C64CD2E97}" type="slidenum">
              <a:rPr lang="en-US" sz="1200">
                <a:latin typeface="+mn-lt"/>
              </a:rPr>
              <a:pPr algn="r" fontAlgn="auto">
                <a:spcBef>
                  <a:spcPts val="0"/>
                </a:spcBef>
                <a:spcAft>
                  <a:spcPts val="0"/>
                </a:spcAft>
                <a:defRPr/>
              </a:pPr>
              <a:t>8</a:t>
            </a:fld>
            <a:endParaRPr lang="en-US" sz="1200" dirty="0">
              <a:latin typeface="+mn-lt"/>
            </a:endParaRPr>
          </a:p>
        </p:txBody>
      </p:sp>
      <p:sp>
        <p:nvSpPr>
          <p:cNvPr id="11269" name="Content Placeholder 2"/>
          <p:cNvSpPr>
            <a:spLocks noGrp="1"/>
          </p:cNvSpPr>
          <p:nvPr>
            <p:ph idx="1"/>
          </p:nvPr>
        </p:nvSpPr>
        <p:spPr>
          <a:xfrm>
            <a:off x="6630982" y="1387475"/>
            <a:ext cx="2355850" cy="1615827"/>
          </a:xfrm>
          <a:solidFill>
            <a:srgbClr val="FFFF00"/>
          </a:solidFill>
        </p:spPr>
        <p:txBody>
          <a:bodyPr>
            <a:spAutoFit/>
          </a:bodyPr>
          <a:lstStyle/>
          <a:p>
            <a:pPr>
              <a:buFont typeface="Arial" charset="0"/>
              <a:buNone/>
            </a:pPr>
            <a:r>
              <a:rPr lang="en-US" sz="1100" b="1" dirty="0" smtClean="0">
                <a:latin typeface="Arial" pitchFamily="34" charset="0"/>
                <a:cs typeface="Arial" pitchFamily="34" charset="0"/>
              </a:rPr>
              <a:t>Note</a:t>
            </a:r>
            <a:r>
              <a:rPr lang="en-US" sz="1100" dirty="0" smtClean="0">
                <a:latin typeface="Arial" pitchFamily="34" charset="0"/>
                <a:cs typeface="Arial" pitchFamily="34" charset="0"/>
              </a:rPr>
              <a:t>: All four phases occur simultaneously. For example, as the training for the next year is </a:t>
            </a:r>
            <a:r>
              <a:rPr lang="en-US" sz="1100" i="1" u="sng" dirty="0" smtClean="0">
                <a:latin typeface="Arial" pitchFamily="34" charset="0"/>
                <a:cs typeface="Arial" pitchFamily="34" charset="0"/>
              </a:rPr>
              <a:t>being planned</a:t>
            </a:r>
            <a:r>
              <a:rPr lang="en-US" sz="1100" dirty="0" smtClean="0">
                <a:latin typeface="Arial" pitchFamily="34" charset="0"/>
                <a:cs typeface="Arial" pitchFamily="34" charset="0"/>
              </a:rPr>
              <a:t>, </a:t>
            </a:r>
            <a:r>
              <a:rPr lang="en-US" sz="1100" i="1" u="sng" dirty="0" smtClean="0">
                <a:latin typeface="Arial" pitchFamily="34" charset="0"/>
                <a:cs typeface="Arial" pitchFamily="34" charset="0"/>
              </a:rPr>
              <a:t>resources</a:t>
            </a:r>
            <a:r>
              <a:rPr lang="en-US" sz="1100" dirty="0" smtClean="0">
                <a:latin typeface="Arial" pitchFamily="34" charset="0"/>
                <a:cs typeface="Arial" pitchFamily="34" charset="0"/>
              </a:rPr>
              <a:t> for the next month are </a:t>
            </a:r>
            <a:r>
              <a:rPr lang="en-US" sz="1100" i="1" u="sng" dirty="0" smtClean="0">
                <a:latin typeface="Arial" pitchFamily="34" charset="0"/>
                <a:cs typeface="Arial" pitchFamily="34" charset="0"/>
              </a:rPr>
              <a:t>being</a:t>
            </a:r>
            <a:r>
              <a:rPr lang="en-US" sz="1100" dirty="0" smtClean="0">
                <a:latin typeface="Arial" pitchFamily="34" charset="0"/>
                <a:cs typeface="Arial" pitchFamily="34" charset="0"/>
              </a:rPr>
              <a:t> obtained and distributed. Concurrently, training is </a:t>
            </a:r>
            <a:r>
              <a:rPr lang="en-US" sz="1100" i="1" u="sng" dirty="0" smtClean="0">
                <a:latin typeface="Arial" pitchFamily="34" charset="0"/>
                <a:cs typeface="Arial" pitchFamily="34" charset="0"/>
              </a:rPr>
              <a:t>being conducted and evaluated</a:t>
            </a:r>
            <a:r>
              <a:rPr lang="en-US" sz="1100" dirty="0" smtClean="0">
                <a:latin typeface="Arial" pitchFamily="34" charset="0"/>
                <a:cs typeface="Arial" pitchFamily="34" charset="0"/>
              </a:rPr>
              <a:t>. </a:t>
            </a:r>
          </a:p>
        </p:txBody>
      </p:sp>
      <p:sp>
        <p:nvSpPr>
          <p:cNvPr id="34" name="Content Placeholder 2"/>
          <p:cNvSpPr txBox="1">
            <a:spLocks/>
          </p:cNvSpPr>
          <p:nvPr/>
        </p:nvSpPr>
        <p:spPr bwMode="auto">
          <a:xfrm>
            <a:off x="60325" y="4338638"/>
            <a:ext cx="2006600" cy="1592262"/>
          </a:xfrm>
          <a:prstGeom prst="rect">
            <a:avLst/>
          </a:prstGeom>
          <a:solidFill>
            <a:srgbClr val="FFFF00"/>
          </a:solidFill>
          <a:ln w="9525">
            <a:noFill/>
            <a:miter lim="800000"/>
            <a:headEnd/>
            <a:tailEnd/>
          </a:ln>
        </p:spPr>
        <p:txBody>
          <a:bodyPr/>
          <a:lstStyle/>
          <a:p>
            <a:pPr marL="342900" indent="-342900" eaLnBrk="0" hangingPunct="0">
              <a:spcBef>
                <a:spcPct val="20000"/>
              </a:spcBef>
              <a:defRPr/>
            </a:pPr>
            <a:r>
              <a:rPr lang="en-US" sz="1100" b="1" dirty="0">
                <a:latin typeface="Arial" pitchFamily="34" charset="0"/>
                <a:cs typeface="Arial" pitchFamily="34" charset="0"/>
              </a:rPr>
              <a:t>Note: </a:t>
            </a:r>
            <a:r>
              <a:rPr lang="en-US" sz="1100" dirty="0">
                <a:latin typeface="Arial" pitchFamily="34" charset="0"/>
                <a:cs typeface="Arial" pitchFamily="34" charset="0"/>
              </a:rPr>
              <a:t>Evaluation provides feedback to training managers, trainers, and various support agencies. This feedback affects future plans, resource actions, and current unit training. </a:t>
            </a:r>
          </a:p>
        </p:txBody>
      </p:sp>
      <p:sp>
        <p:nvSpPr>
          <p:cNvPr id="38" name="TextBox 113"/>
          <p:cNvSpPr txBox="1">
            <a:spLocks noChangeArrowheads="1"/>
          </p:cNvSpPr>
          <p:nvPr/>
        </p:nvSpPr>
        <p:spPr bwMode="auto">
          <a:xfrm>
            <a:off x="5227022" y="4624388"/>
            <a:ext cx="1572866" cy="276999"/>
          </a:xfrm>
          <a:prstGeom prst="rect">
            <a:avLst/>
          </a:prstGeom>
          <a:solidFill>
            <a:srgbClr val="FFFF00"/>
          </a:solidFill>
          <a:ln w="9525">
            <a:noFill/>
            <a:miter lim="800000"/>
            <a:headEnd/>
            <a:tailEnd/>
          </a:ln>
        </p:spPr>
        <p:txBody>
          <a:bodyPr wrap="none">
            <a:spAutoFit/>
          </a:bodyPr>
          <a:lstStyle/>
          <a:p>
            <a:pPr algn="ctr"/>
            <a:r>
              <a:rPr lang="en-US" sz="1200" dirty="0"/>
              <a:t>C</a:t>
            </a:r>
            <a:r>
              <a:rPr lang="en-US" sz="1200" dirty="0" smtClean="0"/>
              <a:t>TG, QTB, &amp; SRPC</a:t>
            </a:r>
            <a:endParaRPr lang="en-US" sz="1200" dirty="0"/>
          </a:p>
        </p:txBody>
      </p:sp>
      <p:sp>
        <p:nvSpPr>
          <p:cNvPr id="41" name="TextBox 113"/>
          <p:cNvSpPr txBox="1">
            <a:spLocks noChangeArrowheads="1"/>
          </p:cNvSpPr>
          <p:nvPr/>
        </p:nvSpPr>
        <p:spPr bwMode="auto">
          <a:xfrm>
            <a:off x="4801657" y="5548313"/>
            <a:ext cx="899606" cy="461665"/>
          </a:xfrm>
          <a:prstGeom prst="rect">
            <a:avLst/>
          </a:prstGeom>
          <a:solidFill>
            <a:srgbClr val="FFFF00"/>
          </a:solidFill>
          <a:ln w="9525">
            <a:noFill/>
            <a:miter lim="800000"/>
            <a:headEnd/>
            <a:tailEnd/>
          </a:ln>
        </p:spPr>
        <p:txBody>
          <a:bodyPr wrap="none">
            <a:spAutoFit/>
          </a:bodyPr>
          <a:lstStyle/>
          <a:p>
            <a:pPr algn="ctr"/>
            <a:r>
              <a:rPr lang="en-US" sz="1200" dirty="0" smtClean="0"/>
              <a:t>Training</a:t>
            </a:r>
          </a:p>
          <a:p>
            <a:pPr algn="ctr"/>
            <a:r>
              <a:rPr lang="en-US" sz="1200" dirty="0" smtClean="0"/>
              <a:t>Schedules</a:t>
            </a:r>
            <a:endParaRPr lang="en-US" sz="1200" dirty="0"/>
          </a:p>
        </p:txBody>
      </p:sp>
      <p:sp>
        <p:nvSpPr>
          <p:cNvPr id="42" name="TextBox 113"/>
          <p:cNvSpPr txBox="1">
            <a:spLocks noChangeArrowheads="1"/>
          </p:cNvSpPr>
          <p:nvPr/>
        </p:nvSpPr>
        <p:spPr bwMode="auto">
          <a:xfrm>
            <a:off x="6040590" y="3276600"/>
            <a:ext cx="593432" cy="276999"/>
          </a:xfrm>
          <a:prstGeom prst="rect">
            <a:avLst/>
          </a:prstGeom>
          <a:solidFill>
            <a:srgbClr val="FFFF00"/>
          </a:solidFill>
          <a:ln w="9525">
            <a:noFill/>
            <a:miter lim="800000"/>
            <a:headEnd/>
            <a:tailEnd/>
          </a:ln>
        </p:spPr>
        <p:txBody>
          <a:bodyPr wrap="none">
            <a:spAutoFit/>
          </a:bodyPr>
          <a:lstStyle/>
          <a:p>
            <a:pPr algn="ctr"/>
            <a:r>
              <a:rPr lang="en-US" sz="1200" dirty="0" smtClean="0"/>
              <a:t>LRPC</a:t>
            </a:r>
            <a:endParaRPr lang="en-US" sz="1200" dirty="0"/>
          </a:p>
        </p:txBody>
      </p:sp>
      <p:sp>
        <p:nvSpPr>
          <p:cNvPr id="43" name="TextBox 113"/>
          <p:cNvSpPr txBox="1">
            <a:spLocks noChangeArrowheads="1"/>
          </p:cNvSpPr>
          <p:nvPr/>
        </p:nvSpPr>
        <p:spPr bwMode="auto">
          <a:xfrm>
            <a:off x="1773040" y="3343275"/>
            <a:ext cx="1460914" cy="276999"/>
          </a:xfrm>
          <a:prstGeom prst="rect">
            <a:avLst/>
          </a:prstGeom>
          <a:solidFill>
            <a:srgbClr val="FFFF00"/>
          </a:solidFill>
          <a:ln w="9525">
            <a:noFill/>
            <a:miter lim="800000"/>
            <a:headEnd/>
            <a:tailEnd/>
          </a:ln>
        </p:spPr>
        <p:txBody>
          <a:bodyPr wrap="none">
            <a:spAutoFit/>
          </a:bodyPr>
          <a:lstStyle/>
          <a:p>
            <a:pPr algn="ctr"/>
            <a:r>
              <a:rPr lang="en-US" sz="1200" dirty="0" smtClean="0"/>
              <a:t>METL Assessment</a:t>
            </a:r>
            <a:endParaRPr lang="en-US" sz="1200" dirty="0"/>
          </a:p>
        </p:txBody>
      </p:sp>
      <p:sp>
        <p:nvSpPr>
          <p:cNvPr id="44" name="TextBox 113"/>
          <p:cNvSpPr txBox="1">
            <a:spLocks noChangeArrowheads="1"/>
          </p:cNvSpPr>
          <p:nvPr/>
        </p:nvSpPr>
        <p:spPr bwMode="auto">
          <a:xfrm>
            <a:off x="2980242" y="5438774"/>
            <a:ext cx="1636410" cy="276999"/>
          </a:xfrm>
          <a:prstGeom prst="rect">
            <a:avLst/>
          </a:prstGeom>
          <a:solidFill>
            <a:srgbClr val="FFFF00"/>
          </a:solidFill>
          <a:ln w="9525">
            <a:noFill/>
            <a:miter lim="800000"/>
            <a:headEnd/>
            <a:tailEnd/>
          </a:ln>
        </p:spPr>
        <p:txBody>
          <a:bodyPr wrap="none">
            <a:spAutoFit/>
          </a:bodyPr>
          <a:lstStyle/>
          <a:p>
            <a:pPr algn="ctr"/>
            <a:r>
              <a:rPr lang="en-US" sz="1200" dirty="0" smtClean="0"/>
              <a:t>TLP, OPORD &amp; CRM</a:t>
            </a:r>
            <a:endParaRPr lang="en-US" sz="1200" dirty="0"/>
          </a:p>
        </p:txBody>
      </p:sp>
      <p:sp>
        <p:nvSpPr>
          <p:cNvPr id="45" name="TextBox 113"/>
          <p:cNvSpPr txBox="1">
            <a:spLocks noChangeArrowheads="1"/>
          </p:cNvSpPr>
          <p:nvPr/>
        </p:nvSpPr>
        <p:spPr bwMode="auto">
          <a:xfrm>
            <a:off x="2334230" y="4410075"/>
            <a:ext cx="500458" cy="276999"/>
          </a:xfrm>
          <a:prstGeom prst="rect">
            <a:avLst/>
          </a:prstGeom>
          <a:solidFill>
            <a:srgbClr val="FFFF00"/>
          </a:solidFill>
          <a:ln w="9525">
            <a:noFill/>
            <a:miter lim="800000"/>
            <a:headEnd/>
            <a:tailEnd/>
          </a:ln>
        </p:spPr>
        <p:txBody>
          <a:bodyPr wrap="none">
            <a:spAutoFit/>
          </a:bodyPr>
          <a:lstStyle/>
          <a:p>
            <a:pPr algn="ctr"/>
            <a:r>
              <a:rPr lang="en-US" sz="1200" dirty="0" smtClean="0"/>
              <a:t>AAR</a:t>
            </a:r>
            <a:endParaRPr lang="en-US" sz="1200" dirty="0"/>
          </a:p>
        </p:txBody>
      </p:sp>
      <p:sp>
        <p:nvSpPr>
          <p:cNvPr id="49" name="TextBox 48"/>
          <p:cNvSpPr txBox="1"/>
          <p:nvPr/>
        </p:nvSpPr>
        <p:spPr>
          <a:xfrm>
            <a:off x="4209142" y="744529"/>
            <a:ext cx="671979" cy="276999"/>
          </a:xfrm>
          <a:prstGeom prst="rect">
            <a:avLst/>
          </a:prstGeom>
          <a:solidFill>
            <a:schemeClr val="bg1"/>
          </a:solidFill>
        </p:spPr>
        <p:txBody>
          <a:bodyPr wrap="none" rtlCol="0">
            <a:spAutoFit/>
          </a:bodyPr>
          <a:lstStyle/>
          <a:p>
            <a:r>
              <a:rPr lang="en-US" sz="1200" dirty="0" smtClean="0"/>
              <a:t>(1 of 2)</a:t>
            </a:r>
            <a:endParaRPr lang="en-US" sz="1200" dirty="0"/>
          </a:p>
        </p:txBody>
      </p:sp>
      <p:sp>
        <p:nvSpPr>
          <p:cNvPr id="46" name="TextBox 113"/>
          <p:cNvSpPr txBox="1">
            <a:spLocks noChangeArrowheads="1"/>
          </p:cNvSpPr>
          <p:nvPr/>
        </p:nvSpPr>
        <p:spPr bwMode="auto">
          <a:xfrm>
            <a:off x="5900297" y="5632972"/>
            <a:ext cx="2989703" cy="830997"/>
          </a:xfrm>
          <a:prstGeom prst="rect">
            <a:avLst/>
          </a:prstGeom>
          <a:solidFill>
            <a:srgbClr val="FFFF00"/>
          </a:solidFill>
          <a:ln w="9525">
            <a:noFill/>
            <a:miter lim="800000"/>
            <a:headEnd/>
            <a:tailEnd/>
          </a:ln>
        </p:spPr>
        <p:txBody>
          <a:bodyPr wrap="square">
            <a:spAutoFit/>
          </a:bodyPr>
          <a:lstStyle/>
          <a:p>
            <a:pPr algn="ctr"/>
            <a:r>
              <a:rPr lang="en-US" sz="1200" b="1" dirty="0" smtClean="0"/>
              <a:t>Note: Training Management mirrors the Army Operations Process and should be treated like campaign planning.</a:t>
            </a:r>
            <a:endParaRPr lang="en-US" sz="1200" b="1"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16063" y="1130268"/>
          <a:ext cx="6096000" cy="5284804"/>
        </p:xfrm>
        <a:graphic>
          <a:graphicData uri="http://schemas.openxmlformats.org/drawingml/2006/table">
            <a:tbl>
              <a:tblPr firstRow="1" bandRow="1">
                <a:tableStyleId>{5C22544A-7EE6-4342-B048-85BDC9FD1C3A}</a:tableStyleId>
              </a:tblPr>
              <a:tblGrid>
                <a:gridCol w="2032000"/>
                <a:gridCol w="2032000"/>
                <a:gridCol w="2032000"/>
              </a:tblGrid>
              <a:tr h="370840">
                <a:tc gridSpan="3">
                  <a:txBody>
                    <a:bodyPr/>
                    <a:lstStyle/>
                    <a:p>
                      <a:pPr algn="ctr"/>
                      <a:r>
                        <a:rPr lang="en-US" sz="1000" b="1" u="sng" dirty="0" smtClean="0">
                          <a:solidFill>
                            <a:schemeClr val="tx1"/>
                          </a:solidFill>
                          <a:latin typeface="Arial" pitchFamily="34" charset="0"/>
                          <a:cs typeface="Arial" pitchFamily="34" charset="0"/>
                        </a:rPr>
                        <a:t>Comparison of Long</a:t>
                      </a:r>
                      <a:r>
                        <a:rPr lang="en-US" sz="1000" b="1" u="sng" baseline="0" dirty="0" smtClean="0">
                          <a:solidFill>
                            <a:schemeClr val="tx1"/>
                          </a:solidFill>
                          <a:latin typeface="Arial" pitchFamily="34" charset="0"/>
                          <a:cs typeface="Arial" pitchFamily="34" charset="0"/>
                        </a:rPr>
                        <a:t>-Range, Short-Range, and Near-Term Training Plans</a:t>
                      </a:r>
                      <a:endParaRPr lang="en-US" sz="1000" b="1" u="sng"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000" b="1" u="sng"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000" b="1" u="sng"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sz="1000" b="1" u="sng" dirty="0" smtClean="0">
                          <a:solidFill>
                            <a:schemeClr val="tx1"/>
                          </a:solidFill>
                          <a:latin typeface="Arial" pitchFamily="34" charset="0"/>
                          <a:cs typeface="Arial" pitchFamily="34" charset="0"/>
                        </a:rPr>
                        <a:t>Long-Range Training</a:t>
                      </a:r>
                      <a:r>
                        <a:rPr lang="en-US" sz="1000" b="1" u="sng" baseline="0" dirty="0" smtClean="0">
                          <a:solidFill>
                            <a:schemeClr val="tx1"/>
                          </a:solidFill>
                          <a:latin typeface="Arial" pitchFamily="34" charset="0"/>
                          <a:cs typeface="Arial" pitchFamily="34" charset="0"/>
                        </a:rPr>
                        <a:t> Plans</a:t>
                      </a:r>
                      <a:endParaRPr lang="en-US" sz="1000" b="1" u="sng"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u="sng" dirty="0" smtClean="0">
                          <a:solidFill>
                            <a:schemeClr val="tx1"/>
                          </a:solidFill>
                          <a:latin typeface="Arial" pitchFamily="34" charset="0"/>
                          <a:cs typeface="Arial" pitchFamily="34" charset="0"/>
                        </a:rPr>
                        <a:t>Short-Range Training Plans</a:t>
                      </a:r>
                      <a:endParaRPr lang="en-US" sz="1000" b="1" u="sng"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u="sng" dirty="0" smtClean="0">
                          <a:solidFill>
                            <a:schemeClr val="tx1"/>
                          </a:solidFill>
                          <a:latin typeface="Arial" pitchFamily="34" charset="0"/>
                          <a:cs typeface="Arial" pitchFamily="34" charset="0"/>
                        </a:rPr>
                        <a:t>Near-Term Training Plans</a:t>
                      </a:r>
                      <a:endParaRPr lang="en-US" sz="1000" b="1" u="sng"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25040">
                <a:tc>
                  <a:txBody>
                    <a:bodyPr/>
                    <a:lstStyle/>
                    <a:p>
                      <a:pPr>
                        <a:buFont typeface="Arial" pitchFamily="34" charset="0"/>
                        <a:buChar char="•"/>
                      </a:pPr>
                      <a:r>
                        <a:rPr lang="en-US" sz="1000" b="1" dirty="0" smtClean="0">
                          <a:solidFill>
                            <a:schemeClr val="tx1"/>
                          </a:solidFill>
                          <a:latin typeface="Arial" pitchFamily="34" charset="0"/>
                          <a:cs typeface="Arial" pitchFamily="34" charset="0"/>
                        </a:rPr>
                        <a:t> Disseminate METL and Battle Tasks</a:t>
                      </a:r>
                    </a:p>
                    <a:p>
                      <a:pPr>
                        <a:buFont typeface="Arial" pitchFamily="34" charset="0"/>
                        <a:buChar char="•"/>
                      </a:pPr>
                      <a:endParaRPr lang="en-US" sz="1000" b="1" dirty="0" smtClean="0">
                        <a:solidFill>
                          <a:schemeClr val="tx1"/>
                        </a:solidFill>
                        <a:latin typeface="Arial" pitchFamily="34" charset="0"/>
                        <a:cs typeface="Arial" pitchFamily="34" charset="0"/>
                      </a:endParaRPr>
                    </a:p>
                    <a:p>
                      <a:pPr>
                        <a:buFont typeface="Arial" pitchFamily="34" charset="0"/>
                        <a:buChar char="•"/>
                      </a:pPr>
                      <a:r>
                        <a:rPr lang="en-US" sz="1000" b="1" dirty="0" smtClean="0">
                          <a:solidFill>
                            <a:schemeClr val="tx1"/>
                          </a:solidFill>
                          <a:latin typeface="Arial" pitchFamily="34" charset="0"/>
                          <a:cs typeface="Arial" pitchFamily="34" charset="0"/>
                        </a:rPr>
                        <a:t> Establish training objective for each METL task</a:t>
                      </a:r>
                    </a:p>
                    <a:p>
                      <a:pPr>
                        <a:buFont typeface="Arial" pitchFamily="34" charset="0"/>
                        <a:buChar char="•"/>
                      </a:pPr>
                      <a:endParaRPr lang="en-US" sz="1000" b="1" dirty="0" smtClean="0">
                        <a:solidFill>
                          <a:schemeClr val="tx1"/>
                        </a:solidFill>
                        <a:latin typeface="Arial" pitchFamily="34" charset="0"/>
                        <a:cs typeface="Arial" pitchFamily="34" charset="0"/>
                      </a:endParaRPr>
                    </a:p>
                    <a:p>
                      <a:pPr>
                        <a:buFont typeface="Arial" pitchFamily="34" charset="0"/>
                        <a:buChar char="•"/>
                      </a:pPr>
                      <a:r>
                        <a:rPr lang="en-US" sz="1000" b="1" baseline="0" dirty="0" smtClean="0">
                          <a:solidFill>
                            <a:schemeClr val="tx1"/>
                          </a:solidFill>
                          <a:latin typeface="Arial" pitchFamily="34" charset="0"/>
                          <a:cs typeface="Arial" pitchFamily="34" charset="0"/>
                        </a:rPr>
                        <a:t> Schedule projected major training events</a:t>
                      </a:r>
                    </a:p>
                    <a:p>
                      <a:pPr>
                        <a:buFont typeface="Arial" pitchFamily="34" charset="0"/>
                        <a:buChar char="•"/>
                      </a:pPr>
                      <a:endParaRPr lang="en-US" sz="1000" b="1" baseline="0" dirty="0" smtClean="0">
                        <a:solidFill>
                          <a:schemeClr val="tx1"/>
                        </a:solidFill>
                        <a:latin typeface="Arial" pitchFamily="34" charset="0"/>
                        <a:cs typeface="Arial" pitchFamily="34" charset="0"/>
                      </a:endParaRPr>
                    </a:p>
                    <a:p>
                      <a:pPr>
                        <a:buFont typeface="Arial" pitchFamily="34" charset="0"/>
                        <a:buChar char="•"/>
                      </a:pPr>
                      <a:r>
                        <a:rPr lang="en-US" sz="1000" b="1" baseline="0" dirty="0" smtClean="0">
                          <a:solidFill>
                            <a:schemeClr val="tx1"/>
                          </a:solidFill>
                          <a:latin typeface="Arial" pitchFamily="34" charset="0"/>
                          <a:cs typeface="Arial" pitchFamily="34" charset="0"/>
                        </a:rPr>
                        <a:t> Identify long lead time resources and allocate major resources such as training are rotations</a:t>
                      </a:r>
                    </a:p>
                    <a:p>
                      <a:pPr>
                        <a:buFont typeface="Arial" pitchFamily="34" charset="0"/>
                        <a:buChar char="•"/>
                      </a:pPr>
                      <a:endParaRPr lang="en-US" sz="1000" b="1" baseline="0" dirty="0" smtClean="0">
                        <a:solidFill>
                          <a:schemeClr val="tx1"/>
                        </a:solidFill>
                        <a:latin typeface="Arial" pitchFamily="34" charset="0"/>
                        <a:cs typeface="Arial" pitchFamily="34" charset="0"/>
                      </a:endParaRPr>
                    </a:p>
                    <a:p>
                      <a:pPr>
                        <a:buFont typeface="Arial" pitchFamily="34" charset="0"/>
                        <a:buChar char="•"/>
                      </a:pPr>
                      <a:r>
                        <a:rPr lang="en-US" sz="1000" b="1" baseline="0" dirty="0" smtClean="0">
                          <a:solidFill>
                            <a:schemeClr val="tx1"/>
                          </a:solidFill>
                          <a:latin typeface="Arial" pitchFamily="34" charset="0"/>
                          <a:cs typeface="Arial" pitchFamily="34" charset="0"/>
                        </a:rPr>
                        <a:t> Coordinate long-range calendars with all supporting agencies to eliminate training detractors</a:t>
                      </a:r>
                    </a:p>
                    <a:p>
                      <a:pPr>
                        <a:buFont typeface="Arial" pitchFamily="34" charset="0"/>
                        <a:buChar char="•"/>
                      </a:pPr>
                      <a:endParaRPr lang="en-US" sz="1000" b="1" baseline="0" dirty="0" smtClean="0">
                        <a:solidFill>
                          <a:schemeClr val="tx1"/>
                        </a:solidFill>
                        <a:latin typeface="Arial" pitchFamily="34" charset="0"/>
                        <a:cs typeface="Arial" pitchFamily="34" charset="0"/>
                      </a:endParaRPr>
                    </a:p>
                    <a:p>
                      <a:pPr>
                        <a:buFont typeface="Arial" pitchFamily="34" charset="0"/>
                        <a:buChar char="•"/>
                      </a:pPr>
                      <a:r>
                        <a:rPr lang="en-US" sz="1000" b="1" baseline="0" dirty="0" smtClean="0">
                          <a:solidFill>
                            <a:schemeClr val="tx1"/>
                          </a:solidFill>
                          <a:latin typeface="Arial" pitchFamily="34" charset="0"/>
                          <a:cs typeface="Arial" pitchFamily="34" charset="0"/>
                        </a:rPr>
                        <a:t> Publish long-range guidance and planning calendar</a:t>
                      </a:r>
                    </a:p>
                    <a:p>
                      <a:pPr>
                        <a:buFont typeface="Arial" pitchFamily="34" charset="0"/>
                        <a:buChar char="•"/>
                      </a:pPr>
                      <a:endParaRPr lang="en-US" sz="1000" b="1" baseline="0" dirty="0" smtClean="0">
                        <a:solidFill>
                          <a:schemeClr val="tx1"/>
                        </a:solidFill>
                        <a:latin typeface="Arial" pitchFamily="34" charset="0"/>
                        <a:cs typeface="Arial" pitchFamily="34" charset="0"/>
                      </a:endParaRPr>
                    </a:p>
                    <a:p>
                      <a:pPr>
                        <a:buFont typeface="Arial" pitchFamily="34" charset="0"/>
                        <a:buChar char="•"/>
                      </a:pPr>
                      <a:r>
                        <a:rPr lang="en-US" sz="1000" b="1" baseline="0" dirty="0" smtClean="0">
                          <a:solidFill>
                            <a:schemeClr val="tx1"/>
                          </a:solidFill>
                          <a:latin typeface="Arial" pitchFamily="34" charset="0"/>
                          <a:cs typeface="Arial" pitchFamily="34" charset="0"/>
                        </a:rPr>
                        <a:t> Provide basis for command operating budget input</a:t>
                      </a:r>
                    </a:p>
                    <a:p>
                      <a:pPr>
                        <a:buFont typeface="Arial" pitchFamily="34" charset="0"/>
                        <a:buChar char="•"/>
                      </a:pPr>
                      <a:endParaRPr lang="en-US" sz="1000" b="1" baseline="0" dirty="0" smtClean="0">
                        <a:solidFill>
                          <a:schemeClr val="tx1"/>
                        </a:solidFill>
                        <a:latin typeface="Arial" pitchFamily="34" charset="0"/>
                        <a:cs typeface="Arial" pitchFamily="34" charset="0"/>
                      </a:endParaRPr>
                    </a:p>
                    <a:p>
                      <a:pPr>
                        <a:buFont typeface="Arial" pitchFamily="34" charset="0"/>
                        <a:buChar char="•"/>
                      </a:pPr>
                      <a:r>
                        <a:rPr lang="en-US" sz="1000" b="1" baseline="0" dirty="0" smtClean="0">
                          <a:solidFill>
                            <a:schemeClr val="tx1"/>
                          </a:solidFill>
                          <a:latin typeface="Arial" pitchFamily="34" charset="0"/>
                          <a:cs typeface="Arial" pitchFamily="34" charset="0"/>
                        </a:rPr>
                        <a:t> Provide long-range training input to higher headquarters</a:t>
                      </a:r>
                      <a:endParaRPr lang="en-US" sz="10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Font typeface="Arial" pitchFamily="34" charset="0"/>
                        <a:buChar char="•"/>
                      </a:pPr>
                      <a:r>
                        <a:rPr lang="en-US" sz="1000" b="1" dirty="0" smtClean="0">
                          <a:solidFill>
                            <a:schemeClr val="tx1"/>
                          </a:solidFill>
                          <a:latin typeface="Arial" pitchFamily="34" charset="0"/>
                          <a:cs typeface="Arial" pitchFamily="34" charset="0"/>
                        </a:rPr>
                        <a:t> Refine and expand upon appropriate portions of long-range plan</a:t>
                      </a:r>
                    </a:p>
                    <a:p>
                      <a:pPr>
                        <a:buFont typeface="Arial" pitchFamily="34" charset="0"/>
                        <a:buChar char="•"/>
                      </a:pPr>
                      <a:endParaRPr lang="en-US" sz="1000" b="1" dirty="0" smtClean="0">
                        <a:solidFill>
                          <a:schemeClr val="tx1"/>
                        </a:solidFill>
                        <a:latin typeface="Arial" pitchFamily="34" charset="0"/>
                        <a:cs typeface="Arial" pitchFamily="34" charset="0"/>
                      </a:endParaRPr>
                    </a:p>
                    <a:p>
                      <a:pPr>
                        <a:buFont typeface="Arial" pitchFamily="34" charset="0"/>
                        <a:buChar char="•"/>
                      </a:pPr>
                      <a:r>
                        <a:rPr lang="en-US" sz="1000" b="1" dirty="0" smtClean="0">
                          <a:solidFill>
                            <a:schemeClr val="tx1"/>
                          </a:solidFill>
                          <a:latin typeface="Arial" pitchFamily="34" charset="0"/>
                          <a:cs typeface="Arial" pitchFamily="34" charset="0"/>
                        </a:rPr>
                        <a:t> Cross-reference each training event with specific training</a:t>
                      </a:r>
                      <a:r>
                        <a:rPr lang="en-US" sz="1000" b="1" baseline="0" dirty="0" smtClean="0">
                          <a:solidFill>
                            <a:schemeClr val="tx1"/>
                          </a:solidFill>
                          <a:latin typeface="Arial" pitchFamily="34" charset="0"/>
                          <a:cs typeface="Arial" pitchFamily="34" charset="0"/>
                        </a:rPr>
                        <a:t> objectives</a:t>
                      </a:r>
                    </a:p>
                    <a:p>
                      <a:pPr>
                        <a:buFont typeface="Arial" pitchFamily="34" charset="0"/>
                        <a:buChar char="•"/>
                      </a:pPr>
                      <a:endParaRPr lang="en-US" sz="1000" b="1" baseline="0" dirty="0" smtClean="0">
                        <a:solidFill>
                          <a:schemeClr val="tx1"/>
                        </a:solidFill>
                        <a:latin typeface="Arial" pitchFamily="34" charset="0"/>
                        <a:cs typeface="Arial" pitchFamily="34" charset="0"/>
                      </a:endParaRPr>
                    </a:p>
                    <a:p>
                      <a:pPr>
                        <a:buFont typeface="Arial" pitchFamily="34" charset="0"/>
                        <a:buChar char="•"/>
                      </a:pPr>
                      <a:r>
                        <a:rPr lang="en-US" sz="1000" b="1" baseline="0" dirty="0" smtClean="0">
                          <a:solidFill>
                            <a:schemeClr val="tx1"/>
                          </a:solidFill>
                          <a:latin typeface="Arial" pitchFamily="34" charset="0"/>
                          <a:cs typeface="Arial" pitchFamily="34" charset="0"/>
                        </a:rPr>
                        <a:t> Identify and allocate short lead time resources such as local training facilities</a:t>
                      </a:r>
                    </a:p>
                    <a:p>
                      <a:pPr>
                        <a:buFont typeface="Arial" pitchFamily="34" charset="0"/>
                        <a:buChar char="•"/>
                      </a:pPr>
                      <a:endParaRPr lang="en-US" sz="1000" b="1" baseline="0" dirty="0" smtClean="0">
                        <a:solidFill>
                          <a:schemeClr val="tx1"/>
                        </a:solidFill>
                        <a:latin typeface="Arial" pitchFamily="34" charset="0"/>
                        <a:cs typeface="Arial" pitchFamily="34" charset="0"/>
                      </a:endParaRPr>
                    </a:p>
                    <a:p>
                      <a:pPr>
                        <a:buFont typeface="Arial" pitchFamily="34" charset="0"/>
                        <a:buChar char="•"/>
                      </a:pPr>
                      <a:r>
                        <a:rPr lang="en-US" sz="1000" b="1" baseline="0" dirty="0" smtClean="0">
                          <a:solidFill>
                            <a:schemeClr val="tx1"/>
                          </a:solidFill>
                          <a:latin typeface="Arial" pitchFamily="34" charset="0"/>
                          <a:cs typeface="Arial" pitchFamily="34" charset="0"/>
                        </a:rPr>
                        <a:t> Coordinate short-range calendar with all support agencies</a:t>
                      </a:r>
                    </a:p>
                    <a:p>
                      <a:pPr>
                        <a:buFont typeface="Arial" pitchFamily="34" charset="0"/>
                        <a:buChar char="•"/>
                      </a:pPr>
                      <a:endParaRPr lang="en-US" sz="1000" b="1" baseline="0" dirty="0" smtClean="0">
                        <a:solidFill>
                          <a:schemeClr val="tx1"/>
                        </a:solidFill>
                        <a:latin typeface="Arial" pitchFamily="34" charset="0"/>
                        <a:cs typeface="Arial" pitchFamily="34" charset="0"/>
                      </a:endParaRPr>
                    </a:p>
                    <a:p>
                      <a:pPr>
                        <a:buFont typeface="Arial" pitchFamily="34" charset="0"/>
                        <a:buChar char="•"/>
                      </a:pPr>
                      <a:r>
                        <a:rPr lang="en-US" sz="1000" b="1" baseline="0" dirty="0" smtClean="0">
                          <a:solidFill>
                            <a:schemeClr val="tx1"/>
                          </a:solidFill>
                          <a:latin typeface="Arial" pitchFamily="34" charset="0"/>
                          <a:cs typeface="Arial" pitchFamily="34" charset="0"/>
                        </a:rPr>
                        <a:t> Publish short-range guidance and planning calendar</a:t>
                      </a:r>
                    </a:p>
                    <a:p>
                      <a:pPr>
                        <a:buFont typeface="Arial" pitchFamily="34" charset="0"/>
                        <a:buChar char="•"/>
                      </a:pPr>
                      <a:endParaRPr lang="en-US" sz="1000" b="1" baseline="0" dirty="0" smtClean="0">
                        <a:solidFill>
                          <a:schemeClr val="tx1"/>
                        </a:solidFill>
                        <a:latin typeface="Arial" pitchFamily="34" charset="0"/>
                        <a:cs typeface="Arial" pitchFamily="34" charset="0"/>
                      </a:endParaRPr>
                    </a:p>
                    <a:p>
                      <a:pPr>
                        <a:buFont typeface="Arial" pitchFamily="34" charset="0"/>
                        <a:buChar char="•"/>
                      </a:pPr>
                      <a:r>
                        <a:rPr lang="en-US" sz="1000" b="1" baseline="0" dirty="0" smtClean="0">
                          <a:solidFill>
                            <a:schemeClr val="tx1"/>
                          </a:solidFill>
                          <a:latin typeface="Arial" pitchFamily="34" charset="0"/>
                          <a:cs typeface="Arial" pitchFamily="34" charset="0"/>
                        </a:rPr>
                        <a:t> Provide input to unit training meetings</a:t>
                      </a:r>
                      <a:endParaRPr lang="en-US" sz="10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Font typeface="Arial" pitchFamily="34" charset="0"/>
                        <a:buChar char="•"/>
                      </a:pPr>
                      <a:r>
                        <a:rPr lang="en-US" sz="1000" b="1" dirty="0" smtClean="0">
                          <a:solidFill>
                            <a:schemeClr val="tx1"/>
                          </a:solidFill>
                          <a:latin typeface="Arial" pitchFamily="34" charset="0"/>
                          <a:cs typeface="Arial" pitchFamily="34" charset="0"/>
                        </a:rPr>
                        <a:t> Refine and expand upon short-range plan through</a:t>
                      </a:r>
                      <a:r>
                        <a:rPr lang="en-US" sz="1000" b="1" baseline="0" dirty="0" smtClean="0">
                          <a:solidFill>
                            <a:schemeClr val="tx1"/>
                          </a:solidFill>
                          <a:latin typeface="Arial" pitchFamily="34" charset="0"/>
                          <a:cs typeface="Arial" pitchFamily="34" charset="0"/>
                        </a:rPr>
                        <a:t> conduct of training meetings</a:t>
                      </a:r>
                    </a:p>
                    <a:p>
                      <a:pPr>
                        <a:buFont typeface="Arial" pitchFamily="34" charset="0"/>
                        <a:buChar char="•"/>
                      </a:pPr>
                      <a:endParaRPr lang="en-US" sz="1000" b="1" baseline="0" dirty="0" smtClean="0">
                        <a:solidFill>
                          <a:schemeClr val="tx1"/>
                        </a:solidFill>
                        <a:latin typeface="Arial" pitchFamily="34" charset="0"/>
                        <a:cs typeface="Arial" pitchFamily="34" charset="0"/>
                      </a:endParaRPr>
                    </a:p>
                    <a:p>
                      <a:pPr>
                        <a:buFont typeface="Arial" pitchFamily="34" charset="0"/>
                        <a:buChar char="•"/>
                      </a:pPr>
                      <a:r>
                        <a:rPr lang="en-US" sz="1000" b="1" baseline="0" dirty="0" smtClean="0">
                          <a:solidFill>
                            <a:schemeClr val="tx1"/>
                          </a:solidFill>
                          <a:latin typeface="Arial" pitchFamily="34" charset="0"/>
                          <a:cs typeface="Arial" pitchFamily="34" charset="0"/>
                        </a:rPr>
                        <a:t> Determine best sequence for training</a:t>
                      </a:r>
                    </a:p>
                    <a:p>
                      <a:pPr>
                        <a:buFont typeface="Arial" pitchFamily="34" charset="0"/>
                        <a:buChar char="•"/>
                      </a:pPr>
                      <a:endParaRPr lang="en-US" sz="1000" b="1" baseline="0" dirty="0" smtClean="0">
                        <a:solidFill>
                          <a:schemeClr val="tx1"/>
                        </a:solidFill>
                        <a:latin typeface="Arial" pitchFamily="34" charset="0"/>
                        <a:cs typeface="Arial" pitchFamily="34" charset="0"/>
                      </a:endParaRPr>
                    </a:p>
                    <a:p>
                      <a:pPr>
                        <a:buFont typeface="Arial" pitchFamily="34" charset="0"/>
                        <a:buChar char="•"/>
                      </a:pPr>
                      <a:r>
                        <a:rPr lang="en-US" sz="1000" b="1" baseline="0" dirty="0" smtClean="0">
                          <a:solidFill>
                            <a:schemeClr val="tx1"/>
                          </a:solidFill>
                          <a:latin typeface="Arial" pitchFamily="34" charset="0"/>
                          <a:cs typeface="Arial" pitchFamily="34" charset="0"/>
                        </a:rPr>
                        <a:t> Provide specific guidance for trainers</a:t>
                      </a:r>
                    </a:p>
                    <a:p>
                      <a:pPr>
                        <a:buFont typeface="Arial" pitchFamily="34" charset="0"/>
                        <a:buChar char="•"/>
                      </a:pPr>
                      <a:endParaRPr lang="en-US" sz="1000" b="1" baseline="0" dirty="0" smtClean="0">
                        <a:solidFill>
                          <a:schemeClr val="tx1"/>
                        </a:solidFill>
                        <a:latin typeface="Arial" pitchFamily="34" charset="0"/>
                        <a:cs typeface="Arial" pitchFamily="34" charset="0"/>
                      </a:endParaRPr>
                    </a:p>
                    <a:p>
                      <a:pPr>
                        <a:buFont typeface="Arial" pitchFamily="34" charset="0"/>
                        <a:buChar char="•"/>
                      </a:pPr>
                      <a:r>
                        <a:rPr lang="en-US" sz="1000" b="1" baseline="0" dirty="0" smtClean="0">
                          <a:solidFill>
                            <a:schemeClr val="tx1"/>
                          </a:solidFill>
                          <a:latin typeface="Arial" pitchFamily="34" charset="0"/>
                          <a:cs typeface="Arial" pitchFamily="34" charset="0"/>
                        </a:rPr>
                        <a:t> Allocate training devices, simulators, simulations, and similar resources to specific trainers</a:t>
                      </a:r>
                    </a:p>
                    <a:p>
                      <a:pPr>
                        <a:buFont typeface="Arial" pitchFamily="34" charset="0"/>
                        <a:buChar char="•"/>
                      </a:pPr>
                      <a:endParaRPr lang="en-US" sz="1000" b="1" baseline="0" dirty="0" smtClean="0">
                        <a:solidFill>
                          <a:schemeClr val="tx1"/>
                        </a:solidFill>
                        <a:latin typeface="Arial" pitchFamily="34" charset="0"/>
                        <a:cs typeface="Arial" pitchFamily="34" charset="0"/>
                      </a:endParaRPr>
                    </a:p>
                    <a:p>
                      <a:pPr>
                        <a:buFont typeface="Arial" pitchFamily="34" charset="0"/>
                        <a:buChar char="•"/>
                      </a:pPr>
                      <a:r>
                        <a:rPr lang="en-US" sz="1000" b="1" baseline="0" dirty="0" smtClean="0">
                          <a:solidFill>
                            <a:schemeClr val="tx1"/>
                          </a:solidFill>
                          <a:latin typeface="Arial" pitchFamily="34" charset="0"/>
                          <a:cs typeface="Arial" pitchFamily="34" charset="0"/>
                        </a:rPr>
                        <a:t> Publish detailed training schedules</a:t>
                      </a:r>
                    </a:p>
                    <a:p>
                      <a:pPr>
                        <a:buFont typeface="Arial" pitchFamily="34" charset="0"/>
                        <a:buChar char="•"/>
                      </a:pPr>
                      <a:endParaRPr lang="en-US" sz="1000" b="1" baseline="0" dirty="0" smtClean="0">
                        <a:solidFill>
                          <a:schemeClr val="tx1"/>
                        </a:solidFill>
                        <a:latin typeface="Arial" pitchFamily="34" charset="0"/>
                        <a:cs typeface="Arial" pitchFamily="34" charset="0"/>
                      </a:endParaRPr>
                    </a:p>
                    <a:p>
                      <a:pPr>
                        <a:buFont typeface="Arial" pitchFamily="34" charset="0"/>
                        <a:buChar char="•"/>
                      </a:pPr>
                      <a:r>
                        <a:rPr lang="en-US" sz="1000" b="1" baseline="0" dirty="0" smtClean="0">
                          <a:solidFill>
                            <a:schemeClr val="tx1"/>
                          </a:solidFill>
                          <a:latin typeface="Arial" pitchFamily="34" charset="0"/>
                          <a:cs typeface="Arial" pitchFamily="34" charset="0"/>
                        </a:rPr>
                        <a:t> Provide basis of executing and evaluating training</a:t>
                      </a:r>
                      <a:endParaRPr lang="en-US" sz="10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6884">
                <a:tc gridSpan="3">
                  <a:txBody>
                    <a:bodyPr/>
                    <a:lstStyle/>
                    <a:p>
                      <a:pPr algn="ctr">
                        <a:buFont typeface="Arial" pitchFamily="34" charset="0"/>
                        <a:buNone/>
                      </a:pPr>
                      <a:r>
                        <a:rPr lang="en-US" sz="1000" b="1" dirty="0" smtClean="0">
                          <a:solidFill>
                            <a:schemeClr val="tx1"/>
                          </a:solidFill>
                          <a:latin typeface="Arial" pitchFamily="34" charset="0"/>
                          <a:cs typeface="Arial" pitchFamily="34" charset="0"/>
                        </a:rPr>
                        <a:t>Figure 3-3, FM 25-100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buFont typeface="Arial" pitchFamily="34" charset="0"/>
                        <a:buChar char="•"/>
                      </a:pPr>
                      <a:endParaRPr lang="en-US" sz="10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buFont typeface="Arial" pitchFamily="34" charset="0"/>
                        <a:buChar char="•"/>
                      </a:pPr>
                      <a:endParaRPr lang="en-US" sz="10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ectangle 2"/>
          <p:cNvSpPr txBox="1">
            <a:spLocks noChangeArrowheads="1"/>
          </p:cNvSpPr>
          <p:nvPr/>
        </p:nvSpPr>
        <p:spPr>
          <a:xfrm>
            <a:off x="428625" y="246063"/>
            <a:ext cx="8229600" cy="1143000"/>
          </a:xfrm>
          <a:prstGeom prst="rect">
            <a:avLst/>
          </a:prstGeom>
        </p:spPr>
        <p:txBody>
          <a:bodyPr anchor="t" anchorCtr="0"/>
          <a:lstStyle/>
          <a:p>
            <a:pPr lvl="0" algn="ctr"/>
            <a:r>
              <a:rPr lang="en-US" sz="3600" dirty="0">
                <a:solidFill>
                  <a:prstClr val="black"/>
                </a:solidFill>
                <a:latin typeface="Arial" pitchFamily="34" charset="0"/>
                <a:ea typeface="+mj-ea"/>
                <a:cs typeface="Arial" pitchFamily="34" charset="0"/>
              </a:rPr>
              <a:t>Training Management Cycle</a:t>
            </a:r>
            <a:endParaRPr lang="en-US" sz="3600" dirty="0">
              <a:latin typeface="Arial" pitchFamily="34" charset="0"/>
              <a:cs typeface="Arial" pitchFamily="34" charset="0"/>
            </a:endParaRPr>
          </a:p>
        </p:txBody>
      </p:sp>
      <p:sp>
        <p:nvSpPr>
          <p:cNvPr id="6" name="TextBox 5"/>
          <p:cNvSpPr txBox="1"/>
          <p:nvPr/>
        </p:nvSpPr>
        <p:spPr>
          <a:xfrm>
            <a:off x="4209142" y="744529"/>
            <a:ext cx="671979" cy="276999"/>
          </a:xfrm>
          <a:prstGeom prst="rect">
            <a:avLst/>
          </a:prstGeom>
          <a:solidFill>
            <a:schemeClr val="bg1"/>
          </a:solidFill>
        </p:spPr>
        <p:txBody>
          <a:bodyPr wrap="none" rtlCol="0">
            <a:spAutoFit/>
          </a:bodyPr>
          <a:lstStyle/>
          <a:p>
            <a:r>
              <a:rPr lang="en-US" sz="1200" dirty="0" smtClean="0"/>
              <a:t>(2 of 2)</a:t>
            </a:r>
            <a:endParaRPr lang="en-US" sz="1200" dirty="0"/>
          </a:p>
        </p:txBody>
      </p:sp>
      <p:sp>
        <p:nvSpPr>
          <p:cNvPr id="7" name="Slide Number Placeholder 3"/>
          <p:cNvSpPr txBox="1">
            <a:spLocks/>
          </p:cNvSpPr>
          <p:nvPr/>
        </p:nvSpPr>
        <p:spPr>
          <a:xfrm>
            <a:off x="6781800" y="6410325"/>
            <a:ext cx="2133600" cy="365125"/>
          </a:xfrm>
          <a:prstGeom prst="rect">
            <a:avLst/>
          </a:prstGeom>
        </p:spPr>
        <p:txBody>
          <a:bodyPr anchor="ctr"/>
          <a:lstStyle/>
          <a:p>
            <a:pPr algn="r" fontAlgn="auto">
              <a:spcBef>
                <a:spcPts val="0"/>
              </a:spcBef>
              <a:spcAft>
                <a:spcPts val="0"/>
              </a:spcAft>
              <a:defRPr/>
            </a:pPr>
            <a:fld id="{180E80CD-3BB6-4AA4-A229-ED1C64CD2E97}" type="slidenum">
              <a:rPr lang="en-US" sz="1200">
                <a:latin typeface="+mn-lt"/>
              </a:rPr>
              <a:pPr algn="r" fontAlgn="auto">
                <a:spcBef>
                  <a:spcPts val="0"/>
                </a:spcBef>
                <a:spcAft>
                  <a:spcPts val="0"/>
                </a:spcAft>
                <a:defRPr/>
              </a:pPr>
              <a:t>9</a:t>
            </a:fld>
            <a:endParaRPr lang="en-US" sz="1200" dirty="0">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UEx STB Slide Template</Template>
  <TotalTime>54115</TotalTime>
  <Pages>25</Pages>
  <Words>8138</Words>
  <Application>Microsoft Office PowerPoint</Application>
  <PresentationFormat>On-screen Show (4:3)</PresentationFormat>
  <Paragraphs>1349</Paragraphs>
  <Slides>39</Slides>
  <Notes>22</Notes>
  <HiddenSlides>2</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Office Theme</vt:lpstr>
      <vt:lpstr>1_Office Theme</vt:lpstr>
      <vt:lpstr>2_Office Theme</vt:lpstr>
      <vt:lpstr>Attendees/Seating Chart</vt:lpstr>
      <vt:lpstr>25TH Division Special Troops Battalion</vt:lpstr>
      <vt:lpstr>Purpose</vt:lpstr>
      <vt:lpstr>References</vt:lpstr>
      <vt:lpstr>Author’s Notes</vt:lpstr>
      <vt:lpstr>Agenda</vt:lpstr>
      <vt:lpstr>Six Tenets of Training</vt:lpstr>
      <vt:lpstr>Training Management Cycle</vt:lpstr>
      <vt:lpstr>Slide 9</vt:lpstr>
      <vt:lpstr>METL Development and Crosswalk</vt:lpstr>
      <vt:lpstr>METL Development and Crosswalk</vt:lpstr>
      <vt:lpstr>Long-Range Planning Cycle</vt:lpstr>
      <vt:lpstr>Long-Range Planning Cycle</vt:lpstr>
      <vt:lpstr>Long-Range Planning Cycle</vt:lpstr>
      <vt:lpstr>Slide 15</vt:lpstr>
      <vt:lpstr>Short-Range Planning Cycle</vt:lpstr>
      <vt:lpstr>Short-Range Planning Cycle </vt:lpstr>
      <vt:lpstr>Slide 18</vt:lpstr>
      <vt:lpstr>Short-Range Planning Cycle</vt:lpstr>
      <vt:lpstr>January 2010</vt:lpstr>
      <vt:lpstr>February 2010</vt:lpstr>
      <vt:lpstr>March 2010</vt:lpstr>
      <vt:lpstr>Near-Term Training Cycle</vt:lpstr>
      <vt:lpstr>Near-Term Training Cycle</vt:lpstr>
      <vt:lpstr>Slide 25</vt:lpstr>
      <vt:lpstr>Slide 26</vt:lpstr>
      <vt:lpstr>Slide 27</vt:lpstr>
      <vt:lpstr>Near-Term Training Cycle</vt:lpstr>
      <vt:lpstr>Slide 29</vt:lpstr>
      <vt:lpstr>Execute Training</vt:lpstr>
      <vt:lpstr>Evaluate Training</vt:lpstr>
      <vt:lpstr>Unit Assessment</vt:lpstr>
      <vt:lpstr>The Road Ahead</vt:lpstr>
      <vt:lpstr>The Road Ahead</vt:lpstr>
      <vt:lpstr>Discussion Points</vt:lpstr>
      <vt:lpstr>Discussion Points</vt:lpstr>
      <vt:lpstr>Discussion Points</vt:lpstr>
      <vt:lpstr>Slide 38</vt:lpstr>
      <vt:lpstr>Slide 39</vt:lpstr>
    </vt:vector>
  </TitlesOfParts>
  <Company>Dell Computer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LAST WEEK’S TRAINING ASSESSMENT /  DELTA LESSONS LEARNED</dc:title>
  <dc:creator>125 MI BN</dc:creator>
  <cp:lastModifiedBy>Curtis.McMahan</cp:lastModifiedBy>
  <cp:revision>1872</cp:revision>
  <cp:lastPrinted>2002-08-05T20:17:50Z</cp:lastPrinted>
  <dcterms:created xsi:type="dcterms:W3CDTF">2002-10-03T22:38:30Z</dcterms:created>
  <dcterms:modified xsi:type="dcterms:W3CDTF">2012-04-23T17:01:41Z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
  </property>
  <property fmtid="{D5CDD505-2E9C-101B-9397-08002B2CF9AE}" pid="4" name="Status">
    <vt:lpwstr/>
  </property>
</Properties>
</file>