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 id="2147483778" r:id="rId5"/>
  </p:sldMasterIdLst>
  <p:notesMasterIdLst>
    <p:notesMasterId r:id="rId55"/>
  </p:notesMasterIdLst>
  <p:sldIdLst>
    <p:sldId id="278" r:id="rId6"/>
    <p:sldId id="327" r:id="rId7"/>
    <p:sldId id="320" r:id="rId8"/>
    <p:sldId id="313" r:id="rId9"/>
    <p:sldId id="310" r:id="rId10"/>
    <p:sldId id="273" r:id="rId11"/>
    <p:sldId id="319" r:id="rId12"/>
    <p:sldId id="324" r:id="rId13"/>
    <p:sldId id="328" r:id="rId14"/>
    <p:sldId id="326" r:id="rId15"/>
    <p:sldId id="275" r:id="rId16"/>
    <p:sldId id="337" r:id="rId17"/>
    <p:sldId id="332" r:id="rId18"/>
    <p:sldId id="333" r:id="rId19"/>
    <p:sldId id="321" r:id="rId20"/>
    <p:sldId id="257" r:id="rId21"/>
    <p:sldId id="258" r:id="rId22"/>
    <p:sldId id="334" r:id="rId23"/>
    <p:sldId id="338" r:id="rId24"/>
    <p:sldId id="301" r:id="rId25"/>
    <p:sldId id="277" r:id="rId26"/>
    <p:sldId id="262" r:id="rId27"/>
    <p:sldId id="339" r:id="rId28"/>
    <p:sldId id="290" r:id="rId29"/>
    <p:sldId id="260" r:id="rId30"/>
    <p:sldId id="261" r:id="rId31"/>
    <p:sldId id="302" r:id="rId32"/>
    <p:sldId id="291" r:id="rId33"/>
    <p:sldId id="299" r:id="rId34"/>
    <p:sldId id="340" r:id="rId35"/>
    <p:sldId id="259" r:id="rId36"/>
    <p:sldId id="292" r:id="rId37"/>
    <p:sldId id="300" r:id="rId38"/>
    <p:sldId id="294" r:id="rId39"/>
    <p:sldId id="264" r:id="rId40"/>
    <p:sldId id="265" r:id="rId41"/>
    <p:sldId id="266" r:id="rId42"/>
    <p:sldId id="267" r:id="rId43"/>
    <p:sldId id="268" r:id="rId44"/>
    <p:sldId id="303" r:id="rId45"/>
    <p:sldId id="304" r:id="rId46"/>
    <p:sldId id="341" r:id="rId47"/>
    <p:sldId id="306" r:id="rId48"/>
    <p:sldId id="307" r:id="rId49"/>
    <p:sldId id="281" r:id="rId50"/>
    <p:sldId id="280" r:id="rId51"/>
    <p:sldId id="331" r:id="rId52"/>
    <p:sldId id="330" r:id="rId53"/>
    <p:sldId id="342"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993300"/>
    <a:srgbClr val="FFEFAB"/>
    <a:srgbClr val="D21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756" autoAdjust="0"/>
    <p:restoredTop sz="94803" autoAdjust="0"/>
  </p:normalViewPr>
  <p:slideViewPr>
    <p:cSldViewPr>
      <p:cViewPr varScale="1">
        <p:scale>
          <a:sx n="83" d="100"/>
          <a:sy n="83" d="100"/>
        </p:scale>
        <p:origin x="317" y="6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4AB423-28E5-439E-95C3-8D3DB6206CE1}" type="datetimeFigureOut">
              <a:rPr lang="en-US"/>
              <a:pPr>
                <a:defRPr/>
              </a:pPr>
              <a:t>8/5/2015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A02EDE-50C0-4D02-97BC-E00A6C3BF3DA}" type="slidenum">
              <a:rPr lang="en-US"/>
              <a:pPr>
                <a:defRPr/>
              </a:pPr>
              <a:t>‹#›</a:t>
            </a:fld>
            <a:endParaRPr lang="en-US" dirty="0"/>
          </a:p>
        </p:txBody>
      </p:sp>
    </p:spTree>
    <p:extLst>
      <p:ext uri="{BB962C8B-B14F-4D97-AF65-F5344CB8AC3E}">
        <p14:creationId xmlns:p14="http://schemas.microsoft.com/office/powerpoint/2010/main" val="4065448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tn.army.mil/Media/docs/UNIT-TRAINING-3-13-13SD_1.wm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228600" indent="-228600" eaLnBrk="1" hangingPunct="1">
              <a:spcBef>
                <a:spcPct val="0"/>
              </a:spcBef>
              <a:buNone/>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F6CBAC-C8FF-4CF3-8EB9-265D33CBE192}"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114993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fontScale="325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baseline="0" dirty="0" smtClean="0">
                <a:solidFill>
                  <a:schemeClr val="tx1"/>
                </a:solidFill>
                <a:latin typeface="Arial" pitchFamily="34" charset="0"/>
                <a:ea typeface="+mn-ea"/>
                <a:cs typeface="Arial" pitchFamily="34" charset="0"/>
              </a:rPr>
              <a:t>Reference, FM 6-0, CH 10 pages 10-6 to 10-8</a:t>
            </a:r>
          </a:p>
          <a:p>
            <a:pPr eaLnBrk="1" hangingPunct="1">
              <a:spcBef>
                <a:spcPct val="0"/>
              </a:spcBef>
            </a:pPr>
            <a:endParaRPr lang="en-US" dirty="0" smtClean="0">
              <a:latin typeface="Arial" pitchFamily="34" charset="0"/>
              <a:cs typeface="Arial" pitchFamily="34" charset="0"/>
            </a:endParaRPr>
          </a:p>
          <a:p>
            <a:r>
              <a:rPr lang="en-US" sz="1200" b="1" kern="1200" baseline="0" dirty="0" smtClean="0">
                <a:solidFill>
                  <a:schemeClr val="tx1"/>
                </a:solidFill>
                <a:latin typeface="Arial" pitchFamily="34" charset="0"/>
                <a:ea typeface="+mn-ea"/>
                <a:cs typeface="Arial" pitchFamily="34" charset="0"/>
              </a:rPr>
              <a:t>Course of Action Development</a:t>
            </a:r>
          </a:p>
          <a:p>
            <a:r>
              <a:rPr lang="en-US" sz="1200" kern="1200" baseline="0" dirty="0" smtClean="0">
                <a:solidFill>
                  <a:schemeClr val="tx1"/>
                </a:solidFill>
                <a:latin typeface="Arial" pitchFamily="34" charset="0"/>
                <a:ea typeface="+mn-ea"/>
                <a:cs typeface="Arial" pitchFamily="34" charset="0"/>
              </a:rPr>
              <a:t>10-22. Mission analysis provides information needed to develop COAs. </a:t>
            </a:r>
            <a:r>
              <a:rPr lang="en-US" sz="1200" b="1" kern="1200" baseline="0" dirty="0" smtClean="0">
                <a:solidFill>
                  <a:schemeClr val="tx1"/>
                </a:solidFill>
                <a:latin typeface="Arial" pitchFamily="34" charset="0"/>
                <a:ea typeface="+mn-ea"/>
                <a:cs typeface="Arial" pitchFamily="34" charset="0"/>
              </a:rPr>
              <a:t>COA development aims to</a:t>
            </a:r>
          </a:p>
          <a:p>
            <a:r>
              <a:rPr lang="en-US" sz="1200" b="1" kern="1200" baseline="0" dirty="0" smtClean="0">
                <a:solidFill>
                  <a:schemeClr val="tx1"/>
                </a:solidFill>
                <a:latin typeface="Arial" pitchFamily="34" charset="0"/>
                <a:ea typeface="+mn-ea"/>
                <a:cs typeface="Arial" pitchFamily="34" charset="0"/>
              </a:rPr>
              <a:t>determine one or more ways to accomplish the mission</a:t>
            </a:r>
            <a:r>
              <a:rPr lang="en-US" sz="1200" kern="1200" baseline="0" dirty="0" smtClean="0">
                <a:solidFill>
                  <a:schemeClr val="tx1"/>
                </a:solidFill>
                <a:latin typeface="Arial" pitchFamily="34" charset="0"/>
                <a:ea typeface="+mn-ea"/>
                <a:cs typeface="Arial" pitchFamily="34" charset="0"/>
              </a:rPr>
              <a:t>. At lower echelons, the mission may be a single</a:t>
            </a:r>
          </a:p>
          <a:p>
            <a:r>
              <a:rPr lang="en-US" sz="1200" kern="1200" baseline="0" dirty="0" smtClean="0">
                <a:solidFill>
                  <a:schemeClr val="tx1"/>
                </a:solidFill>
                <a:latin typeface="Arial" pitchFamily="34" charset="0"/>
                <a:ea typeface="+mn-ea"/>
                <a:cs typeface="Arial" pitchFamily="34" charset="0"/>
              </a:rPr>
              <a:t>task. Most missions and tasks can be accomplished in more than one way. Normally, leaders develop two</a:t>
            </a:r>
          </a:p>
          <a:p>
            <a:r>
              <a:rPr lang="en-US" sz="1200" kern="1200" baseline="0" dirty="0" smtClean="0">
                <a:solidFill>
                  <a:schemeClr val="tx1"/>
                </a:solidFill>
                <a:latin typeface="Arial" pitchFamily="34" charset="0"/>
                <a:ea typeface="+mn-ea"/>
                <a:cs typeface="Arial" pitchFamily="34" charset="0"/>
              </a:rPr>
              <a:t>or more COAs. However, </a:t>
            </a:r>
            <a:r>
              <a:rPr lang="en-US" sz="1200" b="1" kern="1200" baseline="0" dirty="0" smtClean="0">
                <a:solidFill>
                  <a:schemeClr val="tx1"/>
                </a:solidFill>
                <a:latin typeface="Arial" pitchFamily="34" charset="0"/>
                <a:ea typeface="+mn-ea"/>
                <a:cs typeface="Arial" pitchFamily="34" charset="0"/>
              </a:rPr>
              <a:t>in a time-constrained environment, they may develop only one</a:t>
            </a:r>
            <a:r>
              <a:rPr lang="en-US" sz="1200" kern="1200" baseline="0" dirty="0" smtClean="0">
                <a:solidFill>
                  <a:schemeClr val="tx1"/>
                </a:solidFill>
                <a:latin typeface="Arial" pitchFamily="34" charset="0"/>
                <a:ea typeface="+mn-ea"/>
                <a:cs typeface="Arial" pitchFamily="34" charset="0"/>
              </a:rPr>
              <a:t>. Leaders do not</a:t>
            </a:r>
          </a:p>
          <a:p>
            <a:r>
              <a:rPr lang="en-US" sz="1200" kern="1200" baseline="0" dirty="0" smtClean="0">
                <a:solidFill>
                  <a:schemeClr val="tx1"/>
                </a:solidFill>
                <a:latin typeface="Arial" pitchFamily="34" charset="0"/>
                <a:ea typeface="+mn-ea"/>
                <a:cs typeface="Arial" pitchFamily="34" charset="0"/>
              </a:rPr>
              <a:t>wait for a complete order before beginning COA development. </a:t>
            </a:r>
            <a:r>
              <a:rPr lang="en-US" sz="1200" b="1" u="sng" kern="1200" baseline="0" dirty="0" smtClean="0">
                <a:solidFill>
                  <a:schemeClr val="tx1"/>
                </a:solidFill>
                <a:latin typeface="Arial" pitchFamily="34" charset="0"/>
                <a:ea typeface="+mn-ea"/>
                <a:cs typeface="Arial" pitchFamily="34" charset="0"/>
              </a:rPr>
              <a:t>Usable COAs are suitable, feasible,</a:t>
            </a:r>
          </a:p>
          <a:p>
            <a:r>
              <a:rPr lang="en-US" sz="1200" b="1" u="sng" kern="1200" baseline="0" dirty="0" smtClean="0">
                <a:solidFill>
                  <a:schemeClr val="tx1"/>
                </a:solidFill>
                <a:latin typeface="Arial" pitchFamily="34" charset="0"/>
                <a:ea typeface="+mn-ea"/>
                <a:cs typeface="Arial" pitchFamily="34" charset="0"/>
              </a:rPr>
              <a:t>acceptable, distinguishable, and complete</a:t>
            </a:r>
            <a:r>
              <a:rPr lang="en-US" sz="1200" kern="1200" baseline="0" dirty="0" smtClean="0">
                <a:solidFill>
                  <a:schemeClr val="tx1"/>
                </a:solidFill>
                <a:latin typeface="Arial" pitchFamily="34" charset="0"/>
                <a:ea typeface="+mn-ea"/>
                <a:cs typeface="Arial" pitchFamily="34" charset="0"/>
              </a:rPr>
              <a:t>. Leaders develop COAs as soon as they have enough information</a:t>
            </a:r>
          </a:p>
          <a:p>
            <a:r>
              <a:rPr lang="en-US" sz="1200" kern="1200" baseline="0" dirty="0" smtClean="0">
                <a:solidFill>
                  <a:schemeClr val="tx1"/>
                </a:solidFill>
                <a:latin typeface="Arial" pitchFamily="34" charset="0"/>
                <a:ea typeface="+mn-ea"/>
                <a:cs typeface="Arial" pitchFamily="34" charset="0"/>
              </a:rPr>
              <a:t>to do so. To develop COAs, leaders focus on the actions the unit takes at the objective and conduct a</a:t>
            </a:r>
          </a:p>
          <a:p>
            <a:r>
              <a:rPr lang="en-US" sz="1200" kern="1200" baseline="0" dirty="0" smtClean="0">
                <a:solidFill>
                  <a:schemeClr val="tx1"/>
                </a:solidFill>
                <a:latin typeface="Arial" pitchFamily="34" charset="0"/>
                <a:ea typeface="+mn-ea"/>
                <a:cs typeface="Arial" pitchFamily="34" charset="0"/>
              </a:rPr>
              <a:t>reverse plan to the starting point.</a:t>
            </a:r>
          </a:p>
          <a:p>
            <a:endParaRPr lang="en-US" sz="1200"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Analyze Courses of Action (War-game)</a:t>
            </a:r>
          </a:p>
          <a:p>
            <a:r>
              <a:rPr lang="en-US" sz="1200" kern="1200" baseline="0" dirty="0" smtClean="0">
                <a:solidFill>
                  <a:schemeClr val="tx1"/>
                </a:solidFill>
                <a:latin typeface="Arial" pitchFamily="34" charset="0"/>
                <a:ea typeface="+mn-ea"/>
                <a:cs typeface="Arial" pitchFamily="34" charset="0"/>
              </a:rPr>
              <a:t>10-31. For each COA, leaders think through the operation from start to finish. They compare each COA</a:t>
            </a:r>
          </a:p>
          <a:p>
            <a:r>
              <a:rPr lang="en-US" sz="1200" kern="1200" baseline="0" dirty="0" smtClean="0">
                <a:solidFill>
                  <a:schemeClr val="tx1"/>
                </a:solidFill>
                <a:latin typeface="Arial" pitchFamily="34" charset="0"/>
                <a:ea typeface="+mn-ea"/>
                <a:cs typeface="Arial" pitchFamily="34" charset="0"/>
              </a:rPr>
              <a:t>with the enemy’s most probable COA. At the small-unit level, the enemy’s most probable COA is what the</a:t>
            </a:r>
          </a:p>
          <a:p>
            <a:r>
              <a:rPr lang="en-US" sz="1200" kern="1200" baseline="0" dirty="0" smtClean="0">
                <a:solidFill>
                  <a:schemeClr val="tx1"/>
                </a:solidFill>
                <a:latin typeface="Arial" pitchFamily="34" charset="0"/>
                <a:ea typeface="+mn-ea"/>
                <a:cs typeface="Arial" pitchFamily="34" charset="0"/>
              </a:rPr>
              <a:t>enemy is most likely to do given what friendly forces are doing at that instant. The leader visualizes a set of</a:t>
            </a:r>
          </a:p>
          <a:p>
            <a:r>
              <a:rPr lang="en-US" sz="1200" kern="1200" baseline="0" dirty="0" smtClean="0">
                <a:solidFill>
                  <a:schemeClr val="tx1"/>
                </a:solidFill>
                <a:latin typeface="Arial" pitchFamily="34" charset="0"/>
                <a:ea typeface="+mn-ea"/>
                <a:cs typeface="Arial" pitchFamily="34" charset="0"/>
              </a:rPr>
              <a:t>actions and reactions. The object is to determine what can go wrong and what decision the leader will likely</a:t>
            </a:r>
          </a:p>
          <a:p>
            <a:r>
              <a:rPr lang="en-US" sz="1200" kern="1200" baseline="0" dirty="0" smtClean="0">
                <a:solidFill>
                  <a:schemeClr val="tx1"/>
                </a:solidFill>
                <a:latin typeface="Arial" pitchFamily="34" charset="0"/>
                <a:ea typeface="+mn-ea"/>
                <a:cs typeface="Arial" pitchFamily="34" charset="0"/>
              </a:rPr>
              <a:t>have to make as a result.</a:t>
            </a:r>
          </a:p>
          <a:p>
            <a:endParaRPr lang="en-US" sz="1200"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Course of Action Comparison and Selection</a:t>
            </a:r>
          </a:p>
          <a:p>
            <a:r>
              <a:rPr lang="en-US" sz="1200" kern="1200" baseline="0" dirty="0" smtClean="0">
                <a:solidFill>
                  <a:schemeClr val="tx1"/>
                </a:solidFill>
                <a:latin typeface="Arial" pitchFamily="34" charset="0"/>
                <a:ea typeface="+mn-ea"/>
                <a:cs typeface="Arial" pitchFamily="34" charset="0"/>
              </a:rPr>
              <a:t>10-32. Leaders compare COAs by weighing the advantages, disadvantages, strengths, and weaknesses of</a:t>
            </a:r>
          </a:p>
          <a:p>
            <a:r>
              <a:rPr lang="en-US" sz="1200" kern="1200" baseline="0" dirty="0" smtClean="0">
                <a:solidFill>
                  <a:schemeClr val="tx1"/>
                </a:solidFill>
                <a:latin typeface="Arial" pitchFamily="34" charset="0"/>
                <a:ea typeface="+mn-ea"/>
                <a:cs typeface="Arial" pitchFamily="34" charset="0"/>
              </a:rPr>
              <a:t>each, as noted during the war game. They decide which COA to execute based on this comparison and on</a:t>
            </a:r>
          </a:p>
          <a:p>
            <a:r>
              <a:rPr lang="en-US" sz="1200" kern="1200" baseline="0" dirty="0" smtClean="0">
                <a:solidFill>
                  <a:schemeClr val="tx1"/>
                </a:solidFill>
                <a:latin typeface="Arial" pitchFamily="34" charset="0"/>
                <a:ea typeface="+mn-ea"/>
                <a:cs typeface="Arial" pitchFamily="34" charset="0"/>
              </a:rPr>
              <a:t>their professional judgment. They take into account—</a:t>
            </a:r>
          </a:p>
          <a:p>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 Mission accomplishment.</a:t>
            </a:r>
          </a:p>
          <a:p>
            <a:r>
              <a:rPr lang="en-US" sz="1200" kern="1200" baseline="0" dirty="0" smtClean="0">
                <a:solidFill>
                  <a:schemeClr val="tx1"/>
                </a:solidFill>
                <a:latin typeface="Arial" pitchFamily="34" charset="0"/>
                <a:ea typeface="+mn-ea"/>
                <a:cs typeface="Arial" pitchFamily="34" charset="0"/>
              </a:rPr>
              <a:t> Time available to execute the operation.</a:t>
            </a:r>
          </a:p>
          <a:p>
            <a:r>
              <a:rPr lang="en-US" sz="1200" kern="1200" baseline="0" dirty="0" smtClean="0">
                <a:solidFill>
                  <a:schemeClr val="tx1"/>
                </a:solidFill>
                <a:latin typeface="Arial" pitchFamily="34" charset="0"/>
                <a:ea typeface="+mn-ea"/>
                <a:cs typeface="Arial" pitchFamily="34" charset="0"/>
              </a:rPr>
              <a:t> Risks.</a:t>
            </a:r>
          </a:p>
          <a:p>
            <a:r>
              <a:rPr lang="en-US" sz="1200" kern="1200" baseline="0" dirty="0" smtClean="0">
                <a:solidFill>
                  <a:schemeClr val="tx1"/>
                </a:solidFill>
                <a:latin typeface="Arial" pitchFamily="34" charset="0"/>
                <a:ea typeface="+mn-ea"/>
                <a:cs typeface="Arial" pitchFamily="34" charset="0"/>
              </a:rPr>
              <a:t> Results from unit reconnaissance.</a:t>
            </a:r>
          </a:p>
          <a:p>
            <a:r>
              <a:rPr lang="en-US" sz="1200" kern="1200" baseline="0" dirty="0" smtClean="0">
                <a:solidFill>
                  <a:schemeClr val="tx1"/>
                </a:solidFill>
                <a:latin typeface="Arial" pitchFamily="34" charset="0"/>
                <a:ea typeface="+mn-ea"/>
                <a:cs typeface="Arial" pitchFamily="34" charset="0"/>
              </a:rPr>
              <a:t> Subordinate unit tasks and purposes.</a:t>
            </a:r>
          </a:p>
          <a:p>
            <a:r>
              <a:rPr lang="en-US" sz="1200" kern="1200" baseline="0" dirty="0" smtClean="0">
                <a:solidFill>
                  <a:schemeClr val="tx1"/>
                </a:solidFill>
                <a:latin typeface="Arial" pitchFamily="34" charset="0"/>
                <a:ea typeface="+mn-ea"/>
                <a:cs typeface="Arial" pitchFamily="34" charset="0"/>
              </a:rPr>
              <a:t> Casualties incurred.</a:t>
            </a:r>
          </a:p>
          <a:p>
            <a:r>
              <a:rPr lang="en-US" sz="1200" kern="1200" baseline="0" dirty="0" smtClean="0">
                <a:solidFill>
                  <a:schemeClr val="tx1"/>
                </a:solidFill>
                <a:latin typeface="Arial" pitchFamily="34" charset="0"/>
                <a:ea typeface="+mn-ea"/>
                <a:cs typeface="Arial" pitchFamily="34" charset="0"/>
              </a:rPr>
              <a:t> Posturing of the force for future operations.</a:t>
            </a:r>
          </a:p>
          <a:p>
            <a:r>
              <a:rPr lang="en-US" sz="1200" kern="1200" baseline="0" dirty="0" smtClean="0">
                <a:solidFill>
                  <a:schemeClr val="tx1"/>
                </a:solidFill>
                <a:latin typeface="Arial" pitchFamily="34" charset="0"/>
                <a:ea typeface="+mn-ea"/>
                <a:cs typeface="Arial" pitchFamily="34" charset="0"/>
              </a:rPr>
              <a:t>=====================================================</a:t>
            </a:r>
          </a:p>
          <a:p>
            <a:pPr eaLnBrk="1" fontAlgn="auto" hangingPunct="1">
              <a:spcBef>
                <a:spcPts val="0"/>
              </a:spcBef>
              <a:spcAft>
                <a:spcPts val="0"/>
              </a:spcAft>
              <a:defRPr/>
            </a:pPr>
            <a:r>
              <a:rPr lang="en-US" b="1" u="sng" dirty="0" smtClean="0">
                <a:latin typeface="Arial" pitchFamily="34" charset="0"/>
                <a:cs typeface="Arial" pitchFamily="34" charset="0"/>
              </a:rPr>
              <a:t>NOTE.</a:t>
            </a:r>
            <a:r>
              <a:rPr lang="en-US" b="1" u="sng" baseline="0" dirty="0" smtClean="0">
                <a:latin typeface="Arial" pitchFamily="34" charset="0"/>
                <a:cs typeface="Arial" pitchFamily="34" charset="0"/>
              </a:rPr>
              <a:t> The following is additional preparation material for the instructor/facilitators:</a:t>
            </a:r>
            <a:endParaRPr lang="en-US" b="0" u="none" baseline="0" dirty="0" smtClean="0">
              <a:latin typeface="Arial" pitchFamily="34" charset="0"/>
              <a:cs typeface="Arial" pitchFamily="34" charset="0"/>
            </a:endParaRPr>
          </a:p>
          <a:p>
            <a:pPr eaLnBrk="1" fontAlgn="auto" hangingPunct="1">
              <a:spcBef>
                <a:spcPts val="0"/>
              </a:spcBef>
              <a:spcAft>
                <a:spcPts val="0"/>
              </a:spcAft>
              <a:defRPr/>
            </a:pPr>
            <a:endParaRPr lang="en-US" b="0" u="none" baseline="0"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1.</a:t>
            </a:r>
            <a:r>
              <a:rPr lang="en-US" baseline="0" dirty="0" smtClean="0">
                <a:latin typeface="Arial" pitchFamily="34" charset="0"/>
                <a:cs typeface="Arial" pitchFamily="34" charset="0"/>
              </a:rPr>
              <a:t> </a:t>
            </a:r>
            <a:r>
              <a:rPr lang="en-US" dirty="0" smtClean="0">
                <a:latin typeface="Arial" pitchFamily="34" charset="0"/>
                <a:cs typeface="Arial" pitchFamily="34" charset="0"/>
              </a:rPr>
              <a:t>To frame the tentative plan, leaders perform mission analysis.  This analysis is a continuation of step 1 of the TLPs and follows METT-TC</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a. Mission. Leaders analyze the mission to see how their actions fit into the overall mission of the higher headquarters.  They must first understand the higher HQs mission, Commanders Intent, and Concept of the operation.  Along with this information the leader must identify his specified, implied and essential tasks along with any constraints that will impact their mission (constraints can be in the form of a requirement or prohibition).  The product of this part of the analysis is the elements restated mission.  The mission statement is a simple, concise expression of the essential task the unit must accomplish and the purpose to be achieved.  The mission statement consists of the who (unit), What (the task), when (time), Where, (location), why (purpose of operation).</a:t>
            </a:r>
          </a:p>
          <a:p>
            <a:pPr eaLnBrk="1" fontAlgn="auto" hangingPunct="1">
              <a:spcBef>
                <a:spcPts val="0"/>
              </a:spcBef>
              <a:spcAft>
                <a:spcPts val="0"/>
              </a:spcAft>
              <a:defRPr/>
            </a:pPr>
            <a:r>
              <a:rPr lang="en-US" dirty="0" smtClean="0">
                <a:latin typeface="Arial" pitchFamily="34" charset="0"/>
                <a:cs typeface="Arial" pitchFamily="34" charset="0"/>
              </a:rPr>
              <a:t> </a:t>
            </a:r>
          </a:p>
          <a:p>
            <a:pPr eaLnBrk="1" fontAlgn="auto" hangingPunct="1">
              <a:spcBef>
                <a:spcPts val="0"/>
              </a:spcBef>
              <a:spcAft>
                <a:spcPts val="0"/>
              </a:spcAft>
              <a:defRPr/>
            </a:pPr>
            <a:r>
              <a:rPr lang="en-US" dirty="0" smtClean="0">
                <a:latin typeface="Arial" pitchFamily="34" charset="0"/>
                <a:cs typeface="Arial" pitchFamily="34" charset="0"/>
              </a:rPr>
              <a:t>b. Enemy.  Leaders need to know about the enemy’s composition, disposition, strength, recent activities, ability to reinforce, and possible enemy COAs.  Much of this information comes from the higher HQs and adjacent units, but the leader needs to be able to analyze the enemy on his own (discussed later in IPB).  It is important in this process to identify what you do not know about the enemy and how that can impact your mission.</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c. Terrain and Weather.  This addresses the military aspects of terrain using OAKOC (described in later slide).</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d. Troops and Support Available.  Used to determine the combat potential of your element.  Understanding the morale, experience, along with the strengths and weaknesses of subordinate leaders will give the leader a firm understanding of his own capabilities and limitations.  Additionally this is where the leader accounts for any attachments or detachments and the impact on his capabilities.</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e. Time Available.  Understand the amount of time available.  Analyze the time and space aspects of your mission for preparing, moving, fighting and sustaining.</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f. Civil Considerations.  These are how the man-made infrastructure, civilian institutions, and attitudes of the civilian leaders, populations, and organizations within an area of operations influence the conduct of military operations.  The acronym used for this process is ASCOPE (Areas, Structures, Capabilities, Organizations, People, and Events).</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2. MA provides the information required to execute COA development.  </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3. The purpose of COA development is to identify one or more ways to accomplish the mission.  During TLPs one COA is normally what is developed, but if the time permits developing a second COA is advisable.</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4. The steps in COA development are: Analyze relative combat power; Generate options; Array forces; Develop the concept of Operations; Assign Responsibility; Prepare COA statement and sketch.</a:t>
            </a:r>
          </a:p>
          <a:p>
            <a:pPr eaLnBrk="1" fontAlgn="auto" hangingPunct="1">
              <a:spcBef>
                <a:spcPts val="0"/>
              </a:spcBef>
              <a:spcAft>
                <a:spcPts val="0"/>
              </a:spcAft>
              <a:defRPr/>
            </a:pPr>
            <a:r>
              <a:rPr lang="en-US" dirty="0" smtClean="0">
                <a:latin typeface="Arial" pitchFamily="34" charset="0"/>
                <a:cs typeface="Arial" pitchFamily="34" charset="0"/>
              </a:rPr>
              <a:t> </a:t>
            </a:r>
          </a:p>
          <a:p>
            <a:pPr eaLnBrk="1" fontAlgn="auto" hangingPunct="1">
              <a:spcBef>
                <a:spcPts val="0"/>
              </a:spcBef>
              <a:spcAft>
                <a:spcPts val="0"/>
              </a:spcAft>
              <a:defRPr/>
            </a:pPr>
            <a:r>
              <a:rPr lang="en-US" dirty="0" smtClean="0">
                <a:latin typeface="Arial" pitchFamily="34" charset="0"/>
                <a:cs typeface="Arial" pitchFamily="34" charset="0"/>
              </a:rPr>
              <a:t>5.</a:t>
            </a:r>
            <a:r>
              <a:rPr lang="en-US" baseline="0" dirty="0" smtClean="0">
                <a:latin typeface="Arial" pitchFamily="34" charset="0"/>
                <a:cs typeface="Arial" pitchFamily="34" charset="0"/>
              </a:rPr>
              <a:t> </a:t>
            </a:r>
            <a:r>
              <a:rPr lang="en-US" dirty="0" smtClean="0">
                <a:latin typeface="Arial" pitchFamily="34" charset="0"/>
                <a:cs typeface="Arial" pitchFamily="34" charset="0"/>
              </a:rPr>
              <a:t>Analyze Courses of Action.  Think through the mission from start to finish.  Compare each COA with the enemy’s most probably COA.  The leader visualizes a set of actions and reactions.  The objective is to determine what can go wrong and what decision the leader will need to make.  In essence this develops contingency plans.</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6. Compare COAs and make a decision.   Develop a weighting scale based on the most important aspects of the mission and then weigh the advantages and disadvantages of each COA based on what was noted during the war-game process.</a:t>
            </a:r>
          </a:p>
          <a:p>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10</a:t>
            </a:fld>
            <a:endParaRPr lang="en-US" dirty="0" smtClean="0"/>
          </a:p>
        </p:txBody>
      </p:sp>
    </p:spTree>
    <p:extLst>
      <p:ext uri="{BB962C8B-B14F-4D97-AF65-F5344CB8AC3E}">
        <p14:creationId xmlns:p14="http://schemas.microsoft.com/office/powerpoint/2010/main" val="129407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b="1" u="sng" dirty="0" smtClean="0">
                <a:latin typeface="Arial" pitchFamily="34" charset="0"/>
                <a:cs typeface="Arial" pitchFamily="34" charset="0"/>
              </a:rPr>
              <a:t>NOTE.</a:t>
            </a:r>
          </a:p>
          <a:p>
            <a:pPr eaLnBrk="1" fontAlgn="auto" hangingPunct="1">
              <a:spcBef>
                <a:spcPts val="0"/>
              </a:spcBef>
              <a:spcAft>
                <a:spcPts val="0"/>
              </a:spcAft>
              <a:defRPr/>
            </a:pPr>
            <a:endParaRPr lang="en-US" dirty="0" smtClean="0">
              <a:latin typeface="Arial" pitchFamily="34" charset="0"/>
              <a:cs typeface="Arial" pitchFamily="34" charset="0"/>
            </a:endParaRPr>
          </a:p>
          <a:p>
            <a:pPr marL="228600" indent="-228600" eaLnBrk="1" fontAlgn="auto" hangingPunct="1">
              <a:spcBef>
                <a:spcPts val="0"/>
              </a:spcBef>
              <a:spcAft>
                <a:spcPts val="0"/>
              </a:spcAft>
              <a:buAutoNum type="arabicPeriod"/>
              <a:defRPr/>
            </a:pPr>
            <a:r>
              <a:rPr lang="en-US" dirty="0" smtClean="0">
                <a:latin typeface="Arial" pitchFamily="34" charset="0"/>
                <a:cs typeface="Arial" pitchFamily="34" charset="0"/>
              </a:rPr>
              <a:t>Provide</a:t>
            </a:r>
            <a:r>
              <a:rPr lang="en-US" baseline="0" dirty="0" smtClean="0">
                <a:latin typeface="Arial" pitchFamily="34" charset="0"/>
                <a:cs typeface="Arial" pitchFamily="34" charset="0"/>
              </a:rPr>
              <a:t> hard and/or CD copies of:</a:t>
            </a:r>
          </a:p>
          <a:p>
            <a:pPr marL="685800" lvl="1" indent="-228600" eaLnBrk="1" fontAlgn="auto" hangingPunct="1">
              <a:spcBef>
                <a:spcPts val="0"/>
              </a:spcBef>
              <a:spcAft>
                <a:spcPts val="0"/>
              </a:spcAft>
              <a:buAutoNum type="alphaLcPeriod"/>
              <a:defRPr/>
            </a:pPr>
            <a:r>
              <a:rPr lang="en-US" baseline="0" dirty="0" smtClean="0">
                <a:latin typeface="Arial" pitchFamily="34" charset="0"/>
                <a:cs typeface="Arial" pitchFamily="34" charset="0"/>
              </a:rPr>
              <a:t>The Conduct a Tactical Mission Rubric to the students </a:t>
            </a:r>
          </a:p>
          <a:p>
            <a:pPr marL="685800" lvl="1" indent="-228600" eaLnBrk="1" fontAlgn="auto" hangingPunct="1">
              <a:spcBef>
                <a:spcPts val="0"/>
              </a:spcBef>
              <a:spcAft>
                <a:spcPts val="0"/>
              </a:spcAft>
              <a:buAutoNum type="alphaLcPeriod"/>
              <a:defRPr/>
            </a:pPr>
            <a:r>
              <a:rPr lang="en-US" baseline="0" dirty="0" smtClean="0">
                <a:latin typeface="Arial" pitchFamily="34" charset="0"/>
                <a:cs typeface="Arial" pitchFamily="34" charset="0"/>
              </a:rPr>
              <a:t>The slides that are hidden following this one</a:t>
            </a:r>
          </a:p>
          <a:p>
            <a:pPr marL="685800" lvl="1" indent="-228600" eaLnBrk="1" fontAlgn="auto" hangingPunct="1">
              <a:spcBef>
                <a:spcPts val="0"/>
              </a:spcBef>
              <a:spcAft>
                <a:spcPts val="0"/>
              </a:spcAft>
              <a:buAutoNum type="alphaLcPeriod"/>
              <a:defRPr/>
            </a:pPr>
            <a:r>
              <a:rPr lang="en-US" baseline="0" dirty="0" smtClean="0">
                <a:latin typeface="Arial" pitchFamily="34" charset="0"/>
                <a:cs typeface="Arial" pitchFamily="34" charset="0"/>
              </a:rPr>
              <a:t>Dismounted- C-IED Smart-Book (JIEDDO)</a:t>
            </a:r>
          </a:p>
          <a:p>
            <a:pPr marL="685800" lvl="1" indent="-228600" eaLnBrk="1" fontAlgn="auto" hangingPunct="1">
              <a:spcBef>
                <a:spcPts val="0"/>
              </a:spcBef>
              <a:spcAft>
                <a:spcPts val="0"/>
              </a:spcAft>
              <a:buAutoNum type="alphaLcPeriod"/>
              <a:defRPr/>
            </a:pPr>
            <a:r>
              <a:rPr lang="en-US" baseline="0" dirty="0" smtClean="0">
                <a:latin typeface="Arial" pitchFamily="34" charset="0"/>
                <a:cs typeface="Arial" pitchFamily="34" charset="0"/>
              </a:rPr>
              <a:t>FM 6-0, </a:t>
            </a:r>
            <a:r>
              <a:rPr lang="en-US" sz="1200" kern="1200" baseline="0" dirty="0" smtClean="0">
                <a:solidFill>
                  <a:schemeClr val="tx1"/>
                </a:solidFill>
                <a:latin typeface="Arial" pitchFamily="34" charset="0"/>
                <a:ea typeface="+mn-ea"/>
                <a:cs typeface="Arial" pitchFamily="34" charset="0"/>
              </a:rPr>
              <a:t>Commander and Staff Organization and Operations</a:t>
            </a:r>
          </a:p>
          <a:p>
            <a:pPr marL="228600" indent="-228600" eaLnBrk="1" fontAlgn="auto" hangingPunct="1">
              <a:spcBef>
                <a:spcPts val="0"/>
              </a:spcBef>
              <a:spcAft>
                <a:spcPts val="0"/>
              </a:spcAft>
              <a:buAutoNum type="arabicPeriod"/>
              <a:defRPr/>
            </a:pPr>
            <a:endParaRPr lang="en-US" baseline="0" dirty="0" smtClean="0">
              <a:latin typeface="Arial" pitchFamily="34" charset="0"/>
              <a:cs typeface="Arial" pitchFamily="34" charset="0"/>
            </a:endParaRPr>
          </a:p>
          <a:p>
            <a:pPr marL="228600" indent="-228600" eaLnBrk="1" fontAlgn="auto" hangingPunct="1">
              <a:spcBef>
                <a:spcPts val="0"/>
              </a:spcBef>
              <a:spcAft>
                <a:spcPts val="0"/>
              </a:spcAft>
              <a:buAutoNum type="arabicPeriod"/>
              <a:defRPr/>
            </a:pPr>
            <a:r>
              <a:rPr lang="en-US" baseline="0" dirty="0" smtClean="0">
                <a:latin typeface="Arial" pitchFamily="34" charset="0"/>
                <a:cs typeface="Arial" pitchFamily="34" charset="0"/>
              </a:rPr>
              <a:t>The time allotted for group work and presentation/discussions will depend on your available time</a:t>
            </a:r>
          </a:p>
          <a:p>
            <a:pPr marL="228600" indent="-228600" eaLnBrk="1" fontAlgn="auto" hangingPunct="1">
              <a:spcBef>
                <a:spcPts val="0"/>
              </a:spcBef>
              <a:spcAft>
                <a:spcPts val="0"/>
              </a:spcAft>
              <a:buAutoNum type="arabicPeriod"/>
              <a:defRPr/>
            </a:pPr>
            <a:r>
              <a:rPr lang="en-US" baseline="0" dirty="0" smtClean="0">
                <a:latin typeface="Arial" pitchFamily="34" charset="0"/>
                <a:cs typeface="Arial" pitchFamily="34" charset="0"/>
              </a:rPr>
              <a:t>You may develop a simple scenario that includes a mission order issue from higher to add more realism</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BA05C9-4AB3-442A-AA71-90AE99DB54A9}"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val="1111320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12</a:t>
            </a:fld>
            <a:endParaRPr lang="en-US" dirty="0" smtClean="0"/>
          </a:p>
        </p:txBody>
      </p:sp>
    </p:spTree>
    <p:extLst>
      <p:ext uri="{BB962C8B-B14F-4D97-AF65-F5344CB8AC3E}">
        <p14:creationId xmlns:p14="http://schemas.microsoft.com/office/powerpoint/2010/main" val="159345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0" eaLnBrk="1" hangingPunct="1">
              <a:spcBef>
                <a:spcPct val="0"/>
              </a:spcBef>
              <a:buNone/>
            </a:pPr>
            <a:r>
              <a:rPr lang="en-US" dirty="0" smtClean="0">
                <a:latin typeface="Arial" pitchFamily="34" charset="0"/>
                <a:cs typeface="Arial" pitchFamily="34" charset="0"/>
              </a:rPr>
              <a:t>1.The METT-TC factors are the variables whose infinite mutations always combine to form a new tactical pattern. They never produce exactly the same situation; thus, there can be no checklist that adequately addresses all the situations friendly forces may encounter. </a:t>
            </a:r>
          </a:p>
          <a:p>
            <a:pPr marL="228600" indent="0" eaLnBrk="1" hangingPunct="1">
              <a:spcBef>
                <a:spcPct val="0"/>
              </a:spcBef>
              <a:buNone/>
            </a:pPr>
            <a:endParaRPr lang="en-US" dirty="0" smtClean="0">
              <a:latin typeface="Arial" pitchFamily="34" charset="0"/>
              <a:cs typeface="Arial" pitchFamily="34" charset="0"/>
            </a:endParaRPr>
          </a:p>
          <a:p>
            <a:pPr marL="228600" indent="0" eaLnBrk="1" hangingPunct="1">
              <a:spcBef>
                <a:spcPct val="0"/>
              </a:spcBef>
              <a:buNone/>
            </a:pPr>
            <a:r>
              <a:rPr lang="en-US" dirty="0" smtClean="0">
                <a:latin typeface="Arial" pitchFamily="34" charset="0"/>
                <a:cs typeface="Arial" pitchFamily="34" charset="0"/>
              </a:rPr>
              <a:t>2.</a:t>
            </a:r>
            <a:r>
              <a:rPr lang="en-US" baseline="0" dirty="0" smtClean="0">
                <a:latin typeface="Arial" pitchFamily="34" charset="0"/>
                <a:cs typeface="Arial" pitchFamily="34" charset="0"/>
              </a:rPr>
              <a:t> </a:t>
            </a:r>
            <a:r>
              <a:rPr lang="en-US" dirty="0" smtClean="0">
                <a:latin typeface="Arial" pitchFamily="34" charset="0"/>
                <a:cs typeface="Arial" pitchFamily="34" charset="0"/>
              </a:rPr>
              <a:t>Each tactical problem is unique and must be solved on its own merits.</a:t>
            </a:r>
          </a:p>
          <a:p>
            <a:pPr eaLnBrk="1" hangingPunct="1">
              <a:spcBef>
                <a:spcPct val="0"/>
              </a:spcBef>
            </a:pPr>
            <a:endParaRPr lang="en-US" dirty="0" smtClean="0">
              <a:latin typeface="Arial" pitchFamily="34" charset="0"/>
              <a:cs typeface="Arial" pitchFamily="34" charset="0"/>
            </a:endParaRP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D7D168-7DC8-426F-8BEA-DAB06084F899}" type="slidenum">
              <a:rPr lang="en-US" smtClean="0"/>
              <a:pPr fontAlgn="base">
                <a:spcBef>
                  <a:spcPct val="0"/>
                </a:spcBef>
                <a:spcAft>
                  <a:spcPct val="0"/>
                </a:spcAft>
                <a:defRPr/>
              </a:pPr>
              <a:t>13</a:t>
            </a:fld>
            <a:endParaRPr lang="en-US" dirty="0" smtClean="0"/>
          </a:p>
        </p:txBody>
      </p:sp>
    </p:spTree>
    <p:extLst>
      <p:ext uri="{BB962C8B-B14F-4D97-AF65-F5344CB8AC3E}">
        <p14:creationId xmlns:p14="http://schemas.microsoft.com/office/powerpoint/2010/main" val="127467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14</a:t>
            </a:fld>
            <a:endParaRPr lang="en-US" dirty="0" smtClean="0"/>
          </a:p>
        </p:txBody>
      </p:sp>
    </p:spTree>
    <p:extLst>
      <p:ext uri="{BB962C8B-B14F-4D97-AF65-F5344CB8AC3E}">
        <p14:creationId xmlns:p14="http://schemas.microsoft.com/office/powerpoint/2010/main" val="12940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p>
            <a:fld id="{85DEF0F5-3CBA-4197-8A79-84DE001D5D81}" type="slidenum">
              <a:rPr lang="en-US"/>
              <a:pPr/>
              <a:t>15</a:t>
            </a:fld>
            <a:endParaRPr lang="en-US" dirty="0"/>
          </a:p>
        </p:txBody>
      </p:sp>
      <p:sp>
        <p:nvSpPr>
          <p:cNvPr id="35843" name="Rectangle 2"/>
          <p:cNvSpPr>
            <a:spLocks noGrp="1" noRot="1" noChangeAspect="1" noChangeArrowheads="1" noTextEdit="1"/>
          </p:cNvSpPr>
          <p:nvPr>
            <p:ph type="sldImg"/>
          </p:nvPr>
        </p:nvSpPr>
        <p:spPr>
          <a:xfrm>
            <a:off x="1152525" y="692150"/>
            <a:ext cx="4552950" cy="3414713"/>
          </a:xfrm>
          <a:ln/>
        </p:spPr>
      </p:sp>
      <p:sp>
        <p:nvSpPr>
          <p:cNvPr id="35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8020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r>
              <a:rPr lang="en-US" dirty="0" smtClean="0">
                <a:latin typeface="Arial" pitchFamily="34" charset="0"/>
                <a:cs typeface="Arial" pitchFamily="34" charset="0"/>
              </a:rPr>
              <a:t>1. Show this slide as an example of a basic planning tool used during the planning process. By taking the time to fill this sheet out with some detail the leader will expedite the COA development process and ensure that each aspect of the mission is fully understood.  </a:t>
            </a:r>
          </a:p>
          <a:p>
            <a:pPr marL="228600" indent="-228600" eaLnBrk="1" hangingPunct="1">
              <a:spcBef>
                <a:spcPct val="0"/>
              </a:spcBef>
              <a:buNone/>
            </a:pPr>
            <a:endParaRPr lang="en-US" dirty="0" smtClean="0">
              <a:latin typeface="Arial" pitchFamily="34" charset="0"/>
              <a:cs typeface="Arial" pitchFamily="34" charset="0"/>
            </a:endParaRPr>
          </a:p>
          <a:p>
            <a:pPr marL="228600" indent="-228600" eaLnBrk="1" hangingPunct="1">
              <a:spcBef>
                <a:spcPct val="0"/>
              </a:spcBef>
              <a:buNone/>
            </a:pPr>
            <a:r>
              <a:rPr lang="en-US" dirty="0" smtClean="0">
                <a:latin typeface="Arial" pitchFamily="34" charset="0"/>
                <a:cs typeface="Arial" pitchFamily="34" charset="0"/>
              </a:rPr>
              <a:t>2. If there is information that is not known to the leader they should ask questions to gain the information.</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82D80E-96CE-499B-B30C-F68929643DB5}" type="slidenum">
              <a:rPr lang="en-US" smtClean="0"/>
              <a:pPr fontAlgn="base">
                <a:spcBef>
                  <a:spcPct val="0"/>
                </a:spcBef>
                <a:spcAft>
                  <a:spcPct val="0"/>
                </a:spcAft>
                <a:defRPr/>
              </a:pPr>
              <a:t>16</a:t>
            </a:fld>
            <a:endParaRPr lang="en-US" dirty="0" smtClean="0"/>
          </a:p>
        </p:txBody>
      </p:sp>
    </p:spTree>
    <p:extLst>
      <p:ext uri="{BB962C8B-B14F-4D97-AF65-F5344CB8AC3E}">
        <p14:creationId xmlns:p14="http://schemas.microsoft.com/office/powerpoint/2010/main" val="4168732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 typeface="+mj-lt"/>
              <a:buNone/>
            </a:pPr>
            <a:r>
              <a:rPr lang="en-US" dirty="0" smtClean="0">
                <a:latin typeface="Arial" pitchFamily="34" charset="0"/>
                <a:cs typeface="Arial" pitchFamily="34" charset="0"/>
              </a:rPr>
              <a:t>1. Continuation of previous slide outlining the Mission Analysis worksheet.  This is simply one example.  Each leader should develop the tools they will need to be able to effectively execute detailed planning.</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B0D76B-C2C2-4C40-9C3E-73F363DEF142}" type="slidenum">
              <a:rPr lang="en-US" smtClean="0"/>
              <a:pPr fontAlgn="base">
                <a:spcBef>
                  <a:spcPct val="0"/>
                </a:spcBef>
                <a:spcAft>
                  <a:spcPct val="0"/>
                </a:spcAft>
                <a:defRPr/>
              </a:pPr>
              <a:t>17</a:t>
            </a:fld>
            <a:endParaRPr lang="en-US" dirty="0" smtClean="0"/>
          </a:p>
        </p:txBody>
      </p:sp>
    </p:spTree>
    <p:extLst>
      <p:ext uri="{BB962C8B-B14F-4D97-AF65-F5344CB8AC3E}">
        <p14:creationId xmlns:p14="http://schemas.microsoft.com/office/powerpoint/2010/main" val="3447633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p>
          <a:p>
            <a:pPr eaLnBrk="1" hangingPunct="1">
              <a:spcBef>
                <a:spcPct val="0"/>
              </a:spcBef>
            </a:pPr>
            <a:r>
              <a:rPr lang="en-US" dirty="0" smtClean="0"/>
              <a:t>a. HOPE- (timeline)</a:t>
            </a:r>
          </a:p>
          <a:p>
            <a:pPr eaLnBrk="1" hangingPunct="1">
              <a:spcBef>
                <a:spcPct val="0"/>
              </a:spcBef>
            </a:pPr>
            <a:endParaRPr lang="en-US" dirty="0" smtClean="0"/>
          </a:p>
          <a:p>
            <a:pPr eaLnBrk="1" hangingPunct="1">
              <a:spcBef>
                <a:spcPct val="0"/>
              </a:spcBef>
            </a:pPr>
            <a:r>
              <a:rPr lang="en-US" dirty="0" smtClean="0"/>
              <a:t>(1) H-Higher</a:t>
            </a:r>
          </a:p>
          <a:p>
            <a:pPr eaLnBrk="1" hangingPunct="1">
              <a:spcBef>
                <a:spcPct val="0"/>
              </a:spcBef>
            </a:pPr>
            <a:endParaRPr lang="en-US" dirty="0" smtClean="0"/>
          </a:p>
          <a:p>
            <a:pPr eaLnBrk="1" hangingPunct="1">
              <a:spcBef>
                <a:spcPct val="0"/>
              </a:spcBef>
            </a:pPr>
            <a:r>
              <a:rPr lang="en-US" dirty="0" smtClean="0"/>
              <a:t>(2) O- Operational</a:t>
            </a:r>
          </a:p>
          <a:p>
            <a:pPr eaLnBrk="1" hangingPunct="1">
              <a:spcBef>
                <a:spcPct val="0"/>
              </a:spcBef>
            </a:pPr>
            <a:endParaRPr lang="en-US" dirty="0" smtClean="0"/>
          </a:p>
          <a:p>
            <a:pPr eaLnBrk="1" hangingPunct="1">
              <a:spcBef>
                <a:spcPct val="0"/>
              </a:spcBef>
            </a:pPr>
            <a:r>
              <a:rPr lang="en-US" dirty="0" smtClean="0"/>
              <a:t>(3) P- Planning</a:t>
            </a:r>
          </a:p>
          <a:p>
            <a:pPr eaLnBrk="1" hangingPunct="1">
              <a:spcBef>
                <a:spcPct val="0"/>
              </a:spcBef>
            </a:pPr>
            <a:endParaRPr lang="en-US" dirty="0" smtClean="0"/>
          </a:p>
          <a:p>
            <a:pPr eaLnBrk="1" hangingPunct="1">
              <a:spcBef>
                <a:spcPct val="0"/>
              </a:spcBef>
            </a:pPr>
            <a:r>
              <a:rPr lang="en-US" dirty="0" smtClean="0"/>
              <a:t>(4) E- Enemy</a:t>
            </a:r>
          </a:p>
          <a:p>
            <a:pPr eaLnBrk="1" hangingPunct="1">
              <a:spcBef>
                <a:spcPct val="0"/>
              </a:spcBef>
            </a:pPr>
            <a:endParaRPr lang="en-US" dirty="0" smtClean="0"/>
          </a:p>
          <a:p>
            <a:pPr eaLnBrk="1" hangingPunct="1">
              <a:spcBef>
                <a:spcPct val="0"/>
              </a:spcBef>
            </a:pPr>
            <a:r>
              <a:rPr lang="en-US" dirty="0" smtClean="0"/>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18</a:t>
            </a:fld>
            <a:endParaRPr lang="en-US" dirty="0" smtClean="0"/>
          </a:p>
        </p:txBody>
      </p:sp>
    </p:spTree>
    <p:extLst>
      <p:ext uri="{BB962C8B-B14F-4D97-AF65-F5344CB8AC3E}">
        <p14:creationId xmlns:p14="http://schemas.microsoft.com/office/powerpoint/2010/main" val="4231973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19</a:t>
            </a:fld>
            <a:endParaRPr lang="en-US" dirty="0" smtClean="0"/>
          </a:p>
        </p:txBody>
      </p:sp>
    </p:spTree>
    <p:extLst>
      <p:ext uri="{BB962C8B-B14F-4D97-AF65-F5344CB8AC3E}">
        <p14:creationId xmlns:p14="http://schemas.microsoft.com/office/powerpoint/2010/main" val="159345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Here is the Terminal Learning Objective (TLO) and supporting Enabling Learning Objectives (ELOs)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During</a:t>
            </a:r>
            <a:r>
              <a:rPr lang="en-US" baseline="0" dirty="0" smtClean="0">
                <a:latin typeface="Arial" pitchFamily="34" charset="0"/>
                <a:cs typeface="Arial" pitchFamily="34" charset="0"/>
              </a:rPr>
              <a:t> this class we will cover Learning Step Activity 1 (LSA 1) </a:t>
            </a:r>
            <a:r>
              <a:rPr lang="en-US" sz="1200" b="1" dirty="0" smtClean="0">
                <a:solidFill>
                  <a:srgbClr val="0000CC"/>
                </a:solidFill>
                <a:latin typeface="Arial" pitchFamily="34" charset="0"/>
                <a:cs typeface="Arial" pitchFamily="34" charset="0"/>
              </a:rPr>
              <a:t>Plan a tactical mission IAW Troop Leading Procedures (TLP)</a:t>
            </a:r>
            <a:endParaRPr lang="en-US" sz="1200" b="1" dirty="0" smtClean="0">
              <a:solidFill>
                <a:srgbClr val="0000FF"/>
              </a:solidFill>
              <a:latin typeface="Arial" pitchFamily="34" charset="0"/>
              <a:cs typeface="Arial" pitchFamily="34" charset="0"/>
            </a:endParaRPr>
          </a:p>
          <a:p>
            <a:endParaRPr lang="en-US" sz="1200" b="1" dirty="0" smtClean="0">
              <a:solidFill>
                <a:srgbClr val="0000FF"/>
              </a:solidFill>
              <a:latin typeface="Arial" pitchFamily="34" charset="0"/>
              <a:cs typeface="Arial" pitchFamily="34" charset="0"/>
            </a:endParaRPr>
          </a:p>
          <a:p>
            <a:r>
              <a:rPr lang="en-US" sz="1200" b="1" dirty="0" smtClean="0">
                <a:solidFill>
                  <a:srgbClr val="0000FF"/>
                </a:solidFill>
                <a:latin typeface="Arial" pitchFamily="34" charset="0"/>
                <a:cs typeface="Arial" pitchFamily="34" charset="0"/>
              </a:rPr>
              <a:t>NOTE. </a:t>
            </a:r>
            <a:r>
              <a:rPr lang="en-US" sz="1200" b="0" dirty="0" smtClean="0">
                <a:solidFill>
                  <a:srgbClr val="0000FF"/>
                </a:solidFill>
                <a:latin typeface="Arial" pitchFamily="34" charset="0"/>
                <a:cs typeface="Arial" pitchFamily="34" charset="0"/>
              </a:rPr>
              <a:t>Let the students know that:</a:t>
            </a:r>
          </a:p>
          <a:p>
            <a:r>
              <a:rPr lang="en-US" sz="1200" b="0" dirty="0" smtClean="0">
                <a:solidFill>
                  <a:srgbClr val="0000FF"/>
                </a:solidFill>
                <a:latin typeface="Arial" pitchFamily="34" charset="0"/>
                <a:cs typeface="Arial" pitchFamily="34" charset="0"/>
              </a:rPr>
              <a:t>1.</a:t>
            </a:r>
            <a:r>
              <a:rPr lang="en-US" sz="1200" b="0" baseline="0" dirty="0" smtClean="0">
                <a:solidFill>
                  <a:srgbClr val="0000FF"/>
                </a:solidFill>
                <a:latin typeface="Arial" pitchFamily="34" charset="0"/>
                <a:cs typeface="Arial" pitchFamily="34" charset="0"/>
              </a:rPr>
              <a:t> They will plan and conduct a tactical mission using the 8 steps of TLP during week 2 and they will have to apply eve thing they learn during this week. </a:t>
            </a:r>
          </a:p>
          <a:p>
            <a:r>
              <a:rPr lang="en-US" sz="1200" b="0" baseline="0" dirty="0" smtClean="0">
                <a:solidFill>
                  <a:srgbClr val="0000FF"/>
                </a:solidFill>
                <a:latin typeface="Arial" pitchFamily="34" charset="0"/>
                <a:cs typeface="Arial" pitchFamily="34" charset="0"/>
              </a:rPr>
              <a:t>2. T</a:t>
            </a:r>
            <a:r>
              <a:rPr lang="en-US" sz="1200" b="0" dirty="0" smtClean="0">
                <a:solidFill>
                  <a:srgbClr val="0000FF"/>
                </a:solidFill>
                <a:latin typeface="Arial" pitchFamily="34" charset="0"/>
                <a:cs typeface="Arial" pitchFamily="34" charset="0"/>
              </a:rPr>
              <a:t>hey</a:t>
            </a:r>
            <a:r>
              <a:rPr lang="en-US" sz="1200" b="0" baseline="0" dirty="0" smtClean="0">
                <a:solidFill>
                  <a:srgbClr val="0000FF"/>
                </a:solidFill>
                <a:latin typeface="Arial" pitchFamily="34" charset="0"/>
                <a:cs typeface="Arial" pitchFamily="34" charset="0"/>
              </a:rPr>
              <a:t> will be formally evaluated thru rubrics on what they learn in this class. </a:t>
            </a:r>
            <a:endParaRPr lang="en-US" dirty="0" smtClean="0">
              <a:latin typeface="Arial" pitchFamily="34" charset="0"/>
              <a:cs typeface="Arial" pitchFamily="34" charset="0"/>
            </a:endParaRPr>
          </a:p>
          <a:p>
            <a:endParaRPr 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22100115-5136-4D66-A83E-78C7DF22753A}" type="slidenum">
              <a:rPr lang="en-US" smtClean="0"/>
              <a:pPr>
                <a:defRPr/>
              </a:pPr>
              <a:t>2</a:t>
            </a:fld>
            <a:endParaRPr lang="en-US" dirty="0"/>
          </a:p>
        </p:txBody>
      </p:sp>
    </p:spTree>
    <p:extLst>
      <p:ext uri="{BB962C8B-B14F-4D97-AF65-F5344CB8AC3E}">
        <p14:creationId xmlns:p14="http://schemas.microsoft.com/office/powerpoint/2010/main" val="3649564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Discuss the IPOE wheel and how the four steps relate to the enemy situation, disposition, composition, capabilities and limitations and how that in turn helps the leader understand the enemy most likely course of action.</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When analyzing the enemy the IPOE process in conjunction with a continuous threat assessment based on the triad will give the leader and his element the best chance for a successful mission.</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C4C1DB-C9B0-4103-A2A8-3D258B63051E}" type="slidenum">
              <a:rPr lang="en-US" smtClean="0"/>
              <a:pPr fontAlgn="base">
                <a:spcBef>
                  <a:spcPct val="0"/>
                </a:spcBef>
                <a:spcAft>
                  <a:spcPct val="0"/>
                </a:spcAft>
                <a:defRPr/>
              </a:pPr>
              <a:t>20</a:t>
            </a:fld>
            <a:endParaRPr lang="en-US" dirty="0" smtClean="0"/>
          </a:p>
        </p:txBody>
      </p:sp>
    </p:spTree>
    <p:extLst>
      <p:ext uri="{BB962C8B-B14F-4D97-AF65-F5344CB8AC3E}">
        <p14:creationId xmlns:p14="http://schemas.microsoft.com/office/powerpoint/2010/main" val="3527409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Understanding the enemy is one of the most important aspects of planning.  You can have an outstanding plan, but failing to realize that the enemy has a significant say in your success or failure is a failure in and of itself.  </a:t>
            </a:r>
          </a:p>
          <a:p>
            <a:pPr eaLnBrk="1" hangingPunct="1">
              <a:spcBef>
                <a:spcPct val="0"/>
              </a:spcBef>
            </a:pPr>
            <a:endParaRPr lang="en-US" dirty="0" smtClean="0"/>
          </a:p>
          <a:p>
            <a:pPr eaLnBrk="1" hangingPunct="1">
              <a:spcBef>
                <a:spcPct val="0"/>
              </a:spcBef>
            </a:pPr>
            <a:r>
              <a:rPr lang="en-US" dirty="0" smtClean="0"/>
              <a:t>2. For elements that have a staff, the S-2 maintains a running estimate of the enemy situation in the form of his Intelligence Preparation of the Operational</a:t>
            </a:r>
            <a:r>
              <a:rPr lang="en-US" baseline="0" dirty="0" smtClean="0"/>
              <a:t> Environment</a:t>
            </a:r>
            <a:r>
              <a:rPr lang="en-US" dirty="0" smtClean="0"/>
              <a:t> (IPOE).  This document is continuously updated and current to allow him to answer the Commanders Questions and identify information gaps that require the use of available assets to close.</a:t>
            </a:r>
          </a:p>
          <a:p>
            <a:pPr eaLnBrk="1" hangingPunct="1">
              <a:spcBef>
                <a:spcPct val="0"/>
              </a:spcBef>
            </a:pPr>
            <a:endParaRPr lang="en-US" dirty="0" smtClean="0"/>
          </a:p>
          <a:p>
            <a:pPr eaLnBrk="1" hangingPunct="1">
              <a:spcBef>
                <a:spcPct val="0"/>
              </a:spcBef>
            </a:pPr>
            <a:r>
              <a:rPr lang="en-US" dirty="0" smtClean="0"/>
              <a:t>3. At the company level the CoIST, Commander, Platoon Leaders and subordinates are the ones that need to keep this evaluation current.</a:t>
            </a:r>
          </a:p>
          <a:p>
            <a:pPr eaLnBrk="1" hangingPunct="1">
              <a:spcBef>
                <a:spcPct val="0"/>
              </a:spcBef>
            </a:pPr>
            <a:endParaRPr lang="en-US" dirty="0" smtClean="0"/>
          </a:p>
          <a:p>
            <a:pPr eaLnBrk="1" hangingPunct="1">
              <a:spcBef>
                <a:spcPct val="0"/>
              </a:spcBef>
            </a:pPr>
            <a:r>
              <a:rPr lang="en-US" dirty="0" smtClean="0"/>
              <a:t>4. Discuss the 4 steps of IPOE.</a:t>
            </a:r>
          </a:p>
          <a:p>
            <a:pPr eaLnBrk="1" hangingPunct="1">
              <a:spcBef>
                <a:spcPct val="0"/>
              </a:spcBef>
            </a:pPr>
            <a:endParaRPr lang="en-US" dirty="0" smtClean="0"/>
          </a:p>
          <a:p>
            <a:pPr eaLnBrk="1" hangingPunct="1">
              <a:spcBef>
                <a:spcPct val="0"/>
              </a:spcBef>
            </a:pPr>
            <a:r>
              <a:rPr lang="en-US" dirty="0" smtClean="0"/>
              <a:t>5.</a:t>
            </a:r>
            <a:r>
              <a:rPr lang="en-US" baseline="0" dirty="0" smtClean="0"/>
              <a:t> </a:t>
            </a:r>
            <a:r>
              <a:rPr lang="en-US" dirty="0" smtClean="0"/>
              <a:t>Understanding that we will not be able to make you an intel analyst inside this short class, just understanding the various aspects and how they formulate to create the enemy COA is very important.</a:t>
            </a:r>
          </a:p>
          <a:p>
            <a:pPr eaLnBrk="1" hangingPunct="1">
              <a:spcBef>
                <a:spcPct val="0"/>
              </a:spcBef>
            </a:pPr>
            <a:endParaRPr lang="en-US" dirty="0" smtClean="0"/>
          </a:p>
          <a:p>
            <a:pPr eaLnBrk="1" hangingPunct="1">
              <a:spcBef>
                <a:spcPct val="0"/>
              </a:spcBef>
            </a:pPr>
            <a:endParaRPr 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C12E84-3B0C-4EE8-BAE5-098AE75FC225}" type="slidenum">
              <a:rPr lang="en-US" smtClean="0"/>
              <a:pPr fontAlgn="base">
                <a:spcBef>
                  <a:spcPct val="0"/>
                </a:spcBef>
                <a:spcAft>
                  <a:spcPct val="0"/>
                </a:spcAft>
                <a:defRPr/>
              </a:pPr>
              <a:t>21</a:t>
            </a:fld>
            <a:endParaRPr lang="en-US" dirty="0" smtClean="0"/>
          </a:p>
        </p:txBody>
      </p:sp>
    </p:spTree>
    <p:extLst>
      <p:ext uri="{BB962C8B-B14F-4D97-AF65-F5344CB8AC3E}">
        <p14:creationId xmlns:p14="http://schemas.microsoft.com/office/powerpoint/2010/main" val="3669796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Discuss the IPOE wheel and how the four steps relate to the enemy situation, disposition, composition, capabilities and limitations and how that in turn helps the leader understand the enemy most likely course of action.</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When analyzing the enemy the IPOE process in conjunction with a continuous threat assessment based on the triad will give the leader and his element the best chance for a successful mission.</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C4C1DB-C9B0-4103-A2A8-3D258B63051E}" type="slidenum">
              <a:rPr lang="en-US" smtClean="0"/>
              <a:pPr fontAlgn="base">
                <a:spcBef>
                  <a:spcPct val="0"/>
                </a:spcBef>
                <a:spcAft>
                  <a:spcPct val="0"/>
                </a:spcAft>
                <a:defRPr/>
              </a:pPr>
              <a:t>22</a:t>
            </a:fld>
            <a:endParaRPr lang="en-US" dirty="0" smtClean="0"/>
          </a:p>
        </p:txBody>
      </p:sp>
    </p:spTree>
    <p:extLst>
      <p:ext uri="{BB962C8B-B14F-4D97-AF65-F5344CB8AC3E}">
        <p14:creationId xmlns:p14="http://schemas.microsoft.com/office/powerpoint/2010/main" val="3478375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23</a:t>
            </a:fld>
            <a:endParaRPr lang="en-US" dirty="0" smtClean="0"/>
          </a:p>
        </p:txBody>
      </p:sp>
    </p:spTree>
    <p:extLst>
      <p:ext uri="{BB962C8B-B14F-4D97-AF65-F5344CB8AC3E}">
        <p14:creationId xmlns:p14="http://schemas.microsoft.com/office/powerpoint/2010/main" val="1593457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24</a:t>
            </a:fld>
            <a:endParaRPr lang="en-US" dirty="0" smtClean="0"/>
          </a:p>
        </p:txBody>
      </p:sp>
    </p:spTree>
    <p:extLst>
      <p:ext uri="{BB962C8B-B14F-4D97-AF65-F5344CB8AC3E}">
        <p14:creationId xmlns:p14="http://schemas.microsoft.com/office/powerpoint/2010/main" val="1593457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None/>
            </a:pPr>
            <a:r>
              <a:rPr lang="en-US" dirty="0" smtClean="0">
                <a:latin typeface="Arial" pitchFamily="34" charset="0"/>
                <a:cs typeface="Arial" pitchFamily="34" charset="0"/>
              </a:rPr>
              <a:t>1. Talk about each of the military aspects of terrain.  </a:t>
            </a:r>
          </a:p>
          <a:p>
            <a:pPr marL="228600" indent="-228600" eaLnBrk="1" hangingPunct="1">
              <a:spcBef>
                <a:spcPct val="0"/>
              </a:spcBef>
              <a:buAutoNum type="arabicPeriod"/>
            </a:pPr>
            <a:endParaRPr lang="en-US" dirty="0" smtClean="0">
              <a:latin typeface="Arial" pitchFamily="34" charset="0"/>
              <a:cs typeface="Arial" pitchFamily="34" charset="0"/>
            </a:endParaRPr>
          </a:p>
          <a:p>
            <a:pPr marL="228600" indent="-228600" eaLnBrk="1" hangingPunct="1">
              <a:spcBef>
                <a:spcPct val="0"/>
              </a:spcBef>
              <a:buNone/>
            </a:pPr>
            <a:r>
              <a:rPr lang="en-US" dirty="0" smtClean="0">
                <a:latin typeface="Arial" pitchFamily="34" charset="0"/>
                <a:cs typeface="Arial" pitchFamily="34" charset="0"/>
              </a:rPr>
              <a:t>2. Tie each of these aspects to the C-IED fight and how the terrain works for and against both the enemy and friendly forces.  </a:t>
            </a:r>
          </a:p>
          <a:p>
            <a:pPr marL="228600" indent="-228600" eaLnBrk="1" hangingPunct="1">
              <a:spcBef>
                <a:spcPct val="0"/>
              </a:spcBef>
              <a:buNone/>
            </a:pPr>
            <a:endParaRPr lang="en-US" dirty="0" smtClean="0">
              <a:latin typeface="Arial" pitchFamily="34" charset="0"/>
              <a:cs typeface="Arial" pitchFamily="34" charset="0"/>
            </a:endParaRPr>
          </a:p>
          <a:p>
            <a:pPr marL="228600" indent="-228600" eaLnBrk="1" hangingPunct="1">
              <a:spcBef>
                <a:spcPct val="0"/>
              </a:spcBef>
              <a:buNone/>
            </a:pPr>
            <a:r>
              <a:rPr lang="en-US" dirty="0" smtClean="0">
                <a:latin typeface="Arial" pitchFamily="34" charset="0"/>
                <a:cs typeface="Arial" pitchFamily="34" charset="0"/>
              </a:rPr>
              <a:t>3. Take the time to discuss how these aspects are directly tied to Danger Areas (Vulnerable Points and Vulnerable </a:t>
            </a:r>
            <a:r>
              <a:rPr lang="en-US" dirty="0" smtClean="0"/>
              <a:t>Areas).</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87E85F-E21F-4655-8256-96E8853BD46B}" type="slidenum">
              <a:rPr lang="en-US" smtClean="0"/>
              <a:pPr fontAlgn="base">
                <a:spcBef>
                  <a:spcPct val="0"/>
                </a:spcBef>
                <a:spcAft>
                  <a:spcPct val="0"/>
                </a:spcAft>
                <a:defRPr/>
              </a:pPr>
              <a:t>25</a:t>
            </a:fld>
            <a:endParaRPr lang="en-US" dirty="0" smtClean="0"/>
          </a:p>
        </p:txBody>
      </p:sp>
    </p:spTree>
    <p:extLst>
      <p:ext uri="{BB962C8B-B14F-4D97-AF65-F5344CB8AC3E}">
        <p14:creationId xmlns:p14="http://schemas.microsoft.com/office/powerpoint/2010/main" val="1677853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Discuss the 5 military aspects of weather and their impact on the planning.</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0EA057-2532-4EF9-80C9-9FB91BEC076D}" type="slidenum">
              <a:rPr lang="en-US" smtClean="0"/>
              <a:pPr fontAlgn="base">
                <a:spcBef>
                  <a:spcPct val="0"/>
                </a:spcBef>
                <a:spcAft>
                  <a:spcPct val="0"/>
                </a:spcAft>
                <a:defRPr/>
              </a:pPr>
              <a:t>26</a:t>
            </a:fld>
            <a:endParaRPr lang="en-US" dirty="0" smtClean="0"/>
          </a:p>
        </p:txBody>
      </p:sp>
    </p:spTree>
    <p:extLst>
      <p:ext uri="{BB962C8B-B14F-4D97-AF65-F5344CB8AC3E}">
        <p14:creationId xmlns:p14="http://schemas.microsoft.com/office/powerpoint/2010/main" val="1907862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latin typeface="Arial" pitchFamily="34" charset="0"/>
                <a:cs typeface="Arial" pitchFamily="34" charset="0"/>
              </a:rPr>
              <a:t>OAKOC </a:t>
            </a:r>
            <a:r>
              <a:rPr lang="en-US" u="none" dirty="0" smtClean="0">
                <a:latin typeface="Arial" pitchFamily="34" charset="0"/>
                <a:cs typeface="Arial" pitchFamily="34" charset="0"/>
              </a:rPr>
              <a:t>– use this slide</a:t>
            </a:r>
            <a:r>
              <a:rPr lang="en-US" u="none" baseline="0" dirty="0" smtClean="0">
                <a:latin typeface="Arial" pitchFamily="34" charset="0"/>
                <a:cs typeface="Arial" pitchFamily="34" charset="0"/>
              </a:rPr>
              <a:t> to</a:t>
            </a:r>
            <a:r>
              <a:rPr lang="en-US" u="none" dirty="0" smtClean="0">
                <a:latin typeface="Arial" pitchFamily="34" charset="0"/>
                <a:cs typeface="Arial" pitchFamily="34" charset="0"/>
              </a:rPr>
              <a:t> help the Soldiers</a:t>
            </a:r>
            <a:r>
              <a:rPr lang="en-US" u="none" baseline="0" dirty="0" smtClean="0">
                <a:latin typeface="Arial" pitchFamily="34" charset="0"/>
                <a:cs typeface="Arial" pitchFamily="34" charset="0"/>
              </a:rPr>
              <a:t> understand OAKOC.</a:t>
            </a:r>
            <a:endParaRPr lang="en-US" u="sng" dirty="0" smtClean="0">
              <a:latin typeface="Arial" pitchFamily="34" charset="0"/>
              <a:cs typeface="Arial" pitchFamily="34" charset="0"/>
            </a:endParaRPr>
          </a:p>
          <a:p>
            <a:endParaRPr lang="en-US" u="sng" dirty="0" smtClean="0">
              <a:latin typeface="Arial" pitchFamily="34" charset="0"/>
              <a:cs typeface="Arial" pitchFamily="34" charset="0"/>
            </a:endParaRPr>
          </a:p>
          <a:p>
            <a:r>
              <a:rPr lang="en-US" u="sng" dirty="0" smtClean="0">
                <a:latin typeface="Arial" pitchFamily="34" charset="0"/>
                <a:cs typeface="Arial" pitchFamily="34" charset="0"/>
              </a:rPr>
              <a:t>Obstacles</a:t>
            </a:r>
            <a:r>
              <a:rPr lang="en-US" dirty="0" smtClean="0">
                <a:latin typeface="Arial" pitchFamily="34" charset="0"/>
                <a:cs typeface="Arial" pitchFamily="34" charset="0"/>
              </a:rPr>
              <a:t> -  IEDs,</a:t>
            </a:r>
            <a:r>
              <a:rPr lang="en-US" baseline="0" dirty="0" smtClean="0">
                <a:latin typeface="Arial" pitchFamily="34" charset="0"/>
                <a:cs typeface="Arial" pitchFamily="34" charset="0"/>
              </a:rPr>
              <a:t> known or suspected IED engagement areas. The obstacles decide our avenues of approach.</a:t>
            </a:r>
          </a:p>
          <a:p>
            <a:endParaRPr lang="en-US" baseline="0" dirty="0" smtClean="0">
              <a:latin typeface="Arial" pitchFamily="34" charset="0"/>
              <a:cs typeface="Arial" pitchFamily="34" charset="0"/>
            </a:endParaRPr>
          </a:p>
          <a:p>
            <a:r>
              <a:rPr lang="en-US" u="sng" baseline="0" dirty="0" smtClean="0">
                <a:latin typeface="Arial" pitchFamily="34" charset="0"/>
                <a:cs typeface="Arial" pitchFamily="34" charset="0"/>
              </a:rPr>
              <a:t>Avenues of Approach</a:t>
            </a:r>
            <a:r>
              <a:rPr lang="en-US" baseline="0" dirty="0" smtClean="0">
                <a:latin typeface="Arial" pitchFamily="34" charset="0"/>
                <a:cs typeface="Arial" pitchFamily="34" charset="0"/>
              </a:rPr>
              <a:t> – avenues of approach avoid the obstacles.   Our avenues of approach decide our key terrain.</a:t>
            </a:r>
          </a:p>
          <a:p>
            <a:endParaRPr lang="en-US" baseline="0" dirty="0" smtClean="0">
              <a:latin typeface="Arial" pitchFamily="34" charset="0"/>
              <a:cs typeface="Arial" pitchFamily="34" charset="0"/>
            </a:endParaRPr>
          </a:p>
          <a:p>
            <a:r>
              <a:rPr lang="en-US" u="sng" baseline="0" dirty="0" smtClean="0">
                <a:latin typeface="Arial" pitchFamily="34" charset="0"/>
                <a:cs typeface="Arial" pitchFamily="34" charset="0"/>
              </a:rPr>
              <a:t>Key Terrain </a:t>
            </a:r>
            <a:r>
              <a:rPr lang="en-US" baseline="0" dirty="0" smtClean="0">
                <a:latin typeface="Arial" pitchFamily="34" charset="0"/>
                <a:cs typeface="Arial" pitchFamily="34" charset="0"/>
              </a:rPr>
              <a:t>– terrain that gives a marked advantage to who ever controls it.  Key terrain decides </a:t>
            </a:r>
            <a:r>
              <a:rPr lang="en-US" u="sng" baseline="0" dirty="0" smtClean="0">
                <a:latin typeface="Arial" pitchFamily="34" charset="0"/>
                <a:cs typeface="Arial" pitchFamily="34" charset="0"/>
              </a:rPr>
              <a:t>Observation Fields of Fire </a:t>
            </a:r>
            <a:r>
              <a:rPr lang="en-US" baseline="0" dirty="0" smtClean="0">
                <a:latin typeface="Arial" pitchFamily="34" charset="0"/>
                <a:cs typeface="Arial" pitchFamily="34" charset="0"/>
              </a:rPr>
              <a:t>and </a:t>
            </a:r>
            <a:r>
              <a:rPr lang="en-US" u="sng" baseline="0" dirty="0" smtClean="0">
                <a:latin typeface="Arial" pitchFamily="34" charset="0"/>
                <a:cs typeface="Arial" pitchFamily="34" charset="0"/>
              </a:rPr>
              <a:t>Cover and Concealment</a:t>
            </a:r>
            <a:r>
              <a:rPr lang="en-US" baseline="0"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67A02EDE-50C0-4D02-97BC-E00A6C3BF3DA}" type="slidenum">
              <a:rPr lang="en-US" smtClean="0"/>
              <a:pPr>
                <a:defRPr/>
              </a:pPr>
              <a:t>27</a:t>
            </a:fld>
            <a:endParaRPr lang="en-US" dirty="0"/>
          </a:p>
        </p:txBody>
      </p:sp>
    </p:spTree>
    <p:extLst>
      <p:ext uri="{BB962C8B-B14F-4D97-AF65-F5344CB8AC3E}">
        <p14:creationId xmlns:p14="http://schemas.microsoft.com/office/powerpoint/2010/main" val="1221363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28</a:t>
            </a:fld>
            <a:endParaRPr lang="en-US" dirty="0" smtClean="0"/>
          </a:p>
        </p:txBody>
      </p:sp>
    </p:spTree>
    <p:extLst>
      <p:ext uri="{BB962C8B-B14F-4D97-AF65-F5344CB8AC3E}">
        <p14:creationId xmlns:p14="http://schemas.microsoft.com/office/powerpoint/2010/main" val="983319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29</a:t>
            </a:fld>
            <a:endParaRPr lang="en-US" dirty="0" smtClean="0"/>
          </a:p>
        </p:txBody>
      </p:sp>
    </p:spTree>
    <p:extLst>
      <p:ext uri="{BB962C8B-B14F-4D97-AF65-F5344CB8AC3E}">
        <p14:creationId xmlns:p14="http://schemas.microsoft.com/office/powerpoint/2010/main" val="98331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Arial" pitchFamily="34" charset="0"/>
                <a:cs typeface="Arial" pitchFamily="34" charset="0"/>
              </a:rPr>
              <a:t>Slide 2. What are some of the tools that are available for planning?</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1200" b="1" u="sng" kern="1200" dirty="0" smtClean="0">
                <a:solidFill>
                  <a:schemeClr val="tx1"/>
                </a:solidFill>
                <a:latin typeface="Arial" pitchFamily="34" charset="0"/>
                <a:ea typeface="+mn-ea"/>
                <a:cs typeface="Arial" pitchFamily="34" charset="0"/>
              </a:rPr>
              <a:t>NOTE.</a:t>
            </a:r>
            <a:r>
              <a:rPr lang="en-US" sz="1200" kern="1200" dirty="0" smtClean="0">
                <a:solidFill>
                  <a:schemeClr val="tx1"/>
                </a:solidFill>
                <a:latin typeface="Arial" pitchFamily="34" charset="0"/>
                <a:ea typeface="+mn-ea"/>
                <a:cs typeface="Arial" pitchFamily="34" charset="0"/>
              </a:rPr>
              <a:t> </a:t>
            </a:r>
            <a:br>
              <a:rPr lang="en-US" sz="1200" kern="1200" dirty="0" smtClean="0">
                <a:solidFill>
                  <a:schemeClr val="tx1"/>
                </a:solidFill>
                <a:latin typeface="Arial" pitchFamily="34" charset="0"/>
                <a:ea typeface="+mn-ea"/>
                <a:cs typeface="Arial" pitchFamily="34" charset="0"/>
              </a:rPr>
            </a:br>
            <a:r>
              <a:rPr lang="en-US" sz="1200" kern="1200" dirty="0" smtClean="0">
                <a:solidFill>
                  <a:schemeClr val="tx1"/>
                </a:solidFill>
                <a:latin typeface="Arial" pitchFamily="34" charset="0"/>
                <a:ea typeface="+mn-ea"/>
                <a:cs typeface="Arial" pitchFamily="34" charset="0"/>
              </a:rPr>
              <a:t>1. The students may bring up several different tools such as problem solving process, MDMP, TLP, The Eight Step Training Model etc..</a:t>
            </a:r>
            <a:br>
              <a:rPr lang="en-US" sz="1200" kern="1200" dirty="0" smtClean="0">
                <a:solidFill>
                  <a:schemeClr val="tx1"/>
                </a:solidFill>
                <a:latin typeface="Arial" pitchFamily="34" charset="0"/>
                <a:ea typeface="+mn-ea"/>
                <a:cs typeface="Arial" pitchFamily="34" charset="0"/>
              </a:rPr>
            </a:br>
            <a:r>
              <a:rPr lang="en-US" sz="1200" kern="1200" dirty="0" smtClean="0">
                <a:solidFill>
                  <a:schemeClr val="tx1"/>
                </a:solidFill>
                <a:latin typeface="Arial" pitchFamily="34" charset="0"/>
                <a:ea typeface="+mn-ea"/>
                <a:cs typeface="Arial" pitchFamily="34" charset="0"/>
              </a:rPr>
              <a:t>2. Make sure that you center the discussion around Troop Leading Procedures (TLP)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pitchFamily="34"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cs typeface="Arial" pitchFamily="34" charset="0"/>
              </a:rPr>
              <a:t>For the purpose of this LSA we will concentrate on TLP</a:t>
            </a:r>
            <a:br>
              <a:rPr lang="en-US" dirty="0" smtClean="0">
                <a:latin typeface="Arial" pitchFamily="34" charset="0"/>
                <a:cs typeface="Arial" pitchFamily="34" charset="0"/>
              </a:rPr>
            </a:br>
            <a:endParaRPr lang="en-US" sz="120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Arial" pitchFamily="34" charset="0"/>
                <a:cs typeface="Arial" pitchFamily="34" charset="0"/>
              </a:rPr>
              <a:t>When should we use MDMP Vs TLP?</a:t>
            </a:r>
            <a:endParaRPr lang="en-US" sz="120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1. </a:t>
            </a:r>
            <a:r>
              <a:rPr lang="en-US" sz="1200" b="1" dirty="0" smtClean="0">
                <a:latin typeface="Arial" pitchFamily="34" charset="0"/>
                <a:cs typeface="Arial" pitchFamily="34" charset="0"/>
              </a:rPr>
              <a:t>MDMP is used at BN and higher. </a:t>
            </a:r>
            <a:r>
              <a:rPr lang="en-US" sz="1200" dirty="0" smtClean="0">
                <a:latin typeface="Arial" pitchFamily="34" charset="0"/>
                <a:cs typeface="Arial" pitchFamily="34" charset="0"/>
              </a:rPr>
              <a:t>Commanders with a coordinating staff use the MDMP as their primary planning process.</a:t>
            </a:r>
          </a:p>
          <a:p>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2. </a:t>
            </a:r>
            <a:r>
              <a:rPr lang="en-US" sz="1200" b="1" dirty="0" smtClean="0">
                <a:latin typeface="Arial" pitchFamily="34" charset="0"/>
                <a:cs typeface="Arial" pitchFamily="34" charset="0"/>
              </a:rPr>
              <a:t>TLP is used at Company-level and smaller. </a:t>
            </a:r>
            <a:r>
              <a:rPr lang="en-US" sz="1200" dirty="0" smtClean="0">
                <a:latin typeface="Arial" pitchFamily="34" charset="0"/>
                <a:cs typeface="Arial" pitchFamily="34" charset="0"/>
              </a:rPr>
              <a:t>These units lack formal staffs and use TLP to plan and prepare for operations.</a:t>
            </a:r>
          </a:p>
          <a:p>
            <a:endParaRPr lang="en-US" sz="1200" dirty="0" smtClean="0">
              <a:latin typeface="Arial" pitchFamily="34" charset="0"/>
              <a:cs typeface="Arial" pitchFamily="34" charset="0"/>
            </a:endParaRPr>
          </a:p>
          <a:p>
            <a:pPr fontAlgn="auto">
              <a:spcBef>
                <a:spcPts val="1200"/>
              </a:spcBef>
              <a:spcAft>
                <a:spcPts val="0"/>
              </a:spcAft>
              <a:defRPr/>
            </a:pPr>
            <a:r>
              <a:rPr lang="en-US" sz="2800" u="sng" dirty="0" smtClean="0">
                <a:latin typeface="Arial" pitchFamily="34" charset="0"/>
                <a:cs typeface="Arial" pitchFamily="34" charset="0"/>
              </a:rPr>
              <a:t>Military Decision Making Process (MDMP): </a:t>
            </a:r>
          </a:p>
          <a:p>
            <a:pPr marL="682625" lvl="1" indent="-219075" fontAlgn="auto">
              <a:spcBef>
                <a:spcPts val="1200"/>
              </a:spcBef>
              <a:spcAft>
                <a:spcPts val="0"/>
              </a:spcAft>
              <a:buFont typeface="Arial" pitchFamily="34" charset="0"/>
              <a:buChar char="•"/>
              <a:defRPr/>
            </a:pPr>
            <a:r>
              <a:rPr lang="en-US" sz="2400" dirty="0" smtClean="0">
                <a:latin typeface="Arial" pitchFamily="34" charset="0"/>
                <a:cs typeface="Arial" pitchFamily="34" charset="0"/>
              </a:rPr>
              <a:t>The MDMP is more appropriate for headquarters with staffs.  It provides a logical sequence of interactions and decisions between the command and staff for developing estimates and effective plans and orders.</a:t>
            </a:r>
          </a:p>
          <a:p>
            <a:pPr fontAlgn="auto">
              <a:spcBef>
                <a:spcPts val="1200"/>
              </a:spcBef>
              <a:spcAft>
                <a:spcPts val="0"/>
              </a:spcAft>
              <a:defRPr/>
            </a:pPr>
            <a:r>
              <a:rPr lang="en-US" sz="2800" u="sng" dirty="0" smtClean="0">
                <a:latin typeface="Arial" pitchFamily="34" charset="0"/>
                <a:cs typeface="Arial" pitchFamily="34" charset="0"/>
              </a:rPr>
              <a:t>Troop Leading Procedures (TLP):</a:t>
            </a:r>
          </a:p>
          <a:p>
            <a:pPr marL="682625" lvl="1" indent="-219075" fontAlgn="auto">
              <a:spcBef>
                <a:spcPts val="1200"/>
              </a:spcBef>
              <a:spcAft>
                <a:spcPts val="0"/>
              </a:spcAft>
              <a:buFont typeface="Arial" pitchFamily="34" charset="0"/>
              <a:buChar char="•"/>
              <a:defRPr/>
            </a:pPr>
            <a:r>
              <a:rPr lang="en-US" sz="2400" dirty="0" smtClean="0">
                <a:latin typeface="Arial" pitchFamily="34" charset="0"/>
                <a:cs typeface="Arial" pitchFamily="34" charset="0"/>
              </a:rPr>
              <a:t>At lower tactical echelons, company commanders and below use TLPs to plan and prepare for an operation.</a:t>
            </a:r>
          </a:p>
          <a:p>
            <a:pPr fontAlgn="auto">
              <a:spcBef>
                <a:spcPts val="1200"/>
              </a:spcBef>
              <a:spcAft>
                <a:spcPts val="0"/>
              </a:spcAft>
              <a:defRPr/>
            </a:pPr>
            <a:r>
              <a:rPr lang="en-US" sz="2000" dirty="0" smtClean="0">
                <a:latin typeface="Arial" pitchFamily="34" charset="0"/>
                <a:cs typeface="Arial" pitchFamily="34" charset="0"/>
              </a:rPr>
              <a:t>Both planning processes provide a logical sequence of understanding the situation, developing and analyzing the Course of Action (COA), deciding on the best COA, and producing a plan or order to accomplish the mission.</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For the purpose of this LSA we will concentrate on TLP</a:t>
            </a:r>
          </a:p>
          <a:p>
            <a:endParaRPr lang="en-US" sz="1200" dirty="0" smtClean="0">
              <a:latin typeface="Arial" pitchFamily="34" charset="0"/>
              <a:cs typeface="Arial" pitchFamily="34" charset="0"/>
            </a:endParaRPr>
          </a:p>
          <a:p>
            <a:r>
              <a:rPr lang="en-US" sz="1200" kern="1200" baseline="0" dirty="0" smtClean="0">
                <a:solidFill>
                  <a:schemeClr val="tx1"/>
                </a:solidFill>
                <a:latin typeface="Arial" pitchFamily="34" charset="0"/>
                <a:ea typeface="+mn-ea"/>
                <a:cs typeface="Arial" pitchFamily="34" charset="0"/>
              </a:rPr>
              <a:t>Reference FM 6-0, CH 10, para10-5. Normally, the first three steps (receive the mission, issue a WARNORD, and make a tentative plan)</a:t>
            </a:r>
          </a:p>
          <a:p>
            <a:r>
              <a:rPr lang="en-US" sz="1200" kern="1200" baseline="0" dirty="0" smtClean="0">
                <a:solidFill>
                  <a:schemeClr val="tx1"/>
                </a:solidFill>
                <a:latin typeface="Arial" pitchFamily="34" charset="0"/>
                <a:ea typeface="+mn-ea"/>
                <a:cs typeface="Arial" pitchFamily="34" charset="0"/>
              </a:rPr>
              <a:t>of TLP occur in order. However, the sequence of subsequent steps is based on the situation. The tasks involved in some steps (for example, initiate movement and conduct reconnaissance) may occur several times. The last step, supervise and refine, occurs throughout.</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CFECAC-CFE6-4754-B376-078997058BCA}" type="slidenum">
              <a:rPr lang="en-US" smtClean="0"/>
              <a:pPr fontAlgn="base">
                <a:spcBef>
                  <a:spcPct val="0"/>
                </a:spcBef>
                <a:spcAft>
                  <a:spcPct val="0"/>
                </a:spcAft>
                <a:defRPr/>
              </a:pPr>
              <a:t>3</a:t>
            </a:fld>
            <a:endParaRPr lang="en-US" dirty="0" smtClean="0"/>
          </a:p>
        </p:txBody>
      </p:sp>
    </p:spTree>
    <p:extLst>
      <p:ext uri="{BB962C8B-B14F-4D97-AF65-F5344CB8AC3E}">
        <p14:creationId xmlns:p14="http://schemas.microsoft.com/office/powerpoint/2010/main" val="314777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30</a:t>
            </a:fld>
            <a:endParaRPr lang="en-US" dirty="0" smtClean="0"/>
          </a:p>
        </p:txBody>
      </p:sp>
    </p:spTree>
    <p:extLst>
      <p:ext uri="{BB962C8B-B14F-4D97-AF65-F5344CB8AC3E}">
        <p14:creationId xmlns:p14="http://schemas.microsoft.com/office/powerpoint/2010/main" val="1593457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 typeface="+mj-lt"/>
              <a:buNone/>
            </a:pPr>
            <a:r>
              <a:rPr lang="en-US" dirty="0" smtClean="0"/>
              <a:t>1. This is one example of a mission timeline that can help the leader identify the various critical times.  This method is referred to as HOPE:</a:t>
            </a:r>
          </a:p>
          <a:p>
            <a:pPr marL="228600" indent="-228600" eaLnBrk="1" hangingPunct="1">
              <a:spcBef>
                <a:spcPct val="0"/>
              </a:spcBef>
              <a:buFont typeface="+mj-lt"/>
              <a:buNone/>
            </a:pPr>
            <a:endParaRPr lang="en-US" dirty="0" smtClean="0"/>
          </a:p>
          <a:p>
            <a:pPr marL="228600" indent="-228600" eaLnBrk="1" hangingPunct="1">
              <a:spcBef>
                <a:spcPct val="0"/>
              </a:spcBef>
              <a:buFont typeface="+mj-lt"/>
              <a:buNone/>
            </a:pPr>
            <a:r>
              <a:rPr lang="en-US" dirty="0" smtClean="0"/>
              <a:t>a. Higher, </a:t>
            </a:r>
          </a:p>
          <a:p>
            <a:pPr marL="228600" indent="-228600" eaLnBrk="1" hangingPunct="1">
              <a:spcBef>
                <a:spcPct val="0"/>
              </a:spcBef>
              <a:buNone/>
            </a:pPr>
            <a:endParaRPr lang="en-US" dirty="0" smtClean="0"/>
          </a:p>
          <a:p>
            <a:pPr marL="228600" indent="-228600" eaLnBrk="1" hangingPunct="1">
              <a:spcBef>
                <a:spcPct val="0"/>
              </a:spcBef>
              <a:buNone/>
            </a:pPr>
            <a:r>
              <a:rPr lang="en-US" dirty="0" smtClean="0"/>
              <a:t>b. Operational, </a:t>
            </a:r>
          </a:p>
          <a:p>
            <a:pPr marL="228600" indent="-228600" eaLnBrk="1" hangingPunct="1">
              <a:spcBef>
                <a:spcPct val="0"/>
              </a:spcBef>
              <a:buNone/>
            </a:pPr>
            <a:endParaRPr lang="en-US" dirty="0" smtClean="0"/>
          </a:p>
          <a:p>
            <a:pPr marL="228600" indent="-228600" eaLnBrk="1" hangingPunct="1">
              <a:spcBef>
                <a:spcPct val="0"/>
              </a:spcBef>
              <a:buNone/>
            </a:pPr>
            <a:r>
              <a:rPr lang="en-US" dirty="0" smtClean="0"/>
              <a:t>c. Planning, and </a:t>
            </a:r>
          </a:p>
          <a:p>
            <a:pPr marL="228600" indent="-228600" eaLnBrk="1" hangingPunct="1">
              <a:spcBef>
                <a:spcPct val="0"/>
              </a:spcBef>
              <a:buNone/>
            </a:pPr>
            <a:endParaRPr lang="en-US" dirty="0" smtClean="0"/>
          </a:p>
          <a:p>
            <a:pPr marL="228600" indent="-228600" eaLnBrk="1" hangingPunct="1">
              <a:spcBef>
                <a:spcPct val="0"/>
              </a:spcBef>
              <a:buNone/>
            </a:pPr>
            <a:r>
              <a:rPr lang="en-US" dirty="0" smtClean="0"/>
              <a:t>d. Enemy.  </a:t>
            </a:r>
          </a:p>
          <a:p>
            <a:pPr marL="228600" indent="-228600" eaLnBrk="1" hangingPunct="1">
              <a:spcBef>
                <a:spcPct val="0"/>
              </a:spcBef>
              <a:buNone/>
            </a:pPr>
            <a:endParaRPr lang="en-US" dirty="0" smtClean="0"/>
          </a:p>
          <a:p>
            <a:pPr marL="228600" indent="-228600" eaLnBrk="1" hangingPunct="1">
              <a:spcBef>
                <a:spcPct val="0"/>
              </a:spcBef>
              <a:buNone/>
            </a:pPr>
            <a:r>
              <a:rPr lang="en-US" dirty="0" smtClean="0"/>
              <a:t>2. It can also be helpful to identify the periods of darkness since this will have a significant impact on the planning and execution.</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A9C9DF-99DE-4202-87DB-9B966D108667}" type="slidenum">
              <a:rPr lang="en-US" smtClean="0"/>
              <a:pPr fontAlgn="base">
                <a:spcBef>
                  <a:spcPct val="0"/>
                </a:spcBef>
                <a:spcAft>
                  <a:spcPct val="0"/>
                </a:spcAft>
                <a:defRPr/>
              </a:pPr>
              <a:t>31</a:t>
            </a:fld>
            <a:endParaRPr lang="en-US" dirty="0" smtClean="0"/>
          </a:p>
        </p:txBody>
      </p:sp>
    </p:spTree>
    <p:extLst>
      <p:ext uri="{BB962C8B-B14F-4D97-AF65-F5344CB8AC3E}">
        <p14:creationId xmlns:p14="http://schemas.microsoft.com/office/powerpoint/2010/main" val="942049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p>
          <a:p>
            <a:pPr eaLnBrk="1" hangingPunct="1">
              <a:spcBef>
                <a:spcPct val="0"/>
              </a:spcBef>
            </a:pPr>
            <a:r>
              <a:rPr lang="en-US" dirty="0" smtClean="0"/>
              <a:t>a. HOPE- (timeline)</a:t>
            </a:r>
          </a:p>
          <a:p>
            <a:pPr eaLnBrk="1" hangingPunct="1">
              <a:spcBef>
                <a:spcPct val="0"/>
              </a:spcBef>
            </a:pPr>
            <a:endParaRPr lang="en-US" dirty="0" smtClean="0"/>
          </a:p>
          <a:p>
            <a:pPr eaLnBrk="1" hangingPunct="1">
              <a:spcBef>
                <a:spcPct val="0"/>
              </a:spcBef>
            </a:pPr>
            <a:r>
              <a:rPr lang="en-US" dirty="0" smtClean="0"/>
              <a:t>(1) H-Higher</a:t>
            </a:r>
          </a:p>
          <a:p>
            <a:pPr eaLnBrk="1" hangingPunct="1">
              <a:spcBef>
                <a:spcPct val="0"/>
              </a:spcBef>
            </a:pPr>
            <a:endParaRPr lang="en-US" dirty="0" smtClean="0"/>
          </a:p>
          <a:p>
            <a:pPr eaLnBrk="1" hangingPunct="1">
              <a:spcBef>
                <a:spcPct val="0"/>
              </a:spcBef>
            </a:pPr>
            <a:r>
              <a:rPr lang="en-US" dirty="0" smtClean="0"/>
              <a:t>(2) O- Operational</a:t>
            </a:r>
          </a:p>
          <a:p>
            <a:pPr eaLnBrk="1" hangingPunct="1">
              <a:spcBef>
                <a:spcPct val="0"/>
              </a:spcBef>
            </a:pPr>
            <a:endParaRPr lang="en-US" dirty="0" smtClean="0"/>
          </a:p>
          <a:p>
            <a:pPr eaLnBrk="1" hangingPunct="1">
              <a:spcBef>
                <a:spcPct val="0"/>
              </a:spcBef>
            </a:pPr>
            <a:r>
              <a:rPr lang="en-US" dirty="0" smtClean="0"/>
              <a:t>(3) P- Planning</a:t>
            </a:r>
          </a:p>
          <a:p>
            <a:pPr eaLnBrk="1" hangingPunct="1">
              <a:spcBef>
                <a:spcPct val="0"/>
              </a:spcBef>
            </a:pPr>
            <a:endParaRPr lang="en-US" dirty="0" smtClean="0"/>
          </a:p>
          <a:p>
            <a:pPr eaLnBrk="1" hangingPunct="1">
              <a:spcBef>
                <a:spcPct val="0"/>
              </a:spcBef>
            </a:pPr>
            <a:r>
              <a:rPr lang="en-US" dirty="0" smtClean="0"/>
              <a:t>(4) E- Enemy</a:t>
            </a:r>
          </a:p>
          <a:p>
            <a:pPr eaLnBrk="1" hangingPunct="1">
              <a:spcBef>
                <a:spcPct val="0"/>
              </a:spcBef>
            </a:pPr>
            <a:endParaRPr lang="en-US" dirty="0" smtClean="0"/>
          </a:p>
          <a:p>
            <a:pPr eaLnBrk="1" hangingPunct="1">
              <a:spcBef>
                <a:spcPct val="0"/>
              </a:spcBef>
            </a:pPr>
            <a:r>
              <a:rPr lang="en-US" dirty="0" smtClean="0"/>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32</a:t>
            </a:fld>
            <a:endParaRPr lang="en-US" dirty="0" smtClean="0"/>
          </a:p>
        </p:txBody>
      </p:sp>
    </p:spTree>
    <p:extLst>
      <p:ext uri="{BB962C8B-B14F-4D97-AF65-F5344CB8AC3E}">
        <p14:creationId xmlns:p14="http://schemas.microsoft.com/office/powerpoint/2010/main" val="430204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p>
          <a:p>
            <a:pPr eaLnBrk="1" hangingPunct="1">
              <a:spcBef>
                <a:spcPct val="0"/>
              </a:spcBef>
            </a:pPr>
            <a:r>
              <a:rPr lang="en-US" dirty="0" smtClean="0"/>
              <a:t>a. HOPE- (timeline)</a:t>
            </a:r>
          </a:p>
          <a:p>
            <a:pPr eaLnBrk="1" hangingPunct="1">
              <a:spcBef>
                <a:spcPct val="0"/>
              </a:spcBef>
            </a:pPr>
            <a:endParaRPr lang="en-US" dirty="0" smtClean="0"/>
          </a:p>
          <a:p>
            <a:pPr eaLnBrk="1" hangingPunct="1">
              <a:spcBef>
                <a:spcPct val="0"/>
              </a:spcBef>
            </a:pPr>
            <a:r>
              <a:rPr lang="en-US" dirty="0" smtClean="0"/>
              <a:t>(1) H-Higher</a:t>
            </a:r>
          </a:p>
          <a:p>
            <a:pPr eaLnBrk="1" hangingPunct="1">
              <a:spcBef>
                <a:spcPct val="0"/>
              </a:spcBef>
            </a:pPr>
            <a:endParaRPr lang="en-US" dirty="0" smtClean="0"/>
          </a:p>
          <a:p>
            <a:pPr eaLnBrk="1" hangingPunct="1">
              <a:spcBef>
                <a:spcPct val="0"/>
              </a:spcBef>
            </a:pPr>
            <a:r>
              <a:rPr lang="en-US" dirty="0" smtClean="0"/>
              <a:t>(2) O- Operational</a:t>
            </a:r>
          </a:p>
          <a:p>
            <a:pPr eaLnBrk="1" hangingPunct="1">
              <a:spcBef>
                <a:spcPct val="0"/>
              </a:spcBef>
            </a:pPr>
            <a:endParaRPr lang="en-US" dirty="0" smtClean="0"/>
          </a:p>
          <a:p>
            <a:pPr eaLnBrk="1" hangingPunct="1">
              <a:spcBef>
                <a:spcPct val="0"/>
              </a:spcBef>
            </a:pPr>
            <a:r>
              <a:rPr lang="en-US" dirty="0" smtClean="0"/>
              <a:t>(3) P- Planning</a:t>
            </a:r>
          </a:p>
          <a:p>
            <a:pPr eaLnBrk="1" hangingPunct="1">
              <a:spcBef>
                <a:spcPct val="0"/>
              </a:spcBef>
            </a:pPr>
            <a:endParaRPr lang="en-US" dirty="0" smtClean="0"/>
          </a:p>
          <a:p>
            <a:pPr eaLnBrk="1" hangingPunct="1">
              <a:spcBef>
                <a:spcPct val="0"/>
              </a:spcBef>
            </a:pPr>
            <a:r>
              <a:rPr lang="en-US" dirty="0" smtClean="0"/>
              <a:t>(4) E- Enemy</a:t>
            </a:r>
          </a:p>
          <a:p>
            <a:pPr eaLnBrk="1" hangingPunct="1">
              <a:spcBef>
                <a:spcPct val="0"/>
              </a:spcBef>
            </a:pPr>
            <a:endParaRPr lang="en-US" dirty="0" smtClean="0"/>
          </a:p>
          <a:p>
            <a:pPr eaLnBrk="1" hangingPunct="1">
              <a:spcBef>
                <a:spcPct val="0"/>
              </a:spcBef>
            </a:pPr>
            <a:r>
              <a:rPr lang="en-US" dirty="0" smtClean="0"/>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33</a:t>
            </a:fld>
            <a:endParaRPr lang="en-US" dirty="0" smtClean="0"/>
          </a:p>
        </p:txBody>
      </p:sp>
    </p:spTree>
    <p:extLst>
      <p:ext uri="{BB962C8B-B14F-4D97-AF65-F5344CB8AC3E}">
        <p14:creationId xmlns:p14="http://schemas.microsoft.com/office/powerpoint/2010/main" val="430204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None/>
            </a:pPr>
            <a:r>
              <a:rPr lang="en-US" altLang="zh-CN" dirty="0" smtClean="0">
                <a:latin typeface="Arial" pitchFamily="34" charset="0"/>
                <a:cs typeface="Arial" pitchFamily="34" charset="0"/>
              </a:rPr>
              <a:t>1. This is a short list of some, but not all, of the Dismounted planning Considerations.  </a:t>
            </a:r>
          </a:p>
          <a:p>
            <a:pPr marL="228600" indent="-228600" eaLnBrk="1" hangingPunct="1">
              <a:spcBef>
                <a:spcPct val="0"/>
              </a:spcBef>
              <a:buAutoNum type="arabicPeriod"/>
            </a:pPr>
            <a:endParaRPr lang="en-US" altLang="zh-CN" dirty="0" smtClean="0">
              <a:latin typeface="Arial" pitchFamily="34" charset="0"/>
              <a:cs typeface="Arial" pitchFamily="34" charset="0"/>
            </a:endParaRPr>
          </a:p>
          <a:p>
            <a:pPr marL="228600" indent="-228600" eaLnBrk="1" hangingPunct="1">
              <a:spcBef>
                <a:spcPct val="0"/>
              </a:spcBef>
              <a:buNone/>
            </a:pPr>
            <a:r>
              <a:rPr lang="en-US" altLang="zh-CN" dirty="0" smtClean="0">
                <a:latin typeface="Arial" pitchFamily="34" charset="0"/>
                <a:cs typeface="Arial" pitchFamily="34" charset="0"/>
              </a:rPr>
              <a:t>a. PPE is present, serviceable, and worn properly.</a:t>
            </a:r>
          </a:p>
          <a:p>
            <a:pPr marL="228600" indent="-228600" eaLnBrk="1" hangingPunct="1">
              <a:spcBef>
                <a:spcPct val="0"/>
              </a:spcBef>
              <a:buAutoNum type="alphaLcPeriod"/>
            </a:pPr>
            <a:endParaRPr lang="en-US" altLang="zh-CN" dirty="0" smtClean="0">
              <a:latin typeface="Arial" pitchFamily="34" charset="0"/>
              <a:cs typeface="Arial" pitchFamily="34" charset="0"/>
            </a:endParaRPr>
          </a:p>
          <a:p>
            <a:pPr eaLnBrk="1" hangingPunct="1">
              <a:spcBef>
                <a:spcPct val="0"/>
              </a:spcBef>
            </a:pPr>
            <a:r>
              <a:rPr lang="en-US" altLang="zh-CN" dirty="0" smtClean="0">
                <a:latin typeface="Arial" pitchFamily="34" charset="0"/>
                <a:cs typeface="Arial" pitchFamily="34" charset="0"/>
              </a:rPr>
              <a:t>b. Weapon systems are operational and properly maintained.</a:t>
            </a:r>
          </a:p>
          <a:p>
            <a:pPr eaLnBrk="1" hangingPunct="1">
              <a:spcBef>
                <a:spcPct val="0"/>
              </a:spcBef>
            </a:pPr>
            <a:endParaRPr lang="en-US" altLang="zh-CN" dirty="0" smtClean="0">
              <a:latin typeface="Arial" pitchFamily="34" charset="0"/>
              <a:cs typeface="Arial" pitchFamily="34" charset="0"/>
            </a:endParaRPr>
          </a:p>
          <a:p>
            <a:pPr eaLnBrk="1" hangingPunct="1">
              <a:spcBef>
                <a:spcPct val="0"/>
              </a:spcBef>
            </a:pPr>
            <a:r>
              <a:rPr lang="en-US" altLang="zh-CN" dirty="0" smtClean="0">
                <a:latin typeface="Arial" pitchFamily="34" charset="0"/>
                <a:cs typeface="Arial" pitchFamily="34" charset="0"/>
              </a:rPr>
              <a:t>c. Personnel are familiar with additional duties of operating crew-served weapons, CREW equipment, etc.</a:t>
            </a:r>
          </a:p>
          <a:p>
            <a:pPr eaLnBrk="1" hangingPunct="1">
              <a:spcBef>
                <a:spcPct val="0"/>
              </a:spcBef>
            </a:pPr>
            <a:endParaRPr lang="en-US" altLang="zh-CN" dirty="0" smtClean="0">
              <a:latin typeface="Arial" pitchFamily="34" charset="0"/>
              <a:cs typeface="Arial" pitchFamily="34" charset="0"/>
            </a:endParaRPr>
          </a:p>
          <a:p>
            <a:pPr eaLnBrk="1" hangingPunct="1">
              <a:spcBef>
                <a:spcPct val="0"/>
              </a:spcBef>
            </a:pPr>
            <a:r>
              <a:rPr lang="en-US" altLang="zh-CN" dirty="0" smtClean="0">
                <a:latin typeface="Arial" pitchFamily="34" charset="0"/>
                <a:cs typeface="Arial" pitchFamily="34" charset="0"/>
              </a:rPr>
              <a:t>d. Personnel are familiar with the overall concept of the mission to include movement order, rally points, immediate action drills, and communication procedures.</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During the RIP/TOA the incoming unit should be exchanging information with the outgoing unit to refine their planning products and SOPs.  Over the course of their deployment the unit should continue to update these products and fine tune their processes to ensure that all aspects of planning and preparation are captured in an SOP. This data should be used to create continuity books that can be used as they transition to the next element that assumes control of the AOR.</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C6DAB7-1902-43F5-A8E9-BDA22F8720C2}" type="slidenum">
              <a:rPr lang="en-US" smtClean="0"/>
              <a:pPr fontAlgn="base">
                <a:spcBef>
                  <a:spcPct val="0"/>
                </a:spcBef>
                <a:spcAft>
                  <a:spcPct val="0"/>
                </a:spcAft>
                <a:defRPr/>
              </a:pPr>
              <a:t>35</a:t>
            </a:fld>
            <a:endParaRPr lang="en-US" dirty="0" smtClean="0"/>
          </a:p>
        </p:txBody>
      </p:sp>
    </p:spTree>
    <p:extLst>
      <p:ext uri="{BB962C8B-B14F-4D97-AF65-F5344CB8AC3E}">
        <p14:creationId xmlns:p14="http://schemas.microsoft.com/office/powerpoint/2010/main" val="1963126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Review and be familiar, at a minimum, these items prior to mission. </a:t>
            </a:r>
          </a:p>
          <a:p>
            <a:pPr eaLnBrk="1" hangingPunct="1">
              <a:spcBef>
                <a:spcPct val="0"/>
              </a:spcBef>
            </a:pPr>
            <a:endParaRPr lang="en-US" dirty="0" smtClean="0"/>
          </a:p>
          <a:p>
            <a:pPr eaLnBrk="1" hangingPunct="1">
              <a:spcBef>
                <a:spcPct val="0"/>
              </a:spcBef>
            </a:pPr>
            <a:r>
              <a:rPr lang="en-US" dirty="0" smtClean="0"/>
              <a:t>2. Cover the importance of reviewing each with the students and not falling into the trap of just saying “as per SOP.”</a:t>
            </a:r>
          </a:p>
          <a:p>
            <a:pPr eaLnBrk="1" hangingPunct="1">
              <a:spcBef>
                <a:spcPct val="0"/>
              </a:spcBef>
            </a:pPr>
            <a:endParaRPr lang="en-US" dirty="0" smtClean="0"/>
          </a:p>
          <a:p>
            <a:pPr eaLnBrk="1" hangingPunct="1">
              <a:spcBef>
                <a:spcPct val="0"/>
              </a:spcBef>
            </a:pPr>
            <a:r>
              <a:rPr lang="en-US" dirty="0" smtClean="0"/>
              <a:t>3. The review of this information arms the soldiers involved in the mission with the knowledge they need to be able to make a detailed threat assessment as well as being able to make sound and timely informed decisions.</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B4B96C-5E87-49DC-9C2E-2C9F46C252FF}" type="slidenum">
              <a:rPr lang="en-US" smtClean="0"/>
              <a:pPr fontAlgn="base">
                <a:spcBef>
                  <a:spcPct val="0"/>
                </a:spcBef>
                <a:spcAft>
                  <a:spcPct val="0"/>
                </a:spcAft>
                <a:defRPr/>
              </a:pPr>
              <a:t>36</a:t>
            </a:fld>
            <a:endParaRPr lang="en-US" dirty="0" smtClean="0"/>
          </a:p>
        </p:txBody>
      </p:sp>
    </p:spTree>
    <p:extLst>
      <p:ext uri="{BB962C8B-B14F-4D97-AF65-F5344CB8AC3E}">
        <p14:creationId xmlns:p14="http://schemas.microsoft.com/office/powerpoint/2010/main" val="3025451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Rehearsals are the thing that sets good units apart from great units.  Do not let complacency set in!!!</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Leaders at all levels should take advantage of the time available to execute training and rehearsals.</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PACE</a:t>
            </a:r>
            <a:r>
              <a:rPr lang="en-US" baseline="0" dirty="0" smtClean="0">
                <a:latin typeface="Arial" pitchFamily="34" charset="0"/>
                <a:cs typeface="Arial" pitchFamily="34" charset="0"/>
              </a:rPr>
              <a:t> (</a:t>
            </a:r>
            <a:r>
              <a:rPr lang="en-US" dirty="0" smtClean="0">
                <a:latin typeface="Arial" pitchFamily="34" charset="0"/>
                <a:cs typeface="Arial" pitchFamily="34" charset="0"/>
              </a:rPr>
              <a:t>Primary, Alternate, Contingency</a:t>
            </a:r>
            <a:r>
              <a:rPr lang="en-US" baseline="0" dirty="0" smtClean="0">
                <a:latin typeface="Arial" pitchFamily="34" charset="0"/>
                <a:cs typeface="Arial" pitchFamily="34" charset="0"/>
              </a:rPr>
              <a:t>, and Emergency) communication plans.  </a:t>
            </a:r>
            <a:r>
              <a:rPr lang="en-US" dirty="0" smtClean="0">
                <a:latin typeface="Arial" pitchFamily="34" charset="0"/>
                <a:cs typeface="Arial" pitchFamily="34" charset="0"/>
              </a:rPr>
              <a:t>  </a:t>
            </a: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89E276-6AA8-4A4B-A6B4-18A34E9581A5}" type="slidenum">
              <a:rPr lang="en-US" smtClean="0"/>
              <a:pPr fontAlgn="base">
                <a:spcBef>
                  <a:spcPct val="0"/>
                </a:spcBef>
                <a:spcAft>
                  <a:spcPct val="0"/>
                </a:spcAft>
                <a:defRPr/>
              </a:pPr>
              <a:t>37</a:t>
            </a:fld>
            <a:endParaRPr lang="en-US" dirty="0" smtClean="0"/>
          </a:p>
        </p:txBody>
      </p:sp>
    </p:spTree>
    <p:extLst>
      <p:ext uri="{BB962C8B-B14F-4D97-AF65-F5344CB8AC3E}">
        <p14:creationId xmlns:p14="http://schemas.microsoft.com/office/powerpoint/2010/main" val="2395047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2EFBFD-ACB9-4C70-A62E-210940679150}" type="slidenum">
              <a:rPr lang="en-US" smtClean="0"/>
              <a:pPr fontAlgn="base">
                <a:spcBef>
                  <a:spcPct val="0"/>
                </a:spcBef>
                <a:spcAft>
                  <a:spcPct val="0"/>
                </a:spcAft>
                <a:defRPr/>
              </a:pPr>
              <a:t>38</a:t>
            </a:fld>
            <a:endParaRPr lang="en-US" dirty="0" smtClean="0"/>
          </a:p>
        </p:txBody>
      </p:sp>
    </p:spTree>
    <p:extLst>
      <p:ext uri="{BB962C8B-B14F-4D97-AF65-F5344CB8AC3E}">
        <p14:creationId xmlns:p14="http://schemas.microsoft.com/office/powerpoint/2010/main" val="2212520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Common TTP violations.</a:t>
            </a:r>
          </a:p>
          <a:p>
            <a:pPr marL="228600" indent="-228600" eaLnBrk="1" hangingPunct="1">
              <a:spcBef>
                <a:spcPct val="0"/>
              </a:spcBef>
              <a:buFont typeface="+mj-lt"/>
              <a:buNone/>
            </a:pPr>
            <a:endParaRPr lang="en-US" dirty="0" smtClean="0"/>
          </a:p>
          <a:p>
            <a:pPr marL="228600" indent="-228600" eaLnBrk="1" hangingPunct="1">
              <a:spcBef>
                <a:spcPct val="0"/>
              </a:spcBef>
              <a:buFont typeface="+mj-lt"/>
              <a:buNone/>
            </a:pPr>
            <a:r>
              <a:rPr lang="en-US" dirty="0" smtClean="0"/>
              <a:t>a. Failure to focus outward.</a:t>
            </a:r>
          </a:p>
          <a:p>
            <a:pPr marL="228600" indent="-228600" eaLnBrk="1" hangingPunct="1">
              <a:spcBef>
                <a:spcPct val="0"/>
              </a:spcBef>
              <a:buFont typeface="+mj-lt"/>
              <a:buNone/>
            </a:pPr>
            <a:endParaRPr lang="en-US" dirty="0" smtClean="0"/>
          </a:p>
          <a:p>
            <a:pPr marL="228600" indent="-228600" eaLnBrk="1" hangingPunct="1">
              <a:spcBef>
                <a:spcPct val="0"/>
              </a:spcBef>
              <a:buFont typeface="+mj-lt"/>
              <a:buNone/>
            </a:pPr>
            <a:r>
              <a:rPr lang="en-US" dirty="0" smtClean="0"/>
              <a:t>b. Beyond the immediate area after enemy contact. </a:t>
            </a:r>
          </a:p>
          <a:p>
            <a:pPr marL="228600" indent="-228600" eaLnBrk="1" hangingPunct="1">
              <a:spcBef>
                <a:spcPct val="0"/>
              </a:spcBef>
              <a:buNone/>
            </a:pPr>
            <a:endParaRPr lang="en-US" dirty="0" smtClean="0"/>
          </a:p>
          <a:p>
            <a:pPr eaLnBrk="1" hangingPunct="1">
              <a:spcBef>
                <a:spcPct val="0"/>
              </a:spcBef>
            </a:pPr>
            <a:r>
              <a:rPr lang="en-US" dirty="0" smtClean="0"/>
              <a:t>2. Recent enemy video demonstrates that they may remain in position after an attack if they are not identified, pursued or eliminated.</a:t>
            </a:r>
          </a:p>
          <a:p>
            <a:pPr eaLnBrk="1" hangingPunct="1">
              <a:spcBef>
                <a:spcPct val="0"/>
              </a:spcBef>
            </a:pP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78ECD-5D93-4D38-A0CA-421C85A64B54}" type="slidenum">
              <a:rPr lang="en-US" smtClean="0"/>
              <a:pPr fontAlgn="base">
                <a:spcBef>
                  <a:spcPct val="0"/>
                </a:spcBef>
                <a:spcAft>
                  <a:spcPct val="0"/>
                </a:spcAft>
                <a:defRPr/>
              </a:pPr>
              <a:t>39</a:t>
            </a:fld>
            <a:endParaRPr lang="en-US" dirty="0" smtClean="0"/>
          </a:p>
        </p:txBody>
      </p:sp>
    </p:spTree>
    <p:extLst>
      <p:ext uri="{BB962C8B-B14F-4D97-AF65-F5344CB8AC3E}">
        <p14:creationId xmlns:p14="http://schemas.microsoft.com/office/powerpoint/2010/main" val="153775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z="1200" b="1" kern="1200" baseline="0" dirty="0" smtClean="0">
                <a:solidFill>
                  <a:schemeClr val="tx1"/>
                </a:solidFill>
                <a:latin typeface="Arial" pitchFamily="34" charset="0"/>
                <a:ea typeface="+mn-ea"/>
                <a:cs typeface="Arial" pitchFamily="34" charset="0"/>
              </a:rPr>
              <a:t>FM 6-0 CH 10</a:t>
            </a:r>
          </a:p>
          <a:p>
            <a:endParaRPr lang="en-US" sz="1200" b="1"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STEP 4–INITIATE MOVEMENT</a:t>
            </a:r>
          </a:p>
          <a:p>
            <a:r>
              <a:rPr lang="en-US" sz="1200" kern="1200" baseline="0" dirty="0" smtClean="0">
                <a:solidFill>
                  <a:schemeClr val="tx1"/>
                </a:solidFill>
                <a:latin typeface="Arial" pitchFamily="34" charset="0"/>
                <a:ea typeface="+mn-ea"/>
                <a:cs typeface="Arial" pitchFamily="34" charset="0"/>
              </a:rPr>
              <a:t>10-33. Leaders conduct any movement directed by higher headquarters or deemed necessary to continue</a:t>
            </a:r>
          </a:p>
          <a:p>
            <a:r>
              <a:rPr lang="en-US" sz="1200" kern="1200" baseline="0" dirty="0" smtClean="0">
                <a:solidFill>
                  <a:schemeClr val="tx1"/>
                </a:solidFill>
                <a:latin typeface="Arial" pitchFamily="34" charset="0"/>
                <a:ea typeface="+mn-ea"/>
                <a:cs typeface="Arial" pitchFamily="34" charset="0"/>
              </a:rPr>
              <a:t>mission preparation or position the unit for execution. They do this as soon as they have enough</a:t>
            </a:r>
          </a:p>
          <a:p>
            <a:r>
              <a:rPr lang="en-US" sz="1200" kern="1200" baseline="0" dirty="0" smtClean="0">
                <a:solidFill>
                  <a:schemeClr val="tx1"/>
                </a:solidFill>
                <a:latin typeface="Arial" pitchFamily="34" charset="0"/>
                <a:ea typeface="+mn-ea"/>
                <a:cs typeface="Arial" pitchFamily="34" charset="0"/>
              </a:rPr>
              <a:t>information to do so or the unit is required to move to position itself for a task. This is also essential when</a:t>
            </a:r>
          </a:p>
          <a:p>
            <a:r>
              <a:rPr lang="en-US" sz="1200" kern="1200" baseline="0" dirty="0" smtClean="0">
                <a:solidFill>
                  <a:schemeClr val="tx1"/>
                </a:solidFill>
                <a:latin typeface="Arial" pitchFamily="34" charset="0"/>
                <a:ea typeface="+mn-ea"/>
                <a:cs typeface="Arial" pitchFamily="34" charset="0"/>
              </a:rPr>
              <a:t>time is short. Movements may be to an assembly area, a battle position, a new area of operations, or an</a:t>
            </a:r>
          </a:p>
          <a:p>
            <a:r>
              <a:rPr lang="en-US" sz="1200" kern="1200" baseline="0" dirty="0" smtClean="0">
                <a:solidFill>
                  <a:schemeClr val="tx1"/>
                </a:solidFill>
                <a:latin typeface="Arial" pitchFamily="34" charset="0"/>
                <a:ea typeface="+mn-ea"/>
                <a:cs typeface="Arial" pitchFamily="34" charset="0"/>
              </a:rPr>
              <a:t>attack position. They may include movement of reconnaissance elements, guides, or quartering parties.</a:t>
            </a:r>
            <a:endParaRPr lang="en-US" dirty="0" smtClean="0">
              <a:latin typeface="Arial" pitchFamily="34" charset="0"/>
              <a:cs typeface="Arial" pitchFamily="34" charset="0"/>
            </a:endParaRPr>
          </a:p>
        </p:txBody>
      </p:sp>
      <p:sp>
        <p:nvSpPr>
          <p:cNvPr id="29700" name="Slide Number Placeholder 3"/>
          <p:cNvSpPr>
            <a:spLocks noGrp="1"/>
          </p:cNvSpPr>
          <p:nvPr>
            <p:ph type="sldNum" sz="quarter" idx="5"/>
          </p:nvPr>
        </p:nvSpPr>
        <p:spPr>
          <a:noFill/>
        </p:spPr>
        <p:txBody>
          <a:bodyPr/>
          <a:lstStyle/>
          <a:p>
            <a:fld id="{5AF2B92A-15EC-46ED-A047-1031E85E17E7}" type="slidenum">
              <a:rPr lang="en-US" smtClean="0">
                <a:latin typeface="Arial" pitchFamily="34" charset="0"/>
                <a:cs typeface="Arial" pitchFamily="34" charset="0"/>
              </a:rPr>
              <a:pPr/>
              <a:t>40</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474543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latin typeface="Arial" pitchFamily="34" charset="0"/>
                <a:cs typeface="Arial" pitchFamily="34" charset="0"/>
              </a:rPr>
              <a:t>1. Company and below elements should develop planning SOPs that clearly define the roles and responsibilities of each participant in order to expedite the process and ensure that the element is planning as effectively as possible.  Describe how in the MDMP process the staff of larger organizations utilize a running estimate to be able to quickly provide the Commander with answers to their questions and ensure that the planning is not flawed by inaccurate information.  At the company level and below there is not actual staff elements, but the commander, Platoon leader and Squad Leader can delegate these same areas of responsibility to ensure that they are not overloaded in the planning process.</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The information provided to the planner from their higher headquarters dramatically effects the ability to develop sound plans.  The higher Headquarters needs to pass information as quickly and as accurately as possible.  This is also something that must be understood at the TLP level- providing the available information, even if it is limited, can have a significant positive impact on the subordinate elements ability to plan and prepare for the upcoming action.</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Normally</a:t>
            </a:r>
            <a:r>
              <a:rPr lang="en-US" b="1" dirty="0" smtClean="0">
                <a:latin typeface="Arial" pitchFamily="34" charset="0"/>
                <a:cs typeface="Arial" pitchFamily="34" charset="0"/>
              </a:rPr>
              <a:t>, the first three steps of the TLPs occur in order</a:t>
            </a:r>
            <a:r>
              <a:rPr lang="en-US" dirty="0" smtClean="0">
                <a:latin typeface="Arial" pitchFamily="34" charset="0"/>
                <a:cs typeface="Arial" pitchFamily="34" charset="0"/>
              </a:rPr>
              <a:t>, but after that the given situation will dictate the exact order of execution.</a:t>
            </a:r>
          </a:p>
          <a:p>
            <a:pPr eaLnBrk="1" hangingPunct="1">
              <a:spcBef>
                <a:spcPct val="0"/>
              </a:spcBef>
            </a:pP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12EC82-EF11-446A-A4BC-E2F9B0444F5B}" type="slidenum">
              <a:rPr lang="en-US" smtClean="0"/>
              <a:pPr fontAlgn="base">
                <a:spcBef>
                  <a:spcPct val="0"/>
                </a:spcBef>
                <a:spcAft>
                  <a:spcPct val="0"/>
                </a:spcAft>
                <a:defRPr/>
              </a:pPr>
              <a:t>4</a:t>
            </a:fld>
            <a:endParaRPr lang="en-US" dirty="0" smtClean="0"/>
          </a:p>
        </p:txBody>
      </p:sp>
    </p:spTree>
    <p:extLst>
      <p:ext uri="{BB962C8B-B14F-4D97-AF65-F5344CB8AC3E}">
        <p14:creationId xmlns:p14="http://schemas.microsoft.com/office/powerpoint/2010/main" val="968123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pitchFamily="34" charset="0"/>
                <a:ea typeface="+mn-ea"/>
                <a:cs typeface="Arial" pitchFamily="34" charset="0"/>
              </a:rPr>
              <a:t>FM 6-0 CH 10</a:t>
            </a:r>
          </a:p>
          <a:p>
            <a:endParaRPr lang="en-US" dirty="0" smtClean="0">
              <a:latin typeface="Arial" pitchFamily="34" charset="0"/>
              <a:cs typeface="Arial" pitchFamily="34" charset="0"/>
            </a:endParaRPr>
          </a:p>
          <a:p>
            <a:r>
              <a:rPr lang="en-US" sz="1200" b="1" kern="1200" baseline="0" dirty="0" smtClean="0">
                <a:solidFill>
                  <a:schemeClr val="tx1"/>
                </a:solidFill>
                <a:latin typeface="Arial" pitchFamily="34" charset="0"/>
                <a:ea typeface="+mn-ea"/>
                <a:cs typeface="Arial" pitchFamily="34" charset="0"/>
              </a:rPr>
              <a:t>STEP 5–CONDUCT RECONNAISSANCE</a:t>
            </a:r>
          </a:p>
          <a:p>
            <a:r>
              <a:rPr lang="en-US" sz="1200" kern="1200" baseline="0" dirty="0" smtClean="0">
                <a:solidFill>
                  <a:schemeClr val="tx1"/>
                </a:solidFill>
                <a:latin typeface="Arial" pitchFamily="34" charset="0"/>
                <a:ea typeface="+mn-ea"/>
                <a:cs typeface="Arial" pitchFamily="34" charset="0"/>
              </a:rPr>
              <a:t>10-34. Whenever time and circumstances allow, or as directed by higher headquarters, leaders personally</a:t>
            </a:r>
          </a:p>
          <a:p>
            <a:r>
              <a:rPr lang="en-US" sz="1200" kern="1200" baseline="0" dirty="0" smtClean="0">
                <a:solidFill>
                  <a:schemeClr val="tx1"/>
                </a:solidFill>
                <a:latin typeface="Arial" pitchFamily="34" charset="0"/>
                <a:ea typeface="+mn-ea"/>
                <a:cs typeface="Arial" pitchFamily="34" charset="0"/>
              </a:rPr>
              <a:t>observe the area of operations for the mission prior to execution. No amount of information from higher</a:t>
            </a:r>
          </a:p>
          <a:p>
            <a:r>
              <a:rPr lang="en-US" sz="1200" kern="1200" baseline="0" dirty="0" smtClean="0">
                <a:solidFill>
                  <a:schemeClr val="tx1"/>
                </a:solidFill>
                <a:latin typeface="Arial" pitchFamily="34" charset="0"/>
                <a:ea typeface="+mn-ea"/>
                <a:cs typeface="Arial" pitchFamily="34" charset="0"/>
              </a:rPr>
              <a:t>headquarters can substitute for firsthand assessment of the mission variables from within the area of</a:t>
            </a:r>
          </a:p>
          <a:p>
            <a:r>
              <a:rPr lang="en-US" sz="1200" kern="1200" baseline="0" dirty="0" smtClean="0">
                <a:solidFill>
                  <a:schemeClr val="tx1"/>
                </a:solidFill>
                <a:latin typeface="Arial" pitchFamily="34" charset="0"/>
                <a:ea typeface="+mn-ea"/>
                <a:cs typeface="Arial" pitchFamily="34" charset="0"/>
              </a:rPr>
              <a:t>operations. Unfortunately, many factors can keep leaders from performing a personal reconnaissance. The</a:t>
            </a:r>
          </a:p>
          <a:p>
            <a:r>
              <a:rPr lang="en-US" sz="1200" kern="1200" baseline="0" dirty="0" smtClean="0">
                <a:solidFill>
                  <a:schemeClr val="tx1"/>
                </a:solidFill>
                <a:latin typeface="Arial" pitchFamily="34" charset="0"/>
                <a:ea typeface="+mn-ea"/>
                <a:cs typeface="Arial" pitchFamily="34" charset="0"/>
              </a:rPr>
              <a:t>minimum action necessary is a thorough map reconnaissance supplemented by imagery and intelligence</a:t>
            </a:r>
          </a:p>
          <a:p>
            <a:r>
              <a:rPr lang="en-US" sz="1200" kern="1200" baseline="0" dirty="0" smtClean="0">
                <a:solidFill>
                  <a:schemeClr val="tx1"/>
                </a:solidFill>
                <a:latin typeface="Arial" pitchFamily="34" charset="0"/>
                <a:ea typeface="+mn-ea"/>
                <a:cs typeface="Arial" pitchFamily="34" charset="0"/>
              </a:rPr>
              <a:t>products. As directed, subordinates or other elements (such as scouts) may conduct reconnaissance while</a:t>
            </a:r>
          </a:p>
          <a:p>
            <a:r>
              <a:rPr lang="en-US" sz="1200" kern="1200" baseline="0" dirty="0" smtClean="0">
                <a:solidFill>
                  <a:schemeClr val="tx1"/>
                </a:solidFill>
                <a:latin typeface="Arial" pitchFamily="34" charset="0"/>
                <a:ea typeface="+mn-ea"/>
                <a:cs typeface="Arial" pitchFamily="34" charset="0"/>
              </a:rPr>
              <a:t>the leader completes other TLP steps.</a:t>
            </a:r>
          </a:p>
          <a:p>
            <a:r>
              <a:rPr lang="en-US" sz="1200" kern="1200" baseline="0" dirty="0" smtClean="0">
                <a:solidFill>
                  <a:schemeClr val="tx1"/>
                </a:solidFill>
                <a:latin typeface="Arial" pitchFamily="34" charset="0"/>
                <a:ea typeface="+mn-ea"/>
                <a:cs typeface="Arial" pitchFamily="34" charset="0"/>
              </a:rPr>
              <a:t>10-35. Leaders use results of the war game to identify information requirements. Reconnaissance tasks</a:t>
            </a:r>
          </a:p>
          <a:p>
            <a:r>
              <a:rPr lang="en-US" sz="1200" kern="1200" baseline="0" dirty="0" smtClean="0">
                <a:solidFill>
                  <a:schemeClr val="tx1"/>
                </a:solidFill>
                <a:latin typeface="Arial" pitchFamily="34" charset="0"/>
                <a:ea typeface="+mn-ea"/>
                <a:cs typeface="Arial" pitchFamily="34" charset="0"/>
              </a:rPr>
              <a:t>seek to confirm or deny information that supports the tentative plan. They focus first on information gaps</a:t>
            </a:r>
          </a:p>
          <a:p>
            <a:r>
              <a:rPr lang="en-US" sz="1200" kern="1200" baseline="0" dirty="0" smtClean="0">
                <a:solidFill>
                  <a:schemeClr val="tx1"/>
                </a:solidFill>
                <a:latin typeface="Arial" pitchFamily="34" charset="0"/>
                <a:ea typeface="+mn-ea"/>
                <a:cs typeface="Arial" pitchFamily="34" charset="0"/>
              </a:rPr>
              <a:t>identified during mission analysis. Leaders ensure their leader’s reconnaissance complements the higher</a:t>
            </a:r>
          </a:p>
          <a:p>
            <a:r>
              <a:rPr lang="en-US" sz="1200" kern="1200" baseline="0" dirty="0" smtClean="0">
                <a:solidFill>
                  <a:schemeClr val="tx1"/>
                </a:solidFill>
                <a:latin typeface="Arial" pitchFamily="34" charset="0"/>
                <a:ea typeface="+mn-ea"/>
                <a:cs typeface="Arial" pitchFamily="34" charset="0"/>
              </a:rPr>
              <a:t>headquarters’ information collection plan. The unit may conduct additional reconnaissance tasks as the</a:t>
            </a:r>
          </a:p>
          <a:p>
            <a:r>
              <a:rPr lang="en-US" sz="1200" kern="1200" baseline="0" dirty="0" smtClean="0">
                <a:solidFill>
                  <a:schemeClr val="tx1"/>
                </a:solidFill>
                <a:latin typeface="Arial" pitchFamily="34" charset="0"/>
                <a:ea typeface="+mn-ea"/>
                <a:cs typeface="Arial" pitchFamily="34" charset="0"/>
              </a:rPr>
              <a:t>situation allows. This step may also precede making a tentative plan if commanders lack enough</a:t>
            </a:r>
          </a:p>
          <a:p>
            <a:r>
              <a:rPr lang="en-US" sz="1200" kern="1200" baseline="0" dirty="0" smtClean="0">
                <a:solidFill>
                  <a:schemeClr val="tx1"/>
                </a:solidFill>
                <a:latin typeface="Arial" pitchFamily="34" charset="0"/>
                <a:ea typeface="+mn-ea"/>
                <a:cs typeface="Arial" pitchFamily="34" charset="0"/>
              </a:rPr>
              <a:t>information to begin planning. Reconnaissance may be the only way to develop the information required</a:t>
            </a:r>
          </a:p>
          <a:p>
            <a:r>
              <a:rPr lang="en-US" sz="1200" kern="1200" baseline="0" dirty="0" smtClean="0">
                <a:solidFill>
                  <a:schemeClr val="tx1"/>
                </a:solidFill>
                <a:latin typeface="Arial" pitchFamily="34" charset="0"/>
                <a:ea typeface="+mn-ea"/>
                <a:cs typeface="Arial" pitchFamily="34" charset="0"/>
              </a:rPr>
              <a:t>for planning.</a:t>
            </a:r>
            <a:endParaRPr lang="en-US" dirty="0" smtClean="0">
              <a:latin typeface="Arial" pitchFamily="34" charset="0"/>
              <a:cs typeface="Arial" pitchFamily="34" charset="0"/>
            </a:endParaRPr>
          </a:p>
        </p:txBody>
      </p:sp>
      <p:sp>
        <p:nvSpPr>
          <p:cNvPr id="30724" name="Slide Number Placeholder 3"/>
          <p:cNvSpPr>
            <a:spLocks noGrp="1"/>
          </p:cNvSpPr>
          <p:nvPr>
            <p:ph type="sldNum" sz="quarter" idx="5"/>
          </p:nvPr>
        </p:nvSpPr>
        <p:spPr>
          <a:noFill/>
        </p:spPr>
        <p:txBody>
          <a:bodyPr/>
          <a:lstStyle/>
          <a:p>
            <a:fld id="{2F2048C7-6C52-48AF-B8E2-166108ACAEA4}" type="slidenum">
              <a:rPr lang="en-US" smtClean="0">
                <a:latin typeface="Arial" pitchFamily="34" charset="0"/>
                <a:cs typeface="Arial" pitchFamily="34" charset="0"/>
              </a:rPr>
              <a:pPr/>
              <a:t>41</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963436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pitchFamily="34" charset="0"/>
                <a:ea typeface="+mn-ea"/>
                <a:cs typeface="Arial" pitchFamily="34" charset="0"/>
              </a:rPr>
              <a:t>FM 6-0 CH 10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STEP 6–COMPLETE THE PLAN</a:t>
            </a:r>
          </a:p>
          <a:p>
            <a:r>
              <a:rPr lang="en-US" sz="1200" kern="1200" baseline="0" dirty="0" smtClean="0">
                <a:solidFill>
                  <a:schemeClr val="tx1"/>
                </a:solidFill>
                <a:latin typeface="Arial" pitchFamily="34" charset="0"/>
                <a:ea typeface="+mn-ea"/>
                <a:cs typeface="Arial" pitchFamily="34" charset="0"/>
              </a:rPr>
              <a:t>10-36. During this step, leaders incorporate the results of reconnaissance into their selected COA to</a:t>
            </a:r>
          </a:p>
          <a:p>
            <a:r>
              <a:rPr lang="en-US" sz="1200" kern="1200" baseline="0" dirty="0" smtClean="0">
                <a:solidFill>
                  <a:schemeClr val="tx1"/>
                </a:solidFill>
                <a:latin typeface="Arial" pitchFamily="34" charset="0"/>
                <a:ea typeface="+mn-ea"/>
                <a:cs typeface="Arial" pitchFamily="34" charset="0"/>
              </a:rPr>
              <a:t>complete the plan or order. This includes preparing overlays, refining the indirect fire target list,</a:t>
            </a:r>
          </a:p>
          <a:p>
            <a:r>
              <a:rPr lang="en-US" sz="1200" kern="1200" baseline="0" dirty="0" smtClean="0">
                <a:solidFill>
                  <a:schemeClr val="tx1"/>
                </a:solidFill>
                <a:latin typeface="Arial" pitchFamily="34" charset="0"/>
                <a:ea typeface="+mn-ea"/>
                <a:cs typeface="Arial" pitchFamily="34" charset="0"/>
              </a:rPr>
              <a:t>coordinating sustainment with signal requirements, and updating the tentative plan because of</a:t>
            </a:r>
          </a:p>
          <a:p>
            <a:r>
              <a:rPr lang="en-US" sz="1200" kern="1200" baseline="0" dirty="0" smtClean="0">
                <a:solidFill>
                  <a:schemeClr val="tx1"/>
                </a:solidFill>
                <a:latin typeface="Arial" pitchFamily="34" charset="0"/>
                <a:ea typeface="+mn-ea"/>
                <a:cs typeface="Arial" pitchFamily="34" charset="0"/>
              </a:rPr>
              <a:t>reconnaissance. At lower levels, this step may entail only confirming or updating information contained in</a:t>
            </a:r>
          </a:p>
          <a:p>
            <a:r>
              <a:rPr lang="en-US" sz="1200" kern="1200" baseline="0" dirty="0" smtClean="0">
                <a:solidFill>
                  <a:schemeClr val="tx1"/>
                </a:solidFill>
                <a:latin typeface="Arial" pitchFamily="34" charset="0"/>
                <a:ea typeface="+mn-ea"/>
                <a:cs typeface="Arial" pitchFamily="34" charset="0"/>
              </a:rPr>
              <a:t>the tentative plan. If time allows, leaders make final coordination with adjacent units and higher</a:t>
            </a:r>
          </a:p>
          <a:p>
            <a:r>
              <a:rPr lang="en-US" sz="1200" kern="1200" baseline="0" dirty="0" smtClean="0">
                <a:solidFill>
                  <a:schemeClr val="tx1"/>
                </a:solidFill>
                <a:latin typeface="Arial" pitchFamily="34" charset="0"/>
                <a:ea typeface="+mn-ea"/>
                <a:cs typeface="Arial" pitchFamily="34" charset="0"/>
              </a:rPr>
              <a:t>headquarters before issuing the order.</a:t>
            </a:r>
            <a:endParaRPr lang="en-US" sz="1200" b="1" kern="1200" baseline="0" dirty="0" smtClean="0">
              <a:solidFill>
                <a:schemeClr val="tx1"/>
              </a:solidFill>
              <a:latin typeface="Arial" pitchFamily="34" charset="0"/>
              <a:ea typeface="+mn-ea"/>
              <a:cs typeface="Arial" pitchFamily="34" charset="0"/>
            </a:endParaRPr>
          </a:p>
          <a:p>
            <a:endParaRPr lang="en-US" dirty="0" smtClean="0">
              <a:latin typeface="Arial" pitchFamily="34" charset="0"/>
              <a:cs typeface="Arial" pitchFamily="34" charset="0"/>
            </a:endParaRPr>
          </a:p>
        </p:txBody>
      </p:sp>
      <p:sp>
        <p:nvSpPr>
          <p:cNvPr id="30724" name="Slide Number Placeholder 3"/>
          <p:cNvSpPr>
            <a:spLocks noGrp="1"/>
          </p:cNvSpPr>
          <p:nvPr>
            <p:ph type="sldNum" sz="quarter" idx="5"/>
          </p:nvPr>
        </p:nvSpPr>
        <p:spPr>
          <a:noFill/>
        </p:spPr>
        <p:txBody>
          <a:bodyPr/>
          <a:lstStyle/>
          <a:p>
            <a:fld id="{2F2048C7-6C52-48AF-B8E2-166108ACAEA4}" type="slidenum">
              <a:rPr lang="en-US" smtClean="0">
                <a:latin typeface="Arial" pitchFamily="34" charset="0"/>
                <a:cs typeface="Arial" pitchFamily="34" charset="0"/>
              </a:rPr>
              <a:pPr/>
              <a:t>42</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921658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pitchFamily="34" charset="0"/>
                <a:ea typeface="+mn-ea"/>
                <a:cs typeface="Arial" pitchFamily="34" charset="0"/>
              </a:rPr>
              <a:t>FM 6-0 CH 10</a:t>
            </a:r>
          </a:p>
          <a:p>
            <a:endParaRPr lang="en-US" dirty="0" smtClean="0">
              <a:latin typeface="Arial" pitchFamily="34" charset="0"/>
              <a:cs typeface="Arial" pitchFamily="34" charset="0"/>
            </a:endParaRPr>
          </a:p>
          <a:p>
            <a:r>
              <a:rPr lang="en-US" sz="1200" b="1" kern="1200" baseline="0" dirty="0" smtClean="0">
                <a:solidFill>
                  <a:schemeClr val="tx1"/>
                </a:solidFill>
                <a:latin typeface="Arial" pitchFamily="34" charset="0"/>
                <a:ea typeface="+mn-ea"/>
                <a:cs typeface="Arial" pitchFamily="34" charset="0"/>
              </a:rPr>
              <a:t>STEP 7–ISSUE THE ORDER</a:t>
            </a:r>
          </a:p>
          <a:p>
            <a:r>
              <a:rPr lang="en-US" sz="1200" kern="1200" baseline="0" dirty="0" smtClean="0">
                <a:solidFill>
                  <a:schemeClr val="tx1"/>
                </a:solidFill>
                <a:latin typeface="Arial" pitchFamily="34" charset="0"/>
                <a:ea typeface="+mn-ea"/>
                <a:cs typeface="Arial" pitchFamily="34" charset="0"/>
              </a:rPr>
              <a:t>10-37. Small-unit orders are normally issued verbally and supplemented by graphics and other control</a:t>
            </a:r>
          </a:p>
          <a:p>
            <a:r>
              <a:rPr lang="en-US" sz="1200" kern="1200" baseline="0" dirty="0" smtClean="0">
                <a:solidFill>
                  <a:schemeClr val="tx1"/>
                </a:solidFill>
                <a:latin typeface="Arial" pitchFamily="34" charset="0"/>
                <a:ea typeface="+mn-ea"/>
                <a:cs typeface="Arial" pitchFamily="34" charset="0"/>
              </a:rPr>
              <a:t>measures. An order follows the standard five-paragraph OPORD format. (See appendix C for the OPORD</a:t>
            </a:r>
          </a:p>
          <a:p>
            <a:r>
              <a:rPr lang="en-US" sz="1200" kern="1200" baseline="0" dirty="0" smtClean="0">
                <a:solidFill>
                  <a:schemeClr val="tx1"/>
                </a:solidFill>
                <a:latin typeface="Arial" pitchFamily="34" charset="0"/>
                <a:ea typeface="+mn-ea"/>
                <a:cs typeface="Arial" pitchFamily="34" charset="0"/>
              </a:rPr>
              <a:t>format.) Typically, leaders below company level do not issue a commander’s intent. They reiterate the</a:t>
            </a:r>
          </a:p>
          <a:p>
            <a:r>
              <a:rPr lang="en-US" sz="1200" kern="1200" baseline="0" dirty="0" smtClean="0">
                <a:solidFill>
                  <a:schemeClr val="tx1"/>
                </a:solidFill>
                <a:latin typeface="Arial" pitchFamily="34" charset="0"/>
                <a:ea typeface="+mn-ea"/>
                <a:cs typeface="Arial" pitchFamily="34" charset="0"/>
              </a:rPr>
              <a:t>intent of their higher and next higher commanders.</a:t>
            </a:r>
          </a:p>
          <a:p>
            <a:r>
              <a:rPr lang="en-US" sz="1200" kern="1200" baseline="0" dirty="0" smtClean="0">
                <a:solidFill>
                  <a:schemeClr val="tx1"/>
                </a:solidFill>
                <a:latin typeface="Arial" pitchFamily="34" charset="0"/>
                <a:ea typeface="+mn-ea"/>
                <a:cs typeface="Arial" pitchFamily="34" charset="0"/>
              </a:rPr>
              <a:t>10-38. The ideal location for issuing the order is a point in the area of operations with a view of the</a:t>
            </a:r>
          </a:p>
          <a:p>
            <a:r>
              <a:rPr lang="en-US" sz="1200" kern="1200" baseline="0" dirty="0" smtClean="0">
                <a:solidFill>
                  <a:schemeClr val="tx1"/>
                </a:solidFill>
                <a:latin typeface="Arial" pitchFamily="34" charset="0"/>
                <a:ea typeface="+mn-ea"/>
                <a:cs typeface="Arial" pitchFamily="34" charset="0"/>
              </a:rPr>
              <a:t>objective and other aspects of the terrain. The leader may perform a leader’s reconnaissance, complete the</a:t>
            </a:r>
          </a:p>
          <a:p>
            <a:r>
              <a:rPr lang="en-US" sz="1200" kern="1200" baseline="0" dirty="0" smtClean="0">
                <a:solidFill>
                  <a:schemeClr val="tx1"/>
                </a:solidFill>
                <a:latin typeface="Arial" pitchFamily="34" charset="0"/>
                <a:ea typeface="+mn-ea"/>
                <a:cs typeface="Arial" pitchFamily="34" charset="0"/>
              </a:rPr>
              <a:t>order, and then summon subordinates to a specified location to receive it. Sometimes security or other</a:t>
            </a:r>
          </a:p>
          <a:p>
            <a:r>
              <a:rPr lang="en-US" sz="1200" kern="1200" baseline="0" dirty="0" smtClean="0">
                <a:solidFill>
                  <a:schemeClr val="tx1"/>
                </a:solidFill>
                <a:latin typeface="Arial" pitchFamily="34" charset="0"/>
                <a:ea typeface="+mn-ea"/>
                <a:cs typeface="Arial" pitchFamily="34" charset="0"/>
              </a:rPr>
              <a:t>constraints make it impractical to issue the order on the terrain. Then leaders use a sand table, a detailed</a:t>
            </a:r>
          </a:p>
          <a:p>
            <a:r>
              <a:rPr lang="en-US" sz="1200" kern="1200" baseline="0" dirty="0" smtClean="0">
                <a:solidFill>
                  <a:schemeClr val="tx1"/>
                </a:solidFill>
                <a:latin typeface="Arial" pitchFamily="34" charset="0"/>
                <a:ea typeface="+mn-ea"/>
                <a:cs typeface="Arial" pitchFamily="34" charset="0"/>
              </a:rPr>
              <a:t>sketch, maps, and other products to depict the area of operations and the situation</a:t>
            </a:r>
            <a:r>
              <a:rPr lang="en-US" sz="1200" kern="1200" baseline="0" dirty="0" smtClean="0">
                <a:solidFill>
                  <a:schemeClr val="tx1"/>
                </a:solidFill>
                <a:latin typeface="+mn-lt"/>
                <a:ea typeface="+mn-ea"/>
                <a:cs typeface="+mn-cs"/>
              </a:rPr>
              <a:t>.</a:t>
            </a:r>
            <a:endParaRPr lang="en-US" dirty="0" smtClean="0">
              <a:latin typeface="Arial" pitchFamily="34" charset="0"/>
              <a:cs typeface="Arial" pitchFamily="34" charset="0"/>
            </a:endParaRPr>
          </a:p>
        </p:txBody>
      </p:sp>
      <p:sp>
        <p:nvSpPr>
          <p:cNvPr id="32772" name="Slide Number Placeholder 3"/>
          <p:cNvSpPr>
            <a:spLocks noGrp="1"/>
          </p:cNvSpPr>
          <p:nvPr>
            <p:ph type="sldNum" sz="quarter" idx="5"/>
          </p:nvPr>
        </p:nvSpPr>
        <p:spPr>
          <a:noFill/>
        </p:spPr>
        <p:txBody>
          <a:bodyPr/>
          <a:lstStyle/>
          <a:p>
            <a:fld id="{9F2B1400-084C-4D9D-9533-233359997033}" type="slidenum">
              <a:rPr lang="en-US" smtClean="0">
                <a:latin typeface="Arial" pitchFamily="34" charset="0"/>
                <a:cs typeface="Arial" pitchFamily="34" charset="0"/>
              </a:rPr>
              <a:pPr/>
              <a:t>43</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080816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pitchFamily="34" charset="0"/>
                <a:ea typeface="+mn-ea"/>
                <a:cs typeface="Arial" pitchFamily="34" charset="0"/>
              </a:rPr>
              <a:t>FM 6-0 CH 10</a:t>
            </a:r>
          </a:p>
          <a:p>
            <a:endParaRPr lang="en-US" dirty="0" smtClean="0">
              <a:latin typeface="Arial" pitchFamily="34" charset="0"/>
              <a:cs typeface="Arial" pitchFamily="34" charset="0"/>
            </a:endParaRPr>
          </a:p>
          <a:p>
            <a:r>
              <a:rPr lang="en-US" sz="1200" b="1" kern="1200" baseline="0" dirty="0" smtClean="0">
                <a:solidFill>
                  <a:schemeClr val="tx1"/>
                </a:solidFill>
                <a:latin typeface="Arial" pitchFamily="34" charset="0"/>
                <a:ea typeface="+mn-ea"/>
                <a:cs typeface="Arial" pitchFamily="34" charset="0"/>
              </a:rPr>
              <a:t>STEP 8–SUPERVISE AND REFINE</a:t>
            </a:r>
          </a:p>
          <a:p>
            <a:endParaRPr lang="en-US" sz="1200" b="1"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10-39. Throughout TLP, leaders monitor mission preparations, refine the plan, coordinate with adjacent</a:t>
            </a:r>
          </a:p>
          <a:p>
            <a:r>
              <a:rPr lang="en-US" sz="1200" kern="1200" baseline="0" dirty="0" smtClean="0">
                <a:solidFill>
                  <a:schemeClr val="tx1"/>
                </a:solidFill>
                <a:latin typeface="Arial" pitchFamily="34" charset="0"/>
                <a:ea typeface="+mn-ea"/>
                <a:cs typeface="Arial" pitchFamily="34" charset="0"/>
              </a:rPr>
              <a:t>units, and supervise and assess preparations. Normally, unit SOPs state individual responsibilities and the</a:t>
            </a:r>
          </a:p>
          <a:p>
            <a:r>
              <a:rPr lang="en-US" sz="1200" kern="1200" baseline="0" dirty="0" smtClean="0">
                <a:solidFill>
                  <a:schemeClr val="tx1"/>
                </a:solidFill>
                <a:latin typeface="Arial" pitchFamily="34" charset="0"/>
                <a:ea typeface="+mn-ea"/>
                <a:cs typeface="Arial" pitchFamily="34" charset="0"/>
              </a:rPr>
              <a:t>sequence of preparation activities. To ensure the unit is ready for the mission, leaders supervise</a:t>
            </a:r>
          </a:p>
          <a:p>
            <a:r>
              <a:rPr lang="en-US" sz="1200" kern="1200" baseline="0" dirty="0" smtClean="0">
                <a:solidFill>
                  <a:schemeClr val="tx1"/>
                </a:solidFill>
                <a:latin typeface="Arial" pitchFamily="34" charset="0"/>
                <a:ea typeface="+mn-ea"/>
                <a:cs typeface="Arial" pitchFamily="34" charset="0"/>
              </a:rPr>
              <a:t>subordinates and inspect their personnel and equipment.</a:t>
            </a:r>
          </a:p>
          <a:p>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10-40. A crucial component of preparation is the rehearsal. Rehearsals allow leaders to assess their</a:t>
            </a:r>
          </a:p>
          <a:p>
            <a:r>
              <a:rPr lang="en-US" sz="1200" kern="1200" baseline="0" dirty="0" smtClean="0">
                <a:solidFill>
                  <a:schemeClr val="tx1"/>
                </a:solidFill>
                <a:latin typeface="Arial" pitchFamily="34" charset="0"/>
                <a:ea typeface="+mn-ea"/>
                <a:cs typeface="Arial" pitchFamily="34" charset="0"/>
              </a:rPr>
              <a:t>subordinates’ preparations. They may identify areas that require more supervision. Leaders conduct</a:t>
            </a:r>
          </a:p>
          <a:p>
            <a:r>
              <a:rPr lang="en-US" sz="1200" kern="1200" baseline="0" dirty="0" smtClean="0">
                <a:solidFill>
                  <a:schemeClr val="tx1"/>
                </a:solidFill>
                <a:latin typeface="Arial" pitchFamily="34" charset="0"/>
                <a:ea typeface="+mn-ea"/>
                <a:cs typeface="Arial" pitchFamily="34" charset="0"/>
              </a:rPr>
              <a:t>rehearsals to—</a:t>
            </a:r>
          </a:p>
          <a:p>
            <a:pPr lvl="1"/>
            <a:r>
              <a:rPr lang="en-US" sz="1200" kern="1200" baseline="0" dirty="0" smtClean="0">
                <a:solidFill>
                  <a:schemeClr val="tx1"/>
                </a:solidFill>
                <a:latin typeface="Arial" pitchFamily="34" charset="0"/>
                <a:ea typeface="+mn-ea"/>
                <a:cs typeface="Arial" pitchFamily="34" charset="0"/>
              </a:rPr>
              <a:t> Practice essential tasks.</a:t>
            </a:r>
          </a:p>
          <a:p>
            <a:pPr lvl="1"/>
            <a:r>
              <a:rPr lang="en-US" sz="1200" kern="1200" baseline="0" dirty="0" smtClean="0">
                <a:solidFill>
                  <a:schemeClr val="tx1"/>
                </a:solidFill>
                <a:latin typeface="Arial" pitchFamily="34" charset="0"/>
                <a:ea typeface="+mn-ea"/>
                <a:cs typeface="Arial" pitchFamily="34" charset="0"/>
              </a:rPr>
              <a:t> Identify weaknesses or problems in the plan.</a:t>
            </a:r>
          </a:p>
          <a:p>
            <a:pPr lvl="1"/>
            <a:r>
              <a:rPr lang="en-US" sz="1200" kern="1200" baseline="0" dirty="0" smtClean="0">
                <a:solidFill>
                  <a:schemeClr val="tx1"/>
                </a:solidFill>
                <a:latin typeface="Arial" pitchFamily="34" charset="0"/>
                <a:ea typeface="+mn-ea"/>
                <a:cs typeface="Arial" pitchFamily="34" charset="0"/>
              </a:rPr>
              <a:t> Coordinate subordinate element actions.</a:t>
            </a:r>
          </a:p>
          <a:p>
            <a:pPr lvl="1"/>
            <a:r>
              <a:rPr lang="en-US" sz="1200" kern="1200" baseline="0" dirty="0" smtClean="0">
                <a:solidFill>
                  <a:schemeClr val="tx1"/>
                </a:solidFill>
                <a:latin typeface="Arial" pitchFamily="34" charset="0"/>
                <a:ea typeface="+mn-ea"/>
                <a:cs typeface="Arial" pitchFamily="34" charset="0"/>
              </a:rPr>
              <a:t> Improve Soldier understanding of the concept of operations.</a:t>
            </a:r>
          </a:p>
          <a:p>
            <a:pPr lvl="1"/>
            <a:r>
              <a:rPr lang="en-US" sz="1200" kern="1200" baseline="0" dirty="0" smtClean="0">
                <a:solidFill>
                  <a:schemeClr val="tx1"/>
                </a:solidFill>
                <a:latin typeface="Arial" pitchFamily="34" charset="0"/>
                <a:ea typeface="+mn-ea"/>
                <a:cs typeface="Arial" pitchFamily="34" charset="0"/>
              </a:rPr>
              <a:t> Foster confidence among Soldiers.</a:t>
            </a:r>
          </a:p>
          <a:p>
            <a:pPr lvl="1"/>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10-41. Company and smaller sized units use four types of rehearsals, and they are discussed in chapter 12:</a:t>
            </a:r>
          </a:p>
          <a:p>
            <a:pPr lvl="1"/>
            <a:r>
              <a:rPr lang="en-US" sz="1200" kern="1200" baseline="0" dirty="0" smtClean="0">
                <a:solidFill>
                  <a:schemeClr val="tx1"/>
                </a:solidFill>
                <a:latin typeface="Arial" pitchFamily="34" charset="0"/>
                <a:ea typeface="+mn-ea"/>
                <a:cs typeface="Arial" pitchFamily="34" charset="0"/>
              </a:rPr>
              <a:t> Back brief.</a:t>
            </a:r>
          </a:p>
          <a:p>
            <a:pPr lvl="1"/>
            <a:r>
              <a:rPr lang="en-US" sz="1200" kern="1200" baseline="0" dirty="0" smtClean="0">
                <a:solidFill>
                  <a:schemeClr val="tx1"/>
                </a:solidFill>
                <a:latin typeface="Arial" pitchFamily="34" charset="0"/>
                <a:ea typeface="+mn-ea"/>
                <a:cs typeface="Arial" pitchFamily="34" charset="0"/>
              </a:rPr>
              <a:t> Combined arms rehearsal.</a:t>
            </a:r>
          </a:p>
          <a:p>
            <a:pPr lvl="1"/>
            <a:r>
              <a:rPr lang="en-US" sz="1200" kern="1200" baseline="0" dirty="0" smtClean="0">
                <a:solidFill>
                  <a:schemeClr val="tx1"/>
                </a:solidFill>
                <a:latin typeface="Arial" pitchFamily="34" charset="0"/>
                <a:ea typeface="+mn-ea"/>
                <a:cs typeface="Arial" pitchFamily="34" charset="0"/>
              </a:rPr>
              <a:t> Support rehearsal.</a:t>
            </a:r>
          </a:p>
          <a:p>
            <a:pPr lvl="1"/>
            <a:r>
              <a:rPr lang="en-US" sz="1200" kern="1200" baseline="0" dirty="0" smtClean="0">
                <a:solidFill>
                  <a:schemeClr val="tx1"/>
                </a:solidFill>
                <a:latin typeface="Arial" pitchFamily="34" charset="0"/>
                <a:ea typeface="+mn-ea"/>
                <a:cs typeface="Arial" pitchFamily="34" charset="0"/>
              </a:rPr>
              <a:t> Battle drill or SOP rehearsal.</a:t>
            </a:r>
            <a:endParaRPr lang="en-US" dirty="0" smtClean="0">
              <a:latin typeface="Arial" pitchFamily="34" charset="0"/>
              <a:cs typeface="Arial" pitchFamily="34" charset="0"/>
            </a:endParaRPr>
          </a:p>
        </p:txBody>
      </p:sp>
      <p:sp>
        <p:nvSpPr>
          <p:cNvPr id="33796" name="Slide Number Placeholder 3"/>
          <p:cNvSpPr>
            <a:spLocks noGrp="1"/>
          </p:cNvSpPr>
          <p:nvPr>
            <p:ph type="sldNum" sz="quarter" idx="5"/>
          </p:nvPr>
        </p:nvSpPr>
        <p:spPr>
          <a:noFill/>
        </p:spPr>
        <p:txBody>
          <a:bodyPr/>
          <a:lstStyle/>
          <a:p>
            <a:fld id="{80E5D464-FF68-4B81-ACB9-16AF33DA3E63}" type="slidenum">
              <a:rPr lang="en-US" smtClean="0">
                <a:latin typeface="Arial" pitchFamily="34" charset="0"/>
                <a:cs typeface="Arial" pitchFamily="34" charset="0"/>
              </a:rPr>
              <a:pPr/>
              <a:t>44</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711663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baseline="0" dirty="0" smtClean="0">
                <a:solidFill>
                  <a:schemeClr val="tx1"/>
                </a:solidFill>
                <a:latin typeface="+mn-lt"/>
                <a:ea typeface="+mn-ea"/>
                <a:cs typeface="+mn-cs"/>
              </a:rPr>
              <a:t>FM 6-0 CH 10</a:t>
            </a:r>
          </a:p>
          <a:p>
            <a:pPr eaLnBrk="1" hangingPunct="1">
              <a:spcBef>
                <a:spcPct val="0"/>
              </a:spcBef>
            </a:pP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7F972A-7E1C-4FBC-961A-D493E096A524}" type="slidenum">
              <a:rPr lang="en-US" smtClean="0"/>
              <a:pPr fontAlgn="base">
                <a:spcBef>
                  <a:spcPct val="0"/>
                </a:spcBef>
                <a:spcAft>
                  <a:spcPct val="0"/>
                </a:spcAft>
                <a:defRPr/>
              </a:pPr>
              <a:t>45</a:t>
            </a:fld>
            <a:endParaRPr lang="en-US" dirty="0" smtClean="0"/>
          </a:p>
        </p:txBody>
      </p:sp>
    </p:spTree>
    <p:extLst>
      <p:ext uri="{BB962C8B-B14F-4D97-AF65-F5344CB8AC3E}">
        <p14:creationId xmlns:p14="http://schemas.microsoft.com/office/powerpoint/2010/main" val="1949505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4B7EE-7B1D-4ACF-A012-5D57E2CA4238}" type="slidenum">
              <a:rPr lang="en-US" smtClean="0"/>
              <a:pPr fontAlgn="base">
                <a:spcBef>
                  <a:spcPct val="0"/>
                </a:spcBef>
                <a:spcAft>
                  <a:spcPct val="0"/>
                </a:spcAft>
                <a:defRPr/>
              </a:pPr>
              <a:t>46</a:t>
            </a:fld>
            <a:endParaRPr lang="en-US" dirty="0" smtClean="0"/>
          </a:p>
        </p:txBody>
      </p:sp>
    </p:spTree>
    <p:extLst>
      <p:ext uri="{BB962C8B-B14F-4D97-AF65-F5344CB8AC3E}">
        <p14:creationId xmlns:p14="http://schemas.microsoft.com/office/powerpoint/2010/main" val="2971344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Although we will not discuss the MDMP process in any detail, it’s important to understand that the outcomes of both the MDMP and the TLPs is the same.  The major difference is the amount of time and resources required to execute each.</a:t>
            </a:r>
          </a:p>
          <a:p>
            <a:pPr eaLnBrk="1" hangingPunct="1">
              <a:spcBef>
                <a:spcPct val="0"/>
              </a:spcBef>
            </a:pPr>
            <a:endParaRPr lang="en-US" dirty="0" smtClean="0"/>
          </a:p>
          <a:p>
            <a:pPr eaLnBrk="1" hangingPunct="1">
              <a:spcBef>
                <a:spcPct val="0"/>
              </a:spcBef>
            </a:pPr>
            <a:r>
              <a:rPr lang="en-US" dirty="0" smtClean="0"/>
              <a:t>2. Understanding that </a:t>
            </a:r>
            <a:r>
              <a:rPr lang="en-US" b="1" u="sng" dirty="0" smtClean="0"/>
              <a:t>parallel planning</a:t>
            </a:r>
            <a:r>
              <a:rPr lang="en-US" dirty="0" smtClean="0"/>
              <a:t> is the key to ensuring maximum time for subordinates to properly plan it is important for Company and Platoon leadership to understand the MDMP process so they know when they should be receiving additional information that is developed as part of the BN MDMP process.  Each staff element has important information that may be critical to the execution of a company or platoon mission and if they are not effectively pushing the information to their subordinates, the lower level leadership need to know where to go to get the data they need to properly plan for their portion of the overall mission.</a:t>
            </a:r>
          </a:p>
          <a:p>
            <a:pPr eaLnBrk="1" hangingPunct="1">
              <a:spcBef>
                <a:spcPct val="0"/>
              </a:spcBef>
            </a:pPr>
            <a:endParaRPr lang="en-US" b="1" dirty="0" smtClean="0"/>
          </a:p>
          <a:p>
            <a:pPr eaLnBrk="1" hangingPunct="1">
              <a:spcBef>
                <a:spcPct val="0"/>
              </a:spcBef>
            </a:pPr>
            <a:r>
              <a:rPr lang="en-US" b="0" dirty="0" smtClean="0"/>
              <a:t>3.</a:t>
            </a:r>
            <a:r>
              <a:rPr lang="en-US" b="0" baseline="0" dirty="0" smtClean="0"/>
              <a:t> </a:t>
            </a:r>
            <a:r>
              <a:rPr lang="en-US" b="0" dirty="0" smtClean="0"/>
              <a:t>Compare the two tactical planning</a:t>
            </a:r>
            <a:r>
              <a:rPr lang="en-US" b="0" baseline="0" dirty="0" smtClean="0"/>
              <a:t> processes.  (IE explain the different Back briefs and how you can replicate them at Company and Platoon level.</a:t>
            </a:r>
            <a:endParaRPr lang="en-US" b="0" dirty="0" smtClean="0"/>
          </a:p>
          <a:p>
            <a:pPr eaLnBrk="1" hangingPunct="1">
              <a:spcBef>
                <a:spcPct val="0"/>
              </a:spcBef>
            </a:pPr>
            <a:endParaRPr 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9DCA3B-7853-450F-B7BA-B07E9FF853E3}" type="slidenum">
              <a:rPr lang="en-US" smtClean="0"/>
              <a:pPr fontAlgn="base">
                <a:spcBef>
                  <a:spcPct val="0"/>
                </a:spcBef>
                <a:spcAft>
                  <a:spcPct val="0"/>
                </a:spcAft>
                <a:defRPr/>
              </a:pPr>
              <a:t>47</a:t>
            </a:fld>
            <a:endParaRPr lang="en-US" dirty="0" smtClean="0"/>
          </a:p>
        </p:txBody>
      </p:sp>
    </p:spTree>
    <p:extLst>
      <p:ext uri="{BB962C8B-B14F-4D97-AF65-F5344CB8AC3E}">
        <p14:creationId xmlns:p14="http://schemas.microsoft.com/office/powerpoint/2010/main" val="605288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p>
          <a:p>
            <a:pPr eaLnBrk="1" hangingPunct="1">
              <a:spcBef>
                <a:spcPct val="0"/>
              </a:spcBef>
            </a:pPr>
            <a:r>
              <a:rPr lang="en-US" dirty="0" smtClean="0"/>
              <a:t>a. HOPE- (timeline)</a:t>
            </a:r>
          </a:p>
          <a:p>
            <a:pPr eaLnBrk="1" hangingPunct="1">
              <a:spcBef>
                <a:spcPct val="0"/>
              </a:spcBef>
            </a:pPr>
            <a:endParaRPr lang="en-US" dirty="0" smtClean="0"/>
          </a:p>
          <a:p>
            <a:pPr eaLnBrk="1" hangingPunct="1">
              <a:spcBef>
                <a:spcPct val="0"/>
              </a:spcBef>
            </a:pPr>
            <a:r>
              <a:rPr lang="en-US" dirty="0" smtClean="0"/>
              <a:t>(1) H-Higher</a:t>
            </a:r>
          </a:p>
          <a:p>
            <a:pPr eaLnBrk="1" hangingPunct="1">
              <a:spcBef>
                <a:spcPct val="0"/>
              </a:spcBef>
            </a:pPr>
            <a:endParaRPr lang="en-US" dirty="0" smtClean="0"/>
          </a:p>
          <a:p>
            <a:pPr eaLnBrk="1" hangingPunct="1">
              <a:spcBef>
                <a:spcPct val="0"/>
              </a:spcBef>
            </a:pPr>
            <a:r>
              <a:rPr lang="en-US" dirty="0" smtClean="0"/>
              <a:t>(2) O- Operational</a:t>
            </a:r>
          </a:p>
          <a:p>
            <a:pPr eaLnBrk="1" hangingPunct="1">
              <a:spcBef>
                <a:spcPct val="0"/>
              </a:spcBef>
            </a:pPr>
            <a:endParaRPr lang="en-US" dirty="0" smtClean="0"/>
          </a:p>
          <a:p>
            <a:pPr eaLnBrk="1" hangingPunct="1">
              <a:spcBef>
                <a:spcPct val="0"/>
              </a:spcBef>
            </a:pPr>
            <a:r>
              <a:rPr lang="en-US" dirty="0" smtClean="0"/>
              <a:t>(3) P- Planning</a:t>
            </a:r>
          </a:p>
          <a:p>
            <a:pPr eaLnBrk="1" hangingPunct="1">
              <a:spcBef>
                <a:spcPct val="0"/>
              </a:spcBef>
            </a:pPr>
            <a:endParaRPr lang="en-US" dirty="0" smtClean="0"/>
          </a:p>
          <a:p>
            <a:pPr eaLnBrk="1" hangingPunct="1">
              <a:spcBef>
                <a:spcPct val="0"/>
              </a:spcBef>
            </a:pPr>
            <a:r>
              <a:rPr lang="en-US" dirty="0" smtClean="0"/>
              <a:t>(4) E- Enemy</a:t>
            </a:r>
          </a:p>
          <a:p>
            <a:pPr eaLnBrk="1" hangingPunct="1">
              <a:spcBef>
                <a:spcPct val="0"/>
              </a:spcBef>
            </a:pPr>
            <a:endParaRPr lang="en-US" dirty="0" smtClean="0"/>
          </a:p>
          <a:p>
            <a:pPr eaLnBrk="1" hangingPunct="1">
              <a:spcBef>
                <a:spcPct val="0"/>
              </a:spcBef>
            </a:pPr>
            <a:r>
              <a:rPr lang="en-US" dirty="0" smtClean="0"/>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48</a:t>
            </a:fld>
            <a:endParaRPr lang="en-US" dirty="0" smtClean="0"/>
          </a:p>
        </p:txBody>
      </p:sp>
    </p:spTree>
    <p:extLst>
      <p:ext uri="{BB962C8B-B14F-4D97-AF65-F5344CB8AC3E}">
        <p14:creationId xmlns:p14="http://schemas.microsoft.com/office/powerpoint/2010/main" val="42319737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mn-lt"/>
                <a:ea typeface="+mn-ea"/>
                <a:cs typeface="+mn-cs"/>
              </a:rPr>
              <a:t>FM 6-0 CH 10</a:t>
            </a:r>
          </a:p>
          <a:p>
            <a:endParaRPr lang="en-US" dirty="0" smtClean="0">
              <a:latin typeface="Arial" pitchFamily="34" charset="0"/>
              <a:cs typeface="Arial" pitchFamily="34" charset="0"/>
            </a:endParaRPr>
          </a:p>
        </p:txBody>
      </p:sp>
      <p:sp>
        <p:nvSpPr>
          <p:cNvPr id="35844" name="Slide Number Placeholder 3"/>
          <p:cNvSpPr>
            <a:spLocks noGrp="1"/>
          </p:cNvSpPr>
          <p:nvPr>
            <p:ph type="sldNum" sz="quarter" idx="5"/>
          </p:nvPr>
        </p:nvSpPr>
        <p:spPr>
          <a:noFill/>
        </p:spPr>
        <p:txBody>
          <a:bodyPr/>
          <a:lstStyle/>
          <a:p>
            <a:fld id="{1549E385-200B-4F2F-8C7F-847A7267479E}" type="slidenum">
              <a:rPr lang="en-US" smtClean="0">
                <a:latin typeface="Arial" pitchFamily="34" charset="0"/>
                <a:cs typeface="Arial" pitchFamily="34" charset="0"/>
              </a:rPr>
              <a:pPr/>
              <a:t>49</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99309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latin typeface="Arial" pitchFamily="34" charset="0"/>
                <a:cs typeface="Arial" pitchFamily="34" charset="0"/>
              </a:rPr>
              <a:t>Planning is both Science and Art</a:t>
            </a:r>
          </a:p>
          <a:p>
            <a:pPr eaLnBrk="1" hangingPunct="1">
              <a:spcBef>
                <a:spcPct val="0"/>
              </a:spcBef>
            </a:pPr>
            <a:r>
              <a:rPr lang="en-US" dirty="0" smtClean="0">
                <a:latin typeface="Arial" pitchFamily="34" charset="0"/>
                <a:cs typeface="Arial" pitchFamily="34" charset="0"/>
              </a:rPr>
              <a:t>1. There are three problem solving methods that the Army uses.  Two of them are tactical and one is non-tactical.   The Army Problem solving process is the non-tactical process while MDMP and TLPs are the tactical processes.</a:t>
            </a:r>
          </a:p>
          <a:p>
            <a:pPr eaLnBrk="1" hangingPunct="1">
              <a:spcBef>
                <a:spcPct val="0"/>
              </a:spcBef>
            </a:pPr>
            <a:r>
              <a:rPr lang="en-US" dirty="0" smtClean="0">
                <a:latin typeface="Arial" pitchFamily="34" charset="0"/>
                <a:cs typeface="Arial" pitchFamily="34" charset="0"/>
              </a:rPr>
              <a:t> </a:t>
            </a:r>
          </a:p>
          <a:p>
            <a:pPr eaLnBrk="1" hangingPunct="1">
              <a:spcBef>
                <a:spcPct val="0"/>
              </a:spcBef>
            </a:pPr>
            <a:r>
              <a:rPr lang="en-US" dirty="0" smtClean="0">
                <a:latin typeface="Arial" pitchFamily="34" charset="0"/>
                <a:cs typeface="Arial" pitchFamily="34" charset="0"/>
              </a:rPr>
              <a:t>2. Analytic verses Intuitive Decision making:  </a:t>
            </a:r>
          </a:p>
          <a:p>
            <a:pPr eaLnBrk="1" hangingPunct="1">
              <a:spcBef>
                <a:spcPct val="0"/>
              </a:spcBef>
            </a:pPr>
            <a:endParaRPr lang="en-US" dirty="0" smtClean="0">
              <a:latin typeface="Arial" pitchFamily="34" charset="0"/>
              <a:cs typeface="Arial" pitchFamily="34" charset="0"/>
            </a:endParaRPr>
          </a:p>
          <a:p>
            <a:pPr marL="0" indent="0" eaLnBrk="1" hangingPunct="1">
              <a:spcBef>
                <a:spcPct val="0"/>
              </a:spcBef>
              <a:buFont typeface="+mj-lt"/>
              <a:buNone/>
            </a:pPr>
            <a:r>
              <a:rPr lang="en-US" dirty="0" smtClean="0">
                <a:latin typeface="Arial" pitchFamily="34" charset="0"/>
                <a:cs typeface="Arial" pitchFamily="34" charset="0"/>
              </a:rPr>
              <a:t>a. The Analytic process approaches a problem systematically by analyzing the problem, generating several courses of action,</a:t>
            </a:r>
          </a:p>
          <a:p>
            <a:pPr marL="0" indent="0" eaLnBrk="1" hangingPunct="1">
              <a:spcBef>
                <a:spcPct val="0"/>
              </a:spcBef>
              <a:buFont typeface="+mj-lt"/>
              <a:buNone/>
            </a:pPr>
            <a:r>
              <a:rPr lang="en-US" dirty="0" smtClean="0">
                <a:latin typeface="Arial" pitchFamily="34" charset="0"/>
                <a:cs typeface="Arial" pitchFamily="34" charset="0"/>
              </a:rPr>
              <a:t>analyzing and comparing these COAs and them selecting the best available COA.  This approach is methodical and is good in complex</a:t>
            </a:r>
            <a:r>
              <a:rPr lang="en-US" baseline="0" dirty="0" smtClean="0">
                <a:latin typeface="Arial" pitchFamily="34" charset="0"/>
                <a:cs typeface="Arial" pitchFamily="34" charset="0"/>
              </a:rPr>
              <a:t> </a:t>
            </a:r>
            <a:r>
              <a:rPr lang="en-US" dirty="0" smtClean="0">
                <a:latin typeface="Arial" pitchFamily="34" charset="0"/>
                <a:cs typeface="Arial" pitchFamily="34" charset="0"/>
              </a:rPr>
              <a:t>or unfamiliar situations- it ensures that all factors are considered.</a:t>
            </a:r>
          </a:p>
          <a:p>
            <a:pPr marL="228600" indent="-228600" eaLnBrk="1" hangingPunct="1">
              <a:spcBef>
                <a:spcPct val="0"/>
              </a:spcBef>
              <a:buAutoNum type="alphaLcPeriod"/>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b. Intuitive decision making is based on knowledge, judgment, EXPERIENCE, education, intelligence, boldness and perception.  It is most often used with there is limited time available.  It relies on the experienced leader’s ability to recognize the key elements an implications of a particular problem or situation.  This technique doesn’t work well with inexperienced leaders or in unfamiliar conditions.</a:t>
            </a:r>
          </a:p>
          <a:p>
            <a:pPr eaLnBrk="1" hangingPunct="1">
              <a:spcBef>
                <a:spcPct val="0"/>
              </a:spcBef>
            </a:pPr>
            <a:r>
              <a:rPr lang="en-US" dirty="0" smtClean="0">
                <a:latin typeface="Arial" pitchFamily="34" charset="0"/>
                <a:cs typeface="Arial" pitchFamily="34" charset="0"/>
              </a:rPr>
              <a:t> </a:t>
            </a:r>
          </a:p>
          <a:p>
            <a:pPr eaLnBrk="1" hangingPunct="1">
              <a:spcBef>
                <a:spcPct val="0"/>
              </a:spcBef>
            </a:pPr>
            <a:r>
              <a:rPr lang="en-US" dirty="0" smtClean="0">
                <a:latin typeface="Arial" pitchFamily="34" charset="0"/>
                <a:cs typeface="Arial" pitchFamily="34" charset="0"/>
              </a:rPr>
              <a:t>3. A combination of these two approaches is likely the best approach to planning.</a:t>
            </a:r>
          </a:p>
          <a:p>
            <a:pPr eaLnBrk="1" hangingPunct="1">
              <a:spcBef>
                <a:spcPct val="0"/>
              </a:spcBef>
            </a:pPr>
            <a:r>
              <a:rPr lang="en-US" dirty="0" smtClean="0">
                <a:latin typeface="Arial" pitchFamily="34" charset="0"/>
                <a:cs typeface="Arial" pitchFamily="34" charset="0"/>
              </a:rPr>
              <a:t>====================</a:t>
            </a:r>
          </a:p>
          <a:p>
            <a:pPr marL="228600" indent="-228600" eaLnBrk="1" hangingPunct="1">
              <a:spcBef>
                <a:spcPct val="0"/>
              </a:spcBef>
              <a:buNone/>
            </a:pPr>
            <a:r>
              <a:rPr lang="en-US" b="1" dirty="0" smtClean="0">
                <a:latin typeface="Arial" pitchFamily="34" charset="0"/>
                <a:cs typeface="Arial" pitchFamily="34" charset="0"/>
              </a:rPr>
              <a:t>1.What is planning?</a:t>
            </a:r>
          </a:p>
          <a:p>
            <a:pPr marL="228600" indent="-228600" eaLnBrk="1" hangingPunct="1">
              <a:spcBef>
                <a:spcPct val="0"/>
              </a:spcBef>
              <a:buNone/>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Planning is the process by which leaders translate the Commander’s visualization into a specific course of action for preparation and execution, focusing on the expected results.  Planning is a learning activity that improves understanding of the situation and facilitates the exercise of judgment during execution.  It involves developing an understanding of the current situation, envisioning a desired future, and conceptualizing an approach to achieve that future. </a:t>
            </a:r>
          </a:p>
          <a:p>
            <a:pPr eaLnBrk="1" hangingPunct="1">
              <a:spcBef>
                <a:spcPct val="0"/>
              </a:spcBef>
            </a:pPr>
            <a:r>
              <a:rPr lang="en-US" dirty="0" smtClean="0">
                <a:latin typeface="Arial" pitchFamily="34" charset="0"/>
                <a:cs typeface="Arial" pitchFamily="34" charset="0"/>
              </a:rPr>
              <a:t> </a:t>
            </a:r>
          </a:p>
          <a:p>
            <a:pPr eaLnBrk="1" hangingPunct="1">
              <a:spcBef>
                <a:spcPct val="0"/>
              </a:spcBef>
            </a:pPr>
            <a:r>
              <a:rPr lang="en-US" dirty="0" smtClean="0">
                <a:latin typeface="Arial" pitchFamily="34" charset="0"/>
                <a:cs typeface="Arial" pitchFamily="34" charset="0"/>
              </a:rPr>
              <a:t>b. Planning is a continuous activity of the operations process.  During preparation and execution the plan is continuously refined as situational understanding improves. Ultimately planning is thinking before acting.</a:t>
            </a:r>
          </a:p>
          <a:p>
            <a:pPr eaLnBrk="1" hangingPunct="1">
              <a:spcBef>
                <a:spcPct val="0"/>
              </a:spcBef>
            </a:pPr>
            <a:r>
              <a:rPr lang="en-US" dirty="0" smtClean="0">
                <a:latin typeface="Arial" pitchFamily="34" charset="0"/>
                <a:cs typeface="Arial" pitchFamily="34" charset="0"/>
              </a:rPr>
              <a:t> </a:t>
            </a:r>
          </a:p>
          <a:p>
            <a:pPr eaLnBrk="1" hangingPunct="1">
              <a:spcBef>
                <a:spcPct val="0"/>
              </a:spcBef>
            </a:pPr>
            <a:r>
              <a:rPr lang="en-US" dirty="0" smtClean="0">
                <a:latin typeface="Arial" pitchFamily="34" charset="0"/>
                <a:cs typeface="Arial" pitchFamily="34" charset="0"/>
              </a:rPr>
              <a:t>c. Planning is based off imperfect knowledge and assumptions.  It’s impossible to know everything and planning will not enable you to predict with absolute certainty what will unfold, but the knowledge gained as you think through the planning process with greatly enhance your understanding and prepare you for the unexpected.</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d. Planning allows the leader to properly task organize the force and prioritize their efforts and further help the leader direct, coordinate and synchronize the actions of the element.</a:t>
            </a:r>
          </a:p>
          <a:p>
            <a:pPr eaLnBrk="1" hangingPunct="1">
              <a:spcBef>
                <a:spcPct val="0"/>
              </a:spcBef>
            </a:pPr>
            <a:r>
              <a:rPr lang="en-US" dirty="0" smtClean="0">
                <a:latin typeface="Arial" pitchFamily="34" charset="0"/>
                <a:cs typeface="Arial" pitchFamily="34" charset="0"/>
              </a:rPr>
              <a:t> </a:t>
            </a:r>
          </a:p>
          <a:p>
            <a:pPr eaLnBrk="1" hangingPunct="1">
              <a:spcBef>
                <a:spcPct val="0"/>
              </a:spcBef>
            </a:pPr>
            <a:r>
              <a:rPr lang="en-US" dirty="0" smtClean="0"/>
              <a:t>2.</a:t>
            </a:r>
            <a:r>
              <a:rPr lang="en-US" baseline="0" dirty="0" smtClean="0"/>
              <a:t> </a:t>
            </a:r>
            <a:r>
              <a:rPr lang="en-US" dirty="0" smtClean="0"/>
              <a:t>Remember, you’re not planning the Normandy invasion: simple, flexible plans work best!</a:t>
            </a:r>
          </a:p>
          <a:p>
            <a:pPr eaLnBrk="1" hangingPunct="1">
              <a:spcBef>
                <a:spcPct val="0"/>
              </a:spcBef>
            </a:pPr>
            <a:endParaRPr lang="en-US" dirty="0" smtClean="0">
              <a:latin typeface="Arial" pitchFamily="34" charset="0"/>
              <a:cs typeface="Arial" pitchFamily="34" charset="0"/>
            </a:endParaRP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CFECAC-CFE6-4754-B376-078997058BCA}" type="slidenum">
              <a:rPr lang="en-US" smtClean="0"/>
              <a:pPr fontAlgn="base">
                <a:spcBef>
                  <a:spcPct val="0"/>
                </a:spcBef>
                <a:spcAft>
                  <a:spcPct val="0"/>
                </a:spcAft>
                <a:defRPr/>
              </a:pPr>
              <a:t>5</a:t>
            </a:fld>
            <a:endParaRPr lang="en-US" dirty="0" smtClean="0"/>
          </a:p>
        </p:txBody>
      </p:sp>
    </p:spTree>
    <p:extLst>
      <p:ext uri="{BB962C8B-B14F-4D97-AF65-F5344CB8AC3E}">
        <p14:creationId xmlns:p14="http://schemas.microsoft.com/office/powerpoint/2010/main" val="31477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latin typeface="Arial" pitchFamily="34" charset="0"/>
                <a:cs typeface="Arial" pitchFamily="34" charset="0"/>
              </a:rPr>
              <a:t>NOTE. </a:t>
            </a:r>
            <a:r>
              <a:rPr lang="en-US" dirty="0" smtClean="0">
                <a:latin typeface="Arial" pitchFamily="34" charset="0"/>
                <a:cs typeface="Arial" pitchFamily="34" charset="0"/>
              </a:rPr>
              <a:t>YOU MAY OPT TO SHOW THE TLP VIDEO HERE.</a:t>
            </a:r>
          </a:p>
          <a:p>
            <a:pPr marL="514350" lvl="0" indent="-514350" eaLnBrk="0" hangingPunct="0">
              <a:defRPr/>
            </a:pPr>
            <a:r>
              <a:rPr lang="en-US" sz="1200" b="1" dirty="0" smtClean="0">
                <a:solidFill>
                  <a:srgbClr val="0000FF"/>
                </a:solidFill>
                <a:latin typeface="Arial" pitchFamily="34" charset="0"/>
                <a:cs typeface="Arial" pitchFamily="34" charset="0"/>
              </a:rPr>
              <a:t>Troop Leading procedures </a:t>
            </a:r>
            <a:r>
              <a:rPr lang="en-US" sz="1200" b="1" dirty="0" smtClean="0">
                <a:latin typeface="Arial" pitchFamily="34" charset="0"/>
                <a:cs typeface="Arial" pitchFamily="34" charset="0"/>
              </a:rPr>
              <a:t>(</a:t>
            </a:r>
            <a:r>
              <a:rPr lang="en-US" sz="1200" b="1" dirty="0" smtClean="0">
                <a:latin typeface="Arial" pitchFamily="34" charset="0"/>
                <a:cs typeface="Arial" pitchFamily="34" charset="0"/>
                <a:hlinkClick r:id="rId3"/>
              </a:rPr>
              <a:t>video</a:t>
            </a:r>
            <a:r>
              <a:rPr lang="en-US" sz="1200" b="1" dirty="0" smtClean="0">
                <a:latin typeface="Arial" pitchFamily="34" charset="0"/>
                <a:cs typeface="Arial" pitchFamily="34" charset="0"/>
              </a:rPr>
              <a:t>) </a:t>
            </a:r>
            <a:r>
              <a:rPr lang="en-US" sz="1200" i="1" dirty="0" smtClean="0">
                <a:latin typeface="Arial" pitchFamily="34" charset="0"/>
                <a:cs typeface="Arial" pitchFamily="34" charset="0"/>
              </a:rPr>
              <a:t>(</a:t>
            </a:r>
            <a:r>
              <a:rPr lang="en-US" sz="1200" i="1" dirty="0" smtClean="0">
                <a:solidFill>
                  <a:srgbClr val="0000FF"/>
                </a:solidFill>
                <a:latin typeface="Arial" pitchFamily="34" charset="0"/>
                <a:cs typeface="Arial" pitchFamily="34" charset="0"/>
              </a:rPr>
              <a:t>Video covers planning a tactical mission)</a:t>
            </a:r>
            <a:endParaRPr lang="en-US" sz="1200" i="1" dirty="0" smtClean="0">
              <a:latin typeface="Arial" pitchFamily="34" charset="0"/>
              <a:cs typeface="Arial" pitchFamily="34" charset="0"/>
            </a:endParaRPr>
          </a:p>
          <a:p>
            <a:pPr marL="514350" indent="-514350" eaLnBrk="0" hangingPunct="0">
              <a:defRPr/>
            </a:pPr>
            <a:r>
              <a:rPr lang="en-US" sz="1200" i="1" u="sng" dirty="0" smtClean="0">
                <a:latin typeface="Arial" pitchFamily="34" charset="0"/>
                <a:cs typeface="Arial" pitchFamily="34" charset="0"/>
              </a:rPr>
              <a:t>1</a:t>
            </a:r>
            <a:r>
              <a:rPr lang="en-US" sz="1200" i="1" dirty="0" smtClean="0">
                <a:latin typeface="Arial" pitchFamily="34" charset="0"/>
                <a:cs typeface="Arial" pitchFamily="34" charset="0"/>
              </a:rPr>
              <a:t>.  Assign the video as homework</a:t>
            </a:r>
            <a:endParaRPr lang="en-US" sz="1200" i="1" u="sng" dirty="0" smtClean="0">
              <a:latin typeface="Arial" pitchFamily="34" charset="0"/>
              <a:cs typeface="Arial" pitchFamily="34" charset="0"/>
            </a:endParaRPr>
          </a:p>
          <a:p>
            <a:pPr marL="514350" lvl="0" indent="-514350" eaLnBrk="0" hangingPunct="0">
              <a:defRPr/>
            </a:pPr>
            <a:r>
              <a:rPr lang="en-US" sz="1200" i="1" u="sng" dirty="0" smtClean="0">
                <a:latin typeface="Arial" pitchFamily="34" charset="0"/>
                <a:cs typeface="Arial" pitchFamily="34" charset="0"/>
              </a:rPr>
              <a:t>2. </a:t>
            </a:r>
            <a:r>
              <a:rPr lang="en-US" sz="1200" i="1" dirty="0" smtClean="0">
                <a:latin typeface="Arial" pitchFamily="34" charset="0"/>
                <a:cs typeface="Arial" pitchFamily="34" charset="0"/>
              </a:rPr>
              <a:t>Show the entire 16 minutes video at  the beginning of the class</a:t>
            </a:r>
          </a:p>
          <a:p>
            <a:pPr marL="514350" indent="-514350" eaLnBrk="0" hangingPunct="0">
              <a:defRPr/>
            </a:pPr>
            <a:r>
              <a:rPr lang="en-US" sz="1200" i="1" u="sng" dirty="0" smtClean="0">
                <a:latin typeface="Arial" pitchFamily="34" charset="0"/>
                <a:cs typeface="Arial" pitchFamily="34" charset="0"/>
              </a:rPr>
              <a:t>3. </a:t>
            </a:r>
            <a:r>
              <a:rPr lang="en-US" sz="1200" i="1" dirty="0" smtClean="0">
                <a:latin typeface="Arial" pitchFamily="34" charset="0"/>
                <a:cs typeface="Arial" pitchFamily="34" charset="0"/>
              </a:rPr>
              <a:t>Show the entire video interactively as you conduct the class (pause- ask guided questions – play,  etc.)</a:t>
            </a:r>
          </a:p>
          <a:p>
            <a:pPr marL="514350" indent="-514350" eaLnBrk="0" hangingPunct="0">
              <a:defRPr/>
            </a:pPr>
            <a:r>
              <a:rPr lang="en-US" sz="1200" i="1" u="sng" dirty="0" smtClean="0">
                <a:latin typeface="Arial" pitchFamily="34" charset="0"/>
                <a:cs typeface="Arial" pitchFamily="34" charset="0"/>
              </a:rPr>
              <a:t>4. </a:t>
            </a:r>
            <a:r>
              <a:rPr lang="en-US" sz="1200" i="1" dirty="0" smtClean="0">
                <a:latin typeface="Arial" pitchFamily="34" charset="0"/>
                <a:cs typeface="Arial" pitchFamily="34" charset="0"/>
              </a:rPr>
              <a:t>Show the entire 16 minutes video at  the end of the class in lieu of the summary.</a:t>
            </a:r>
            <a:endParaRPr lang="en-US" sz="1200"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Prior to the list of TLPs being presented ask the class to identify the 8 steps.</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The TLPS are ingrained in our military culture- even if we are not cognitively trying to use them to accomplish a task, most leaders with intuitively follow the process.  Even though this is the case, understanding what each step is and how it relates to the overall accomplishment of the mission is very important.  During the planning process a continuous review of where you stand in the TLPs will ensure that all of the required processes and activities are accounted for and nothing is being omitted. </a:t>
            </a:r>
          </a:p>
          <a:p>
            <a:pPr eaLnBrk="1" hangingPunct="1">
              <a:spcBef>
                <a:spcPct val="0"/>
              </a:spcBef>
            </a:pPr>
            <a:endParaRPr lang="en-US" dirty="0" smtClean="0"/>
          </a:p>
          <a:p>
            <a:pPr eaLnBrk="1" hangingPunct="1">
              <a:spcBef>
                <a:spcPct val="0"/>
              </a:spcBef>
            </a:pPr>
            <a:endParaRPr lang="en-US"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AC5AA2-6C51-42D4-8519-310A87EC5534}" type="slidenum">
              <a:rPr lang="en-US" smtClean="0"/>
              <a:pPr fontAlgn="base">
                <a:spcBef>
                  <a:spcPct val="0"/>
                </a:spcBef>
                <a:spcAft>
                  <a:spcPct val="0"/>
                </a:spcAft>
                <a:defRPr/>
              </a:pPr>
              <a:t>6</a:t>
            </a:fld>
            <a:endParaRPr lang="en-US" dirty="0" smtClean="0"/>
          </a:p>
        </p:txBody>
      </p:sp>
    </p:spTree>
    <p:extLst>
      <p:ext uri="{BB962C8B-B14F-4D97-AF65-F5344CB8AC3E}">
        <p14:creationId xmlns:p14="http://schemas.microsoft.com/office/powerpoint/2010/main" val="158262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effectLst/>
                <a:uLnTx/>
                <a:uFillTx/>
                <a:latin typeface="Arial" pitchFamily="34" charset="0"/>
                <a:ea typeface="+mn-ea"/>
                <a:cs typeface="Arial" pitchFamily="34" charset="0"/>
              </a:rPr>
              <a:t>Receive a mission alert in the form of a Combat Order</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effectLst/>
                <a:uLnTx/>
                <a:uFillTx/>
                <a:latin typeface="Arial" pitchFamily="34" charset="0"/>
                <a:ea typeface="+mn-ea"/>
                <a:cs typeface="Arial" pitchFamily="34" charset="0"/>
              </a:rPr>
              <a:t>Warning Order (WARNO)</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effectLst/>
                <a:uLnTx/>
                <a:uFillTx/>
                <a:latin typeface="Arial" pitchFamily="34" charset="0"/>
                <a:ea typeface="+mn-ea"/>
                <a:cs typeface="Arial" pitchFamily="34" charset="0"/>
              </a:rPr>
              <a:t>Operations Order (OPORD)</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effectLst/>
                <a:uLnTx/>
                <a:uFillTx/>
                <a:latin typeface="Arial" pitchFamily="34" charset="0"/>
                <a:ea typeface="+mn-ea"/>
                <a:cs typeface="Arial" pitchFamily="34" charset="0"/>
              </a:rPr>
              <a:t>Fragmentary Order (FRAGO)</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effectLst/>
                <a:uLnTx/>
                <a:uFillTx/>
                <a:latin typeface="Arial" pitchFamily="34" charset="0"/>
                <a:ea typeface="+mn-ea"/>
                <a:cs typeface="Arial" pitchFamily="34" charset="0"/>
              </a:rPr>
              <a:t>The leader immediately begins a mission analysis using the factors of METT-TC and the Military Decision Making Process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effectLst/>
                <a:uLnTx/>
                <a:uFillTx/>
                <a:latin typeface="Arial" pitchFamily="34" charset="0"/>
                <a:ea typeface="+mn-ea"/>
                <a:cs typeface="Arial" pitchFamily="34" charset="0"/>
              </a:rPr>
              <a:t>Conduct an initial time </a:t>
            </a:r>
          </a:p>
          <a:p>
            <a:pPr marL="0" marR="0" lvl="0" indent="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effectLst/>
                <a:uLnTx/>
                <a:uFillTx/>
                <a:latin typeface="Arial" pitchFamily="34" charset="0"/>
                <a:ea typeface="+mn-ea"/>
                <a:cs typeface="Arial" pitchFamily="34" charset="0"/>
              </a:rPr>
              <a:t>     management   analysis using </a:t>
            </a:r>
            <a:endParaRPr kumimoji="0" lang="en-US" sz="2400" b="0" i="0" u="none" strike="noStrike" kern="1200" cap="none" spc="0" normalizeH="0" baseline="0" noProof="0" dirty="0" smtClean="0">
              <a:ln>
                <a:noFill/>
              </a:ln>
              <a:effectLst/>
              <a:uLnTx/>
              <a:uFillTx/>
              <a:latin typeface="Arial" pitchFamily="34" charset="0"/>
              <a:ea typeface="+mn-ea"/>
              <a:cs typeface="Arial" pitchFamily="34" charset="0"/>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effectLst/>
                <a:uLnTx/>
                <a:uFillTx/>
                <a:latin typeface="Arial" pitchFamily="34" charset="0"/>
                <a:ea typeface="+mn-ea"/>
                <a:cs typeface="Arial" pitchFamily="34" charset="0"/>
              </a:rPr>
              <a:t>“One-third: Two-thirds” Rule</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effectLst/>
                <a:uLnTx/>
                <a:uFillTx/>
                <a:latin typeface="Arial" pitchFamily="34" charset="0"/>
                <a:ea typeface="+mn-ea"/>
                <a:cs typeface="Arial" pitchFamily="34" charset="0"/>
              </a:rPr>
              <a:t>Backward Planning Process</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val="12940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200" b="1" kern="1200" baseline="0" dirty="0" smtClean="0">
                <a:solidFill>
                  <a:schemeClr val="tx1"/>
                </a:solidFill>
                <a:latin typeface="Arial" pitchFamily="34" charset="0"/>
                <a:ea typeface="+mn-ea"/>
                <a:cs typeface="Arial" pitchFamily="34" charset="0"/>
              </a:rPr>
              <a:t>FM 6-0 CH 10</a:t>
            </a:r>
          </a:p>
          <a:p>
            <a:endParaRPr lang="en-US" sz="1200" b="1"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STEP 2–ISSUE A WARNING ORDER</a:t>
            </a:r>
          </a:p>
          <a:p>
            <a:r>
              <a:rPr lang="en-US" sz="1200" kern="1200" baseline="0" dirty="0" smtClean="0">
                <a:solidFill>
                  <a:schemeClr val="tx1"/>
                </a:solidFill>
                <a:latin typeface="Arial" pitchFamily="34" charset="0"/>
                <a:ea typeface="+mn-ea"/>
                <a:cs typeface="Arial" pitchFamily="34" charset="0"/>
              </a:rPr>
              <a:t>10-17. As soon as leaders finish their initial assessment of the situation and available time, they issue a</a:t>
            </a:r>
          </a:p>
          <a:p>
            <a:r>
              <a:rPr lang="en-US" sz="1200" kern="1200" baseline="0" dirty="0" smtClean="0">
                <a:solidFill>
                  <a:schemeClr val="tx1"/>
                </a:solidFill>
                <a:latin typeface="Arial" pitchFamily="34" charset="0"/>
                <a:ea typeface="+mn-ea"/>
                <a:cs typeface="Arial" pitchFamily="34" charset="0"/>
              </a:rPr>
              <a:t>WARNORD. Leaders do not wait for more information. They issue the best WARNORD possible with the</a:t>
            </a:r>
          </a:p>
          <a:p>
            <a:r>
              <a:rPr lang="en-US" sz="1200" kern="1200" baseline="0" dirty="0" smtClean="0">
                <a:solidFill>
                  <a:schemeClr val="tx1"/>
                </a:solidFill>
                <a:latin typeface="Arial" pitchFamily="34" charset="0"/>
                <a:ea typeface="+mn-ea"/>
                <a:cs typeface="Arial" pitchFamily="34" charset="0"/>
              </a:rPr>
              <a:t>information at hand and update it as needed with additional WARNORDs.</a:t>
            </a:r>
          </a:p>
          <a:p>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10-18. The WARNORD contains as much detail as possible. It informs subordinates of the unit mission</a:t>
            </a:r>
          </a:p>
          <a:p>
            <a:r>
              <a:rPr lang="en-US" sz="1200" kern="1200" baseline="0" dirty="0" smtClean="0">
                <a:solidFill>
                  <a:schemeClr val="tx1"/>
                </a:solidFill>
                <a:latin typeface="Arial" pitchFamily="34" charset="0"/>
                <a:ea typeface="+mn-ea"/>
                <a:cs typeface="Arial" pitchFamily="34" charset="0"/>
              </a:rPr>
              <a:t>and gives them the leader’s timeline. Leaders may also pass on any other instructions or information they</a:t>
            </a:r>
          </a:p>
          <a:p>
            <a:r>
              <a:rPr lang="en-US" sz="1200" kern="1200" baseline="0" dirty="0" smtClean="0">
                <a:solidFill>
                  <a:schemeClr val="tx1"/>
                </a:solidFill>
                <a:latin typeface="Arial" pitchFamily="34" charset="0"/>
                <a:ea typeface="+mn-ea"/>
                <a:cs typeface="Arial" pitchFamily="34" charset="0"/>
              </a:rPr>
              <a:t>think will help subordinates prepare for the new mission. This includes information on the enemy, the</a:t>
            </a:r>
          </a:p>
          <a:p>
            <a:r>
              <a:rPr lang="en-US" sz="1200" kern="1200" baseline="0" dirty="0" smtClean="0">
                <a:solidFill>
                  <a:schemeClr val="tx1"/>
                </a:solidFill>
                <a:latin typeface="Arial" pitchFamily="34" charset="0"/>
                <a:ea typeface="+mn-ea"/>
                <a:cs typeface="Arial" pitchFamily="34" charset="0"/>
              </a:rPr>
              <a:t>nature of the higher headquarters’ plan, and any specific instructions for preparing their units. The most</a:t>
            </a:r>
          </a:p>
          <a:p>
            <a:r>
              <a:rPr lang="en-US" sz="1200" kern="1200" baseline="0" dirty="0" smtClean="0">
                <a:solidFill>
                  <a:schemeClr val="tx1"/>
                </a:solidFill>
                <a:latin typeface="Arial" pitchFamily="34" charset="0"/>
                <a:ea typeface="+mn-ea"/>
                <a:cs typeface="Arial" pitchFamily="34" charset="0"/>
              </a:rPr>
              <a:t>important thing is that leaders not delay in issuing the initial WARNORD. As more information becomes</a:t>
            </a:r>
          </a:p>
          <a:p>
            <a:r>
              <a:rPr lang="en-US" sz="1200" kern="1200" baseline="0" dirty="0" smtClean="0">
                <a:solidFill>
                  <a:schemeClr val="tx1"/>
                </a:solidFill>
                <a:latin typeface="Arial" pitchFamily="34" charset="0"/>
                <a:ea typeface="+mn-ea"/>
                <a:cs typeface="Arial" pitchFamily="34" charset="0"/>
              </a:rPr>
              <a:t>available, leaders can—and should—issue additional WARNORDs. By issuing the initial WARNORD as</a:t>
            </a:r>
          </a:p>
          <a:p>
            <a:r>
              <a:rPr lang="en-US" sz="1200" kern="1200" baseline="0" dirty="0" smtClean="0">
                <a:solidFill>
                  <a:schemeClr val="tx1"/>
                </a:solidFill>
                <a:latin typeface="Arial" pitchFamily="34" charset="0"/>
                <a:ea typeface="+mn-ea"/>
                <a:cs typeface="Arial" pitchFamily="34" charset="0"/>
              </a:rPr>
              <a:t>quickly as possible, leaders enable their subordinates to begin their own planning and preparation.</a:t>
            </a:r>
          </a:p>
          <a:p>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10-19. WARNORDs follow the five-paragraph OPORD format. (See appendix C for the WARNORD</a:t>
            </a:r>
          </a:p>
          <a:p>
            <a:r>
              <a:rPr lang="en-US" sz="1200" kern="1200" baseline="0" dirty="0" smtClean="0">
                <a:solidFill>
                  <a:schemeClr val="tx1"/>
                </a:solidFill>
                <a:latin typeface="Arial" pitchFamily="34" charset="0"/>
                <a:ea typeface="+mn-ea"/>
                <a:cs typeface="Arial" pitchFamily="34" charset="0"/>
              </a:rPr>
              <a:t>format.) Normally an initial WARNORD issued below battalion level includes—</a:t>
            </a:r>
          </a:p>
          <a:p>
            <a:pPr lvl="1"/>
            <a:r>
              <a:rPr lang="en-US" sz="1200" kern="1200" baseline="0" dirty="0" smtClean="0">
                <a:solidFill>
                  <a:schemeClr val="tx1"/>
                </a:solidFill>
                <a:latin typeface="Arial" pitchFamily="34" charset="0"/>
                <a:ea typeface="+mn-ea"/>
                <a:cs typeface="Arial" pitchFamily="34" charset="0"/>
              </a:rPr>
              <a:t> The mission or nature of the operation.</a:t>
            </a:r>
          </a:p>
          <a:p>
            <a:pPr lvl="1"/>
            <a:r>
              <a:rPr lang="en-US" sz="1200" kern="1200" baseline="0" dirty="0" smtClean="0">
                <a:solidFill>
                  <a:schemeClr val="tx1"/>
                </a:solidFill>
                <a:latin typeface="Arial" pitchFamily="34" charset="0"/>
                <a:ea typeface="+mn-ea"/>
                <a:cs typeface="Arial" pitchFamily="34" charset="0"/>
              </a:rPr>
              <a:t> The time and place for issuing the OPORD.</a:t>
            </a:r>
          </a:p>
          <a:p>
            <a:pPr lvl="1"/>
            <a:r>
              <a:rPr lang="en-US" sz="1200" kern="1200" baseline="0" dirty="0" smtClean="0">
                <a:solidFill>
                  <a:schemeClr val="tx1"/>
                </a:solidFill>
                <a:latin typeface="Arial" pitchFamily="34" charset="0"/>
                <a:ea typeface="+mn-ea"/>
                <a:cs typeface="Arial" pitchFamily="34" charset="0"/>
              </a:rPr>
              <a:t> Units or elements participating in the operation.</a:t>
            </a:r>
          </a:p>
          <a:p>
            <a:pPr lvl="1"/>
            <a:r>
              <a:rPr lang="en-US" sz="1200" kern="1200" baseline="0" dirty="0" smtClean="0">
                <a:solidFill>
                  <a:schemeClr val="tx1"/>
                </a:solidFill>
                <a:latin typeface="Arial" pitchFamily="34" charset="0"/>
                <a:ea typeface="+mn-ea"/>
                <a:cs typeface="Arial" pitchFamily="34" charset="0"/>
              </a:rPr>
              <a:t> Specific tasks not addressed by unit standard operating procedures (SOPs).</a:t>
            </a:r>
          </a:p>
          <a:p>
            <a:pPr lvl="1"/>
            <a:r>
              <a:rPr lang="en-US" sz="1200" kern="1200" baseline="0" dirty="0" smtClean="0">
                <a:solidFill>
                  <a:schemeClr val="tx1"/>
                </a:solidFill>
                <a:latin typeface="Arial" pitchFamily="34" charset="0"/>
                <a:ea typeface="+mn-ea"/>
                <a:cs typeface="Arial" pitchFamily="34" charset="0"/>
              </a:rPr>
              <a:t> The timeline for the operation.</a:t>
            </a: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8</a:t>
            </a:fld>
            <a:endParaRPr lang="en-US" dirty="0" smtClean="0"/>
          </a:p>
        </p:txBody>
      </p:sp>
    </p:spTree>
    <p:extLst>
      <p:ext uri="{BB962C8B-B14F-4D97-AF65-F5344CB8AC3E}">
        <p14:creationId xmlns:p14="http://schemas.microsoft.com/office/powerpoint/2010/main" val="12940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fontScale="32500" lnSpcReduction="20000"/>
          </a:bodyPr>
          <a:lstStyle/>
          <a:p>
            <a:r>
              <a:rPr lang="en-US" sz="2000" dirty="0" smtClean="0">
                <a:latin typeface="Arial" pitchFamily="34" charset="0"/>
                <a:cs typeface="Arial" pitchFamily="34" charset="0"/>
              </a:rPr>
              <a:t>The </a:t>
            </a:r>
            <a:r>
              <a:rPr lang="en-US" sz="2000" b="1" dirty="0" smtClean="0">
                <a:latin typeface="Arial" pitchFamily="34" charset="0"/>
                <a:cs typeface="Arial" pitchFamily="34" charset="0"/>
              </a:rPr>
              <a:t>METT-TC</a:t>
            </a:r>
            <a:r>
              <a:rPr lang="en-US" sz="2000" dirty="0" smtClean="0">
                <a:latin typeface="Arial" pitchFamily="34" charset="0"/>
                <a:cs typeface="Arial" pitchFamily="34" charset="0"/>
              </a:rPr>
              <a:t> factors are the variables whose infinite mutations always combine to form a new tactical pattern. They never produce exactly the same situation; thus, there can be no checklist that adequately addresses all the situations friendly forces may encounter.  Each tactical problem is unique and must be solved on its own merits.</a:t>
            </a:r>
          </a:p>
          <a:p>
            <a:pPr eaLnBrk="1" hangingPunct="1">
              <a:spcBef>
                <a:spcPct val="0"/>
              </a:spcBef>
            </a:pPr>
            <a:r>
              <a:rPr lang="en-US" dirty="0" smtClean="0">
                <a:latin typeface="Arial" pitchFamily="34" charset="0"/>
                <a:cs typeface="Arial" pitchFamily="34" charset="0"/>
              </a:rPr>
              <a:t>==========================</a:t>
            </a:r>
          </a:p>
          <a:p>
            <a:r>
              <a:rPr lang="en-US" sz="1200" b="1" kern="1200" baseline="0" dirty="0" smtClean="0">
                <a:solidFill>
                  <a:schemeClr val="tx1"/>
                </a:solidFill>
                <a:latin typeface="Arial" pitchFamily="34" charset="0"/>
                <a:ea typeface="+mn-ea"/>
                <a:cs typeface="Arial" pitchFamily="34" charset="0"/>
              </a:rPr>
              <a:t>Reference, CH 10, Table 10-1. Mission variables, FM 6-0</a:t>
            </a:r>
          </a:p>
          <a:p>
            <a:endParaRPr lang="en-US" sz="1200" b="1"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Mission</a:t>
            </a:r>
          </a:p>
          <a:p>
            <a:r>
              <a:rPr lang="en-US" sz="1200" b="1" kern="1200" baseline="0" dirty="0" smtClean="0">
                <a:solidFill>
                  <a:schemeClr val="tx1"/>
                </a:solidFill>
                <a:latin typeface="Arial" pitchFamily="34" charset="0"/>
                <a:ea typeface="+mn-ea"/>
                <a:cs typeface="Arial" pitchFamily="34" charset="0"/>
              </a:rPr>
              <a:t> </a:t>
            </a:r>
            <a:r>
              <a:rPr lang="en-US" sz="1200" b="0" kern="1200" baseline="0" dirty="0" smtClean="0">
                <a:solidFill>
                  <a:schemeClr val="tx1"/>
                </a:solidFill>
                <a:latin typeface="Arial" pitchFamily="34" charset="0"/>
                <a:ea typeface="+mn-ea"/>
                <a:cs typeface="Arial" pitchFamily="34" charset="0"/>
              </a:rPr>
              <a:t>Commanders and staffs view all of the mission variables in terms of their</a:t>
            </a:r>
          </a:p>
          <a:p>
            <a:r>
              <a:rPr lang="en-US" sz="1200" b="0" kern="1200" baseline="0" dirty="0" smtClean="0">
                <a:solidFill>
                  <a:schemeClr val="tx1"/>
                </a:solidFill>
                <a:latin typeface="Arial" pitchFamily="34" charset="0"/>
                <a:ea typeface="+mn-ea"/>
                <a:cs typeface="Arial" pitchFamily="34" charset="0"/>
              </a:rPr>
              <a:t>impact on mission accomplishment. The mission is the task, together with</a:t>
            </a:r>
          </a:p>
          <a:p>
            <a:r>
              <a:rPr lang="en-US" sz="1200" b="0" kern="1200" baseline="0" dirty="0" smtClean="0">
                <a:solidFill>
                  <a:schemeClr val="tx1"/>
                </a:solidFill>
                <a:latin typeface="Arial" pitchFamily="34" charset="0"/>
                <a:ea typeface="+mn-ea"/>
                <a:cs typeface="Arial" pitchFamily="34" charset="0"/>
              </a:rPr>
              <a:t>the purpose, that clearly indicates the action to be taken and the reason</a:t>
            </a:r>
          </a:p>
          <a:p>
            <a:r>
              <a:rPr lang="en-US" sz="1200" b="0" kern="1200" baseline="0" dirty="0" smtClean="0">
                <a:solidFill>
                  <a:schemeClr val="tx1"/>
                </a:solidFill>
                <a:latin typeface="Arial" pitchFamily="34" charset="0"/>
                <a:ea typeface="+mn-ea"/>
                <a:cs typeface="Arial" pitchFamily="34" charset="0"/>
              </a:rPr>
              <a:t>therefore. It is always the first variable commanders consider during</a:t>
            </a:r>
          </a:p>
          <a:p>
            <a:r>
              <a:rPr lang="en-US" sz="1200" b="0" kern="1200" baseline="0" dirty="0" smtClean="0">
                <a:solidFill>
                  <a:schemeClr val="tx1"/>
                </a:solidFill>
                <a:latin typeface="Arial" pitchFamily="34" charset="0"/>
                <a:ea typeface="+mn-ea"/>
                <a:cs typeface="Arial" pitchFamily="34" charset="0"/>
              </a:rPr>
              <a:t>decision-making. A mission statement contains the </a:t>
            </a:r>
            <a:r>
              <a:rPr lang="en-US" sz="1200" kern="1200" baseline="0" dirty="0" smtClean="0">
                <a:solidFill>
                  <a:schemeClr val="tx1"/>
                </a:solidFill>
                <a:latin typeface="Arial" pitchFamily="34" charset="0"/>
                <a:ea typeface="+mn-ea"/>
                <a:cs typeface="Arial" pitchFamily="34" charset="0"/>
              </a:rPr>
              <a:t>"who, what, when,</a:t>
            </a:r>
          </a:p>
          <a:p>
            <a:r>
              <a:rPr lang="en-US" sz="1200" kern="1200" baseline="0" dirty="0" smtClean="0">
                <a:solidFill>
                  <a:schemeClr val="tx1"/>
                </a:solidFill>
                <a:latin typeface="Arial" pitchFamily="34" charset="0"/>
                <a:ea typeface="+mn-ea"/>
                <a:cs typeface="Arial" pitchFamily="34" charset="0"/>
              </a:rPr>
              <a:t>where, and why" of the operation.</a:t>
            </a:r>
          </a:p>
          <a:p>
            <a:endParaRPr lang="en-US" sz="1200"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Enemy </a:t>
            </a:r>
          </a:p>
          <a:p>
            <a:r>
              <a:rPr lang="en-US" sz="1200" b="0" kern="1200" baseline="0" dirty="0" smtClean="0">
                <a:solidFill>
                  <a:schemeClr val="tx1"/>
                </a:solidFill>
                <a:latin typeface="Arial" pitchFamily="34" charset="0"/>
                <a:ea typeface="+mn-ea"/>
                <a:cs typeface="Arial" pitchFamily="34" charset="0"/>
              </a:rPr>
              <a:t>The second variable to consider is the enemy—dispositions (including</a:t>
            </a:r>
          </a:p>
          <a:p>
            <a:r>
              <a:rPr lang="en-US" sz="1200" kern="1200" baseline="0" dirty="0" smtClean="0">
                <a:solidFill>
                  <a:schemeClr val="tx1"/>
                </a:solidFill>
                <a:latin typeface="Arial" pitchFamily="34" charset="0"/>
                <a:ea typeface="+mn-ea"/>
                <a:cs typeface="Arial" pitchFamily="34" charset="0"/>
              </a:rPr>
              <a:t>organization, strength, location, and tactical mobility), doctrine, equipment,</a:t>
            </a:r>
          </a:p>
          <a:p>
            <a:r>
              <a:rPr lang="en-US" sz="1200" kern="1200" baseline="0" dirty="0" smtClean="0">
                <a:solidFill>
                  <a:schemeClr val="tx1"/>
                </a:solidFill>
                <a:latin typeface="Arial" pitchFamily="34" charset="0"/>
                <a:ea typeface="+mn-ea"/>
                <a:cs typeface="Arial" pitchFamily="34" charset="0"/>
              </a:rPr>
              <a:t>capabilities, vulnerabilities, and probable courses of action.</a:t>
            </a:r>
          </a:p>
          <a:p>
            <a:endParaRPr lang="en-US" sz="1200"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Terrain and weather</a:t>
            </a:r>
          </a:p>
          <a:p>
            <a:r>
              <a:rPr lang="en-US" sz="1200" kern="1200" baseline="0" dirty="0" smtClean="0">
                <a:solidFill>
                  <a:schemeClr val="tx1"/>
                </a:solidFill>
                <a:latin typeface="Arial" pitchFamily="34" charset="0"/>
                <a:ea typeface="+mn-ea"/>
                <a:cs typeface="Arial" pitchFamily="34" charset="0"/>
              </a:rPr>
              <a:t>Terrain and weather analysis are inseparable and directly influence each</a:t>
            </a:r>
          </a:p>
          <a:p>
            <a:r>
              <a:rPr lang="en-US" sz="1200" kern="1200" baseline="0" dirty="0" smtClean="0">
                <a:solidFill>
                  <a:schemeClr val="tx1"/>
                </a:solidFill>
                <a:latin typeface="Arial" pitchFamily="34" charset="0"/>
                <a:ea typeface="+mn-ea"/>
                <a:cs typeface="Arial" pitchFamily="34" charset="0"/>
              </a:rPr>
              <a:t>other’s impact on military operations. Terrain includes natural features (such</a:t>
            </a:r>
          </a:p>
          <a:p>
            <a:r>
              <a:rPr lang="en-US" sz="1200" kern="1200" baseline="0" dirty="0" smtClean="0">
                <a:solidFill>
                  <a:schemeClr val="tx1"/>
                </a:solidFill>
                <a:latin typeface="Arial" pitchFamily="34" charset="0"/>
                <a:ea typeface="+mn-ea"/>
                <a:cs typeface="Arial" pitchFamily="34" charset="0"/>
              </a:rPr>
              <a:t>as rivers and mountains) and man-made features (such as cities, airfields,</a:t>
            </a:r>
          </a:p>
          <a:p>
            <a:r>
              <a:rPr lang="en-US" sz="1200" kern="1200" baseline="0" dirty="0" smtClean="0">
                <a:solidFill>
                  <a:schemeClr val="tx1"/>
                </a:solidFill>
                <a:latin typeface="Arial" pitchFamily="34" charset="0"/>
                <a:ea typeface="+mn-ea"/>
                <a:cs typeface="Arial" pitchFamily="34" charset="0"/>
              </a:rPr>
              <a:t>and bridges). Commanders analyze terrain using the five military aspects of</a:t>
            </a:r>
          </a:p>
          <a:p>
            <a:r>
              <a:rPr lang="en-US" sz="1200" kern="1200" baseline="0" dirty="0" smtClean="0">
                <a:solidFill>
                  <a:schemeClr val="tx1"/>
                </a:solidFill>
                <a:latin typeface="Arial" pitchFamily="34" charset="0"/>
                <a:ea typeface="+mn-ea"/>
                <a:cs typeface="Arial" pitchFamily="34" charset="0"/>
              </a:rPr>
              <a:t>terrain expressed in the memory aid OAKOC: observation and fields of fire,</a:t>
            </a:r>
          </a:p>
          <a:p>
            <a:r>
              <a:rPr lang="en-US" sz="1200" kern="1200" baseline="0" dirty="0" smtClean="0">
                <a:solidFill>
                  <a:schemeClr val="tx1"/>
                </a:solidFill>
                <a:latin typeface="Arial" pitchFamily="34" charset="0"/>
                <a:ea typeface="+mn-ea"/>
                <a:cs typeface="Arial" pitchFamily="34" charset="0"/>
              </a:rPr>
              <a:t>avenues of approach, key and decisive terrain, obstacles, cover and</a:t>
            </a:r>
          </a:p>
          <a:p>
            <a:r>
              <a:rPr lang="en-US" sz="1200" kern="1200" baseline="0" dirty="0" smtClean="0">
                <a:solidFill>
                  <a:schemeClr val="tx1"/>
                </a:solidFill>
                <a:latin typeface="Arial" pitchFamily="34" charset="0"/>
                <a:ea typeface="+mn-ea"/>
                <a:cs typeface="Arial" pitchFamily="34" charset="0"/>
              </a:rPr>
              <a:t>concealment. The military aspects of weather include visibility, wind,</a:t>
            </a:r>
          </a:p>
          <a:p>
            <a:r>
              <a:rPr lang="en-US" sz="1200" kern="1200" baseline="0" dirty="0" smtClean="0">
                <a:solidFill>
                  <a:schemeClr val="tx1"/>
                </a:solidFill>
                <a:latin typeface="Arial" pitchFamily="34" charset="0"/>
                <a:ea typeface="+mn-ea"/>
                <a:cs typeface="Arial" pitchFamily="34" charset="0"/>
              </a:rPr>
              <a:t>precipitation, cloud cover, temperature, and humidity.</a:t>
            </a:r>
          </a:p>
          <a:p>
            <a:endParaRPr lang="en-US" sz="1200"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Troops and support available</a:t>
            </a:r>
          </a:p>
          <a:p>
            <a:r>
              <a:rPr lang="en-US" sz="1200" kern="1200" baseline="0" dirty="0" smtClean="0">
                <a:solidFill>
                  <a:schemeClr val="tx1"/>
                </a:solidFill>
                <a:latin typeface="Arial" pitchFamily="34" charset="0"/>
                <a:ea typeface="+mn-ea"/>
                <a:cs typeface="Arial" pitchFamily="34" charset="0"/>
              </a:rPr>
              <a:t>This variable includes the number, type, capabilities, and condition of</a:t>
            </a:r>
          </a:p>
          <a:p>
            <a:r>
              <a:rPr lang="en-US" sz="1200" kern="1200" baseline="0" dirty="0" smtClean="0">
                <a:solidFill>
                  <a:schemeClr val="tx1"/>
                </a:solidFill>
                <a:latin typeface="Arial" pitchFamily="34" charset="0"/>
                <a:ea typeface="+mn-ea"/>
                <a:cs typeface="Arial" pitchFamily="34" charset="0"/>
              </a:rPr>
              <a:t>available friendly troops and support. These include supplies, services, and</a:t>
            </a:r>
          </a:p>
          <a:p>
            <a:r>
              <a:rPr lang="en-US" sz="1200" kern="1200" baseline="0" dirty="0" smtClean="0">
                <a:solidFill>
                  <a:schemeClr val="tx1"/>
                </a:solidFill>
                <a:latin typeface="Arial" pitchFamily="34" charset="0"/>
                <a:ea typeface="+mn-ea"/>
                <a:cs typeface="Arial" pitchFamily="34" charset="0"/>
              </a:rPr>
              <a:t>support available from joint, host nation, and unified action partners. They</a:t>
            </a:r>
          </a:p>
          <a:p>
            <a:r>
              <a:rPr lang="en-US" sz="1200" kern="1200" baseline="0" dirty="0" smtClean="0">
                <a:solidFill>
                  <a:schemeClr val="tx1"/>
                </a:solidFill>
                <a:latin typeface="Arial" pitchFamily="34" charset="0"/>
                <a:ea typeface="+mn-ea"/>
                <a:cs typeface="Arial" pitchFamily="34" charset="0"/>
              </a:rPr>
              <a:t>also include support from civilians and contractors employed by military</a:t>
            </a:r>
          </a:p>
          <a:p>
            <a:r>
              <a:rPr lang="en-US" sz="1200" kern="1200" baseline="0" dirty="0" smtClean="0">
                <a:solidFill>
                  <a:schemeClr val="tx1"/>
                </a:solidFill>
                <a:latin typeface="Arial" pitchFamily="34" charset="0"/>
                <a:ea typeface="+mn-ea"/>
                <a:cs typeface="Arial" pitchFamily="34" charset="0"/>
              </a:rPr>
              <a:t>organizations, such as the Defense Logistics Agency and the Army Materiel</a:t>
            </a:r>
          </a:p>
          <a:p>
            <a:r>
              <a:rPr lang="en-US" sz="1200" kern="1200" baseline="0" dirty="0" smtClean="0">
                <a:solidFill>
                  <a:schemeClr val="tx1"/>
                </a:solidFill>
                <a:latin typeface="Arial" pitchFamily="34" charset="0"/>
                <a:ea typeface="+mn-ea"/>
                <a:cs typeface="Arial" pitchFamily="34" charset="0"/>
              </a:rPr>
              <a:t>Command.</a:t>
            </a:r>
          </a:p>
          <a:p>
            <a:endParaRPr lang="en-US" sz="1200"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Time available</a:t>
            </a:r>
          </a:p>
          <a:p>
            <a:r>
              <a:rPr lang="en-US" sz="1200" b="0" kern="1200" baseline="0" dirty="0" smtClean="0">
                <a:solidFill>
                  <a:schemeClr val="tx1"/>
                </a:solidFill>
                <a:latin typeface="Arial" pitchFamily="34" charset="0"/>
                <a:ea typeface="+mn-ea"/>
                <a:cs typeface="Arial" pitchFamily="34" charset="0"/>
              </a:rPr>
              <a:t> Commanders assess the time available for planning, preparing, and</a:t>
            </a:r>
          </a:p>
          <a:p>
            <a:r>
              <a:rPr lang="en-US" sz="1200" kern="1200" baseline="0" dirty="0" smtClean="0">
                <a:solidFill>
                  <a:schemeClr val="tx1"/>
                </a:solidFill>
                <a:latin typeface="Arial" pitchFamily="34" charset="0"/>
                <a:ea typeface="+mn-ea"/>
                <a:cs typeface="Arial" pitchFamily="34" charset="0"/>
              </a:rPr>
              <a:t>executing tasks and operations. This includes the time required to</a:t>
            </a:r>
          </a:p>
          <a:p>
            <a:r>
              <a:rPr lang="en-US" sz="1200" kern="1200" baseline="0" dirty="0" smtClean="0">
                <a:solidFill>
                  <a:schemeClr val="tx1"/>
                </a:solidFill>
                <a:latin typeface="Arial" pitchFamily="34" charset="0"/>
                <a:ea typeface="+mn-ea"/>
                <a:cs typeface="Arial" pitchFamily="34" charset="0"/>
              </a:rPr>
              <a:t>assemble, deploy, and maneuver units in relationship to the enemy and</a:t>
            </a:r>
          </a:p>
          <a:p>
            <a:r>
              <a:rPr lang="en-US" sz="1200" kern="1200" baseline="0" dirty="0" smtClean="0">
                <a:solidFill>
                  <a:schemeClr val="tx1"/>
                </a:solidFill>
                <a:latin typeface="Arial" pitchFamily="34" charset="0"/>
                <a:ea typeface="+mn-ea"/>
                <a:cs typeface="Arial" pitchFamily="34" charset="0"/>
              </a:rPr>
              <a:t>conditions.</a:t>
            </a:r>
          </a:p>
          <a:p>
            <a:endParaRPr lang="en-US" sz="1200" kern="1200" baseline="0" dirty="0" smtClean="0">
              <a:solidFill>
                <a:schemeClr val="tx1"/>
              </a:solidFill>
              <a:latin typeface="Arial" pitchFamily="34" charset="0"/>
              <a:ea typeface="+mn-ea"/>
              <a:cs typeface="Arial" pitchFamily="34" charset="0"/>
            </a:endParaRPr>
          </a:p>
          <a:p>
            <a:r>
              <a:rPr lang="en-US" sz="1200" b="1" i="1" kern="1200" baseline="0" dirty="0" smtClean="0">
                <a:solidFill>
                  <a:schemeClr val="tx1"/>
                </a:solidFill>
                <a:latin typeface="Arial" pitchFamily="34" charset="0"/>
                <a:ea typeface="+mn-ea"/>
                <a:cs typeface="Arial" pitchFamily="34" charset="0"/>
              </a:rPr>
              <a:t>Civil considerations</a:t>
            </a:r>
          </a:p>
          <a:p>
            <a:r>
              <a:rPr lang="en-US" sz="1200" i="1" kern="1200" baseline="0" dirty="0" smtClean="0">
                <a:solidFill>
                  <a:schemeClr val="tx1"/>
                </a:solidFill>
                <a:latin typeface="Arial" pitchFamily="34" charset="0"/>
                <a:ea typeface="+mn-ea"/>
                <a:cs typeface="Arial" pitchFamily="34" charset="0"/>
              </a:rPr>
              <a:t>Civil considerations are the influence of man-made infrastructure, civilian</a:t>
            </a:r>
          </a:p>
          <a:p>
            <a:r>
              <a:rPr lang="en-US" sz="1200" kern="1200" baseline="0" dirty="0" smtClean="0">
                <a:solidFill>
                  <a:schemeClr val="tx1"/>
                </a:solidFill>
                <a:latin typeface="Arial" pitchFamily="34" charset="0"/>
                <a:ea typeface="+mn-ea"/>
                <a:cs typeface="Arial" pitchFamily="34" charset="0"/>
              </a:rPr>
              <a:t>institutions, and activities of the civilian leaders, populations, and</a:t>
            </a:r>
          </a:p>
          <a:p>
            <a:r>
              <a:rPr lang="en-US" sz="1200" kern="1200" baseline="0" dirty="0" smtClean="0">
                <a:solidFill>
                  <a:schemeClr val="tx1"/>
                </a:solidFill>
                <a:latin typeface="Arial" pitchFamily="34" charset="0"/>
                <a:ea typeface="+mn-ea"/>
                <a:cs typeface="Arial" pitchFamily="34" charset="0"/>
              </a:rPr>
              <a:t>organizations within an area of operations on the conduct of military</a:t>
            </a:r>
          </a:p>
          <a:p>
            <a:r>
              <a:rPr lang="en-US" sz="1200" kern="1200" baseline="0" dirty="0" smtClean="0">
                <a:solidFill>
                  <a:schemeClr val="tx1"/>
                </a:solidFill>
                <a:latin typeface="Arial" pitchFamily="34" charset="0"/>
                <a:ea typeface="+mn-ea"/>
                <a:cs typeface="Arial" pitchFamily="34" charset="0"/>
              </a:rPr>
              <a:t>operations (ADRP 5-0). Civil considerations comprise six characteristics,</a:t>
            </a:r>
          </a:p>
          <a:p>
            <a:r>
              <a:rPr lang="en-US" sz="1200" kern="1200" baseline="0" dirty="0" smtClean="0">
                <a:solidFill>
                  <a:schemeClr val="tx1"/>
                </a:solidFill>
                <a:latin typeface="Arial" pitchFamily="34" charset="0"/>
                <a:ea typeface="+mn-ea"/>
                <a:cs typeface="Arial" pitchFamily="34" charset="0"/>
              </a:rPr>
              <a:t>expressed in the memory aid ASCOPE: areas, structures, capabilities,</a:t>
            </a:r>
          </a:p>
          <a:p>
            <a:r>
              <a:rPr lang="en-US" sz="1200" kern="1200" baseline="0" dirty="0" smtClean="0">
                <a:solidFill>
                  <a:schemeClr val="tx1"/>
                </a:solidFill>
                <a:latin typeface="Arial" pitchFamily="34" charset="0"/>
                <a:ea typeface="+mn-ea"/>
                <a:cs typeface="Arial" pitchFamily="34" charset="0"/>
              </a:rPr>
              <a:t>organizations, people, and events.</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9</a:t>
            </a:fld>
            <a:endParaRPr lang="en-US" dirty="0" smtClean="0"/>
          </a:p>
        </p:txBody>
      </p:sp>
    </p:spTree>
    <p:extLst>
      <p:ext uri="{BB962C8B-B14F-4D97-AF65-F5344CB8AC3E}">
        <p14:creationId xmlns:p14="http://schemas.microsoft.com/office/powerpoint/2010/main" val="12940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8/5/2015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extBox 14"/>
          <p:cNvSpPr txBox="1">
            <a:spLocks noChangeArrowheads="1"/>
          </p:cNvSpPr>
          <p:nvPr userDrawn="1"/>
        </p:nvSpPr>
        <p:spPr bwMode="auto">
          <a:xfrm>
            <a:off x="3309938" y="5522913"/>
            <a:ext cx="184150" cy="461962"/>
          </a:xfrm>
          <a:prstGeom prst="rect">
            <a:avLst/>
          </a:prstGeom>
          <a:noFill/>
          <a:ln w="9525">
            <a:noFill/>
            <a:miter lim="800000"/>
            <a:headEnd/>
            <a:tailEnd/>
          </a:ln>
        </p:spPr>
        <p:txBody>
          <a:bodyPr wrap="none">
            <a:spAutoFit/>
          </a:bodyPr>
          <a:lstStyle/>
          <a:p>
            <a:pPr>
              <a:defRPr/>
            </a:pPr>
            <a:endParaRPr lang="en-US" dirty="0">
              <a:solidFill>
                <a:prstClr val="black"/>
              </a:solidFill>
            </a:endParaRPr>
          </a:p>
        </p:txBody>
      </p:sp>
      <p:sp>
        <p:nvSpPr>
          <p:cNvPr id="4" name="Slide Number Placeholder 4"/>
          <p:cNvSpPr txBox="1">
            <a:spLocks/>
          </p:cNvSpPr>
          <p:nvPr userDrawn="1"/>
        </p:nvSpPr>
        <p:spPr bwMode="auto">
          <a:xfrm>
            <a:off x="7010400" y="6477000"/>
            <a:ext cx="2133600" cy="182562"/>
          </a:xfrm>
          <a:prstGeom prst="rect">
            <a:avLst/>
          </a:prstGeom>
          <a:noFill/>
          <a:ln w="9525">
            <a:noFill/>
            <a:miter lim="800000"/>
            <a:headEnd/>
            <a:tailEnd/>
          </a:ln>
          <a:effectLst/>
        </p:spPr>
        <p:txBody>
          <a:bodyPr/>
          <a:lstStyle>
            <a:lvl1pPr algn="r">
              <a:defRPr sz="900">
                <a:solidFill>
                  <a:srgbClr val="FFFFFF">
                    <a:lumMod val="50000"/>
                  </a:srgbClr>
                </a:solidFill>
                <a:latin typeface="Arial" charset="0"/>
              </a:defRPr>
            </a:lvl1pPr>
          </a:lstStyle>
          <a:p>
            <a:pPr>
              <a:defRPr/>
            </a:pPr>
            <a:fld id="{F7AD61D0-F357-4B8E-A020-2A653BECF227}" type="slidenum">
              <a:rPr lang="en-US" sz="1400" smtClean="0">
                <a:solidFill>
                  <a:schemeClr val="bg2"/>
                </a:solidFill>
              </a:rPr>
              <a:pPr>
                <a:defRPr/>
              </a:pPr>
              <a:t>‹#›</a:t>
            </a:fld>
            <a:endParaRPr lang="en-US" sz="1400" dirty="0">
              <a:solidFill>
                <a:schemeClr val="bg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D895C8-DE99-456A-9BAC-6EC1247C0CB4}"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895C8-DE99-456A-9BAC-6EC1247C0CB4}"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D895C8-DE99-456A-9BAC-6EC1247C0CB4}" type="datetimeFigureOut">
              <a:rPr lang="en-US" smtClean="0"/>
              <a:pPr/>
              <a:t>8/5/2015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D895C8-DE99-456A-9BAC-6EC1247C0CB4}" type="datetimeFigureOut">
              <a:rPr lang="en-US" smtClean="0"/>
              <a:pPr/>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895C8-DE99-456A-9BAC-6EC1247C0CB4}" type="datetimeFigureOut">
              <a:rPr lang="en-US" smtClean="0"/>
              <a:pPr/>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D895C8-DE99-456A-9BAC-6EC1247C0CB4}"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D895C8-DE99-456A-9BAC-6EC1247C0CB4}"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1508"/>
            <a:ext cx="8261498" cy="531627"/>
          </a:xfrm>
        </p:spPr>
        <p:txBody>
          <a:bodyPr anchor="b">
            <a:noAutofit/>
          </a:bodyPr>
          <a:lstStyle>
            <a:lvl1pPr algn="ct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75907"/>
            <a:ext cx="5111750" cy="48502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8/5/2015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8/5/2015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610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1CD5E-FFF0-45F2-B7B7-8B7178E955B5}" type="slidenum">
              <a:rPr lang="en-US" smtClean="0"/>
              <a:pPr/>
              <a:t>‹#›</a:t>
            </a:fld>
            <a:endParaRPr lang="en-US" dirty="0"/>
          </a:p>
        </p:txBody>
      </p:sp>
      <p:pic>
        <p:nvPicPr>
          <p:cNvPr id="7" name="Picture 6" descr="316th_cavalry_brigade_s.jpg"/>
          <p:cNvPicPr>
            <a:picLocks noChangeAspect="1"/>
          </p:cNvPicPr>
          <p:nvPr/>
        </p:nvPicPr>
        <p:blipFill>
          <a:blip r:embed="rId18" cstate="print"/>
          <a:stretch>
            <a:fillRect/>
          </a:stretch>
        </p:blipFill>
        <p:spPr>
          <a:xfrm>
            <a:off x="120168" y="263709"/>
            <a:ext cx="685800" cy="685800"/>
          </a:xfrm>
          <a:prstGeom prst="rect">
            <a:avLst/>
          </a:prstGeom>
        </p:spPr>
      </p:pic>
      <p:pic>
        <p:nvPicPr>
          <p:cNvPr id="8" name="Picture 7" descr="3-16.png"/>
          <p:cNvPicPr>
            <a:picLocks noChangeAspect="1"/>
          </p:cNvPicPr>
          <p:nvPr/>
        </p:nvPicPr>
        <p:blipFill>
          <a:blip r:embed="rId19" cstate="print"/>
          <a:stretch>
            <a:fillRect/>
          </a:stretch>
        </p:blipFill>
        <p:spPr>
          <a:xfrm>
            <a:off x="8418220" y="274342"/>
            <a:ext cx="564060" cy="685800"/>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70" r:id="rId11"/>
    <p:sldLayoutId id="2147483772" r:id="rId12"/>
    <p:sldLayoutId id="2147483774" r:id="rId13"/>
    <p:sldLayoutId id="2147483775" r:id="rId14"/>
    <p:sldLayoutId id="2147483776" r:id="rId15"/>
    <p:sldLayoutId id="2147483777" r:id="rId16"/>
  </p:sldLayoutIdLst>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895C8-DE99-456A-9BAC-6EC1247C0CB4}" type="datetimeFigureOut">
              <a:rPr lang="en-US" smtClean="0"/>
              <a:pPr/>
              <a:t>8/5/2015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B6DAD-D843-4C14-A74D-2A8E67DA7A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3"/>
          <p:cNvSpPr>
            <a:spLocks noGrp="1"/>
          </p:cNvSpPr>
          <p:nvPr>
            <p:ph type="title"/>
          </p:nvPr>
        </p:nvSpPr>
        <p:spPr>
          <a:xfrm>
            <a:off x="457200" y="1219200"/>
            <a:ext cx="8686800" cy="762000"/>
          </a:xfrm>
        </p:spPr>
        <p:txBody>
          <a:bodyPr rtlCol="0">
            <a:normAutofit fontScale="90000"/>
          </a:bodyPr>
          <a:lstStyle/>
          <a:p>
            <a:pPr eaLnBrk="1" fontAlgn="auto" hangingPunct="1">
              <a:spcAft>
                <a:spcPts val="0"/>
              </a:spcAft>
              <a:defRPr/>
            </a:pPr>
            <a:r>
              <a:rPr lang="en-US" sz="3200" b="1" dirty="0" smtClean="0">
                <a:latin typeface="Arial" pitchFamily="34" charset="0"/>
                <a:cs typeface="Arial" pitchFamily="34" charset="0"/>
              </a:rPr>
              <a:t>Plan a Tactical Mission IAW Troop Leading Procedures (TLP)</a:t>
            </a:r>
          </a:p>
        </p:txBody>
      </p:sp>
      <p:sp>
        <p:nvSpPr>
          <p:cNvPr id="9219" name="Slide Number Placeholder 8"/>
          <p:cNvSpPr>
            <a:spLocks noGrp="1"/>
          </p:cNvSpPr>
          <p:nvPr>
            <p:ph type="sldNum" sz="quarter" idx="12"/>
          </p:nvPr>
        </p:nvSpPr>
        <p:spPr bwMode="auto">
          <a:xfrm>
            <a:off x="8686800" y="6477000"/>
            <a:ext cx="4572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FB92C8B4-6D5E-41D6-A9B6-D0C77DE2DCF4}" type="slidenum">
              <a:rPr lang="en-US" smtClean="0">
                <a:solidFill>
                  <a:schemeClr val="tx1"/>
                </a:solidFill>
              </a:rPr>
              <a:pPr algn="l" fontAlgn="base">
                <a:spcBef>
                  <a:spcPct val="0"/>
                </a:spcBef>
                <a:spcAft>
                  <a:spcPct val="0"/>
                </a:spcAft>
                <a:defRPr/>
              </a:pPr>
              <a:t>1</a:t>
            </a:fld>
            <a:endParaRPr lang="en-US" dirty="0" smtClean="0">
              <a:solidFill>
                <a:schemeClr val="tx1"/>
              </a:solidFill>
            </a:endParaRPr>
          </a:p>
        </p:txBody>
      </p:sp>
      <p:pic>
        <p:nvPicPr>
          <p:cNvPr id="9220" name="Picture 4"/>
          <p:cNvPicPr>
            <a:picLocks noChangeAspect="1" noChangeArrowheads="1"/>
          </p:cNvPicPr>
          <p:nvPr/>
        </p:nvPicPr>
        <p:blipFill>
          <a:blip r:embed="rId3" cstate="print"/>
          <a:srcRect/>
          <a:stretch>
            <a:fillRect/>
          </a:stretch>
        </p:blipFill>
        <p:spPr bwMode="auto">
          <a:xfrm>
            <a:off x="2209800" y="2514600"/>
            <a:ext cx="4800600" cy="340450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5943600" y="2590800"/>
            <a:ext cx="3007765" cy="2057400"/>
          </a:xfrm>
          <a:prstGeom prst="rect">
            <a:avLst/>
          </a:prstGeom>
          <a:noFill/>
          <a:ln w="9525">
            <a:noFill/>
            <a:miter lim="800000"/>
            <a:headEnd/>
            <a:tailEnd/>
          </a:ln>
        </p:spPr>
      </p:pic>
      <p:sp>
        <p:nvSpPr>
          <p:cNvPr id="18457" name="Rectangle 12"/>
          <p:cNvSpPr>
            <a:spLocks noChangeArrowheads="1"/>
          </p:cNvSpPr>
          <p:nvPr/>
        </p:nvSpPr>
        <p:spPr bwMode="auto">
          <a:xfrm>
            <a:off x="0" y="76200"/>
            <a:ext cx="9175750" cy="584775"/>
          </a:xfrm>
          <a:prstGeom prst="rect">
            <a:avLst/>
          </a:prstGeom>
          <a:noFill/>
          <a:ln w="9525">
            <a:noFill/>
            <a:miter lim="800000"/>
            <a:headEnd/>
            <a:tailEnd/>
          </a:ln>
        </p:spPr>
        <p:txBody>
          <a:bodyPr>
            <a:spAutoFit/>
          </a:bodyPr>
          <a:lstStyle/>
          <a:p>
            <a:pPr algn="ctr"/>
            <a:r>
              <a:rPr lang="en-US" sz="3200" b="1" dirty="0" smtClean="0">
                <a:solidFill>
                  <a:srgbClr val="0000CC"/>
                </a:solidFill>
                <a:latin typeface="Arial" pitchFamily="34" charset="0"/>
                <a:cs typeface="Arial" pitchFamily="34" charset="0"/>
              </a:rPr>
              <a:t>Troop Leading Procedures</a:t>
            </a:r>
          </a:p>
        </p:txBody>
      </p:sp>
      <p:sp>
        <p:nvSpPr>
          <p:cNvPr id="29" name="Text Box 5"/>
          <p:cNvSpPr txBox="1">
            <a:spLocks noChangeArrowheads="1"/>
          </p:cNvSpPr>
          <p:nvPr/>
        </p:nvSpPr>
        <p:spPr bwMode="auto">
          <a:xfrm>
            <a:off x="0" y="1143000"/>
            <a:ext cx="3733800" cy="2462213"/>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tx1">
                    <a:lumMod val="50000"/>
                    <a:lumOff val="50000"/>
                  </a:schemeClr>
                </a:solidFill>
                <a:latin typeface="Arial" pitchFamily="34" charset="0"/>
                <a:cs typeface="Arial" pitchFamily="34" charset="0"/>
              </a:rPr>
              <a:t>Receive </a:t>
            </a:r>
            <a:r>
              <a:rPr lang="en-US" sz="1400" b="1" dirty="0">
                <a:solidFill>
                  <a:schemeClr val="tx1">
                    <a:lumMod val="50000"/>
                    <a:lumOff val="50000"/>
                  </a:schemeClr>
                </a:solidFill>
                <a:latin typeface="Arial" pitchFamily="34" charset="0"/>
                <a:cs typeface="Arial" pitchFamily="34" charset="0"/>
              </a:rPr>
              <a:t>the Mission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a Warning order</a:t>
            </a:r>
          </a:p>
          <a:p>
            <a:pPr marL="342900" indent="-342900" algn="l">
              <a:buFontTx/>
              <a:buAutoNum type="arabicPeriod"/>
            </a:pPr>
            <a:r>
              <a:rPr lang="en-US" sz="2400" b="1" dirty="0">
                <a:solidFill>
                  <a:srgbClr val="0000CC"/>
                </a:solidFill>
                <a:latin typeface="Arial" pitchFamily="34" charset="0"/>
                <a:cs typeface="Arial" pitchFamily="34" charset="0"/>
              </a:rPr>
              <a:t>Make a Tentative </a:t>
            </a:r>
            <a:r>
              <a:rPr lang="en-US" sz="2400" b="1" dirty="0" smtClean="0">
                <a:solidFill>
                  <a:srgbClr val="0000CC"/>
                </a:solidFill>
                <a:latin typeface="Arial" pitchFamily="34" charset="0"/>
                <a:cs typeface="Arial" pitchFamily="34" charset="0"/>
              </a:rPr>
              <a:t>Plan</a:t>
            </a:r>
          </a:p>
          <a:p>
            <a:pPr marL="914400" lvl="1" indent="-457200">
              <a:buAutoNum type="alphaLcPeriod"/>
            </a:pPr>
            <a:r>
              <a:rPr lang="en-US" sz="1600" b="1" dirty="0" smtClean="0">
                <a:solidFill>
                  <a:schemeClr val="bg1">
                    <a:lumMod val="50000"/>
                  </a:schemeClr>
                </a:solidFill>
                <a:latin typeface="Arial" pitchFamily="34" charset="0"/>
                <a:cs typeface="Arial" pitchFamily="34" charset="0"/>
              </a:rPr>
              <a:t>METT-TC</a:t>
            </a:r>
          </a:p>
          <a:p>
            <a:pPr marL="914400" lvl="1" indent="-457200">
              <a:buAutoNum type="alphaLcPeriod"/>
            </a:pPr>
            <a:r>
              <a:rPr lang="en-US" sz="1600" b="1" dirty="0" smtClean="0">
                <a:solidFill>
                  <a:srgbClr val="0000CC"/>
                </a:solidFill>
                <a:latin typeface="Arial" pitchFamily="34" charset="0"/>
                <a:cs typeface="Arial" pitchFamily="34" charset="0"/>
              </a:rPr>
              <a:t>COA</a:t>
            </a:r>
            <a:endParaRPr lang="en-US" sz="1600" b="1" dirty="0">
              <a:solidFill>
                <a:srgbClr val="0000CC"/>
              </a:solidFill>
              <a:latin typeface="Arial" pitchFamily="34" charset="0"/>
              <a:cs typeface="Arial" pitchFamily="34" charset="0"/>
            </a:endParaRP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Initiate Movement</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Conduct Reconnaissance</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Complete the Plan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the Order</a:t>
            </a:r>
          </a:p>
          <a:p>
            <a:pPr marL="342900" indent="-342900">
              <a:buFontTx/>
              <a:buAutoNum type="arabicPeriod"/>
            </a:pPr>
            <a:r>
              <a:rPr lang="en-US" sz="1400" b="1" dirty="0">
                <a:solidFill>
                  <a:schemeClr val="tx1">
                    <a:lumMod val="50000"/>
                    <a:lumOff val="50000"/>
                  </a:schemeClr>
                </a:solidFill>
                <a:latin typeface="Arial" pitchFamily="34" charset="0"/>
                <a:cs typeface="Arial" pitchFamily="34" charset="0"/>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tx1">
                  <a:lumMod val="50000"/>
                  <a:lumOff val="50000"/>
                </a:schemeClr>
              </a:solidFill>
              <a:latin typeface="Arial" pitchFamily="34" charset="0"/>
              <a:cs typeface="Arial" pitchFamily="34" charset="0"/>
            </a:endParaRPr>
          </a:p>
        </p:txBody>
      </p:sp>
      <p:sp>
        <p:nvSpPr>
          <p:cNvPr id="44" name="Rectangle 43"/>
          <p:cNvSpPr/>
          <p:nvPr/>
        </p:nvSpPr>
        <p:spPr>
          <a:xfrm>
            <a:off x="3276600" y="533400"/>
            <a:ext cx="4800600" cy="830997"/>
          </a:xfrm>
          <a:prstGeom prst="rect">
            <a:avLst/>
          </a:prstGeom>
          <a:solidFill>
            <a:srgbClr val="FFFF00"/>
          </a:solidFill>
          <a:ln>
            <a:solidFill>
              <a:schemeClr val="tx1"/>
            </a:solidFill>
          </a:ln>
        </p:spPr>
        <p:txBody>
          <a:bodyPr wrap="square">
            <a:spAutoFit/>
          </a:bodyPr>
          <a:lstStyle/>
          <a:p>
            <a:pPr algn="ctr"/>
            <a:r>
              <a:rPr lang="en-US" sz="2400" b="1" dirty="0" smtClean="0">
                <a:latin typeface="Arial" pitchFamily="34" charset="0"/>
                <a:cs typeface="Arial" pitchFamily="34" charset="0"/>
              </a:rPr>
              <a:t>What are the criteria for developing a good COA?</a:t>
            </a:r>
          </a:p>
        </p:txBody>
      </p:sp>
      <p:sp>
        <p:nvSpPr>
          <p:cNvPr id="37" name="5-Point Star 36"/>
          <p:cNvSpPr/>
          <p:nvPr/>
        </p:nvSpPr>
        <p:spPr>
          <a:xfrm>
            <a:off x="-1981200" y="322498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cxnSp>
        <p:nvCxnSpPr>
          <p:cNvPr id="72" name="Straight Arrow Connector 71"/>
          <p:cNvCxnSpPr/>
          <p:nvPr/>
        </p:nvCxnSpPr>
        <p:spPr>
          <a:xfrm flipV="1">
            <a:off x="1524000" y="2133600"/>
            <a:ext cx="1447800" cy="2365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7315200" y="152400"/>
            <a:ext cx="723275" cy="369332"/>
          </a:xfrm>
          <a:prstGeom prst="rect">
            <a:avLst/>
          </a:prstGeom>
        </p:spPr>
        <p:txBody>
          <a:bodyPr wrap="none">
            <a:spAutoFit/>
          </a:bodyPr>
          <a:lstStyle/>
          <a:p>
            <a:r>
              <a:rPr lang="en-US" b="1" dirty="0" smtClean="0">
                <a:latin typeface="Arial" pitchFamily="34" charset="0"/>
                <a:cs typeface="Arial" pitchFamily="34" charset="0"/>
              </a:rPr>
              <a:t>2of 2</a:t>
            </a:r>
            <a:endParaRPr lang="en-US" dirty="0">
              <a:latin typeface="Arial" pitchFamily="34" charset="0"/>
              <a:cs typeface="Arial" pitchFamily="34" charset="0"/>
            </a:endParaRPr>
          </a:p>
        </p:txBody>
      </p:sp>
      <p:sp>
        <p:nvSpPr>
          <p:cNvPr id="9" name="Rectangle 8"/>
          <p:cNvSpPr/>
          <p:nvPr/>
        </p:nvSpPr>
        <p:spPr>
          <a:xfrm>
            <a:off x="685800" y="3962400"/>
            <a:ext cx="6942734" cy="1938992"/>
          </a:xfrm>
          <a:prstGeom prst="rect">
            <a:avLst/>
          </a:prstGeom>
          <a:ln>
            <a:noFill/>
          </a:ln>
        </p:spPr>
        <p:txBody>
          <a:bodyPr wrap="none">
            <a:spAutoFit/>
          </a:bodyPr>
          <a:lstStyle/>
          <a:p>
            <a:pPr>
              <a:buFont typeface="Arial" pitchFamily="34" charset="0"/>
              <a:buChar char="•"/>
            </a:pPr>
            <a:r>
              <a:rPr lang="en-US" sz="2400" b="1" dirty="0" smtClean="0">
                <a:latin typeface="Arial" pitchFamily="34" charset="0"/>
                <a:cs typeface="Arial" pitchFamily="34" charset="0"/>
              </a:rPr>
              <a:t>Course of Action Development</a:t>
            </a:r>
          </a:p>
          <a:p>
            <a:pPr>
              <a:buFont typeface="Arial" pitchFamily="34" charset="0"/>
              <a:buChar char="•"/>
            </a:pPr>
            <a:endParaRPr lang="en-US" sz="2400" b="1" dirty="0" smtClean="0">
              <a:latin typeface="Arial" pitchFamily="34" charset="0"/>
              <a:cs typeface="Arial" pitchFamily="34" charset="0"/>
            </a:endParaRPr>
          </a:p>
          <a:p>
            <a:pPr>
              <a:buFont typeface="Arial" pitchFamily="34" charset="0"/>
              <a:buChar char="•"/>
            </a:pPr>
            <a:r>
              <a:rPr lang="en-US" sz="2400" b="1" dirty="0" smtClean="0">
                <a:latin typeface="Arial" pitchFamily="34" charset="0"/>
                <a:cs typeface="Arial" pitchFamily="34" charset="0"/>
              </a:rPr>
              <a:t>Analyze Courses of Action (War-Game)</a:t>
            </a:r>
          </a:p>
          <a:p>
            <a:pPr>
              <a:buFont typeface="Arial" pitchFamily="34" charset="0"/>
              <a:buChar char="•"/>
            </a:pPr>
            <a:endParaRPr lang="en-US" sz="2400" b="1" dirty="0" smtClean="0">
              <a:latin typeface="Arial" pitchFamily="34" charset="0"/>
              <a:cs typeface="Arial" pitchFamily="34" charset="0"/>
            </a:endParaRPr>
          </a:p>
          <a:p>
            <a:pPr>
              <a:buFont typeface="Arial" pitchFamily="34" charset="0"/>
              <a:buChar char="•"/>
            </a:pPr>
            <a:r>
              <a:rPr lang="en-US" sz="2400" b="1" dirty="0" smtClean="0">
                <a:latin typeface="Arial" pitchFamily="34" charset="0"/>
                <a:cs typeface="Arial" pitchFamily="34" charset="0"/>
              </a:rPr>
              <a:t>Course of Action Comparison and Selection </a:t>
            </a:r>
            <a:endParaRPr lang="en-US" sz="2400" dirty="0">
              <a:latin typeface="Arial" pitchFamily="34" charset="0"/>
              <a:cs typeface="Arial" pitchFamily="34" charset="0"/>
            </a:endParaRPr>
          </a:p>
        </p:txBody>
      </p:sp>
      <p:sp>
        <p:nvSpPr>
          <p:cNvPr id="10" name="Rectangle 9"/>
          <p:cNvSpPr/>
          <p:nvPr/>
        </p:nvSpPr>
        <p:spPr>
          <a:xfrm>
            <a:off x="3352800" y="1524000"/>
            <a:ext cx="5486400" cy="1384995"/>
          </a:xfrm>
          <a:prstGeom prst="rect">
            <a:avLst/>
          </a:prstGeom>
        </p:spPr>
        <p:txBody>
          <a:bodyPr wrap="square">
            <a:spAutoFit/>
          </a:bodyPr>
          <a:lstStyle/>
          <a:p>
            <a:r>
              <a:rPr lang="en-US" sz="2800" b="1" dirty="0" smtClean="0">
                <a:latin typeface="Arial" pitchFamily="34" charset="0"/>
                <a:cs typeface="Arial" pitchFamily="34" charset="0"/>
              </a:rPr>
              <a:t>Usable COAs are suitable, feasible, acceptable, distinguishable, and complete</a:t>
            </a:r>
            <a:endParaRPr lang="en-US" sz="2800" dirty="0">
              <a:latin typeface="Arial" pitchFamily="34" charset="0"/>
              <a:cs typeface="Arial" pitchFamily="34" charset="0"/>
            </a:endParaRPr>
          </a:p>
        </p:txBody>
      </p:sp>
      <p:sp>
        <p:nvSpPr>
          <p:cNvPr id="16" name="TextBox 15"/>
          <p:cNvSpPr txBox="1"/>
          <p:nvPr/>
        </p:nvSpPr>
        <p:spPr>
          <a:xfrm>
            <a:off x="2438400" y="3505200"/>
            <a:ext cx="2141740" cy="461665"/>
          </a:xfrm>
          <a:prstGeom prst="rect">
            <a:avLst/>
          </a:prstGeom>
          <a:noFill/>
        </p:spPr>
        <p:txBody>
          <a:bodyPr wrap="none" rtlCol="0">
            <a:spAutoFit/>
          </a:bodyPr>
          <a:lstStyle/>
          <a:p>
            <a:r>
              <a:rPr lang="en-US" sz="2400" b="1" u="sng" dirty="0" smtClean="0">
                <a:latin typeface="Arial" pitchFamily="34" charset="0"/>
                <a:cs typeface="Arial" pitchFamily="34" charset="0"/>
              </a:rPr>
              <a:t>COA Process</a:t>
            </a:r>
            <a:endParaRPr lang="en-US" sz="2400" b="1" u="sng" dirty="0">
              <a:latin typeface="Arial" pitchFamily="34" charset="0"/>
              <a:cs typeface="Arial" pitchFamily="34" charset="0"/>
            </a:endParaRPr>
          </a:p>
        </p:txBody>
      </p:sp>
      <p:sp>
        <p:nvSpPr>
          <p:cNvPr id="17" name="Rectangle 16"/>
          <p:cNvSpPr/>
          <p:nvPr/>
        </p:nvSpPr>
        <p:spPr>
          <a:xfrm>
            <a:off x="228600" y="6019800"/>
            <a:ext cx="8382000" cy="646331"/>
          </a:xfrm>
          <a:prstGeom prst="rect">
            <a:avLst/>
          </a:prstGeom>
        </p:spPr>
        <p:txBody>
          <a:bodyPr wrap="square">
            <a:spAutoFit/>
          </a:bodyPr>
          <a:lstStyle/>
          <a:p>
            <a:r>
              <a:rPr lang="en-US" b="1" u="sng" dirty="0" smtClean="0">
                <a:solidFill>
                  <a:srgbClr val="FF0000"/>
                </a:solidFill>
              </a:rPr>
              <a:t>NOTE.</a:t>
            </a:r>
            <a:r>
              <a:rPr lang="en-US" b="1" dirty="0" smtClean="0">
                <a:solidFill>
                  <a:srgbClr val="FF0000"/>
                </a:solidFill>
              </a:rPr>
              <a:t>  in a time-constrained environment, lower echelons may develop only one COA</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 grpId="0"/>
      <p:bldP spid="10"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685800" y="0"/>
            <a:ext cx="7315200" cy="1107996"/>
          </a:xfrm>
          <a:prstGeom prst="rect">
            <a:avLst/>
          </a:prstGeom>
          <a:solidFill>
            <a:schemeClr val="bg1"/>
          </a:solidFill>
          <a:ln w="9525">
            <a:noFill/>
            <a:miter lim="800000"/>
            <a:headEnd/>
            <a:tailEnd/>
          </a:ln>
        </p:spPr>
        <p:txBody>
          <a:bodyPr wrap="square">
            <a:spAutoFit/>
          </a:bodyPr>
          <a:lstStyle/>
          <a:p>
            <a:pPr algn="ctr" fontAlgn="auto">
              <a:spcBef>
                <a:spcPts val="1200"/>
              </a:spcBef>
              <a:spcAft>
                <a:spcPts val="0"/>
              </a:spcAft>
              <a:defRPr/>
            </a:pPr>
            <a:r>
              <a:rPr lang="en-US" sz="2400" b="1" u="sng" dirty="0" smtClean="0">
                <a:solidFill>
                  <a:srgbClr val="FF0000"/>
                </a:solidFill>
                <a:latin typeface="Arial" pitchFamily="34" charset="0"/>
                <a:cs typeface="Arial" pitchFamily="34" charset="0"/>
              </a:rPr>
              <a:t>NOTE.</a:t>
            </a:r>
            <a:r>
              <a:rPr lang="en-US" sz="2400" b="1" dirty="0" smtClean="0">
                <a:solidFill>
                  <a:srgbClr val="FF0000"/>
                </a:solidFill>
                <a:latin typeface="Arial" pitchFamily="34" charset="0"/>
                <a:cs typeface="Arial" pitchFamily="34" charset="0"/>
              </a:rPr>
              <a:t> </a:t>
            </a:r>
            <a:r>
              <a:rPr lang="en-US" sz="3200" dirty="0" smtClean="0">
                <a:solidFill>
                  <a:srgbClr val="FF0000"/>
                </a:solidFill>
                <a:latin typeface="Arial" pitchFamily="34" charset="0"/>
                <a:cs typeface="Arial" pitchFamily="34" charset="0"/>
              </a:rPr>
              <a:t>Do not show this slide </a:t>
            </a:r>
          </a:p>
          <a:p>
            <a:pPr algn="ctr" fontAlgn="auto">
              <a:spcBef>
                <a:spcPts val="1200"/>
              </a:spcBef>
              <a:spcAft>
                <a:spcPts val="0"/>
              </a:spcAft>
              <a:defRPr/>
            </a:pPr>
            <a:r>
              <a:rPr lang="en-US" sz="2400" u="sng" dirty="0" smtClean="0">
                <a:solidFill>
                  <a:srgbClr val="FF0000"/>
                </a:solidFill>
                <a:latin typeface="Arial" pitchFamily="34" charset="0"/>
                <a:cs typeface="Arial" pitchFamily="34" charset="0"/>
              </a:rPr>
              <a:t>unless you modify it for use</a:t>
            </a:r>
            <a:endParaRPr lang="en-US" sz="2400" b="1" u="sng" dirty="0">
              <a:solidFill>
                <a:srgbClr val="FF0000"/>
              </a:solidFill>
              <a:latin typeface="Arial" pitchFamily="34" charset="0"/>
              <a:cs typeface="Arial" pitchFamily="34" charset="0"/>
            </a:endParaRPr>
          </a:p>
        </p:txBody>
      </p:sp>
      <p:sp>
        <p:nvSpPr>
          <p:cNvPr id="5" name="TextBox 5"/>
          <p:cNvSpPr txBox="1">
            <a:spLocks noChangeArrowheads="1"/>
          </p:cNvSpPr>
          <p:nvPr/>
        </p:nvSpPr>
        <p:spPr bwMode="auto">
          <a:xfrm>
            <a:off x="304800" y="1066800"/>
            <a:ext cx="8839200" cy="5638800"/>
          </a:xfrm>
          <a:prstGeom prst="rect">
            <a:avLst/>
          </a:prstGeom>
          <a:solidFill>
            <a:schemeClr val="bg1"/>
          </a:solidFill>
          <a:ln w="9525">
            <a:noFill/>
            <a:miter lim="800000"/>
            <a:headEnd/>
            <a:tailEnd/>
          </a:ln>
        </p:spPr>
        <p:txBody>
          <a:bodyPr wrap="square">
            <a:spAutoFit/>
          </a:bodyPr>
          <a:lstStyle/>
          <a:p>
            <a:pPr fontAlgn="auto">
              <a:spcBef>
                <a:spcPts val="1200"/>
              </a:spcBef>
              <a:spcAft>
                <a:spcPts val="0"/>
              </a:spcAft>
              <a:defRPr/>
            </a:pPr>
            <a:r>
              <a:rPr lang="en-US" sz="2000" dirty="0" smtClean="0">
                <a:latin typeface="Arial" pitchFamily="34" charset="0"/>
                <a:cs typeface="Arial" pitchFamily="34" charset="0"/>
              </a:rPr>
              <a:t>At this time you may break down the students into 3 or 4 groups.</a:t>
            </a:r>
          </a:p>
          <a:p>
            <a:pPr fontAlgn="auto">
              <a:spcBef>
                <a:spcPts val="1200"/>
              </a:spcBef>
              <a:spcAft>
                <a:spcPts val="0"/>
              </a:spcAft>
              <a:defRPr/>
            </a:pPr>
            <a:r>
              <a:rPr lang="en-US" sz="2000" dirty="0" smtClean="0">
                <a:latin typeface="Arial" pitchFamily="34" charset="0"/>
                <a:cs typeface="Arial" pitchFamily="34" charset="0"/>
              </a:rPr>
              <a:t>Allow 15 or 20 min to debate in groups, 5 or 10 min to present</a:t>
            </a:r>
          </a:p>
          <a:p>
            <a:pPr fontAlgn="auto">
              <a:spcBef>
                <a:spcPts val="1200"/>
              </a:spcBef>
              <a:spcAft>
                <a:spcPts val="0"/>
              </a:spcAft>
              <a:defRPr/>
            </a:pPr>
            <a:r>
              <a:rPr lang="en-US" sz="2000" b="1" u="sng" dirty="0" smtClean="0">
                <a:latin typeface="Arial" pitchFamily="34" charset="0"/>
                <a:cs typeface="Arial" pitchFamily="34" charset="0"/>
              </a:rPr>
              <a:t>Group 1.</a:t>
            </a:r>
            <a:r>
              <a:rPr lang="en-US" sz="2000" b="1" dirty="0" smtClean="0">
                <a:latin typeface="Arial" pitchFamily="34" charset="0"/>
                <a:cs typeface="Arial" pitchFamily="34" charset="0"/>
              </a:rPr>
              <a:t> Discuss Mission Analysis </a:t>
            </a:r>
            <a:r>
              <a:rPr lang="en-US" sz="2000" i="1" dirty="0" smtClean="0">
                <a:solidFill>
                  <a:srgbClr val="FF0000"/>
                </a:solidFill>
                <a:latin typeface="Arial" pitchFamily="34" charset="0"/>
                <a:cs typeface="Arial" pitchFamily="34" charset="0"/>
              </a:rPr>
              <a:t>(Hidden slides 12-18)</a:t>
            </a:r>
          </a:p>
          <a:p>
            <a:pPr marL="971550" lvl="1" indent="-514350" fontAlgn="auto">
              <a:spcBef>
                <a:spcPts val="600"/>
              </a:spcBef>
              <a:spcAft>
                <a:spcPts val="0"/>
              </a:spcAft>
              <a:buAutoNum type="alphaLcPeriod"/>
              <a:defRPr/>
            </a:pPr>
            <a:r>
              <a:rPr lang="en-US" sz="1600" dirty="0" smtClean="0">
                <a:latin typeface="Arial" pitchFamily="34" charset="0"/>
                <a:cs typeface="Arial" pitchFamily="34" charset="0"/>
              </a:rPr>
              <a:t>Mission analysis process</a:t>
            </a:r>
          </a:p>
          <a:p>
            <a:pPr marL="971550" lvl="1" indent="-514350" fontAlgn="auto">
              <a:spcBef>
                <a:spcPts val="600"/>
              </a:spcBef>
              <a:spcAft>
                <a:spcPts val="0"/>
              </a:spcAft>
              <a:buAutoNum type="alphaLcPeriod"/>
              <a:defRPr/>
            </a:pPr>
            <a:r>
              <a:rPr lang="en-US" sz="1600" dirty="0" smtClean="0">
                <a:latin typeface="Arial" pitchFamily="34" charset="0"/>
                <a:cs typeface="Arial" pitchFamily="34" charset="0"/>
              </a:rPr>
              <a:t>Specified, Implied &amp; essential tasks</a:t>
            </a:r>
          </a:p>
          <a:p>
            <a:pPr fontAlgn="auto">
              <a:spcBef>
                <a:spcPts val="1200"/>
              </a:spcBef>
              <a:spcAft>
                <a:spcPts val="0"/>
              </a:spcAft>
              <a:defRPr/>
            </a:pPr>
            <a:r>
              <a:rPr lang="en-US" sz="2000" b="1" u="sng" dirty="0" smtClean="0">
                <a:latin typeface="Arial" pitchFamily="34" charset="0"/>
                <a:cs typeface="Arial" pitchFamily="34" charset="0"/>
              </a:rPr>
              <a:t>Group 2.</a:t>
            </a:r>
            <a:r>
              <a:rPr lang="en-US" sz="2000" b="1" dirty="0" smtClean="0">
                <a:latin typeface="Arial" pitchFamily="34" charset="0"/>
                <a:cs typeface="Arial" pitchFamily="34" charset="0"/>
              </a:rPr>
              <a:t> Discuss Enemy (IPOE) </a:t>
            </a:r>
            <a:r>
              <a:rPr lang="en-US" sz="2000" i="1" dirty="0" smtClean="0">
                <a:solidFill>
                  <a:srgbClr val="FF0000"/>
                </a:solidFill>
                <a:latin typeface="Arial" pitchFamily="34" charset="0"/>
                <a:cs typeface="Arial" pitchFamily="34" charset="0"/>
              </a:rPr>
              <a:t>(Hidden slides 19-22)</a:t>
            </a:r>
            <a:endParaRPr lang="en-US" sz="2000" b="1" dirty="0" smtClean="0">
              <a:solidFill>
                <a:srgbClr val="FF0000"/>
              </a:solidFill>
              <a:latin typeface="Arial" pitchFamily="34" charset="0"/>
              <a:cs typeface="Arial" pitchFamily="34" charset="0"/>
            </a:endParaRPr>
          </a:p>
          <a:p>
            <a:pPr marL="800100" lvl="1" indent="-342900" fontAlgn="auto">
              <a:spcBef>
                <a:spcPts val="600"/>
              </a:spcBef>
              <a:spcAft>
                <a:spcPts val="0"/>
              </a:spcAft>
              <a:buAutoNum type="alphaLcPeriod"/>
              <a:defRPr/>
            </a:pPr>
            <a:r>
              <a:rPr lang="en-US" sz="1600" dirty="0" smtClean="0"/>
              <a:t>The IPOE process including the four steps</a:t>
            </a:r>
          </a:p>
          <a:p>
            <a:pPr marL="800100" lvl="1" indent="-342900" fontAlgn="auto">
              <a:spcBef>
                <a:spcPts val="600"/>
              </a:spcBef>
              <a:spcAft>
                <a:spcPts val="0"/>
              </a:spcAft>
              <a:buAutoNum type="alphaLcPeriod"/>
              <a:defRPr/>
            </a:pPr>
            <a:r>
              <a:rPr lang="en-US" sz="1600" dirty="0" smtClean="0"/>
              <a:t>Enemy Intent, type of threat, and location of threat </a:t>
            </a:r>
          </a:p>
          <a:p>
            <a:pPr fontAlgn="auto">
              <a:spcBef>
                <a:spcPts val="1200"/>
              </a:spcBef>
              <a:spcAft>
                <a:spcPts val="0"/>
              </a:spcAft>
              <a:defRPr/>
            </a:pPr>
            <a:r>
              <a:rPr lang="en-US" sz="2000" b="1" u="sng" dirty="0" smtClean="0">
                <a:latin typeface="Arial" pitchFamily="34" charset="0"/>
                <a:cs typeface="Arial" pitchFamily="34" charset="0"/>
              </a:rPr>
              <a:t>Group 3.</a:t>
            </a:r>
            <a:r>
              <a:rPr lang="en-US" sz="2000" b="1" dirty="0" smtClean="0">
                <a:latin typeface="Arial" pitchFamily="34" charset="0"/>
                <a:cs typeface="Arial" pitchFamily="34" charset="0"/>
              </a:rPr>
              <a:t> Discuss Terrain (OAKOC) </a:t>
            </a:r>
            <a:r>
              <a:rPr lang="en-US" sz="2000" i="1" dirty="0" smtClean="0">
                <a:solidFill>
                  <a:srgbClr val="FF0000"/>
                </a:solidFill>
                <a:latin typeface="Arial" pitchFamily="34" charset="0"/>
                <a:cs typeface="Arial" pitchFamily="34" charset="0"/>
              </a:rPr>
              <a:t>(Hidden slides 23-29)</a:t>
            </a:r>
            <a:endParaRPr lang="en-US" sz="2000" b="1" dirty="0" smtClean="0">
              <a:solidFill>
                <a:srgbClr val="FF0000"/>
              </a:solidFill>
              <a:latin typeface="Arial" pitchFamily="34" charset="0"/>
              <a:cs typeface="Arial" pitchFamily="34" charset="0"/>
            </a:endParaRPr>
          </a:p>
          <a:p>
            <a:pPr fontAlgn="auto">
              <a:spcBef>
                <a:spcPts val="600"/>
              </a:spcBef>
              <a:spcAft>
                <a:spcPts val="0"/>
              </a:spcAft>
              <a:defRPr/>
            </a:pPr>
            <a:r>
              <a:rPr lang="en-US" sz="2000" dirty="0" smtClean="0">
                <a:latin typeface="Arial" pitchFamily="34" charset="0"/>
                <a:cs typeface="Arial" pitchFamily="34" charset="0"/>
              </a:rPr>
              <a:t>       </a:t>
            </a:r>
            <a:r>
              <a:rPr lang="en-US" sz="1600" dirty="0" smtClean="0">
                <a:latin typeface="Arial" pitchFamily="34" charset="0"/>
                <a:cs typeface="Arial" pitchFamily="34" charset="0"/>
              </a:rPr>
              <a:t>a. Terrain - Indentify  the area of operations and operating environment (OAKOC)</a:t>
            </a:r>
          </a:p>
          <a:p>
            <a:pPr fontAlgn="auto">
              <a:spcBef>
                <a:spcPts val="600"/>
              </a:spcBef>
              <a:spcAft>
                <a:spcPts val="0"/>
              </a:spcAft>
              <a:defRPr/>
            </a:pPr>
            <a:r>
              <a:rPr lang="en-US" sz="1600" dirty="0" smtClean="0">
                <a:latin typeface="Arial" pitchFamily="34" charset="0"/>
                <a:cs typeface="Arial" pitchFamily="34" charset="0"/>
              </a:rPr>
              <a:t>         b.  Weather – Impact on operations; enemy, friendly forces</a:t>
            </a:r>
          </a:p>
          <a:p>
            <a:pPr fontAlgn="auto">
              <a:spcBef>
                <a:spcPts val="600"/>
              </a:spcBef>
              <a:spcAft>
                <a:spcPts val="0"/>
              </a:spcAft>
              <a:defRPr/>
            </a:pPr>
            <a:r>
              <a:rPr lang="en-US" sz="2000" b="1" u="sng" dirty="0" smtClean="0">
                <a:latin typeface="Arial" pitchFamily="34" charset="0"/>
                <a:cs typeface="Arial" pitchFamily="34" charset="0"/>
              </a:rPr>
              <a:t>Group 4. </a:t>
            </a:r>
            <a:r>
              <a:rPr lang="en-US" sz="2000" b="1" dirty="0" smtClean="0">
                <a:latin typeface="Arial" pitchFamily="34" charset="0"/>
                <a:cs typeface="Arial" pitchFamily="34" charset="0"/>
              </a:rPr>
              <a:t>Discuss Time, Troop, &amp; Civilian </a:t>
            </a:r>
            <a:r>
              <a:rPr lang="en-US" sz="2000" i="1" dirty="0" smtClean="0">
                <a:solidFill>
                  <a:srgbClr val="FF0000"/>
                </a:solidFill>
                <a:latin typeface="Arial" pitchFamily="34" charset="0"/>
                <a:cs typeface="Arial" pitchFamily="34" charset="0"/>
              </a:rPr>
              <a:t>(Hidden slides 30-34)</a:t>
            </a:r>
            <a:endParaRPr lang="en-US" sz="2000" b="1" dirty="0" smtClean="0">
              <a:solidFill>
                <a:srgbClr val="FF0000"/>
              </a:solidFill>
              <a:latin typeface="Arial" pitchFamily="34" charset="0"/>
              <a:cs typeface="Arial" pitchFamily="34" charset="0"/>
            </a:endParaRPr>
          </a:p>
          <a:p>
            <a:pPr fontAlgn="auto">
              <a:spcBef>
                <a:spcPts val="600"/>
              </a:spcBef>
              <a:spcAft>
                <a:spcPts val="0"/>
              </a:spcAft>
              <a:defRPr/>
            </a:pPr>
            <a:r>
              <a:rPr lang="en-US" sz="2000" dirty="0" smtClean="0">
                <a:latin typeface="Arial" pitchFamily="34" charset="0"/>
                <a:cs typeface="Arial" pitchFamily="34" charset="0"/>
              </a:rPr>
              <a:t>       </a:t>
            </a:r>
            <a:r>
              <a:rPr lang="en-US" sz="1600" dirty="0" smtClean="0">
                <a:latin typeface="Arial" pitchFamily="34" charset="0"/>
                <a:cs typeface="Arial" pitchFamily="34" charset="0"/>
              </a:rPr>
              <a:t>a. Timeline</a:t>
            </a:r>
          </a:p>
          <a:p>
            <a:pPr fontAlgn="auto">
              <a:spcBef>
                <a:spcPts val="600"/>
              </a:spcBef>
              <a:spcAft>
                <a:spcPts val="0"/>
              </a:spcAft>
              <a:defRPr/>
            </a:pPr>
            <a:r>
              <a:rPr lang="en-US" sz="1600" dirty="0" smtClean="0">
                <a:latin typeface="Arial" pitchFamily="34" charset="0"/>
                <a:cs typeface="Arial" pitchFamily="34" charset="0"/>
              </a:rPr>
              <a:t>         b. ASCOPE</a:t>
            </a:r>
          </a:p>
          <a:p>
            <a:pPr fontAlgn="auto">
              <a:spcBef>
                <a:spcPts val="600"/>
              </a:spcBef>
              <a:spcAft>
                <a:spcPts val="0"/>
              </a:spcAft>
              <a:defRPr/>
            </a:pPr>
            <a:r>
              <a:rPr lang="en-US" sz="1600" dirty="0" smtClean="0">
                <a:latin typeface="Arial" pitchFamily="34" charset="0"/>
                <a:cs typeface="Arial" pitchFamily="34" charset="0"/>
              </a:rPr>
              <a:t>         c. Civil</a:t>
            </a:r>
            <a:endParaRPr lang="en-US" dirty="0" smtClean="0">
              <a:latin typeface="Arial" pitchFamily="34" charset="0"/>
              <a:cs typeface="Arial" pitchFamily="34" charset="0"/>
            </a:endParaRPr>
          </a:p>
        </p:txBody>
      </p:sp>
      <p:sp>
        <p:nvSpPr>
          <p:cNvPr id="6" name="TextBox 5"/>
          <p:cNvSpPr txBox="1">
            <a:spLocks noChangeArrowheads="1"/>
          </p:cNvSpPr>
          <p:nvPr/>
        </p:nvSpPr>
        <p:spPr bwMode="auto">
          <a:xfrm>
            <a:off x="3200400" y="6324600"/>
            <a:ext cx="5943600" cy="400110"/>
          </a:xfrm>
          <a:prstGeom prst="rect">
            <a:avLst/>
          </a:prstGeom>
          <a:solidFill>
            <a:schemeClr val="bg1"/>
          </a:solidFill>
          <a:ln w="9525">
            <a:noFill/>
            <a:miter lim="800000"/>
            <a:headEnd/>
            <a:tailEnd/>
          </a:ln>
        </p:spPr>
        <p:txBody>
          <a:bodyPr wrap="square">
            <a:spAutoFit/>
          </a:bodyPr>
          <a:lstStyle/>
          <a:p>
            <a:pPr fontAlgn="auto">
              <a:spcBef>
                <a:spcPts val="1200"/>
              </a:spcBef>
              <a:spcAft>
                <a:spcPts val="0"/>
              </a:spcAft>
              <a:defRPr/>
            </a:pPr>
            <a:r>
              <a:rPr lang="en-US" sz="1600" b="1" u="sng" dirty="0" smtClean="0">
                <a:solidFill>
                  <a:srgbClr val="FF0000"/>
                </a:solidFill>
                <a:latin typeface="Arial" pitchFamily="34" charset="0"/>
                <a:cs typeface="Arial" pitchFamily="34" charset="0"/>
              </a:rPr>
              <a:t>NOTE.</a:t>
            </a:r>
            <a:r>
              <a:rPr lang="en-US" sz="1600" b="1" dirty="0" smtClean="0">
                <a:solidFill>
                  <a:srgbClr val="FF0000"/>
                </a:solidFill>
                <a:latin typeface="Arial" pitchFamily="34" charset="0"/>
                <a:cs typeface="Arial" pitchFamily="34" charset="0"/>
              </a:rPr>
              <a:t> </a:t>
            </a:r>
            <a:r>
              <a:rPr lang="en-US" sz="2000" dirty="0" smtClean="0">
                <a:solidFill>
                  <a:srgbClr val="FF0000"/>
                </a:solidFill>
                <a:latin typeface="Arial" pitchFamily="34" charset="0"/>
                <a:cs typeface="Arial" pitchFamily="34" charset="0"/>
              </a:rPr>
              <a:t>See note page for additional instructions.</a:t>
            </a:r>
            <a:endParaRPr lang="en-US" sz="2000" b="1" u="sng"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2400" y="815975"/>
            <a:ext cx="2514599" cy="307777"/>
          </a:xfrm>
          <a:prstGeom prst="rect">
            <a:avLst/>
          </a:prstGeom>
          <a:noFill/>
          <a:ln w="9525">
            <a:noFill/>
            <a:miter lim="800000"/>
            <a:headEnd/>
            <a:tailEnd/>
          </a:ln>
        </p:spPr>
        <p:txBody>
          <a:bodyPr wrap="square">
            <a:spAutoFit/>
          </a:bodyPr>
          <a:lstStyle/>
          <a:p>
            <a:r>
              <a:rPr lang="en-US" sz="1400" b="1" u="sng" dirty="0">
                <a:latin typeface="Arial" pitchFamily="34" charset="0"/>
                <a:cs typeface="Arial" pitchFamily="34" charset="0"/>
              </a:rPr>
              <a:t>Troop </a:t>
            </a:r>
            <a:r>
              <a:rPr lang="en-US" sz="1400" b="1" u="sng" dirty="0" smtClean="0">
                <a:latin typeface="Arial" pitchFamily="34" charset="0"/>
                <a:cs typeface="Arial" pitchFamily="34" charset="0"/>
              </a:rPr>
              <a:t>Leading Procedures</a:t>
            </a:r>
            <a:endParaRPr lang="en-US" sz="1400" b="1"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b="1" dirty="0">
                <a:latin typeface="Arial" pitchFamily="34" charset="0"/>
                <a:cs typeface="Arial" pitchFamily="34" charset="0"/>
              </a:rPr>
              <a:t>1. </a:t>
            </a:r>
            <a:r>
              <a:rPr lang="en-US" sz="1400" b="1" dirty="0">
                <a:latin typeface="Arial" pitchFamily="34" charset="0"/>
                <a:cs typeface="Arial" pitchFamily="34" charset="0"/>
              </a:rPr>
              <a:t>Receive the mission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Initial timeline, possible mission</a:t>
            </a:r>
          </a:p>
          <a:p>
            <a:pPr marL="342900" indent="-342900"/>
            <a:r>
              <a:rPr lang="en-US" sz="1600" b="1" dirty="0">
                <a:latin typeface="Arial" pitchFamily="34" charset="0"/>
                <a:cs typeface="Arial" pitchFamily="34" charset="0"/>
              </a:rPr>
              <a:t>2. </a:t>
            </a:r>
            <a:r>
              <a:rPr lang="en-US" sz="1400" b="1" dirty="0">
                <a:latin typeface="Arial" pitchFamily="34" charset="0"/>
                <a:cs typeface="Arial" pitchFamily="34" charset="0"/>
              </a:rPr>
              <a:t>Issue the WARNO</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5 Paragraph format (min info)</a:t>
            </a:r>
          </a:p>
          <a:p>
            <a:pPr marL="342900" indent="-342900"/>
            <a:r>
              <a:rPr lang="en-US" sz="1600" b="1" dirty="0">
                <a:latin typeface="Arial" pitchFamily="34" charset="0"/>
                <a:cs typeface="Arial" pitchFamily="34" charset="0"/>
              </a:rPr>
              <a:t>3</a:t>
            </a:r>
            <a:r>
              <a:rPr lang="en-US" sz="1400" b="1" dirty="0">
                <a:latin typeface="Arial" pitchFamily="34" charset="0"/>
                <a:cs typeface="Arial" pitchFamily="34" charset="0"/>
              </a:rPr>
              <a:t>. Make a tentative plan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a. Mission analysis</a:t>
            </a:r>
          </a:p>
          <a:p>
            <a:pPr marL="342900" indent="-342900"/>
            <a:r>
              <a:rPr lang="en-US" sz="1200" b="1" dirty="0">
                <a:latin typeface="Arial" pitchFamily="34" charset="0"/>
                <a:cs typeface="Arial" pitchFamily="34" charset="0"/>
              </a:rPr>
              <a:t>	b. COA development</a:t>
            </a:r>
          </a:p>
          <a:p>
            <a:pPr marL="342900" indent="-342900"/>
            <a:r>
              <a:rPr lang="en-US" sz="1200" b="1" dirty="0">
                <a:latin typeface="Arial" pitchFamily="34" charset="0"/>
                <a:cs typeface="Arial" pitchFamily="34" charset="0"/>
              </a:rPr>
              <a:t>	c. COA analysis</a:t>
            </a:r>
          </a:p>
          <a:p>
            <a:pPr marL="342900" indent="-342900"/>
            <a:r>
              <a:rPr lang="en-US" sz="1200" b="1" dirty="0">
                <a:latin typeface="Arial" pitchFamily="34" charset="0"/>
                <a:cs typeface="Arial" pitchFamily="34" charset="0"/>
              </a:rPr>
              <a:t>	d. COA comparison</a:t>
            </a:r>
          </a:p>
          <a:p>
            <a:pPr marL="342900" indent="-342900"/>
            <a:r>
              <a:rPr lang="en-US" sz="1200" b="1" dirty="0">
                <a:latin typeface="Arial" pitchFamily="34" charset="0"/>
                <a:cs typeface="Arial" pitchFamily="34" charset="0"/>
              </a:rPr>
              <a:t>	e. COA selection</a:t>
            </a:r>
          </a:p>
          <a:p>
            <a:pPr marL="342900" indent="-342900"/>
            <a:r>
              <a:rPr lang="en-US" sz="1600" b="1" dirty="0">
                <a:latin typeface="Arial" pitchFamily="34" charset="0"/>
                <a:cs typeface="Arial" pitchFamily="34" charset="0"/>
              </a:rPr>
              <a:t>4. </a:t>
            </a:r>
            <a:r>
              <a:rPr lang="en-US" sz="1400" b="1" dirty="0">
                <a:latin typeface="Arial" pitchFamily="34" charset="0"/>
                <a:cs typeface="Arial" pitchFamily="34" charset="0"/>
              </a:rPr>
              <a:t>Initiate Movement</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XO, 1SG</a:t>
            </a:r>
          </a:p>
          <a:p>
            <a:pPr marL="342900" indent="-342900"/>
            <a:r>
              <a:rPr lang="en-US" sz="1600" b="1" dirty="0">
                <a:latin typeface="Arial" pitchFamily="34" charset="0"/>
                <a:cs typeface="Arial" pitchFamily="34" charset="0"/>
              </a:rPr>
              <a:t>5. </a:t>
            </a:r>
            <a:r>
              <a:rPr lang="en-US" sz="1400" b="1" dirty="0">
                <a:latin typeface="Arial" pitchFamily="34" charset="0"/>
                <a:cs typeface="Arial" pitchFamily="34" charset="0"/>
              </a:rPr>
              <a:t>Conduct Reconnaissance</a:t>
            </a:r>
          </a:p>
          <a:p>
            <a:pPr marL="342900" indent="-342900"/>
            <a:r>
              <a:rPr lang="en-US" sz="1400" b="1" dirty="0">
                <a:latin typeface="Arial" pitchFamily="34" charset="0"/>
                <a:cs typeface="Arial" pitchFamily="34" charset="0"/>
              </a:rPr>
              <a:t>6. Complete the plan</a:t>
            </a:r>
          </a:p>
          <a:p>
            <a:pPr marL="342900" indent="-342900"/>
            <a:r>
              <a:rPr lang="en-US" sz="1200" b="1" dirty="0">
                <a:latin typeface="Arial" pitchFamily="34" charset="0"/>
                <a:cs typeface="Arial" pitchFamily="34" charset="0"/>
              </a:rPr>
              <a:t>	Orders Production</a:t>
            </a:r>
          </a:p>
          <a:p>
            <a:pPr marL="342900" indent="-342900"/>
            <a:r>
              <a:rPr lang="en-US" sz="1600" b="1" dirty="0">
                <a:latin typeface="Arial" pitchFamily="34" charset="0"/>
                <a:cs typeface="Arial" pitchFamily="34" charset="0"/>
              </a:rPr>
              <a:t>7. </a:t>
            </a:r>
            <a:r>
              <a:rPr lang="en-US" sz="1400" b="1" dirty="0">
                <a:latin typeface="Arial" pitchFamily="34" charset="0"/>
                <a:cs typeface="Arial" pitchFamily="34" charset="0"/>
              </a:rPr>
              <a:t>Issue the Order</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Verbal, Terrain Model, Paper</a:t>
            </a:r>
          </a:p>
          <a:p>
            <a:pPr marL="342900" indent="-342900"/>
            <a:r>
              <a:rPr lang="en-US" sz="1600" b="1" dirty="0">
                <a:latin typeface="Arial" pitchFamily="34" charset="0"/>
                <a:cs typeface="Arial" pitchFamily="34" charset="0"/>
              </a:rPr>
              <a:t>8.  </a:t>
            </a:r>
            <a:r>
              <a:rPr lang="en-US" sz="1400" b="1" dirty="0">
                <a:latin typeface="Arial" pitchFamily="34" charset="0"/>
                <a:cs typeface="Arial" pitchFamily="34" charset="0"/>
              </a:rPr>
              <a:t>Supervise and Refine</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Confirm Briefs</a:t>
            </a:r>
          </a:p>
          <a:p>
            <a:pPr marL="342900" indent="-342900"/>
            <a:r>
              <a:rPr lang="en-US" sz="1200" b="1" dirty="0">
                <a:latin typeface="Arial" pitchFamily="34" charset="0"/>
                <a:cs typeface="Arial" pitchFamily="34" charset="0"/>
              </a:rPr>
              <a:t>	Back Briefs</a:t>
            </a:r>
          </a:p>
          <a:p>
            <a:pPr marL="342900" indent="-342900"/>
            <a:r>
              <a:rPr lang="en-US" sz="1200" b="1" dirty="0">
                <a:latin typeface="Arial" pitchFamily="34" charset="0"/>
                <a:cs typeface="Arial" pitchFamily="34" charset="0"/>
              </a:rPr>
              <a:t>	Rehearsals</a:t>
            </a:r>
          </a:p>
          <a:p>
            <a:pPr marL="342900" indent="-342900"/>
            <a:r>
              <a:rPr lang="en-US" sz="1200" b="1" dirty="0">
                <a:latin typeface="Arial" pitchFamily="34" charset="0"/>
                <a:cs typeface="Arial" pitchFamily="34" charset="0"/>
              </a:rPr>
              <a:t>	PCC-1 down</a:t>
            </a:r>
          </a:p>
          <a:p>
            <a:pPr marL="342900" indent="-342900"/>
            <a:r>
              <a:rPr lang="en-US" sz="1200" b="1"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sp>
        <p:nvSpPr>
          <p:cNvPr id="18436" name="TextBox 5"/>
          <p:cNvSpPr txBox="1">
            <a:spLocks noChangeArrowheads="1"/>
          </p:cNvSpPr>
          <p:nvPr/>
        </p:nvSpPr>
        <p:spPr bwMode="auto">
          <a:xfrm>
            <a:off x="2759075" y="1033463"/>
            <a:ext cx="2955925" cy="1938992"/>
          </a:xfrm>
          <a:prstGeom prst="rect">
            <a:avLst/>
          </a:prstGeom>
          <a:noFill/>
          <a:ln w="28575">
            <a:solidFill>
              <a:schemeClr val="tx2"/>
            </a:solidFill>
            <a:miter lim="800000"/>
            <a:headEnd/>
            <a:tailEnd/>
          </a:ln>
        </p:spPr>
        <p:txBody>
          <a:bodyPr wrap="square">
            <a:spAutoFit/>
          </a:bodyPr>
          <a:lstStyle/>
          <a:p>
            <a:pPr marL="109538" indent="-109538">
              <a:buFont typeface="Arial" charset="0"/>
              <a:buChar char="•"/>
            </a:pPr>
            <a:r>
              <a:rPr lang="en-US" sz="1200" b="1" dirty="0">
                <a:latin typeface="Arial" pitchFamily="34" charset="0"/>
                <a:cs typeface="Arial" pitchFamily="34" charset="0"/>
              </a:rPr>
              <a:t>Type of operation</a:t>
            </a:r>
          </a:p>
          <a:p>
            <a:pPr marL="109538" indent="-109538">
              <a:buFont typeface="Arial" charset="0"/>
              <a:buChar char="•"/>
            </a:pPr>
            <a:r>
              <a:rPr lang="en-US" sz="1200" b="1" dirty="0">
                <a:latin typeface="Arial" pitchFamily="34" charset="0"/>
                <a:cs typeface="Arial" pitchFamily="34" charset="0"/>
              </a:rPr>
              <a:t>General location of Operation</a:t>
            </a:r>
          </a:p>
          <a:p>
            <a:pPr marL="109538" indent="-109538">
              <a:buFont typeface="Arial" charset="0"/>
              <a:buChar char="•"/>
            </a:pPr>
            <a:r>
              <a:rPr lang="en-US" sz="1200" b="1" dirty="0">
                <a:latin typeface="Arial" pitchFamily="34" charset="0"/>
                <a:cs typeface="Arial" pitchFamily="34" charset="0"/>
              </a:rPr>
              <a:t>Initial operational timeline</a:t>
            </a:r>
          </a:p>
          <a:p>
            <a:pPr marL="109538" indent="-109538">
              <a:buFont typeface="Arial" charset="0"/>
              <a:buChar char="•"/>
            </a:pPr>
            <a:r>
              <a:rPr lang="en-US" sz="1200" b="1" dirty="0">
                <a:latin typeface="Arial" pitchFamily="34" charset="0"/>
                <a:cs typeface="Arial" pitchFamily="34" charset="0"/>
              </a:rPr>
              <a:t>Reconnaissance to initiate</a:t>
            </a:r>
          </a:p>
          <a:p>
            <a:pPr marL="109538" indent="-109538">
              <a:buFont typeface="Arial" charset="0"/>
              <a:buChar char="•"/>
            </a:pPr>
            <a:r>
              <a:rPr lang="en-US" sz="1200" b="1" dirty="0">
                <a:latin typeface="Arial" pitchFamily="34" charset="0"/>
                <a:cs typeface="Arial" pitchFamily="34" charset="0"/>
              </a:rPr>
              <a:t>Movement to initiate</a:t>
            </a:r>
          </a:p>
          <a:p>
            <a:pPr marL="109538" indent="-109538">
              <a:buFont typeface="Arial" charset="0"/>
              <a:buChar char="•"/>
            </a:pPr>
            <a:r>
              <a:rPr lang="en-US" sz="1200" b="1" dirty="0">
                <a:latin typeface="Arial" pitchFamily="34" charset="0"/>
                <a:cs typeface="Arial" pitchFamily="34" charset="0"/>
              </a:rPr>
              <a:t>Planning and preparation instructions</a:t>
            </a:r>
          </a:p>
          <a:p>
            <a:pPr marL="117475" lvl="1" indent="-117475">
              <a:buFont typeface="Arial" charset="0"/>
              <a:buChar char="•"/>
            </a:pPr>
            <a:r>
              <a:rPr lang="en-US" sz="1200" b="1" dirty="0">
                <a:latin typeface="Arial" pitchFamily="34" charset="0"/>
                <a:cs typeface="Arial" pitchFamily="34" charset="0"/>
              </a:rPr>
              <a:t>To include planning timeline</a:t>
            </a:r>
          </a:p>
          <a:p>
            <a:pPr marL="109538" indent="-109538">
              <a:buFont typeface="Arial" charset="0"/>
              <a:buChar char="•"/>
            </a:pPr>
            <a:r>
              <a:rPr lang="en-US" sz="1200" b="1" dirty="0">
                <a:latin typeface="Arial" pitchFamily="34" charset="0"/>
                <a:cs typeface="Arial" pitchFamily="34" charset="0"/>
              </a:rPr>
              <a:t>Information requirements (IR &amp; CCIR)</a:t>
            </a:r>
          </a:p>
        </p:txBody>
      </p:sp>
      <p:sp>
        <p:nvSpPr>
          <p:cNvPr id="18439" name="TextBox 21"/>
          <p:cNvSpPr txBox="1">
            <a:spLocks noChangeArrowheads="1"/>
          </p:cNvSpPr>
          <p:nvPr/>
        </p:nvSpPr>
        <p:spPr bwMode="auto">
          <a:xfrm>
            <a:off x="6045200" y="3937337"/>
            <a:ext cx="30480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Higher Times</a:t>
            </a:r>
          </a:p>
          <a:p>
            <a:pPr>
              <a:buFont typeface="Arial" charset="0"/>
              <a:buChar char="•"/>
            </a:pPr>
            <a:r>
              <a:rPr lang="en-US" sz="1200" b="1" dirty="0">
                <a:latin typeface="Arial" pitchFamily="34" charset="0"/>
                <a:cs typeface="Arial" pitchFamily="34" charset="0"/>
              </a:rPr>
              <a:t> Hard Times</a:t>
            </a:r>
          </a:p>
          <a:p>
            <a:pPr>
              <a:buFont typeface="Arial" charset="0"/>
              <a:buChar char="•"/>
            </a:pPr>
            <a:r>
              <a:rPr lang="en-US" sz="1200" b="1" dirty="0">
                <a:latin typeface="Arial" pitchFamily="34" charset="0"/>
                <a:cs typeface="Arial" pitchFamily="34" charset="0"/>
              </a:rPr>
              <a:t> Company/ Platoon TLPs</a:t>
            </a:r>
          </a:p>
          <a:p>
            <a:pPr>
              <a:buFont typeface="Arial" charset="0"/>
              <a:buChar char="•"/>
            </a:pPr>
            <a:r>
              <a:rPr lang="en-US" sz="1200" b="1" dirty="0">
                <a:latin typeface="Arial" pitchFamily="34" charset="0"/>
                <a:cs typeface="Arial" pitchFamily="34" charset="0"/>
              </a:rPr>
              <a:t> Light Data</a:t>
            </a:r>
          </a:p>
          <a:p>
            <a:pPr>
              <a:buFont typeface="Arial" charset="0"/>
              <a:buChar char="•"/>
            </a:pPr>
            <a:r>
              <a:rPr lang="en-US" sz="1200" b="1" dirty="0">
                <a:latin typeface="Arial" pitchFamily="34" charset="0"/>
                <a:cs typeface="Arial" pitchFamily="34" charset="0"/>
              </a:rPr>
              <a:t> Enemy Data</a:t>
            </a:r>
          </a:p>
          <a:p>
            <a:pPr>
              <a:buFont typeface="Arial" charset="0"/>
              <a:buChar char="•"/>
            </a:pPr>
            <a:r>
              <a:rPr lang="en-US" sz="1200" b="1" dirty="0">
                <a:latin typeface="Arial" pitchFamily="34" charset="0"/>
                <a:cs typeface="Arial" pitchFamily="34" charset="0"/>
              </a:rPr>
              <a:t> 1/3, 2/3 rule</a:t>
            </a:r>
          </a:p>
        </p:txBody>
      </p:sp>
      <p:sp>
        <p:nvSpPr>
          <p:cNvPr id="18440" name="TextBox 22"/>
          <p:cNvSpPr txBox="1">
            <a:spLocks noChangeArrowheads="1"/>
          </p:cNvSpPr>
          <p:nvPr/>
        </p:nvSpPr>
        <p:spPr bwMode="auto">
          <a:xfrm>
            <a:off x="2759075" y="4913313"/>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Enemy</a:t>
            </a:r>
          </a:p>
          <a:p>
            <a:pPr>
              <a:buFont typeface="Arial" charset="0"/>
              <a:buChar char="•"/>
            </a:pPr>
            <a:r>
              <a:rPr lang="en-US" sz="1200" b="1" dirty="0">
                <a:latin typeface="Arial" pitchFamily="34" charset="0"/>
                <a:cs typeface="Arial" pitchFamily="34" charset="0"/>
              </a:rPr>
              <a:t> General Situation</a:t>
            </a:r>
          </a:p>
          <a:p>
            <a:pPr>
              <a:buFont typeface="Arial" charset="0"/>
              <a:buChar char="•"/>
            </a:pPr>
            <a:r>
              <a:rPr lang="en-US" sz="1200" b="1" dirty="0">
                <a:latin typeface="Arial" pitchFamily="34" charset="0"/>
                <a:cs typeface="Arial" pitchFamily="34" charset="0"/>
              </a:rPr>
              <a:t> Disposition</a:t>
            </a:r>
          </a:p>
          <a:p>
            <a:pPr>
              <a:buFont typeface="Arial" charset="0"/>
              <a:buChar char="•"/>
            </a:pPr>
            <a:r>
              <a:rPr lang="en-US" sz="1200" b="1" dirty="0">
                <a:latin typeface="Arial" pitchFamily="34" charset="0"/>
                <a:cs typeface="Arial" pitchFamily="34" charset="0"/>
              </a:rPr>
              <a:t> Composition</a:t>
            </a:r>
          </a:p>
          <a:p>
            <a:pPr>
              <a:buFont typeface="Arial" charset="0"/>
              <a:buChar char="•"/>
            </a:pPr>
            <a:r>
              <a:rPr lang="en-US" sz="1200" b="1" dirty="0">
                <a:latin typeface="Arial" pitchFamily="34" charset="0"/>
                <a:cs typeface="Arial" pitchFamily="34" charset="0"/>
              </a:rPr>
              <a:t> Strength</a:t>
            </a:r>
          </a:p>
          <a:p>
            <a:pPr>
              <a:buFont typeface="Arial" charset="0"/>
              <a:buChar char="•"/>
            </a:pPr>
            <a:r>
              <a:rPr lang="en-US" sz="1200" b="1" dirty="0">
                <a:latin typeface="Arial" pitchFamily="34" charset="0"/>
                <a:cs typeface="Arial" pitchFamily="34" charset="0"/>
              </a:rPr>
              <a:t> Capabilities by WFF</a:t>
            </a:r>
          </a:p>
          <a:p>
            <a:pPr>
              <a:buFont typeface="Arial" charset="0"/>
              <a:buChar char="•"/>
            </a:pPr>
            <a:r>
              <a:rPr lang="en-US" sz="1200" b="1" dirty="0">
                <a:latin typeface="Arial" pitchFamily="34" charset="0"/>
                <a:cs typeface="Arial" pitchFamily="34" charset="0"/>
              </a:rPr>
              <a:t> PCOA &amp; MDCOA</a:t>
            </a:r>
          </a:p>
        </p:txBody>
      </p:sp>
      <p:sp>
        <p:nvSpPr>
          <p:cNvPr id="18441" name="TextBox 23"/>
          <p:cNvSpPr txBox="1">
            <a:spLocks noChangeArrowheads="1"/>
          </p:cNvSpPr>
          <p:nvPr/>
        </p:nvSpPr>
        <p:spPr bwMode="auto">
          <a:xfrm>
            <a:off x="6045200" y="5537537"/>
            <a:ext cx="3048000" cy="1015663"/>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Troops</a:t>
            </a:r>
          </a:p>
          <a:p>
            <a:pPr>
              <a:buFont typeface="Arial" charset="0"/>
              <a:buChar char="•"/>
            </a:pPr>
            <a:r>
              <a:rPr lang="en-US" sz="1200" b="1" dirty="0">
                <a:latin typeface="Arial" pitchFamily="34" charset="0"/>
                <a:cs typeface="Arial" pitchFamily="34" charset="0"/>
              </a:rPr>
              <a:t> Leadership</a:t>
            </a:r>
          </a:p>
          <a:p>
            <a:pPr>
              <a:buFont typeface="Arial" charset="0"/>
              <a:buChar char="•"/>
            </a:pPr>
            <a:r>
              <a:rPr lang="en-US" sz="1200" b="1" dirty="0">
                <a:latin typeface="Arial" pitchFamily="34" charset="0"/>
                <a:cs typeface="Arial" pitchFamily="34" charset="0"/>
              </a:rPr>
              <a:t> Morale</a:t>
            </a:r>
          </a:p>
          <a:p>
            <a:pPr>
              <a:buFont typeface="Arial" charset="0"/>
              <a:buChar char="•"/>
            </a:pPr>
            <a:r>
              <a:rPr lang="en-US" sz="1200" b="1" dirty="0">
                <a:latin typeface="Arial" pitchFamily="34" charset="0"/>
                <a:cs typeface="Arial" pitchFamily="34" charset="0"/>
              </a:rPr>
              <a:t> Training &amp; Experience</a:t>
            </a:r>
          </a:p>
          <a:p>
            <a:pPr>
              <a:buFont typeface="Arial" charset="0"/>
              <a:buChar char="•"/>
            </a:pPr>
            <a:r>
              <a:rPr lang="en-US" sz="1200" b="1" dirty="0">
                <a:latin typeface="Arial" pitchFamily="34" charset="0"/>
                <a:cs typeface="Arial" pitchFamily="34" charset="0"/>
              </a:rPr>
              <a:t> Capabilities by WFF</a:t>
            </a:r>
          </a:p>
        </p:txBody>
      </p:sp>
      <p:cxnSp>
        <p:nvCxnSpPr>
          <p:cNvPr id="26" name="Straight Connector 25"/>
          <p:cNvCxnSpPr/>
          <p:nvPr/>
        </p:nvCxnSpPr>
        <p:spPr>
          <a:xfrm>
            <a:off x="5791200" y="990600"/>
            <a:ext cx="0" cy="441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990600"/>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3275" y="27051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73275" y="1828800"/>
            <a:ext cx="6096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54675" y="54102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5-Point Star 53"/>
          <p:cNvSpPr/>
          <p:nvPr/>
        </p:nvSpPr>
        <p:spPr>
          <a:xfrm>
            <a:off x="8305800" y="43945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1" name="TextBox 54"/>
          <p:cNvSpPr txBox="1">
            <a:spLocks noChangeArrowheads="1"/>
          </p:cNvSpPr>
          <p:nvPr/>
        </p:nvSpPr>
        <p:spPr bwMode="auto">
          <a:xfrm>
            <a:off x="7162800" y="4750137"/>
            <a:ext cx="1762125" cy="461665"/>
          </a:xfrm>
          <a:prstGeom prst="rect">
            <a:avLst/>
          </a:prstGeom>
          <a:noFill/>
          <a:ln w="12700">
            <a:solidFill>
              <a:srgbClr val="00B0F0"/>
            </a:solidFill>
            <a:miter lim="800000"/>
            <a:headEnd/>
            <a:tailEnd/>
          </a:ln>
        </p:spPr>
        <p:txBody>
          <a:bodyPr>
            <a:spAutoFit/>
          </a:bodyPr>
          <a:lstStyle/>
          <a:p>
            <a:pPr algn="ctr"/>
            <a:r>
              <a:rPr lang="en-US" sz="1200" b="1" dirty="0">
                <a:solidFill>
                  <a:schemeClr val="accent1"/>
                </a:solidFill>
                <a:latin typeface="Arial" pitchFamily="34" charset="0"/>
                <a:cs typeface="Arial" pitchFamily="34" charset="0"/>
              </a:rPr>
              <a:t>Calculate additional time for </a:t>
            </a: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7848600" y="4024650"/>
            <a:ext cx="838691" cy="369332"/>
          </a:xfrm>
          <a:prstGeom prst="rect">
            <a:avLst/>
          </a:prstGeom>
          <a:noFill/>
          <a:ln w="9525">
            <a:noFill/>
            <a:miter lim="800000"/>
            <a:headEnd/>
            <a:tailEnd/>
          </a:ln>
        </p:spPr>
        <p:txBody>
          <a:bodyPr wrap="none">
            <a:spAutoFit/>
          </a:bodyPr>
          <a:lstStyle/>
          <a:p>
            <a:r>
              <a:rPr lang="en-US" b="1" dirty="0">
                <a:solidFill>
                  <a:srgbClr val="FF0000"/>
                </a:solidFill>
                <a:latin typeface="Arial" pitchFamily="34" charset="0"/>
                <a:cs typeface="Arial" pitchFamily="34" charset="0"/>
              </a:rPr>
              <a:t>HOPE</a:t>
            </a:r>
          </a:p>
        </p:txBody>
      </p:sp>
      <p:sp>
        <p:nvSpPr>
          <p:cNvPr id="58" name="5-Point Star 57"/>
          <p:cNvSpPr/>
          <p:nvPr/>
        </p:nvSpPr>
        <p:spPr>
          <a:xfrm>
            <a:off x="4953000" y="5029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648200" y="5334000"/>
            <a:ext cx="920445"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Intent/</a:t>
            </a:r>
          </a:p>
          <a:p>
            <a:pPr algn="ctr"/>
            <a:r>
              <a:rPr lang="en-US" sz="1200" b="1" dirty="0">
                <a:solidFill>
                  <a:schemeClr val="accent1"/>
                </a:solidFill>
                <a:latin typeface="Arial" pitchFamily="34" charset="0"/>
                <a:cs typeface="Arial" pitchFamily="34" charset="0"/>
              </a:rPr>
              <a:t>Capability</a:t>
            </a:r>
          </a:p>
        </p:txBody>
      </p:sp>
      <p:sp>
        <p:nvSpPr>
          <p:cNvPr id="61" name="5-Point Star 60"/>
          <p:cNvSpPr/>
          <p:nvPr/>
        </p:nvSpPr>
        <p:spPr>
          <a:xfrm>
            <a:off x="8316913" y="56137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7980221" y="5918537"/>
            <a:ext cx="981358"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Special</a:t>
            </a:r>
          </a:p>
          <a:p>
            <a:pPr algn="ctr"/>
            <a:r>
              <a:rPr lang="en-US" sz="12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31750" y="-76200"/>
            <a:ext cx="9175750" cy="954107"/>
          </a:xfrm>
          <a:prstGeom prst="rect">
            <a:avLst/>
          </a:prstGeom>
          <a:solidFill>
            <a:srgbClr val="FFFF00"/>
          </a:solidFill>
          <a:ln w="9525">
            <a:noFill/>
            <a:miter lim="800000"/>
            <a:headEnd/>
            <a:tailEnd/>
          </a:ln>
        </p:spPr>
        <p:txBody>
          <a:bodyPr>
            <a:spAutoFit/>
          </a:bodyPr>
          <a:lstStyle/>
          <a:p>
            <a:pPr algn="ctr"/>
            <a:r>
              <a:rPr lang="en-US" sz="2800" b="1" dirty="0" smtClean="0">
                <a:solidFill>
                  <a:srgbClr val="FF0000"/>
                </a:solidFill>
                <a:latin typeface="Arial" pitchFamily="34" charset="0"/>
                <a:cs typeface="Arial" pitchFamily="34" charset="0"/>
              </a:rPr>
              <a:t>Group 1 slides</a:t>
            </a:r>
          </a:p>
          <a:p>
            <a:pPr algn="ctr"/>
            <a:r>
              <a:rPr lang="en-US" sz="2800" b="1" dirty="0" smtClean="0">
                <a:solidFill>
                  <a:srgbClr val="FF0000"/>
                </a:solidFill>
                <a:latin typeface="Arial" pitchFamily="34" charset="0"/>
                <a:cs typeface="Arial" pitchFamily="34" charset="0"/>
              </a:rPr>
              <a:t>Mission Analysis</a:t>
            </a:r>
            <a:endParaRPr lang="en-US" sz="2800" b="1" dirty="0">
              <a:solidFill>
                <a:srgbClr val="FF0000"/>
              </a:solidFill>
              <a:latin typeface="Arial" pitchFamily="34" charset="0"/>
              <a:cs typeface="Arial" pitchFamily="34" charset="0"/>
            </a:endParaRPr>
          </a:p>
        </p:txBody>
      </p:sp>
      <p:cxnSp>
        <p:nvCxnSpPr>
          <p:cNvPr id="31" name="Straight Arrow Connector 30"/>
          <p:cNvCxnSpPr/>
          <p:nvPr/>
        </p:nvCxnSpPr>
        <p:spPr>
          <a:xfrm>
            <a:off x="7620000" y="3708737"/>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0" y="5318084"/>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5-Point Star 32"/>
          <p:cNvSpPr/>
          <p:nvPr/>
        </p:nvSpPr>
        <p:spPr>
          <a:xfrm>
            <a:off x="8382000" y="27181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 name="TextBox 52"/>
          <p:cNvSpPr txBox="1">
            <a:spLocks noChangeArrowheads="1"/>
          </p:cNvSpPr>
          <p:nvPr/>
        </p:nvSpPr>
        <p:spPr bwMode="auto">
          <a:xfrm>
            <a:off x="7967704" y="2986206"/>
            <a:ext cx="947696" cy="646331"/>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Location-</a:t>
            </a:r>
          </a:p>
          <a:p>
            <a:pPr algn="ctr"/>
            <a:r>
              <a:rPr lang="en-US" sz="1200" b="1" dirty="0">
                <a:solidFill>
                  <a:schemeClr val="accent1"/>
                </a:solidFill>
                <a:latin typeface="Arial" pitchFamily="34" charset="0"/>
                <a:cs typeface="Arial" pitchFamily="34" charset="0"/>
              </a:rPr>
              <a:t>Identify all</a:t>
            </a:r>
          </a:p>
          <a:p>
            <a:pPr algn="ct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37" name="TextBox 19"/>
          <p:cNvSpPr txBox="1">
            <a:spLocks noChangeArrowheads="1"/>
          </p:cNvSpPr>
          <p:nvPr/>
        </p:nvSpPr>
        <p:spPr bwMode="auto">
          <a:xfrm>
            <a:off x="6019800" y="1041737"/>
            <a:ext cx="3048000" cy="2677656"/>
          </a:xfrm>
          <a:prstGeom prst="rect">
            <a:avLst/>
          </a:prstGeom>
          <a:noFill/>
          <a:ln w="38100">
            <a:solidFill>
              <a:srgbClr val="FFC000"/>
            </a:solidFill>
            <a:miter lim="800000"/>
            <a:headEnd/>
            <a:tailEnd/>
          </a:ln>
        </p:spPr>
        <p:txBody>
          <a:bodyPr>
            <a:spAutoFit/>
          </a:bodyPr>
          <a:lstStyle/>
          <a:p>
            <a:r>
              <a:rPr lang="en-US" sz="12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Obstacles</a:t>
            </a:r>
            <a:endParaRPr lang="en-US" sz="1200" b="1" dirty="0">
              <a:latin typeface="Arial" pitchFamily="34" charset="0"/>
              <a:cs typeface="Arial" pitchFamily="34" charset="0"/>
            </a:endParaRP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Avenues </a:t>
            </a:r>
            <a:r>
              <a:rPr lang="en-US" sz="1200" b="1" dirty="0">
                <a:latin typeface="Arial" pitchFamily="34" charset="0"/>
                <a:cs typeface="Arial" pitchFamily="34" charset="0"/>
              </a:rPr>
              <a:t>of </a:t>
            </a:r>
            <a:r>
              <a:rPr lang="en-US" sz="1200" b="1" dirty="0" smtClean="0">
                <a:latin typeface="Arial" pitchFamily="34" charset="0"/>
                <a:cs typeface="Arial" pitchFamily="34" charset="0"/>
              </a:rPr>
              <a:t>approach</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Key 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Observation</a:t>
            </a:r>
            <a:r>
              <a:rPr lang="en-US" sz="1200" b="1" dirty="0">
                <a:latin typeface="Arial" pitchFamily="34" charset="0"/>
                <a:cs typeface="Arial" pitchFamily="34" charset="0"/>
              </a:rPr>
              <a:t>/ Fields of </a:t>
            </a:r>
            <a:r>
              <a:rPr lang="en-US" sz="1200" b="1" dirty="0" smtClean="0">
                <a:latin typeface="Arial" pitchFamily="34" charset="0"/>
                <a:cs typeface="Arial" pitchFamily="34" charset="0"/>
              </a:rPr>
              <a:t>fire</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Cover </a:t>
            </a:r>
            <a:r>
              <a:rPr lang="en-US" sz="1200" b="1"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Visibility</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Wind</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Precipitation</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Cloud </a:t>
            </a:r>
            <a:r>
              <a:rPr lang="en-US" sz="1200" b="1" dirty="0">
                <a:latin typeface="Arial" pitchFamily="34" charset="0"/>
                <a:cs typeface="Arial" pitchFamily="34" charset="0"/>
              </a:rPr>
              <a:t>Coverage</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Temp</a:t>
            </a:r>
            <a:r>
              <a:rPr lang="en-US" sz="1200" b="1" dirty="0">
                <a:latin typeface="Arial" pitchFamily="34" charset="0"/>
                <a:cs typeface="Arial" pitchFamily="34" charset="0"/>
              </a:rPr>
              <a:t>/ </a:t>
            </a:r>
            <a:r>
              <a:rPr lang="en-US" sz="1200" b="1" dirty="0" smtClean="0">
                <a:latin typeface="Arial" pitchFamily="34" charset="0"/>
                <a:cs typeface="Arial" pitchFamily="34" charset="0"/>
              </a:rPr>
              <a:t>Humidity </a:t>
            </a:r>
            <a:endParaRPr lang="en-US" sz="1200" b="1" dirty="0">
              <a:latin typeface="Arial" pitchFamily="34" charset="0"/>
              <a:cs typeface="Arial" pitchFamily="34" charset="0"/>
            </a:endParaRPr>
          </a:p>
        </p:txBody>
      </p:sp>
      <p:cxnSp>
        <p:nvCxnSpPr>
          <p:cNvPr id="29" name="Straight Arrow Connector 28"/>
          <p:cNvCxnSpPr>
            <a:stCxn id="30" idx="2"/>
          </p:cNvCxnSpPr>
          <p:nvPr/>
        </p:nvCxnSpPr>
        <p:spPr>
          <a:xfrm>
            <a:off x="4206875" y="4509195"/>
            <a:ext cx="0" cy="40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18"/>
          <p:cNvSpPr txBox="1">
            <a:spLocks noChangeArrowheads="1"/>
          </p:cNvSpPr>
          <p:nvPr/>
        </p:nvSpPr>
        <p:spPr bwMode="auto">
          <a:xfrm>
            <a:off x="2759075" y="3124200"/>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Mission</a:t>
            </a:r>
          </a:p>
          <a:p>
            <a:pPr marL="109538" indent="-109538">
              <a:buFont typeface="Arial" charset="0"/>
              <a:buChar char="•"/>
            </a:pPr>
            <a:r>
              <a:rPr lang="en-US" sz="1200" b="1" dirty="0" smtClean="0">
                <a:latin typeface="Arial" pitchFamily="34" charset="0"/>
                <a:cs typeface="Arial" pitchFamily="34" charset="0"/>
              </a:rPr>
              <a:t>Mission</a:t>
            </a:r>
            <a:r>
              <a:rPr lang="en-US" sz="1200" b="1" dirty="0">
                <a:latin typeface="Arial" pitchFamily="34" charset="0"/>
                <a:cs typeface="Arial" pitchFamily="34" charset="0"/>
              </a:rPr>
              <a:t>, Intent, concept (2 levels up)</a:t>
            </a:r>
          </a:p>
          <a:p>
            <a:pPr marL="109538" indent="-109538">
              <a:buFont typeface="Arial" charset="0"/>
              <a:buChar char="•"/>
            </a:pPr>
            <a:r>
              <a:rPr lang="en-US" sz="1200" b="1" dirty="0" smtClean="0">
                <a:latin typeface="Arial" pitchFamily="34" charset="0"/>
                <a:cs typeface="Arial" pitchFamily="34" charset="0"/>
              </a:rPr>
              <a:t>Tasks: Specified</a:t>
            </a:r>
            <a:r>
              <a:rPr lang="en-US" sz="1200" b="1" dirty="0">
                <a:latin typeface="Arial" pitchFamily="34" charset="0"/>
                <a:cs typeface="Arial" pitchFamily="34" charset="0"/>
              </a:rPr>
              <a:t>/ Implied/ </a:t>
            </a:r>
            <a:r>
              <a:rPr lang="en-US" sz="1200" b="1" dirty="0" smtClean="0">
                <a:latin typeface="Arial" pitchFamily="34" charset="0"/>
                <a:cs typeface="Arial" pitchFamily="34" charset="0"/>
              </a:rPr>
              <a:t>Essential</a:t>
            </a:r>
          </a:p>
          <a:p>
            <a:pPr marL="109538" indent="-109538">
              <a:buFont typeface="Arial" panose="020B0604020202020204" pitchFamily="34" charset="0"/>
              <a:buChar char="•"/>
            </a:pPr>
            <a:r>
              <a:rPr lang="en-US" sz="1200" b="1" dirty="0" smtClean="0">
                <a:latin typeface="Arial" pitchFamily="34" charset="0"/>
                <a:cs typeface="Arial" pitchFamily="34" charset="0"/>
              </a:rPr>
              <a:t>Purpose</a:t>
            </a:r>
            <a:endParaRPr lang="en-US" sz="1200" b="1" dirty="0">
              <a:latin typeface="Arial" pitchFamily="34" charset="0"/>
              <a:cs typeface="Arial" pitchFamily="34" charset="0"/>
            </a:endParaRPr>
          </a:p>
          <a:p>
            <a:pPr marL="109538" indent="-109538">
              <a:buFont typeface="Arial" charset="0"/>
              <a:buChar char="•"/>
            </a:pPr>
            <a:r>
              <a:rPr lang="en-US" sz="1200" b="1" dirty="0">
                <a:latin typeface="Arial" pitchFamily="34" charset="0"/>
                <a:cs typeface="Arial" pitchFamily="34" charset="0"/>
              </a:rPr>
              <a:t>Constraints (require/limit action)</a:t>
            </a:r>
          </a:p>
          <a:p>
            <a:pPr marL="109538" indent="-109538">
              <a:buFont typeface="Arial" charset="0"/>
              <a:buChar char="•"/>
            </a:pPr>
            <a:r>
              <a:rPr lang="en-US" sz="1200" b="1" dirty="0">
                <a:latin typeface="Arial" pitchFamily="34" charset="0"/>
                <a:cs typeface="Arial" pitchFamily="34" charset="0"/>
              </a:rPr>
              <a:t>Restated Mission</a:t>
            </a:r>
          </a:p>
        </p:txBody>
      </p:sp>
    </p:spTree>
    <p:extLst>
      <p:ext uri="{BB962C8B-B14F-4D97-AF65-F5344CB8AC3E}">
        <p14:creationId xmlns:p14="http://schemas.microsoft.com/office/powerpoint/2010/main" val="1711459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533400" y="3886200"/>
            <a:ext cx="8534400" cy="2308324"/>
          </a:xfrm>
          <a:prstGeom prst="rect">
            <a:avLst/>
          </a:prstGeom>
          <a:noFill/>
          <a:ln w="9525">
            <a:noFill/>
            <a:miter lim="800000"/>
            <a:headEnd/>
            <a:tailEnd/>
          </a:ln>
        </p:spPr>
        <p:txBody>
          <a:bodyPr>
            <a:spAutoFit/>
          </a:bodyPr>
          <a:lstStyle/>
          <a:p>
            <a:r>
              <a:rPr lang="en-US" sz="2400" dirty="0"/>
              <a:t>The </a:t>
            </a:r>
            <a:r>
              <a:rPr lang="en-US" sz="2400" b="1" dirty="0"/>
              <a:t>METT-TC</a:t>
            </a:r>
            <a:r>
              <a:rPr lang="en-US" sz="2400" dirty="0"/>
              <a:t> factors are the variables whose infinite mutations always combine to form a new tactical pattern. They never produce exactly the same situation; thus, there can be no checklist that adequately addresses all the situations friendly forces may encounter.  Each tactical problem is unique and must be solved on its own merits.</a:t>
            </a:r>
          </a:p>
        </p:txBody>
      </p:sp>
      <p:sp>
        <p:nvSpPr>
          <p:cNvPr id="17411" name="TextBox 4"/>
          <p:cNvSpPr txBox="1">
            <a:spLocks noChangeArrowheads="1"/>
          </p:cNvSpPr>
          <p:nvPr/>
        </p:nvSpPr>
        <p:spPr bwMode="auto">
          <a:xfrm>
            <a:off x="811213" y="1295400"/>
            <a:ext cx="7646987" cy="2677656"/>
          </a:xfrm>
          <a:prstGeom prst="rect">
            <a:avLst/>
          </a:prstGeom>
          <a:noFill/>
          <a:ln w="9525">
            <a:noFill/>
            <a:miter lim="800000"/>
            <a:headEnd/>
            <a:tailEnd/>
          </a:ln>
        </p:spPr>
        <p:txBody>
          <a:bodyPr wrap="square">
            <a:spAutoFit/>
          </a:bodyPr>
          <a:lstStyle/>
          <a:p>
            <a:r>
              <a:rPr lang="en-US" sz="2800" b="1" dirty="0"/>
              <a:t>M</a:t>
            </a:r>
            <a:r>
              <a:rPr lang="en-US" sz="2400" b="1" dirty="0">
                <a:solidFill>
                  <a:srgbClr val="FF0000"/>
                </a:solidFill>
              </a:rPr>
              <a:t>ission</a:t>
            </a:r>
          </a:p>
          <a:p>
            <a:r>
              <a:rPr lang="en-US" sz="2400" b="1" dirty="0"/>
              <a:t>	</a:t>
            </a:r>
            <a:r>
              <a:rPr lang="en-US" sz="2800" b="1" dirty="0"/>
              <a:t>E</a:t>
            </a:r>
            <a:r>
              <a:rPr lang="en-US" sz="2400" b="1" dirty="0">
                <a:solidFill>
                  <a:srgbClr val="FF0000"/>
                </a:solidFill>
              </a:rPr>
              <a:t>nemy</a:t>
            </a:r>
          </a:p>
          <a:p>
            <a:r>
              <a:rPr lang="en-US" sz="2400" b="1" dirty="0"/>
              <a:t>	</a:t>
            </a:r>
            <a:r>
              <a:rPr lang="en-US" sz="2400" b="1" dirty="0" smtClean="0"/>
              <a:t>	</a:t>
            </a:r>
            <a:r>
              <a:rPr lang="en-US" sz="2800" b="1" dirty="0" smtClean="0"/>
              <a:t>T</a:t>
            </a:r>
            <a:r>
              <a:rPr lang="en-US" sz="2400" b="1" dirty="0" smtClean="0">
                <a:solidFill>
                  <a:srgbClr val="FF0000"/>
                </a:solidFill>
              </a:rPr>
              <a:t>errain</a:t>
            </a:r>
            <a:endParaRPr lang="en-US" sz="2400" b="1" dirty="0">
              <a:solidFill>
                <a:srgbClr val="FF0000"/>
              </a:solidFill>
            </a:endParaRPr>
          </a:p>
          <a:p>
            <a:r>
              <a:rPr lang="en-US" sz="2400" b="1" dirty="0"/>
              <a:t>			</a:t>
            </a:r>
            <a:r>
              <a:rPr lang="en-US" sz="2800" b="1" dirty="0"/>
              <a:t>T</a:t>
            </a:r>
            <a:r>
              <a:rPr lang="en-US" sz="2400" b="1" dirty="0">
                <a:solidFill>
                  <a:srgbClr val="FF0000"/>
                </a:solidFill>
              </a:rPr>
              <a:t>ime</a:t>
            </a:r>
          </a:p>
          <a:p>
            <a:r>
              <a:rPr lang="en-US" sz="2400" b="1" dirty="0"/>
              <a:t>			        </a:t>
            </a:r>
            <a:r>
              <a:rPr lang="en-US" sz="2800" b="1" dirty="0" smtClean="0"/>
              <a:t>T</a:t>
            </a:r>
            <a:r>
              <a:rPr lang="en-US" sz="2400" b="1" dirty="0" smtClean="0">
                <a:solidFill>
                  <a:srgbClr val="FF0000"/>
                </a:solidFill>
              </a:rPr>
              <a:t>roops Available</a:t>
            </a:r>
          </a:p>
          <a:p>
            <a:r>
              <a:rPr lang="en-US" sz="2400" b="1" dirty="0">
                <a:solidFill>
                  <a:srgbClr val="FF0000"/>
                </a:solidFill>
              </a:rPr>
              <a:t>	</a:t>
            </a:r>
            <a:r>
              <a:rPr lang="en-US" sz="2400" b="1" dirty="0" smtClean="0">
                <a:solidFill>
                  <a:srgbClr val="FF0000"/>
                </a:solidFill>
              </a:rPr>
              <a:t>			        </a:t>
            </a:r>
            <a:r>
              <a:rPr lang="en-US" sz="2800" b="1" dirty="0" smtClean="0"/>
              <a:t>C</a:t>
            </a:r>
            <a:r>
              <a:rPr lang="en-US" sz="2400" b="1" dirty="0" smtClean="0">
                <a:solidFill>
                  <a:srgbClr val="FF0000"/>
                </a:solidFill>
              </a:rPr>
              <a:t>ivil </a:t>
            </a:r>
            <a:r>
              <a:rPr lang="en-US" sz="2400" b="1" dirty="0">
                <a:solidFill>
                  <a:srgbClr val="FF0000"/>
                </a:solidFill>
              </a:rPr>
              <a:t>Consideration</a:t>
            </a:r>
          </a:p>
        </p:txBody>
      </p:sp>
      <p:sp>
        <p:nvSpPr>
          <p:cNvPr id="17412" name="Rectangle 12"/>
          <p:cNvSpPr>
            <a:spLocks noChangeArrowheads="1"/>
          </p:cNvSpPr>
          <p:nvPr/>
        </p:nvSpPr>
        <p:spPr bwMode="auto">
          <a:xfrm>
            <a:off x="0" y="152400"/>
            <a:ext cx="9175750" cy="584200"/>
          </a:xfrm>
          <a:prstGeom prst="rect">
            <a:avLst/>
          </a:prstGeom>
          <a:noFill/>
          <a:ln w="9525">
            <a:noFill/>
            <a:miter lim="800000"/>
            <a:headEnd/>
            <a:tailEnd/>
          </a:ln>
        </p:spPr>
        <p:txBody>
          <a:bodyPr>
            <a:spAutoFit/>
          </a:bodyPr>
          <a:lstStyle/>
          <a:p>
            <a:pPr algn="ctr"/>
            <a:r>
              <a:rPr lang="en-US" sz="3200" b="1" dirty="0"/>
              <a:t>Mission Analysis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57" name="Rectangle 12"/>
          <p:cNvSpPr>
            <a:spLocks noChangeArrowheads="1"/>
          </p:cNvSpPr>
          <p:nvPr/>
        </p:nvSpPr>
        <p:spPr bwMode="auto">
          <a:xfrm>
            <a:off x="0" y="76200"/>
            <a:ext cx="9175750" cy="584200"/>
          </a:xfrm>
          <a:prstGeom prst="rect">
            <a:avLst/>
          </a:prstGeom>
          <a:noFill/>
          <a:ln w="9525">
            <a:noFill/>
            <a:miter lim="800000"/>
            <a:headEnd/>
            <a:tailEnd/>
          </a:ln>
        </p:spPr>
        <p:txBody>
          <a:bodyPr>
            <a:spAutoFit/>
          </a:bodyPr>
          <a:lstStyle/>
          <a:p>
            <a:pPr algn="ctr"/>
            <a:r>
              <a:rPr lang="en-US" sz="3200" b="1" dirty="0">
                <a:latin typeface="Arial" pitchFamily="34" charset="0"/>
                <a:cs typeface="Arial" pitchFamily="34" charset="0"/>
              </a:rPr>
              <a:t>Mission Analysis (</a:t>
            </a:r>
            <a:r>
              <a:rPr lang="en-US" sz="3200" b="1" dirty="0" smtClean="0">
                <a:latin typeface="Arial" pitchFamily="34" charset="0"/>
                <a:cs typeface="Arial" pitchFamily="34" charset="0"/>
              </a:rPr>
              <a:t>cont.)</a:t>
            </a:r>
            <a:endParaRPr lang="en-US" sz="3200" b="1" dirty="0">
              <a:latin typeface="Arial" pitchFamily="34" charset="0"/>
              <a:cs typeface="Arial" pitchFamily="34" charset="0"/>
            </a:endParaRPr>
          </a:p>
        </p:txBody>
      </p:sp>
      <p:sp>
        <p:nvSpPr>
          <p:cNvPr id="29" name="TextBox 18"/>
          <p:cNvSpPr txBox="1">
            <a:spLocks noChangeArrowheads="1"/>
          </p:cNvSpPr>
          <p:nvPr/>
        </p:nvSpPr>
        <p:spPr bwMode="auto">
          <a:xfrm>
            <a:off x="990600" y="1524000"/>
            <a:ext cx="7086600" cy="2677656"/>
          </a:xfrm>
          <a:prstGeom prst="rect">
            <a:avLst/>
          </a:prstGeom>
          <a:solidFill>
            <a:schemeClr val="bg1"/>
          </a:solidFill>
          <a:ln w="57150">
            <a:solidFill>
              <a:srgbClr val="FFC000"/>
            </a:solidFill>
            <a:miter lim="800000"/>
            <a:headEnd/>
            <a:tailEnd/>
          </a:ln>
        </p:spPr>
        <p:txBody>
          <a:bodyPr wrap="square">
            <a:spAutoFit/>
          </a:bodyPr>
          <a:lstStyle/>
          <a:p>
            <a:r>
              <a:rPr lang="en-US" sz="2800" b="1" u="sng" dirty="0">
                <a:latin typeface="Arial" pitchFamily="34" charset="0"/>
                <a:cs typeface="Arial" pitchFamily="34" charset="0"/>
              </a:rPr>
              <a:t>Mission</a:t>
            </a:r>
          </a:p>
          <a:p>
            <a:pPr marL="231775" indent="-231775">
              <a:buFont typeface="Arial" charset="0"/>
              <a:buChar char="•"/>
            </a:pPr>
            <a:r>
              <a:rPr lang="en-US" sz="2800" b="1" dirty="0" smtClean="0">
                <a:latin typeface="Arial" pitchFamily="34" charset="0"/>
                <a:cs typeface="Arial" pitchFamily="34" charset="0"/>
              </a:rPr>
              <a:t>Mission</a:t>
            </a:r>
            <a:r>
              <a:rPr lang="en-US" sz="2800" b="1" dirty="0">
                <a:latin typeface="Arial" pitchFamily="34" charset="0"/>
                <a:cs typeface="Arial" pitchFamily="34" charset="0"/>
              </a:rPr>
              <a:t>, Intent, concept (2 levels up)</a:t>
            </a:r>
          </a:p>
          <a:p>
            <a:pPr marL="231775" indent="-231775">
              <a:buFont typeface="Arial" charset="0"/>
              <a:buChar char="•"/>
            </a:pPr>
            <a:r>
              <a:rPr lang="en-US" sz="2800" b="1" dirty="0" smtClean="0">
                <a:latin typeface="Arial" pitchFamily="34" charset="0"/>
                <a:cs typeface="Arial" pitchFamily="34" charset="0"/>
              </a:rPr>
              <a:t>Tasks: Specified / Implied / Essential</a:t>
            </a:r>
          </a:p>
          <a:p>
            <a:pPr marL="231775" indent="-231775">
              <a:buFont typeface="Arial" panose="020B0604020202020204" pitchFamily="34" charset="0"/>
              <a:buChar char="•"/>
            </a:pPr>
            <a:r>
              <a:rPr lang="en-US" sz="2800" b="1" dirty="0" smtClean="0">
                <a:latin typeface="Arial" pitchFamily="34" charset="0"/>
                <a:cs typeface="Arial" pitchFamily="34" charset="0"/>
              </a:rPr>
              <a:t>Purpose</a:t>
            </a:r>
            <a:endParaRPr lang="en-US" sz="2800" b="1" dirty="0">
              <a:latin typeface="Arial" pitchFamily="34" charset="0"/>
              <a:cs typeface="Arial" pitchFamily="34" charset="0"/>
            </a:endParaRPr>
          </a:p>
          <a:p>
            <a:pPr marL="231775" indent="-231775">
              <a:buFont typeface="Arial" charset="0"/>
              <a:buChar char="•"/>
            </a:pPr>
            <a:r>
              <a:rPr lang="en-US" sz="2800" b="1" dirty="0">
                <a:latin typeface="Arial" pitchFamily="34" charset="0"/>
                <a:cs typeface="Arial" pitchFamily="34" charset="0"/>
              </a:rPr>
              <a:t>Constraints (</a:t>
            </a:r>
            <a:r>
              <a:rPr lang="en-US" sz="2800" b="1" dirty="0" smtClean="0">
                <a:latin typeface="Arial" pitchFamily="34" charset="0"/>
                <a:cs typeface="Arial" pitchFamily="34" charset="0"/>
              </a:rPr>
              <a:t>require / limit </a:t>
            </a:r>
            <a:r>
              <a:rPr lang="en-US" sz="2800" b="1" dirty="0">
                <a:latin typeface="Arial" pitchFamily="34" charset="0"/>
                <a:cs typeface="Arial" pitchFamily="34" charset="0"/>
              </a:rPr>
              <a:t>action)</a:t>
            </a:r>
          </a:p>
          <a:p>
            <a:pPr marL="231775" indent="-231775">
              <a:buFont typeface="Arial" charset="0"/>
              <a:buChar char="•"/>
            </a:pPr>
            <a:r>
              <a:rPr lang="en-US" sz="2800" b="1" dirty="0">
                <a:latin typeface="Arial" pitchFamily="34" charset="0"/>
                <a:cs typeface="Arial" pitchFamily="34" charset="0"/>
              </a:rPr>
              <a:t>Restated Mission</a:t>
            </a:r>
          </a:p>
        </p:txBody>
      </p:sp>
    </p:spTree>
    <p:extLst>
      <p:ext uri="{BB962C8B-B14F-4D97-AF65-F5344CB8AC3E}">
        <p14:creationId xmlns:p14="http://schemas.microsoft.com/office/powerpoint/2010/main" val="291999124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685800" y="381000"/>
            <a:ext cx="7772400" cy="1143000"/>
          </a:xfrm>
        </p:spPr>
        <p:txBody>
          <a:bodyPr/>
          <a:lstStyle/>
          <a:p>
            <a:r>
              <a:rPr lang="en-US" sz="4000" dirty="0" smtClean="0"/>
              <a:t>5 Paragraph Operations Order</a:t>
            </a:r>
          </a:p>
        </p:txBody>
      </p:sp>
      <p:sp>
        <p:nvSpPr>
          <p:cNvPr id="16387" name="Rectangle 6"/>
          <p:cNvSpPr>
            <a:spLocks noGrp="1" noChangeArrowheads="1"/>
          </p:cNvSpPr>
          <p:nvPr>
            <p:ph type="body" idx="1"/>
          </p:nvPr>
        </p:nvSpPr>
        <p:spPr>
          <a:xfrm>
            <a:off x="457200" y="1600200"/>
            <a:ext cx="8001000" cy="4495800"/>
          </a:xfrm>
        </p:spPr>
        <p:txBody>
          <a:bodyPr/>
          <a:lstStyle/>
          <a:p>
            <a:pPr marL="609600" indent="-609600">
              <a:buFontTx/>
              <a:buAutoNum type="arabicPeriod"/>
            </a:pPr>
            <a:r>
              <a:rPr lang="en-US" dirty="0" smtClean="0"/>
              <a:t>Situation:</a:t>
            </a:r>
          </a:p>
          <a:p>
            <a:pPr marL="990600" lvl="1" indent="-533400">
              <a:buFontTx/>
              <a:buAutoNum type="alphaLcPeriod"/>
            </a:pPr>
            <a:r>
              <a:rPr lang="en-US" dirty="0" smtClean="0"/>
              <a:t>Enemy</a:t>
            </a:r>
          </a:p>
          <a:p>
            <a:pPr marL="990600" lvl="1" indent="-533400">
              <a:buFontTx/>
              <a:buAutoNum type="alphaLcPeriod"/>
            </a:pPr>
            <a:r>
              <a:rPr lang="en-US" dirty="0" smtClean="0"/>
              <a:t>Friendly</a:t>
            </a:r>
          </a:p>
          <a:p>
            <a:pPr marL="609600" indent="-609600">
              <a:buFontTx/>
              <a:buAutoNum type="arabicPeriod"/>
            </a:pPr>
            <a:r>
              <a:rPr lang="en-US" dirty="0" smtClean="0"/>
              <a:t>Mission: </a:t>
            </a:r>
            <a:r>
              <a:rPr lang="en-US" sz="2400" b="1" dirty="0" smtClean="0">
                <a:cs typeface="Arial" charset="0"/>
              </a:rPr>
              <a:t>5 W's - (Who, What, Where, When, Why)</a:t>
            </a:r>
            <a:endParaRPr lang="en-US" sz="2400" b="1" dirty="0" smtClean="0"/>
          </a:p>
          <a:p>
            <a:pPr marL="609600" indent="-609600">
              <a:buFontTx/>
              <a:buAutoNum type="arabicPeriod"/>
            </a:pPr>
            <a:r>
              <a:rPr lang="en-US" dirty="0" smtClean="0"/>
              <a:t>Execution </a:t>
            </a:r>
          </a:p>
          <a:p>
            <a:pPr marL="609600" indent="-609600">
              <a:buFontTx/>
              <a:buAutoNum type="arabicPeriod"/>
            </a:pPr>
            <a:r>
              <a:rPr lang="en-US" dirty="0" smtClean="0"/>
              <a:t>Service and Support</a:t>
            </a:r>
          </a:p>
          <a:p>
            <a:pPr marL="609600" indent="-609600">
              <a:buFontTx/>
              <a:buAutoNum type="arabicPeriod"/>
            </a:pPr>
            <a:r>
              <a:rPr lang="en-US" dirty="0" smtClean="0"/>
              <a:t>Command and Signal</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5" name="Group 14"/>
          <p:cNvGrpSpPr/>
          <p:nvPr/>
        </p:nvGrpSpPr>
        <p:grpSpPr>
          <a:xfrm>
            <a:off x="838200" y="1295400"/>
            <a:ext cx="7391400" cy="4953000"/>
            <a:chOff x="593725" y="1066800"/>
            <a:chExt cx="7940675" cy="5334000"/>
          </a:xfrm>
        </p:grpSpPr>
        <p:sp>
          <p:nvSpPr>
            <p:cNvPr id="19458" name="Line 5"/>
            <p:cNvSpPr>
              <a:spLocks noChangeShapeType="1"/>
            </p:cNvSpPr>
            <p:nvPr/>
          </p:nvSpPr>
          <p:spPr bwMode="auto">
            <a:xfrm>
              <a:off x="609600" y="3962400"/>
              <a:ext cx="7924800" cy="0"/>
            </a:xfrm>
            <a:prstGeom prst="line">
              <a:avLst/>
            </a:prstGeom>
            <a:noFill/>
            <a:ln w="9525">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19459" name="Line 9"/>
            <p:cNvSpPr>
              <a:spLocks noChangeShapeType="1"/>
            </p:cNvSpPr>
            <p:nvPr/>
          </p:nvSpPr>
          <p:spPr bwMode="auto">
            <a:xfrm>
              <a:off x="3352800" y="3962400"/>
              <a:ext cx="0" cy="2438400"/>
            </a:xfrm>
            <a:prstGeom prst="line">
              <a:avLst/>
            </a:prstGeom>
            <a:noFill/>
            <a:ln w="9525">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19460" name="Text Box 10"/>
            <p:cNvSpPr txBox="1">
              <a:spLocks noChangeArrowheads="1"/>
            </p:cNvSpPr>
            <p:nvPr/>
          </p:nvSpPr>
          <p:spPr bwMode="auto">
            <a:xfrm>
              <a:off x="609600" y="2286000"/>
              <a:ext cx="1107996" cy="369332"/>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Purpose:</a:t>
              </a:r>
            </a:p>
          </p:txBody>
        </p:sp>
        <p:sp>
          <p:nvSpPr>
            <p:cNvPr id="19461" name="Text Box 11"/>
            <p:cNvSpPr txBox="1">
              <a:spLocks noChangeArrowheads="1"/>
            </p:cNvSpPr>
            <p:nvPr/>
          </p:nvSpPr>
          <p:spPr bwMode="auto">
            <a:xfrm>
              <a:off x="593725" y="3106738"/>
              <a:ext cx="1526380" cy="307777"/>
            </a:xfrm>
            <a:prstGeom prst="rect">
              <a:avLst/>
            </a:prstGeom>
            <a:noFill/>
            <a:ln w="9525">
              <a:noFill/>
              <a:miter lim="800000"/>
              <a:headEnd/>
              <a:tailEnd/>
            </a:ln>
          </p:spPr>
          <p:txBody>
            <a:bodyPr wrap="none">
              <a:spAutoFit/>
            </a:bodyPr>
            <a:lstStyle/>
            <a:p>
              <a:r>
                <a:rPr lang="en-US" sz="1400" b="1" u="sng" dirty="0">
                  <a:latin typeface="Arial" pitchFamily="34" charset="0"/>
                  <a:cs typeface="Arial" pitchFamily="34" charset="0"/>
                </a:rPr>
                <a:t>Higher Mission:</a:t>
              </a:r>
              <a:endParaRPr lang="en-US" sz="1400" b="1" dirty="0">
                <a:latin typeface="Arial" pitchFamily="34" charset="0"/>
                <a:cs typeface="Arial" pitchFamily="34" charset="0"/>
              </a:endParaRPr>
            </a:p>
          </p:txBody>
        </p:sp>
        <p:sp>
          <p:nvSpPr>
            <p:cNvPr id="19462" name="Text Box 12"/>
            <p:cNvSpPr txBox="1">
              <a:spLocks noChangeArrowheads="1"/>
            </p:cNvSpPr>
            <p:nvPr/>
          </p:nvSpPr>
          <p:spPr bwMode="auto">
            <a:xfrm>
              <a:off x="593725" y="3990975"/>
              <a:ext cx="7245894" cy="307777"/>
            </a:xfrm>
            <a:prstGeom prst="rect">
              <a:avLst/>
            </a:prstGeom>
            <a:noFill/>
            <a:ln w="9525">
              <a:noFill/>
              <a:miter lim="800000"/>
              <a:headEnd/>
              <a:tailEnd/>
            </a:ln>
          </p:spPr>
          <p:txBody>
            <a:bodyPr wrap="none">
              <a:spAutoFit/>
            </a:bodyPr>
            <a:lstStyle/>
            <a:p>
              <a:r>
                <a:rPr lang="en-US" sz="1400" b="1" u="sng" dirty="0">
                  <a:latin typeface="Arial" pitchFamily="34" charset="0"/>
                  <a:cs typeface="Arial" pitchFamily="34" charset="0"/>
                </a:rPr>
                <a:t>Higher CDR’s Intent</a:t>
              </a:r>
              <a:r>
                <a:rPr lang="en-US" sz="1400" b="1" dirty="0">
                  <a:latin typeface="Arial" pitchFamily="34" charset="0"/>
                  <a:cs typeface="Arial" pitchFamily="34" charset="0"/>
                </a:rPr>
                <a:t>:		</a:t>
              </a:r>
              <a:r>
                <a:rPr lang="en-US" sz="1400" b="1" u="sng" dirty="0">
                  <a:latin typeface="Arial" pitchFamily="34" charset="0"/>
                  <a:cs typeface="Arial" pitchFamily="34" charset="0"/>
                </a:rPr>
                <a:t>Higher Concept of Operations (shown as a sketch)</a:t>
              </a:r>
              <a:endParaRPr lang="en-US" sz="1400" b="1" dirty="0">
                <a:latin typeface="Arial" pitchFamily="34" charset="0"/>
                <a:cs typeface="Arial" pitchFamily="34" charset="0"/>
              </a:endParaRPr>
            </a:p>
          </p:txBody>
        </p:sp>
        <p:sp>
          <p:nvSpPr>
            <p:cNvPr id="19463" name="Text Box 10"/>
            <p:cNvSpPr txBox="1">
              <a:spLocks noChangeArrowheads="1"/>
            </p:cNvSpPr>
            <p:nvPr/>
          </p:nvSpPr>
          <p:spPr bwMode="auto">
            <a:xfrm>
              <a:off x="609600" y="1066800"/>
              <a:ext cx="2621230" cy="369332"/>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Unit Mission Statement:</a:t>
              </a:r>
            </a:p>
          </p:txBody>
        </p:sp>
        <p:sp>
          <p:nvSpPr>
            <p:cNvPr id="19464" name="Text Box 10"/>
            <p:cNvSpPr txBox="1">
              <a:spLocks noChangeArrowheads="1"/>
            </p:cNvSpPr>
            <p:nvPr/>
          </p:nvSpPr>
          <p:spPr bwMode="auto">
            <a:xfrm>
              <a:off x="609600" y="1781175"/>
              <a:ext cx="723340" cy="369332"/>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Task:</a:t>
              </a:r>
            </a:p>
          </p:txBody>
        </p:sp>
        <p:sp>
          <p:nvSpPr>
            <p:cNvPr id="12" name="Rectangle 11"/>
            <p:cNvSpPr/>
            <p:nvPr/>
          </p:nvSpPr>
          <p:spPr>
            <a:xfrm>
              <a:off x="609600" y="1395045"/>
              <a:ext cx="7924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3" name="Rectangle 12"/>
            <p:cNvSpPr/>
            <p:nvPr/>
          </p:nvSpPr>
          <p:spPr>
            <a:xfrm>
              <a:off x="609600" y="3124200"/>
              <a:ext cx="79248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Arial" pitchFamily="34" charset="0"/>
                <a:cs typeface="Arial" pitchFamily="34" charset="0"/>
              </a:endParaRPr>
            </a:p>
          </p:txBody>
        </p:sp>
        <p:sp>
          <p:nvSpPr>
            <p:cNvPr id="14" name="Rectangle 13"/>
            <p:cNvSpPr/>
            <p:nvPr/>
          </p:nvSpPr>
          <p:spPr>
            <a:xfrm>
              <a:off x="609600" y="1828800"/>
              <a:ext cx="7924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grpSp>
      <p:sp>
        <p:nvSpPr>
          <p:cNvPr id="19468" name="Rectangle 12"/>
          <p:cNvSpPr>
            <a:spLocks noChangeArrowheads="1"/>
          </p:cNvSpPr>
          <p:nvPr/>
        </p:nvSpPr>
        <p:spPr bwMode="auto">
          <a:xfrm>
            <a:off x="0" y="76200"/>
            <a:ext cx="9175750" cy="584200"/>
          </a:xfrm>
          <a:prstGeom prst="rect">
            <a:avLst/>
          </a:prstGeom>
          <a:noFill/>
          <a:ln w="9525">
            <a:noFill/>
            <a:miter lim="800000"/>
            <a:headEnd/>
            <a:tailEnd/>
          </a:ln>
        </p:spPr>
        <p:txBody>
          <a:bodyPr>
            <a:spAutoFit/>
          </a:bodyPr>
          <a:lstStyle/>
          <a:p>
            <a:pPr algn="ctr"/>
            <a:r>
              <a:rPr lang="en-US" sz="3200" b="1" dirty="0">
                <a:latin typeface="Arial" pitchFamily="34" charset="0"/>
                <a:cs typeface="Arial" pitchFamily="34" charset="0"/>
              </a:rPr>
              <a:t>Mission Analysis (</a:t>
            </a:r>
            <a:r>
              <a:rPr lang="en-US" sz="3200" b="1" dirty="0" smtClean="0">
                <a:latin typeface="Arial" pitchFamily="34" charset="0"/>
                <a:cs typeface="Arial" pitchFamily="34" charset="0"/>
              </a:rPr>
              <a:t>cont.)</a:t>
            </a:r>
            <a:endParaRPr lang="en-US" sz="32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oup 21"/>
          <p:cNvGrpSpPr/>
          <p:nvPr/>
        </p:nvGrpSpPr>
        <p:grpSpPr>
          <a:xfrm>
            <a:off x="152400" y="1203325"/>
            <a:ext cx="8833829" cy="5502275"/>
            <a:chOff x="152400" y="974725"/>
            <a:chExt cx="8833829" cy="5502275"/>
          </a:xfrm>
        </p:grpSpPr>
        <p:sp>
          <p:nvSpPr>
            <p:cNvPr id="20482" name="Rectangle 3"/>
            <p:cNvSpPr>
              <a:spLocks noChangeArrowheads="1"/>
            </p:cNvSpPr>
            <p:nvPr/>
          </p:nvSpPr>
          <p:spPr bwMode="auto">
            <a:xfrm>
              <a:off x="168275" y="1019175"/>
              <a:ext cx="8518525" cy="3552825"/>
            </a:xfrm>
            <a:prstGeom prst="rect">
              <a:avLst/>
            </a:prstGeom>
            <a:noFill/>
            <a:ln w="28575">
              <a:solidFill>
                <a:schemeClr val="tx1"/>
              </a:solidFill>
              <a:miter lim="800000"/>
              <a:headEnd/>
              <a:tailEnd/>
            </a:ln>
          </p:spPr>
          <p:txBody>
            <a:bodyPr wrap="none" anchor="ctr"/>
            <a:lstStyle/>
            <a:p>
              <a:endParaRPr lang="en-US" sz="1400" dirty="0">
                <a:latin typeface="Arial" pitchFamily="34" charset="0"/>
                <a:cs typeface="Arial" pitchFamily="34" charset="0"/>
              </a:endParaRPr>
            </a:p>
          </p:txBody>
        </p:sp>
        <p:grpSp>
          <p:nvGrpSpPr>
            <p:cNvPr id="20483" name="Group 79"/>
            <p:cNvGrpSpPr>
              <a:grpSpLocks/>
            </p:cNvGrpSpPr>
            <p:nvPr/>
          </p:nvGrpSpPr>
          <p:grpSpPr bwMode="auto">
            <a:xfrm>
              <a:off x="168275" y="1476375"/>
              <a:ext cx="8518525" cy="2743200"/>
              <a:chOff x="168275" y="714375"/>
              <a:chExt cx="5638800" cy="2743200"/>
            </a:xfrm>
          </p:grpSpPr>
          <p:sp>
            <p:nvSpPr>
              <p:cNvPr id="20492" name="Line 15"/>
              <p:cNvSpPr>
                <a:spLocks noChangeShapeType="1"/>
              </p:cNvSpPr>
              <p:nvPr/>
            </p:nvSpPr>
            <p:spPr bwMode="auto">
              <a:xfrm>
                <a:off x="168275" y="7143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93" name="Line 17"/>
              <p:cNvSpPr>
                <a:spLocks noChangeShapeType="1"/>
              </p:cNvSpPr>
              <p:nvPr/>
            </p:nvSpPr>
            <p:spPr bwMode="auto">
              <a:xfrm>
                <a:off x="168275" y="10191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94" name="Line 21"/>
              <p:cNvSpPr>
                <a:spLocks noChangeShapeType="1"/>
              </p:cNvSpPr>
              <p:nvPr/>
            </p:nvSpPr>
            <p:spPr bwMode="auto">
              <a:xfrm>
                <a:off x="168275" y="13239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95" name="Line 34"/>
              <p:cNvSpPr>
                <a:spLocks noChangeShapeType="1"/>
              </p:cNvSpPr>
              <p:nvPr/>
            </p:nvSpPr>
            <p:spPr bwMode="auto">
              <a:xfrm>
                <a:off x="168275" y="16287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96" name="Line 36"/>
              <p:cNvSpPr>
                <a:spLocks noChangeShapeType="1"/>
              </p:cNvSpPr>
              <p:nvPr/>
            </p:nvSpPr>
            <p:spPr bwMode="auto">
              <a:xfrm>
                <a:off x="168275" y="19335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97" name="Line 38"/>
              <p:cNvSpPr>
                <a:spLocks noChangeShapeType="1"/>
              </p:cNvSpPr>
              <p:nvPr/>
            </p:nvSpPr>
            <p:spPr bwMode="auto">
              <a:xfrm>
                <a:off x="168275" y="22383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98" name="Line 40"/>
              <p:cNvSpPr>
                <a:spLocks noChangeShapeType="1"/>
              </p:cNvSpPr>
              <p:nvPr/>
            </p:nvSpPr>
            <p:spPr bwMode="auto">
              <a:xfrm>
                <a:off x="168275" y="25431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99" name="Line 42"/>
              <p:cNvSpPr>
                <a:spLocks noChangeShapeType="1"/>
              </p:cNvSpPr>
              <p:nvPr/>
            </p:nvSpPr>
            <p:spPr bwMode="auto">
              <a:xfrm>
                <a:off x="168275" y="28479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500" name="Line 43"/>
              <p:cNvSpPr>
                <a:spLocks noChangeShapeType="1"/>
              </p:cNvSpPr>
              <p:nvPr/>
            </p:nvSpPr>
            <p:spPr bwMode="auto">
              <a:xfrm>
                <a:off x="168275" y="34575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501" name="Line 44"/>
              <p:cNvSpPr>
                <a:spLocks noChangeShapeType="1"/>
              </p:cNvSpPr>
              <p:nvPr/>
            </p:nvSpPr>
            <p:spPr bwMode="auto">
              <a:xfrm>
                <a:off x="168275" y="31527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grpSp>
        <p:sp>
          <p:nvSpPr>
            <p:cNvPr id="20484" name="Text Box 57"/>
            <p:cNvSpPr txBox="1">
              <a:spLocks noChangeArrowheads="1"/>
            </p:cNvSpPr>
            <p:nvPr/>
          </p:nvSpPr>
          <p:spPr bwMode="auto">
            <a:xfrm>
              <a:off x="152400" y="974725"/>
              <a:ext cx="8833829" cy="307777"/>
            </a:xfrm>
            <a:prstGeom prst="rect">
              <a:avLst/>
            </a:prstGeom>
            <a:noFill/>
            <a:ln w="19050">
              <a:noFill/>
              <a:miter lim="800000"/>
              <a:headEnd/>
              <a:tailEnd/>
            </a:ln>
          </p:spPr>
          <p:txBody>
            <a:bodyPr wrap="none">
              <a:spAutoFit/>
            </a:bodyPr>
            <a:lstStyle/>
            <a:p>
              <a:r>
                <a:rPr lang="en-US" sz="1400" dirty="0">
                  <a:latin typeface="Arial" pitchFamily="34" charset="0"/>
                  <a:cs typeface="Arial" pitchFamily="34" charset="0"/>
                </a:rPr>
                <a:t>Tasks                                                                   </a:t>
              </a:r>
              <a:r>
                <a:rPr lang="en-US" sz="1400" dirty="0" smtClean="0">
                  <a:latin typeface="Arial" pitchFamily="34" charset="0"/>
                  <a:cs typeface="Arial" pitchFamily="34" charset="0"/>
                </a:rPr>
                <a:t>                                                       </a:t>
              </a:r>
              <a:r>
                <a:rPr lang="en-US" sz="1050" dirty="0">
                  <a:latin typeface="Arial" pitchFamily="34" charset="0"/>
                  <a:cs typeface="Arial" pitchFamily="34" charset="0"/>
                </a:rPr>
                <a:t>Specified      Implied    Essential</a:t>
              </a:r>
              <a:endParaRPr lang="en-US" sz="1400" dirty="0">
                <a:latin typeface="Arial" pitchFamily="34" charset="0"/>
                <a:cs typeface="Arial" pitchFamily="34" charset="0"/>
              </a:endParaRPr>
            </a:p>
          </p:txBody>
        </p:sp>
        <p:sp>
          <p:nvSpPr>
            <p:cNvPr id="20485" name="Line 58"/>
            <p:cNvSpPr>
              <a:spLocks noChangeShapeType="1"/>
            </p:cNvSpPr>
            <p:nvPr/>
          </p:nvSpPr>
          <p:spPr bwMode="auto">
            <a:xfrm flipH="1">
              <a:off x="6629400" y="1019175"/>
              <a:ext cx="15875" cy="3552825"/>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86" name="Line 59"/>
            <p:cNvSpPr>
              <a:spLocks noChangeShapeType="1"/>
            </p:cNvSpPr>
            <p:nvPr/>
          </p:nvSpPr>
          <p:spPr bwMode="auto">
            <a:xfrm flipH="1">
              <a:off x="7391400" y="1019175"/>
              <a:ext cx="15875" cy="3552825"/>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87" name="Line 60"/>
            <p:cNvSpPr>
              <a:spLocks noChangeShapeType="1"/>
            </p:cNvSpPr>
            <p:nvPr/>
          </p:nvSpPr>
          <p:spPr bwMode="auto">
            <a:xfrm flipH="1">
              <a:off x="8001000" y="1019175"/>
              <a:ext cx="15875" cy="3552825"/>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88" name="Rectangle 3"/>
            <p:cNvSpPr>
              <a:spLocks noChangeArrowheads="1"/>
            </p:cNvSpPr>
            <p:nvPr/>
          </p:nvSpPr>
          <p:spPr bwMode="auto">
            <a:xfrm>
              <a:off x="168275" y="4648200"/>
              <a:ext cx="8518525" cy="1828800"/>
            </a:xfrm>
            <a:prstGeom prst="rect">
              <a:avLst/>
            </a:prstGeom>
            <a:noFill/>
            <a:ln w="28575">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20489" name="Text Box 10"/>
            <p:cNvSpPr txBox="1">
              <a:spLocks noChangeArrowheads="1"/>
            </p:cNvSpPr>
            <p:nvPr/>
          </p:nvSpPr>
          <p:spPr bwMode="auto">
            <a:xfrm>
              <a:off x="152400" y="4648200"/>
              <a:ext cx="1140056" cy="307777"/>
            </a:xfrm>
            <a:prstGeom prst="rect">
              <a:avLst/>
            </a:prstGeom>
            <a:noFill/>
            <a:ln w="19050">
              <a:solidFill>
                <a:schemeClr val="tx1"/>
              </a:solidFill>
              <a:miter lim="800000"/>
              <a:headEnd/>
              <a:tailEnd/>
            </a:ln>
          </p:spPr>
          <p:txBody>
            <a:bodyPr wrap="none">
              <a:spAutoFit/>
            </a:bodyPr>
            <a:lstStyle/>
            <a:p>
              <a:r>
                <a:rPr lang="en-US" sz="1400" u="sng" dirty="0">
                  <a:latin typeface="Arial" pitchFamily="34" charset="0"/>
                  <a:cs typeface="Arial" pitchFamily="34" charset="0"/>
                </a:rPr>
                <a:t>Constraints</a:t>
              </a:r>
              <a:r>
                <a:rPr lang="en-US" sz="1400" dirty="0">
                  <a:latin typeface="Arial" pitchFamily="34" charset="0"/>
                  <a:cs typeface="Arial" pitchFamily="34" charset="0"/>
                </a:rPr>
                <a:t>:</a:t>
              </a:r>
            </a:p>
          </p:txBody>
        </p:sp>
        <p:sp>
          <p:nvSpPr>
            <p:cNvPr id="20490" name="Line 15"/>
            <p:cNvSpPr>
              <a:spLocks noChangeShapeType="1"/>
            </p:cNvSpPr>
            <p:nvPr/>
          </p:nvSpPr>
          <p:spPr bwMode="auto">
            <a:xfrm>
              <a:off x="168275" y="1219200"/>
              <a:ext cx="8518525"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grpSp>
      <p:sp>
        <p:nvSpPr>
          <p:cNvPr id="20491" name="Rectangle 12"/>
          <p:cNvSpPr>
            <a:spLocks noChangeArrowheads="1"/>
          </p:cNvSpPr>
          <p:nvPr/>
        </p:nvSpPr>
        <p:spPr bwMode="auto">
          <a:xfrm>
            <a:off x="0" y="76200"/>
            <a:ext cx="9175750" cy="584200"/>
          </a:xfrm>
          <a:prstGeom prst="rect">
            <a:avLst/>
          </a:prstGeom>
          <a:noFill/>
          <a:ln w="9525">
            <a:noFill/>
            <a:miter lim="800000"/>
            <a:headEnd/>
            <a:tailEnd/>
          </a:ln>
        </p:spPr>
        <p:txBody>
          <a:bodyPr>
            <a:spAutoFit/>
          </a:bodyPr>
          <a:lstStyle/>
          <a:p>
            <a:pPr algn="ctr"/>
            <a:r>
              <a:rPr lang="en-US" sz="3200" b="1" dirty="0">
                <a:latin typeface="Arial" pitchFamily="34" charset="0"/>
                <a:cs typeface="Arial" pitchFamily="34" charset="0"/>
              </a:rPr>
              <a:t>Mission Analysis (</a:t>
            </a:r>
            <a:r>
              <a:rPr lang="en-US" sz="3200" b="1" dirty="0" smtClean="0">
                <a:latin typeface="Arial" pitchFamily="34" charset="0"/>
                <a:cs typeface="Arial" pitchFamily="34" charset="0"/>
              </a:rPr>
              <a:t>cont.)</a:t>
            </a:r>
            <a:endParaRPr lang="en-US" sz="32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57" name="Rectangle 12"/>
          <p:cNvSpPr>
            <a:spLocks noChangeArrowheads="1"/>
          </p:cNvSpPr>
          <p:nvPr/>
        </p:nvSpPr>
        <p:spPr bwMode="auto">
          <a:xfrm>
            <a:off x="0" y="76200"/>
            <a:ext cx="9175750" cy="584200"/>
          </a:xfrm>
          <a:prstGeom prst="rect">
            <a:avLst/>
          </a:prstGeom>
          <a:noFill/>
          <a:ln w="9525">
            <a:noFill/>
            <a:miter lim="800000"/>
            <a:headEnd/>
            <a:tailEnd/>
          </a:ln>
        </p:spPr>
        <p:txBody>
          <a:bodyPr>
            <a:spAutoFit/>
          </a:bodyPr>
          <a:lstStyle/>
          <a:p>
            <a:pPr algn="ctr"/>
            <a:r>
              <a:rPr lang="en-US" sz="3200" b="1" dirty="0">
                <a:latin typeface="Arial" pitchFamily="34" charset="0"/>
                <a:cs typeface="Arial" pitchFamily="34" charset="0"/>
              </a:rPr>
              <a:t>Mission Analysis (</a:t>
            </a:r>
            <a:r>
              <a:rPr lang="en-US" sz="3200" b="1" dirty="0" smtClean="0">
                <a:latin typeface="Arial" pitchFamily="34" charset="0"/>
                <a:cs typeface="Arial" pitchFamily="34" charset="0"/>
              </a:rPr>
              <a:t>cont.)</a:t>
            </a:r>
            <a:endParaRPr lang="en-US" sz="3200" b="1" dirty="0">
              <a:latin typeface="Arial" pitchFamily="34" charset="0"/>
              <a:cs typeface="Arial" pitchFamily="34" charset="0"/>
            </a:endParaRPr>
          </a:p>
        </p:txBody>
      </p:sp>
      <p:grpSp>
        <p:nvGrpSpPr>
          <p:cNvPr id="2" name="Group 29"/>
          <p:cNvGrpSpPr/>
          <p:nvPr/>
        </p:nvGrpSpPr>
        <p:grpSpPr>
          <a:xfrm>
            <a:off x="838200" y="1524003"/>
            <a:ext cx="7772400" cy="3108542"/>
            <a:chOff x="2759075" y="4913313"/>
            <a:chExt cx="2895600" cy="1153065"/>
          </a:xfrm>
        </p:grpSpPr>
        <p:sp>
          <p:nvSpPr>
            <p:cNvPr id="33" name="TextBox 22"/>
            <p:cNvSpPr txBox="1">
              <a:spLocks noChangeArrowheads="1"/>
            </p:cNvSpPr>
            <p:nvPr/>
          </p:nvSpPr>
          <p:spPr bwMode="auto">
            <a:xfrm>
              <a:off x="2759075" y="4913313"/>
              <a:ext cx="2895600" cy="1153065"/>
            </a:xfrm>
            <a:prstGeom prst="rect">
              <a:avLst/>
            </a:prstGeom>
            <a:noFill/>
            <a:ln w="57150">
              <a:solidFill>
                <a:srgbClr val="FFC000"/>
              </a:solidFill>
              <a:miter lim="800000"/>
              <a:headEnd/>
              <a:tailEnd/>
            </a:ln>
          </p:spPr>
          <p:txBody>
            <a:bodyPr>
              <a:spAutoFit/>
            </a:bodyPr>
            <a:lstStyle/>
            <a:p>
              <a:r>
                <a:rPr lang="en-US" sz="2800" b="1" u="sng" dirty="0">
                  <a:latin typeface="Arial" pitchFamily="34" charset="0"/>
                  <a:cs typeface="Arial" pitchFamily="34" charset="0"/>
                </a:rPr>
                <a:t>Enemy</a:t>
              </a:r>
            </a:p>
            <a:p>
              <a:pPr marL="231775" indent="-231775">
                <a:buFont typeface="Arial" charset="0"/>
                <a:buChar char="•"/>
              </a:pPr>
              <a:r>
                <a:rPr lang="en-US" sz="2800" b="1" dirty="0">
                  <a:latin typeface="Arial" pitchFamily="34" charset="0"/>
                  <a:cs typeface="Arial" pitchFamily="34" charset="0"/>
                </a:rPr>
                <a:t> General Situation</a:t>
              </a:r>
            </a:p>
            <a:p>
              <a:pPr marL="231775" indent="-231775">
                <a:buFont typeface="Arial" charset="0"/>
                <a:buChar char="•"/>
              </a:pPr>
              <a:r>
                <a:rPr lang="en-US" sz="2800" b="1" dirty="0">
                  <a:latin typeface="Arial" pitchFamily="34" charset="0"/>
                  <a:cs typeface="Arial" pitchFamily="34" charset="0"/>
                </a:rPr>
                <a:t> Disposition</a:t>
              </a:r>
            </a:p>
            <a:p>
              <a:pPr marL="231775" indent="-231775">
                <a:buFont typeface="Arial" charset="0"/>
                <a:buChar char="•"/>
              </a:pPr>
              <a:r>
                <a:rPr lang="en-US" sz="2800" b="1" dirty="0">
                  <a:latin typeface="Arial" pitchFamily="34" charset="0"/>
                  <a:cs typeface="Arial" pitchFamily="34" charset="0"/>
                </a:rPr>
                <a:t> Composition</a:t>
              </a:r>
            </a:p>
            <a:p>
              <a:pPr marL="231775" indent="-231775">
                <a:buFont typeface="Arial" charset="0"/>
                <a:buChar char="•"/>
              </a:pPr>
              <a:r>
                <a:rPr lang="en-US" sz="2800" b="1" dirty="0">
                  <a:latin typeface="Arial" pitchFamily="34" charset="0"/>
                  <a:cs typeface="Arial" pitchFamily="34" charset="0"/>
                </a:rPr>
                <a:t> Strength</a:t>
              </a:r>
            </a:p>
            <a:p>
              <a:pPr marL="231775" indent="-231775">
                <a:buFont typeface="Arial" charset="0"/>
                <a:buChar char="•"/>
              </a:pPr>
              <a:r>
                <a:rPr lang="en-US" sz="2800" b="1" dirty="0">
                  <a:latin typeface="Arial" pitchFamily="34" charset="0"/>
                  <a:cs typeface="Arial" pitchFamily="34" charset="0"/>
                </a:rPr>
                <a:t> Capabilities by WFF</a:t>
              </a:r>
            </a:p>
            <a:p>
              <a:pPr marL="231775" indent="-231775">
                <a:buFont typeface="Arial" charset="0"/>
                <a:buChar char="•"/>
              </a:pPr>
              <a:r>
                <a:rPr lang="en-US" sz="2800" b="1" dirty="0">
                  <a:latin typeface="Arial" pitchFamily="34" charset="0"/>
                  <a:cs typeface="Arial" pitchFamily="34" charset="0"/>
                </a:rPr>
                <a:t> PCOA &amp; MDCOA</a:t>
              </a:r>
            </a:p>
          </p:txBody>
        </p:sp>
        <p:sp>
          <p:nvSpPr>
            <p:cNvPr id="36" name="5-Point Star 35"/>
            <p:cNvSpPr/>
            <p:nvPr/>
          </p:nvSpPr>
          <p:spPr>
            <a:xfrm>
              <a:off x="5000251" y="5052159"/>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pitchFamily="34" charset="0"/>
                <a:cs typeface="Arial" pitchFamily="34" charset="0"/>
              </a:endParaRPr>
            </a:p>
          </p:txBody>
        </p:sp>
        <p:sp>
          <p:nvSpPr>
            <p:cNvPr id="37" name="TextBox 58"/>
            <p:cNvSpPr txBox="1">
              <a:spLocks noChangeArrowheads="1"/>
            </p:cNvSpPr>
            <p:nvPr/>
          </p:nvSpPr>
          <p:spPr bwMode="auto">
            <a:xfrm>
              <a:off x="4753926" y="5334000"/>
              <a:ext cx="708992" cy="353911"/>
            </a:xfrm>
            <a:prstGeom prst="rect">
              <a:avLst/>
            </a:prstGeom>
            <a:noFill/>
            <a:ln w="38100">
              <a:solidFill>
                <a:srgbClr val="FFC000"/>
              </a:solidFill>
              <a:miter lim="800000"/>
              <a:headEnd/>
              <a:tailEnd/>
            </a:ln>
          </p:spPr>
          <p:txBody>
            <a:bodyPr wrap="none">
              <a:spAutoFit/>
            </a:bodyPr>
            <a:lstStyle/>
            <a:p>
              <a:pPr algn="ctr"/>
              <a:r>
                <a:rPr lang="en-US" sz="2800" b="1" dirty="0" smtClean="0">
                  <a:solidFill>
                    <a:schemeClr val="accent1"/>
                  </a:solidFill>
                  <a:latin typeface="Arial" pitchFamily="34" charset="0"/>
                  <a:cs typeface="Arial" pitchFamily="34" charset="0"/>
                </a:rPr>
                <a:t>Intent /</a:t>
              </a:r>
              <a:endParaRPr lang="en-US" sz="2800" b="1" dirty="0">
                <a:solidFill>
                  <a:schemeClr val="accent1"/>
                </a:solidFill>
                <a:latin typeface="Arial" pitchFamily="34" charset="0"/>
                <a:cs typeface="Arial" pitchFamily="34" charset="0"/>
              </a:endParaRPr>
            </a:p>
            <a:p>
              <a:pPr algn="ctr"/>
              <a:r>
                <a:rPr lang="en-US" sz="2800" b="1" dirty="0">
                  <a:solidFill>
                    <a:schemeClr val="accent1"/>
                  </a:solidFill>
                  <a:latin typeface="Arial" pitchFamily="34" charset="0"/>
                  <a:cs typeface="Arial" pitchFamily="34" charset="0"/>
                </a:rPr>
                <a:t>Capability</a:t>
              </a:r>
            </a:p>
          </p:txBody>
        </p:sp>
      </p:grpSp>
    </p:spTree>
    <p:extLst>
      <p:ext uri="{BB962C8B-B14F-4D97-AF65-F5344CB8AC3E}">
        <p14:creationId xmlns:p14="http://schemas.microsoft.com/office/powerpoint/2010/main" val="17809200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2400" y="815975"/>
            <a:ext cx="2514599" cy="307777"/>
          </a:xfrm>
          <a:prstGeom prst="rect">
            <a:avLst/>
          </a:prstGeom>
          <a:noFill/>
          <a:ln w="9525">
            <a:noFill/>
            <a:miter lim="800000"/>
            <a:headEnd/>
            <a:tailEnd/>
          </a:ln>
        </p:spPr>
        <p:txBody>
          <a:bodyPr wrap="square">
            <a:spAutoFit/>
          </a:bodyPr>
          <a:lstStyle/>
          <a:p>
            <a:r>
              <a:rPr lang="en-US" sz="1400" b="1" u="sng" dirty="0">
                <a:latin typeface="Arial" pitchFamily="34" charset="0"/>
                <a:cs typeface="Arial" pitchFamily="34" charset="0"/>
              </a:rPr>
              <a:t>Troop </a:t>
            </a:r>
            <a:r>
              <a:rPr lang="en-US" sz="1400" b="1" u="sng" dirty="0" smtClean="0">
                <a:latin typeface="Arial" pitchFamily="34" charset="0"/>
                <a:cs typeface="Arial" pitchFamily="34" charset="0"/>
              </a:rPr>
              <a:t>Leading Procedures</a:t>
            </a:r>
            <a:endParaRPr lang="en-US" sz="1400" b="1"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b="1" dirty="0">
                <a:latin typeface="Arial" pitchFamily="34" charset="0"/>
                <a:cs typeface="Arial" pitchFamily="34" charset="0"/>
              </a:rPr>
              <a:t>1. </a:t>
            </a:r>
            <a:r>
              <a:rPr lang="en-US" sz="1400" b="1" dirty="0">
                <a:latin typeface="Arial" pitchFamily="34" charset="0"/>
                <a:cs typeface="Arial" pitchFamily="34" charset="0"/>
              </a:rPr>
              <a:t>Receive the mission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Initial timeline, possible mission</a:t>
            </a:r>
          </a:p>
          <a:p>
            <a:pPr marL="342900" indent="-342900"/>
            <a:r>
              <a:rPr lang="en-US" sz="1600" b="1" dirty="0">
                <a:latin typeface="Arial" pitchFamily="34" charset="0"/>
                <a:cs typeface="Arial" pitchFamily="34" charset="0"/>
              </a:rPr>
              <a:t>2. </a:t>
            </a:r>
            <a:r>
              <a:rPr lang="en-US" sz="1400" b="1" dirty="0">
                <a:latin typeface="Arial" pitchFamily="34" charset="0"/>
                <a:cs typeface="Arial" pitchFamily="34" charset="0"/>
              </a:rPr>
              <a:t>Issue the WARNO</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5 Paragraph format (min info)</a:t>
            </a:r>
          </a:p>
          <a:p>
            <a:pPr marL="342900" indent="-342900"/>
            <a:r>
              <a:rPr lang="en-US" sz="1600" b="1" dirty="0">
                <a:latin typeface="Arial" pitchFamily="34" charset="0"/>
                <a:cs typeface="Arial" pitchFamily="34" charset="0"/>
              </a:rPr>
              <a:t>3</a:t>
            </a:r>
            <a:r>
              <a:rPr lang="en-US" sz="1400" b="1" dirty="0">
                <a:latin typeface="Arial" pitchFamily="34" charset="0"/>
                <a:cs typeface="Arial" pitchFamily="34" charset="0"/>
              </a:rPr>
              <a:t>. Make a tentative plan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a. Mission analysis</a:t>
            </a:r>
          </a:p>
          <a:p>
            <a:pPr marL="342900" indent="-342900"/>
            <a:r>
              <a:rPr lang="en-US" sz="1200" b="1" dirty="0">
                <a:latin typeface="Arial" pitchFamily="34" charset="0"/>
                <a:cs typeface="Arial" pitchFamily="34" charset="0"/>
              </a:rPr>
              <a:t>	b. COA development</a:t>
            </a:r>
          </a:p>
          <a:p>
            <a:pPr marL="342900" indent="-342900"/>
            <a:r>
              <a:rPr lang="en-US" sz="1200" b="1" dirty="0">
                <a:latin typeface="Arial" pitchFamily="34" charset="0"/>
                <a:cs typeface="Arial" pitchFamily="34" charset="0"/>
              </a:rPr>
              <a:t>	c. COA analysis</a:t>
            </a:r>
          </a:p>
          <a:p>
            <a:pPr marL="342900" indent="-342900"/>
            <a:r>
              <a:rPr lang="en-US" sz="1200" b="1" dirty="0">
                <a:latin typeface="Arial" pitchFamily="34" charset="0"/>
                <a:cs typeface="Arial" pitchFamily="34" charset="0"/>
              </a:rPr>
              <a:t>	d. COA comparison</a:t>
            </a:r>
          </a:p>
          <a:p>
            <a:pPr marL="342900" indent="-342900"/>
            <a:r>
              <a:rPr lang="en-US" sz="1200" b="1" dirty="0">
                <a:latin typeface="Arial" pitchFamily="34" charset="0"/>
                <a:cs typeface="Arial" pitchFamily="34" charset="0"/>
              </a:rPr>
              <a:t>	e. COA selection</a:t>
            </a:r>
          </a:p>
          <a:p>
            <a:pPr marL="342900" indent="-342900"/>
            <a:r>
              <a:rPr lang="en-US" sz="1600" b="1" dirty="0">
                <a:latin typeface="Arial" pitchFamily="34" charset="0"/>
                <a:cs typeface="Arial" pitchFamily="34" charset="0"/>
              </a:rPr>
              <a:t>4. </a:t>
            </a:r>
            <a:r>
              <a:rPr lang="en-US" sz="1400" b="1" dirty="0">
                <a:latin typeface="Arial" pitchFamily="34" charset="0"/>
                <a:cs typeface="Arial" pitchFamily="34" charset="0"/>
              </a:rPr>
              <a:t>Initiate Movement</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XO, 1SG</a:t>
            </a:r>
          </a:p>
          <a:p>
            <a:pPr marL="342900" indent="-342900"/>
            <a:r>
              <a:rPr lang="en-US" sz="1600" b="1" dirty="0">
                <a:latin typeface="Arial" pitchFamily="34" charset="0"/>
                <a:cs typeface="Arial" pitchFamily="34" charset="0"/>
              </a:rPr>
              <a:t>5. </a:t>
            </a:r>
            <a:r>
              <a:rPr lang="en-US" sz="1400" b="1" dirty="0">
                <a:latin typeface="Arial" pitchFamily="34" charset="0"/>
                <a:cs typeface="Arial" pitchFamily="34" charset="0"/>
              </a:rPr>
              <a:t>Conduct Reconnaissance</a:t>
            </a:r>
          </a:p>
          <a:p>
            <a:pPr marL="342900" indent="-342900"/>
            <a:r>
              <a:rPr lang="en-US" sz="1400" b="1" dirty="0">
                <a:latin typeface="Arial" pitchFamily="34" charset="0"/>
                <a:cs typeface="Arial" pitchFamily="34" charset="0"/>
              </a:rPr>
              <a:t>6. Complete the plan</a:t>
            </a:r>
          </a:p>
          <a:p>
            <a:pPr marL="342900" indent="-342900"/>
            <a:r>
              <a:rPr lang="en-US" sz="1200" b="1" dirty="0">
                <a:latin typeface="Arial" pitchFamily="34" charset="0"/>
                <a:cs typeface="Arial" pitchFamily="34" charset="0"/>
              </a:rPr>
              <a:t>	Orders Production</a:t>
            </a:r>
          </a:p>
          <a:p>
            <a:pPr marL="342900" indent="-342900"/>
            <a:r>
              <a:rPr lang="en-US" sz="1600" b="1" dirty="0">
                <a:latin typeface="Arial" pitchFamily="34" charset="0"/>
                <a:cs typeface="Arial" pitchFamily="34" charset="0"/>
              </a:rPr>
              <a:t>7. </a:t>
            </a:r>
            <a:r>
              <a:rPr lang="en-US" sz="1400" b="1" dirty="0">
                <a:latin typeface="Arial" pitchFamily="34" charset="0"/>
                <a:cs typeface="Arial" pitchFamily="34" charset="0"/>
              </a:rPr>
              <a:t>Issue the Order</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Verbal, Terrain Model, Paper</a:t>
            </a:r>
          </a:p>
          <a:p>
            <a:pPr marL="342900" indent="-342900"/>
            <a:r>
              <a:rPr lang="en-US" sz="1600" b="1" dirty="0">
                <a:latin typeface="Arial" pitchFamily="34" charset="0"/>
                <a:cs typeface="Arial" pitchFamily="34" charset="0"/>
              </a:rPr>
              <a:t>8.  </a:t>
            </a:r>
            <a:r>
              <a:rPr lang="en-US" sz="1400" b="1" dirty="0">
                <a:latin typeface="Arial" pitchFamily="34" charset="0"/>
                <a:cs typeface="Arial" pitchFamily="34" charset="0"/>
              </a:rPr>
              <a:t>Supervise and Refine</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Confirm Briefs</a:t>
            </a:r>
          </a:p>
          <a:p>
            <a:pPr marL="342900" indent="-342900"/>
            <a:r>
              <a:rPr lang="en-US" sz="1200" b="1" dirty="0">
                <a:latin typeface="Arial" pitchFamily="34" charset="0"/>
                <a:cs typeface="Arial" pitchFamily="34" charset="0"/>
              </a:rPr>
              <a:t>	Back Briefs</a:t>
            </a:r>
          </a:p>
          <a:p>
            <a:pPr marL="342900" indent="-342900"/>
            <a:r>
              <a:rPr lang="en-US" sz="1200" b="1" dirty="0">
                <a:latin typeface="Arial" pitchFamily="34" charset="0"/>
                <a:cs typeface="Arial" pitchFamily="34" charset="0"/>
              </a:rPr>
              <a:t>	Rehearsals</a:t>
            </a:r>
          </a:p>
          <a:p>
            <a:pPr marL="342900" indent="-342900"/>
            <a:r>
              <a:rPr lang="en-US" sz="1200" b="1" dirty="0">
                <a:latin typeface="Arial" pitchFamily="34" charset="0"/>
                <a:cs typeface="Arial" pitchFamily="34" charset="0"/>
              </a:rPr>
              <a:t>	PCC-1 down</a:t>
            </a:r>
          </a:p>
          <a:p>
            <a:pPr marL="342900" indent="-342900"/>
            <a:r>
              <a:rPr lang="en-US" sz="1200" b="1"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sp>
        <p:nvSpPr>
          <p:cNvPr id="18436" name="TextBox 5"/>
          <p:cNvSpPr txBox="1">
            <a:spLocks noChangeArrowheads="1"/>
          </p:cNvSpPr>
          <p:nvPr/>
        </p:nvSpPr>
        <p:spPr bwMode="auto">
          <a:xfrm>
            <a:off x="2759075" y="1033463"/>
            <a:ext cx="2955925" cy="1938992"/>
          </a:xfrm>
          <a:prstGeom prst="rect">
            <a:avLst/>
          </a:prstGeom>
          <a:noFill/>
          <a:ln w="28575">
            <a:solidFill>
              <a:schemeClr val="tx2"/>
            </a:solidFill>
            <a:miter lim="800000"/>
            <a:headEnd/>
            <a:tailEnd/>
          </a:ln>
        </p:spPr>
        <p:txBody>
          <a:bodyPr wrap="square">
            <a:spAutoFit/>
          </a:bodyPr>
          <a:lstStyle/>
          <a:p>
            <a:pPr marL="109538" indent="-109538">
              <a:buFont typeface="Arial" charset="0"/>
              <a:buChar char="•"/>
            </a:pPr>
            <a:r>
              <a:rPr lang="en-US" sz="1200" b="1" dirty="0">
                <a:latin typeface="Arial" pitchFamily="34" charset="0"/>
                <a:cs typeface="Arial" pitchFamily="34" charset="0"/>
              </a:rPr>
              <a:t>Type of operation</a:t>
            </a:r>
          </a:p>
          <a:p>
            <a:pPr marL="109538" indent="-109538">
              <a:buFont typeface="Arial" charset="0"/>
              <a:buChar char="•"/>
            </a:pPr>
            <a:r>
              <a:rPr lang="en-US" sz="1200" b="1" dirty="0">
                <a:latin typeface="Arial" pitchFamily="34" charset="0"/>
                <a:cs typeface="Arial" pitchFamily="34" charset="0"/>
              </a:rPr>
              <a:t>General location of Operation</a:t>
            </a:r>
          </a:p>
          <a:p>
            <a:pPr marL="109538" indent="-109538">
              <a:buFont typeface="Arial" charset="0"/>
              <a:buChar char="•"/>
            </a:pPr>
            <a:r>
              <a:rPr lang="en-US" sz="1200" b="1" dirty="0">
                <a:latin typeface="Arial" pitchFamily="34" charset="0"/>
                <a:cs typeface="Arial" pitchFamily="34" charset="0"/>
              </a:rPr>
              <a:t>Initial operational timeline</a:t>
            </a:r>
          </a:p>
          <a:p>
            <a:pPr marL="109538" indent="-109538">
              <a:buFont typeface="Arial" charset="0"/>
              <a:buChar char="•"/>
            </a:pPr>
            <a:r>
              <a:rPr lang="en-US" sz="1200" b="1" dirty="0">
                <a:latin typeface="Arial" pitchFamily="34" charset="0"/>
                <a:cs typeface="Arial" pitchFamily="34" charset="0"/>
              </a:rPr>
              <a:t>Reconnaissance to initiate</a:t>
            </a:r>
          </a:p>
          <a:p>
            <a:pPr marL="109538" indent="-109538">
              <a:buFont typeface="Arial" charset="0"/>
              <a:buChar char="•"/>
            </a:pPr>
            <a:r>
              <a:rPr lang="en-US" sz="1200" b="1" dirty="0">
                <a:latin typeface="Arial" pitchFamily="34" charset="0"/>
                <a:cs typeface="Arial" pitchFamily="34" charset="0"/>
              </a:rPr>
              <a:t>Movement to initiate</a:t>
            </a:r>
          </a:p>
          <a:p>
            <a:pPr marL="109538" indent="-109538">
              <a:buFont typeface="Arial" charset="0"/>
              <a:buChar char="•"/>
            </a:pPr>
            <a:r>
              <a:rPr lang="en-US" sz="1200" b="1" dirty="0">
                <a:latin typeface="Arial" pitchFamily="34" charset="0"/>
                <a:cs typeface="Arial" pitchFamily="34" charset="0"/>
              </a:rPr>
              <a:t>Planning and preparation instructions</a:t>
            </a:r>
          </a:p>
          <a:p>
            <a:pPr marL="117475" lvl="1" indent="-117475">
              <a:buFont typeface="Arial" charset="0"/>
              <a:buChar char="•"/>
            </a:pPr>
            <a:r>
              <a:rPr lang="en-US" sz="1200" b="1" dirty="0">
                <a:latin typeface="Arial" pitchFamily="34" charset="0"/>
                <a:cs typeface="Arial" pitchFamily="34" charset="0"/>
              </a:rPr>
              <a:t>To include planning timeline</a:t>
            </a:r>
          </a:p>
          <a:p>
            <a:pPr marL="109538" indent="-109538">
              <a:buFont typeface="Arial" charset="0"/>
              <a:buChar char="•"/>
            </a:pPr>
            <a:r>
              <a:rPr lang="en-US" sz="1200" b="1" dirty="0">
                <a:latin typeface="Arial" pitchFamily="34" charset="0"/>
                <a:cs typeface="Arial" pitchFamily="34" charset="0"/>
              </a:rPr>
              <a:t>Information requirements (IR &amp; CCIR)</a:t>
            </a:r>
          </a:p>
        </p:txBody>
      </p:sp>
      <p:sp>
        <p:nvSpPr>
          <p:cNvPr id="18439" name="TextBox 21"/>
          <p:cNvSpPr txBox="1">
            <a:spLocks noChangeArrowheads="1"/>
          </p:cNvSpPr>
          <p:nvPr/>
        </p:nvSpPr>
        <p:spPr bwMode="auto">
          <a:xfrm>
            <a:off x="6045200" y="4013537"/>
            <a:ext cx="30480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Higher Times</a:t>
            </a:r>
          </a:p>
          <a:p>
            <a:pPr>
              <a:buFont typeface="Arial" charset="0"/>
              <a:buChar char="•"/>
            </a:pPr>
            <a:r>
              <a:rPr lang="en-US" sz="1200" b="1" dirty="0">
                <a:latin typeface="Arial" pitchFamily="34" charset="0"/>
                <a:cs typeface="Arial" pitchFamily="34" charset="0"/>
              </a:rPr>
              <a:t> Hard Times</a:t>
            </a:r>
          </a:p>
          <a:p>
            <a:pPr>
              <a:buFont typeface="Arial" charset="0"/>
              <a:buChar char="•"/>
            </a:pPr>
            <a:r>
              <a:rPr lang="en-US" sz="1200" b="1" dirty="0">
                <a:latin typeface="Arial" pitchFamily="34" charset="0"/>
                <a:cs typeface="Arial" pitchFamily="34" charset="0"/>
              </a:rPr>
              <a:t> Company/ Platoon TLPs</a:t>
            </a:r>
          </a:p>
          <a:p>
            <a:pPr>
              <a:buFont typeface="Arial" charset="0"/>
              <a:buChar char="•"/>
            </a:pPr>
            <a:r>
              <a:rPr lang="en-US" sz="1200" b="1" dirty="0">
                <a:latin typeface="Arial" pitchFamily="34" charset="0"/>
                <a:cs typeface="Arial" pitchFamily="34" charset="0"/>
              </a:rPr>
              <a:t> Light Data</a:t>
            </a:r>
          </a:p>
          <a:p>
            <a:pPr>
              <a:buFont typeface="Arial" charset="0"/>
              <a:buChar char="•"/>
            </a:pPr>
            <a:r>
              <a:rPr lang="en-US" sz="1200" b="1" dirty="0">
                <a:latin typeface="Arial" pitchFamily="34" charset="0"/>
                <a:cs typeface="Arial" pitchFamily="34" charset="0"/>
              </a:rPr>
              <a:t> Enemy Data</a:t>
            </a:r>
          </a:p>
          <a:p>
            <a:pPr>
              <a:buFont typeface="Arial" charset="0"/>
              <a:buChar char="•"/>
            </a:pPr>
            <a:r>
              <a:rPr lang="en-US" sz="1200" b="1" dirty="0">
                <a:latin typeface="Arial" pitchFamily="34" charset="0"/>
                <a:cs typeface="Arial" pitchFamily="34" charset="0"/>
              </a:rPr>
              <a:t> 1/3, 2/3 rule</a:t>
            </a:r>
          </a:p>
        </p:txBody>
      </p:sp>
      <p:sp>
        <p:nvSpPr>
          <p:cNvPr id="18440" name="TextBox 22"/>
          <p:cNvSpPr txBox="1">
            <a:spLocks noChangeArrowheads="1"/>
          </p:cNvSpPr>
          <p:nvPr/>
        </p:nvSpPr>
        <p:spPr bwMode="auto">
          <a:xfrm>
            <a:off x="2759075" y="4913313"/>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Enemy</a:t>
            </a:r>
          </a:p>
          <a:p>
            <a:pPr>
              <a:buFont typeface="Arial" charset="0"/>
              <a:buChar char="•"/>
            </a:pPr>
            <a:r>
              <a:rPr lang="en-US" sz="1200" b="1" dirty="0">
                <a:latin typeface="Arial" pitchFamily="34" charset="0"/>
                <a:cs typeface="Arial" pitchFamily="34" charset="0"/>
              </a:rPr>
              <a:t> General Situation</a:t>
            </a:r>
          </a:p>
          <a:p>
            <a:pPr>
              <a:buFont typeface="Arial" charset="0"/>
              <a:buChar char="•"/>
            </a:pPr>
            <a:r>
              <a:rPr lang="en-US" sz="1200" b="1" dirty="0">
                <a:latin typeface="Arial" pitchFamily="34" charset="0"/>
                <a:cs typeface="Arial" pitchFamily="34" charset="0"/>
              </a:rPr>
              <a:t> Disposition</a:t>
            </a:r>
          </a:p>
          <a:p>
            <a:pPr>
              <a:buFont typeface="Arial" charset="0"/>
              <a:buChar char="•"/>
            </a:pPr>
            <a:r>
              <a:rPr lang="en-US" sz="1200" b="1" dirty="0">
                <a:latin typeface="Arial" pitchFamily="34" charset="0"/>
                <a:cs typeface="Arial" pitchFamily="34" charset="0"/>
              </a:rPr>
              <a:t> Composition</a:t>
            </a:r>
          </a:p>
          <a:p>
            <a:pPr>
              <a:buFont typeface="Arial" charset="0"/>
              <a:buChar char="•"/>
            </a:pPr>
            <a:r>
              <a:rPr lang="en-US" sz="1200" b="1" dirty="0">
                <a:latin typeface="Arial" pitchFamily="34" charset="0"/>
                <a:cs typeface="Arial" pitchFamily="34" charset="0"/>
              </a:rPr>
              <a:t> Strength</a:t>
            </a:r>
          </a:p>
          <a:p>
            <a:pPr>
              <a:buFont typeface="Arial" charset="0"/>
              <a:buChar char="•"/>
            </a:pPr>
            <a:r>
              <a:rPr lang="en-US" sz="1200" b="1" dirty="0">
                <a:latin typeface="Arial" pitchFamily="34" charset="0"/>
                <a:cs typeface="Arial" pitchFamily="34" charset="0"/>
              </a:rPr>
              <a:t> Capabilities by WFF</a:t>
            </a:r>
          </a:p>
          <a:p>
            <a:pPr>
              <a:buFont typeface="Arial" charset="0"/>
              <a:buChar char="•"/>
            </a:pPr>
            <a:r>
              <a:rPr lang="en-US" sz="1200" b="1" dirty="0">
                <a:latin typeface="Arial" pitchFamily="34" charset="0"/>
                <a:cs typeface="Arial" pitchFamily="34" charset="0"/>
              </a:rPr>
              <a:t> PCOA &amp; MDCOA</a:t>
            </a:r>
          </a:p>
        </p:txBody>
      </p:sp>
      <p:sp>
        <p:nvSpPr>
          <p:cNvPr id="18441" name="TextBox 23"/>
          <p:cNvSpPr txBox="1">
            <a:spLocks noChangeArrowheads="1"/>
          </p:cNvSpPr>
          <p:nvPr/>
        </p:nvSpPr>
        <p:spPr bwMode="auto">
          <a:xfrm>
            <a:off x="6045200" y="5613737"/>
            <a:ext cx="3048000" cy="1015663"/>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Troops</a:t>
            </a:r>
          </a:p>
          <a:p>
            <a:pPr>
              <a:buFont typeface="Arial" charset="0"/>
              <a:buChar char="•"/>
            </a:pPr>
            <a:r>
              <a:rPr lang="en-US" sz="1200" b="1" dirty="0">
                <a:latin typeface="Arial" pitchFamily="34" charset="0"/>
                <a:cs typeface="Arial" pitchFamily="34" charset="0"/>
              </a:rPr>
              <a:t> Leadership</a:t>
            </a:r>
          </a:p>
          <a:p>
            <a:pPr>
              <a:buFont typeface="Arial" charset="0"/>
              <a:buChar char="•"/>
            </a:pPr>
            <a:r>
              <a:rPr lang="en-US" sz="1200" b="1" dirty="0">
                <a:latin typeface="Arial" pitchFamily="34" charset="0"/>
                <a:cs typeface="Arial" pitchFamily="34" charset="0"/>
              </a:rPr>
              <a:t> Morale</a:t>
            </a:r>
          </a:p>
          <a:p>
            <a:pPr>
              <a:buFont typeface="Arial" charset="0"/>
              <a:buChar char="•"/>
            </a:pPr>
            <a:r>
              <a:rPr lang="en-US" sz="1200" b="1" dirty="0">
                <a:latin typeface="Arial" pitchFamily="34" charset="0"/>
                <a:cs typeface="Arial" pitchFamily="34" charset="0"/>
              </a:rPr>
              <a:t> Training &amp; Experience</a:t>
            </a:r>
          </a:p>
          <a:p>
            <a:pPr>
              <a:buFont typeface="Arial" charset="0"/>
              <a:buChar char="•"/>
            </a:pPr>
            <a:r>
              <a:rPr lang="en-US" sz="1200" b="1" dirty="0">
                <a:latin typeface="Arial" pitchFamily="34" charset="0"/>
                <a:cs typeface="Arial" pitchFamily="34" charset="0"/>
              </a:rPr>
              <a:t> Capabilities by WFF</a:t>
            </a:r>
          </a:p>
        </p:txBody>
      </p:sp>
      <p:cxnSp>
        <p:nvCxnSpPr>
          <p:cNvPr id="26" name="Straight Connector 25"/>
          <p:cNvCxnSpPr/>
          <p:nvPr/>
        </p:nvCxnSpPr>
        <p:spPr>
          <a:xfrm>
            <a:off x="5791200" y="1270337"/>
            <a:ext cx="0" cy="441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1270337"/>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3275" y="27051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73275" y="1828800"/>
            <a:ext cx="6096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54675" y="54102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5-Point Star 53"/>
          <p:cNvSpPr/>
          <p:nvPr/>
        </p:nvSpPr>
        <p:spPr>
          <a:xfrm>
            <a:off x="8305800" y="44707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1" name="TextBox 54"/>
          <p:cNvSpPr txBox="1">
            <a:spLocks noChangeArrowheads="1"/>
          </p:cNvSpPr>
          <p:nvPr/>
        </p:nvSpPr>
        <p:spPr bwMode="auto">
          <a:xfrm>
            <a:off x="7162800" y="4826337"/>
            <a:ext cx="1762125" cy="461665"/>
          </a:xfrm>
          <a:prstGeom prst="rect">
            <a:avLst/>
          </a:prstGeom>
          <a:noFill/>
          <a:ln w="12700">
            <a:solidFill>
              <a:srgbClr val="00B0F0"/>
            </a:solidFill>
            <a:miter lim="800000"/>
            <a:headEnd/>
            <a:tailEnd/>
          </a:ln>
        </p:spPr>
        <p:txBody>
          <a:bodyPr>
            <a:spAutoFit/>
          </a:bodyPr>
          <a:lstStyle/>
          <a:p>
            <a:pPr algn="ctr"/>
            <a:r>
              <a:rPr lang="en-US" sz="1200" b="1" dirty="0">
                <a:solidFill>
                  <a:schemeClr val="accent1"/>
                </a:solidFill>
                <a:latin typeface="Arial" pitchFamily="34" charset="0"/>
                <a:cs typeface="Arial" pitchFamily="34" charset="0"/>
              </a:rPr>
              <a:t>Calculate additional time for </a:t>
            </a: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7848600" y="4100850"/>
            <a:ext cx="838691" cy="369332"/>
          </a:xfrm>
          <a:prstGeom prst="rect">
            <a:avLst/>
          </a:prstGeom>
          <a:noFill/>
          <a:ln w="9525">
            <a:noFill/>
            <a:miter lim="800000"/>
            <a:headEnd/>
            <a:tailEnd/>
          </a:ln>
        </p:spPr>
        <p:txBody>
          <a:bodyPr wrap="none">
            <a:spAutoFit/>
          </a:bodyPr>
          <a:lstStyle/>
          <a:p>
            <a:r>
              <a:rPr lang="en-US" b="1" dirty="0">
                <a:solidFill>
                  <a:srgbClr val="FF0000"/>
                </a:solidFill>
                <a:latin typeface="Arial" pitchFamily="34" charset="0"/>
                <a:cs typeface="Arial" pitchFamily="34" charset="0"/>
              </a:rPr>
              <a:t>HOPE</a:t>
            </a:r>
          </a:p>
        </p:txBody>
      </p:sp>
      <p:sp>
        <p:nvSpPr>
          <p:cNvPr id="58" name="5-Point Star 57"/>
          <p:cNvSpPr/>
          <p:nvPr/>
        </p:nvSpPr>
        <p:spPr>
          <a:xfrm>
            <a:off x="4953000" y="5029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648200" y="5334000"/>
            <a:ext cx="920445"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Intent/</a:t>
            </a:r>
          </a:p>
          <a:p>
            <a:pPr algn="ctr"/>
            <a:r>
              <a:rPr lang="en-US" sz="1200" b="1" dirty="0">
                <a:solidFill>
                  <a:schemeClr val="accent1"/>
                </a:solidFill>
                <a:latin typeface="Arial" pitchFamily="34" charset="0"/>
                <a:cs typeface="Arial" pitchFamily="34" charset="0"/>
              </a:rPr>
              <a:t>Capability</a:t>
            </a:r>
          </a:p>
        </p:txBody>
      </p:sp>
      <p:sp>
        <p:nvSpPr>
          <p:cNvPr id="61" name="5-Point Star 60"/>
          <p:cNvSpPr/>
          <p:nvPr/>
        </p:nvSpPr>
        <p:spPr>
          <a:xfrm>
            <a:off x="8316913" y="56899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7980221" y="5994737"/>
            <a:ext cx="981358"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Special</a:t>
            </a:r>
          </a:p>
          <a:p>
            <a:pPr algn="ctr"/>
            <a:r>
              <a:rPr lang="en-US" sz="12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31750" y="-76200"/>
            <a:ext cx="9175750" cy="1107996"/>
          </a:xfrm>
          <a:prstGeom prst="rect">
            <a:avLst/>
          </a:prstGeom>
          <a:solidFill>
            <a:srgbClr val="FFFF00"/>
          </a:solidFill>
          <a:ln w="9525">
            <a:noFill/>
            <a:miter lim="800000"/>
            <a:headEnd/>
            <a:tailEnd/>
          </a:ln>
        </p:spPr>
        <p:txBody>
          <a:bodyPr>
            <a:spAutoFit/>
          </a:bodyPr>
          <a:lstStyle/>
          <a:p>
            <a:pPr algn="ctr"/>
            <a:r>
              <a:rPr lang="en-US" sz="2800" b="1" dirty="0" smtClean="0">
                <a:solidFill>
                  <a:srgbClr val="FF0000"/>
                </a:solidFill>
                <a:latin typeface="Arial" pitchFamily="34" charset="0"/>
                <a:cs typeface="Arial" pitchFamily="34" charset="0"/>
              </a:rPr>
              <a:t>Group 2 slides</a:t>
            </a:r>
          </a:p>
          <a:p>
            <a:pPr algn="ctr" fontAlgn="auto">
              <a:spcBef>
                <a:spcPts val="1200"/>
              </a:spcBef>
              <a:spcAft>
                <a:spcPts val="0"/>
              </a:spcAft>
              <a:defRPr/>
            </a:pPr>
            <a:r>
              <a:rPr lang="en-US" sz="2800" b="1" u="sng" dirty="0" smtClean="0">
                <a:solidFill>
                  <a:srgbClr val="FF0000"/>
                </a:solidFill>
                <a:latin typeface="Arial" pitchFamily="34" charset="0"/>
                <a:cs typeface="Arial" pitchFamily="34" charset="0"/>
              </a:rPr>
              <a:t>Enemy Analysis</a:t>
            </a:r>
            <a:endParaRPr lang="en-US" sz="2800" b="1" u="sng" dirty="0">
              <a:solidFill>
                <a:srgbClr val="FF0000"/>
              </a:solidFill>
              <a:latin typeface="Arial" pitchFamily="34" charset="0"/>
              <a:cs typeface="Arial" pitchFamily="34" charset="0"/>
            </a:endParaRPr>
          </a:p>
        </p:txBody>
      </p:sp>
      <p:cxnSp>
        <p:nvCxnSpPr>
          <p:cNvPr id="31" name="Straight Arrow Connector 30"/>
          <p:cNvCxnSpPr/>
          <p:nvPr/>
        </p:nvCxnSpPr>
        <p:spPr>
          <a:xfrm>
            <a:off x="7620000" y="3784937"/>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0" y="5394284"/>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5-Point Star 32"/>
          <p:cNvSpPr/>
          <p:nvPr/>
        </p:nvSpPr>
        <p:spPr>
          <a:xfrm>
            <a:off x="8382000" y="27943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 name="TextBox 52"/>
          <p:cNvSpPr txBox="1">
            <a:spLocks noChangeArrowheads="1"/>
          </p:cNvSpPr>
          <p:nvPr/>
        </p:nvSpPr>
        <p:spPr bwMode="auto">
          <a:xfrm>
            <a:off x="7967704" y="3062406"/>
            <a:ext cx="947696" cy="646331"/>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Location-</a:t>
            </a:r>
          </a:p>
          <a:p>
            <a:pPr algn="ctr"/>
            <a:r>
              <a:rPr lang="en-US" sz="1200" b="1" dirty="0">
                <a:solidFill>
                  <a:schemeClr val="accent1"/>
                </a:solidFill>
                <a:latin typeface="Arial" pitchFamily="34" charset="0"/>
                <a:cs typeface="Arial" pitchFamily="34" charset="0"/>
              </a:rPr>
              <a:t>Identify all</a:t>
            </a:r>
          </a:p>
          <a:p>
            <a:pPr algn="ct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37" name="TextBox 19"/>
          <p:cNvSpPr txBox="1">
            <a:spLocks noChangeArrowheads="1"/>
          </p:cNvSpPr>
          <p:nvPr/>
        </p:nvSpPr>
        <p:spPr bwMode="auto">
          <a:xfrm>
            <a:off x="6019800" y="1117937"/>
            <a:ext cx="3048000" cy="2677656"/>
          </a:xfrm>
          <a:prstGeom prst="rect">
            <a:avLst/>
          </a:prstGeom>
          <a:noFill/>
          <a:ln w="38100">
            <a:solidFill>
              <a:srgbClr val="FFC000"/>
            </a:solidFill>
            <a:miter lim="800000"/>
            <a:headEnd/>
            <a:tailEnd/>
          </a:ln>
        </p:spPr>
        <p:txBody>
          <a:bodyPr>
            <a:spAutoFit/>
          </a:bodyPr>
          <a:lstStyle/>
          <a:p>
            <a:r>
              <a:rPr lang="en-US" sz="12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Obstacles</a:t>
            </a:r>
            <a:endParaRPr lang="en-US" sz="1200" b="1" dirty="0">
              <a:latin typeface="Arial" pitchFamily="34" charset="0"/>
              <a:cs typeface="Arial" pitchFamily="34" charset="0"/>
            </a:endParaRP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Avenues </a:t>
            </a:r>
            <a:r>
              <a:rPr lang="en-US" sz="1200" b="1" dirty="0">
                <a:latin typeface="Arial" pitchFamily="34" charset="0"/>
                <a:cs typeface="Arial" pitchFamily="34" charset="0"/>
              </a:rPr>
              <a:t>of </a:t>
            </a:r>
            <a:r>
              <a:rPr lang="en-US" sz="1200" b="1" dirty="0" smtClean="0">
                <a:latin typeface="Arial" pitchFamily="34" charset="0"/>
                <a:cs typeface="Arial" pitchFamily="34" charset="0"/>
              </a:rPr>
              <a:t>approach</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Key 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Observation</a:t>
            </a:r>
            <a:r>
              <a:rPr lang="en-US" sz="1200" b="1" dirty="0">
                <a:latin typeface="Arial" pitchFamily="34" charset="0"/>
                <a:cs typeface="Arial" pitchFamily="34" charset="0"/>
              </a:rPr>
              <a:t>/ Fields of </a:t>
            </a:r>
            <a:r>
              <a:rPr lang="en-US" sz="1200" b="1" dirty="0" smtClean="0">
                <a:latin typeface="Arial" pitchFamily="34" charset="0"/>
                <a:cs typeface="Arial" pitchFamily="34" charset="0"/>
              </a:rPr>
              <a:t>fire</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Cover </a:t>
            </a:r>
            <a:r>
              <a:rPr lang="en-US" sz="1200" b="1"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Visibility</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Wind</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Precipitation</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Cloud </a:t>
            </a:r>
            <a:r>
              <a:rPr lang="en-US" sz="1200" b="1" dirty="0">
                <a:latin typeface="Arial" pitchFamily="34" charset="0"/>
                <a:cs typeface="Arial" pitchFamily="34" charset="0"/>
              </a:rPr>
              <a:t>Coverage</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Temp</a:t>
            </a:r>
            <a:r>
              <a:rPr lang="en-US" sz="1200" b="1" dirty="0">
                <a:latin typeface="Arial" pitchFamily="34" charset="0"/>
                <a:cs typeface="Arial" pitchFamily="34" charset="0"/>
              </a:rPr>
              <a:t>/ </a:t>
            </a:r>
            <a:r>
              <a:rPr lang="en-US" sz="1200" b="1" dirty="0" smtClean="0">
                <a:latin typeface="Arial" pitchFamily="34" charset="0"/>
                <a:cs typeface="Arial" pitchFamily="34" charset="0"/>
              </a:rPr>
              <a:t>Humidity </a:t>
            </a:r>
            <a:endParaRPr lang="en-US" sz="1200" b="1" dirty="0">
              <a:latin typeface="Arial" pitchFamily="34" charset="0"/>
              <a:cs typeface="Arial" pitchFamily="34" charset="0"/>
            </a:endParaRPr>
          </a:p>
        </p:txBody>
      </p:sp>
      <p:cxnSp>
        <p:nvCxnSpPr>
          <p:cNvPr id="29" name="Straight Arrow Connector 28"/>
          <p:cNvCxnSpPr>
            <a:stCxn id="30" idx="2"/>
          </p:cNvCxnSpPr>
          <p:nvPr/>
        </p:nvCxnSpPr>
        <p:spPr>
          <a:xfrm>
            <a:off x="4206875" y="4509195"/>
            <a:ext cx="0" cy="40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18"/>
          <p:cNvSpPr txBox="1">
            <a:spLocks noChangeArrowheads="1"/>
          </p:cNvSpPr>
          <p:nvPr/>
        </p:nvSpPr>
        <p:spPr bwMode="auto">
          <a:xfrm>
            <a:off x="2759075" y="3124200"/>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Mission</a:t>
            </a:r>
          </a:p>
          <a:p>
            <a:pPr marL="109538" indent="-109538">
              <a:buFont typeface="Arial" charset="0"/>
              <a:buChar char="•"/>
            </a:pPr>
            <a:r>
              <a:rPr lang="en-US" sz="1200" b="1" dirty="0" smtClean="0">
                <a:latin typeface="Arial" pitchFamily="34" charset="0"/>
                <a:cs typeface="Arial" pitchFamily="34" charset="0"/>
              </a:rPr>
              <a:t>Mission</a:t>
            </a:r>
            <a:r>
              <a:rPr lang="en-US" sz="1200" b="1" dirty="0">
                <a:latin typeface="Arial" pitchFamily="34" charset="0"/>
                <a:cs typeface="Arial" pitchFamily="34" charset="0"/>
              </a:rPr>
              <a:t>, Intent, concept (2 levels up)</a:t>
            </a:r>
          </a:p>
          <a:p>
            <a:pPr marL="109538" indent="-109538">
              <a:buFont typeface="Arial" charset="0"/>
              <a:buChar char="•"/>
            </a:pPr>
            <a:r>
              <a:rPr lang="en-US" sz="1200" b="1" dirty="0" smtClean="0">
                <a:latin typeface="Arial" pitchFamily="34" charset="0"/>
                <a:cs typeface="Arial" pitchFamily="34" charset="0"/>
              </a:rPr>
              <a:t>Tasks: Specified</a:t>
            </a:r>
            <a:r>
              <a:rPr lang="en-US" sz="1200" b="1" dirty="0">
                <a:latin typeface="Arial" pitchFamily="34" charset="0"/>
                <a:cs typeface="Arial" pitchFamily="34" charset="0"/>
              </a:rPr>
              <a:t>/ Implied/ </a:t>
            </a:r>
            <a:r>
              <a:rPr lang="en-US" sz="1200" b="1" dirty="0" smtClean="0">
                <a:latin typeface="Arial" pitchFamily="34" charset="0"/>
                <a:cs typeface="Arial" pitchFamily="34" charset="0"/>
              </a:rPr>
              <a:t>Essential</a:t>
            </a:r>
          </a:p>
          <a:p>
            <a:pPr marL="109538" indent="-109538">
              <a:buFont typeface="Arial" panose="020B0604020202020204" pitchFamily="34" charset="0"/>
              <a:buChar char="•"/>
            </a:pPr>
            <a:r>
              <a:rPr lang="en-US" sz="1200" b="1" dirty="0" smtClean="0">
                <a:latin typeface="Arial" pitchFamily="34" charset="0"/>
                <a:cs typeface="Arial" pitchFamily="34" charset="0"/>
              </a:rPr>
              <a:t>Purpose</a:t>
            </a:r>
            <a:endParaRPr lang="en-US" sz="1200" b="1" dirty="0">
              <a:latin typeface="Arial" pitchFamily="34" charset="0"/>
              <a:cs typeface="Arial" pitchFamily="34" charset="0"/>
            </a:endParaRPr>
          </a:p>
          <a:p>
            <a:pPr marL="109538" indent="-109538">
              <a:buFont typeface="Arial" charset="0"/>
              <a:buChar char="•"/>
            </a:pPr>
            <a:r>
              <a:rPr lang="en-US" sz="1200" b="1" dirty="0">
                <a:latin typeface="Arial" pitchFamily="34" charset="0"/>
                <a:cs typeface="Arial" pitchFamily="34" charset="0"/>
              </a:rPr>
              <a:t>Constraints (require/limit action)</a:t>
            </a:r>
          </a:p>
          <a:p>
            <a:pPr marL="109538" indent="-109538">
              <a:buFont typeface="Arial" charset="0"/>
              <a:buChar char="•"/>
            </a:pPr>
            <a:r>
              <a:rPr lang="en-US" sz="1200" b="1" dirty="0">
                <a:latin typeface="Arial" pitchFamily="34" charset="0"/>
                <a:cs typeface="Arial" pitchFamily="34" charset="0"/>
              </a:rPr>
              <a:t>Restated Mission</a:t>
            </a:r>
          </a:p>
        </p:txBody>
      </p:sp>
    </p:spTree>
    <p:extLst>
      <p:ext uri="{BB962C8B-B14F-4D97-AF65-F5344CB8AC3E}">
        <p14:creationId xmlns:p14="http://schemas.microsoft.com/office/powerpoint/2010/main" val="1711459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34925"/>
            <a:ext cx="9144000" cy="646113"/>
          </a:xfrm>
          <a:prstGeom prst="rect">
            <a:avLst/>
          </a:prstGeom>
          <a:noFill/>
          <a:ln w="9525">
            <a:noFill/>
            <a:miter lim="800000"/>
            <a:headEnd/>
            <a:tailEnd/>
          </a:ln>
        </p:spPr>
        <p:txBody>
          <a:bodyPr>
            <a:spAutoFit/>
          </a:bodyPr>
          <a:lstStyle/>
          <a:p>
            <a:pPr algn="ctr"/>
            <a:r>
              <a:rPr lang="en-US" sz="3600" b="1" dirty="0">
                <a:latin typeface="Arial" pitchFamily="34" charset="0"/>
                <a:cs typeface="Arial" pitchFamily="34" charset="0"/>
              </a:rPr>
              <a:t>Learning Objectives</a:t>
            </a:r>
          </a:p>
        </p:txBody>
      </p:sp>
      <p:sp>
        <p:nvSpPr>
          <p:cNvPr id="7" name="Rectangle 1"/>
          <p:cNvSpPr>
            <a:spLocks noChangeArrowheads="1"/>
          </p:cNvSpPr>
          <p:nvPr/>
        </p:nvSpPr>
        <p:spPr bwMode="auto">
          <a:xfrm>
            <a:off x="685800" y="1951910"/>
            <a:ext cx="7924800" cy="4462760"/>
          </a:xfrm>
          <a:prstGeom prst="rect">
            <a:avLst/>
          </a:prstGeom>
          <a:noFill/>
          <a:ln w="9525">
            <a:noFill/>
            <a:miter lim="800000"/>
            <a:headEnd/>
            <a:tailEnd/>
          </a:ln>
        </p:spPr>
        <p:txBody>
          <a:bodyPr wrap="square" anchor="ctr">
            <a:spAutoFit/>
          </a:bodyPr>
          <a:lstStyle/>
          <a:p>
            <a:pPr marL="168275" eaLnBrk="0" hangingPunct="0">
              <a:defRPr/>
            </a:pPr>
            <a:r>
              <a:rPr lang="en-US" sz="2800" dirty="0" smtClean="0">
                <a:solidFill>
                  <a:schemeClr val="bg2">
                    <a:lumMod val="50000"/>
                  </a:schemeClr>
                </a:solidFill>
                <a:latin typeface="Arial" pitchFamily="34" charset="0"/>
                <a:cs typeface="Arial" pitchFamily="34" charset="0"/>
              </a:rPr>
              <a:t>ELO A:</a:t>
            </a:r>
            <a:r>
              <a:rPr lang="en-US" sz="2400" dirty="0" smtClean="0">
                <a:solidFill>
                  <a:schemeClr val="bg2">
                    <a:lumMod val="50000"/>
                  </a:schemeClr>
                </a:solidFill>
                <a:latin typeface="Arial" pitchFamily="34" charset="0"/>
                <a:cs typeface="Arial" pitchFamily="34" charset="0"/>
              </a:rPr>
              <a:t> </a:t>
            </a:r>
            <a:r>
              <a:rPr lang="en-US" sz="2400" b="1" dirty="0" smtClean="0">
                <a:solidFill>
                  <a:schemeClr val="bg1">
                    <a:lumMod val="50000"/>
                  </a:schemeClr>
                </a:solidFill>
                <a:latin typeface="Arial" pitchFamily="34" charset="0"/>
                <a:cs typeface="Arial" pitchFamily="34" charset="0"/>
              </a:rPr>
              <a:t>Apply Instructor-Facilitator Facilitation Skills</a:t>
            </a:r>
          </a:p>
          <a:p>
            <a:pPr indent="168275" eaLnBrk="0" hangingPunct="0">
              <a:defRPr/>
            </a:pPr>
            <a:r>
              <a:rPr lang="en-US" sz="2800" b="1" dirty="0" smtClean="0">
                <a:latin typeface="Arial" pitchFamily="34" charset="0"/>
                <a:cs typeface="Arial" pitchFamily="34" charset="0"/>
              </a:rPr>
              <a:t>ELO B: </a:t>
            </a:r>
            <a:r>
              <a:rPr lang="en-US" sz="2400" b="1" dirty="0" smtClean="0">
                <a:latin typeface="Arial" pitchFamily="34" charset="0"/>
                <a:cs typeface="Arial" pitchFamily="34" charset="0"/>
              </a:rPr>
              <a:t>Conduct a Unit Mission</a:t>
            </a:r>
            <a:endParaRPr lang="en-US" sz="2400" b="1" dirty="0">
              <a:latin typeface="Arial" pitchFamily="34" charset="0"/>
              <a:cs typeface="Arial" pitchFamily="34" charset="0"/>
            </a:endParaRPr>
          </a:p>
          <a:p>
            <a:pPr eaLnBrk="0" hangingPunct="0">
              <a:defRPr/>
            </a:pPr>
            <a:endParaRPr lang="en-US" sz="2400" b="1" dirty="0">
              <a:latin typeface="Arial" pitchFamily="34" charset="0"/>
              <a:cs typeface="Arial" pitchFamily="34" charset="0"/>
            </a:endParaRPr>
          </a:p>
          <a:p>
            <a:pPr marL="457200"/>
            <a:r>
              <a:rPr lang="en-US" sz="2400" b="1" dirty="0" smtClean="0">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LSA</a:t>
            </a:r>
            <a:r>
              <a:rPr lang="en-US" sz="2800" b="1" dirty="0" smtClean="0">
                <a:solidFill>
                  <a:srgbClr val="0000CC"/>
                </a:solidFill>
                <a:latin typeface="Arial" pitchFamily="34" charset="0"/>
                <a:cs typeface="Arial" pitchFamily="34" charset="0"/>
              </a:rPr>
              <a:t> 1. Plan a tactical mission IAW Troop Leading Procedures (TLP)</a:t>
            </a:r>
            <a:endParaRPr lang="en-US" sz="3600" b="1" dirty="0" smtClean="0">
              <a:solidFill>
                <a:srgbClr val="0000CC"/>
              </a:solidFill>
              <a:latin typeface="Arial" pitchFamily="34" charset="0"/>
              <a:cs typeface="Arial" pitchFamily="34" charset="0"/>
            </a:endParaRPr>
          </a:p>
          <a:p>
            <a:endParaRPr lang="en-US" sz="2400" b="1" dirty="0" smtClean="0">
              <a:latin typeface="Arial" pitchFamily="34" charset="0"/>
              <a:cs typeface="Arial" pitchFamily="34" charset="0"/>
            </a:endParaRPr>
          </a:p>
          <a:p>
            <a:pPr indent="514350"/>
            <a:r>
              <a:rPr lang="en-US" sz="2400" b="1" dirty="0" smtClean="0">
                <a:solidFill>
                  <a:srgbClr val="0000FF"/>
                </a:solidFill>
                <a:latin typeface="Arial" pitchFamily="34" charset="0"/>
                <a:cs typeface="Arial" pitchFamily="34" charset="0"/>
              </a:rPr>
              <a:t> </a:t>
            </a:r>
            <a:r>
              <a:rPr lang="en-US" sz="2400" dirty="0" err="1" smtClean="0">
                <a:latin typeface="Arial" pitchFamily="34" charset="0"/>
                <a:cs typeface="Arial" pitchFamily="34" charset="0"/>
              </a:rPr>
              <a:t>LSA</a:t>
            </a:r>
            <a:r>
              <a:rPr lang="en-US" sz="2400" dirty="0" smtClean="0">
                <a:latin typeface="Arial" pitchFamily="34" charset="0"/>
                <a:cs typeface="Arial" pitchFamily="34" charset="0"/>
              </a:rPr>
              <a:t> 2. Conducting unit training IAW TLP</a:t>
            </a:r>
          </a:p>
          <a:p>
            <a:endParaRPr lang="en-US" sz="2400" b="1" dirty="0" smtClean="0">
              <a:solidFill>
                <a:srgbClr val="0000FF"/>
              </a:solidFill>
              <a:latin typeface="Arial" pitchFamily="34" charset="0"/>
              <a:cs typeface="Arial" pitchFamily="34" charset="0"/>
            </a:endParaRPr>
          </a:p>
          <a:p>
            <a:pPr indent="168275"/>
            <a:r>
              <a:rPr lang="en-US" sz="2800" dirty="0" smtClean="0">
                <a:solidFill>
                  <a:schemeClr val="bg2">
                    <a:lumMod val="50000"/>
                  </a:schemeClr>
                </a:solidFill>
                <a:latin typeface="Arial" pitchFamily="34" charset="0"/>
                <a:cs typeface="Arial" pitchFamily="34" charset="0"/>
              </a:rPr>
              <a:t>ELO C: </a:t>
            </a:r>
            <a:r>
              <a:rPr lang="en-US" sz="2400" dirty="0" smtClean="0">
                <a:solidFill>
                  <a:schemeClr val="bg2">
                    <a:lumMod val="50000"/>
                  </a:schemeClr>
                </a:solidFill>
                <a:latin typeface="Arial" pitchFamily="34" charset="0"/>
                <a:cs typeface="Arial" pitchFamily="34" charset="0"/>
              </a:rPr>
              <a:t>Implement Instructor-Facilitator Facilitation Skills</a:t>
            </a:r>
            <a:endParaRPr lang="en-US" sz="2400" dirty="0">
              <a:solidFill>
                <a:schemeClr val="bg2">
                  <a:lumMod val="50000"/>
                </a:schemeClr>
              </a:solidFill>
              <a:latin typeface="Arial" pitchFamily="34" charset="0"/>
              <a:cs typeface="Arial" pitchFamily="34" charset="0"/>
            </a:endParaRPr>
          </a:p>
        </p:txBody>
      </p:sp>
      <p:sp>
        <p:nvSpPr>
          <p:cNvPr id="8" name="Rectangle 7"/>
          <p:cNvSpPr/>
          <p:nvPr/>
        </p:nvSpPr>
        <p:spPr>
          <a:xfrm>
            <a:off x="457200" y="838200"/>
            <a:ext cx="8229600" cy="1077218"/>
          </a:xfrm>
          <a:prstGeom prst="rect">
            <a:avLst/>
          </a:prstGeom>
        </p:spPr>
        <p:txBody>
          <a:bodyPr wrap="square">
            <a:spAutoFit/>
          </a:bodyPr>
          <a:lstStyle/>
          <a:p>
            <a:pPr marL="1082675" indent="-1082675" eaLnBrk="0" hangingPunct="0">
              <a:defRPr/>
            </a:pPr>
            <a:r>
              <a:rPr lang="en-US" sz="3200" b="1" u="sng" dirty="0" smtClean="0">
                <a:latin typeface="Arial" pitchFamily="34" charset="0"/>
                <a:cs typeface="Arial" pitchFamily="34" charset="0"/>
              </a:rPr>
              <a:t>TLO:</a:t>
            </a:r>
            <a:r>
              <a:rPr lang="en-US" sz="3200" b="1" dirty="0" smtClean="0">
                <a:latin typeface="Arial" pitchFamily="34" charset="0"/>
                <a:cs typeface="Arial" pitchFamily="34" charset="0"/>
              </a:rPr>
              <a:t> Recommend Dismounted Counter-IED Training to Unit Leaders</a:t>
            </a:r>
          </a:p>
        </p:txBody>
      </p:sp>
      <p:sp>
        <p:nvSpPr>
          <p:cNvPr id="10" name="Right Arrow 9"/>
          <p:cNvSpPr/>
          <p:nvPr/>
        </p:nvSpPr>
        <p:spPr>
          <a:xfrm>
            <a:off x="0" y="3962400"/>
            <a:ext cx="1219200" cy="762000"/>
          </a:xfrm>
          <a:prstGeom prst="rightArrow">
            <a:avLst>
              <a:gd name="adj1" fmla="val 50000"/>
              <a:gd name="adj2" fmla="val 539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WE ARE HERE</a:t>
            </a:r>
            <a:endParaRPr lang="en-US" sz="1400" b="1" dirty="0">
              <a:solidFill>
                <a:schemeClr val="tx1"/>
              </a:solidFill>
              <a:latin typeface="Arial" pitchFamily="34" charset="0"/>
              <a:cs typeface="Arial" pitchFamily="34" charset="0"/>
            </a:endParaRPr>
          </a:p>
        </p:txBody>
      </p:sp>
      <p:cxnSp>
        <p:nvCxnSpPr>
          <p:cNvPr id="9" name="Straight Connector 8"/>
          <p:cNvCxnSpPr/>
          <p:nvPr/>
        </p:nvCxnSpPr>
        <p:spPr>
          <a:xfrm>
            <a:off x="0" y="2819400"/>
            <a:ext cx="9144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715000"/>
            <a:ext cx="9144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 name="Picture 63" descr="Picture2.png"/>
          <p:cNvPicPr>
            <a:picLocks noChangeAspect="1"/>
          </p:cNvPicPr>
          <p:nvPr/>
        </p:nvPicPr>
        <p:blipFill>
          <a:blip r:embed="rId3" cstate="print"/>
          <a:stretch>
            <a:fillRect/>
          </a:stretch>
        </p:blipFill>
        <p:spPr>
          <a:xfrm>
            <a:off x="155657" y="2362200"/>
            <a:ext cx="3443958" cy="3076276"/>
          </a:xfrm>
          <a:prstGeom prst="rect">
            <a:avLst/>
          </a:prstGeom>
        </p:spPr>
      </p:pic>
      <p:sp>
        <p:nvSpPr>
          <p:cNvPr id="22530" name="Text Box 4"/>
          <p:cNvSpPr txBox="1">
            <a:spLocks noChangeArrowheads="1"/>
          </p:cNvSpPr>
          <p:nvPr/>
        </p:nvSpPr>
        <p:spPr bwMode="auto">
          <a:xfrm>
            <a:off x="5283200" y="4114800"/>
            <a:ext cx="2641600" cy="815608"/>
          </a:xfrm>
          <a:prstGeom prst="rect">
            <a:avLst/>
          </a:prstGeom>
          <a:noFill/>
          <a:ln w="9525">
            <a:noFill/>
            <a:miter lim="800000"/>
            <a:headEnd/>
            <a:tailEnd/>
          </a:ln>
        </p:spPr>
        <p:txBody>
          <a:bodyPr>
            <a:spAutoFit/>
          </a:bodyPr>
          <a:lstStyle/>
          <a:p>
            <a:pPr marL="109538" indent="-109538" eaLnBrk="0" hangingPunct="0">
              <a:lnSpc>
                <a:spcPct val="80000"/>
              </a:lnSpc>
              <a:spcBef>
                <a:spcPct val="50000"/>
              </a:spcBef>
            </a:pPr>
            <a:r>
              <a:rPr lang="en-US" sz="1000" dirty="0">
                <a:latin typeface="Arial" pitchFamily="34" charset="0"/>
                <a:cs typeface="Arial" pitchFamily="34" charset="0"/>
              </a:rPr>
              <a:t>- Form of Maneuver or Method of attack</a:t>
            </a:r>
          </a:p>
          <a:p>
            <a:pPr marL="109538" indent="-109538" eaLnBrk="0" hangingPunct="0">
              <a:lnSpc>
                <a:spcPct val="80000"/>
              </a:lnSpc>
              <a:spcBef>
                <a:spcPct val="50000"/>
              </a:spcBef>
              <a:buFontTx/>
              <a:buChar char="-"/>
            </a:pPr>
            <a:r>
              <a:rPr lang="en-US" sz="1000" dirty="0">
                <a:latin typeface="Arial" pitchFamily="34" charset="0"/>
                <a:cs typeface="Arial" pitchFamily="34" charset="0"/>
              </a:rPr>
              <a:t>What is his intent/ Task and Purpose</a:t>
            </a:r>
          </a:p>
          <a:p>
            <a:pPr marL="109538" indent="-109538" eaLnBrk="0" hangingPunct="0">
              <a:lnSpc>
                <a:spcPct val="80000"/>
              </a:lnSpc>
              <a:spcBef>
                <a:spcPct val="50000"/>
              </a:spcBef>
              <a:buFontTx/>
              <a:buChar char="-"/>
            </a:pPr>
            <a:r>
              <a:rPr lang="en-US" sz="1000" dirty="0">
                <a:latin typeface="Arial" pitchFamily="34" charset="0"/>
                <a:cs typeface="Arial" pitchFamily="34" charset="0"/>
              </a:rPr>
              <a:t> Anticipated Scheme of Maneuver</a:t>
            </a:r>
          </a:p>
          <a:p>
            <a:pPr marL="109538" indent="-109538" eaLnBrk="0" hangingPunct="0">
              <a:lnSpc>
                <a:spcPct val="80000"/>
              </a:lnSpc>
              <a:spcBef>
                <a:spcPct val="50000"/>
              </a:spcBef>
            </a:pPr>
            <a:r>
              <a:rPr lang="en-US" sz="1000" dirty="0">
                <a:latin typeface="Arial" pitchFamily="34" charset="0"/>
                <a:cs typeface="Arial" pitchFamily="34" charset="0"/>
              </a:rPr>
              <a:t>- Endstate</a:t>
            </a:r>
          </a:p>
        </p:txBody>
      </p:sp>
      <p:sp>
        <p:nvSpPr>
          <p:cNvPr id="22532" name="AutoShape 12"/>
          <p:cNvSpPr>
            <a:spLocks/>
          </p:cNvSpPr>
          <p:nvPr/>
        </p:nvSpPr>
        <p:spPr bwMode="auto">
          <a:xfrm>
            <a:off x="6248400" y="1143000"/>
            <a:ext cx="117475" cy="738187"/>
          </a:xfrm>
          <a:prstGeom prst="leftBrace">
            <a:avLst>
              <a:gd name="adj1" fmla="val 62489"/>
              <a:gd name="adj2" fmla="val 50000"/>
            </a:avLst>
          </a:prstGeom>
          <a:noFill/>
          <a:ln w="28575">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2533" name="AutoShape 14"/>
          <p:cNvSpPr>
            <a:spLocks/>
          </p:cNvSpPr>
          <p:nvPr/>
        </p:nvSpPr>
        <p:spPr bwMode="auto">
          <a:xfrm>
            <a:off x="5943600" y="1943100"/>
            <a:ext cx="165100" cy="419100"/>
          </a:xfrm>
          <a:prstGeom prst="leftBrace">
            <a:avLst>
              <a:gd name="adj1" fmla="val 27559"/>
              <a:gd name="adj2" fmla="val 50000"/>
            </a:avLst>
          </a:prstGeom>
          <a:noFill/>
          <a:ln w="28575">
            <a:solidFill>
              <a:schemeClr val="tx1"/>
            </a:solidFill>
            <a:round/>
            <a:headEnd/>
            <a:tailEnd/>
          </a:ln>
        </p:spPr>
        <p:txBody>
          <a:bodyPr wrap="none" anchor="ctr"/>
          <a:lstStyle/>
          <a:p>
            <a:endParaRPr lang="en-US" sz="1000" b="1" dirty="0">
              <a:latin typeface="Arial" pitchFamily="34" charset="0"/>
              <a:cs typeface="Arial" pitchFamily="34" charset="0"/>
            </a:endParaRPr>
          </a:p>
        </p:txBody>
      </p:sp>
      <p:sp>
        <p:nvSpPr>
          <p:cNvPr id="22534" name="AutoShape 15"/>
          <p:cNvSpPr>
            <a:spLocks/>
          </p:cNvSpPr>
          <p:nvPr/>
        </p:nvSpPr>
        <p:spPr bwMode="auto">
          <a:xfrm>
            <a:off x="5105400" y="4114800"/>
            <a:ext cx="228600" cy="838200"/>
          </a:xfrm>
          <a:prstGeom prst="leftBrace">
            <a:avLst>
              <a:gd name="adj1" fmla="val 87507"/>
              <a:gd name="adj2" fmla="val 50000"/>
            </a:avLst>
          </a:prstGeom>
          <a:noFill/>
          <a:ln w="28575">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2535" name="Text Box 26"/>
          <p:cNvSpPr txBox="1">
            <a:spLocks noChangeArrowheads="1"/>
          </p:cNvSpPr>
          <p:nvPr/>
        </p:nvSpPr>
        <p:spPr bwMode="auto">
          <a:xfrm>
            <a:off x="6400800" y="1143000"/>
            <a:ext cx="1917513" cy="707886"/>
          </a:xfrm>
          <a:prstGeom prst="rect">
            <a:avLst/>
          </a:prstGeom>
          <a:noFill/>
          <a:ln w="9525">
            <a:noFill/>
            <a:miter lim="800000"/>
            <a:headEnd/>
            <a:tailEnd/>
          </a:ln>
        </p:spPr>
        <p:txBody>
          <a:bodyPr wrap="none">
            <a:spAutoFit/>
          </a:bodyPr>
          <a:lstStyle/>
          <a:p>
            <a:r>
              <a:rPr lang="en-US" sz="1000" dirty="0">
                <a:latin typeface="Arial" pitchFamily="34" charset="0"/>
                <a:cs typeface="Arial" pitchFamily="34" charset="0"/>
              </a:rPr>
              <a:t>“</a:t>
            </a:r>
            <a:r>
              <a:rPr lang="en-US" sz="1000" u="sng" dirty="0">
                <a:latin typeface="Arial" pitchFamily="34" charset="0"/>
                <a:cs typeface="Arial" pitchFamily="34" charset="0"/>
              </a:rPr>
              <a:t>BIG PICTURE</a:t>
            </a:r>
            <a:r>
              <a:rPr lang="en-US" sz="1000" dirty="0">
                <a:latin typeface="Arial" pitchFamily="34" charset="0"/>
                <a:cs typeface="Arial" pitchFamily="34" charset="0"/>
              </a:rPr>
              <a:t>”</a:t>
            </a:r>
            <a:endParaRPr lang="en-US" sz="1000" b="1" dirty="0">
              <a:latin typeface="Arial" pitchFamily="34" charset="0"/>
              <a:cs typeface="Arial" pitchFamily="34" charset="0"/>
            </a:endParaRPr>
          </a:p>
          <a:p>
            <a:r>
              <a:rPr lang="en-US" sz="1000" dirty="0">
                <a:latin typeface="Arial" pitchFamily="34" charset="0"/>
                <a:cs typeface="Arial" pitchFamily="34" charset="0"/>
              </a:rPr>
              <a:t>- “Who are they?”</a:t>
            </a:r>
          </a:p>
          <a:p>
            <a:r>
              <a:rPr lang="en-US" sz="1000" dirty="0">
                <a:latin typeface="Arial" pitchFamily="34" charset="0"/>
                <a:cs typeface="Arial" pitchFamily="34" charset="0"/>
              </a:rPr>
              <a:t>- “Where did they come from?”</a:t>
            </a:r>
          </a:p>
          <a:p>
            <a:r>
              <a:rPr lang="en-US" sz="1000" dirty="0">
                <a:latin typeface="Arial" pitchFamily="34" charset="0"/>
                <a:cs typeface="Arial" pitchFamily="34" charset="0"/>
              </a:rPr>
              <a:t>- “What are they doing now?”</a:t>
            </a:r>
          </a:p>
        </p:txBody>
      </p:sp>
      <p:sp>
        <p:nvSpPr>
          <p:cNvPr id="22536" name="Text Box 27"/>
          <p:cNvSpPr txBox="1">
            <a:spLocks noChangeArrowheads="1"/>
          </p:cNvSpPr>
          <p:nvPr/>
        </p:nvSpPr>
        <p:spPr bwMode="auto">
          <a:xfrm>
            <a:off x="6116638" y="2008257"/>
            <a:ext cx="2917825" cy="353943"/>
          </a:xfrm>
          <a:prstGeom prst="rect">
            <a:avLst/>
          </a:prstGeom>
          <a:noFill/>
          <a:ln w="9525">
            <a:noFill/>
            <a:miter lim="800000"/>
            <a:headEnd/>
            <a:tailEnd/>
          </a:ln>
        </p:spPr>
        <p:txBody>
          <a:bodyPr>
            <a:spAutoFit/>
          </a:bodyPr>
          <a:lstStyle/>
          <a:p>
            <a:pPr marL="457200" indent="-457200" eaLnBrk="0" hangingPunct="0">
              <a:lnSpc>
                <a:spcPct val="60000"/>
              </a:lnSpc>
              <a:spcBef>
                <a:spcPct val="50000"/>
              </a:spcBef>
            </a:pPr>
            <a:r>
              <a:rPr lang="en-US" sz="1000" dirty="0">
                <a:latin typeface="Arial" pitchFamily="34" charset="0"/>
                <a:cs typeface="Arial" pitchFamily="34" charset="0"/>
              </a:rPr>
              <a:t>- “Where are they/ how are they arrayed?’</a:t>
            </a:r>
          </a:p>
          <a:p>
            <a:pPr marL="457200" indent="-457200" eaLnBrk="0" hangingPunct="0">
              <a:lnSpc>
                <a:spcPct val="60000"/>
              </a:lnSpc>
              <a:spcBef>
                <a:spcPct val="50000"/>
              </a:spcBef>
            </a:pPr>
            <a:r>
              <a:rPr lang="en-US" sz="1000" dirty="0">
                <a:latin typeface="Arial" pitchFamily="34" charset="0"/>
                <a:cs typeface="Arial" pitchFamily="34" charset="0"/>
              </a:rPr>
              <a:t> - “Their Task and Purpose?”</a:t>
            </a:r>
          </a:p>
        </p:txBody>
      </p:sp>
      <p:sp>
        <p:nvSpPr>
          <p:cNvPr id="22538" name="Text Box 30"/>
          <p:cNvSpPr txBox="1">
            <a:spLocks noChangeArrowheads="1"/>
          </p:cNvSpPr>
          <p:nvPr/>
        </p:nvSpPr>
        <p:spPr bwMode="auto">
          <a:xfrm>
            <a:off x="3073400" y="1368623"/>
            <a:ext cx="2819400" cy="307777"/>
          </a:xfrm>
          <a:prstGeom prst="rect">
            <a:avLst/>
          </a:prstGeom>
          <a:noFill/>
          <a:ln w="9525">
            <a:noFill/>
            <a:miter lim="800000"/>
            <a:headEnd/>
            <a:tailEnd/>
          </a:ln>
        </p:spPr>
        <p:txBody>
          <a:bodyPr wrap="square">
            <a:spAutoFit/>
          </a:bodyPr>
          <a:lstStyle/>
          <a:p>
            <a:pPr algn="ctr" eaLnBrk="0" hangingPunct="0">
              <a:spcBef>
                <a:spcPct val="50000"/>
              </a:spcBef>
            </a:pPr>
            <a:r>
              <a:rPr lang="en-US" sz="1400" b="1" dirty="0">
                <a:latin typeface="Arial" pitchFamily="34" charset="0"/>
                <a:cs typeface="Arial" pitchFamily="34" charset="0"/>
              </a:rPr>
              <a:t>GENERAL </a:t>
            </a:r>
            <a:r>
              <a:rPr lang="en-US" sz="1400" b="1" dirty="0" smtClean="0">
                <a:latin typeface="Arial" pitchFamily="34" charset="0"/>
                <a:cs typeface="Arial" pitchFamily="34" charset="0"/>
              </a:rPr>
              <a:t>SITUATION</a:t>
            </a:r>
            <a:endParaRPr lang="en-US" sz="1400" b="1" dirty="0">
              <a:latin typeface="Arial" pitchFamily="34" charset="0"/>
              <a:cs typeface="Arial" pitchFamily="34" charset="0"/>
            </a:endParaRPr>
          </a:p>
        </p:txBody>
      </p:sp>
      <p:sp>
        <p:nvSpPr>
          <p:cNvPr id="22539" name="Line 31"/>
          <p:cNvSpPr>
            <a:spLocks noChangeShapeType="1"/>
          </p:cNvSpPr>
          <p:nvPr/>
        </p:nvSpPr>
        <p:spPr bwMode="auto">
          <a:xfrm>
            <a:off x="3863975" y="3352800"/>
            <a:ext cx="1371600" cy="0"/>
          </a:xfrm>
          <a:prstGeom prst="line">
            <a:avLst/>
          </a:prstGeom>
          <a:noFill/>
          <a:ln w="9525">
            <a:solidFill>
              <a:schemeClr val="tx1"/>
            </a:solidFill>
            <a:round/>
            <a:headEnd/>
            <a:tailEnd/>
          </a:ln>
        </p:spPr>
        <p:txBody>
          <a:bodyPr wrap="none" anchor="ctr"/>
          <a:lstStyle/>
          <a:p>
            <a:endParaRPr lang="en-US" sz="1400" b="1" dirty="0">
              <a:latin typeface="Arial" pitchFamily="34" charset="0"/>
              <a:cs typeface="Arial" pitchFamily="34" charset="0"/>
            </a:endParaRPr>
          </a:p>
        </p:txBody>
      </p:sp>
      <p:sp>
        <p:nvSpPr>
          <p:cNvPr id="22540" name="Line 32"/>
          <p:cNvSpPr>
            <a:spLocks noChangeShapeType="1"/>
          </p:cNvSpPr>
          <p:nvPr/>
        </p:nvSpPr>
        <p:spPr bwMode="auto">
          <a:xfrm>
            <a:off x="3657600" y="2895600"/>
            <a:ext cx="1752600" cy="0"/>
          </a:xfrm>
          <a:prstGeom prst="line">
            <a:avLst/>
          </a:prstGeom>
          <a:noFill/>
          <a:ln w="9525">
            <a:solidFill>
              <a:schemeClr val="tx1"/>
            </a:solidFill>
            <a:round/>
            <a:headEnd/>
            <a:tailEnd/>
          </a:ln>
        </p:spPr>
        <p:txBody>
          <a:bodyPr wrap="none" anchor="ctr"/>
          <a:lstStyle/>
          <a:p>
            <a:endParaRPr lang="en-US" sz="1400" b="1" dirty="0">
              <a:latin typeface="Arial" pitchFamily="34" charset="0"/>
              <a:cs typeface="Arial" pitchFamily="34" charset="0"/>
            </a:endParaRPr>
          </a:p>
        </p:txBody>
      </p:sp>
      <p:sp>
        <p:nvSpPr>
          <p:cNvPr id="22541" name="Line 34"/>
          <p:cNvSpPr>
            <a:spLocks noChangeShapeType="1"/>
          </p:cNvSpPr>
          <p:nvPr/>
        </p:nvSpPr>
        <p:spPr bwMode="auto">
          <a:xfrm>
            <a:off x="3352800" y="1966912"/>
            <a:ext cx="2395728" cy="14288"/>
          </a:xfrm>
          <a:prstGeom prst="line">
            <a:avLst/>
          </a:prstGeom>
          <a:noFill/>
          <a:ln w="9525">
            <a:solidFill>
              <a:schemeClr val="tx1"/>
            </a:solidFill>
            <a:round/>
            <a:headEnd/>
            <a:tailEnd/>
          </a:ln>
        </p:spPr>
        <p:txBody>
          <a:bodyPr wrap="none" anchor="ctr"/>
          <a:lstStyle/>
          <a:p>
            <a:endParaRPr lang="en-US" sz="1400" b="1" dirty="0">
              <a:latin typeface="Arial" pitchFamily="34" charset="0"/>
              <a:cs typeface="Arial" pitchFamily="34" charset="0"/>
            </a:endParaRPr>
          </a:p>
        </p:txBody>
      </p:sp>
      <p:sp>
        <p:nvSpPr>
          <p:cNvPr id="22543" name="Text Box 36"/>
          <p:cNvSpPr txBox="1">
            <a:spLocks noChangeArrowheads="1"/>
          </p:cNvSpPr>
          <p:nvPr/>
        </p:nvSpPr>
        <p:spPr bwMode="auto">
          <a:xfrm>
            <a:off x="3733800" y="2511623"/>
            <a:ext cx="1460656" cy="307777"/>
          </a:xfrm>
          <a:prstGeom prst="rect">
            <a:avLst/>
          </a:prstGeom>
          <a:noFill/>
          <a:ln w="9525">
            <a:noFill/>
            <a:miter lim="800000"/>
            <a:headEnd/>
            <a:tailEnd/>
          </a:ln>
        </p:spPr>
        <p:txBody>
          <a:bodyPr wrap="none">
            <a:spAutoFit/>
          </a:bodyPr>
          <a:lstStyle/>
          <a:p>
            <a:pPr eaLnBrk="0" hangingPunct="0">
              <a:spcBef>
                <a:spcPct val="50000"/>
              </a:spcBef>
            </a:pPr>
            <a:r>
              <a:rPr lang="en-US" sz="1400" b="1" dirty="0">
                <a:latin typeface="Arial" pitchFamily="34" charset="0"/>
                <a:cs typeface="Arial" pitchFamily="34" charset="0"/>
              </a:rPr>
              <a:t>COMPOSITION</a:t>
            </a:r>
          </a:p>
        </p:txBody>
      </p:sp>
      <p:sp>
        <p:nvSpPr>
          <p:cNvPr id="22544" name="Text Box 38"/>
          <p:cNvSpPr txBox="1">
            <a:spLocks noChangeArrowheads="1"/>
          </p:cNvSpPr>
          <p:nvPr/>
        </p:nvSpPr>
        <p:spPr bwMode="auto">
          <a:xfrm>
            <a:off x="3756025" y="2968625"/>
            <a:ext cx="1419225" cy="307975"/>
          </a:xfrm>
          <a:prstGeom prst="rect">
            <a:avLst/>
          </a:prstGeom>
          <a:noFill/>
          <a:ln w="9525">
            <a:noFill/>
            <a:miter lim="800000"/>
            <a:headEnd/>
            <a:tailEnd/>
          </a:ln>
        </p:spPr>
        <p:txBody>
          <a:bodyPr wrap="none">
            <a:spAutoFit/>
          </a:bodyPr>
          <a:lstStyle/>
          <a:p>
            <a:pPr algn="ctr"/>
            <a:r>
              <a:rPr lang="en-US" sz="1400" b="1" dirty="0">
                <a:latin typeface="Arial" pitchFamily="34" charset="0"/>
                <a:cs typeface="Arial" pitchFamily="34" charset="0"/>
              </a:rPr>
              <a:t>CAPABILITIES</a:t>
            </a:r>
          </a:p>
        </p:txBody>
      </p:sp>
      <p:sp>
        <p:nvSpPr>
          <p:cNvPr id="22547" name="Text Box 41"/>
          <p:cNvSpPr txBox="1">
            <a:spLocks noChangeArrowheads="1"/>
          </p:cNvSpPr>
          <p:nvPr/>
        </p:nvSpPr>
        <p:spPr bwMode="auto">
          <a:xfrm>
            <a:off x="5867400" y="2438641"/>
            <a:ext cx="2746586" cy="533159"/>
          </a:xfrm>
          <a:prstGeom prst="rect">
            <a:avLst/>
          </a:prstGeom>
          <a:noFill/>
          <a:ln w="9525">
            <a:noFill/>
            <a:miter lim="800000"/>
            <a:headEnd/>
            <a:tailEnd/>
          </a:ln>
        </p:spPr>
        <p:txBody>
          <a:bodyPr wrap="none">
            <a:spAutoFit/>
          </a:bodyPr>
          <a:lstStyle/>
          <a:p>
            <a:pPr marL="109538" indent="-109538" eaLnBrk="0" hangingPunct="0">
              <a:lnSpc>
                <a:spcPct val="60000"/>
              </a:lnSpc>
              <a:spcBef>
                <a:spcPct val="50000"/>
              </a:spcBef>
              <a:buFontTx/>
              <a:buChar char="-"/>
            </a:pPr>
            <a:r>
              <a:rPr lang="en-US" sz="1000" dirty="0">
                <a:latin typeface="Arial" pitchFamily="34" charset="0"/>
                <a:cs typeface="Arial" pitchFamily="34" charset="0"/>
              </a:rPr>
              <a:t>What does he  look like? </a:t>
            </a:r>
          </a:p>
          <a:p>
            <a:pPr marL="109538" indent="-109538" eaLnBrk="0" hangingPunct="0">
              <a:lnSpc>
                <a:spcPct val="60000"/>
              </a:lnSpc>
              <a:spcBef>
                <a:spcPct val="50000"/>
              </a:spcBef>
              <a:buFontTx/>
              <a:buChar char="-"/>
            </a:pPr>
            <a:r>
              <a:rPr lang="en-US" sz="1000" dirty="0">
                <a:latin typeface="Arial" pitchFamily="34" charset="0"/>
                <a:cs typeface="Arial" pitchFamily="34" charset="0"/>
              </a:rPr>
              <a:t>Do we have any information on the network</a:t>
            </a:r>
          </a:p>
          <a:p>
            <a:pPr marL="109538" indent="-109538">
              <a:lnSpc>
                <a:spcPct val="130000"/>
              </a:lnSpc>
              <a:buFontTx/>
              <a:buChar char="-"/>
            </a:pPr>
            <a:r>
              <a:rPr lang="en-US" sz="1000" dirty="0">
                <a:latin typeface="Arial" pitchFamily="34" charset="0"/>
                <a:cs typeface="Arial" pitchFamily="34" charset="0"/>
              </a:rPr>
              <a:t>“What weapons &amp; gear do they have? </a:t>
            </a:r>
          </a:p>
        </p:txBody>
      </p:sp>
      <p:sp>
        <p:nvSpPr>
          <p:cNvPr id="22548" name="AutoShape 42"/>
          <p:cNvSpPr>
            <a:spLocks/>
          </p:cNvSpPr>
          <p:nvPr/>
        </p:nvSpPr>
        <p:spPr bwMode="auto">
          <a:xfrm>
            <a:off x="5562600" y="2992765"/>
            <a:ext cx="228600" cy="381000"/>
          </a:xfrm>
          <a:prstGeom prst="leftBrace">
            <a:avLst>
              <a:gd name="adj1" fmla="val 13889"/>
              <a:gd name="adj2" fmla="val 50000"/>
            </a:avLst>
          </a:prstGeom>
          <a:noFill/>
          <a:ln w="28575">
            <a:solidFill>
              <a:schemeClr val="tx1"/>
            </a:solidFill>
            <a:round/>
            <a:headEnd/>
            <a:tailEnd/>
          </a:ln>
        </p:spPr>
        <p:txBody>
          <a:bodyPr wrap="none" anchor="ctr"/>
          <a:lstStyle/>
          <a:p>
            <a:endParaRPr lang="en-US" sz="1000" b="1" dirty="0">
              <a:latin typeface="Arial" pitchFamily="34" charset="0"/>
              <a:cs typeface="Arial" pitchFamily="34" charset="0"/>
            </a:endParaRPr>
          </a:p>
        </p:txBody>
      </p:sp>
      <p:sp>
        <p:nvSpPr>
          <p:cNvPr id="22551" name="Rectangle 49"/>
          <p:cNvSpPr>
            <a:spLocks noChangeArrowheads="1"/>
          </p:cNvSpPr>
          <p:nvPr/>
        </p:nvSpPr>
        <p:spPr bwMode="auto">
          <a:xfrm>
            <a:off x="5638800" y="3505200"/>
            <a:ext cx="2621615" cy="338554"/>
          </a:xfrm>
          <a:prstGeom prst="rect">
            <a:avLst/>
          </a:prstGeom>
          <a:noFill/>
          <a:ln w="9525">
            <a:noFill/>
            <a:miter lim="800000"/>
            <a:headEnd/>
            <a:tailEnd/>
          </a:ln>
        </p:spPr>
        <p:txBody>
          <a:bodyPr wrap="none">
            <a:spAutoFit/>
          </a:bodyPr>
          <a:lstStyle/>
          <a:p>
            <a:r>
              <a:rPr lang="en-US" sz="1600" b="1" u="sng" dirty="0">
                <a:latin typeface="Arial" pitchFamily="34" charset="0"/>
                <a:cs typeface="Arial" pitchFamily="34" charset="0"/>
              </a:rPr>
              <a:t>Start to ID Vulnerabilities</a:t>
            </a:r>
          </a:p>
        </p:txBody>
      </p:sp>
      <p:sp>
        <p:nvSpPr>
          <p:cNvPr id="22552" name="AutoShape 51"/>
          <p:cNvSpPr>
            <a:spLocks/>
          </p:cNvSpPr>
          <p:nvPr/>
        </p:nvSpPr>
        <p:spPr bwMode="auto">
          <a:xfrm>
            <a:off x="5410200" y="3505200"/>
            <a:ext cx="228600" cy="381000"/>
          </a:xfrm>
          <a:prstGeom prst="leftBrace">
            <a:avLst>
              <a:gd name="adj1" fmla="val 13889"/>
              <a:gd name="adj2" fmla="val 50000"/>
            </a:avLst>
          </a:prstGeom>
          <a:noFill/>
          <a:ln w="28575">
            <a:solidFill>
              <a:schemeClr val="tx1"/>
            </a:solidFill>
            <a:round/>
            <a:headEnd/>
            <a:tailEnd/>
          </a:ln>
        </p:spPr>
        <p:txBody>
          <a:bodyPr wrap="none" anchor="ctr"/>
          <a:lstStyle/>
          <a:p>
            <a:endParaRPr lang="en-US" b="1" dirty="0">
              <a:latin typeface="Arial" pitchFamily="34" charset="0"/>
              <a:cs typeface="Arial" pitchFamily="34" charset="0"/>
            </a:endParaRPr>
          </a:p>
        </p:txBody>
      </p:sp>
      <p:sp>
        <p:nvSpPr>
          <p:cNvPr id="22553" name="Line 52"/>
          <p:cNvSpPr>
            <a:spLocks noChangeShapeType="1"/>
          </p:cNvSpPr>
          <p:nvPr/>
        </p:nvSpPr>
        <p:spPr bwMode="auto">
          <a:xfrm>
            <a:off x="5181600" y="3657600"/>
            <a:ext cx="152400" cy="0"/>
          </a:xfrm>
          <a:prstGeom prst="line">
            <a:avLst/>
          </a:prstGeom>
          <a:noFill/>
          <a:ln w="28575">
            <a:solidFill>
              <a:schemeClr val="tx1"/>
            </a:solidFill>
            <a:round/>
            <a:headEnd/>
            <a:tailEnd type="triangle" w="med" len="med"/>
          </a:ln>
        </p:spPr>
        <p:txBody>
          <a:bodyPr/>
          <a:lstStyle/>
          <a:p>
            <a:endParaRPr lang="en-US" sz="1400" b="1" dirty="0">
              <a:latin typeface="Arial" pitchFamily="34" charset="0"/>
              <a:cs typeface="Arial" pitchFamily="34" charset="0"/>
            </a:endParaRPr>
          </a:p>
        </p:txBody>
      </p:sp>
      <p:sp>
        <p:nvSpPr>
          <p:cNvPr id="22554" name="Text Box 53"/>
          <p:cNvSpPr txBox="1">
            <a:spLocks noChangeArrowheads="1"/>
          </p:cNvSpPr>
          <p:nvPr/>
        </p:nvSpPr>
        <p:spPr bwMode="auto">
          <a:xfrm>
            <a:off x="3733800" y="3352800"/>
            <a:ext cx="1573212" cy="461665"/>
          </a:xfrm>
          <a:prstGeom prst="rect">
            <a:avLst/>
          </a:prstGeom>
          <a:noFill/>
          <a:ln w="9525">
            <a:noFill/>
            <a:miter lim="800000"/>
            <a:headEnd/>
            <a:tailEnd/>
          </a:ln>
        </p:spPr>
        <p:txBody>
          <a:bodyPr>
            <a:spAutoFit/>
          </a:bodyPr>
          <a:lstStyle/>
          <a:p>
            <a:pPr algn="ctr" eaLnBrk="0" hangingPunct="0">
              <a:spcBef>
                <a:spcPct val="50000"/>
              </a:spcBef>
            </a:pPr>
            <a:r>
              <a:rPr lang="en-US" sz="1200" b="1" dirty="0">
                <a:latin typeface="Arial" pitchFamily="34" charset="0"/>
                <a:cs typeface="Arial" pitchFamily="34" charset="0"/>
              </a:rPr>
              <a:t>STRENGTH &amp; WEAKNESS</a:t>
            </a:r>
          </a:p>
        </p:txBody>
      </p:sp>
      <p:sp>
        <p:nvSpPr>
          <p:cNvPr id="22555" name="Text Box 41"/>
          <p:cNvSpPr txBox="1">
            <a:spLocks noChangeArrowheads="1"/>
          </p:cNvSpPr>
          <p:nvPr/>
        </p:nvSpPr>
        <p:spPr bwMode="auto">
          <a:xfrm>
            <a:off x="5638800" y="3068965"/>
            <a:ext cx="2866810" cy="360035"/>
          </a:xfrm>
          <a:prstGeom prst="rect">
            <a:avLst/>
          </a:prstGeom>
          <a:noFill/>
          <a:ln w="9525">
            <a:noFill/>
            <a:miter lim="800000"/>
            <a:headEnd/>
            <a:tailEnd/>
          </a:ln>
        </p:spPr>
        <p:txBody>
          <a:bodyPr wrap="none">
            <a:spAutoFit/>
          </a:bodyPr>
          <a:lstStyle/>
          <a:p>
            <a:pPr marL="109538" indent="-109538" eaLnBrk="0" hangingPunct="0">
              <a:lnSpc>
                <a:spcPct val="60000"/>
              </a:lnSpc>
              <a:spcBef>
                <a:spcPct val="50000"/>
              </a:spcBef>
              <a:buFontTx/>
              <a:buChar char="-"/>
            </a:pPr>
            <a:r>
              <a:rPr lang="en-US" sz="1000" dirty="0">
                <a:latin typeface="Arial" pitchFamily="34" charset="0"/>
                <a:cs typeface="Arial" pitchFamily="34" charset="0"/>
              </a:rPr>
              <a:t>What are his demonstrated methods of attack</a:t>
            </a:r>
          </a:p>
          <a:p>
            <a:pPr marL="109538" indent="-109538" eaLnBrk="0" hangingPunct="0">
              <a:lnSpc>
                <a:spcPct val="60000"/>
              </a:lnSpc>
              <a:spcBef>
                <a:spcPct val="50000"/>
              </a:spcBef>
              <a:buFontTx/>
              <a:buChar char="-"/>
            </a:pPr>
            <a:r>
              <a:rPr lang="en-US" sz="1000" dirty="0">
                <a:latin typeface="Arial" pitchFamily="34" charset="0"/>
                <a:cs typeface="Arial" pitchFamily="34" charset="0"/>
              </a:rPr>
              <a:t>What are the preferred TTPs in the AO</a:t>
            </a:r>
          </a:p>
        </p:txBody>
      </p:sp>
      <p:cxnSp>
        <p:nvCxnSpPr>
          <p:cNvPr id="36" name="Straight Connector 35"/>
          <p:cNvCxnSpPr/>
          <p:nvPr/>
        </p:nvCxnSpPr>
        <p:spPr>
          <a:xfrm>
            <a:off x="3505200" y="2362200"/>
            <a:ext cx="21122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7" name="AutoShape 14"/>
          <p:cNvSpPr>
            <a:spLocks/>
          </p:cNvSpPr>
          <p:nvPr/>
        </p:nvSpPr>
        <p:spPr bwMode="auto">
          <a:xfrm>
            <a:off x="5791200" y="2462454"/>
            <a:ext cx="152400" cy="457200"/>
          </a:xfrm>
          <a:prstGeom prst="leftBrace">
            <a:avLst>
              <a:gd name="adj1" fmla="val 27538"/>
              <a:gd name="adj2" fmla="val 50000"/>
            </a:avLst>
          </a:prstGeom>
          <a:noFill/>
          <a:ln w="28575">
            <a:solidFill>
              <a:schemeClr val="tx1"/>
            </a:solidFill>
            <a:round/>
            <a:headEnd/>
            <a:tailEnd/>
          </a:ln>
        </p:spPr>
        <p:txBody>
          <a:bodyPr wrap="none" anchor="ctr"/>
          <a:lstStyle/>
          <a:p>
            <a:endParaRPr lang="en-US" sz="1000" b="1" dirty="0">
              <a:latin typeface="Arial" pitchFamily="34" charset="0"/>
              <a:cs typeface="Arial" pitchFamily="34" charset="0"/>
            </a:endParaRPr>
          </a:p>
        </p:txBody>
      </p:sp>
      <p:grpSp>
        <p:nvGrpSpPr>
          <p:cNvPr id="2" name="Group 47"/>
          <p:cNvGrpSpPr>
            <a:grpSpLocks/>
          </p:cNvGrpSpPr>
          <p:nvPr/>
        </p:nvGrpSpPr>
        <p:grpSpPr bwMode="auto">
          <a:xfrm>
            <a:off x="381000" y="2851196"/>
            <a:ext cx="2743200" cy="1351322"/>
            <a:chOff x="-3694" y="315"/>
            <a:chExt cx="1728" cy="680"/>
          </a:xfrm>
        </p:grpSpPr>
        <p:sp>
          <p:nvSpPr>
            <p:cNvPr id="22574" name="Rectangle 12"/>
            <p:cNvSpPr>
              <a:spLocks noChangeArrowheads="1"/>
            </p:cNvSpPr>
            <p:nvPr/>
          </p:nvSpPr>
          <p:spPr bwMode="auto">
            <a:xfrm>
              <a:off x="-2791" y="315"/>
              <a:ext cx="825" cy="367"/>
            </a:xfrm>
            <a:prstGeom prst="rect">
              <a:avLst/>
            </a:prstGeom>
            <a:noFill/>
            <a:ln w="12700">
              <a:noFill/>
              <a:miter lim="800000"/>
              <a:headEnd/>
              <a:tailEnd/>
            </a:ln>
          </p:spPr>
          <p:txBody>
            <a:bodyPr wrap="none" lIns="82550" tIns="41275" rIns="82550" bIns="41275">
              <a:spAutoFit/>
            </a:bodyPr>
            <a:lstStyle/>
            <a:p>
              <a:pPr algn="ctr" defTabSz="739775" eaLnBrk="0" hangingPunct="0"/>
              <a:r>
                <a:rPr lang="en-US" sz="1050" b="1" dirty="0">
                  <a:latin typeface="Arial" pitchFamily="34" charset="0"/>
                  <a:cs typeface="Arial" pitchFamily="34" charset="0"/>
                </a:rPr>
                <a:t>DEFINE</a:t>
              </a:r>
            </a:p>
            <a:p>
              <a:pPr algn="ctr" defTabSz="739775" eaLnBrk="0" hangingPunct="0"/>
              <a:r>
                <a:rPr lang="en-US" sz="1050" b="1" dirty="0">
                  <a:latin typeface="Arial" pitchFamily="34" charset="0"/>
                  <a:cs typeface="Arial" pitchFamily="34" charset="0"/>
                </a:rPr>
                <a:t>THE </a:t>
              </a:r>
            </a:p>
            <a:p>
              <a:pPr algn="ctr" defTabSz="739775" eaLnBrk="0" hangingPunct="0"/>
              <a:r>
                <a:rPr lang="en-US" sz="1050" b="1" dirty="0">
                  <a:latin typeface="Arial" pitchFamily="34" charset="0"/>
                  <a:cs typeface="Arial" pitchFamily="34" charset="0"/>
                </a:rPr>
                <a:t>OPERATIONAL</a:t>
              </a:r>
            </a:p>
            <a:p>
              <a:pPr algn="ctr" defTabSz="739775" eaLnBrk="0" hangingPunct="0"/>
              <a:r>
                <a:rPr lang="en-US" sz="1050" b="1" dirty="0">
                  <a:latin typeface="Arial" pitchFamily="34" charset="0"/>
                  <a:cs typeface="Arial" pitchFamily="34" charset="0"/>
                </a:rPr>
                <a:t>    ENVIRONMENT</a:t>
              </a:r>
            </a:p>
          </p:txBody>
        </p:sp>
        <p:sp>
          <p:nvSpPr>
            <p:cNvPr id="22576" name="Rectangle 14"/>
            <p:cNvSpPr>
              <a:spLocks noChangeArrowheads="1"/>
            </p:cNvSpPr>
            <p:nvPr/>
          </p:nvSpPr>
          <p:spPr bwMode="auto">
            <a:xfrm>
              <a:off x="-3694" y="462"/>
              <a:ext cx="611" cy="297"/>
            </a:xfrm>
            <a:prstGeom prst="rect">
              <a:avLst/>
            </a:prstGeom>
            <a:noFill/>
            <a:ln w="12700">
              <a:noFill/>
              <a:miter lim="800000"/>
              <a:headEnd/>
              <a:tailEnd/>
            </a:ln>
          </p:spPr>
          <p:txBody>
            <a:bodyPr wrap="none" lIns="82550" tIns="41275" rIns="82550" bIns="41275">
              <a:spAutoFit/>
            </a:bodyPr>
            <a:lstStyle/>
            <a:p>
              <a:pPr algn="ctr" defTabSz="739775" eaLnBrk="0" hangingPunct="0"/>
              <a:r>
                <a:rPr lang="en-US" sz="1100" b="1" dirty="0">
                  <a:solidFill>
                    <a:schemeClr val="bg1"/>
                  </a:solidFill>
                  <a:latin typeface="Arial" pitchFamily="34" charset="0"/>
                  <a:cs typeface="Arial" pitchFamily="34" charset="0"/>
                </a:rPr>
                <a:t>EVALUATE </a:t>
              </a:r>
            </a:p>
            <a:p>
              <a:pPr algn="ctr" defTabSz="739775" eaLnBrk="0" hangingPunct="0"/>
              <a:r>
                <a:rPr lang="en-US" sz="1100" b="1" dirty="0">
                  <a:solidFill>
                    <a:schemeClr val="bg1"/>
                  </a:solidFill>
                  <a:latin typeface="Arial" pitchFamily="34" charset="0"/>
                  <a:cs typeface="Arial" pitchFamily="34" charset="0"/>
                </a:rPr>
                <a:t>THE </a:t>
              </a:r>
            </a:p>
            <a:p>
              <a:pPr algn="ctr" defTabSz="739775" eaLnBrk="0" hangingPunct="0"/>
              <a:r>
                <a:rPr lang="en-US" sz="1100" b="1" dirty="0">
                  <a:solidFill>
                    <a:schemeClr val="bg1"/>
                  </a:solidFill>
                  <a:latin typeface="Arial" pitchFamily="34" charset="0"/>
                  <a:cs typeface="Arial" pitchFamily="34" charset="0"/>
                </a:rPr>
                <a:t>THREAT</a:t>
              </a:r>
            </a:p>
          </p:txBody>
        </p:sp>
        <p:sp>
          <p:nvSpPr>
            <p:cNvPr id="22577" name="Rectangle 15"/>
            <p:cNvSpPr>
              <a:spLocks noChangeArrowheads="1"/>
            </p:cNvSpPr>
            <p:nvPr/>
          </p:nvSpPr>
          <p:spPr bwMode="auto">
            <a:xfrm>
              <a:off x="-3166" y="721"/>
              <a:ext cx="581" cy="274"/>
            </a:xfrm>
            <a:prstGeom prst="rect">
              <a:avLst/>
            </a:prstGeom>
            <a:noFill/>
            <a:ln w="12700">
              <a:noFill/>
              <a:miter lim="800000"/>
              <a:headEnd/>
              <a:tailEnd/>
            </a:ln>
          </p:spPr>
          <p:txBody>
            <a:bodyPr wrap="none" lIns="82550" tIns="41275" rIns="82550" bIns="41275">
              <a:spAutoFit/>
            </a:bodyPr>
            <a:lstStyle/>
            <a:p>
              <a:pPr algn="ctr" defTabSz="739775" eaLnBrk="0" hangingPunct="0"/>
              <a:r>
                <a:rPr lang="en-US" sz="1000" b="1" dirty="0">
                  <a:latin typeface="Arial" pitchFamily="34" charset="0"/>
                  <a:cs typeface="Arial" pitchFamily="34" charset="0"/>
                </a:rPr>
                <a:t>DETERMINE</a:t>
              </a:r>
            </a:p>
            <a:p>
              <a:pPr algn="ctr" defTabSz="739775" eaLnBrk="0" hangingPunct="0"/>
              <a:r>
                <a:rPr lang="en-US" sz="1000" b="1" dirty="0">
                  <a:latin typeface="Arial" pitchFamily="34" charset="0"/>
                  <a:cs typeface="Arial" pitchFamily="34" charset="0"/>
                </a:rPr>
                <a:t>THREAT </a:t>
              </a:r>
            </a:p>
            <a:p>
              <a:pPr algn="ctr" defTabSz="739775" eaLnBrk="0" hangingPunct="0"/>
              <a:r>
                <a:rPr lang="en-US" sz="1000" b="1" dirty="0">
                  <a:latin typeface="Arial" pitchFamily="34" charset="0"/>
                  <a:cs typeface="Arial" pitchFamily="34" charset="0"/>
                </a:rPr>
                <a:t>COA’S</a:t>
              </a:r>
            </a:p>
          </p:txBody>
        </p:sp>
      </p:grpSp>
      <p:sp>
        <p:nvSpPr>
          <p:cNvPr id="22560" name="Text Box 49"/>
          <p:cNvSpPr txBox="1">
            <a:spLocks noChangeArrowheads="1"/>
          </p:cNvSpPr>
          <p:nvPr/>
        </p:nvSpPr>
        <p:spPr bwMode="auto">
          <a:xfrm>
            <a:off x="2971800" y="5029200"/>
            <a:ext cx="1300356" cy="369332"/>
          </a:xfrm>
          <a:prstGeom prst="rect">
            <a:avLst/>
          </a:prstGeom>
          <a:solidFill>
            <a:srgbClr val="0070C0">
              <a:alpha val="22000"/>
            </a:srgbClr>
          </a:solidFill>
          <a:ln w="9525">
            <a:solidFill>
              <a:schemeClr val="tx2"/>
            </a:solidFill>
            <a:miter lim="800000"/>
            <a:headEnd/>
            <a:tailEnd/>
          </a:ln>
        </p:spPr>
        <p:txBody>
          <a:bodyPr wrap="none">
            <a:spAutoFit/>
          </a:bodyPr>
          <a:lstStyle/>
          <a:p>
            <a:r>
              <a:rPr lang="en-US" b="1" dirty="0">
                <a:latin typeface="Arial" pitchFamily="34" charset="0"/>
                <a:cs typeface="Arial" pitchFamily="34" charset="0"/>
              </a:rPr>
              <a:t>AO/AI/AOI</a:t>
            </a:r>
          </a:p>
        </p:txBody>
      </p:sp>
      <p:sp>
        <p:nvSpPr>
          <p:cNvPr id="22561" name="Line 50"/>
          <p:cNvSpPr>
            <a:spLocks noChangeShapeType="1"/>
          </p:cNvSpPr>
          <p:nvPr/>
        </p:nvSpPr>
        <p:spPr bwMode="auto">
          <a:xfrm flipH="1">
            <a:off x="1014413" y="5181600"/>
            <a:ext cx="433387" cy="457200"/>
          </a:xfrm>
          <a:prstGeom prst="line">
            <a:avLst/>
          </a:prstGeom>
          <a:noFill/>
          <a:ln w="28575">
            <a:solidFill>
              <a:schemeClr val="tx1"/>
            </a:solidFill>
            <a:round/>
            <a:headEnd/>
            <a:tailEnd type="arrow" w="med" len="med"/>
          </a:ln>
        </p:spPr>
        <p:txBody>
          <a:bodyPr/>
          <a:lstStyle/>
          <a:p>
            <a:endParaRPr lang="en-US" dirty="0">
              <a:latin typeface="Arial" pitchFamily="34" charset="0"/>
              <a:cs typeface="Arial" pitchFamily="34" charset="0"/>
            </a:endParaRPr>
          </a:p>
        </p:txBody>
      </p:sp>
      <p:sp>
        <p:nvSpPr>
          <p:cNvPr id="22562" name="Text Box 51"/>
          <p:cNvSpPr txBox="1">
            <a:spLocks noChangeArrowheads="1"/>
          </p:cNvSpPr>
          <p:nvPr/>
        </p:nvSpPr>
        <p:spPr bwMode="auto">
          <a:xfrm>
            <a:off x="381000" y="5715000"/>
            <a:ext cx="1018227" cy="369332"/>
          </a:xfrm>
          <a:prstGeom prst="rect">
            <a:avLst/>
          </a:prstGeom>
          <a:solidFill>
            <a:schemeClr val="bg1"/>
          </a:solidFill>
          <a:ln w="9525">
            <a:solidFill>
              <a:schemeClr val="tx1"/>
            </a:solidFill>
            <a:miter lim="800000"/>
            <a:headEnd/>
            <a:tailEnd/>
          </a:ln>
        </p:spPr>
        <p:txBody>
          <a:bodyPr wrap="none">
            <a:spAutoFit/>
          </a:bodyPr>
          <a:lstStyle/>
          <a:p>
            <a:r>
              <a:rPr lang="en-US" dirty="0">
                <a:latin typeface="Arial" pitchFamily="34" charset="0"/>
                <a:cs typeface="Arial" pitchFamily="34" charset="0"/>
              </a:rPr>
              <a:t>OAKOC</a:t>
            </a:r>
          </a:p>
        </p:txBody>
      </p:sp>
      <p:sp>
        <p:nvSpPr>
          <p:cNvPr id="22563" name="AutoShape 14"/>
          <p:cNvSpPr>
            <a:spLocks/>
          </p:cNvSpPr>
          <p:nvPr/>
        </p:nvSpPr>
        <p:spPr bwMode="auto">
          <a:xfrm rot="-1202310">
            <a:off x="3052676" y="1348066"/>
            <a:ext cx="323850" cy="2615441"/>
          </a:xfrm>
          <a:prstGeom prst="leftBrace">
            <a:avLst>
              <a:gd name="adj1" fmla="val 27481"/>
              <a:gd name="adj2" fmla="val 11506"/>
            </a:avLst>
          </a:prstGeom>
          <a:noFill/>
          <a:ln w="28575">
            <a:solidFill>
              <a:srgbClr val="FF0000"/>
            </a:solidFill>
            <a:round/>
            <a:headEnd/>
            <a:tailEnd/>
          </a:ln>
        </p:spPr>
        <p:txBody>
          <a:bodyPr wrap="none" anchor="ctr"/>
          <a:lstStyle/>
          <a:p>
            <a:endParaRPr lang="en-US" dirty="0">
              <a:latin typeface="Arial" pitchFamily="34" charset="0"/>
              <a:cs typeface="Arial" pitchFamily="34" charset="0"/>
            </a:endParaRPr>
          </a:p>
        </p:txBody>
      </p:sp>
      <p:sp>
        <p:nvSpPr>
          <p:cNvPr id="22565" name="Line 48"/>
          <p:cNvSpPr>
            <a:spLocks noChangeShapeType="1"/>
          </p:cNvSpPr>
          <p:nvPr/>
        </p:nvSpPr>
        <p:spPr bwMode="auto">
          <a:xfrm>
            <a:off x="2133600" y="3886200"/>
            <a:ext cx="1828800" cy="228600"/>
          </a:xfrm>
          <a:prstGeom prst="line">
            <a:avLst/>
          </a:prstGeom>
          <a:noFill/>
          <a:ln w="28575">
            <a:solidFill>
              <a:schemeClr val="tx1"/>
            </a:solidFill>
            <a:round/>
            <a:headEnd/>
            <a:tailEnd type="arrow" w="med" len="med"/>
          </a:ln>
        </p:spPr>
        <p:txBody>
          <a:bodyPr/>
          <a:lstStyle/>
          <a:p>
            <a:endParaRPr lang="en-US" dirty="0">
              <a:latin typeface="Arial" pitchFamily="34" charset="0"/>
              <a:cs typeface="Arial" pitchFamily="34" charset="0"/>
            </a:endParaRPr>
          </a:p>
        </p:txBody>
      </p:sp>
      <p:sp>
        <p:nvSpPr>
          <p:cNvPr id="22567" name="Text Box 84"/>
          <p:cNvSpPr txBox="1">
            <a:spLocks noChangeArrowheads="1"/>
          </p:cNvSpPr>
          <p:nvPr/>
        </p:nvSpPr>
        <p:spPr bwMode="auto">
          <a:xfrm>
            <a:off x="2667000" y="5522893"/>
            <a:ext cx="6275372" cy="954107"/>
          </a:xfrm>
          <a:prstGeom prst="rect">
            <a:avLst/>
          </a:prstGeom>
          <a:noFill/>
          <a:ln w="9525">
            <a:solidFill>
              <a:srgbClr val="FF0000"/>
            </a:solidFill>
            <a:miter lim="800000"/>
            <a:headEnd/>
            <a:tailEnd/>
          </a:ln>
        </p:spPr>
        <p:txBody>
          <a:bodyPr wrap="none">
            <a:spAutoFit/>
          </a:bodyPr>
          <a:lstStyle/>
          <a:p>
            <a:r>
              <a:rPr lang="en-US" sz="1400" b="1" u="sng" dirty="0">
                <a:latin typeface="Arial" pitchFamily="34" charset="0"/>
                <a:cs typeface="Arial" pitchFamily="34" charset="0"/>
              </a:rPr>
              <a:t>THREE CRITICAL QUESTIONS FROM TLPS CONCERNING THE ENEMY.</a:t>
            </a:r>
          </a:p>
          <a:p>
            <a:r>
              <a:rPr lang="en-US" sz="1400" dirty="0">
                <a:latin typeface="Arial" pitchFamily="34" charset="0"/>
                <a:cs typeface="Arial" pitchFamily="34" charset="0"/>
              </a:rPr>
              <a:t>1.  What does he look like?	(Enemy Analysis)</a:t>
            </a:r>
          </a:p>
          <a:p>
            <a:r>
              <a:rPr lang="en-US" sz="1400" dirty="0">
                <a:latin typeface="Arial" pitchFamily="34" charset="0"/>
                <a:cs typeface="Arial" pitchFamily="34" charset="0"/>
              </a:rPr>
              <a:t>2.  How can he hurt us?	(Capabilities)</a:t>
            </a:r>
          </a:p>
          <a:p>
            <a:r>
              <a:rPr lang="en-US" sz="1400" dirty="0">
                <a:latin typeface="Arial" pitchFamily="34" charset="0"/>
                <a:cs typeface="Arial" pitchFamily="34" charset="0"/>
              </a:rPr>
              <a:t>3.  How can we hurt him?	(Weaknesses)</a:t>
            </a:r>
          </a:p>
        </p:txBody>
      </p:sp>
      <p:sp>
        <p:nvSpPr>
          <p:cNvPr id="50" name="Rectangle 12"/>
          <p:cNvSpPr>
            <a:spLocks noChangeArrowheads="1"/>
          </p:cNvSpPr>
          <p:nvPr/>
        </p:nvSpPr>
        <p:spPr bwMode="auto">
          <a:xfrm>
            <a:off x="-141767" y="0"/>
            <a:ext cx="9175750" cy="769441"/>
          </a:xfrm>
          <a:prstGeom prst="rect">
            <a:avLst/>
          </a:prstGeom>
          <a:noFill/>
          <a:ln w="9525">
            <a:noFill/>
            <a:miter lim="800000"/>
            <a:headEnd/>
            <a:tailEnd/>
          </a:ln>
        </p:spPr>
        <p:txBody>
          <a:bodyPr>
            <a:spAutoFit/>
          </a:bodyPr>
          <a:lstStyle/>
          <a:p>
            <a:pPr algn="ctr"/>
            <a:r>
              <a:rPr lang="en-US" sz="2200" b="1" dirty="0">
                <a:latin typeface="Arial" pitchFamily="34" charset="0"/>
                <a:cs typeface="Arial" pitchFamily="34" charset="0"/>
              </a:rPr>
              <a:t>Intelligence </a:t>
            </a:r>
            <a:r>
              <a:rPr lang="en-US" sz="2200" b="1" dirty="0" smtClean="0">
                <a:latin typeface="Arial" pitchFamily="34" charset="0"/>
                <a:cs typeface="Arial" pitchFamily="34" charset="0"/>
              </a:rPr>
              <a:t>Preparation </a:t>
            </a:r>
            <a:r>
              <a:rPr lang="en-US" sz="2200" b="1" dirty="0">
                <a:latin typeface="Arial" pitchFamily="34" charset="0"/>
                <a:cs typeface="Arial" pitchFamily="34" charset="0"/>
              </a:rPr>
              <a:t>of the </a:t>
            </a:r>
            <a:endParaRPr lang="en-US" sz="2200" b="1" dirty="0" smtClean="0">
              <a:latin typeface="Arial" pitchFamily="34" charset="0"/>
              <a:cs typeface="Arial" pitchFamily="34" charset="0"/>
            </a:endParaRPr>
          </a:p>
          <a:p>
            <a:pPr algn="ctr"/>
            <a:r>
              <a:rPr lang="en-US" sz="2200" b="1" dirty="0" smtClean="0">
                <a:latin typeface="Arial" pitchFamily="34" charset="0"/>
                <a:cs typeface="Arial" pitchFamily="34" charset="0"/>
              </a:rPr>
              <a:t>Operational Environment </a:t>
            </a:r>
            <a:r>
              <a:rPr lang="en-US" sz="2200" b="1" dirty="0">
                <a:latin typeface="Arial" pitchFamily="34" charset="0"/>
                <a:cs typeface="Arial" pitchFamily="34" charset="0"/>
              </a:rPr>
              <a:t>(</a:t>
            </a:r>
            <a:r>
              <a:rPr lang="en-US" sz="2200" b="1" dirty="0" smtClean="0">
                <a:latin typeface="Arial" pitchFamily="34" charset="0"/>
                <a:cs typeface="Arial" pitchFamily="34" charset="0"/>
              </a:rPr>
              <a:t>IPOE) (cont.)</a:t>
            </a:r>
            <a:endParaRPr lang="en-US" sz="2200" b="1" dirty="0">
              <a:latin typeface="Arial" pitchFamily="34" charset="0"/>
              <a:cs typeface="Arial" pitchFamily="34" charset="0"/>
            </a:endParaRPr>
          </a:p>
        </p:txBody>
      </p:sp>
      <p:sp>
        <p:nvSpPr>
          <p:cNvPr id="52" name="TextBox 51"/>
          <p:cNvSpPr txBox="1"/>
          <p:nvPr/>
        </p:nvSpPr>
        <p:spPr>
          <a:xfrm>
            <a:off x="3733800" y="1978223"/>
            <a:ext cx="1342034" cy="307777"/>
          </a:xfrm>
          <a:prstGeom prst="rect">
            <a:avLst/>
          </a:prstGeom>
          <a:noFill/>
        </p:spPr>
        <p:txBody>
          <a:bodyPr wrap="none" rtlCol="0">
            <a:spAutoFit/>
          </a:bodyPr>
          <a:lstStyle/>
          <a:p>
            <a:r>
              <a:rPr lang="en-US" sz="1400" b="1" dirty="0" smtClean="0"/>
              <a:t>DISPOSITION</a:t>
            </a:r>
            <a:endParaRPr lang="en-US" sz="1400" b="1" dirty="0"/>
          </a:p>
        </p:txBody>
      </p:sp>
      <p:sp>
        <p:nvSpPr>
          <p:cNvPr id="51" name="Line 52"/>
          <p:cNvSpPr>
            <a:spLocks noChangeShapeType="1"/>
          </p:cNvSpPr>
          <p:nvPr/>
        </p:nvSpPr>
        <p:spPr bwMode="auto">
          <a:xfrm>
            <a:off x="4876800" y="4495800"/>
            <a:ext cx="152400" cy="0"/>
          </a:xfrm>
          <a:prstGeom prst="line">
            <a:avLst/>
          </a:prstGeom>
          <a:noFill/>
          <a:ln w="28575">
            <a:solidFill>
              <a:schemeClr val="tx1"/>
            </a:solidFill>
            <a:round/>
            <a:headEnd/>
            <a:tailEnd type="triangle" w="med" len="med"/>
          </a:ln>
        </p:spPr>
        <p:txBody>
          <a:bodyPr/>
          <a:lstStyle/>
          <a:p>
            <a:endParaRPr lang="en-US" sz="1400" b="1" dirty="0">
              <a:latin typeface="Arial" pitchFamily="34" charset="0"/>
              <a:cs typeface="Arial" pitchFamily="34" charset="0"/>
            </a:endParaRPr>
          </a:p>
        </p:txBody>
      </p:sp>
      <p:sp>
        <p:nvSpPr>
          <p:cNvPr id="54" name="Line 52"/>
          <p:cNvSpPr>
            <a:spLocks noChangeShapeType="1"/>
          </p:cNvSpPr>
          <p:nvPr/>
        </p:nvSpPr>
        <p:spPr bwMode="auto">
          <a:xfrm>
            <a:off x="5334000" y="3200400"/>
            <a:ext cx="152400" cy="0"/>
          </a:xfrm>
          <a:prstGeom prst="line">
            <a:avLst/>
          </a:prstGeom>
          <a:noFill/>
          <a:ln w="28575">
            <a:solidFill>
              <a:schemeClr val="tx1"/>
            </a:solidFill>
            <a:round/>
            <a:headEnd/>
            <a:tailEnd type="triangle" w="med" len="med"/>
          </a:ln>
        </p:spPr>
        <p:txBody>
          <a:bodyPr/>
          <a:lstStyle/>
          <a:p>
            <a:endParaRPr lang="en-US" sz="1400" b="1" dirty="0">
              <a:latin typeface="Arial" pitchFamily="34" charset="0"/>
              <a:cs typeface="Arial" pitchFamily="34" charset="0"/>
            </a:endParaRPr>
          </a:p>
        </p:txBody>
      </p:sp>
      <p:sp>
        <p:nvSpPr>
          <p:cNvPr id="55" name="Line 52"/>
          <p:cNvSpPr>
            <a:spLocks noChangeShapeType="1"/>
          </p:cNvSpPr>
          <p:nvPr/>
        </p:nvSpPr>
        <p:spPr bwMode="auto">
          <a:xfrm>
            <a:off x="5562600" y="2667000"/>
            <a:ext cx="152400" cy="0"/>
          </a:xfrm>
          <a:prstGeom prst="line">
            <a:avLst/>
          </a:prstGeom>
          <a:noFill/>
          <a:ln w="28575">
            <a:solidFill>
              <a:schemeClr val="tx1"/>
            </a:solidFill>
            <a:round/>
            <a:headEnd/>
            <a:tailEnd type="triangle" w="med" len="med"/>
          </a:ln>
        </p:spPr>
        <p:txBody>
          <a:bodyPr/>
          <a:lstStyle/>
          <a:p>
            <a:endParaRPr lang="en-US" sz="1400" b="1" dirty="0">
              <a:latin typeface="Arial" pitchFamily="34" charset="0"/>
              <a:cs typeface="Arial" pitchFamily="34" charset="0"/>
            </a:endParaRPr>
          </a:p>
        </p:txBody>
      </p:sp>
      <p:sp>
        <p:nvSpPr>
          <p:cNvPr id="58" name="Line 52"/>
          <p:cNvSpPr>
            <a:spLocks noChangeShapeType="1"/>
          </p:cNvSpPr>
          <p:nvPr/>
        </p:nvSpPr>
        <p:spPr bwMode="auto">
          <a:xfrm>
            <a:off x="5715000" y="2209800"/>
            <a:ext cx="152400" cy="0"/>
          </a:xfrm>
          <a:prstGeom prst="line">
            <a:avLst/>
          </a:prstGeom>
          <a:noFill/>
          <a:ln w="28575">
            <a:solidFill>
              <a:schemeClr val="tx1"/>
            </a:solidFill>
            <a:round/>
            <a:headEnd/>
            <a:tailEnd type="triangle" w="med" len="med"/>
          </a:ln>
        </p:spPr>
        <p:txBody>
          <a:bodyPr/>
          <a:lstStyle/>
          <a:p>
            <a:endParaRPr lang="en-US" sz="1400" b="1" dirty="0">
              <a:latin typeface="Arial" pitchFamily="34" charset="0"/>
              <a:cs typeface="Arial" pitchFamily="34" charset="0"/>
            </a:endParaRPr>
          </a:p>
        </p:txBody>
      </p:sp>
      <p:sp>
        <p:nvSpPr>
          <p:cNvPr id="59" name="Line 52"/>
          <p:cNvSpPr>
            <a:spLocks noChangeShapeType="1"/>
          </p:cNvSpPr>
          <p:nvPr/>
        </p:nvSpPr>
        <p:spPr bwMode="auto">
          <a:xfrm>
            <a:off x="6019800" y="1524000"/>
            <a:ext cx="152400" cy="0"/>
          </a:xfrm>
          <a:prstGeom prst="line">
            <a:avLst/>
          </a:prstGeom>
          <a:noFill/>
          <a:ln w="28575">
            <a:solidFill>
              <a:schemeClr val="tx1"/>
            </a:solidFill>
            <a:round/>
            <a:headEnd/>
            <a:tailEnd type="triangle" w="med" len="med"/>
          </a:ln>
        </p:spPr>
        <p:txBody>
          <a:bodyPr/>
          <a:lstStyle/>
          <a:p>
            <a:endParaRPr lang="en-US" sz="1400" b="1" dirty="0">
              <a:latin typeface="Arial" pitchFamily="34" charset="0"/>
              <a:cs typeface="Arial" pitchFamily="34" charset="0"/>
            </a:endParaRPr>
          </a:p>
        </p:txBody>
      </p:sp>
      <p:cxnSp>
        <p:nvCxnSpPr>
          <p:cNvPr id="61" name="Elbow Connector 60"/>
          <p:cNvCxnSpPr/>
          <p:nvPr/>
        </p:nvCxnSpPr>
        <p:spPr>
          <a:xfrm flipV="1">
            <a:off x="914400" y="1752600"/>
            <a:ext cx="1600200" cy="838200"/>
          </a:xfrm>
          <a:prstGeom prst="bentConnector3">
            <a:avLst>
              <a:gd name="adj1" fmla="val -68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Isosceles Triangle 67"/>
          <p:cNvSpPr/>
          <p:nvPr/>
        </p:nvSpPr>
        <p:spPr>
          <a:xfrm rot="10800000">
            <a:off x="3048000" y="1219200"/>
            <a:ext cx="2971800" cy="3962400"/>
          </a:xfrm>
          <a:prstGeom prst="triangle">
            <a:avLst/>
          </a:prstGeom>
          <a:solidFill>
            <a:srgbClr val="FF0000">
              <a:alpha val="1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69" name="Isosceles Triangle 68"/>
          <p:cNvSpPr/>
          <p:nvPr/>
        </p:nvSpPr>
        <p:spPr>
          <a:xfrm rot="10800000">
            <a:off x="3962400" y="3810000"/>
            <a:ext cx="1142998" cy="14478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Isosceles Triangle 69"/>
          <p:cNvSpPr/>
          <p:nvPr/>
        </p:nvSpPr>
        <p:spPr>
          <a:xfrm rot="10800000">
            <a:off x="4023360" y="3810000"/>
            <a:ext cx="1005840" cy="1447800"/>
          </a:xfrm>
          <a:prstGeom prst="triangle">
            <a:avLst/>
          </a:prstGeom>
          <a:solidFill>
            <a:srgbClr val="92D050">
              <a:alpha val="2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39"/>
          <p:cNvSpPr txBox="1">
            <a:spLocks noChangeArrowheads="1"/>
          </p:cNvSpPr>
          <p:nvPr/>
        </p:nvSpPr>
        <p:spPr bwMode="auto">
          <a:xfrm>
            <a:off x="4092725" y="3810000"/>
            <a:ext cx="936475" cy="461665"/>
          </a:xfrm>
          <a:prstGeom prst="rect">
            <a:avLst/>
          </a:prstGeom>
          <a:noFill/>
          <a:ln w="9525">
            <a:noFill/>
            <a:miter lim="800000"/>
            <a:headEnd/>
            <a:tailEnd/>
          </a:ln>
        </p:spPr>
        <p:txBody>
          <a:bodyPr wrap="none">
            <a:spAutoFit/>
          </a:bodyPr>
          <a:lstStyle/>
          <a:p>
            <a:pPr algn="ctr"/>
            <a:r>
              <a:rPr lang="en-US" sz="1200" b="1" dirty="0">
                <a:latin typeface="Arial" pitchFamily="34" charset="0"/>
                <a:cs typeface="Arial" pitchFamily="34" charset="0"/>
              </a:rPr>
              <a:t>CONCEPT</a:t>
            </a:r>
          </a:p>
          <a:p>
            <a:pPr algn="ctr"/>
            <a:r>
              <a:rPr lang="en-US" sz="1200" b="1" dirty="0">
                <a:latin typeface="Arial" pitchFamily="34" charset="0"/>
                <a:cs typeface="Arial" pitchFamily="34" charset="0"/>
              </a:rPr>
              <a:t>(MPCOA)</a:t>
            </a:r>
          </a:p>
        </p:txBody>
      </p:sp>
      <p:cxnSp>
        <p:nvCxnSpPr>
          <p:cNvPr id="74" name="Straight Arrow Connector 73"/>
          <p:cNvCxnSpPr/>
          <p:nvPr/>
        </p:nvCxnSpPr>
        <p:spPr>
          <a:xfrm>
            <a:off x="3124200" y="4419600"/>
            <a:ext cx="4572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838200" y="1219200"/>
            <a:ext cx="7391400" cy="3847207"/>
          </a:xfrm>
          <a:prstGeom prst="rect">
            <a:avLst/>
          </a:prstGeom>
          <a:noFill/>
          <a:ln w="9525">
            <a:noFill/>
            <a:miter lim="800000"/>
            <a:headEnd/>
            <a:tailEnd/>
          </a:ln>
        </p:spPr>
        <p:txBody>
          <a:bodyPr wrap="square">
            <a:spAutoFit/>
          </a:bodyPr>
          <a:lstStyle/>
          <a:p>
            <a:r>
              <a:rPr lang="en-US" sz="2800" dirty="0"/>
              <a:t>The </a:t>
            </a:r>
            <a:r>
              <a:rPr lang="en-US" sz="2800" dirty="0" smtClean="0"/>
              <a:t>IPOE </a:t>
            </a:r>
            <a:r>
              <a:rPr lang="en-US" sz="2800" dirty="0"/>
              <a:t>process consists of four steps:</a:t>
            </a:r>
          </a:p>
          <a:p>
            <a:endParaRPr lang="en-US" sz="2400" dirty="0"/>
          </a:p>
          <a:p>
            <a:pPr marL="463550"/>
            <a:r>
              <a:rPr lang="en-US" sz="2400" dirty="0" smtClean="0"/>
              <a:t>Step </a:t>
            </a:r>
            <a:r>
              <a:rPr lang="en-US" sz="2400" dirty="0"/>
              <a:t>1. Define the Operational Environment</a:t>
            </a:r>
          </a:p>
          <a:p>
            <a:pPr marL="463550"/>
            <a:endParaRPr lang="en-US" sz="2400" dirty="0"/>
          </a:p>
          <a:p>
            <a:pPr marL="1541463" indent="-1077913"/>
            <a:r>
              <a:rPr lang="en-US" sz="2400" dirty="0" smtClean="0"/>
              <a:t>Step </a:t>
            </a:r>
            <a:r>
              <a:rPr lang="en-US" sz="2400" dirty="0"/>
              <a:t>2. Describe the Environmental Effects on Operations</a:t>
            </a:r>
          </a:p>
          <a:p>
            <a:pPr marL="463550"/>
            <a:endParaRPr lang="en-US" sz="2400" dirty="0"/>
          </a:p>
          <a:p>
            <a:pPr marL="463550"/>
            <a:r>
              <a:rPr lang="en-US" sz="2400" dirty="0" smtClean="0"/>
              <a:t>Step </a:t>
            </a:r>
            <a:r>
              <a:rPr lang="en-US" sz="2400" dirty="0"/>
              <a:t>3. Evaluate the Threat</a:t>
            </a:r>
          </a:p>
          <a:p>
            <a:pPr marL="463550"/>
            <a:endParaRPr lang="en-US" sz="2400" dirty="0"/>
          </a:p>
          <a:p>
            <a:pPr marL="463550"/>
            <a:r>
              <a:rPr lang="en-US" sz="2400" dirty="0" smtClean="0"/>
              <a:t>Step </a:t>
            </a:r>
            <a:r>
              <a:rPr lang="en-US" sz="2400" dirty="0"/>
              <a:t>4. Determine Threat COAs</a:t>
            </a:r>
          </a:p>
        </p:txBody>
      </p:sp>
      <p:sp>
        <p:nvSpPr>
          <p:cNvPr id="21507" name="Rectangle 12"/>
          <p:cNvSpPr>
            <a:spLocks noChangeArrowheads="1"/>
          </p:cNvSpPr>
          <p:nvPr/>
        </p:nvSpPr>
        <p:spPr bwMode="auto">
          <a:xfrm>
            <a:off x="-152400" y="0"/>
            <a:ext cx="9175750" cy="738664"/>
          </a:xfrm>
          <a:prstGeom prst="rect">
            <a:avLst/>
          </a:prstGeom>
          <a:noFill/>
          <a:ln w="9525">
            <a:noFill/>
            <a:miter lim="800000"/>
            <a:headEnd/>
            <a:tailEnd/>
          </a:ln>
        </p:spPr>
        <p:txBody>
          <a:bodyPr>
            <a:spAutoFit/>
          </a:bodyPr>
          <a:lstStyle/>
          <a:p>
            <a:pPr algn="ctr"/>
            <a:r>
              <a:rPr lang="en-US" sz="2000" b="1" dirty="0" smtClean="0"/>
              <a:t>Intelligence Preparation of the </a:t>
            </a:r>
          </a:p>
          <a:p>
            <a:pPr algn="ctr"/>
            <a:r>
              <a:rPr lang="en-US" sz="2000" b="1" dirty="0" smtClean="0"/>
              <a:t>Operational Environment (IPOE</a:t>
            </a:r>
            <a:r>
              <a:rPr lang="en-US" sz="2200" b="1" dirty="0" smtClean="0"/>
              <a:t>)</a:t>
            </a:r>
            <a:endParaRPr lang="en-US" sz="2200"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 name="Rectangle 12"/>
          <p:cNvSpPr>
            <a:spLocks noChangeArrowheads="1"/>
          </p:cNvSpPr>
          <p:nvPr/>
        </p:nvSpPr>
        <p:spPr bwMode="auto">
          <a:xfrm>
            <a:off x="-141767" y="0"/>
            <a:ext cx="9175750" cy="769441"/>
          </a:xfrm>
          <a:prstGeom prst="rect">
            <a:avLst/>
          </a:prstGeom>
          <a:noFill/>
          <a:ln w="9525">
            <a:noFill/>
            <a:miter lim="800000"/>
            <a:headEnd/>
            <a:tailEnd/>
          </a:ln>
        </p:spPr>
        <p:txBody>
          <a:bodyPr>
            <a:spAutoFit/>
          </a:bodyPr>
          <a:lstStyle/>
          <a:p>
            <a:pPr algn="ctr"/>
            <a:r>
              <a:rPr lang="en-US" sz="2200" b="1" dirty="0">
                <a:latin typeface="Arial" pitchFamily="34" charset="0"/>
                <a:cs typeface="Arial" pitchFamily="34" charset="0"/>
              </a:rPr>
              <a:t>Intelligence </a:t>
            </a:r>
            <a:r>
              <a:rPr lang="en-US" sz="2200" b="1" dirty="0" smtClean="0">
                <a:latin typeface="Arial" pitchFamily="34" charset="0"/>
                <a:cs typeface="Arial" pitchFamily="34" charset="0"/>
              </a:rPr>
              <a:t>Preparation </a:t>
            </a:r>
            <a:r>
              <a:rPr lang="en-US" sz="2200" b="1" dirty="0">
                <a:latin typeface="Arial" pitchFamily="34" charset="0"/>
                <a:cs typeface="Arial" pitchFamily="34" charset="0"/>
              </a:rPr>
              <a:t>of the </a:t>
            </a:r>
            <a:endParaRPr lang="en-US" sz="2200" b="1" dirty="0" smtClean="0">
              <a:latin typeface="Arial" pitchFamily="34" charset="0"/>
              <a:cs typeface="Arial" pitchFamily="34" charset="0"/>
            </a:endParaRPr>
          </a:p>
          <a:p>
            <a:pPr algn="ctr"/>
            <a:r>
              <a:rPr lang="en-US" sz="2200" b="1" dirty="0" smtClean="0">
                <a:latin typeface="Arial" pitchFamily="34" charset="0"/>
                <a:cs typeface="Arial" pitchFamily="34" charset="0"/>
              </a:rPr>
              <a:t>Operational Environment </a:t>
            </a:r>
            <a:r>
              <a:rPr lang="en-US" sz="2200" b="1" dirty="0">
                <a:latin typeface="Arial" pitchFamily="34" charset="0"/>
                <a:cs typeface="Arial" pitchFamily="34" charset="0"/>
              </a:rPr>
              <a:t>(</a:t>
            </a:r>
            <a:r>
              <a:rPr lang="en-US" sz="2200" b="1" dirty="0" smtClean="0">
                <a:latin typeface="Arial" pitchFamily="34" charset="0"/>
                <a:cs typeface="Arial" pitchFamily="34" charset="0"/>
              </a:rPr>
              <a:t>IPOE) (cont.)</a:t>
            </a:r>
            <a:endParaRPr lang="en-US" sz="2200" b="1" dirty="0">
              <a:latin typeface="Arial" pitchFamily="34" charset="0"/>
              <a:cs typeface="Arial" pitchFamily="34" charset="0"/>
            </a:endParaRPr>
          </a:p>
        </p:txBody>
      </p:sp>
      <p:grpSp>
        <p:nvGrpSpPr>
          <p:cNvPr id="60" name="Group 59"/>
          <p:cNvGrpSpPr/>
          <p:nvPr/>
        </p:nvGrpSpPr>
        <p:grpSpPr>
          <a:xfrm>
            <a:off x="2286000" y="1371600"/>
            <a:ext cx="4645025" cy="4270375"/>
            <a:chOff x="2209800" y="1676400"/>
            <a:chExt cx="4645025" cy="4270375"/>
          </a:xfrm>
        </p:grpSpPr>
        <p:sp>
          <p:nvSpPr>
            <p:cNvPr id="62" name="Oval 6"/>
            <p:cNvSpPr>
              <a:spLocks noChangeArrowheads="1"/>
            </p:cNvSpPr>
            <p:nvPr/>
          </p:nvSpPr>
          <p:spPr bwMode="auto">
            <a:xfrm>
              <a:off x="2209800" y="3201534"/>
              <a:ext cx="2741326" cy="2745241"/>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3" name="Oval 7"/>
            <p:cNvSpPr>
              <a:spLocks noChangeArrowheads="1"/>
            </p:cNvSpPr>
            <p:nvPr/>
          </p:nvSpPr>
          <p:spPr bwMode="auto">
            <a:xfrm>
              <a:off x="4113499" y="3200400"/>
              <a:ext cx="2741326" cy="2745241"/>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5" name="Oval 8"/>
            <p:cNvSpPr>
              <a:spLocks noChangeArrowheads="1"/>
            </p:cNvSpPr>
            <p:nvPr/>
          </p:nvSpPr>
          <p:spPr bwMode="auto">
            <a:xfrm>
              <a:off x="3123575" y="1676400"/>
              <a:ext cx="2741326" cy="2745241"/>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6" name="Text Box 6"/>
            <p:cNvSpPr txBox="1">
              <a:spLocks noChangeArrowheads="1"/>
            </p:cNvSpPr>
            <p:nvPr/>
          </p:nvSpPr>
          <p:spPr bwMode="auto">
            <a:xfrm>
              <a:off x="3810000" y="2286000"/>
              <a:ext cx="13430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800" dirty="0"/>
                <a:t>Enemy</a:t>
              </a:r>
              <a:r>
                <a:rPr lang="en-GB" sz="2800" b="1" dirty="0"/>
                <a:t> </a:t>
              </a:r>
              <a:r>
                <a:rPr lang="en-GB" sz="2800" dirty="0"/>
                <a:t>Intent</a:t>
              </a:r>
            </a:p>
          </p:txBody>
        </p:sp>
        <p:sp>
          <p:nvSpPr>
            <p:cNvPr id="67" name="Text Box 8"/>
            <p:cNvSpPr txBox="1">
              <a:spLocks noChangeArrowheads="1"/>
            </p:cNvSpPr>
            <p:nvPr/>
          </p:nvSpPr>
          <p:spPr bwMode="auto">
            <a:xfrm>
              <a:off x="2209800" y="4267200"/>
              <a:ext cx="19034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800" dirty="0"/>
                <a:t>Type of Threat</a:t>
              </a:r>
            </a:p>
          </p:txBody>
        </p:sp>
        <p:sp>
          <p:nvSpPr>
            <p:cNvPr id="72" name="Text Box 7"/>
            <p:cNvSpPr txBox="1">
              <a:spLocks noChangeArrowheads="1"/>
            </p:cNvSpPr>
            <p:nvPr/>
          </p:nvSpPr>
          <p:spPr bwMode="auto">
            <a:xfrm>
              <a:off x="4876800" y="4267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800" dirty="0"/>
                <a:t>Location of Threat</a:t>
              </a: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2400" y="815975"/>
            <a:ext cx="2514599" cy="307777"/>
          </a:xfrm>
          <a:prstGeom prst="rect">
            <a:avLst/>
          </a:prstGeom>
          <a:noFill/>
          <a:ln w="9525">
            <a:noFill/>
            <a:miter lim="800000"/>
            <a:headEnd/>
            <a:tailEnd/>
          </a:ln>
        </p:spPr>
        <p:txBody>
          <a:bodyPr wrap="square">
            <a:spAutoFit/>
          </a:bodyPr>
          <a:lstStyle/>
          <a:p>
            <a:r>
              <a:rPr lang="en-US" sz="1400" b="1" u="sng" dirty="0">
                <a:latin typeface="Arial" pitchFamily="34" charset="0"/>
                <a:cs typeface="Arial" pitchFamily="34" charset="0"/>
              </a:rPr>
              <a:t>Troop </a:t>
            </a:r>
            <a:r>
              <a:rPr lang="en-US" sz="1400" b="1" u="sng" dirty="0" smtClean="0">
                <a:latin typeface="Arial" pitchFamily="34" charset="0"/>
                <a:cs typeface="Arial" pitchFamily="34" charset="0"/>
              </a:rPr>
              <a:t>Leading Procedures</a:t>
            </a:r>
            <a:endParaRPr lang="en-US" sz="1400" b="1"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b="1" dirty="0">
                <a:latin typeface="Arial" pitchFamily="34" charset="0"/>
                <a:cs typeface="Arial" pitchFamily="34" charset="0"/>
              </a:rPr>
              <a:t>1. </a:t>
            </a:r>
            <a:r>
              <a:rPr lang="en-US" sz="1400" b="1" dirty="0">
                <a:latin typeface="Arial" pitchFamily="34" charset="0"/>
                <a:cs typeface="Arial" pitchFamily="34" charset="0"/>
              </a:rPr>
              <a:t>Receive the mission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Initial timeline, possible mission</a:t>
            </a:r>
          </a:p>
          <a:p>
            <a:pPr marL="342900" indent="-342900"/>
            <a:r>
              <a:rPr lang="en-US" sz="1600" b="1" dirty="0">
                <a:latin typeface="Arial" pitchFamily="34" charset="0"/>
                <a:cs typeface="Arial" pitchFamily="34" charset="0"/>
              </a:rPr>
              <a:t>2. </a:t>
            </a:r>
            <a:r>
              <a:rPr lang="en-US" sz="1400" b="1" dirty="0">
                <a:latin typeface="Arial" pitchFamily="34" charset="0"/>
                <a:cs typeface="Arial" pitchFamily="34" charset="0"/>
              </a:rPr>
              <a:t>Issue the WARNO</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5 Paragraph format (min info)</a:t>
            </a:r>
          </a:p>
          <a:p>
            <a:pPr marL="342900" indent="-342900"/>
            <a:r>
              <a:rPr lang="en-US" sz="1600" b="1" dirty="0">
                <a:latin typeface="Arial" pitchFamily="34" charset="0"/>
                <a:cs typeface="Arial" pitchFamily="34" charset="0"/>
              </a:rPr>
              <a:t>3</a:t>
            </a:r>
            <a:r>
              <a:rPr lang="en-US" sz="1400" b="1" dirty="0">
                <a:latin typeface="Arial" pitchFamily="34" charset="0"/>
                <a:cs typeface="Arial" pitchFamily="34" charset="0"/>
              </a:rPr>
              <a:t>. Make a tentative plan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a. Mission analysis</a:t>
            </a:r>
          </a:p>
          <a:p>
            <a:pPr marL="342900" indent="-342900"/>
            <a:r>
              <a:rPr lang="en-US" sz="1200" b="1" dirty="0">
                <a:latin typeface="Arial" pitchFamily="34" charset="0"/>
                <a:cs typeface="Arial" pitchFamily="34" charset="0"/>
              </a:rPr>
              <a:t>	b. COA development</a:t>
            </a:r>
          </a:p>
          <a:p>
            <a:pPr marL="342900" indent="-342900"/>
            <a:r>
              <a:rPr lang="en-US" sz="1200" b="1" dirty="0">
                <a:latin typeface="Arial" pitchFamily="34" charset="0"/>
                <a:cs typeface="Arial" pitchFamily="34" charset="0"/>
              </a:rPr>
              <a:t>	c. COA analysis</a:t>
            </a:r>
          </a:p>
          <a:p>
            <a:pPr marL="342900" indent="-342900"/>
            <a:r>
              <a:rPr lang="en-US" sz="1200" b="1" dirty="0">
                <a:latin typeface="Arial" pitchFamily="34" charset="0"/>
                <a:cs typeface="Arial" pitchFamily="34" charset="0"/>
              </a:rPr>
              <a:t>	d. COA comparison</a:t>
            </a:r>
          </a:p>
          <a:p>
            <a:pPr marL="342900" indent="-342900"/>
            <a:r>
              <a:rPr lang="en-US" sz="1200" b="1" dirty="0">
                <a:latin typeface="Arial" pitchFamily="34" charset="0"/>
                <a:cs typeface="Arial" pitchFamily="34" charset="0"/>
              </a:rPr>
              <a:t>	e. COA selection</a:t>
            </a:r>
          </a:p>
          <a:p>
            <a:pPr marL="342900" indent="-342900"/>
            <a:r>
              <a:rPr lang="en-US" sz="1600" b="1" dirty="0">
                <a:latin typeface="Arial" pitchFamily="34" charset="0"/>
                <a:cs typeface="Arial" pitchFamily="34" charset="0"/>
              </a:rPr>
              <a:t>4. </a:t>
            </a:r>
            <a:r>
              <a:rPr lang="en-US" sz="1400" b="1" dirty="0">
                <a:latin typeface="Arial" pitchFamily="34" charset="0"/>
                <a:cs typeface="Arial" pitchFamily="34" charset="0"/>
              </a:rPr>
              <a:t>Initiate Movement</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XO, 1SG</a:t>
            </a:r>
          </a:p>
          <a:p>
            <a:pPr marL="342900" indent="-342900"/>
            <a:r>
              <a:rPr lang="en-US" sz="1600" b="1" dirty="0">
                <a:latin typeface="Arial" pitchFamily="34" charset="0"/>
                <a:cs typeface="Arial" pitchFamily="34" charset="0"/>
              </a:rPr>
              <a:t>5. </a:t>
            </a:r>
            <a:r>
              <a:rPr lang="en-US" sz="1400" b="1" dirty="0">
                <a:latin typeface="Arial" pitchFamily="34" charset="0"/>
                <a:cs typeface="Arial" pitchFamily="34" charset="0"/>
              </a:rPr>
              <a:t>Conduct Reconnaissance</a:t>
            </a:r>
          </a:p>
          <a:p>
            <a:pPr marL="342900" indent="-342900"/>
            <a:r>
              <a:rPr lang="en-US" sz="1400" b="1" dirty="0">
                <a:latin typeface="Arial" pitchFamily="34" charset="0"/>
                <a:cs typeface="Arial" pitchFamily="34" charset="0"/>
              </a:rPr>
              <a:t>6. Complete the plan</a:t>
            </a:r>
          </a:p>
          <a:p>
            <a:pPr marL="342900" indent="-342900"/>
            <a:r>
              <a:rPr lang="en-US" sz="1200" b="1" dirty="0">
                <a:latin typeface="Arial" pitchFamily="34" charset="0"/>
                <a:cs typeface="Arial" pitchFamily="34" charset="0"/>
              </a:rPr>
              <a:t>	Orders Production</a:t>
            </a:r>
          </a:p>
          <a:p>
            <a:pPr marL="342900" indent="-342900"/>
            <a:r>
              <a:rPr lang="en-US" sz="1600" b="1" dirty="0">
                <a:latin typeface="Arial" pitchFamily="34" charset="0"/>
                <a:cs typeface="Arial" pitchFamily="34" charset="0"/>
              </a:rPr>
              <a:t>7. </a:t>
            </a:r>
            <a:r>
              <a:rPr lang="en-US" sz="1400" b="1" dirty="0">
                <a:latin typeface="Arial" pitchFamily="34" charset="0"/>
                <a:cs typeface="Arial" pitchFamily="34" charset="0"/>
              </a:rPr>
              <a:t>Issue the Order</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Verbal, Terrain Model, Paper</a:t>
            </a:r>
          </a:p>
          <a:p>
            <a:pPr marL="342900" indent="-342900"/>
            <a:r>
              <a:rPr lang="en-US" sz="1600" b="1" dirty="0">
                <a:latin typeface="Arial" pitchFamily="34" charset="0"/>
                <a:cs typeface="Arial" pitchFamily="34" charset="0"/>
              </a:rPr>
              <a:t>8.  </a:t>
            </a:r>
            <a:r>
              <a:rPr lang="en-US" sz="1400" b="1" dirty="0">
                <a:latin typeface="Arial" pitchFamily="34" charset="0"/>
                <a:cs typeface="Arial" pitchFamily="34" charset="0"/>
              </a:rPr>
              <a:t>Supervise and Refine</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Confirm Briefs</a:t>
            </a:r>
          </a:p>
          <a:p>
            <a:pPr marL="342900" indent="-342900"/>
            <a:r>
              <a:rPr lang="en-US" sz="1200" b="1" dirty="0">
                <a:latin typeface="Arial" pitchFamily="34" charset="0"/>
                <a:cs typeface="Arial" pitchFamily="34" charset="0"/>
              </a:rPr>
              <a:t>	Back Briefs</a:t>
            </a:r>
          </a:p>
          <a:p>
            <a:pPr marL="342900" indent="-342900"/>
            <a:r>
              <a:rPr lang="en-US" sz="1200" b="1" dirty="0">
                <a:latin typeface="Arial" pitchFamily="34" charset="0"/>
                <a:cs typeface="Arial" pitchFamily="34" charset="0"/>
              </a:rPr>
              <a:t>	Rehearsals</a:t>
            </a:r>
          </a:p>
          <a:p>
            <a:pPr marL="342900" indent="-342900"/>
            <a:r>
              <a:rPr lang="en-US" sz="1200" b="1" dirty="0">
                <a:latin typeface="Arial" pitchFamily="34" charset="0"/>
                <a:cs typeface="Arial" pitchFamily="34" charset="0"/>
              </a:rPr>
              <a:t>	PCC-1 down</a:t>
            </a:r>
          </a:p>
          <a:p>
            <a:pPr marL="342900" indent="-342900"/>
            <a:r>
              <a:rPr lang="en-US" sz="1200" b="1"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sp>
        <p:nvSpPr>
          <p:cNvPr id="18436" name="TextBox 5"/>
          <p:cNvSpPr txBox="1">
            <a:spLocks noChangeArrowheads="1"/>
          </p:cNvSpPr>
          <p:nvPr/>
        </p:nvSpPr>
        <p:spPr bwMode="auto">
          <a:xfrm>
            <a:off x="2759075" y="1033463"/>
            <a:ext cx="2955925" cy="1938992"/>
          </a:xfrm>
          <a:prstGeom prst="rect">
            <a:avLst/>
          </a:prstGeom>
          <a:noFill/>
          <a:ln w="28575">
            <a:solidFill>
              <a:schemeClr val="tx2"/>
            </a:solidFill>
            <a:miter lim="800000"/>
            <a:headEnd/>
            <a:tailEnd/>
          </a:ln>
        </p:spPr>
        <p:txBody>
          <a:bodyPr wrap="square">
            <a:spAutoFit/>
          </a:bodyPr>
          <a:lstStyle/>
          <a:p>
            <a:pPr marL="109538" indent="-109538">
              <a:buFont typeface="Arial" charset="0"/>
              <a:buChar char="•"/>
            </a:pPr>
            <a:r>
              <a:rPr lang="en-US" sz="1200" b="1" dirty="0">
                <a:latin typeface="Arial" pitchFamily="34" charset="0"/>
                <a:cs typeface="Arial" pitchFamily="34" charset="0"/>
              </a:rPr>
              <a:t>Type of operation</a:t>
            </a:r>
          </a:p>
          <a:p>
            <a:pPr marL="109538" indent="-109538">
              <a:buFont typeface="Arial" charset="0"/>
              <a:buChar char="•"/>
            </a:pPr>
            <a:r>
              <a:rPr lang="en-US" sz="1200" b="1" dirty="0">
                <a:latin typeface="Arial" pitchFamily="34" charset="0"/>
                <a:cs typeface="Arial" pitchFamily="34" charset="0"/>
              </a:rPr>
              <a:t>General location of Operation</a:t>
            </a:r>
          </a:p>
          <a:p>
            <a:pPr marL="109538" indent="-109538">
              <a:buFont typeface="Arial" charset="0"/>
              <a:buChar char="•"/>
            </a:pPr>
            <a:r>
              <a:rPr lang="en-US" sz="1200" b="1" dirty="0">
                <a:latin typeface="Arial" pitchFamily="34" charset="0"/>
                <a:cs typeface="Arial" pitchFamily="34" charset="0"/>
              </a:rPr>
              <a:t>Initial operational timeline</a:t>
            </a:r>
          </a:p>
          <a:p>
            <a:pPr marL="109538" indent="-109538">
              <a:buFont typeface="Arial" charset="0"/>
              <a:buChar char="•"/>
            </a:pPr>
            <a:r>
              <a:rPr lang="en-US" sz="1200" b="1" dirty="0">
                <a:latin typeface="Arial" pitchFamily="34" charset="0"/>
                <a:cs typeface="Arial" pitchFamily="34" charset="0"/>
              </a:rPr>
              <a:t>Reconnaissance to initiate</a:t>
            </a:r>
          </a:p>
          <a:p>
            <a:pPr marL="109538" indent="-109538">
              <a:buFont typeface="Arial" charset="0"/>
              <a:buChar char="•"/>
            </a:pPr>
            <a:r>
              <a:rPr lang="en-US" sz="1200" b="1" dirty="0">
                <a:latin typeface="Arial" pitchFamily="34" charset="0"/>
                <a:cs typeface="Arial" pitchFamily="34" charset="0"/>
              </a:rPr>
              <a:t>Movement to initiate</a:t>
            </a:r>
          </a:p>
          <a:p>
            <a:pPr marL="109538" indent="-109538">
              <a:buFont typeface="Arial" charset="0"/>
              <a:buChar char="•"/>
            </a:pPr>
            <a:r>
              <a:rPr lang="en-US" sz="1200" b="1" dirty="0">
                <a:latin typeface="Arial" pitchFamily="34" charset="0"/>
                <a:cs typeface="Arial" pitchFamily="34" charset="0"/>
              </a:rPr>
              <a:t>Planning and preparation instructions</a:t>
            </a:r>
          </a:p>
          <a:p>
            <a:pPr marL="117475" lvl="1" indent="-117475">
              <a:buFont typeface="Arial" charset="0"/>
              <a:buChar char="•"/>
            </a:pPr>
            <a:r>
              <a:rPr lang="en-US" sz="1200" b="1" dirty="0">
                <a:latin typeface="Arial" pitchFamily="34" charset="0"/>
                <a:cs typeface="Arial" pitchFamily="34" charset="0"/>
              </a:rPr>
              <a:t>To include planning timeline</a:t>
            </a:r>
          </a:p>
          <a:p>
            <a:pPr marL="109538" indent="-109538">
              <a:buFont typeface="Arial" charset="0"/>
              <a:buChar char="•"/>
            </a:pPr>
            <a:r>
              <a:rPr lang="en-US" sz="1200" b="1" dirty="0">
                <a:latin typeface="Arial" pitchFamily="34" charset="0"/>
                <a:cs typeface="Arial" pitchFamily="34" charset="0"/>
              </a:rPr>
              <a:t>Information requirements (IR &amp; CCIR)</a:t>
            </a:r>
          </a:p>
        </p:txBody>
      </p:sp>
      <p:sp>
        <p:nvSpPr>
          <p:cNvPr id="18439" name="TextBox 21"/>
          <p:cNvSpPr txBox="1">
            <a:spLocks noChangeArrowheads="1"/>
          </p:cNvSpPr>
          <p:nvPr/>
        </p:nvSpPr>
        <p:spPr bwMode="auto">
          <a:xfrm>
            <a:off x="6045200" y="4013537"/>
            <a:ext cx="30480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Higher Times</a:t>
            </a:r>
          </a:p>
          <a:p>
            <a:pPr>
              <a:buFont typeface="Arial" charset="0"/>
              <a:buChar char="•"/>
            </a:pPr>
            <a:r>
              <a:rPr lang="en-US" sz="1200" b="1" dirty="0">
                <a:latin typeface="Arial" pitchFamily="34" charset="0"/>
                <a:cs typeface="Arial" pitchFamily="34" charset="0"/>
              </a:rPr>
              <a:t> Hard Times</a:t>
            </a:r>
          </a:p>
          <a:p>
            <a:pPr>
              <a:buFont typeface="Arial" charset="0"/>
              <a:buChar char="•"/>
            </a:pPr>
            <a:r>
              <a:rPr lang="en-US" sz="1200" b="1" dirty="0">
                <a:latin typeface="Arial" pitchFamily="34" charset="0"/>
                <a:cs typeface="Arial" pitchFamily="34" charset="0"/>
              </a:rPr>
              <a:t> Company/ Platoon TLPs</a:t>
            </a:r>
          </a:p>
          <a:p>
            <a:pPr>
              <a:buFont typeface="Arial" charset="0"/>
              <a:buChar char="•"/>
            </a:pPr>
            <a:r>
              <a:rPr lang="en-US" sz="1200" b="1" dirty="0">
                <a:latin typeface="Arial" pitchFamily="34" charset="0"/>
                <a:cs typeface="Arial" pitchFamily="34" charset="0"/>
              </a:rPr>
              <a:t> Light Data</a:t>
            </a:r>
          </a:p>
          <a:p>
            <a:pPr>
              <a:buFont typeface="Arial" charset="0"/>
              <a:buChar char="•"/>
            </a:pPr>
            <a:r>
              <a:rPr lang="en-US" sz="1200" b="1" dirty="0">
                <a:latin typeface="Arial" pitchFamily="34" charset="0"/>
                <a:cs typeface="Arial" pitchFamily="34" charset="0"/>
              </a:rPr>
              <a:t> Enemy Data</a:t>
            </a:r>
          </a:p>
          <a:p>
            <a:pPr>
              <a:buFont typeface="Arial" charset="0"/>
              <a:buChar char="•"/>
            </a:pPr>
            <a:r>
              <a:rPr lang="en-US" sz="1200" b="1" dirty="0">
                <a:latin typeface="Arial" pitchFamily="34" charset="0"/>
                <a:cs typeface="Arial" pitchFamily="34" charset="0"/>
              </a:rPr>
              <a:t> 1/3, 2/3 rule</a:t>
            </a:r>
          </a:p>
        </p:txBody>
      </p:sp>
      <p:sp>
        <p:nvSpPr>
          <p:cNvPr id="18440" name="TextBox 22"/>
          <p:cNvSpPr txBox="1">
            <a:spLocks noChangeArrowheads="1"/>
          </p:cNvSpPr>
          <p:nvPr/>
        </p:nvSpPr>
        <p:spPr bwMode="auto">
          <a:xfrm>
            <a:off x="2759075" y="4913313"/>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Enemy</a:t>
            </a:r>
          </a:p>
          <a:p>
            <a:pPr>
              <a:buFont typeface="Arial" charset="0"/>
              <a:buChar char="•"/>
            </a:pPr>
            <a:r>
              <a:rPr lang="en-US" sz="1200" b="1" dirty="0">
                <a:latin typeface="Arial" pitchFamily="34" charset="0"/>
                <a:cs typeface="Arial" pitchFamily="34" charset="0"/>
              </a:rPr>
              <a:t> General Situation</a:t>
            </a:r>
          </a:p>
          <a:p>
            <a:pPr>
              <a:buFont typeface="Arial" charset="0"/>
              <a:buChar char="•"/>
            </a:pPr>
            <a:r>
              <a:rPr lang="en-US" sz="1200" b="1" dirty="0">
                <a:latin typeface="Arial" pitchFamily="34" charset="0"/>
                <a:cs typeface="Arial" pitchFamily="34" charset="0"/>
              </a:rPr>
              <a:t> Disposition</a:t>
            </a:r>
          </a:p>
          <a:p>
            <a:pPr>
              <a:buFont typeface="Arial" charset="0"/>
              <a:buChar char="•"/>
            </a:pPr>
            <a:r>
              <a:rPr lang="en-US" sz="1200" b="1" dirty="0">
                <a:latin typeface="Arial" pitchFamily="34" charset="0"/>
                <a:cs typeface="Arial" pitchFamily="34" charset="0"/>
              </a:rPr>
              <a:t> Composition</a:t>
            </a:r>
          </a:p>
          <a:p>
            <a:pPr>
              <a:buFont typeface="Arial" charset="0"/>
              <a:buChar char="•"/>
            </a:pPr>
            <a:r>
              <a:rPr lang="en-US" sz="1200" b="1" dirty="0">
                <a:latin typeface="Arial" pitchFamily="34" charset="0"/>
                <a:cs typeface="Arial" pitchFamily="34" charset="0"/>
              </a:rPr>
              <a:t> Strength</a:t>
            </a:r>
          </a:p>
          <a:p>
            <a:pPr>
              <a:buFont typeface="Arial" charset="0"/>
              <a:buChar char="•"/>
            </a:pPr>
            <a:r>
              <a:rPr lang="en-US" sz="1200" b="1" dirty="0">
                <a:latin typeface="Arial" pitchFamily="34" charset="0"/>
                <a:cs typeface="Arial" pitchFamily="34" charset="0"/>
              </a:rPr>
              <a:t> Capabilities by WFF</a:t>
            </a:r>
          </a:p>
          <a:p>
            <a:pPr>
              <a:buFont typeface="Arial" charset="0"/>
              <a:buChar char="•"/>
            </a:pPr>
            <a:r>
              <a:rPr lang="en-US" sz="1200" b="1" dirty="0">
                <a:latin typeface="Arial" pitchFamily="34" charset="0"/>
                <a:cs typeface="Arial" pitchFamily="34" charset="0"/>
              </a:rPr>
              <a:t> PCOA &amp; MDCOA</a:t>
            </a:r>
          </a:p>
        </p:txBody>
      </p:sp>
      <p:sp>
        <p:nvSpPr>
          <p:cNvPr id="18441" name="TextBox 23"/>
          <p:cNvSpPr txBox="1">
            <a:spLocks noChangeArrowheads="1"/>
          </p:cNvSpPr>
          <p:nvPr/>
        </p:nvSpPr>
        <p:spPr bwMode="auto">
          <a:xfrm>
            <a:off x="6045200" y="5613737"/>
            <a:ext cx="3048000" cy="1015663"/>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Troops</a:t>
            </a:r>
          </a:p>
          <a:p>
            <a:pPr>
              <a:buFont typeface="Arial" charset="0"/>
              <a:buChar char="•"/>
            </a:pPr>
            <a:r>
              <a:rPr lang="en-US" sz="1200" b="1" dirty="0">
                <a:latin typeface="Arial" pitchFamily="34" charset="0"/>
                <a:cs typeface="Arial" pitchFamily="34" charset="0"/>
              </a:rPr>
              <a:t> Leadership</a:t>
            </a:r>
          </a:p>
          <a:p>
            <a:pPr>
              <a:buFont typeface="Arial" charset="0"/>
              <a:buChar char="•"/>
            </a:pPr>
            <a:r>
              <a:rPr lang="en-US" sz="1200" b="1" dirty="0">
                <a:latin typeface="Arial" pitchFamily="34" charset="0"/>
                <a:cs typeface="Arial" pitchFamily="34" charset="0"/>
              </a:rPr>
              <a:t> Morale</a:t>
            </a:r>
          </a:p>
          <a:p>
            <a:pPr>
              <a:buFont typeface="Arial" charset="0"/>
              <a:buChar char="•"/>
            </a:pPr>
            <a:r>
              <a:rPr lang="en-US" sz="1200" b="1" dirty="0">
                <a:latin typeface="Arial" pitchFamily="34" charset="0"/>
                <a:cs typeface="Arial" pitchFamily="34" charset="0"/>
              </a:rPr>
              <a:t> Training &amp; Experience</a:t>
            </a:r>
          </a:p>
          <a:p>
            <a:pPr>
              <a:buFont typeface="Arial" charset="0"/>
              <a:buChar char="•"/>
            </a:pPr>
            <a:r>
              <a:rPr lang="en-US" sz="1200" b="1" dirty="0">
                <a:latin typeface="Arial" pitchFamily="34" charset="0"/>
                <a:cs typeface="Arial" pitchFamily="34" charset="0"/>
              </a:rPr>
              <a:t> Capabilities by WFF</a:t>
            </a:r>
          </a:p>
        </p:txBody>
      </p:sp>
      <p:cxnSp>
        <p:nvCxnSpPr>
          <p:cNvPr id="26" name="Straight Connector 25"/>
          <p:cNvCxnSpPr/>
          <p:nvPr/>
        </p:nvCxnSpPr>
        <p:spPr>
          <a:xfrm>
            <a:off x="5791200" y="1270337"/>
            <a:ext cx="0" cy="441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1270337"/>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3275" y="27051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73275" y="1828800"/>
            <a:ext cx="6096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54675" y="54102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5-Point Star 53"/>
          <p:cNvSpPr/>
          <p:nvPr/>
        </p:nvSpPr>
        <p:spPr>
          <a:xfrm>
            <a:off x="8305800" y="44707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1" name="TextBox 54"/>
          <p:cNvSpPr txBox="1">
            <a:spLocks noChangeArrowheads="1"/>
          </p:cNvSpPr>
          <p:nvPr/>
        </p:nvSpPr>
        <p:spPr bwMode="auto">
          <a:xfrm>
            <a:off x="7162800" y="4826337"/>
            <a:ext cx="1762125" cy="461665"/>
          </a:xfrm>
          <a:prstGeom prst="rect">
            <a:avLst/>
          </a:prstGeom>
          <a:noFill/>
          <a:ln w="12700">
            <a:solidFill>
              <a:srgbClr val="00B0F0"/>
            </a:solidFill>
            <a:miter lim="800000"/>
            <a:headEnd/>
            <a:tailEnd/>
          </a:ln>
        </p:spPr>
        <p:txBody>
          <a:bodyPr>
            <a:spAutoFit/>
          </a:bodyPr>
          <a:lstStyle/>
          <a:p>
            <a:pPr algn="ctr"/>
            <a:r>
              <a:rPr lang="en-US" sz="1200" b="1" dirty="0">
                <a:solidFill>
                  <a:schemeClr val="accent1"/>
                </a:solidFill>
                <a:latin typeface="Arial" pitchFamily="34" charset="0"/>
                <a:cs typeface="Arial" pitchFamily="34" charset="0"/>
              </a:rPr>
              <a:t>Calculate additional time for </a:t>
            </a: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7848600" y="4100850"/>
            <a:ext cx="838691" cy="369332"/>
          </a:xfrm>
          <a:prstGeom prst="rect">
            <a:avLst/>
          </a:prstGeom>
          <a:noFill/>
          <a:ln w="9525">
            <a:noFill/>
            <a:miter lim="800000"/>
            <a:headEnd/>
            <a:tailEnd/>
          </a:ln>
        </p:spPr>
        <p:txBody>
          <a:bodyPr wrap="none">
            <a:spAutoFit/>
          </a:bodyPr>
          <a:lstStyle/>
          <a:p>
            <a:r>
              <a:rPr lang="en-US" b="1" dirty="0">
                <a:solidFill>
                  <a:srgbClr val="FF0000"/>
                </a:solidFill>
                <a:latin typeface="Arial" pitchFamily="34" charset="0"/>
                <a:cs typeface="Arial" pitchFamily="34" charset="0"/>
              </a:rPr>
              <a:t>HOPE</a:t>
            </a:r>
          </a:p>
        </p:txBody>
      </p:sp>
      <p:sp>
        <p:nvSpPr>
          <p:cNvPr id="58" name="5-Point Star 57"/>
          <p:cNvSpPr/>
          <p:nvPr/>
        </p:nvSpPr>
        <p:spPr>
          <a:xfrm>
            <a:off x="4953000" y="5029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648200" y="5334000"/>
            <a:ext cx="920445"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Intent/</a:t>
            </a:r>
          </a:p>
          <a:p>
            <a:pPr algn="ctr"/>
            <a:r>
              <a:rPr lang="en-US" sz="1200" b="1" dirty="0">
                <a:solidFill>
                  <a:schemeClr val="accent1"/>
                </a:solidFill>
                <a:latin typeface="Arial" pitchFamily="34" charset="0"/>
                <a:cs typeface="Arial" pitchFamily="34" charset="0"/>
              </a:rPr>
              <a:t>Capability</a:t>
            </a:r>
          </a:p>
        </p:txBody>
      </p:sp>
      <p:sp>
        <p:nvSpPr>
          <p:cNvPr id="61" name="5-Point Star 60"/>
          <p:cNvSpPr/>
          <p:nvPr/>
        </p:nvSpPr>
        <p:spPr>
          <a:xfrm>
            <a:off x="8316913" y="56899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7980221" y="5994737"/>
            <a:ext cx="981358"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Special</a:t>
            </a:r>
          </a:p>
          <a:p>
            <a:pPr algn="ctr"/>
            <a:r>
              <a:rPr lang="en-US" sz="12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31750" y="-76200"/>
            <a:ext cx="9175750" cy="1107996"/>
          </a:xfrm>
          <a:prstGeom prst="rect">
            <a:avLst/>
          </a:prstGeom>
          <a:solidFill>
            <a:srgbClr val="FFFF00"/>
          </a:solidFill>
          <a:ln w="9525">
            <a:noFill/>
            <a:miter lim="800000"/>
            <a:headEnd/>
            <a:tailEnd/>
          </a:ln>
        </p:spPr>
        <p:txBody>
          <a:bodyPr>
            <a:spAutoFit/>
          </a:bodyPr>
          <a:lstStyle/>
          <a:p>
            <a:pPr algn="ctr"/>
            <a:r>
              <a:rPr lang="en-US" sz="2800" b="1" dirty="0" smtClean="0">
                <a:solidFill>
                  <a:srgbClr val="FF0000"/>
                </a:solidFill>
                <a:latin typeface="Arial" pitchFamily="34" charset="0"/>
                <a:cs typeface="Arial" pitchFamily="34" charset="0"/>
              </a:rPr>
              <a:t>Group 3 slides</a:t>
            </a:r>
          </a:p>
          <a:p>
            <a:pPr algn="ctr" fontAlgn="auto">
              <a:spcBef>
                <a:spcPts val="1200"/>
              </a:spcBef>
              <a:spcAft>
                <a:spcPts val="0"/>
              </a:spcAft>
              <a:defRPr/>
            </a:pPr>
            <a:r>
              <a:rPr lang="en-US" sz="2800" b="1" u="sng" dirty="0" smtClean="0">
                <a:solidFill>
                  <a:srgbClr val="FF0000"/>
                </a:solidFill>
                <a:latin typeface="Arial" pitchFamily="34" charset="0"/>
                <a:cs typeface="Arial" pitchFamily="34" charset="0"/>
              </a:rPr>
              <a:t>Terrain &amp; Weather Analysis</a:t>
            </a:r>
            <a:endParaRPr lang="en-US" sz="2800" b="1" u="sng" dirty="0">
              <a:solidFill>
                <a:srgbClr val="FF0000"/>
              </a:solidFill>
              <a:latin typeface="Arial" pitchFamily="34" charset="0"/>
              <a:cs typeface="Arial" pitchFamily="34" charset="0"/>
            </a:endParaRPr>
          </a:p>
        </p:txBody>
      </p:sp>
      <p:cxnSp>
        <p:nvCxnSpPr>
          <p:cNvPr id="31" name="Straight Arrow Connector 30"/>
          <p:cNvCxnSpPr/>
          <p:nvPr/>
        </p:nvCxnSpPr>
        <p:spPr>
          <a:xfrm>
            <a:off x="7620000" y="3784937"/>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0" y="5394284"/>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5-Point Star 32"/>
          <p:cNvSpPr/>
          <p:nvPr/>
        </p:nvSpPr>
        <p:spPr>
          <a:xfrm>
            <a:off x="8382000" y="27943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 name="TextBox 52"/>
          <p:cNvSpPr txBox="1">
            <a:spLocks noChangeArrowheads="1"/>
          </p:cNvSpPr>
          <p:nvPr/>
        </p:nvSpPr>
        <p:spPr bwMode="auto">
          <a:xfrm>
            <a:off x="7967704" y="3062406"/>
            <a:ext cx="947696" cy="646331"/>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Location-</a:t>
            </a:r>
          </a:p>
          <a:p>
            <a:pPr algn="ctr"/>
            <a:r>
              <a:rPr lang="en-US" sz="1200" b="1" dirty="0">
                <a:solidFill>
                  <a:schemeClr val="accent1"/>
                </a:solidFill>
                <a:latin typeface="Arial" pitchFamily="34" charset="0"/>
                <a:cs typeface="Arial" pitchFamily="34" charset="0"/>
              </a:rPr>
              <a:t>Identify all</a:t>
            </a:r>
          </a:p>
          <a:p>
            <a:pPr algn="ct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37" name="TextBox 19"/>
          <p:cNvSpPr txBox="1">
            <a:spLocks noChangeArrowheads="1"/>
          </p:cNvSpPr>
          <p:nvPr/>
        </p:nvSpPr>
        <p:spPr bwMode="auto">
          <a:xfrm>
            <a:off x="6019800" y="1117937"/>
            <a:ext cx="3048000" cy="2677656"/>
          </a:xfrm>
          <a:prstGeom prst="rect">
            <a:avLst/>
          </a:prstGeom>
          <a:noFill/>
          <a:ln w="38100">
            <a:solidFill>
              <a:srgbClr val="FFC000"/>
            </a:solidFill>
            <a:miter lim="800000"/>
            <a:headEnd/>
            <a:tailEnd/>
          </a:ln>
        </p:spPr>
        <p:txBody>
          <a:bodyPr>
            <a:spAutoFit/>
          </a:bodyPr>
          <a:lstStyle/>
          <a:p>
            <a:r>
              <a:rPr lang="en-US" sz="12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Obstacles</a:t>
            </a:r>
            <a:endParaRPr lang="en-US" sz="1200" b="1" dirty="0">
              <a:latin typeface="Arial" pitchFamily="34" charset="0"/>
              <a:cs typeface="Arial" pitchFamily="34" charset="0"/>
            </a:endParaRP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Avenues </a:t>
            </a:r>
            <a:r>
              <a:rPr lang="en-US" sz="1200" b="1" dirty="0">
                <a:latin typeface="Arial" pitchFamily="34" charset="0"/>
                <a:cs typeface="Arial" pitchFamily="34" charset="0"/>
              </a:rPr>
              <a:t>of </a:t>
            </a:r>
            <a:r>
              <a:rPr lang="en-US" sz="1200" b="1" dirty="0" smtClean="0">
                <a:latin typeface="Arial" pitchFamily="34" charset="0"/>
                <a:cs typeface="Arial" pitchFamily="34" charset="0"/>
              </a:rPr>
              <a:t>approach</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Key 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Observation</a:t>
            </a:r>
            <a:r>
              <a:rPr lang="en-US" sz="1200" b="1" dirty="0">
                <a:latin typeface="Arial" pitchFamily="34" charset="0"/>
                <a:cs typeface="Arial" pitchFamily="34" charset="0"/>
              </a:rPr>
              <a:t>/ Fields of </a:t>
            </a:r>
            <a:r>
              <a:rPr lang="en-US" sz="1200" b="1" dirty="0" smtClean="0">
                <a:latin typeface="Arial" pitchFamily="34" charset="0"/>
                <a:cs typeface="Arial" pitchFamily="34" charset="0"/>
              </a:rPr>
              <a:t>fire</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Cover </a:t>
            </a:r>
            <a:r>
              <a:rPr lang="en-US" sz="1200" b="1"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Visibility</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Wind</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Precipitation</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Cloud </a:t>
            </a:r>
            <a:r>
              <a:rPr lang="en-US" sz="1200" b="1" dirty="0">
                <a:latin typeface="Arial" pitchFamily="34" charset="0"/>
                <a:cs typeface="Arial" pitchFamily="34" charset="0"/>
              </a:rPr>
              <a:t>Coverage</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Temp</a:t>
            </a:r>
            <a:r>
              <a:rPr lang="en-US" sz="1200" b="1" dirty="0">
                <a:latin typeface="Arial" pitchFamily="34" charset="0"/>
                <a:cs typeface="Arial" pitchFamily="34" charset="0"/>
              </a:rPr>
              <a:t>/ </a:t>
            </a:r>
            <a:r>
              <a:rPr lang="en-US" sz="1200" b="1" dirty="0" smtClean="0">
                <a:latin typeface="Arial" pitchFamily="34" charset="0"/>
                <a:cs typeface="Arial" pitchFamily="34" charset="0"/>
              </a:rPr>
              <a:t>Humidity </a:t>
            </a:r>
            <a:endParaRPr lang="en-US" sz="1200" b="1" dirty="0">
              <a:latin typeface="Arial" pitchFamily="34" charset="0"/>
              <a:cs typeface="Arial" pitchFamily="34" charset="0"/>
            </a:endParaRPr>
          </a:p>
        </p:txBody>
      </p:sp>
      <p:cxnSp>
        <p:nvCxnSpPr>
          <p:cNvPr id="29" name="Straight Arrow Connector 28"/>
          <p:cNvCxnSpPr>
            <a:stCxn id="30" idx="2"/>
          </p:cNvCxnSpPr>
          <p:nvPr/>
        </p:nvCxnSpPr>
        <p:spPr>
          <a:xfrm>
            <a:off x="4206875" y="4509195"/>
            <a:ext cx="0" cy="40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18"/>
          <p:cNvSpPr txBox="1">
            <a:spLocks noChangeArrowheads="1"/>
          </p:cNvSpPr>
          <p:nvPr/>
        </p:nvSpPr>
        <p:spPr bwMode="auto">
          <a:xfrm>
            <a:off x="2759075" y="3124200"/>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Mission</a:t>
            </a:r>
          </a:p>
          <a:p>
            <a:pPr marL="109538" indent="-109538">
              <a:buFont typeface="Arial" charset="0"/>
              <a:buChar char="•"/>
            </a:pPr>
            <a:r>
              <a:rPr lang="en-US" sz="1200" b="1" dirty="0" smtClean="0">
                <a:latin typeface="Arial" pitchFamily="34" charset="0"/>
                <a:cs typeface="Arial" pitchFamily="34" charset="0"/>
              </a:rPr>
              <a:t>Mission</a:t>
            </a:r>
            <a:r>
              <a:rPr lang="en-US" sz="1200" b="1" dirty="0">
                <a:latin typeface="Arial" pitchFamily="34" charset="0"/>
                <a:cs typeface="Arial" pitchFamily="34" charset="0"/>
              </a:rPr>
              <a:t>, Intent, concept (2 levels up)</a:t>
            </a:r>
          </a:p>
          <a:p>
            <a:pPr marL="109538" indent="-109538">
              <a:buFont typeface="Arial" charset="0"/>
              <a:buChar char="•"/>
            </a:pPr>
            <a:r>
              <a:rPr lang="en-US" sz="1200" b="1" dirty="0" smtClean="0">
                <a:latin typeface="Arial" pitchFamily="34" charset="0"/>
                <a:cs typeface="Arial" pitchFamily="34" charset="0"/>
              </a:rPr>
              <a:t>Tasks: Specified</a:t>
            </a:r>
            <a:r>
              <a:rPr lang="en-US" sz="1200" b="1" dirty="0">
                <a:latin typeface="Arial" pitchFamily="34" charset="0"/>
                <a:cs typeface="Arial" pitchFamily="34" charset="0"/>
              </a:rPr>
              <a:t>/ Implied/ </a:t>
            </a:r>
            <a:r>
              <a:rPr lang="en-US" sz="1200" b="1" dirty="0" smtClean="0">
                <a:latin typeface="Arial" pitchFamily="34" charset="0"/>
                <a:cs typeface="Arial" pitchFamily="34" charset="0"/>
              </a:rPr>
              <a:t>Essential</a:t>
            </a:r>
          </a:p>
          <a:p>
            <a:pPr marL="109538" indent="-109538">
              <a:buFont typeface="Arial" panose="020B0604020202020204" pitchFamily="34" charset="0"/>
              <a:buChar char="•"/>
            </a:pPr>
            <a:r>
              <a:rPr lang="en-US" sz="1200" b="1" dirty="0" smtClean="0">
                <a:latin typeface="Arial" pitchFamily="34" charset="0"/>
                <a:cs typeface="Arial" pitchFamily="34" charset="0"/>
              </a:rPr>
              <a:t>Purpose</a:t>
            </a:r>
            <a:endParaRPr lang="en-US" sz="1200" b="1" dirty="0">
              <a:latin typeface="Arial" pitchFamily="34" charset="0"/>
              <a:cs typeface="Arial" pitchFamily="34" charset="0"/>
            </a:endParaRPr>
          </a:p>
          <a:p>
            <a:pPr marL="109538" indent="-109538">
              <a:buFont typeface="Arial" charset="0"/>
              <a:buChar char="•"/>
            </a:pPr>
            <a:r>
              <a:rPr lang="en-US" sz="1200" b="1" dirty="0">
                <a:latin typeface="Arial" pitchFamily="34" charset="0"/>
                <a:cs typeface="Arial" pitchFamily="34" charset="0"/>
              </a:rPr>
              <a:t>Constraints (require/limit action)</a:t>
            </a:r>
          </a:p>
          <a:p>
            <a:pPr marL="109538" indent="-109538">
              <a:buFont typeface="Arial" charset="0"/>
              <a:buChar char="•"/>
            </a:pPr>
            <a:r>
              <a:rPr lang="en-US" sz="1200" b="1" dirty="0">
                <a:latin typeface="Arial" pitchFamily="34" charset="0"/>
                <a:cs typeface="Arial" pitchFamily="34" charset="0"/>
              </a:rPr>
              <a:t>Restated Mission</a:t>
            </a:r>
          </a:p>
        </p:txBody>
      </p:sp>
    </p:spTree>
    <p:extLst>
      <p:ext uri="{BB962C8B-B14F-4D97-AF65-F5344CB8AC3E}">
        <p14:creationId xmlns:p14="http://schemas.microsoft.com/office/powerpoint/2010/main" val="17114596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57" name="Rectangle 12"/>
          <p:cNvSpPr>
            <a:spLocks noChangeArrowheads="1"/>
          </p:cNvSpPr>
          <p:nvPr/>
        </p:nvSpPr>
        <p:spPr bwMode="auto">
          <a:xfrm>
            <a:off x="0" y="76200"/>
            <a:ext cx="9175750" cy="584200"/>
          </a:xfrm>
          <a:prstGeom prst="rect">
            <a:avLst/>
          </a:prstGeom>
          <a:noFill/>
          <a:ln w="9525">
            <a:noFill/>
            <a:miter lim="800000"/>
            <a:headEnd/>
            <a:tailEnd/>
          </a:ln>
        </p:spPr>
        <p:txBody>
          <a:bodyPr>
            <a:spAutoFit/>
          </a:bodyPr>
          <a:lstStyle/>
          <a:p>
            <a:pPr algn="ctr"/>
            <a:r>
              <a:rPr lang="en-US" sz="3200" b="1" dirty="0">
                <a:latin typeface="Arial" pitchFamily="34" charset="0"/>
                <a:cs typeface="Arial" pitchFamily="34" charset="0"/>
              </a:rPr>
              <a:t>Mission Analysis (</a:t>
            </a:r>
            <a:r>
              <a:rPr lang="en-US" sz="3200" b="1" dirty="0" smtClean="0">
                <a:latin typeface="Arial" pitchFamily="34" charset="0"/>
                <a:cs typeface="Arial" pitchFamily="34" charset="0"/>
              </a:rPr>
              <a:t>cont.)</a:t>
            </a:r>
            <a:endParaRPr lang="en-US" sz="3200" b="1" dirty="0">
              <a:latin typeface="Arial" pitchFamily="34" charset="0"/>
              <a:cs typeface="Arial" pitchFamily="34" charset="0"/>
            </a:endParaRPr>
          </a:p>
        </p:txBody>
      </p:sp>
      <p:sp>
        <p:nvSpPr>
          <p:cNvPr id="33" name="TextBox 19"/>
          <p:cNvSpPr txBox="1">
            <a:spLocks noChangeArrowheads="1"/>
          </p:cNvSpPr>
          <p:nvPr/>
        </p:nvSpPr>
        <p:spPr bwMode="auto">
          <a:xfrm>
            <a:off x="685800" y="1143000"/>
            <a:ext cx="7620000" cy="5262979"/>
          </a:xfrm>
          <a:prstGeom prst="rect">
            <a:avLst/>
          </a:prstGeom>
          <a:noFill/>
          <a:ln w="38100">
            <a:solidFill>
              <a:srgbClr val="FFC000"/>
            </a:solidFill>
            <a:miter lim="800000"/>
            <a:headEnd/>
            <a:tailEnd/>
          </a:ln>
        </p:spPr>
        <p:txBody>
          <a:bodyPr wrap="square">
            <a:spAutoFit/>
          </a:bodyPr>
          <a:lstStyle/>
          <a:p>
            <a:r>
              <a:rPr lang="en-US" sz="2400" b="1" u="sng" dirty="0">
                <a:latin typeface="Arial" pitchFamily="34" charset="0"/>
                <a:cs typeface="Arial" pitchFamily="34" charset="0"/>
              </a:rPr>
              <a:t>Terrain</a:t>
            </a:r>
          </a:p>
          <a:p>
            <a:pPr marL="231775" indent="-231775">
              <a:buFont typeface="Arial" charset="0"/>
              <a:buChar char="•"/>
            </a:pPr>
            <a:r>
              <a:rPr lang="en-US" sz="2400" b="1" dirty="0" smtClean="0">
                <a:latin typeface="Arial" pitchFamily="34" charset="0"/>
                <a:cs typeface="Arial" pitchFamily="34" charset="0"/>
              </a:rPr>
              <a:t>AO / AI / </a:t>
            </a:r>
            <a:r>
              <a:rPr lang="en-US" sz="2400" b="1" dirty="0">
                <a:latin typeface="Arial" pitchFamily="34" charset="0"/>
                <a:cs typeface="Arial" pitchFamily="34" charset="0"/>
              </a:rPr>
              <a:t>AOI</a:t>
            </a:r>
          </a:p>
          <a:p>
            <a:pPr marL="231775" indent="-231775">
              <a:buFont typeface="Arial" charset="0"/>
              <a:buChar char="•"/>
            </a:pPr>
            <a:r>
              <a:rPr lang="en-US" sz="2400" b="1" dirty="0">
                <a:latin typeface="Arial" pitchFamily="34" charset="0"/>
                <a:cs typeface="Arial" pitchFamily="34" charset="0"/>
              </a:rPr>
              <a:t>Terrain</a:t>
            </a:r>
          </a:p>
          <a:p>
            <a:pPr marL="463550">
              <a:buFont typeface="Arial" pitchFamily="34" charset="0"/>
              <a:buChar char="−"/>
              <a:tabLst>
                <a:tab pos="804863" algn="l"/>
              </a:tabLst>
            </a:pPr>
            <a:r>
              <a:rPr lang="en-US" sz="2400" b="1" dirty="0">
                <a:latin typeface="Arial" pitchFamily="34" charset="0"/>
                <a:cs typeface="Arial" pitchFamily="34" charset="0"/>
              </a:rPr>
              <a:t> </a:t>
            </a:r>
            <a:r>
              <a:rPr lang="en-US" sz="2400" b="1" dirty="0" smtClean="0">
                <a:latin typeface="Arial" pitchFamily="34" charset="0"/>
                <a:cs typeface="Arial" pitchFamily="34" charset="0"/>
              </a:rPr>
              <a:t> Obstacles</a:t>
            </a:r>
            <a:endParaRPr lang="en-US" sz="2400" b="1" dirty="0">
              <a:latin typeface="Arial" pitchFamily="34" charset="0"/>
              <a:cs typeface="Arial" pitchFamily="34" charset="0"/>
            </a:endParaRPr>
          </a:p>
          <a:p>
            <a:pPr marL="463550">
              <a:buFont typeface="Arial" pitchFamily="34" charset="0"/>
              <a:buChar char="−"/>
              <a:tabLst>
                <a:tab pos="804863" algn="l"/>
              </a:tabLst>
            </a:pPr>
            <a:r>
              <a:rPr lang="en-US" sz="2400" b="1" dirty="0">
                <a:latin typeface="Arial" pitchFamily="34" charset="0"/>
                <a:cs typeface="Arial" pitchFamily="34" charset="0"/>
              </a:rPr>
              <a:t> </a:t>
            </a:r>
            <a:r>
              <a:rPr lang="en-US" sz="2400" b="1" dirty="0" smtClean="0">
                <a:latin typeface="Arial" pitchFamily="34" charset="0"/>
                <a:cs typeface="Arial" pitchFamily="34" charset="0"/>
              </a:rPr>
              <a:t> Avenues </a:t>
            </a:r>
            <a:r>
              <a:rPr lang="en-US" sz="2400" b="1" dirty="0">
                <a:latin typeface="Arial" pitchFamily="34" charset="0"/>
                <a:cs typeface="Arial" pitchFamily="34" charset="0"/>
              </a:rPr>
              <a:t>of approach</a:t>
            </a:r>
          </a:p>
          <a:p>
            <a:pPr marL="463550">
              <a:buFont typeface="Arial" pitchFamily="34" charset="0"/>
              <a:buChar char="−"/>
              <a:tabLst>
                <a:tab pos="804863" algn="l"/>
              </a:tabLst>
            </a:pPr>
            <a:r>
              <a:rPr lang="en-US" sz="2400" b="1" dirty="0">
                <a:latin typeface="Arial" pitchFamily="34" charset="0"/>
                <a:cs typeface="Arial" pitchFamily="34" charset="0"/>
              </a:rPr>
              <a:t>  </a:t>
            </a:r>
            <a:r>
              <a:rPr lang="en-US" sz="2400" b="1" dirty="0" smtClean="0">
                <a:latin typeface="Arial" pitchFamily="34" charset="0"/>
                <a:cs typeface="Arial" pitchFamily="34" charset="0"/>
              </a:rPr>
              <a:t>Key </a:t>
            </a:r>
            <a:r>
              <a:rPr lang="en-US" sz="2400" b="1" dirty="0">
                <a:latin typeface="Arial" pitchFamily="34" charset="0"/>
                <a:cs typeface="Arial" pitchFamily="34" charset="0"/>
              </a:rPr>
              <a:t>Terrain</a:t>
            </a:r>
          </a:p>
          <a:p>
            <a:pPr marL="463550">
              <a:buFont typeface="Arial" pitchFamily="34" charset="0"/>
              <a:buChar char="−"/>
              <a:tabLst>
                <a:tab pos="804863" algn="l"/>
              </a:tabLst>
            </a:pPr>
            <a:r>
              <a:rPr lang="en-US" sz="2400" b="1" dirty="0">
                <a:latin typeface="Arial" pitchFamily="34" charset="0"/>
                <a:cs typeface="Arial" pitchFamily="34" charset="0"/>
              </a:rPr>
              <a:t>  </a:t>
            </a:r>
            <a:r>
              <a:rPr lang="en-US" sz="2400" b="1" dirty="0" smtClean="0">
                <a:latin typeface="Arial" pitchFamily="34" charset="0"/>
                <a:cs typeface="Arial" pitchFamily="34" charset="0"/>
              </a:rPr>
              <a:t>Observation</a:t>
            </a:r>
            <a:r>
              <a:rPr lang="en-US" sz="2400" b="1" dirty="0">
                <a:latin typeface="Arial" pitchFamily="34" charset="0"/>
                <a:cs typeface="Arial" pitchFamily="34" charset="0"/>
              </a:rPr>
              <a:t>/ Fields of fire</a:t>
            </a:r>
          </a:p>
          <a:p>
            <a:pPr marL="463550">
              <a:buFont typeface="Arial" pitchFamily="34" charset="0"/>
              <a:buChar char="−"/>
              <a:tabLst>
                <a:tab pos="804863" algn="l"/>
              </a:tabLst>
            </a:pPr>
            <a:r>
              <a:rPr lang="en-US" sz="2400" b="1" dirty="0">
                <a:latin typeface="Arial" pitchFamily="34" charset="0"/>
                <a:cs typeface="Arial" pitchFamily="34" charset="0"/>
              </a:rPr>
              <a:t> </a:t>
            </a:r>
            <a:r>
              <a:rPr lang="en-US" sz="2400" b="1" dirty="0" smtClean="0">
                <a:latin typeface="Arial" pitchFamily="34" charset="0"/>
                <a:cs typeface="Arial" pitchFamily="34" charset="0"/>
              </a:rPr>
              <a:t> Cover </a:t>
            </a:r>
            <a:r>
              <a:rPr lang="en-US" sz="2400" b="1" dirty="0">
                <a:latin typeface="Arial" pitchFamily="34" charset="0"/>
                <a:cs typeface="Arial" pitchFamily="34" charset="0"/>
              </a:rPr>
              <a:t>&amp; Concealment</a:t>
            </a:r>
          </a:p>
          <a:p>
            <a:pPr marL="231775" indent="-231775">
              <a:buFont typeface="Arial" charset="0"/>
              <a:buChar char="•"/>
            </a:pPr>
            <a:r>
              <a:rPr lang="en-US" sz="2400" b="1" dirty="0">
                <a:latin typeface="Arial" pitchFamily="34" charset="0"/>
                <a:cs typeface="Arial" pitchFamily="34" charset="0"/>
              </a:rPr>
              <a:t>Weather</a:t>
            </a:r>
          </a:p>
          <a:p>
            <a:pPr marL="860425" indent="-396875">
              <a:buFont typeface="Arial" pitchFamily="34" charset="0"/>
              <a:buChar char="−"/>
            </a:pPr>
            <a:r>
              <a:rPr lang="en-US" sz="2400" b="1" dirty="0" smtClean="0">
                <a:latin typeface="Arial" pitchFamily="34" charset="0"/>
                <a:cs typeface="Arial" pitchFamily="34" charset="0"/>
              </a:rPr>
              <a:t>Visibility</a:t>
            </a:r>
            <a:endParaRPr lang="en-US" sz="2400" b="1" dirty="0">
              <a:latin typeface="Arial" pitchFamily="34" charset="0"/>
              <a:cs typeface="Arial" pitchFamily="34" charset="0"/>
            </a:endParaRPr>
          </a:p>
          <a:p>
            <a:pPr marL="860425" indent="-396875">
              <a:buFont typeface="Arial" pitchFamily="34" charset="0"/>
              <a:buChar char="−"/>
            </a:pPr>
            <a:r>
              <a:rPr lang="en-US" sz="2400" b="1" dirty="0" smtClean="0">
                <a:latin typeface="Arial" pitchFamily="34" charset="0"/>
                <a:cs typeface="Arial" pitchFamily="34" charset="0"/>
              </a:rPr>
              <a:t>Wind</a:t>
            </a:r>
            <a:endParaRPr lang="en-US" sz="2400" b="1" dirty="0">
              <a:latin typeface="Arial" pitchFamily="34" charset="0"/>
              <a:cs typeface="Arial" pitchFamily="34" charset="0"/>
            </a:endParaRPr>
          </a:p>
          <a:p>
            <a:pPr marL="860425" indent="-396875">
              <a:buFont typeface="Arial" pitchFamily="34" charset="0"/>
              <a:buChar char="−"/>
            </a:pPr>
            <a:r>
              <a:rPr lang="en-US" sz="2400" b="1" dirty="0" smtClean="0">
                <a:latin typeface="Arial" pitchFamily="34" charset="0"/>
                <a:cs typeface="Arial" pitchFamily="34" charset="0"/>
              </a:rPr>
              <a:t>Precipitation</a:t>
            </a:r>
            <a:endParaRPr lang="en-US" sz="2400" b="1" dirty="0">
              <a:latin typeface="Arial" pitchFamily="34" charset="0"/>
              <a:cs typeface="Arial" pitchFamily="34" charset="0"/>
            </a:endParaRPr>
          </a:p>
          <a:p>
            <a:pPr marL="860425" indent="-396875">
              <a:buFont typeface="Arial" pitchFamily="34" charset="0"/>
              <a:buChar char="−"/>
            </a:pPr>
            <a:r>
              <a:rPr lang="en-US" sz="2400" b="1" dirty="0" smtClean="0">
                <a:latin typeface="Arial" pitchFamily="34" charset="0"/>
                <a:cs typeface="Arial" pitchFamily="34" charset="0"/>
              </a:rPr>
              <a:t>Cloud Coverage</a:t>
            </a:r>
          </a:p>
          <a:p>
            <a:pPr marL="860425" indent="-396875">
              <a:buFont typeface="Arial" pitchFamily="34" charset="0"/>
              <a:buChar char="−"/>
            </a:pPr>
            <a:r>
              <a:rPr lang="en-US" sz="2400" b="1" dirty="0" smtClean="0">
                <a:latin typeface="Arial" pitchFamily="34" charset="0"/>
                <a:cs typeface="Arial" pitchFamily="34" charset="0"/>
              </a:rPr>
              <a:t>Temp</a:t>
            </a:r>
            <a:r>
              <a:rPr lang="en-US" sz="2400" b="1" dirty="0">
                <a:latin typeface="Arial" pitchFamily="34" charset="0"/>
                <a:cs typeface="Arial" pitchFamily="34" charset="0"/>
              </a:rPr>
              <a:t>/ Humidity</a:t>
            </a:r>
          </a:p>
        </p:txBody>
      </p:sp>
      <p:sp>
        <p:nvSpPr>
          <p:cNvPr id="36" name="5-Point Star 35"/>
          <p:cNvSpPr/>
          <p:nvPr/>
        </p:nvSpPr>
        <p:spPr>
          <a:xfrm>
            <a:off x="6324600" y="3124200"/>
            <a:ext cx="685800" cy="6858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pitchFamily="34" charset="0"/>
              <a:cs typeface="Arial" pitchFamily="34" charset="0"/>
            </a:endParaRPr>
          </a:p>
        </p:txBody>
      </p:sp>
      <p:sp>
        <p:nvSpPr>
          <p:cNvPr id="37" name="TextBox 52"/>
          <p:cNvSpPr txBox="1">
            <a:spLocks noChangeArrowheads="1"/>
          </p:cNvSpPr>
          <p:nvPr/>
        </p:nvSpPr>
        <p:spPr bwMode="auto">
          <a:xfrm>
            <a:off x="5638800" y="4038600"/>
            <a:ext cx="1962397" cy="1384995"/>
          </a:xfrm>
          <a:prstGeom prst="rect">
            <a:avLst/>
          </a:prstGeom>
          <a:noFill/>
          <a:ln w="12700">
            <a:solidFill>
              <a:srgbClr val="00B0F0"/>
            </a:solidFill>
            <a:miter lim="800000"/>
            <a:headEnd/>
            <a:tailEnd/>
          </a:ln>
        </p:spPr>
        <p:txBody>
          <a:bodyPr wrap="none">
            <a:spAutoFit/>
          </a:bodyPr>
          <a:lstStyle/>
          <a:p>
            <a:pPr algn="ctr"/>
            <a:r>
              <a:rPr lang="en-US" sz="2800" b="1" dirty="0">
                <a:solidFill>
                  <a:schemeClr val="accent1"/>
                </a:solidFill>
                <a:latin typeface="Arial" pitchFamily="34" charset="0"/>
                <a:cs typeface="Arial" pitchFamily="34" charset="0"/>
              </a:rPr>
              <a:t>Location-</a:t>
            </a:r>
          </a:p>
          <a:p>
            <a:pPr algn="ctr"/>
            <a:r>
              <a:rPr lang="en-US" sz="2800" b="1" dirty="0">
                <a:solidFill>
                  <a:schemeClr val="accent1"/>
                </a:solidFill>
                <a:latin typeface="Arial" pitchFamily="34" charset="0"/>
                <a:cs typeface="Arial" pitchFamily="34" charset="0"/>
              </a:rPr>
              <a:t>Identify all</a:t>
            </a:r>
          </a:p>
          <a:p>
            <a:pPr algn="ctr"/>
            <a:r>
              <a:rPr lang="en-US" sz="2800" b="1" dirty="0" smtClean="0">
                <a:solidFill>
                  <a:schemeClr val="accent1"/>
                </a:solidFill>
                <a:latin typeface="Arial" pitchFamily="34" charset="0"/>
                <a:cs typeface="Arial" pitchFamily="34" charset="0"/>
              </a:rPr>
              <a:t>VA / VPs</a:t>
            </a:r>
            <a:endParaRPr lang="en-US" sz="28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4858365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533400" y="1066800"/>
            <a:ext cx="80010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23555" name="TextBox 3"/>
          <p:cNvSpPr txBox="1">
            <a:spLocks noChangeArrowheads="1"/>
          </p:cNvSpPr>
          <p:nvPr/>
        </p:nvSpPr>
        <p:spPr bwMode="auto">
          <a:xfrm>
            <a:off x="1657350" y="1138238"/>
            <a:ext cx="5505450" cy="461962"/>
          </a:xfrm>
          <a:prstGeom prst="rect">
            <a:avLst/>
          </a:prstGeom>
          <a:noFill/>
          <a:ln w="9525">
            <a:noFill/>
            <a:miter lim="800000"/>
            <a:headEnd/>
            <a:tailEnd/>
          </a:ln>
        </p:spPr>
        <p:txBody>
          <a:bodyPr wrap="none">
            <a:spAutoFit/>
          </a:bodyPr>
          <a:lstStyle/>
          <a:p>
            <a:r>
              <a:rPr lang="en-US" sz="1200" b="1" dirty="0">
                <a:latin typeface="Arial" pitchFamily="34" charset="0"/>
                <a:cs typeface="Arial" pitchFamily="34" charset="0"/>
              </a:rPr>
              <a:t>IDENTIFY THE AREA OF OPERATIONS AND OPERATING ENVIRONMENT</a:t>
            </a:r>
          </a:p>
          <a:p>
            <a:endParaRPr lang="en-US" sz="1200" dirty="0">
              <a:latin typeface="Arial" pitchFamily="34" charset="0"/>
              <a:cs typeface="Arial" pitchFamily="34" charset="0"/>
            </a:endParaRPr>
          </a:p>
        </p:txBody>
      </p:sp>
      <p:sp>
        <p:nvSpPr>
          <p:cNvPr id="23556" name="TextBox 4"/>
          <p:cNvSpPr txBox="1">
            <a:spLocks noChangeArrowheads="1"/>
          </p:cNvSpPr>
          <p:nvPr/>
        </p:nvSpPr>
        <p:spPr bwMode="auto">
          <a:xfrm>
            <a:off x="533400" y="1414463"/>
            <a:ext cx="7924800" cy="1938337"/>
          </a:xfrm>
          <a:prstGeom prst="rect">
            <a:avLst/>
          </a:prstGeom>
          <a:noFill/>
          <a:ln w="9525">
            <a:noFill/>
            <a:miter lim="800000"/>
            <a:headEnd/>
            <a:tailEnd/>
          </a:ln>
        </p:spPr>
        <p:txBody>
          <a:bodyPr>
            <a:spAutoFit/>
          </a:bodyPr>
          <a:lstStyle/>
          <a:p>
            <a:pPr algn="just"/>
            <a:r>
              <a:rPr lang="en-US" sz="1400" i="1" dirty="0">
                <a:latin typeface="Arial" pitchFamily="34" charset="0"/>
                <a:cs typeface="Arial" pitchFamily="34" charset="0"/>
              </a:rPr>
              <a:t>The AO is determined by graphic boundaries:</a:t>
            </a:r>
          </a:p>
          <a:p>
            <a:pPr algn="just"/>
            <a:r>
              <a:rPr lang="en-US" sz="1400" dirty="0">
                <a:latin typeface="Arial" pitchFamily="34" charset="0"/>
                <a:cs typeface="Arial" pitchFamily="34" charset="0"/>
              </a:rPr>
              <a:t>North Boundary:</a:t>
            </a:r>
          </a:p>
          <a:p>
            <a:pPr algn="just"/>
            <a:r>
              <a:rPr lang="en-US" sz="1400" dirty="0">
                <a:latin typeface="Arial" pitchFamily="34" charset="0"/>
                <a:cs typeface="Arial" pitchFamily="34" charset="0"/>
              </a:rPr>
              <a:t>South Boundary:</a:t>
            </a:r>
          </a:p>
          <a:p>
            <a:pPr algn="just"/>
            <a:r>
              <a:rPr lang="en-US" sz="1400" dirty="0">
                <a:latin typeface="Arial" pitchFamily="34" charset="0"/>
                <a:cs typeface="Arial" pitchFamily="34" charset="0"/>
              </a:rPr>
              <a:t>East Boundary:</a:t>
            </a:r>
          </a:p>
          <a:p>
            <a:pPr algn="just"/>
            <a:r>
              <a:rPr lang="en-US" sz="1400" dirty="0">
                <a:latin typeface="Arial" pitchFamily="34" charset="0"/>
                <a:cs typeface="Arial" pitchFamily="34" charset="0"/>
              </a:rPr>
              <a:t>West Boundary:</a:t>
            </a:r>
          </a:p>
          <a:p>
            <a:pPr algn="just"/>
            <a:endParaRPr lang="en-US" sz="800" dirty="0">
              <a:latin typeface="Arial" pitchFamily="34" charset="0"/>
              <a:cs typeface="Arial" pitchFamily="34" charset="0"/>
            </a:endParaRPr>
          </a:p>
          <a:p>
            <a:r>
              <a:rPr lang="en-US" sz="1400" dirty="0">
                <a:latin typeface="Arial" pitchFamily="34" charset="0"/>
                <a:cs typeface="Arial" pitchFamily="34" charset="0"/>
              </a:rPr>
              <a:t>Establish the limits of the Area of Interest: </a:t>
            </a:r>
            <a:r>
              <a:rPr lang="en-US" sz="1400" i="1" dirty="0">
                <a:latin typeface="Arial" pitchFamily="34" charset="0"/>
                <a:cs typeface="Arial" pitchFamily="34" charset="0"/>
              </a:rPr>
              <a:t>The Area of Interest is an area of concern to the commander, including the area of influence, areas adjacent thereto, and extending to the objectives of current or planned operations. </a:t>
            </a:r>
            <a:endParaRPr lang="en-US" sz="1400" dirty="0">
              <a:latin typeface="Arial" pitchFamily="34" charset="0"/>
              <a:cs typeface="Arial" pitchFamily="34" charset="0"/>
            </a:endParaRPr>
          </a:p>
        </p:txBody>
      </p:sp>
      <p:sp>
        <p:nvSpPr>
          <p:cNvPr id="23557" name="TextBox 7"/>
          <p:cNvSpPr txBox="1">
            <a:spLocks noChangeArrowheads="1"/>
          </p:cNvSpPr>
          <p:nvPr/>
        </p:nvSpPr>
        <p:spPr bwMode="auto">
          <a:xfrm>
            <a:off x="2871788" y="76200"/>
            <a:ext cx="3327400" cy="584200"/>
          </a:xfrm>
          <a:prstGeom prst="rect">
            <a:avLst/>
          </a:prstGeom>
          <a:noFill/>
          <a:ln w="9525">
            <a:noFill/>
            <a:miter lim="800000"/>
            <a:headEnd/>
            <a:tailEnd/>
          </a:ln>
        </p:spPr>
        <p:txBody>
          <a:bodyPr wrap="none">
            <a:spAutoFit/>
          </a:bodyPr>
          <a:lstStyle/>
          <a:p>
            <a:pPr algn="ctr"/>
            <a:r>
              <a:rPr lang="en-US" sz="3200" b="1" dirty="0">
                <a:latin typeface="Arial" pitchFamily="34" charset="0"/>
                <a:cs typeface="Arial" pitchFamily="34" charset="0"/>
              </a:rPr>
              <a:t>Terrain Analysis</a:t>
            </a:r>
          </a:p>
        </p:txBody>
      </p:sp>
      <p:sp>
        <p:nvSpPr>
          <p:cNvPr id="10" name="Rectangle 9"/>
          <p:cNvSpPr/>
          <p:nvPr/>
        </p:nvSpPr>
        <p:spPr>
          <a:xfrm>
            <a:off x="533400" y="3413125"/>
            <a:ext cx="8001000" cy="3063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23559" name="TextBox 10"/>
          <p:cNvSpPr txBox="1">
            <a:spLocks noChangeArrowheads="1"/>
          </p:cNvSpPr>
          <p:nvPr/>
        </p:nvSpPr>
        <p:spPr bwMode="auto">
          <a:xfrm>
            <a:off x="533400" y="3429000"/>
            <a:ext cx="7772400" cy="3046988"/>
          </a:xfrm>
          <a:prstGeom prst="rect">
            <a:avLst/>
          </a:prstGeom>
          <a:noFill/>
          <a:ln w="9525">
            <a:noFill/>
            <a:miter lim="800000"/>
            <a:headEnd/>
            <a:tailEnd/>
          </a:ln>
        </p:spPr>
        <p:txBody>
          <a:bodyPr>
            <a:spAutoFit/>
          </a:bodyPr>
          <a:lstStyle/>
          <a:p>
            <a:r>
              <a:rPr lang="en-US" sz="1600" b="1" i="1" dirty="0">
                <a:latin typeface="Arial" pitchFamily="34" charset="0"/>
                <a:cs typeface="Arial" pitchFamily="34" charset="0"/>
              </a:rPr>
              <a:t>Obstacles: </a:t>
            </a:r>
            <a:r>
              <a:rPr lang="en-US" sz="1600" i="1" dirty="0">
                <a:latin typeface="Arial" pitchFamily="34" charset="0"/>
                <a:cs typeface="Arial" pitchFamily="34" charset="0"/>
              </a:rPr>
              <a:t>Include reinforcing obstacles or existing terrain features that stop, impede, or divert military movement.  Classify the terrain into unrestricted, restricted, and severely restricted areas- taking into account Mounted and Dismounted movement.</a:t>
            </a:r>
          </a:p>
          <a:p>
            <a:r>
              <a:rPr lang="en-US" sz="1600" b="1" i="1" u="sng" dirty="0" smtClean="0">
                <a:latin typeface="Arial" pitchFamily="34" charset="0"/>
                <a:cs typeface="Arial" pitchFamily="34" charset="0"/>
              </a:rPr>
              <a:t>Avenues </a:t>
            </a:r>
            <a:r>
              <a:rPr lang="en-US" sz="1600" b="1" i="1" u="sng" dirty="0">
                <a:latin typeface="Arial" pitchFamily="34" charset="0"/>
                <a:cs typeface="Arial" pitchFamily="34" charset="0"/>
              </a:rPr>
              <a:t>of Approach</a:t>
            </a:r>
            <a:r>
              <a:rPr lang="en-US" sz="1600" b="1" i="1" u="sng" dirty="0" smtClean="0">
                <a:latin typeface="Arial" pitchFamily="34" charset="0"/>
                <a:cs typeface="Arial" pitchFamily="34" charset="0"/>
              </a:rPr>
              <a:t>:</a:t>
            </a:r>
            <a:r>
              <a:rPr lang="en-US" sz="1600" b="1" i="1" dirty="0" smtClean="0">
                <a:latin typeface="Arial" pitchFamily="34" charset="0"/>
                <a:cs typeface="Arial" pitchFamily="34" charset="0"/>
              </a:rPr>
              <a:t>  </a:t>
            </a:r>
            <a:r>
              <a:rPr lang="en-US" sz="1600" i="1" dirty="0" smtClean="0">
                <a:latin typeface="Arial" pitchFamily="34" charset="0"/>
                <a:cs typeface="Arial" pitchFamily="34" charset="0"/>
              </a:rPr>
              <a:t>Identify </a:t>
            </a:r>
            <a:r>
              <a:rPr lang="en-US" sz="1600" i="1" dirty="0">
                <a:latin typeface="Arial" pitchFamily="34" charset="0"/>
                <a:cs typeface="Arial" pitchFamily="34" charset="0"/>
              </a:rPr>
              <a:t>mobility corridors for mounted and dismounted movement and for aviation assets (RW/FW).  Categorize mobility corridors by size of force will it accommodate &amp; the speed at which the force can move through the mobility corridor.  Group mobility corridors that are mutually supporting and lead to the objective into an Avenue of Approach.  </a:t>
            </a:r>
          </a:p>
          <a:p>
            <a:r>
              <a:rPr lang="en-US" sz="1600" i="1" dirty="0">
                <a:latin typeface="Arial" pitchFamily="34" charset="0"/>
                <a:cs typeface="Arial" pitchFamily="34" charset="0"/>
              </a:rPr>
              <a:t>AoA 1:</a:t>
            </a:r>
          </a:p>
          <a:p>
            <a:r>
              <a:rPr lang="en-US" sz="1600" i="1" dirty="0">
                <a:latin typeface="Arial" pitchFamily="34" charset="0"/>
                <a:cs typeface="Arial" pitchFamily="34" charset="0"/>
              </a:rPr>
              <a:t>AoA 2:</a:t>
            </a:r>
          </a:p>
          <a:p>
            <a:r>
              <a:rPr lang="en-US" sz="1600" i="1" dirty="0">
                <a:latin typeface="Arial" pitchFamily="34" charset="0"/>
                <a:cs typeface="Arial" pitchFamily="34" charset="0"/>
              </a:rPr>
              <a:t>AoA 3:</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a:xfrm>
            <a:off x="228600" y="1011238"/>
            <a:ext cx="8686800" cy="541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24579" name="TextBox 10"/>
          <p:cNvSpPr txBox="1">
            <a:spLocks noChangeArrowheads="1"/>
          </p:cNvSpPr>
          <p:nvPr/>
        </p:nvSpPr>
        <p:spPr bwMode="auto">
          <a:xfrm>
            <a:off x="228600" y="1011238"/>
            <a:ext cx="8610600" cy="5770562"/>
          </a:xfrm>
          <a:prstGeom prst="rect">
            <a:avLst/>
          </a:prstGeom>
          <a:noFill/>
          <a:ln w="9525">
            <a:noFill/>
            <a:miter lim="800000"/>
            <a:headEnd/>
            <a:tailEnd/>
          </a:ln>
        </p:spPr>
        <p:txBody>
          <a:bodyPr>
            <a:spAutoFit/>
          </a:bodyPr>
          <a:lstStyle/>
          <a:p>
            <a:r>
              <a:rPr lang="en-US" sz="1600" b="1" i="1" u="sng" dirty="0">
                <a:latin typeface="Arial" pitchFamily="34" charset="0"/>
                <a:cs typeface="Arial" pitchFamily="34" charset="0"/>
              </a:rPr>
              <a:t>Key Terrain</a:t>
            </a:r>
            <a:r>
              <a:rPr lang="en-US" sz="1600" i="1" dirty="0">
                <a:latin typeface="Arial" pitchFamily="34" charset="0"/>
                <a:cs typeface="Arial" pitchFamily="34" charset="0"/>
              </a:rPr>
              <a:t>: Key terrain is any location or area whose seizure, retention, or control gives a marked advantage to either combatant.  If you do not intend on going to a location or using a piece of terrain, then it is probably not key.</a:t>
            </a:r>
          </a:p>
          <a:p>
            <a:endParaRPr lang="en-US" sz="800" i="1" dirty="0">
              <a:latin typeface="Arial" pitchFamily="34" charset="0"/>
              <a:cs typeface="Arial" pitchFamily="34" charset="0"/>
            </a:endParaRPr>
          </a:p>
          <a:p>
            <a:r>
              <a:rPr lang="en-US" sz="1600" b="1" i="1" u="sng" dirty="0">
                <a:latin typeface="Arial" pitchFamily="34" charset="0"/>
                <a:cs typeface="Arial" pitchFamily="34" charset="0"/>
              </a:rPr>
              <a:t>Observation and Fields of Fire</a:t>
            </a:r>
            <a:r>
              <a:rPr lang="en-US" sz="1600" i="1" dirty="0">
                <a:latin typeface="Arial" pitchFamily="34" charset="0"/>
                <a:cs typeface="Arial" pitchFamily="34" charset="0"/>
              </a:rPr>
              <a:t>: Indentify locations along each avenue of approach that provide clear observation and fields of fire for both the attacker and the defender.  Analyze the area surrounding key terrain, objectives, engagement areas (EAs), and obstacles.  Locate intervisibility (IV) lines.  Assess the ability of the attacking force to overwatch or support movement (with direct fire).  In analyzing fields of fire, consider the friendly and enemy potential to cover avenues of approach and key terrain, in particular, with direct fires.  Analyze whether or not vegetation will affect the employment or trajectory of weapons systems. </a:t>
            </a:r>
          </a:p>
          <a:p>
            <a:endParaRPr lang="en-US" sz="800" i="1" dirty="0">
              <a:latin typeface="Arial" pitchFamily="34" charset="0"/>
              <a:cs typeface="Arial" pitchFamily="34" charset="0"/>
            </a:endParaRPr>
          </a:p>
          <a:p>
            <a:r>
              <a:rPr lang="en-US" sz="1600" b="1" i="1" u="sng" dirty="0">
                <a:latin typeface="Arial" pitchFamily="34" charset="0"/>
                <a:cs typeface="Arial" pitchFamily="34" charset="0"/>
              </a:rPr>
              <a:t>Cover &amp; Concealment</a:t>
            </a:r>
            <a:r>
              <a:rPr lang="en-US" sz="1600" i="1" dirty="0" smtClean="0">
                <a:latin typeface="Arial" pitchFamily="34" charset="0"/>
                <a:cs typeface="Arial" pitchFamily="34" charset="0"/>
              </a:rPr>
              <a:t>: Analyze </a:t>
            </a:r>
            <a:r>
              <a:rPr lang="en-US" sz="1600" i="1" dirty="0">
                <a:latin typeface="Arial" pitchFamily="34" charset="0"/>
                <a:cs typeface="Arial" pitchFamily="34" charset="0"/>
              </a:rPr>
              <a:t>the terrain, foliage, structures, and other features along avenues of approach (and on objectives or key terrain) to identify sites that offer cover (protection from the effects of direct and indirect fire) and concealment (protection from observation).  Consider cover and concealment effects on enemy and friendly forces.</a:t>
            </a:r>
          </a:p>
          <a:p>
            <a:endParaRPr lang="en-US" sz="800" i="1" dirty="0">
              <a:latin typeface="Arial" pitchFamily="34" charset="0"/>
              <a:cs typeface="Arial" pitchFamily="34" charset="0"/>
            </a:endParaRPr>
          </a:p>
          <a:p>
            <a:r>
              <a:rPr lang="en-US" sz="1600" b="1" i="1" u="sng" dirty="0">
                <a:latin typeface="Arial" pitchFamily="34" charset="0"/>
                <a:cs typeface="Arial" pitchFamily="34" charset="0"/>
              </a:rPr>
              <a:t>Weather Analysis</a:t>
            </a:r>
            <a:r>
              <a:rPr lang="en-US" sz="1600" b="1" dirty="0">
                <a:latin typeface="Arial" pitchFamily="34" charset="0"/>
                <a:cs typeface="Arial" pitchFamily="34" charset="0"/>
              </a:rPr>
              <a:t>:</a:t>
            </a:r>
          </a:p>
          <a:p>
            <a:r>
              <a:rPr lang="en-US" sz="1600" b="1" i="1" dirty="0">
                <a:latin typeface="Arial" pitchFamily="34" charset="0"/>
                <a:cs typeface="Arial" pitchFamily="34" charset="0"/>
              </a:rPr>
              <a:t>Visibility:</a:t>
            </a:r>
            <a:endParaRPr lang="en-US" sz="1600" i="1" dirty="0">
              <a:latin typeface="Arial" pitchFamily="34" charset="0"/>
              <a:cs typeface="Arial" pitchFamily="34" charset="0"/>
            </a:endParaRPr>
          </a:p>
          <a:p>
            <a:r>
              <a:rPr lang="en-US" sz="1600" b="1" i="1" dirty="0">
                <a:latin typeface="Arial" pitchFamily="34" charset="0"/>
                <a:cs typeface="Arial" pitchFamily="34" charset="0"/>
              </a:rPr>
              <a:t>Winds</a:t>
            </a:r>
            <a:r>
              <a:rPr lang="en-US" sz="1600" i="1" dirty="0">
                <a:latin typeface="Arial" pitchFamily="34" charset="0"/>
                <a:cs typeface="Arial" pitchFamily="34" charset="0"/>
              </a:rPr>
              <a:t>:</a:t>
            </a:r>
          </a:p>
          <a:p>
            <a:r>
              <a:rPr lang="en-US" sz="1600" b="1" i="1" dirty="0">
                <a:latin typeface="Arial" pitchFamily="34" charset="0"/>
                <a:cs typeface="Arial" pitchFamily="34" charset="0"/>
              </a:rPr>
              <a:t>Precipitation</a:t>
            </a:r>
            <a:r>
              <a:rPr lang="en-US" sz="1600" i="1" dirty="0">
                <a:latin typeface="Arial" pitchFamily="34" charset="0"/>
                <a:cs typeface="Arial" pitchFamily="34" charset="0"/>
              </a:rPr>
              <a:t>:</a:t>
            </a:r>
          </a:p>
          <a:p>
            <a:r>
              <a:rPr lang="en-US" sz="1600" b="1" i="1" dirty="0">
                <a:latin typeface="Arial" pitchFamily="34" charset="0"/>
                <a:cs typeface="Arial" pitchFamily="34" charset="0"/>
              </a:rPr>
              <a:t>Cloud Cover:</a:t>
            </a:r>
            <a:endParaRPr lang="en-US" sz="1600" dirty="0">
              <a:latin typeface="Arial" pitchFamily="34" charset="0"/>
              <a:cs typeface="Arial" pitchFamily="34" charset="0"/>
            </a:endParaRPr>
          </a:p>
          <a:p>
            <a:r>
              <a:rPr lang="en-US" sz="1600" b="1" i="1" dirty="0">
                <a:latin typeface="Arial" pitchFamily="34" charset="0"/>
                <a:cs typeface="Arial" pitchFamily="34" charset="0"/>
              </a:rPr>
              <a:t>Temperature and Humidity</a:t>
            </a:r>
            <a:r>
              <a:rPr lang="en-US" sz="1600" i="1" dirty="0">
                <a:latin typeface="Arial" pitchFamily="34" charset="0"/>
                <a:cs typeface="Arial" pitchFamily="34" charset="0"/>
              </a:rPr>
              <a:t>:</a:t>
            </a:r>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24580" name="TextBox 4"/>
          <p:cNvSpPr txBox="1">
            <a:spLocks noChangeArrowheads="1"/>
          </p:cNvSpPr>
          <p:nvPr/>
        </p:nvSpPr>
        <p:spPr bwMode="auto">
          <a:xfrm>
            <a:off x="2189750" y="76200"/>
            <a:ext cx="4691477" cy="584775"/>
          </a:xfrm>
          <a:prstGeom prst="rect">
            <a:avLst/>
          </a:prstGeom>
          <a:noFill/>
          <a:ln w="9525">
            <a:noFill/>
            <a:miter lim="800000"/>
            <a:headEnd/>
            <a:tailEnd/>
          </a:ln>
        </p:spPr>
        <p:txBody>
          <a:bodyPr wrap="none">
            <a:spAutoFit/>
          </a:bodyPr>
          <a:lstStyle/>
          <a:p>
            <a:pPr algn="ctr"/>
            <a:r>
              <a:rPr lang="en-US" sz="3200" b="1" dirty="0">
                <a:latin typeface="Arial" pitchFamily="34" charset="0"/>
                <a:cs typeface="Arial" pitchFamily="34" charset="0"/>
              </a:rPr>
              <a:t>Terrain Analysis (</a:t>
            </a:r>
            <a:r>
              <a:rPr lang="en-US" sz="3200" b="1" dirty="0" smtClean="0">
                <a:latin typeface="Arial" pitchFamily="34" charset="0"/>
                <a:cs typeface="Arial" pitchFamily="34" charset="0"/>
              </a:rPr>
              <a:t>cont.)</a:t>
            </a:r>
            <a:endParaRPr lang="en-US" sz="32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Google Maps - Windows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l="14167" t="28965" r="10834" b="3074"/>
          <a:stretch/>
        </p:blipFill>
        <p:spPr>
          <a:xfrm>
            <a:off x="0" y="1219200"/>
            <a:ext cx="9144002" cy="5029200"/>
          </a:xfrm>
          <a:prstGeom prst="rect">
            <a:avLst/>
          </a:prstGeom>
          <a:solidFill>
            <a:srgbClr val="D21E10"/>
          </a:solidFill>
          <a:ln>
            <a:solidFill>
              <a:srgbClr val="92D050"/>
            </a:solidFill>
          </a:ln>
        </p:spPr>
      </p:pic>
      <p:sp>
        <p:nvSpPr>
          <p:cNvPr id="4" name="TextBox 3"/>
          <p:cNvSpPr txBox="1"/>
          <p:nvPr/>
        </p:nvSpPr>
        <p:spPr>
          <a:xfrm>
            <a:off x="8332445" y="5498068"/>
            <a:ext cx="671979" cy="369332"/>
          </a:xfrm>
          <a:prstGeom prst="rect">
            <a:avLst/>
          </a:prstGeom>
          <a:noFill/>
        </p:spPr>
        <p:txBody>
          <a:bodyPr wrap="none" rtlCol="0">
            <a:spAutoFit/>
          </a:bodyPr>
          <a:lstStyle/>
          <a:p>
            <a:r>
              <a:rPr lang="en-US" b="1" dirty="0" smtClean="0">
                <a:solidFill>
                  <a:srgbClr val="FF0000"/>
                </a:solidFill>
              </a:rPr>
              <a:t>FOB</a:t>
            </a:r>
            <a:endParaRPr lang="en-US" b="1" dirty="0">
              <a:solidFill>
                <a:srgbClr val="FF0000"/>
              </a:solidFill>
            </a:endParaRPr>
          </a:p>
        </p:txBody>
      </p:sp>
      <p:sp>
        <p:nvSpPr>
          <p:cNvPr id="5" name="Oval 4"/>
          <p:cNvSpPr/>
          <p:nvPr/>
        </p:nvSpPr>
        <p:spPr>
          <a:xfrm>
            <a:off x="7924800" y="55626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09600" y="27432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14400" y="3124200"/>
            <a:ext cx="1672253" cy="369332"/>
          </a:xfrm>
          <a:prstGeom prst="rect">
            <a:avLst/>
          </a:prstGeom>
          <a:noFill/>
        </p:spPr>
        <p:txBody>
          <a:bodyPr wrap="none" rtlCol="0">
            <a:spAutoFit/>
          </a:bodyPr>
          <a:lstStyle/>
          <a:p>
            <a:r>
              <a:rPr lang="en-US" b="1" dirty="0" smtClean="0"/>
              <a:t>KLE Location</a:t>
            </a:r>
            <a:endParaRPr lang="en-US" b="1" dirty="0"/>
          </a:p>
        </p:txBody>
      </p:sp>
      <p:sp>
        <p:nvSpPr>
          <p:cNvPr id="8" name="Freeform 7"/>
          <p:cNvSpPr/>
          <p:nvPr/>
        </p:nvSpPr>
        <p:spPr>
          <a:xfrm>
            <a:off x="-47297" y="1592317"/>
            <a:ext cx="8024649" cy="4193628"/>
          </a:xfrm>
          <a:custGeom>
            <a:avLst/>
            <a:gdLst>
              <a:gd name="connsiteX0" fmla="*/ 8024649 w 8024649"/>
              <a:gd name="connsiteY0" fmla="*/ 4193628 h 4193628"/>
              <a:gd name="connsiteX1" fmla="*/ 8008883 w 8024649"/>
              <a:gd name="connsiteY1" fmla="*/ 4099035 h 4193628"/>
              <a:gd name="connsiteX2" fmla="*/ 7961587 w 8024649"/>
              <a:gd name="connsiteY2" fmla="*/ 3972911 h 4193628"/>
              <a:gd name="connsiteX3" fmla="*/ 7914290 w 8024649"/>
              <a:gd name="connsiteY3" fmla="*/ 3925614 h 4193628"/>
              <a:gd name="connsiteX4" fmla="*/ 7898525 w 8024649"/>
              <a:gd name="connsiteY4" fmla="*/ 3878317 h 4193628"/>
              <a:gd name="connsiteX5" fmla="*/ 7835463 w 8024649"/>
              <a:gd name="connsiteY5" fmla="*/ 3783724 h 4193628"/>
              <a:gd name="connsiteX6" fmla="*/ 7803931 w 8024649"/>
              <a:gd name="connsiteY6" fmla="*/ 3689131 h 4193628"/>
              <a:gd name="connsiteX7" fmla="*/ 7788166 w 8024649"/>
              <a:gd name="connsiteY7" fmla="*/ 3641835 h 4193628"/>
              <a:gd name="connsiteX8" fmla="*/ 7756635 w 8024649"/>
              <a:gd name="connsiteY8" fmla="*/ 3515711 h 4193628"/>
              <a:gd name="connsiteX9" fmla="*/ 7725104 w 8024649"/>
              <a:gd name="connsiteY9" fmla="*/ 3358055 h 4193628"/>
              <a:gd name="connsiteX10" fmla="*/ 7567449 w 8024649"/>
              <a:gd name="connsiteY10" fmla="*/ 3200400 h 4193628"/>
              <a:gd name="connsiteX11" fmla="*/ 7472856 w 8024649"/>
              <a:gd name="connsiteY11" fmla="*/ 3090042 h 4193628"/>
              <a:gd name="connsiteX12" fmla="*/ 7425559 w 8024649"/>
              <a:gd name="connsiteY12" fmla="*/ 3042745 h 4193628"/>
              <a:gd name="connsiteX13" fmla="*/ 7394028 w 8024649"/>
              <a:gd name="connsiteY13" fmla="*/ 2995449 h 4193628"/>
              <a:gd name="connsiteX14" fmla="*/ 7362497 w 8024649"/>
              <a:gd name="connsiteY14" fmla="*/ 2963917 h 4193628"/>
              <a:gd name="connsiteX15" fmla="*/ 7299435 w 8024649"/>
              <a:gd name="connsiteY15" fmla="*/ 2869324 h 4193628"/>
              <a:gd name="connsiteX16" fmla="*/ 7267904 w 8024649"/>
              <a:gd name="connsiteY16" fmla="*/ 2822028 h 4193628"/>
              <a:gd name="connsiteX17" fmla="*/ 7252138 w 8024649"/>
              <a:gd name="connsiteY17" fmla="*/ 2569780 h 4193628"/>
              <a:gd name="connsiteX18" fmla="*/ 7204842 w 8024649"/>
              <a:gd name="connsiteY18" fmla="*/ 2475186 h 4193628"/>
              <a:gd name="connsiteX19" fmla="*/ 7157545 w 8024649"/>
              <a:gd name="connsiteY19" fmla="*/ 2380593 h 4193628"/>
              <a:gd name="connsiteX20" fmla="*/ 7094483 w 8024649"/>
              <a:gd name="connsiteY20" fmla="*/ 2238704 h 4193628"/>
              <a:gd name="connsiteX21" fmla="*/ 7078718 w 8024649"/>
              <a:gd name="connsiteY21" fmla="*/ 2175642 h 4193628"/>
              <a:gd name="connsiteX22" fmla="*/ 7062952 w 8024649"/>
              <a:gd name="connsiteY22" fmla="*/ 2128345 h 4193628"/>
              <a:gd name="connsiteX23" fmla="*/ 6952594 w 8024649"/>
              <a:gd name="connsiteY23" fmla="*/ 2112580 h 4193628"/>
              <a:gd name="connsiteX24" fmla="*/ 6858000 w 8024649"/>
              <a:gd name="connsiteY24" fmla="*/ 2081049 h 4193628"/>
              <a:gd name="connsiteX25" fmla="*/ 6731876 w 8024649"/>
              <a:gd name="connsiteY25" fmla="*/ 1970690 h 4193628"/>
              <a:gd name="connsiteX26" fmla="*/ 6668814 w 8024649"/>
              <a:gd name="connsiteY26" fmla="*/ 1828800 h 4193628"/>
              <a:gd name="connsiteX27" fmla="*/ 6605752 w 8024649"/>
              <a:gd name="connsiteY27" fmla="*/ 1749973 h 4193628"/>
              <a:gd name="connsiteX28" fmla="*/ 6526925 w 8024649"/>
              <a:gd name="connsiteY28" fmla="*/ 1671145 h 4193628"/>
              <a:gd name="connsiteX29" fmla="*/ 6463863 w 8024649"/>
              <a:gd name="connsiteY29" fmla="*/ 1592317 h 4193628"/>
              <a:gd name="connsiteX30" fmla="*/ 6416566 w 8024649"/>
              <a:gd name="connsiteY30" fmla="*/ 1576552 h 4193628"/>
              <a:gd name="connsiteX31" fmla="*/ 6321973 w 8024649"/>
              <a:gd name="connsiteY31" fmla="*/ 1513490 h 4193628"/>
              <a:gd name="connsiteX32" fmla="*/ 6227380 w 8024649"/>
              <a:gd name="connsiteY32" fmla="*/ 1481959 h 4193628"/>
              <a:gd name="connsiteX33" fmla="*/ 6180083 w 8024649"/>
              <a:gd name="connsiteY33" fmla="*/ 1434662 h 4193628"/>
              <a:gd name="connsiteX34" fmla="*/ 6085490 w 8024649"/>
              <a:gd name="connsiteY34" fmla="*/ 1371600 h 4193628"/>
              <a:gd name="connsiteX35" fmla="*/ 6038194 w 8024649"/>
              <a:gd name="connsiteY35" fmla="*/ 1277007 h 4193628"/>
              <a:gd name="connsiteX36" fmla="*/ 6006663 w 8024649"/>
              <a:gd name="connsiteY36" fmla="*/ 1229711 h 4193628"/>
              <a:gd name="connsiteX37" fmla="*/ 5990897 w 8024649"/>
              <a:gd name="connsiteY37" fmla="*/ 1182414 h 4193628"/>
              <a:gd name="connsiteX38" fmla="*/ 5959366 w 8024649"/>
              <a:gd name="connsiteY38" fmla="*/ 1135117 h 4193628"/>
              <a:gd name="connsiteX39" fmla="*/ 5927835 w 8024649"/>
              <a:gd name="connsiteY39" fmla="*/ 1040524 h 4193628"/>
              <a:gd name="connsiteX40" fmla="*/ 5912069 w 8024649"/>
              <a:gd name="connsiteY40" fmla="*/ 993228 h 4193628"/>
              <a:gd name="connsiteX41" fmla="*/ 5880538 w 8024649"/>
              <a:gd name="connsiteY41" fmla="*/ 898635 h 4193628"/>
              <a:gd name="connsiteX42" fmla="*/ 5864773 w 8024649"/>
              <a:gd name="connsiteY42" fmla="*/ 851338 h 4193628"/>
              <a:gd name="connsiteX43" fmla="*/ 5770180 w 8024649"/>
              <a:gd name="connsiteY43" fmla="*/ 772511 h 4193628"/>
              <a:gd name="connsiteX44" fmla="*/ 5722883 w 8024649"/>
              <a:gd name="connsiteY44" fmla="*/ 740980 h 4193628"/>
              <a:gd name="connsiteX45" fmla="*/ 5675587 w 8024649"/>
              <a:gd name="connsiteY45" fmla="*/ 693683 h 4193628"/>
              <a:gd name="connsiteX46" fmla="*/ 5580994 w 8024649"/>
              <a:gd name="connsiteY46" fmla="*/ 630621 h 4193628"/>
              <a:gd name="connsiteX47" fmla="*/ 5533697 w 8024649"/>
              <a:gd name="connsiteY47" fmla="*/ 599090 h 4193628"/>
              <a:gd name="connsiteX48" fmla="*/ 5470635 w 8024649"/>
              <a:gd name="connsiteY48" fmla="*/ 567559 h 4193628"/>
              <a:gd name="connsiteX49" fmla="*/ 5376042 w 8024649"/>
              <a:gd name="connsiteY49" fmla="*/ 504497 h 4193628"/>
              <a:gd name="connsiteX50" fmla="*/ 5328745 w 8024649"/>
              <a:gd name="connsiteY50" fmla="*/ 346842 h 4193628"/>
              <a:gd name="connsiteX51" fmla="*/ 5312980 w 8024649"/>
              <a:gd name="connsiteY51" fmla="*/ 299545 h 4193628"/>
              <a:gd name="connsiteX52" fmla="*/ 5218387 w 8024649"/>
              <a:gd name="connsiteY52" fmla="*/ 252249 h 4193628"/>
              <a:gd name="connsiteX53" fmla="*/ 5186856 w 8024649"/>
              <a:gd name="connsiteY53" fmla="*/ 220717 h 4193628"/>
              <a:gd name="connsiteX54" fmla="*/ 5139559 w 8024649"/>
              <a:gd name="connsiteY54" fmla="*/ 204952 h 4193628"/>
              <a:gd name="connsiteX55" fmla="*/ 5108028 w 8024649"/>
              <a:gd name="connsiteY55" fmla="*/ 157655 h 4193628"/>
              <a:gd name="connsiteX56" fmla="*/ 5060731 w 8024649"/>
              <a:gd name="connsiteY56" fmla="*/ 78828 h 4193628"/>
              <a:gd name="connsiteX57" fmla="*/ 5029200 w 8024649"/>
              <a:gd name="connsiteY57" fmla="*/ 31531 h 4193628"/>
              <a:gd name="connsiteX58" fmla="*/ 4934607 w 8024649"/>
              <a:gd name="connsiteY58" fmla="*/ 0 h 4193628"/>
              <a:gd name="connsiteX59" fmla="*/ 4603531 w 8024649"/>
              <a:gd name="connsiteY59" fmla="*/ 31531 h 4193628"/>
              <a:gd name="connsiteX60" fmla="*/ 4556235 w 8024649"/>
              <a:gd name="connsiteY60" fmla="*/ 47297 h 4193628"/>
              <a:gd name="connsiteX61" fmla="*/ 4508938 w 8024649"/>
              <a:gd name="connsiteY61" fmla="*/ 78828 h 4193628"/>
              <a:gd name="connsiteX62" fmla="*/ 4461642 w 8024649"/>
              <a:gd name="connsiteY62" fmla="*/ 173421 h 4193628"/>
              <a:gd name="connsiteX63" fmla="*/ 4430111 w 8024649"/>
              <a:gd name="connsiteY63" fmla="*/ 268014 h 4193628"/>
              <a:gd name="connsiteX64" fmla="*/ 4382814 w 8024649"/>
              <a:gd name="connsiteY64" fmla="*/ 299545 h 4193628"/>
              <a:gd name="connsiteX65" fmla="*/ 4288221 w 8024649"/>
              <a:gd name="connsiteY65" fmla="*/ 331076 h 4193628"/>
              <a:gd name="connsiteX66" fmla="*/ 3957145 w 8024649"/>
              <a:gd name="connsiteY66" fmla="*/ 362607 h 4193628"/>
              <a:gd name="connsiteX67" fmla="*/ 3862552 w 8024649"/>
              <a:gd name="connsiteY67" fmla="*/ 394138 h 4193628"/>
              <a:gd name="connsiteX68" fmla="*/ 3815256 w 8024649"/>
              <a:gd name="connsiteY68" fmla="*/ 409904 h 4193628"/>
              <a:gd name="connsiteX69" fmla="*/ 3783725 w 8024649"/>
              <a:gd name="connsiteY69" fmla="*/ 457200 h 4193628"/>
              <a:gd name="connsiteX70" fmla="*/ 3641835 w 8024649"/>
              <a:gd name="connsiteY70" fmla="*/ 536028 h 4193628"/>
              <a:gd name="connsiteX71" fmla="*/ 3074276 w 8024649"/>
              <a:gd name="connsiteY71" fmla="*/ 536028 h 4193628"/>
              <a:gd name="connsiteX72" fmla="*/ 2979683 w 8024649"/>
              <a:gd name="connsiteY72" fmla="*/ 567559 h 4193628"/>
              <a:gd name="connsiteX73" fmla="*/ 2932387 w 8024649"/>
              <a:gd name="connsiteY73" fmla="*/ 599090 h 4193628"/>
              <a:gd name="connsiteX74" fmla="*/ 2853559 w 8024649"/>
              <a:gd name="connsiteY74" fmla="*/ 662152 h 4193628"/>
              <a:gd name="connsiteX75" fmla="*/ 2758966 w 8024649"/>
              <a:gd name="connsiteY75" fmla="*/ 725214 h 4193628"/>
              <a:gd name="connsiteX76" fmla="*/ 2601311 w 8024649"/>
              <a:gd name="connsiteY76" fmla="*/ 772511 h 4193628"/>
              <a:gd name="connsiteX77" fmla="*/ 2554014 w 8024649"/>
              <a:gd name="connsiteY77" fmla="*/ 804042 h 4193628"/>
              <a:gd name="connsiteX78" fmla="*/ 2459421 w 8024649"/>
              <a:gd name="connsiteY78" fmla="*/ 835573 h 4193628"/>
              <a:gd name="connsiteX79" fmla="*/ 2380594 w 8024649"/>
              <a:gd name="connsiteY79" fmla="*/ 898635 h 4193628"/>
              <a:gd name="connsiteX80" fmla="*/ 2333297 w 8024649"/>
              <a:gd name="connsiteY80" fmla="*/ 930166 h 4193628"/>
              <a:gd name="connsiteX81" fmla="*/ 2238704 w 8024649"/>
              <a:gd name="connsiteY81" fmla="*/ 961697 h 4193628"/>
              <a:gd name="connsiteX82" fmla="*/ 2207173 w 8024649"/>
              <a:gd name="connsiteY82" fmla="*/ 1008993 h 4193628"/>
              <a:gd name="connsiteX83" fmla="*/ 2112580 w 8024649"/>
              <a:gd name="connsiteY83" fmla="*/ 1040524 h 4193628"/>
              <a:gd name="connsiteX84" fmla="*/ 2065283 w 8024649"/>
              <a:gd name="connsiteY84" fmla="*/ 1056290 h 4193628"/>
              <a:gd name="connsiteX85" fmla="*/ 2017987 w 8024649"/>
              <a:gd name="connsiteY85" fmla="*/ 1072055 h 4193628"/>
              <a:gd name="connsiteX86" fmla="*/ 1860331 w 8024649"/>
              <a:gd name="connsiteY86" fmla="*/ 1166649 h 4193628"/>
              <a:gd name="connsiteX87" fmla="*/ 1813035 w 8024649"/>
              <a:gd name="connsiteY87" fmla="*/ 1198180 h 4193628"/>
              <a:gd name="connsiteX88" fmla="*/ 1686911 w 8024649"/>
              <a:gd name="connsiteY88" fmla="*/ 1229711 h 4193628"/>
              <a:gd name="connsiteX89" fmla="*/ 1639614 w 8024649"/>
              <a:gd name="connsiteY89" fmla="*/ 1245476 h 4193628"/>
              <a:gd name="connsiteX90" fmla="*/ 1576552 w 8024649"/>
              <a:gd name="connsiteY90" fmla="*/ 1261242 h 4193628"/>
              <a:gd name="connsiteX91" fmla="*/ 1466194 w 8024649"/>
              <a:gd name="connsiteY91" fmla="*/ 1292773 h 4193628"/>
              <a:gd name="connsiteX92" fmla="*/ 1355835 w 8024649"/>
              <a:gd name="connsiteY92" fmla="*/ 1387366 h 4193628"/>
              <a:gd name="connsiteX93" fmla="*/ 1292773 w 8024649"/>
              <a:gd name="connsiteY93" fmla="*/ 1450428 h 4193628"/>
              <a:gd name="connsiteX94" fmla="*/ 1277007 w 8024649"/>
              <a:gd name="connsiteY94" fmla="*/ 1497724 h 4193628"/>
              <a:gd name="connsiteX95" fmla="*/ 1229711 w 8024649"/>
              <a:gd name="connsiteY95" fmla="*/ 1513490 h 4193628"/>
              <a:gd name="connsiteX96" fmla="*/ 1182414 w 8024649"/>
              <a:gd name="connsiteY96" fmla="*/ 1545021 h 4193628"/>
              <a:gd name="connsiteX97" fmla="*/ 1024759 w 8024649"/>
              <a:gd name="connsiteY97" fmla="*/ 1592317 h 4193628"/>
              <a:gd name="connsiteX98" fmla="*/ 882869 w 8024649"/>
              <a:gd name="connsiteY98" fmla="*/ 1576552 h 4193628"/>
              <a:gd name="connsiteX99" fmla="*/ 835573 w 8024649"/>
              <a:gd name="connsiteY99" fmla="*/ 1403131 h 4193628"/>
              <a:gd name="connsiteX100" fmla="*/ 851338 w 8024649"/>
              <a:gd name="connsiteY100" fmla="*/ 1608083 h 4193628"/>
              <a:gd name="connsiteX101" fmla="*/ 835573 w 8024649"/>
              <a:gd name="connsiteY101" fmla="*/ 1686911 h 4193628"/>
              <a:gd name="connsiteX102" fmla="*/ 740980 w 8024649"/>
              <a:gd name="connsiteY102" fmla="*/ 1718442 h 4193628"/>
              <a:gd name="connsiteX103" fmla="*/ 646387 w 8024649"/>
              <a:gd name="connsiteY103" fmla="*/ 1781504 h 4193628"/>
              <a:gd name="connsiteX104" fmla="*/ 599090 w 8024649"/>
              <a:gd name="connsiteY104" fmla="*/ 1813035 h 4193628"/>
              <a:gd name="connsiteX105" fmla="*/ 504497 w 8024649"/>
              <a:gd name="connsiteY105" fmla="*/ 1844566 h 4193628"/>
              <a:gd name="connsiteX106" fmla="*/ 457200 w 8024649"/>
              <a:gd name="connsiteY106" fmla="*/ 1860331 h 4193628"/>
              <a:gd name="connsiteX107" fmla="*/ 409904 w 8024649"/>
              <a:gd name="connsiteY107" fmla="*/ 1891862 h 4193628"/>
              <a:gd name="connsiteX108" fmla="*/ 362607 w 8024649"/>
              <a:gd name="connsiteY108" fmla="*/ 1907628 h 4193628"/>
              <a:gd name="connsiteX109" fmla="*/ 315311 w 8024649"/>
              <a:gd name="connsiteY109" fmla="*/ 1954924 h 4193628"/>
              <a:gd name="connsiteX110" fmla="*/ 220718 w 8024649"/>
              <a:gd name="connsiteY110" fmla="*/ 2002221 h 4193628"/>
              <a:gd name="connsiteX111" fmla="*/ 141890 w 8024649"/>
              <a:gd name="connsiteY111" fmla="*/ 2081049 h 4193628"/>
              <a:gd name="connsiteX112" fmla="*/ 94594 w 8024649"/>
              <a:gd name="connsiteY112" fmla="*/ 2096814 h 4193628"/>
              <a:gd name="connsiteX113" fmla="*/ 31531 w 8024649"/>
              <a:gd name="connsiteY113" fmla="*/ 2112580 h 4193628"/>
              <a:gd name="connsiteX114" fmla="*/ 0 w 8024649"/>
              <a:gd name="connsiteY114" fmla="*/ 2144111 h 419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8024649" h="4193628">
                <a:moveTo>
                  <a:pt x="8024649" y="4193628"/>
                </a:moveTo>
                <a:cubicBezTo>
                  <a:pt x="8019394" y="4162097"/>
                  <a:pt x="8015152" y="4130380"/>
                  <a:pt x="8008883" y="4099035"/>
                </a:cubicBezTo>
                <a:cubicBezTo>
                  <a:pt x="7999714" y="4053189"/>
                  <a:pt x="7989471" y="4011949"/>
                  <a:pt x="7961587" y="3972911"/>
                </a:cubicBezTo>
                <a:cubicBezTo>
                  <a:pt x="7948628" y="3954768"/>
                  <a:pt x="7930056" y="3941380"/>
                  <a:pt x="7914290" y="3925614"/>
                </a:cubicBezTo>
                <a:cubicBezTo>
                  <a:pt x="7909035" y="3909848"/>
                  <a:pt x="7906596" y="3892844"/>
                  <a:pt x="7898525" y="3878317"/>
                </a:cubicBezTo>
                <a:cubicBezTo>
                  <a:pt x="7880121" y="3845190"/>
                  <a:pt x="7847447" y="3819675"/>
                  <a:pt x="7835463" y="3783724"/>
                </a:cubicBezTo>
                <a:lnTo>
                  <a:pt x="7803931" y="3689131"/>
                </a:lnTo>
                <a:cubicBezTo>
                  <a:pt x="7798676" y="3673366"/>
                  <a:pt x="7791425" y="3658130"/>
                  <a:pt x="7788166" y="3641835"/>
                </a:cubicBezTo>
                <a:cubicBezTo>
                  <a:pt x="7769141" y="3546712"/>
                  <a:pt x="7780874" y="3588428"/>
                  <a:pt x="7756635" y="3515711"/>
                </a:cubicBezTo>
                <a:cubicBezTo>
                  <a:pt x="7752719" y="3488300"/>
                  <a:pt x="7746269" y="3396152"/>
                  <a:pt x="7725104" y="3358055"/>
                </a:cubicBezTo>
                <a:cubicBezTo>
                  <a:pt x="7620007" y="3168878"/>
                  <a:pt x="7714587" y="3347535"/>
                  <a:pt x="7567449" y="3200400"/>
                </a:cubicBezTo>
                <a:cubicBezTo>
                  <a:pt x="7450094" y="3083048"/>
                  <a:pt x="7594196" y="3231606"/>
                  <a:pt x="7472856" y="3090042"/>
                </a:cubicBezTo>
                <a:cubicBezTo>
                  <a:pt x="7458346" y="3073114"/>
                  <a:pt x="7439833" y="3059873"/>
                  <a:pt x="7425559" y="3042745"/>
                </a:cubicBezTo>
                <a:cubicBezTo>
                  <a:pt x="7413429" y="3028189"/>
                  <a:pt x="7405864" y="3010245"/>
                  <a:pt x="7394028" y="2995449"/>
                </a:cubicBezTo>
                <a:cubicBezTo>
                  <a:pt x="7384743" y="2983842"/>
                  <a:pt x="7371415" y="2975808"/>
                  <a:pt x="7362497" y="2963917"/>
                </a:cubicBezTo>
                <a:cubicBezTo>
                  <a:pt x="7339760" y="2933600"/>
                  <a:pt x="7320456" y="2900855"/>
                  <a:pt x="7299435" y="2869324"/>
                </a:cubicBezTo>
                <a:lnTo>
                  <a:pt x="7267904" y="2822028"/>
                </a:lnTo>
                <a:cubicBezTo>
                  <a:pt x="7262649" y="2737945"/>
                  <a:pt x="7260957" y="2653564"/>
                  <a:pt x="7252138" y="2569780"/>
                </a:cubicBezTo>
                <a:cubicBezTo>
                  <a:pt x="7246854" y="2519584"/>
                  <a:pt x="7226809" y="2519120"/>
                  <a:pt x="7204842" y="2475186"/>
                </a:cubicBezTo>
                <a:cubicBezTo>
                  <a:pt x="7139569" y="2344642"/>
                  <a:pt x="7247909" y="2516141"/>
                  <a:pt x="7157545" y="2380593"/>
                </a:cubicBezTo>
                <a:cubicBezTo>
                  <a:pt x="7120022" y="2268025"/>
                  <a:pt x="7144450" y="2313654"/>
                  <a:pt x="7094483" y="2238704"/>
                </a:cubicBezTo>
                <a:cubicBezTo>
                  <a:pt x="7089228" y="2217683"/>
                  <a:pt x="7084671" y="2196476"/>
                  <a:pt x="7078718" y="2175642"/>
                </a:cubicBezTo>
                <a:cubicBezTo>
                  <a:pt x="7074153" y="2159663"/>
                  <a:pt x="7077816" y="2135777"/>
                  <a:pt x="7062952" y="2128345"/>
                </a:cubicBezTo>
                <a:cubicBezTo>
                  <a:pt x="7029716" y="2111727"/>
                  <a:pt x="6989380" y="2117835"/>
                  <a:pt x="6952594" y="2112580"/>
                </a:cubicBezTo>
                <a:cubicBezTo>
                  <a:pt x="6921063" y="2102070"/>
                  <a:pt x="6881502" y="2104551"/>
                  <a:pt x="6858000" y="2081049"/>
                </a:cubicBezTo>
                <a:cubicBezTo>
                  <a:pt x="6765775" y="1988823"/>
                  <a:pt x="6810092" y="2022833"/>
                  <a:pt x="6731876" y="1970690"/>
                </a:cubicBezTo>
                <a:cubicBezTo>
                  <a:pt x="6694353" y="1858121"/>
                  <a:pt x="6718781" y="1903752"/>
                  <a:pt x="6668814" y="1828800"/>
                </a:cubicBezTo>
                <a:cubicBezTo>
                  <a:pt x="6638123" y="1736724"/>
                  <a:pt x="6677063" y="1821284"/>
                  <a:pt x="6605752" y="1749973"/>
                </a:cubicBezTo>
                <a:cubicBezTo>
                  <a:pt x="6500646" y="1644867"/>
                  <a:pt x="6653051" y="1755230"/>
                  <a:pt x="6526925" y="1671145"/>
                </a:cubicBezTo>
                <a:cubicBezTo>
                  <a:pt x="6512605" y="1649666"/>
                  <a:pt x="6488822" y="1607292"/>
                  <a:pt x="6463863" y="1592317"/>
                </a:cubicBezTo>
                <a:cubicBezTo>
                  <a:pt x="6449613" y="1583767"/>
                  <a:pt x="6432332" y="1581807"/>
                  <a:pt x="6416566" y="1576552"/>
                </a:cubicBezTo>
                <a:cubicBezTo>
                  <a:pt x="6385035" y="1555531"/>
                  <a:pt x="6357924" y="1525474"/>
                  <a:pt x="6321973" y="1513490"/>
                </a:cubicBezTo>
                <a:lnTo>
                  <a:pt x="6227380" y="1481959"/>
                </a:lnTo>
                <a:cubicBezTo>
                  <a:pt x="6211614" y="1466193"/>
                  <a:pt x="6197682" y="1448350"/>
                  <a:pt x="6180083" y="1434662"/>
                </a:cubicBezTo>
                <a:cubicBezTo>
                  <a:pt x="6150170" y="1411396"/>
                  <a:pt x="6085490" y="1371600"/>
                  <a:pt x="6085490" y="1371600"/>
                </a:cubicBezTo>
                <a:cubicBezTo>
                  <a:pt x="5995127" y="1236057"/>
                  <a:pt x="6103465" y="1407550"/>
                  <a:pt x="6038194" y="1277007"/>
                </a:cubicBezTo>
                <a:cubicBezTo>
                  <a:pt x="6029720" y="1260060"/>
                  <a:pt x="6015137" y="1246658"/>
                  <a:pt x="6006663" y="1229711"/>
                </a:cubicBezTo>
                <a:cubicBezTo>
                  <a:pt x="5999231" y="1214847"/>
                  <a:pt x="5998329" y="1197278"/>
                  <a:pt x="5990897" y="1182414"/>
                </a:cubicBezTo>
                <a:cubicBezTo>
                  <a:pt x="5982423" y="1165466"/>
                  <a:pt x="5967061" y="1152432"/>
                  <a:pt x="5959366" y="1135117"/>
                </a:cubicBezTo>
                <a:cubicBezTo>
                  <a:pt x="5945867" y="1104745"/>
                  <a:pt x="5938345" y="1072055"/>
                  <a:pt x="5927835" y="1040524"/>
                </a:cubicBezTo>
                <a:lnTo>
                  <a:pt x="5912069" y="993228"/>
                </a:lnTo>
                <a:lnTo>
                  <a:pt x="5880538" y="898635"/>
                </a:lnTo>
                <a:cubicBezTo>
                  <a:pt x="5875283" y="882869"/>
                  <a:pt x="5878600" y="860556"/>
                  <a:pt x="5864773" y="851338"/>
                </a:cubicBezTo>
                <a:cubicBezTo>
                  <a:pt x="5747343" y="773052"/>
                  <a:pt x="5891570" y="873668"/>
                  <a:pt x="5770180" y="772511"/>
                </a:cubicBezTo>
                <a:cubicBezTo>
                  <a:pt x="5755624" y="760381"/>
                  <a:pt x="5737439" y="753110"/>
                  <a:pt x="5722883" y="740980"/>
                </a:cubicBezTo>
                <a:cubicBezTo>
                  <a:pt x="5705755" y="726707"/>
                  <a:pt x="5693186" y="707371"/>
                  <a:pt x="5675587" y="693683"/>
                </a:cubicBezTo>
                <a:cubicBezTo>
                  <a:pt x="5645674" y="670417"/>
                  <a:pt x="5612525" y="651642"/>
                  <a:pt x="5580994" y="630621"/>
                </a:cubicBezTo>
                <a:cubicBezTo>
                  <a:pt x="5565228" y="620111"/>
                  <a:pt x="5550645" y="607564"/>
                  <a:pt x="5533697" y="599090"/>
                </a:cubicBezTo>
                <a:cubicBezTo>
                  <a:pt x="5512676" y="588580"/>
                  <a:pt x="5490788" y="579651"/>
                  <a:pt x="5470635" y="567559"/>
                </a:cubicBezTo>
                <a:cubicBezTo>
                  <a:pt x="5438140" y="548062"/>
                  <a:pt x="5376042" y="504497"/>
                  <a:pt x="5376042" y="504497"/>
                </a:cubicBezTo>
                <a:cubicBezTo>
                  <a:pt x="5301121" y="279735"/>
                  <a:pt x="5376392" y="513607"/>
                  <a:pt x="5328745" y="346842"/>
                </a:cubicBezTo>
                <a:cubicBezTo>
                  <a:pt x="5324180" y="330863"/>
                  <a:pt x="5323361" y="312522"/>
                  <a:pt x="5312980" y="299545"/>
                </a:cubicBezTo>
                <a:cubicBezTo>
                  <a:pt x="5290753" y="271762"/>
                  <a:pt x="5249544" y="262634"/>
                  <a:pt x="5218387" y="252249"/>
                </a:cubicBezTo>
                <a:cubicBezTo>
                  <a:pt x="5207877" y="241738"/>
                  <a:pt x="5199602" y="228365"/>
                  <a:pt x="5186856" y="220717"/>
                </a:cubicBezTo>
                <a:cubicBezTo>
                  <a:pt x="5172606" y="212167"/>
                  <a:pt x="5152536" y="215333"/>
                  <a:pt x="5139559" y="204952"/>
                </a:cubicBezTo>
                <a:cubicBezTo>
                  <a:pt x="5124763" y="193115"/>
                  <a:pt x="5118538" y="173421"/>
                  <a:pt x="5108028" y="157655"/>
                </a:cubicBezTo>
                <a:cubicBezTo>
                  <a:pt x="5080649" y="75518"/>
                  <a:pt x="5110197" y="140660"/>
                  <a:pt x="5060731" y="78828"/>
                </a:cubicBezTo>
                <a:cubicBezTo>
                  <a:pt x="5048894" y="64032"/>
                  <a:pt x="5045268" y="41573"/>
                  <a:pt x="5029200" y="31531"/>
                </a:cubicBezTo>
                <a:cubicBezTo>
                  <a:pt x="5001015" y="13916"/>
                  <a:pt x="4934607" y="0"/>
                  <a:pt x="4934607" y="0"/>
                </a:cubicBezTo>
                <a:cubicBezTo>
                  <a:pt x="4818526" y="7739"/>
                  <a:pt x="4714430" y="6887"/>
                  <a:pt x="4603531" y="31531"/>
                </a:cubicBezTo>
                <a:cubicBezTo>
                  <a:pt x="4587309" y="35136"/>
                  <a:pt x="4571099" y="39865"/>
                  <a:pt x="4556235" y="47297"/>
                </a:cubicBezTo>
                <a:cubicBezTo>
                  <a:pt x="4539288" y="55771"/>
                  <a:pt x="4524704" y="68318"/>
                  <a:pt x="4508938" y="78828"/>
                </a:cubicBezTo>
                <a:cubicBezTo>
                  <a:pt x="4451446" y="251308"/>
                  <a:pt x="4543137" y="-9942"/>
                  <a:pt x="4461642" y="173421"/>
                </a:cubicBezTo>
                <a:cubicBezTo>
                  <a:pt x="4448143" y="203793"/>
                  <a:pt x="4457766" y="249578"/>
                  <a:pt x="4430111" y="268014"/>
                </a:cubicBezTo>
                <a:cubicBezTo>
                  <a:pt x="4414345" y="278524"/>
                  <a:pt x="4400129" y="291850"/>
                  <a:pt x="4382814" y="299545"/>
                </a:cubicBezTo>
                <a:cubicBezTo>
                  <a:pt x="4352442" y="313044"/>
                  <a:pt x="4319752" y="320566"/>
                  <a:pt x="4288221" y="331076"/>
                </a:cubicBezTo>
                <a:cubicBezTo>
                  <a:pt x="4151043" y="376803"/>
                  <a:pt x="4257544" y="345919"/>
                  <a:pt x="3957145" y="362607"/>
                </a:cubicBezTo>
                <a:lnTo>
                  <a:pt x="3862552" y="394138"/>
                </a:lnTo>
                <a:lnTo>
                  <a:pt x="3815256" y="409904"/>
                </a:lnTo>
                <a:cubicBezTo>
                  <a:pt x="3804746" y="425669"/>
                  <a:pt x="3797985" y="444723"/>
                  <a:pt x="3783725" y="457200"/>
                </a:cubicBezTo>
                <a:cubicBezTo>
                  <a:pt x="3717005" y="515579"/>
                  <a:pt x="3706795" y="514374"/>
                  <a:pt x="3641835" y="536028"/>
                </a:cubicBezTo>
                <a:cubicBezTo>
                  <a:pt x="3397848" y="513847"/>
                  <a:pt x="3389645" y="505508"/>
                  <a:pt x="3074276" y="536028"/>
                </a:cubicBezTo>
                <a:cubicBezTo>
                  <a:pt x="3041194" y="539230"/>
                  <a:pt x="3007337" y="549123"/>
                  <a:pt x="2979683" y="567559"/>
                </a:cubicBezTo>
                <a:lnTo>
                  <a:pt x="2932387" y="599090"/>
                </a:lnTo>
                <a:cubicBezTo>
                  <a:pt x="2874127" y="686479"/>
                  <a:pt x="2934189" y="617357"/>
                  <a:pt x="2853559" y="662152"/>
                </a:cubicBezTo>
                <a:cubicBezTo>
                  <a:pt x="2820432" y="680556"/>
                  <a:pt x="2795730" y="716023"/>
                  <a:pt x="2758966" y="725214"/>
                </a:cubicBezTo>
                <a:cubicBezTo>
                  <a:pt x="2723715" y="734027"/>
                  <a:pt x="2624339" y="757159"/>
                  <a:pt x="2601311" y="772511"/>
                </a:cubicBezTo>
                <a:cubicBezTo>
                  <a:pt x="2585545" y="783021"/>
                  <a:pt x="2571329" y="796347"/>
                  <a:pt x="2554014" y="804042"/>
                </a:cubicBezTo>
                <a:cubicBezTo>
                  <a:pt x="2523642" y="817541"/>
                  <a:pt x="2459421" y="835573"/>
                  <a:pt x="2459421" y="835573"/>
                </a:cubicBezTo>
                <a:cubicBezTo>
                  <a:pt x="2406269" y="915300"/>
                  <a:pt x="2456743" y="860560"/>
                  <a:pt x="2380594" y="898635"/>
                </a:cubicBezTo>
                <a:cubicBezTo>
                  <a:pt x="2363647" y="907109"/>
                  <a:pt x="2350612" y="922471"/>
                  <a:pt x="2333297" y="930166"/>
                </a:cubicBezTo>
                <a:cubicBezTo>
                  <a:pt x="2302925" y="943665"/>
                  <a:pt x="2238704" y="961697"/>
                  <a:pt x="2238704" y="961697"/>
                </a:cubicBezTo>
                <a:cubicBezTo>
                  <a:pt x="2228194" y="977462"/>
                  <a:pt x="2223241" y="998951"/>
                  <a:pt x="2207173" y="1008993"/>
                </a:cubicBezTo>
                <a:cubicBezTo>
                  <a:pt x="2178988" y="1026608"/>
                  <a:pt x="2144111" y="1030014"/>
                  <a:pt x="2112580" y="1040524"/>
                </a:cubicBezTo>
                <a:lnTo>
                  <a:pt x="2065283" y="1056290"/>
                </a:lnTo>
                <a:cubicBezTo>
                  <a:pt x="2049518" y="1061545"/>
                  <a:pt x="2032851" y="1064623"/>
                  <a:pt x="2017987" y="1072055"/>
                </a:cubicBezTo>
                <a:cubicBezTo>
                  <a:pt x="1921030" y="1120533"/>
                  <a:pt x="1974479" y="1090550"/>
                  <a:pt x="1860331" y="1166649"/>
                </a:cubicBezTo>
                <a:cubicBezTo>
                  <a:pt x="1844566" y="1177159"/>
                  <a:pt x="1831010" y="1192188"/>
                  <a:pt x="1813035" y="1198180"/>
                </a:cubicBezTo>
                <a:cubicBezTo>
                  <a:pt x="1704920" y="1234217"/>
                  <a:pt x="1839108" y="1191662"/>
                  <a:pt x="1686911" y="1229711"/>
                </a:cubicBezTo>
                <a:cubicBezTo>
                  <a:pt x="1670789" y="1233742"/>
                  <a:pt x="1655593" y="1240911"/>
                  <a:pt x="1639614" y="1245476"/>
                </a:cubicBezTo>
                <a:cubicBezTo>
                  <a:pt x="1618780" y="1251429"/>
                  <a:pt x="1597386" y="1255289"/>
                  <a:pt x="1576552" y="1261242"/>
                </a:cubicBezTo>
                <a:cubicBezTo>
                  <a:pt x="1418230" y="1306477"/>
                  <a:pt x="1663338" y="1243485"/>
                  <a:pt x="1466194" y="1292773"/>
                </a:cubicBezTo>
                <a:cubicBezTo>
                  <a:pt x="1420744" y="1323073"/>
                  <a:pt x="1390591" y="1338708"/>
                  <a:pt x="1355835" y="1387366"/>
                </a:cubicBezTo>
                <a:cubicBezTo>
                  <a:pt x="1303283" y="1460938"/>
                  <a:pt x="1387365" y="1418896"/>
                  <a:pt x="1292773" y="1450428"/>
                </a:cubicBezTo>
                <a:cubicBezTo>
                  <a:pt x="1287518" y="1466193"/>
                  <a:pt x="1288758" y="1485973"/>
                  <a:pt x="1277007" y="1497724"/>
                </a:cubicBezTo>
                <a:cubicBezTo>
                  <a:pt x="1265256" y="1509475"/>
                  <a:pt x="1244575" y="1506058"/>
                  <a:pt x="1229711" y="1513490"/>
                </a:cubicBezTo>
                <a:cubicBezTo>
                  <a:pt x="1212764" y="1521964"/>
                  <a:pt x="1199729" y="1537326"/>
                  <a:pt x="1182414" y="1545021"/>
                </a:cubicBezTo>
                <a:cubicBezTo>
                  <a:pt x="1133061" y="1566955"/>
                  <a:pt x="1077172" y="1579214"/>
                  <a:pt x="1024759" y="1592317"/>
                </a:cubicBezTo>
                <a:cubicBezTo>
                  <a:pt x="977462" y="1587062"/>
                  <a:pt x="923017" y="1602101"/>
                  <a:pt x="882869" y="1576552"/>
                </a:cubicBezTo>
                <a:cubicBezTo>
                  <a:pt x="864533" y="1564883"/>
                  <a:pt x="840386" y="1427199"/>
                  <a:pt x="835573" y="1403131"/>
                </a:cubicBezTo>
                <a:cubicBezTo>
                  <a:pt x="840828" y="1471448"/>
                  <a:pt x="851338" y="1539564"/>
                  <a:pt x="851338" y="1608083"/>
                </a:cubicBezTo>
                <a:cubicBezTo>
                  <a:pt x="851338" y="1634879"/>
                  <a:pt x="854521" y="1667963"/>
                  <a:pt x="835573" y="1686911"/>
                </a:cubicBezTo>
                <a:cubicBezTo>
                  <a:pt x="812071" y="1710413"/>
                  <a:pt x="740980" y="1718442"/>
                  <a:pt x="740980" y="1718442"/>
                </a:cubicBezTo>
                <a:cubicBezTo>
                  <a:pt x="651321" y="1808099"/>
                  <a:pt x="737650" y="1735872"/>
                  <a:pt x="646387" y="1781504"/>
                </a:cubicBezTo>
                <a:cubicBezTo>
                  <a:pt x="629440" y="1789978"/>
                  <a:pt x="616405" y="1805340"/>
                  <a:pt x="599090" y="1813035"/>
                </a:cubicBezTo>
                <a:cubicBezTo>
                  <a:pt x="568718" y="1826534"/>
                  <a:pt x="536028" y="1834056"/>
                  <a:pt x="504497" y="1844566"/>
                </a:cubicBezTo>
                <a:lnTo>
                  <a:pt x="457200" y="1860331"/>
                </a:lnTo>
                <a:cubicBezTo>
                  <a:pt x="441435" y="1870841"/>
                  <a:pt x="426851" y="1883388"/>
                  <a:pt x="409904" y="1891862"/>
                </a:cubicBezTo>
                <a:cubicBezTo>
                  <a:pt x="395040" y="1899294"/>
                  <a:pt x="376434" y="1898410"/>
                  <a:pt x="362607" y="1907628"/>
                </a:cubicBezTo>
                <a:cubicBezTo>
                  <a:pt x="344056" y="1919995"/>
                  <a:pt x="333862" y="1942557"/>
                  <a:pt x="315311" y="1954924"/>
                </a:cubicBezTo>
                <a:cubicBezTo>
                  <a:pt x="199215" y="2032321"/>
                  <a:pt x="339788" y="1898034"/>
                  <a:pt x="220718" y="2002221"/>
                </a:cubicBezTo>
                <a:cubicBezTo>
                  <a:pt x="192752" y="2026691"/>
                  <a:pt x="177143" y="2069298"/>
                  <a:pt x="141890" y="2081049"/>
                </a:cubicBezTo>
                <a:cubicBezTo>
                  <a:pt x="126125" y="2086304"/>
                  <a:pt x="110573" y="2092249"/>
                  <a:pt x="94594" y="2096814"/>
                </a:cubicBezTo>
                <a:cubicBezTo>
                  <a:pt x="73760" y="2102767"/>
                  <a:pt x="50911" y="2102890"/>
                  <a:pt x="31531" y="2112580"/>
                </a:cubicBezTo>
                <a:cubicBezTo>
                  <a:pt x="18236" y="2119227"/>
                  <a:pt x="10510" y="2133601"/>
                  <a:pt x="0" y="214411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740134" y="1387366"/>
            <a:ext cx="7276601" cy="4414344"/>
          </a:xfrm>
          <a:custGeom>
            <a:avLst/>
            <a:gdLst>
              <a:gd name="connsiteX0" fmla="*/ 7268749 w 7276601"/>
              <a:gd name="connsiteY0" fmla="*/ 4414344 h 4414344"/>
              <a:gd name="connsiteX1" fmla="*/ 7221452 w 7276601"/>
              <a:gd name="connsiteY1" fmla="*/ 4051737 h 4414344"/>
              <a:gd name="connsiteX2" fmla="*/ 7174156 w 7276601"/>
              <a:gd name="connsiteY2" fmla="*/ 4020206 h 4414344"/>
              <a:gd name="connsiteX3" fmla="*/ 7111094 w 7276601"/>
              <a:gd name="connsiteY3" fmla="*/ 3878317 h 4414344"/>
              <a:gd name="connsiteX4" fmla="*/ 7079563 w 7276601"/>
              <a:gd name="connsiteY4" fmla="*/ 3752193 h 4414344"/>
              <a:gd name="connsiteX5" fmla="*/ 7048032 w 7276601"/>
              <a:gd name="connsiteY5" fmla="*/ 3704896 h 4414344"/>
              <a:gd name="connsiteX6" fmla="*/ 7032266 w 7276601"/>
              <a:gd name="connsiteY6" fmla="*/ 3657600 h 4414344"/>
              <a:gd name="connsiteX7" fmla="*/ 6969204 w 7276601"/>
              <a:gd name="connsiteY7" fmla="*/ 3563006 h 4414344"/>
              <a:gd name="connsiteX8" fmla="*/ 6937673 w 7276601"/>
              <a:gd name="connsiteY8" fmla="*/ 3515710 h 4414344"/>
              <a:gd name="connsiteX9" fmla="*/ 6890376 w 7276601"/>
              <a:gd name="connsiteY9" fmla="*/ 3468413 h 4414344"/>
              <a:gd name="connsiteX10" fmla="*/ 6811549 w 7276601"/>
              <a:gd name="connsiteY10" fmla="*/ 3389586 h 4414344"/>
              <a:gd name="connsiteX11" fmla="*/ 6716956 w 7276601"/>
              <a:gd name="connsiteY11" fmla="*/ 3168868 h 4414344"/>
              <a:gd name="connsiteX12" fmla="*/ 6685425 w 7276601"/>
              <a:gd name="connsiteY12" fmla="*/ 3074275 h 4414344"/>
              <a:gd name="connsiteX13" fmla="*/ 6669659 w 7276601"/>
              <a:gd name="connsiteY13" fmla="*/ 3026979 h 4414344"/>
              <a:gd name="connsiteX14" fmla="*/ 6575066 w 7276601"/>
              <a:gd name="connsiteY14" fmla="*/ 2995448 h 4414344"/>
              <a:gd name="connsiteX15" fmla="*/ 6512004 w 7276601"/>
              <a:gd name="connsiteY15" fmla="*/ 2900855 h 4414344"/>
              <a:gd name="connsiteX16" fmla="*/ 6464707 w 7276601"/>
              <a:gd name="connsiteY16" fmla="*/ 2806262 h 4414344"/>
              <a:gd name="connsiteX17" fmla="*/ 6448942 w 7276601"/>
              <a:gd name="connsiteY17" fmla="*/ 2758965 h 4414344"/>
              <a:gd name="connsiteX18" fmla="*/ 6433176 w 7276601"/>
              <a:gd name="connsiteY18" fmla="*/ 2569779 h 4414344"/>
              <a:gd name="connsiteX19" fmla="*/ 6401645 w 7276601"/>
              <a:gd name="connsiteY19" fmla="*/ 2522482 h 4414344"/>
              <a:gd name="connsiteX20" fmla="*/ 6354349 w 7276601"/>
              <a:gd name="connsiteY20" fmla="*/ 2396358 h 4414344"/>
              <a:gd name="connsiteX21" fmla="*/ 6338583 w 7276601"/>
              <a:gd name="connsiteY21" fmla="*/ 2349062 h 4414344"/>
              <a:gd name="connsiteX22" fmla="*/ 6275521 w 7276601"/>
              <a:gd name="connsiteY22" fmla="*/ 2254468 h 4414344"/>
              <a:gd name="connsiteX23" fmla="*/ 6243990 w 7276601"/>
              <a:gd name="connsiteY23" fmla="*/ 2207172 h 4414344"/>
              <a:gd name="connsiteX24" fmla="*/ 6102100 w 7276601"/>
              <a:gd name="connsiteY24" fmla="*/ 2144110 h 4414344"/>
              <a:gd name="connsiteX25" fmla="*/ 5960211 w 7276601"/>
              <a:gd name="connsiteY25" fmla="*/ 2065282 h 4414344"/>
              <a:gd name="connsiteX26" fmla="*/ 5912914 w 7276601"/>
              <a:gd name="connsiteY26" fmla="*/ 2033751 h 4414344"/>
              <a:gd name="connsiteX27" fmla="*/ 5849852 w 7276601"/>
              <a:gd name="connsiteY27" fmla="*/ 1939158 h 4414344"/>
              <a:gd name="connsiteX28" fmla="*/ 5834087 w 7276601"/>
              <a:gd name="connsiteY28" fmla="*/ 1891862 h 4414344"/>
              <a:gd name="connsiteX29" fmla="*/ 5771025 w 7276601"/>
              <a:gd name="connsiteY29" fmla="*/ 1797268 h 4414344"/>
              <a:gd name="connsiteX30" fmla="*/ 5755259 w 7276601"/>
              <a:gd name="connsiteY30" fmla="*/ 1749972 h 4414344"/>
              <a:gd name="connsiteX31" fmla="*/ 5660666 w 7276601"/>
              <a:gd name="connsiteY31" fmla="*/ 1686910 h 4414344"/>
              <a:gd name="connsiteX32" fmla="*/ 5613369 w 7276601"/>
              <a:gd name="connsiteY32" fmla="*/ 1639613 h 4414344"/>
              <a:gd name="connsiteX33" fmla="*/ 5518776 w 7276601"/>
              <a:gd name="connsiteY33" fmla="*/ 1576551 h 4414344"/>
              <a:gd name="connsiteX34" fmla="*/ 5471480 w 7276601"/>
              <a:gd name="connsiteY34" fmla="*/ 1545020 h 4414344"/>
              <a:gd name="connsiteX35" fmla="*/ 5424183 w 7276601"/>
              <a:gd name="connsiteY35" fmla="*/ 1497724 h 4414344"/>
              <a:gd name="connsiteX36" fmla="*/ 5329590 w 7276601"/>
              <a:gd name="connsiteY36" fmla="*/ 1434662 h 4414344"/>
              <a:gd name="connsiteX37" fmla="*/ 5234997 w 7276601"/>
              <a:gd name="connsiteY37" fmla="*/ 1292772 h 4414344"/>
              <a:gd name="connsiteX38" fmla="*/ 5203466 w 7276601"/>
              <a:gd name="connsiteY38" fmla="*/ 1245475 h 4414344"/>
              <a:gd name="connsiteX39" fmla="*/ 5156169 w 7276601"/>
              <a:gd name="connsiteY39" fmla="*/ 1213944 h 4414344"/>
              <a:gd name="connsiteX40" fmla="*/ 5108873 w 7276601"/>
              <a:gd name="connsiteY40" fmla="*/ 1119351 h 4414344"/>
              <a:gd name="connsiteX41" fmla="*/ 5077342 w 7276601"/>
              <a:gd name="connsiteY41" fmla="*/ 1072055 h 4414344"/>
              <a:gd name="connsiteX42" fmla="*/ 5045811 w 7276601"/>
              <a:gd name="connsiteY42" fmla="*/ 977462 h 4414344"/>
              <a:gd name="connsiteX43" fmla="*/ 5014280 w 7276601"/>
              <a:gd name="connsiteY43" fmla="*/ 930165 h 4414344"/>
              <a:gd name="connsiteX44" fmla="*/ 4935452 w 7276601"/>
              <a:gd name="connsiteY44" fmla="*/ 835572 h 4414344"/>
              <a:gd name="connsiteX45" fmla="*/ 4888156 w 7276601"/>
              <a:gd name="connsiteY45" fmla="*/ 740979 h 4414344"/>
              <a:gd name="connsiteX46" fmla="*/ 4840859 w 7276601"/>
              <a:gd name="connsiteY46" fmla="*/ 646386 h 4414344"/>
              <a:gd name="connsiteX47" fmla="*/ 4809328 w 7276601"/>
              <a:gd name="connsiteY47" fmla="*/ 551793 h 4414344"/>
              <a:gd name="connsiteX48" fmla="*/ 4714735 w 7276601"/>
              <a:gd name="connsiteY48" fmla="*/ 425668 h 4414344"/>
              <a:gd name="connsiteX49" fmla="*/ 4635907 w 7276601"/>
              <a:gd name="connsiteY49" fmla="*/ 315310 h 4414344"/>
              <a:gd name="connsiteX50" fmla="*/ 4541314 w 7276601"/>
              <a:gd name="connsiteY50" fmla="*/ 252248 h 4414344"/>
              <a:gd name="connsiteX51" fmla="*/ 4494018 w 7276601"/>
              <a:gd name="connsiteY51" fmla="*/ 189186 h 4414344"/>
              <a:gd name="connsiteX52" fmla="*/ 4304832 w 7276601"/>
              <a:gd name="connsiteY52" fmla="*/ 94593 h 4414344"/>
              <a:gd name="connsiteX53" fmla="*/ 4021052 w 7276601"/>
              <a:gd name="connsiteY53" fmla="*/ 63062 h 4414344"/>
              <a:gd name="connsiteX54" fmla="*/ 3973756 w 7276601"/>
              <a:gd name="connsiteY54" fmla="*/ 31531 h 4414344"/>
              <a:gd name="connsiteX55" fmla="*/ 3879163 w 7276601"/>
              <a:gd name="connsiteY55" fmla="*/ 0 h 4414344"/>
              <a:gd name="connsiteX56" fmla="*/ 3705742 w 7276601"/>
              <a:gd name="connsiteY56" fmla="*/ 47296 h 4414344"/>
              <a:gd name="connsiteX57" fmla="*/ 3611149 w 7276601"/>
              <a:gd name="connsiteY57" fmla="*/ 110358 h 4414344"/>
              <a:gd name="connsiteX58" fmla="*/ 3469259 w 7276601"/>
              <a:gd name="connsiteY58" fmla="*/ 157655 h 4414344"/>
              <a:gd name="connsiteX59" fmla="*/ 3343135 w 7276601"/>
              <a:gd name="connsiteY59" fmla="*/ 189186 h 4414344"/>
              <a:gd name="connsiteX60" fmla="*/ 3059356 w 7276601"/>
              <a:gd name="connsiteY60" fmla="*/ 204951 h 4414344"/>
              <a:gd name="connsiteX61" fmla="*/ 2948997 w 7276601"/>
              <a:gd name="connsiteY61" fmla="*/ 252248 h 4414344"/>
              <a:gd name="connsiteX62" fmla="*/ 2854404 w 7276601"/>
              <a:gd name="connsiteY62" fmla="*/ 283779 h 4414344"/>
              <a:gd name="connsiteX63" fmla="*/ 2807107 w 7276601"/>
              <a:gd name="connsiteY63" fmla="*/ 299544 h 4414344"/>
              <a:gd name="connsiteX64" fmla="*/ 2744045 w 7276601"/>
              <a:gd name="connsiteY64" fmla="*/ 315310 h 4414344"/>
              <a:gd name="connsiteX65" fmla="*/ 2649452 w 7276601"/>
              <a:gd name="connsiteY65" fmla="*/ 346841 h 4414344"/>
              <a:gd name="connsiteX66" fmla="*/ 2460266 w 7276601"/>
              <a:gd name="connsiteY66" fmla="*/ 378372 h 4414344"/>
              <a:gd name="connsiteX67" fmla="*/ 2318376 w 7276601"/>
              <a:gd name="connsiteY67" fmla="*/ 362606 h 4414344"/>
              <a:gd name="connsiteX68" fmla="*/ 2255314 w 7276601"/>
              <a:gd name="connsiteY68" fmla="*/ 346841 h 4414344"/>
              <a:gd name="connsiteX69" fmla="*/ 1908473 w 7276601"/>
              <a:gd name="connsiteY69" fmla="*/ 315310 h 4414344"/>
              <a:gd name="connsiteX70" fmla="*/ 1861176 w 7276601"/>
              <a:gd name="connsiteY70" fmla="*/ 299544 h 4414344"/>
              <a:gd name="connsiteX71" fmla="*/ 1782349 w 7276601"/>
              <a:gd name="connsiteY71" fmla="*/ 268013 h 4414344"/>
              <a:gd name="connsiteX72" fmla="*/ 1293618 w 7276601"/>
              <a:gd name="connsiteY72" fmla="*/ 283779 h 4414344"/>
              <a:gd name="connsiteX73" fmla="*/ 631466 w 7276601"/>
              <a:gd name="connsiteY73" fmla="*/ 331075 h 4414344"/>
              <a:gd name="connsiteX74" fmla="*/ 568404 w 7276601"/>
              <a:gd name="connsiteY74" fmla="*/ 346841 h 4414344"/>
              <a:gd name="connsiteX75" fmla="*/ 442280 w 7276601"/>
              <a:gd name="connsiteY75" fmla="*/ 409903 h 4414344"/>
              <a:gd name="connsiteX76" fmla="*/ 410749 w 7276601"/>
              <a:gd name="connsiteY76" fmla="*/ 457200 h 4414344"/>
              <a:gd name="connsiteX77" fmla="*/ 331921 w 7276601"/>
              <a:gd name="connsiteY77" fmla="*/ 551793 h 4414344"/>
              <a:gd name="connsiteX78" fmla="*/ 268859 w 7276601"/>
              <a:gd name="connsiteY78" fmla="*/ 740979 h 4414344"/>
              <a:gd name="connsiteX79" fmla="*/ 253094 w 7276601"/>
              <a:gd name="connsiteY79" fmla="*/ 788275 h 4414344"/>
              <a:gd name="connsiteX80" fmla="*/ 237328 w 7276601"/>
              <a:gd name="connsiteY80" fmla="*/ 835572 h 4414344"/>
              <a:gd name="connsiteX81" fmla="*/ 205797 w 7276601"/>
              <a:gd name="connsiteY81" fmla="*/ 977462 h 4414344"/>
              <a:gd name="connsiteX82" fmla="*/ 158500 w 7276601"/>
              <a:gd name="connsiteY82" fmla="*/ 1056289 h 4414344"/>
              <a:gd name="connsiteX83" fmla="*/ 95438 w 7276601"/>
              <a:gd name="connsiteY83" fmla="*/ 1150882 h 4414344"/>
              <a:gd name="connsiteX84" fmla="*/ 79673 w 7276601"/>
              <a:gd name="connsiteY84" fmla="*/ 1213944 h 4414344"/>
              <a:gd name="connsiteX85" fmla="*/ 48142 w 7276601"/>
              <a:gd name="connsiteY85" fmla="*/ 1261241 h 4414344"/>
              <a:gd name="connsiteX86" fmla="*/ 32376 w 7276601"/>
              <a:gd name="connsiteY86" fmla="*/ 1308537 h 4414344"/>
              <a:gd name="connsiteX87" fmla="*/ 845 w 7276601"/>
              <a:gd name="connsiteY87" fmla="*/ 1513489 h 4414344"/>
              <a:gd name="connsiteX88" fmla="*/ 845 w 7276601"/>
              <a:gd name="connsiteY88" fmla="*/ 1576551 h 441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276601" h="4414344">
                <a:moveTo>
                  <a:pt x="7268749" y="4414344"/>
                </a:moveTo>
                <a:cubicBezTo>
                  <a:pt x="7265177" y="4342911"/>
                  <a:pt x="7308990" y="4139276"/>
                  <a:pt x="7221452" y="4051737"/>
                </a:cubicBezTo>
                <a:cubicBezTo>
                  <a:pt x="7208054" y="4038339"/>
                  <a:pt x="7189921" y="4030716"/>
                  <a:pt x="7174156" y="4020206"/>
                </a:cubicBezTo>
                <a:cubicBezTo>
                  <a:pt x="7136412" y="3963590"/>
                  <a:pt x="7127176" y="3958724"/>
                  <a:pt x="7111094" y="3878317"/>
                </a:cubicBezTo>
                <a:cubicBezTo>
                  <a:pt x="7105098" y="3848339"/>
                  <a:pt x="7095721" y="3784510"/>
                  <a:pt x="7079563" y="3752193"/>
                </a:cubicBezTo>
                <a:cubicBezTo>
                  <a:pt x="7071089" y="3735245"/>
                  <a:pt x="7056506" y="3721843"/>
                  <a:pt x="7048032" y="3704896"/>
                </a:cubicBezTo>
                <a:cubicBezTo>
                  <a:pt x="7040600" y="3690032"/>
                  <a:pt x="7040337" y="3672127"/>
                  <a:pt x="7032266" y="3657600"/>
                </a:cubicBezTo>
                <a:cubicBezTo>
                  <a:pt x="7013862" y="3624473"/>
                  <a:pt x="6990225" y="3594537"/>
                  <a:pt x="6969204" y="3563006"/>
                </a:cubicBezTo>
                <a:cubicBezTo>
                  <a:pt x="6958694" y="3547241"/>
                  <a:pt x="6951071" y="3529108"/>
                  <a:pt x="6937673" y="3515710"/>
                </a:cubicBezTo>
                <a:cubicBezTo>
                  <a:pt x="6921907" y="3499944"/>
                  <a:pt x="6904650" y="3485541"/>
                  <a:pt x="6890376" y="3468413"/>
                </a:cubicBezTo>
                <a:cubicBezTo>
                  <a:pt x="6824686" y="3389586"/>
                  <a:pt x="6898259" y="3447393"/>
                  <a:pt x="6811549" y="3389586"/>
                </a:cubicBezTo>
                <a:cubicBezTo>
                  <a:pt x="6700708" y="3223324"/>
                  <a:pt x="6784827" y="3372480"/>
                  <a:pt x="6716956" y="3168868"/>
                </a:cubicBezTo>
                <a:lnTo>
                  <a:pt x="6685425" y="3074275"/>
                </a:lnTo>
                <a:cubicBezTo>
                  <a:pt x="6680170" y="3058510"/>
                  <a:pt x="6685424" y="3032234"/>
                  <a:pt x="6669659" y="3026979"/>
                </a:cubicBezTo>
                <a:lnTo>
                  <a:pt x="6575066" y="2995448"/>
                </a:lnTo>
                <a:cubicBezTo>
                  <a:pt x="6554045" y="2963917"/>
                  <a:pt x="6523988" y="2936806"/>
                  <a:pt x="6512004" y="2900855"/>
                </a:cubicBezTo>
                <a:cubicBezTo>
                  <a:pt x="6490246" y="2835583"/>
                  <a:pt x="6505456" y="2867385"/>
                  <a:pt x="6464707" y="2806262"/>
                </a:cubicBezTo>
                <a:cubicBezTo>
                  <a:pt x="6459452" y="2790496"/>
                  <a:pt x="6451138" y="2775438"/>
                  <a:pt x="6448942" y="2758965"/>
                </a:cubicBezTo>
                <a:cubicBezTo>
                  <a:pt x="6440579" y="2696240"/>
                  <a:pt x="6445586" y="2631831"/>
                  <a:pt x="6433176" y="2569779"/>
                </a:cubicBezTo>
                <a:cubicBezTo>
                  <a:pt x="6429460" y="2551199"/>
                  <a:pt x="6412155" y="2538248"/>
                  <a:pt x="6401645" y="2522482"/>
                </a:cubicBezTo>
                <a:cubicBezTo>
                  <a:pt x="6372581" y="2406222"/>
                  <a:pt x="6403813" y="2511771"/>
                  <a:pt x="6354349" y="2396358"/>
                </a:cubicBezTo>
                <a:cubicBezTo>
                  <a:pt x="6347803" y="2381084"/>
                  <a:pt x="6346654" y="2363589"/>
                  <a:pt x="6338583" y="2349062"/>
                </a:cubicBezTo>
                <a:cubicBezTo>
                  <a:pt x="6320179" y="2315935"/>
                  <a:pt x="6296542" y="2285999"/>
                  <a:pt x="6275521" y="2254468"/>
                </a:cubicBezTo>
                <a:cubicBezTo>
                  <a:pt x="6265011" y="2238703"/>
                  <a:pt x="6259755" y="2217682"/>
                  <a:pt x="6243990" y="2207172"/>
                </a:cubicBezTo>
                <a:cubicBezTo>
                  <a:pt x="6169038" y="2157204"/>
                  <a:pt x="6214671" y="2181634"/>
                  <a:pt x="6102100" y="2144110"/>
                </a:cubicBezTo>
                <a:cubicBezTo>
                  <a:pt x="6018856" y="2116362"/>
                  <a:pt x="6068625" y="2137558"/>
                  <a:pt x="5960211" y="2065282"/>
                </a:cubicBezTo>
                <a:lnTo>
                  <a:pt x="5912914" y="2033751"/>
                </a:lnTo>
                <a:cubicBezTo>
                  <a:pt x="5891893" y="2002220"/>
                  <a:pt x="5861835" y="1975109"/>
                  <a:pt x="5849852" y="1939158"/>
                </a:cubicBezTo>
                <a:cubicBezTo>
                  <a:pt x="5844597" y="1923393"/>
                  <a:pt x="5842157" y="1906389"/>
                  <a:pt x="5834087" y="1891862"/>
                </a:cubicBezTo>
                <a:cubicBezTo>
                  <a:pt x="5815683" y="1858735"/>
                  <a:pt x="5783009" y="1833219"/>
                  <a:pt x="5771025" y="1797268"/>
                </a:cubicBezTo>
                <a:cubicBezTo>
                  <a:pt x="5765770" y="1781503"/>
                  <a:pt x="5767010" y="1761723"/>
                  <a:pt x="5755259" y="1749972"/>
                </a:cubicBezTo>
                <a:cubicBezTo>
                  <a:pt x="5728463" y="1723176"/>
                  <a:pt x="5687462" y="1713706"/>
                  <a:pt x="5660666" y="1686910"/>
                </a:cubicBezTo>
                <a:cubicBezTo>
                  <a:pt x="5644900" y="1671144"/>
                  <a:pt x="5630968" y="1653301"/>
                  <a:pt x="5613369" y="1639613"/>
                </a:cubicBezTo>
                <a:cubicBezTo>
                  <a:pt x="5583456" y="1616347"/>
                  <a:pt x="5550307" y="1597572"/>
                  <a:pt x="5518776" y="1576551"/>
                </a:cubicBezTo>
                <a:cubicBezTo>
                  <a:pt x="5503011" y="1566041"/>
                  <a:pt x="5484878" y="1558418"/>
                  <a:pt x="5471480" y="1545020"/>
                </a:cubicBezTo>
                <a:cubicBezTo>
                  <a:pt x="5455714" y="1529255"/>
                  <a:pt x="5441782" y="1511412"/>
                  <a:pt x="5424183" y="1497724"/>
                </a:cubicBezTo>
                <a:cubicBezTo>
                  <a:pt x="5394270" y="1474459"/>
                  <a:pt x="5329590" y="1434662"/>
                  <a:pt x="5329590" y="1434662"/>
                </a:cubicBezTo>
                <a:lnTo>
                  <a:pt x="5234997" y="1292772"/>
                </a:lnTo>
                <a:cubicBezTo>
                  <a:pt x="5224487" y="1277006"/>
                  <a:pt x="5219232" y="1255985"/>
                  <a:pt x="5203466" y="1245475"/>
                </a:cubicBezTo>
                <a:lnTo>
                  <a:pt x="5156169" y="1213944"/>
                </a:lnTo>
                <a:cubicBezTo>
                  <a:pt x="5065806" y="1078401"/>
                  <a:pt x="5174144" y="1249894"/>
                  <a:pt x="5108873" y="1119351"/>
                </a:cubicBezTo>
                <a:cubicBezTo>
                  <a:pt x="5100399" y="1102404"/>
                  <a:pt x="5085037" y="1089370"/>
                  <a:pt x="5077342" y="1072055"/>
                </a:cubicBezTo>
                <a:cubicBezTo>
                  <a:pt x="5063843" y="1041683"/>
                  <a:pt x="5064247" y="1005117"/>
                  <a:pt x="5045811" y="977462"/>
                </a:cubicBezTo>
                <a:cubicBezTo>
                  <a:pt x="5035301" y="961696"/>
                  <a:pt x="5026410" y="944721"/>
                  <a:pt x="5014280" y="930165"/>
                </a:cubicBezTo>
                <a:cubicBezTo>
                  <a:pt x="4913118" y="808770"/>
                  <a:pt x="5013741" y="953004"/>
                  <a:pt x="4935452" y="835572"/>
                </a:cubicBezTo>
                <a:cubicBezTo>
                  <a:pt x="4895828" y="716696"/>
                  <a:pt x="4949277" y="863219"/>
                  <a:pt x="4888156" y="740979"/>
                </a:cubicBezTo>
                <a:cubicBezTo>
                  <a:pt x="4822884" y="610436"/>
                  <a:pt x="4931221" y="781928"/>
                  <a:pt x="4840859" y="646386"/>
                </a:cubicBezTo>
                <a:cubicBezTo>
                  <a:pt x="4830349" y="614855"/>
                  <a:pt x="4827764" y="579448"/>
                  <a:pt x="4809328" y="551793"/>
                </a:cubicBezTo>
                <a:cubicBezTo>
                  <a:pt x="4738021" y="444832"/>
                  <a:pt x="4773062" y="483997"/>
                  <a:pt x="4714735" y="425668"/>
                </a:cubicBezTo>
                <a:cubicBezTo>
                  <a:pt x="4677949" y="315309"/>
                  <a:pt x="4714735" y="341585"/>
                  <a:pt x="4635907" y="315310"/>
                </a:cubicBezTo>
                <a:cubicBezTo>
                  <a:pt x="4604376" y="294289"/>
                  <a:pt x="4564051" y="282565"/>
                  <a:pt x="4541314" y="252248"/>
                </a:cubicBezTo>
                <a:cubicBezTo>
                  <a:pt x="4525549" y="231227"/>
                  <a:pt x="4513657" y="206643"/>
                  <a:pt x="4494018" y="189186"/>
                </a:cubicBezTo>
                <a:cubicBezTo>
                  <a:pt x="4449225" y="149370"/>
                  <a:pt x="4367444" y="101550"/>
                  <a:pt x="4304832" y="94593"/>
                </a:cubicBezTo>
                <a:lnTo>
                  <a:pt x="4021052" y="63062"/>
                </a:lnTo>
                <a:cubicBezTo>
                  <a:pt x="4005287" y="52552"/>
                  <a:pt x="3991071" y="39226"/>
                  <a:pt x="3973756" y="31531"/>
                </a:cubicBezTo>
                <a:cubicBezTo>
                  <a:pt x="3943384" y="18032"/>
                  <a:pt x="3879163" y="0"/>
                  <a:pt x="3879163" y="0"/>
                </a:cubicBezTo>
                <a:cubicBezTo>
                  <a:pt x="3736916" y="35561"/>
                  <a:pt x="3794150" y="17827"/>
                  <a:pt x="3705742" y="47296"/>
                </a:cubicBezTo>
                <a:cubicBezTo>
                  <a:pt x="3674211" y="68317"/>
                  <a:pt x="3647100" y="98374"/>
                  <a:pt x="3611149" y="110358"/>
                </a:cubicBezTo>
                <a:lnTo>
                  <a:pt x="3469259" y="157655"/>
                </a:lnTo>
                <a:cubicBezTo>
                  <a:pt x="3423612" y="172871"/>
                  <a:pt x="3394608" y="184710"/>
                  <a:pt x="3343135" y="189186"/>
                </a:cubicBezTo>
                <a:cubicBezTo>
                  <a:pt x="3248752" y="197393"/>
                  <a:pt x="3153949" y="199696"/>
                  <a:pt x="3059356" y="204951"/>
                </a:cubicBezTo>
                <a:cubicBezTo>
                  <a:pt x="2892536" y="246657"/>
                  <a:pt x="3088982" y="190033"/>
                  <a:pt x="2948997" y="252248"/>
                </a:cubicBezTo>
                <a:cubicBezTo>
                  <a:pt x="2918625" y="265747"/>
                  <a:pt x="2885935" y="273269"/>
                  <a:pt x="2854404" y="283779"/>
                </a:cubicBezTo>
                <a:cubicBezTo>
                  <a:pt x="2838638" y="289034"/>
                  <a:pt x="2823229" y="295513"/>
                  <a:pt x="2807107" y="299544"/>
                </a:cubicBezTo>
                <a:cubicBezTo>
                  <a:pt x="2786086" y="304799"/>
                  <a:pt x="2764799" y="309084"/>
                  <a:pt x="2744045" y="315310"/>
                </a:cubicBezTo>
                <a:cubicBezTo>
                  <a:pt x="2712210" y="324861"/>
                  <a:pt x="2682236" y="341377"/>
                  <a:pt x="2649452" y="346841"/>
                </a:cubicBezTo>
                <a:lnTo>
                  <a:pt x="2460266" y="378372"/>
                </a:lnTo>
                <a:cubicBezTo>
                  <a:pt x="2412969" y="373117"/>
                  <a:pt x="2365410" y="369842"/>
                  <a:pt x="2318376" y="362606"/>
                </a:cubicBezTo>
                <a:cubicBezTo>
                  <a:pt x="2296960" y="359311"/>
                  <a:pt x="2276730" y="350136"/>
                  <a:pt x="2255314" y="346841"/>
                </a:cubicBezTo>
                <a:cubicBezTo>
                  <a:pt x="2161971" y="332481"/>
                  <a:pt x="1992918" y="321806"/>
                  <a:pt x="1908473" y="315310"/>
                </a:cubicBezTo>
                <a:cubicBezTo>
                  <a:pt x="1892707" y="310055"/>
                  <a:pt x="1876736" y="305379"/>
                  <a:pt x="1861176" y="299544"/>
                </a:cubicBezTo>
                <a:cubicBezTo>
                  <a:pt x="1834678" y="289607"/>
                  <a:pt x="1810638" y="268799"/>
                  <a:pt x="1782349" y="268013"/>
                </a:cubicBezTo>
                <a:lnTo>
                  <a:pt x="1293618" y="283779"/>
                </a:lnTo>
                <a:cubicBezTo>
                  <a:pt x="994078" y="358664"/>
                  <a:pt x="1210810" y="314036"/>
                  <a:pt x="631466" y="331075"/>
                </a:cubicBezTo>
                <a:cubicBezTo>
                  <a:pt x="610445" y="336330"/>
                  <a:pt x="588405" y="338507"/>
                  <a:pt x="568404" y="346841"/>
                </a:cubicBezTo>
                <a:cubicBezTo>
                  <a:pt x="525016" y="364919"/>
                  <a:pt x="442280" y="409903"/>
                  <a:pt x="442280" y="409903"/>
                </a:cubicBezTo>
                <a:cubicBezTo>
                  <a:pt x="431770" y="425669"/>
                  <a:pt x="422879" y="442644"/>
                  <a:pt x="410749" y="457200"/>
                </a:cubicBezTo>
                <a:cubicBezTo>
                  <a:pt x="309591" y="578589"/>
                  <a:pt x="410207" y="434363"/>
                  <a:pt x="331921" y="551793"/>
                </a:cubicBezTo>
                <a:lnTo>
                  <a:pt x="268859" y="740979"/>
                </a:lnTo>
                <a:lnTo>
                  <a:pt x="253094" y="788275"/>
                </a:lnTo>
                <a:cubicBezTo>
                  <a:pt x="247839" y="804041"/>
                  <a:pt x="240587" y="819276"/>
                  <a:pt x="237328" y="835572"/>
                </a:cubicBezTo>
                <a:cubicBezTo>
                  <a:pt x="226489" y="889769"/>
                  <a:pt x="220643" y="925501"/>
                  <a:pt x="205797" y="977462"/>
                </a:cubicBezTo>
                <a:cubicBezTo>
                  <a:pt x="182609" y="1058621"/>
                  <a:pt x="204219" y="995332"/>
                  <a:pt x="158500" y="1056289"/>
                </a:cubicBezTo>
                <a:cubicBezTo>
                  <a:pt x="135763" y="1086605"/>
                  <a:pt x="95438" y="1150882"/>
                  <a:pt x="95438" y="1150882"/>
                </a:cubicBezTo>
                <a:cubicBezTo>
                  <a:pt x="90183" y="1171903"/>
                  <a:pt x="88208" y="1194028"/>
                  <a:pt x="79673" y="1213944"/>
                </a:cubicBezTo>
                <a:cubicBezTo>
                  <a:pt x="72209" y="1231360"/>
                  <a:pt x="56616" y="1244294"/>
                  <a:pt x="48142" y="1261241"/>
                </a:cubicBezTo>
                <a:cubicBezTo>
                  <a:pt x="40710" y="1276105"/>
                  <a:pt x="37631" y="1292772"/>
                  <a:pt x="32376" y="1308537"/>
                </a:cubicBezTo>
                <a:cubicBezTo>
                  <a:pt x="24465" y="1356005"/>
                  <a:pt x="4901" y="1468876"/>
                  <a:pt x="845" y="1513489"/>
                </a:cubicBezTo>
                <a:cubicBezTo>
                  <a:pt x="-1058" y="1534423"/>
                  <a:pt x="845" y="1555530"/>
                  <a:pt x="845" y="1576551"/>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754837" y="3121572"/>
            <a:ext cx="7238280" cy="3094252"/>
          </a:xfrm>
          <a:custGeom>
            <a:avLst/>
            <a:gdLst>
              <a:gd name="connsiteX0" fmla="*/ 7238280 w 7238280"/>
              <a:gd name="connsiteY0" fmla="*/ 2601311 h 3094252"/>
              <a:gd name="connsiteX1" fmla="*/ 7159453 w 7238280"/>
              <a:gd name="connsiteY1" fmla="*/ 2664373 h 3094252"/>
              <a:gd name="connsiteX2" fmla="*/ 7033329 w 7238280"/>
              <a:gd name="connsiteY2" fmla="*/ 2680138 h 3094252"/>
              <a:gd name="connsiteX3" fmla="*/ 6986032 w 7238280"/>
              <a:gd name="connsiteY3" fmla="*/ 2695904 h 3094252"/>
              <a:gd name="connsiteX4" fmla="*/ 6812611 w 7238280"/>
              <a:gd name="connsiteY4" fmla="*/ 2711669 h 3094252"/>
              <a:gd name="connsiteX5" fmla="*/ 6623425 w 7238280"/>
              <a:gd name="connsiteY5" fmla="*/ 2774731 h 3094252"/>
              <a:gd name="connsiteX6" fmla="*/ 6528832 w 7238280"/>
              <a:gd name="connsiteY6" fmla="*/ 2806262 h 3094252"/>
              <a:gd name="connsiteX7" fmla="*/ 6465770 w 7238280"/>
              <a:gd name="connsiteY7" fmla="*/ 2822028 h 3094252"/>
              <a:gd name="connsiteX8" fmla="*/ 6371177 w 7238280"/>
              <a:gd name="connsiteY8" fmla="*/ 2853559 h 3094252"/>
              <a:gd name="connsiteX9" fmla="*/ 6323880 w 7238280"/>
              <a:gd name="connsiteY9" fmla="*/ 2885090 h 3094252"/>
              <a:gd name="connsiteX10" fmla="*/ 6134694 w 7238280"/>
              <a:gd name="connsiteY10" fmla="*/ 2963918 h 3094252"/>
              <a:gd name="connsiteX11" fmla="*/ 5882446 w 7238280"/>
              <a:gd name="connsiteY11" fmla="*/ 2979683 h 3094252"/>
              <a:gd name="connsiteX12" fmla="*/ 5835149 w 7238280"/>
              <a:gd name="connsiteY12" fmla="*/ 2995449 h 3094252"/>
              <a:gd name="connsiteX13" fmla="*/ 5488308 w 7238280"/>
              <a:gd name="connsiteY13" fmla="*/ 3026980 h 3094252"/>
              <a:gd name="connsiteX14" fmla="*/ 5377949 w 7238280"/>
              <a:gd name="connsiteY14" fmla="*/ 3042745 h 3094252"/>
              <a:gd name="connsiteX15" fmla="*/ 5330653 w 7238280"/>
              <a:gd name="connsiteY15" fmla="*/ 3058511 h 3094252"/>
              <a:gd name="connsiteX16" fmla="*/ 4526611 w 7238280"/>
              <a:gd name="connsiteY16" fmla="*/ 3058511 h 3094252"/>
              <a:gd name="connsiteX17" fmla="*/ 4353191 w 7238280"/>
              <a:gd name="connsiteY17" fmla="*/ 3042745 h 3094252"/>
              <a:gd name="connsiteX18" fmla="*/ 3691039 w 7238280"/>
              <a:gd name="connsiteY18" fmla="*/ 3026980 h 3094252"/>
              <a:gd name="connsiteX19" fmla="*/ 3564915 w 7238280"/>
              <a:gd name="connsiteY19" fmla="*/ 2995449 h 3094252"/>
              <a:gd name="connsiteX20" fmla="*/ 3470322 w 7238280"/>
              <a:gd name="connsiteY20" fmla="*/ 2979683 h 3094252"/>
              <a:gd name="connsiteX21" fmla="*/ 3391494 w 7238280"/>
              <a:gd name="connsiteY21" fmla="*/ 2948152 h 3094252"/>
              <a:gd name="connsiteX22" fmla="*/ 3328432 w 7238280"/>
              <a:gd name="connsiteY22" fmla="*/ 2916621 h 3094252"/>
              <a:gd name="connsiteX23" fmla="*/ 3186542 w 7238280"/>
              <a:gd name="connsiteY23" fmla="*/ 2869325 h 3094252"/>
              <a:gd name="connsiteX24" fmla="*/ 3139246 w 7238280"/>
              <a:gd name="connsiteY24" fmla="*/ 2837794 h 3094252"/>
              <a:gd name="connsiteX25" fmla="*/ 2981591 w 7238280"/>
              <a:gd name="connsiteY25" fmla="*/ 2790497 h 3094252"/>
              <a:gd name="connsiteX26" fmla="*/ 2934294 w 7238280"/>
              <a:gd name="connsiteY26" fmla="*/ 2774731 h 3094252"/>
              <a:gd name="connsiteX27" fmla="*/ 2855466 w 7238280"/>
              <a:gd name="connsiteY27" fmla="*/ 2743200 h 3094252"/>
              <a:gd name="connsiteX28" fmla="*/ 2776639 w 7238280"/>
              <a:gd name="connsiteY28" fmla="*/ 2727435 h 3094252"/>
              <a:gd name="connsiteX29" fmla="*/ 2682046 w 7238280"/>
              <a:gd name="connsiteY29" fmla="*/ 2695904 h 3094252"/>
              <a:gd name="connsiteX30" fmla="*/ 2555922 w 7238280"/>
              <a:gd name="connsiteY30" fmla="*/ 2664373 h 3094252"/>
              <a:gd name="connsiteX31" fmla="*/ 2492860 w 7238280"/>
              <a:gd name="connsiteY31" fmla="*/ 2648607 h 3094252"/>
              <a:gd name="connsiteX32" fmla="*/ 2398266 w 7238280"/>
              <a:gd name="connsiteY32" fmla="*/ 2632842 h 3094252"/>
              <a:gd name="connsiteX33" fmla="*/ 2335204 w 7238280"/>
              <a:gd name="connsiteY33" fmla="*/ 2617076 h 3094252"/>
              <a:gd name="connsiteX34" fmla="*/ 2224846 w 7238280"/>
              <a:gd name="connsiteY34" fmla="*/ 2601311 h 3094252"/>
              <a:gd name="connsiteX35" fmla="*/ 2161784 w 7238280"/>
              <a:gd name="connsiteY35" fmla="*/ 2585545 h 3094252"/>
              <a:gd name="connsiteX36" fmla="*/ 2004129 w 7238280"/>
              <a:gd name="connsiteY36" fmla="*/ 2569780 h 3094252"/>
              <a:gd name="connsiteX37" fmla="*/ 1909535 w 7238280"/>
              <a:gd name="connsiteY37" fmla="*/ 2554014 h 3094252"/>
              <a:gd name="connsiteX38" fmla="*/ 1673053 w 7238280"/>
              <a:gd name="connsiteY38" fmla="*/ 2522483 h 3094252"/>
              <a:gd name="connsiteX39" fmla="*/ 1515397 w 7238280"/>
              <a:gd name="connsiteY39" fmla="*/ 2490952 h 3094252"/>
              <a:gd name="connsiteX40" fmla="*/ 1468101 w 7238280"/>
              <a:gd name="connsiteY40" fmla="*/ 2475187 h 3094252"/>
              <a:gd name="connsiteX41" fmla="*/ 1231618 w 7238280"/>
              <a:gd name="connsiteY41" fmla="*/ 2443656 h 3094252"/>
              <a:gd name="connsiteX42" fmla="*/ 1152791 w 7238280"/>
              <a:gd name="connsiteY42" fmla="*/ 2427890 h 3094252"/>
              <a:gd name="connsiteX43" fmla="*/ 900542 w 7238280"/>
              <a:gd name="connsiteY43" fmla="*/ 2396359 h 3094252"/>
              <a:gd name="connsiteX44" fmla="*/ 805949 w 7238280"/>
              <a:gd name="connsiteY44" fmla="*/ 2317531 h 3094252"/>
              <a:gd name="connsiteX45" fmla="*/ 742887 w 7238280"/>
              <a:gd name="connsiteY45" fmla="*/ 2222938 h 3094252"/>
              <a:gd name="connsiteX46" fmla="*/ 695591 w 7238280"/>
              <a:gd name="connsiteY46" fmla="*/ 2175642 h 3094252"/>
              <a:gd name="connsiteX47" fmla="*/ 664060 w 7238280"/>
              <a:gd name="connsiteY47" fmla="*/ 2128345 h 3094252"/>
              <a:gd name="connsiteX48" fmla="*/ 616763 w 7238280"/>
              <a:gd name="connsiteY48" fmla="*/ 2112580 h 3094252"/>
              <a:gd name="connsiteX49" fmla="*/ 553701 w 7238280"/>
              <a:gd name="connsiteY49" fmla="*/ 2081049 h 3094252"/>
              <a:gd name="connsiteX50" fmla="*/ 474873 w 7238280"/>
              <a:gd name="connsiteY50" fmla="*/ 2065283 h 3094252"/>
              <a:gd name="connsiteX51" fmla="*/ 411811 w 7238280"/>
              <a:gd name="connsiteY51" fmla="*/ 2049518 h 3094252"/>
              <a:gd name="connsiteX52" fmla="*/ 364515 w 7238280"/>
              <a:gd name="connsiteY52" fmla="*/ 2017987 h 3094252"/>
              <a:gd name="connsiteX53" fmla="*/ 317218 w 7238280"/>
              <a:gd name="connsiteY53" fmla="*/ 2002221 h 3094252"/>
              <a:gd name="connsiteX54" fmla="*/ 254156 w 7238280"/>
              <a:gd name="connsiteY54" fmla="*/ 1907628 h 3094252"/>
              <a:gd name="connsiteX55" fmla="*/ 191094 w 7238280"/>
              <a:gd name="connsiteY55" fmla="*/ 1813035 h 3094252"/>
              <a:gd name="connsiteX56" fmla="*/ 159563 w 7238280"/>
              <a:gd name="connsiteY56" fmla="*/ 1765738 h 3094252"/>
              <a:gd name="connsiteX57" fmla="*/ 128032 w 7238280"/>
              <a:gd name="connsiteY57" fmla="*/ 1671145 h 3094252"/>
              <a:gd name="connsiteX58" fmla="*/ 112266 w 7238280"/>
              <a:gd name="connsiteY58" fmla="*/ 1623849 h 3094252"/>
              <a:gd name="connsiteX59" fmla="*/ 96501 w 7238280"/>
              <a:gd name="connsiteY59" fmla="*/ 1277007 h 3094252"/>
              <a:gd name="connsiteX60" fmla="*/ 80735 w 7238280"/>
              <a:gd name="connsiteY60" fmla="*/ 1166649 h 3094252"/>
              <a:gd name="connsiteX61" fmla="*/ 64970 w 7238280"/>
              <a:gd name="connsiteY61" fmla="*/ 945931 h 3094252"/>
              <a:gd name="connsiteX62" fmla="*/ 49204 w 7238280"/>
              <a:gd name="connsiteY62" fmla="*/ 457200 h 3094252"/>
              <a:gd name="connsiteX63" fmla="*/ 17673 w 7238280"/>
              <a:gd name="connsiteY63" fmla="*/ 346842 h 3094252"/>
              <a:gd name="connsiteX64" fmla="*/ 1908 w 7238280"/>
              <a:gd name="connsiteY64" fmla="*/ 283780 h 3094252"/>
              <a:gd name="connsiteX65" fmla="*/ 1908 w 7238280"/>
              <a:gd name="connsiteY65" fmla="*/ 0 h 309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38280" h="3094252">
                <a:moveTo>
                  <a:pt x="7238280" y="2601311"/>
                </a:moveTo>
                <a:cubicBezTo>
                  <a:pt x="7212004" y="2622332"/>
                  <a:pt x="7190859" y="2652294"/>
                  <a:pt x="7159453" y="2664373"/>
                </a:cubicBezTo>
                <a:cubicBezTo>
                  <a:pt x="7119909" y="2679582"/>
                  <a:pt x="7075014" y="2672559"/>
                  <a:pt x="7033329" y="2680138"/>
                </a:cubicBezTo>
                <a:cubicBezTo>
                  <a:pt x="7016979" y="2683111"/>
                  <a:pt x="7002483" y="2693554"/>
                  <a:pt x="6986032" y="2695904"/>
                </a:cubicBezTo>
                <a:cubicBezTo>
                  <a:pt x="6928570" y="2704113"/>
                  <a:pt x="6870418" y="2706414"/>
                  <a:pt x="6812611" y="2711669"/>
                </a:cubicBezTo>
                <a:lnTo>
                  <a:pt x="6623425" y="2774731"/>
                </a:lnTo>
                <a:lnTo>
                  <a:pt x="6528832" y="2806262"/>
                </a:lnTo>
                <a:cubicBezTo>
                  <a:pt x="6507811" y="2811517"/>
                  <a:pt x="6486524" y="2815802"/>
                  <a:pt x="6465770" y="2822028"/>
                </a:cubicBezTo>
                <a:cubicBezTo>
                  <a:pt x="6433935" y="2831579"/>
                  <a:pt x="6371177" y="2853559"/>
                  <a:pt x="6371177" y="2853559"/>
                </a:cubicBezTo>
                <a:cubicBezTo>
                  <a:pt x="6355411" y="2864069"/>
                  <a:pt x="6340514" y="2876017"/>
                  <a:pt x="6323880" y="2885090"/>
                </a:cubicBezTo>
                <a:cubicBezTo>
                  <a:pt x="6272603" y="2913059"/>
                  <a:pt x="6199920" y="2957395"/>
                  <a:pt x="6134694" y="2963918"/>
                </a:cubicBezTo>
                <a:cubicBezTo>
                  <a:pt x="6050865" y="2972301"/>
                  <a:pt x="5966529" y="2974428"/>
                  <a:pt x="5882446" y="2979683"/>
                </a:cubicBezTo>
                <a:cubicBezTo>
                  <a:pt x="5866680" y="2984938"/>
                  <a:pt x="5851499" y="2992476"/>
                  <a:pt x="5835149" y="2995449"/>
                </a:cubicBezTo>
                <a:cubicBezTo>
                  <a:pt x="5725106" y="3015457"/>
                  <a:pt x="5595872" y="3016736"/>
                  <a:pt x="5488308" y="3026980"/>
                </a:cubicBezTo>
                <a:cubicBezTo>
                  <a:pt x="5451316" y="3030503"/>
                  <a:pt x="5414735" y="3037490"/>
                  <a:pt x="5377949" y="3042745"/>
                </a:cubicBezTo>
                <a:cubicBezTo>
                  <a:pt x="5362184" y="3048000"/>
                  <a:pt x="5346632" y="3053946"/>
                  <a:pt x="5330653" y="3058511"/>
                </a:cubicBezTo>
                <a:cubicBezTo>
                  <a:pt x="5063146" y="3134942"/>
                  <a:pt x="4887588" y="3066191"/>
                  <a:pt x="4526611" y="3058511"/>
                </a:cubicBezTo>
                <a:cubicBezTo>
                  <a:pt x="4468804" y="3053256"/>
                  <a:pt x="4411195" y="3044934"/>
                  <a:pt x="4353191" y="3042745"/>
                </a:cubicBezTo>
                <a:cubicBezTo>
                  <a:pt x="4132568" y="3034420"/>
                  <a:pt x="3911423" y="3040203"/>
                  <a:pt x="3691039" y="3026980"/>
                </a:cubicBezTo>
                <a:cubicBezTo>
                  <a:pt x="3647782" y="3024385"/>
                  <a:pt x="3607661" y="3002573"/>
                  <a:pt x="3564915" y="2995449"/>
                </a:cubicBezTo>
                <a:lnTo>
                  <a:pt x="3470322" y="2979683"/>
                </a:lnTo>
                <a:cubicBezTo>
                  <a:pt x="3444046" y="2969173"/>
                  <a:pt x="3417355" y="2959646"/>
                  <a:pt x="3391494" y="2948152"/>
                </a:cubicBezTo>
                <a:cubicBezTo>
                  <a:pt x="3370018" y="2938607"/>
                  <a:pt x="3350367" y="2925058"/>
                  <a:pt x="3328432" y="2916621"/>
                </a:cubicBezTo>
                <a:cubicBezTo>
                  <a:pt x="3281900" y="2898724"/>
                  <a:pt x="3186542" y="2869325"/>
                  <a:pt x="3186542" y="2869325"/>
                </a:cubicBezTo>
                <a:cubicBezTo>
                  <a:pt x="3170777" y="2858815"/>
                  <a:pt x="3156561" y="2845489"/>
                  <a:pt x="3139246" y="2837794"/>
                </a:cubicBezTo>
                <a:cubicBezTo>
                  <a:pt x="3071797" y="2807816"/>
                  <a:pt x="3045801" y="2808843"/>
                  <a:pt x="2981591" y="2790497"/>
                </a:cubicBezTo>
                <a:cubicBezTo>
                  <a:pt x="2965612" y="2785932"/>
                  <a:pt x="2949854" y="2780566"/>
                  <a:pt x="2934294" y="2774731"/>
                </a:cubicBezTo>
                <a:cubicBezTo>
                  <a:pt x="2907796" y="2764794"/>
                  <a:pt x="2882573" y="2751332"/>
                  <a:pt x="2855466" y="2743200"/>
                </a:cubicBezTo>
                <a:cubicBezTo>
                  <a:pt x="2829800" y="2735500"/>
                  <a:pt x="2802491" y="2734485"/>
                  <a:pt x="2776639" y="2727435"/>
                </a:cubicBezTo>
                <a:cubicBezTo>
                  <a:pt x="2744574" y="2718690"/>
                  <a:pt x="2714290" y="2703965"/>
                  <a:pt x="2682046" y="2695904"/>
                </a:cubicBezTo>
                <a:lnTo>
                  <a:pt x="2555922" y="2664373"/>
                </a:lnTo>
                <a:cubicBezTo>
                  <a:pt x="2534901" y="2659118"/>
                  <a:pt x="2514233" y="2652169"/>
                  <a:pt x="2492860" y="2648607"/>
                </a:cubicBezTo>
                <a:cubicBezTo>
                  <a:pt x="2461329" y="2643352"/>
                  <a:pt x="2429611" y="2639111"/>
                  <a:pt x="2398266" y="2632842"/>
                </a:cubicBezTo>
                <a:cubicBezTo>
                  <a:pt x="2377019" y="2628593"/>
                  <a:pt x="2356522" y="2620952"/>
                  <a:pt x="2335204" y="2617076"/>
                </a:cubicBezTo>
                <a:cubicBezTo>
                  <a:pt x="2298644" y="2610429"/>
                  <a:pt x="2261406" y="2607958"/>
                  <a:pt x="2224846" y="2601311"/>
                </a:cubicBezTo>
                <a:cubicBezTo>
                  <a:pt x="2203528" y="2597435"/>
                  <a:pt x="2183234" y="2588609"/>
                  <a:pt x="2161784" y="2585545"/>
                </a:cubicBezTo>
                <a:cubicBezTo>
                  <a:pt x="2109501" y="2578076"/>
                  <a:pt x="2056535" y="2576331"/>
                  <a:pt x="2004129" y="2569780"/>
                </a:cubicBezTo>
                <a:cubicBezTo>
                  <a:pt x="1972410" y="2565815"/>
                  <a:pt x="1941130" y="2558875"/>
                  <a:pt x="1909535" y="2554014"/>
                </a:cubicBezTo>
                <a:cubicBezTo>
                  <a:pt x="1677328" y="2518290"/>
                  <a:pt x="1927157" y="2558784"/>
                  <a:pt x="1673053" y="2522483"/>
                </a:cubicBezTo>
                <a:cubicBezTo>
                  <a:pt x="1611102" y="2513633"/>
                  <a:pt x="1572858" y="2507369"/>
                  <a:pt x="1515397" y="2490952"/>
                </a:cubicBezTo>
                <a:cubicBezTo>
                  <a:pt x="1499418" y="2486387"/>
                  <a:pt x="1484223" y="2479217"/>
                  <a:pt x="1468101" y="2475187"/>
                </a:cubicBezTo>
                <a:cubicBezTo>
                  <a:pt x="1381018" y="2453416"/>
                  <a:pt x="1330135" y="2453507"/>
                  <a:pt x="1231618" y="2443656"/>
                </a:cubicBezTo>
                <a:cubicBezTo>
                  <a:pt x="1205342" y="2438401"/>
                  <a:pt x="1179222" y="2432295"/>
                  <a:pt x="1152791" y="2427890"/>
                </a:cubicBezTo>
                <a:cubicBezTo>
                  <a:pt x="1062827" y="2412896"/>
                  <a:pt x="992916" y="2406623"/>
                  <a:pt x="900542" y="2396359"/>
                </a:cubicBezTo>
                <a:cubicBezTo>
                  <a:pt x="858501" y="2368331"/>
                  <a:pt x="838631" y="2359550"/>
                  <a:pt x="805949" y="2317531"/>
                </a:cubicBezTo>
                <a:cubicBezTo>
                  <a:pt x="782683" y="2287618"/>
                  <a:pt x="769683" y="2249734"/>
                  <a:pt x="742887" y="2222938"/>
                </a:cubicBezTo>
                <a:cubicBezTo>
                  <a:pt x="727122" y="2207173"/>
                  <a:pt x="709864" y="2192770"/>
                  <a:pt x="695591" y="2175642"/>
                </a:cubicBezTo>
                <a:cubicBezTo>
                  <a:pt x="683461" y="2161086"/>
                  <a:pt x="678856" y="2140182"/>
                  <a:pt x="664060" y="2128345"/>
                </a:cubicBezTo>
                <a:cubicBezTo>
                  <a:pt x="651083" y="2117964"/>
                  <a:pt x="632038" y="2119126"/>
                  <a:pt x="616763" y="2112580"/>
                </a:cubicBezTo>
                <a:cubicBezTo>
                  <a:pt x="595161" y="2103322"/>
                  <a:pt x="575997" y="2088481"/>
                  <a:pt x="553701" y="2081049"/>
                </a:cubicBezTo>
                <a:cubicBezTo>
                  <a:pt x="528280" y="2072575"/>
                  <a:pt x="501031" y="2071096"/>
                  <a:pt x="474873" y="2065283"/>
                </a:cubicBezTo>
                <a:cubicBezTo>
                  <a:pt x="453721" y="2060583"/>
                  <a:pt x="432832" y="2054773"/>
                  <a:pt x="411811" y="2049518"/>
                </a:cubicBezTo>
                <a:cubicBezTo>
                  <a:pt x="396046" y="2039008"/>
                  <a:pt x="381462" y="2026461"/>
                  <a:pt x="364515" y="2017987"/>
                </a:cubicBezTo>
                <a:cubicBezTo>
                  <a:pt x="349651" y="2010555"/>
                  <a:pt x="328969" y="2013972"/>
                  <a:pt x="317218" y="2002221"/>
                </a:cubicBezTo>
                <a:cubicBezTo>
                  <a:pt x="290422" y="1975425"/>
                  <a:pt x="275177" y="1939159"/>
                  <a:pt x="254156" y="1907628"/>
                </a:cubicBezTo>
                <a:lnTo>
                  <a:pt x="191094" y="1813035"/>
                </a:lnTo>
                <a:cubicBezTo>
                  <a:pt x="180584" y="1797269"/>
                  <a:pt x="165555" y="1783714"/>
                  <a:pt x="159563" y="1765738"/>
                </a:cubicBezTo>
                <a:lnTo>
                  <a:pt x="128032" y="1671145"/>
                </a:lnTo>
                <a:lnTo>
                  <a:pt x="112266" y="1623849"/>
                </a:lnTo>
                <a:cubicBezTo>
                  <a:pt x="107011" y="1508235"/>
                  <a:pt x="104464" y="1392466"/>
                  <a:pt x="96501" y="1277007"/>
                </a:cubicBezTo>
                <a:cubicBezTo>
                  <a:pt x="93944" y="1239936"/>
                  <a:pt x="84258" y="1203641"/>
                  <a:pt x="80735" y="1166649"/>
                </a:cubicBezTo>
                <a:cubicBezTo>
                  <a:pt x="73742" y="1093221"/>
                  <a:pt x="70225" y="1019504"/>
                  <a:pt x="64970" y="945931"/>
                </a:cubicBezTo>
                <a:cubicBezTo>
                  <a:pt x="59715" y="783021"/>
                  <a:pt x="58503" y="619930"/>
                  <a:pt x="49204" y="457200"/>
                </a:cubicBezTo>
                <a:cubicBezTo>
                  <a:pt x="47443" y="426389"/>
                  <a:pt x="26459" y="377594"/>
                  <a:pt x="17673" y="346842"/>
                </a:cubicBezTo>
                <a:cubicBezTo>
                  <a:pt x="11720" y="326008"/>
                  <a:pt x="2892" y="305425"/>
                  <a:pt x="1908" y="283780"/>
                </a:cubicBezTo>
                <a:cubicBezTo>
                  <a:pt x="-2387" y="189284"/>
                  <a:pt x="1908" y="94593"/>
                  <a:pt x="1908"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63062" y="2301766"/>
            <a:ext cx="7945821" cy="3957144"/>
          </a:xfrm>
          <a:custGeom>
            <a:avLst/>
            <a:gdLst>
              <a:gd name="connsiteX0" fmla="*/ 7945821 w 7945821"/>
              <a:gd name="connsiteY0" fmla="*/ 3499944 h 3957144"/>
              <a:gd name="connsiteX1" fmla="*/ 7819697 w 7945821"/>
              <a:gd name="connsiteY1" fmla="*/ 3594537 h 3957144"/>
              <a:gd name="connsiteX2" fmla="*/ 7725104 w 7945821"/>
              <a:gd name="connsiteY2" fmla="*/ 3626068 h 3957144"/>
              <a:gd name="connsiteX3" fmla="*/ 7614745 w 7945821"/>
              <a:gd name="connsiteY3" fmla="*/ 3657600 h 3957144"/>
              <a:gd name="connsiteX4" fmla="*/ 7441324 w 7945821"/>
              <a:gd name="connsiteY4" fmla="*/ 3673365 h 3957144"/>
              <a:gd name="connsiteX5" fmla="*/ 7252138 w 7945821"/>
              <a:gd name="connsiteY5" fmla="*/ 3704896 h 3957144"/>
              <a:gd name="connsiteX6" fmla="*/ 7126014 w 7945821"/>
              <a:gd name="connsiteY6" fmla="*/ 3720662 h 3957144"/>
              <a:gd name="connsiteX7" fmla="*/ 6889531 w 7945821"/>
              <a:gd name="connsiteY7" fmla="*/ 3799489 h 3957144"/>
              <a:gd name="connsiteX8" fmla="*/ 6794938 w 7945821"/>
              <a:gd name="connsiteY8" fmla="*/ 3831020 h 3957144"/>
              <a:gd name="connsiteX9" fmla="*/ 6495393 w 7945821"/>
              <a:gd name="connsiteY9" fmla="*/ 3846786 h 3957144"/>
              <a:gd name="connsiteX10" fmla="*/ 6321972 w 7945821"/>
              <a:gd name="connsiteY10" fmla="*/ 3894082 h 3957144"/>
              <a:gd name="connsiteX11" fmla="*/ 6258910 w 7945821"/>
              <a:gd name="connsiteY11" fmla="*/ 3925613 h 3957144"/>
              <a:gd name="connsiteX12" fmla="*/ 6148552 w 7945821"/>
              <a:gd name="connsiteY12" fmla="*/ 3957144 h 3957144"/>
              <a:gd name="connsiteX13" fmla="*/ 5722883 w 7945821"/>
              <a:gd name="connsiteY13" fmla="*/ 3941379 h 3957144"/>
              <a:gd name="connsiteX14" fmla="*/ 5675586 w 7945821"/>
              <a:gd name="connsiteY14" fmla="*/ 3925613 h 3957144"/>
              <a:gd name="connsiteX15" fmla="*/ 5517931 w 7945821"/>
              <a:gd name="connsiteY15" fmla="*/ 3894082 h 3957144"/>
              <a:gd name="connsiteX16" fmla="*/ 5391807 w 7945821"/>
              <a:gd name="connsiteY16" fmla="*/ 3862551 h 3957144"/>
              <a:gd name="connsiteX17" fmla="*/ 5249917 w 7945821"/>
              <a:gd name="connsiteY17" fmla="*/ 3831020 h 3957144"/>
              <a:gd name="connsiteX18" fmla="*/ 4903076 w 7945821"/>
              <a:gd name="connsiteY18" fmla="*/ 3846786 h 3957144"/>
              <a:gd name="connsiteX19" fmla="*/ 4840014 w 7945821"/>
              <a:gd name="connsiteY19" fmla="*/ 3862551 h 3957144"/>
              <a:gd name="connsiteX20" fmla="*/ 4177862 w 7945821"/>
              <a:gd name="connsiteY20" fmla="*/ 3846786 h 3957144"/>
              <a:gd name="connsiteX21" fmla="*/ 4051738 w 7945821"/>
              <a:gd name="connsiteY21" fmla="*/ 3815255 h 3957144"/>
              <a:gd name="connsiteX22" fmla="*/ 4004441 w 7945821"/>
              <a:gd name="connsiteY22" fmla="*/ 3799489 h 3957144"/>
              <a:gd name="connsiteX23" fmla="*/ 3862552 w 7945821"/>
              <a:gd name="connsiteY23" fmla="*/ 3783724 h 3957144"/>
              <a:gd name="connsiteX24" fmla="*/ 3767959 w 7945821"/>
              <a:gd name="connsiteY24" fmla="*/ 3767958 h 3957144"/>
              <a:gd name="connsiteX25" fmla="*/ 3610304 w 7945821"/>
              <a:gd name="connsiteY25" fmla="*/ 3752193 h 3957144"/>
              <a:gd name="connsiteX26" fmla="*/ 3294993 w 7945821"/>
              <a:gd name="connsiteY26" fmla="*/ 3720662 h 3957144"/>
              <a:gd name="connsiteX27" fmla="*/ 3200400 w 7945821"/>
              <a:gd name="connsiteY27" fmla="*/ 3704896 h 3957144"/>
              <a:gd name="connsiteX28" fmla="*/ 3074276 w 7945821"/>
              <a:gd name="connsiteY28" fmla="*/ 3689131 h 3957144"/>
              <a:gd name="connsiteX29" fmla="*/ 3011214 w 7945821"/>
              <a:gd name="connsiteY29" fmla="*/ 3657600 h 3957144"/>
              <a:gd name="connsiteX30" fmla="*/ 2963917 w 7945821"/>
              <a:gd name="connsiteY30" fmla="*/ 3641834 h 3957144"/>
              <a:gd name="connsiteX31" fmla="*/ 2916621 w 7945821"/>
              <a:gd name="connsiteY31" fmla="*/ 3610303 h 3957144"/>
              <a:gd name="connsiteX32" fmla="*/ 2869324 w 7945821"/>
              <a:gd name="connsiteY32" fmla="*/ 3594537 h 3957144"/>
              <a:gd name="connsiteX33" fmla="*/ 2743200 w 7945821"/>
              <a:gd name="connsiteY33" fmla="*/ 3547241 h 3957144"/>
              <a:gd name="connsiteX34" fmla="*/ 2601310 w 7945821"/>
              <a:gd name="connsiteY34" fmla="*/ 3484179 h 3957144"/>
              <a:gd name="connsiteX35" fmla="*/ 2554014 w 7945821"/>
              <a:gd name="connsiteY35" fmla="*/ 3468413 h 3957144"/>
              <a:gd name="connsiteX36" fmla="*/ 2286000 w 7945821"/>
              <a:gd name="connsiteY36" fmla="*/ 3484179 h 3957144"/>
              <a:gd name="connsiteX37" fmla="*/ 2238704 w 7945821"/>
              <a:gd name="connsiteY37" fmla="*/ 3499944 h 3957144"/>
              <a:gd name="connsiteX38" fmla="*/ 2112579 w 7945821"/>
              <a:gd name="connsiteY38" fmla="*/ 3515710 h 3957144"/>
              <a:gd name="connsiteX39" fmla="*/ 1844566 w 7945821"/>
              <a:gd name="connsiteY39" fmla="*/ 3499944 h 3957144"/>
              <a:gd name="connsiteX40" fmla="*/ 1749972 w 7945821"/>
              <a:gd name="connsiteY40" fmla="*/ 3468413 h 3957144"/>
              <a:gd name="connsiteX41" fmla="*/ 1592317 w 7945821"/>
              <a:gd name="connsiteY41" fmla="*/ 3531475 h 3957144"/>
              <a:gd name="connsiteX42" fmla="*/ 1545021 w 7945821"/>
              <a:gd name="connsiteY42" fmla="*/ 3547241 h 3957144"/>
              <a:gd name="connsiteX43" fmla="*/ 1418897 w 7945821"/>
              <a:gd name="connsiteY43" fmla="*/ 3578772 h 3957144"/>
              <a:gd name="connsiteX44" fmla="*/ 1277007 w 7945821"/>
              <a:gd name="connsiteY44" fmla="*/ 3626068 h 3957144"/>
              <a:gd name="connsiteX45" fmla="*/ 1229710 w 7945821"/>
              <a:gd name="connsiteY45" fmla="*/ 3641834 h 3957144"/>
              <a:gd name="connsiteX46" fmla="*/ 1182414 w 7945821"/>
              <a:gd name="connsiteY46" fmla="*/ 3626068 h 3957144"/>
              <a:gd name="connsiteX47" fmla="*/ 1166648 w 7945821"/>
              <a:gd name="connsiteY47" fmla="*/ 3578772 h 3957144"/>
              <a:gd name="connsiteX48" fmla="*/ 1135117 w 7945821"/>
              <a:gd name="connsiteY48" fmla="*/ 3531475 h 3957144"/>
              <a:gd name="connsiteX49" fmla="*/ 1103586 w 7945821"/>
              <a:gd name="connsiteY49" fmla="*/ 3421117 h 3957144"/>
              <a:gd name="connsiteX50" fmla="*/ 1072055 w 7945821"/>
              <a:gd name="connsiteY50" fmla="*/ 3326524 h 3957144"/>
              <a:gd name="connsiteX51" fmla="*/ 1056290 w 7945821"/>
              <a:gd name="connsiteY51" fmla="*/ 3279227 h 3957144"/>
              <a:gd name="connsiteX52" fmla="*/ 1040524 w 7945821"/>
              <a:gd name="connsiteY52" fmla="*/ 3153103 h 3957144"/>
              <a:gd name="connsiteX53" fmla="*/ 993228 w 7945821"/>
              <a:gd name="connsiteY53" fmla="*/ 3137337 h 3957144"/>
              <a:gd name="connsiteX54" fmla="*/ 914400 w 7945821"/>
              <a:gd name="connsiteY54" fmla="*/ 3011213 h 3957144"/>
              <a:gd name="connsiteX55" fmla="*/ 882869 w 7945821"/>
              <a:gd name="connsiteY55" fmla="*/ 2916620 h 3957144"/>
              <a:gd name="connsiteX56" fmla="*/ 867104 w 7945821"/>
              <a:gd name="connsiteY56" fmla="*/ 2869324 h 3957144"/>
              <a:gd name="connsiteX57" fmla="*/ 851338 w 7945821"/>
              <a:gd name="connsiteY57" fmla="*/ 2475186 h 3957144"/>
              <a:gd name="connsiteX58" fmla="*/ 835572 w 7945821"/>
              <a:gd name="connsiteY58" fmla="*/ 2364827 h 3957144"/>
              <a:gd name="connsiteX59" fmla="*/ 756745 w 7945821"/>
              <a:gd name="connsiteY59" fmla="*/ 2270234 h 3957144"/>
              <a:gd name="connsiteX60" fmla="*/ 709448 w 7945821"/>
              <a:gd name="connsiteY60" fmla="*/ 2112579 h 3957144"/>
              <a:gd name="connsiteX61" fmla="*/ 693683 w 7945821"/>
              <a:gd name="connsiteY61" fmla="*/ 1481958 h 3957144"/>
              <a:gd name="connsiteX62" fmla="*/ 662152 w 7945821"/>
              <a:gd name="connsiteY62" fmla="*/ 1355834 h 3957144"/>
              <a:gd name="connsiteX63" fmla="*/ 630621 w 7945821"/>
              <a:gd name="connsiteY63" fmla="*/ 1198179 h 3957144"/>
              <a:gd name="connsiteX64" fmla="*/ 583324 w 7945821"/>
              <a:gd name="connsiteY64" fmla="*/ 1150882 h 3957144"/>
              <a:gd name="connsiteX65" fmla="*/ 536028 w 7945821"/>
              <a:gd name="connsiteY65" fmla="*/ 1135117 h 3957144"/>
              <a:gd name="connsiteX66" fmla="*/ 268014 w 7945821"/>
              <a:gd name="connsiteY66" fmla="*/ 1119351 h 3957144"/>
              <a:gd name="connsiteX67" fmla="*/ 94593 w 7945821"/>
              <a:gd name="connsiteY67" fmla="*/ 1103586 h 3957144"/>
              <a:gd name="connsiteX68" fmla="*/ 78828 w 7945821"/>
              <a:gd name="connsiteY68" fmla="*/ 1040524 h 3957144"/>
              <a:gd name="connsiteX69" fmla="*/ 31531 w 7945821"/>
              <a:gd name="connsiteY69" fmla="*/ 867103 h 3957144"/>
              <a:gd name="connsiteX70" fmla="*/ 0 w 7945821"/>
              <a:gd name="connsiteY70" fmla="*/ 725213 h 3957144"/>
              <a:gd name="connsiteX71" fmla="*/ 15766 w 7945821"/>
              <a:gd name="connsiteY71" fmla="*/ 173420 h 3957144"/>
              <a:gd name="connsiteX72" fmla="*/ 63062 w 7945821"/>
              <a:gd name="connsiteY72" fmla="*/ 141889 h 3957144"/>
              <a:gd name="connsiteX73" fmla="*/ 110359 w 7945821"/>
              <a:gd name="connsiteY73" fmla="*/ 94593 h 3957144"/>
              <a:gd name="connsiteX74" fmla="*/ 252248 w 7945821"/>
              <a:gd name="connsiteY74" fmla="*/ 15765 h 3957144"/>
              <a:gd name="connsiteX75" fmla="*/ 346841 w 7945821"/>
              <a:gd name="connsiteY75" fmla="*/ 0 h 3957144"/>
              <a:gd name="connsiteX76" fmla="*/ 520262 w 7945821"/>
              <a:gd name="connsiteY76" fmla="*/ 15765 h 3957144"/>
              <a:gd name="connsiteX77" fmla="*/ 551793 w 7945821"/>
              <a:gd name="connsiteY77" fmla="*/ 63062 h 3957144"/>
              <a:gd name="connsiteX78" fmla="*/ 583324 w 7945821"/>
              <a:gd name="connsiteY78" fmla="*/ 157655 h 3957144"/>
              <a:gd name="connsiteX79" fmla="*/ 614855 w 7945821"/>
              <a:gd name="connsiteY79" fmla="*/ 268013 h 3957144"/>
              <a:gd name="connsiteX80" fmla="*/ 630621 w 7945821"/>
              <a:gd name="connsiteY80" fmla="*/ 693682 h 3957144"/>
              <a:gd name="connsiteX81" fmla="*/ 662152 w 7945821"/>
              <a:gd name="connsiteY81" fmla="*/ 740979 h 395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945821" h="3957144">
                <a:moveTo>
                  <a:pt x="7945821" y="3499944"/>
                </a:moveTo>
                <a:cubicBezTo>
                  <a:pt x="7935774" y="3507982"/>
                  <a:pt x="7847930" y="3581989"/>
                  <a:pt x="7819697" y="3594537"/>
                </a:cubicBezTo>
                <a:cubicBezTo>
                  <a:pt x="7789325" y="3608036"/>
                  <a:pt x="7756635" y="3615558"/>
                  <a:pt x="7725104" y="3626068"/>
                </a:cubicBezTo>
                <a:cubicBezTo>
                  <a:pt x="7692679" y="3636876"/>
                  <a:pt x="7647738" y="3653201"/>
                  <a:pt x="7614745" y="3657600"/>
                </a:cubicBezTo>
                <a:cubicBezTo>
                  <a:pt x="7557209" y="3665271"/>
                  <a:pt x="7499014" y="3666955"/>
                  <a:pt x="7441324" y="3673365"/>
                </a:cubicBezTo>
                <a:cubicBezTo>
                  <a:pt x="7233537" y="3696452"/>
                  <a:pt x="7418533" y="3679297"/>
                  <a:pt x="7252138" y="3704896"/>
                </a:cubicBezTo>
                <a:cubicBezTo>
                  <a:pt x="7210262" y="3711338"/>
                  <a:pt x="7168055" y="3715407"/>
                  <a:pt x="7126014" y="3720662"/>
                </a:cubicBezTo>
                <a:lnTo>
                  <a:pt x="6889531" y="3799489"/>
                </a:lnTo>
                <a:lnTo>
                  <a:pt x="6794938" y="3831020"/>
                </a:lnTo>
                <a:lnTo>
                  <a:pt x="6495393" y="3846786"/>
                </a:lnTo>
                <a:cubicBezTo>
                  <a:pt x="6476116" y="3851605"/>
                  <a:pt x="6363224" y="3876403"/>
                  <a:pt x="6321972" y="3894082"/>
                </a:cubicBezTo>
                <a:cubicBezTo>
                  <a:pt x="6300370" y="3903340"/>
                  <a:pt x="6280512" y="3916355"/>
                  <a:pt x="6258910" y="3925613"/>
                </a:cubicBezTo>
                <a:cubicBezTo>
                  <a:pt x="6227240" y="3939186"/>
                  <a:pt x="6180561" y="3949142"/>
                  <a:pt x="6148552" y="3957144"/>
                </a:cubicBezTo>
                <a:cubicBezTo>
                  <a:pt x="6006662" y="3951889"/>
                  <a:pt x="5864555" y="3950824"/>
                  <a:pt x="5722883" y="3941379"/>
                </a:cubicBezTo>
                <a:cubicBezTo>
                  <a:pt x="5706301" y="3940274"/>
                  <a:pt x="5691779" y="3929350"/>
                  <a:pt x="5675586" y="3925613"/>
                </a:cubicBezTo>
                <a:cubicBezTo>
                  <a:pt x="5623366" y="3913562"/>
                  <a:pt x="5568773" y="3911029"/>
                  <a:pt x="5517931" y="3894082"/>
                </a:cubicBezTo>
                <a:cubicBezTo>
                  <a:pt x="5433418" y="3865912"/>
                  <a:pt x="5505951" y="3887916"/>
                  <a:pt x="5391807" y="3862551"/>
                </a:cubicBezTo>
                <a:cubicBezTo>
                  <a:pt x="5191425" y="3818022"/>
                  <a:pt x="5487666" y="3878571"/>
                  <a:pt x="5249917" y="3831020"/>
                </a:cubicBezTo>
                <a:cubicBezTo>
                  <a:pt x="5134303" y="3836275"/>
                  <a:pt x="5018468" y="3837910"/>
                  <a:pt x="4903076" y="3846786"/>
                </a:cubicBezTo>
                <a:cubicBezTo>
                  <a:pt x="4881472" y="3848448"/>
                  <a:pt x="4861682" y="3862551"/>
                  <a:pt x="4840014" y="3862551"/>
                </a:cubicBezTo>
                <a:cubicBezTo>
                  <a:pt x="4619234" y="3862551"/>
                  <a:pt x="4398579" y="3852041"/>
                  <a:pt x="4177862" y="3846786"/>
                </a:cubicBezTo>
                <a:cubicBezTo>
                  <a:pt x="4135821" y="3836276"/>
                  <a:pt x="4092849" y="3828959"/>
                  <a:pt x="4051738" y="3815255"/>
                </a:cubicBezTo>
                <a:cubicBezTo>
                  <a:pt x="4035972" y="3810000"/>
                  <a:pt x="4020833" y="3802221"/>
                  <a:pt x="4004441" y="3799489"/>
                </a:cubicBezTo>
                <a:cubicBezTo>
                  <a:pt x="3957501" y="3791666"/>
                  <a:pt x="3909722" y="3790013"/>
                  <a:pt x="3862552" y="3783724"/>
                </a:cubicBezTo>
                <a:cubicBezTo>
                  <a:pt x="3830866" y="3779499"/>
                  <a:pt x="3799678" y="3771923"/>
                  <a:pt x="3767959" y="3767958"/>
                </a:cubicBezTo>
                <a:cubicBezTo>
                  <a:pt x="3715553" y="3761407"/>
                  <a:pt x="3662856" y="3757448"/>
                  <a:pt x="3610304" y="3752193"/>
                </a:cubicBezTo>
                <a:cubicBezTo>
                  <a:pt x="3429658" y="3716063"/>
                  <a:pt x="3630002" y="3752568"/>
                  <a:pt x="3294993" y="3720662"/>
                </a:cubicBezTo>
                <a:cubicBezTo>
                  <a:pt x="3263171" y="3717631"/>
                  <a:pt x="3232045" y="3709417"/>
                  <a:pt x="3200400" y="3704896"/>
                </a:cubicBezTo>
                <a:cubicBezTo>
                  <a:pt x="3158457" y="3698904"/>
                  <a:pt x="3116317" y="3694386"/>
                  <a:pt x="3074276" y="3689131"/>
                </a:cubicBezTo>
                <a:cubicBezTo>
                  <a:pt x="3053255" y="3678621"/>
                  <a:pt x="3032816" y="3666858"/>
                  <a:pt x="3011214" y="3657600"/>
                </a:cubicBezTo>
                <a:cubicBezTo>
                  <a:pt x="2995939" y="3651054"/>
                  <a:pt x="2978781" y="3649266"/>
                  <a:pt x="2963917" y="3641834"/>
                </a:cubicBezTo>
                <a:cubicBezTo>
                  <a:pt x="2946970" y="3633360"/>
                  <a:pt x="2933568" y="3618777"/>
                  <a:pt x="2916621" y="3610303"/>
                </a:cubicBezTo>
                <a:cubicBezTo>
                  <a:pt x="2901757" y="3602871"/>
                  <a:pt x="2884599" y="3601083"/>
                  <a:pt x="2869324" y="3594537"/>
                </a:cubicBezTo>
                <a:cubicBezTo>
                  <a:pt x="2753908" y="3545073"/>
                  <a:pt x="2859462" y="3576306"/>
                  <a:pt x="2743200" y="3547241"/>
                </a:cubicBezTo>
                <a:cubicBezTo>
                  <a:pt x="2668248" y="3497273"/>
                  <a:pt x="2713881" y="3521703"/>
                  <a:pt x="2601310" y="3484179"/>
                </a:cubicBezTo>
                <a:lnTo>
                  <a:pt x="2554014" y="3468413"/>
                </a:lnTo>
                <a:cubicBezTo>
                  <a:pt x="2464676" y="3473668"/>
                  <a:pt x="2375048" y="3475274"/>
                  <a:pt x="2286000" y="3484179"/>
                </a:cubicBezTo>
                <a:cubicBezTo>
                  <a:pt x="2269464" y="3485833"/>
                  <a:pt x="2255054" y="3496971"/>
                  <a:pt x="2238704" y="3499944"/>
                </a:cubicBezTo>
                <a:cubicBezTo>
                  <a:pt x="2197019" y="3507523"/>
                  <a:pt x="2154621" y="3510455"/>
                  <a:pt x="2112579" y="3515710"/>
                </a:cubicBezTo>
                <a:cubicBezTo>
                  <a:pt x="2023241" y="3510455"/>
                  <a:pt x="1933306" y="3511519"/>
                  <a:pt x="1844566" y="3499944"/>
                </a:cubicBezTo>
                <a:cubicBezTo>
                  <a:pt x="1811608" y="3495645"/>
                  <a:pt x="1749972" y="3468413"/>
                  <a:pt x="1749972" y="3468413"/>
                </a:cubicBezTo>
                <a:cubicBezTo>
                  <a:pt x="1657180" y="3514809"/>
                  <a:pt x="1709209" y="3492510"/>
                  <a:pt x="1592317" y="3531475"/>
                </a:cubicBezTo>
                <a:cubicBezTo>
                  <a:pt x="1576552" y="3536730"/>
                  <a:pt x="1561143" y="3543210"/>
                  <a:pt x="1545021" y="3547241"/>
                </a:cubicBezTo>
                <a:cubicBezTo>
                  <a:pt x="1502980" y="3557751"/>
                  <a:pt x="1460008" y="3565068"/>
                  <a:pt x="1418897" y="3578772"/>
                </a:cubicBezTo>
                <a:lnTo>
                  <a:pt x="1277007" y="3626068"/>
                </a:lnTo>
                <a:lnTo>
                  <a:pt x="1229710" y="3641834"/>
                </a:lnTo>
                <a:cubicBezTo>
                  <a:pt x="1213945" y="3636579"/>
                  <a:pt x="1194165" y="3637819"/>
                  <a:pt x="1182414" y="3626068"/>
                </a:cubicBezTo>
                <a:cubicBezTo>
                  <a:pt x="1170663" y="3614317"/>
                  <a:pt x="1174080" y="3593636"/>
                  <a:pt x="1166648" y="3578772"/>
                </a:cubicBezTo>
                <a:cubicBezTo>
                  <a:pt x="1158174" y="3561825"/>
                  <a:pt x="1145627" y="3547241"/>
                  <a:pt x="1135117" y="3531475"/>
                </a:cubicBezTo>
                <a:cubicBezTo>
                  <a:pt x="1082129" y="3372508"/>
                  <a:pt x="1162982" y="3619102"/>
                  <a:pt x="1103586" y="3421117"/>
                </a:cubicBezTo>
                <a:cubicBezTo>
                  <a:pt x="1094035" y="3389282"/>
                  <a:pt x="1082565" y="3358055"/>
                  <a:pt x="1072055" y="3326524"/>
                </a:cubicBezTo>
                <a:lnTo>
                  <a:pt x="1056290" y="3279227"/>
                </a:lnTo>
                <a:cubicBezTo>
                  <a:pt x="1051035" y="3237186"/>
                  <a:pt x="1057731" y="3191820"/>
                  <a:pt x="1040524" y="3153103"/>
                </a:cubicBezTo>
                <a:cubicBezTo>
                  <a:pt x="1033775" y="3137917"/>
                  <a:pt x="1005994" y="3147976"/>
                  <a:pt x="993228" y="3137337"/>
                </a:cubicBezTo>
                <a:cubicBezTo>
                  <a:pt x="964766" y="3113618"/>
                  <a:pt x="928223" y="3045771"/>
                  <a:pt x="914400" y="3011213"/>
                </a:cubicBezTo>
                <a:cubicBezTo>
                  <a:pt x="902056" y="2980354"/>
                  <a:pt x="893379" y="2948151"/>
                  <a:pt x="882869" y="2916620"/>
                </a:cubicBezTo>
                <a:lnTo>
                  <a:pt x="867104" y="2869324"/>
                </a:lnTo>
                <a:cubicBezTo>
                  <a:pt x="861849" y="2737945"/>
                  <a:pt x="859540" y="2606414"/>
                  <a:pt x="851338" y="2475186"/>
                </a:cubicBezTo>
                <a:cubicBezTo>
                  <a:pt x="849020" y="2438099"/>
                  <a:pt x="846250" y="2400420"/>
                  <a:pt x="835572" y="2364827"/>
                </a:cubicBezTo>
                <a:cubicBezTo>
                  <a:pt x="826166" y="2333473"/>
                  <a:pt x="776852" y="2290341"/>
                  <a:pt x="756745" y="2270234"/>
                </a:cubicBezTo>
                <a:cubicBezTo>
                  <a:pt x="718362" y="2155085"/>
                  <a:pt x="733275" y="2207885"/>
                  <a:pt x="709448" y="2112579"/>
                </a:cubicBezTo>
                <a:cubicBezTo>
                  <a:pt x="704193" y="1902372"/>
                  <a:pt x="703019" y="1692023"/>
                  <a:pt x="693683" y="1481958"/>
                </a:cubicBezTo>
                <a:cubicBezTo>
                  <a:pt x="689898" y="1396797"/>
                  <a:pt x="676939" y="1422374"/>
                  <a:pt x="662152" y="1355834"/>
                </a:cubicBezTo>
                <a:cubicBezTo>
                  <a:pt x="660671" y="1349170"/>
                  <a:pt x="642041" y="1218164"/>
                  <a:pt x="630621" y="1198179"/>
                </a:cubicBezTo>
                <a:cubicBezTo>
                  <a:pt x="619559" y="1178821"/>
                  <a:pt x="601875" y="1163250"/>
                  <a:pt x="583324" y="1150882"/>
                </a:cubicBezTo>
                <a:cubicBezTo>
                  <a:pt x="569497" y="1141664"/>
                  <a:pt x="552564" y="1136771"/>
                  <a:pt x="536028" y="1135117"/>
                </a:cubicBezTo>
                <a:cubicBezTo>
                  <a:pt x="446980" y="1126212"/>
                  <a:pt x="357279" y="1125727"/>
                  <a:pt x="268014" y="1119351"/>
                </a:cubicBezTo>
                <a:cubicBezTo>
                  <a:pt x="210116" y="1115215"/>
                  <a:pt x="152400" y="1108841"/>
                  <a:pt x="94593" y="1103586"/>
                </a:cubicBezTo>
                <a:cubicBezTo>
                  <a:pt x="89338" y="1082565"/>
                  <a:pt x="84781" y="1061358"/>
                  <a:pt x="78828" y="1040524"/>
                </a:cubicBezTo>
                <a:cubicBezTo>
                  <a:pt x="54374" y="954933"/>
                  <a:pt x="54013" y="1002002"/>
                  <a:pt x="31531" y="867103"/>
                </a:cubicBezTo>
                <a:cubicBezTo>
                  <a:pt x="13034" y="756118"/>
                  <a:pt x="25875" y="802835"/>
                  <a:pt x="0" y="725213"/>
                </a:cubicBezTo>
                <a:cubicBezTo>
                  <a:pt x="5255" y="541282"/>
                  <a:pt x="-4011" y="356360"/>
                  <a:pt x="15766" y="173420"/>
                </a:cubicBezTo>
                <a:cubicBezTo>
                  <a:pt x="17803" y="154582"/>
                  <a:pt x="48506" y="154019"/>
                  <a:pt x="63062" y="141889"/>
                </a:cubicBezTo>
                <a:cubicBezTo>
                  <a:pt x="80190" y="127616"/>
                  <a:pt x="92760" y="108281"/>
                  <a:pt x="110359" y="94593"/>
                </a:cubicBezTo>
                <a:cubicBezTo>
                  <a:pt x="159124" y="56665"/>
                  <a:pt x="195161" y="28451"/>
                  <a:pt x="252248" y="15765"/>
                </a:cubicBezTo>
                <a:cubicBezTo>
                  <a:pt x="283453" y="8831"/>
                  <a:pt x="315310" y="5255"/>
                  <a:pt x="346841" y="0"/>
                </a:cubicBezTo>
                <a:cubicBezTo>
                  <a:pt x="404648" y="5255"/>
                  <a:pt x="464783" y="-1305"/>
                  <a:pt x="520262" y="15765"/>
                </a:cubicBezTo>
                <a:cubicBezTo>
                  <a:pt x="538372" y="21337"/>
                  <a:pt x="544098" y="45747"/>
                  <a:pt x="551793" y="63062"/>
                </a:cubicBezTo>
                <a:cubicBezTo>
                  <a:pt x="565292" y="93434"/>
                  <a:pt x="572814" y="126124"/>
                  <a:pt x="583324" y="157655"/>
                </a:cubicBezTo>
                <a:cubicBezTo>
                  <a:pt x="605944" y="225514"/>
                  <a:pt x="595057" y="188819"/>
                  <a:pt x="614855" y="268013"/>
                </a:cubicBezTo>
                <a:cubicBezTo>
                  <a:pt x="620110" y="409903"/>
                  <a:pt x="621176" y="552010"/>
                  <a:pt x="630621" y="693682"/>
                </a:cubicBezTo>
                <a:cubicBezTo>
                  <a:pt x="634107" y="745965"/>
                  <a:pt x="634176" y="740979"/>
                  <a:pt x="662152" y="740979"/>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lowchart: Decision 2"/>
          <p:cNvSpPr/>
          <p:nvPr/>
        </p:nvSpPr>
        <p:spPr>
          <a:xfrm>
            <a:off x="533400" y="4648200"/>
            <a:ext cx="762000" cy="533400"/>
          </a:xfrm>
          <a:prstGeom prst="flowChartDecisi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0000"/>
                </a:solidFill>
              </a:rPr>
              <a:t>IED</a:t>
            </a:r>
            <a:endParaRPr lang="en-US" sz="1050" b="1" dirty="0">
              <a:solidFill>
                <a:srgbClr val="FF0000"/>
              </a:solidFill>
            </a:endParaRPr>
          </a:p>
        </p:txBody>
      </p:sp>
      <p:sp>
        <p:nvSpPr>
          <p:cNvPr id="22" name="Flowchart: Decision 21"/>
          <p:cNvSpPr/>
          <p:nvPr/>
        </p:nvSpPr>
        <p:spPr>
          <a:xfrm>
            <a:off x="2133600" y="2133600"/>
            <a:ext cx="762000" cy="533400"/>
          </a:xfrm>
          <a:prstGeom prst="flowChartDecisi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0000"/>
                </a:solidFill>
              </a:rPr>
              <a:t>IED</a:t>
            </a:r>
            <a:endParaRPr lang="en-US" sz="1050" b="1" dirty="0">
              <a:solidFill>
                <a:srgbClr val="FF0000"/>
              </a:solidFill>
            </a:endParaRPr>
          </a:p>
        </p:txBody>
      </p:sp>
      <p:sp>
        <p:nvSpPr>
          <p:cNvPr id="24" name="TextBox 4"/>
          <p:cNvSpPr txBox="1">
            <a:spLocks noChangeArrowheads="1"/>
          </p:cNvSpPr>
          <p:nvPr/>
        </p:nvSpPr>
        <p:spPr bwMode="auto">
          <a:xfrm>
            <a:off x="2189750" y="76200"/>
            <a:ext cx="4691477" cy="584775"/>
          </a:xfrm>
          <a:prstGeom prst="rect">
            <a:avLst/>
          </a:prstGeom>
          <a:noFill/>
          <a:ln w="9525">
            <a:noFill/>
            <a:miter lim="800000"/>
            <a:headEnd/>
            <a:tailEnd/>
          </a:ln>
        </p:spPr>
        <p:txBody>
          <a:bodyPr wrap="none">
            <a:spAutoFit/>
          </a:bodyPr>
          <a:lstStyle/>
          <a:p>
            <a:pPr algn="ctr"/>
            <a:r>
              <a:rPr lang="en-US" sz="3200" b="1" dirty="0">
                <a:latin typeface="Arial" pitchFamily="34" charset="0"/>
                <a:cs typeface="Arial" pitchFamily="34" charset="0"/>
              </a:rPr>
              <a:t>Terrain Analysis (</a:t>
            </a:r>
            <a:r>
              <a:rPr lang="en-US" sz="3200" b="1" dirty="0" smtClean="0">
                <a:latin typeface="Arial" pitchFamily="34" charset="0"/>
                <a:cs typeface="Arial" pitchFamily="34" charset="0"/>
              </a:rPr>
              <a:t>cont.)</a:t>
            </a:r>
            <a:endParaRPr lang="en-US" sz="3200" b="1" dirty="0">
              <a:latin typeface="Arial" pitchFamily="34" charset="0"/>
              <a:cs typeface="Arial" pitchFamily="34" charset="0"/>
            </a:endParaRPr>
          </a:p>
        </p:txBody>
      </p:sp>
      <p:sp>
        <p:nvSpPr>
          <p:cNvPr id="26" name="Freeform 25"/>
          <p:cNvSpPr/>
          <p:nvPr/>
        </p:nvSpPr>
        <p:spPr>
          <a:xfrm>
            <a:off x="1061049" y="2895600"/>
            <a:ext cx="6883879" cy="3332672"/>
          </a:xfrm>
          <a:custGeom>
            <a:avLst/>
            <a:gdLst>
              <a:gd name="connsiteX0" fmla="*/ 6883879 w 6883879"/>
              <a:gd name="connsiteY0" fmla="*/ 3091993 h 3506061"/>
              <a:gd name="connsiteX1" fmla="*/ 6866626 w 6883879"/>
              <a:gd name="connsiteY1" fmla="*/ 3117872 h 3506061"/>
              <a:gd name="connsiteX2" fmla="*/ 6780362 w 6883879"/>
              <a:gd name="connsiteY2" fmla="*/ 3161004 h 3506061"/>
              <a:gd name="connsiteX3" fmla="*/ 6728604 w 6883879"/>
              <a:gd name="connsiteY3" fmla="*/ 3178257 h 3506061"/>
              <a:gd name="connsiteX4" fmla="*/ 6676845 w 6883879"/>
              <a:gd name="connsiteY4" fmla="*/ 3195510 h 3506061"/>
              <a:gd name="connsiteX5" fmla="*/ 6650966 w 6883879"/>
              <a:gd name="connsiteY5" fmla="*/ 3204136 h 3506061"/>
              <a:gd name="connsiteX6" fmla="*/ 6418053 w 6883879"/>
              <a:gd name="connsiteY6" fmla="*/ 3221389 h 3506061"/>
              <a:gd name="connsiteX7" fmla="*/ 6349042 w 6883879"/>
              <a:gd name="connsiteY7" fmla="*/ 3230015 h 3506061"/>
              <a:gd name="connsiteX8" fmla="*/ 6297283 w 6883879"/>
              <a:gd name="connsiteY8" fmla="*/ 3247268 h 3506061"/>
              <a:gd name="connsiteX9" fmla="*/ 6271404 w 6883879"/>
              <a:gd name="connsiteY9" fmla="*/ 3255895 h 3506061"/>
              <a:gd name="connsiteX10" fmla="*/ 6211019 w 6883879"/>
              <a:gd name="connsiteY10" fmla="*/ 3264521 h 3506061"/>
              <a:gd name="connsiteX11" fmla="*/ 6176513 w 6883879"/>
              <a:gd name="connsiteY11" fmla="*/ 3273147 h 3506061"/>
              <a:gd name="connsiteX12" fmla="*/ 6098876 w 6883879"/>
              <a:gd name="connsiteY12" fmla="*/ 3281774 h 3506061"/>
              <a:gd name="connsiteX13" fmla="*/ 5978106 w 6883879"/>
              <a:gd name="connsiteY13" fmla="*/ 3316280 h 3506061"/>
              <a:gd name="connsiteX14" fmla="*/ 5943600 w 6883879"/>
              <a:gd name="connsiteY14" fmla="*/ 3333532 h 3506061"/>
              <a:gd name="connsiteX15" fmla="*/ 5874589 w 6883879"/>
              <a:gd name="connsiteY15" fmla="*/ 3350785 h 3506061"/>
              <a:gd name="connsiteX16" fmla="*/ 5814204 w 6883879"/>
              <a:gd name="connsiteY16" fmla="*/ 3368038 h 3506061"/>
              <a:gd name="connsiteX17" fmla="*/ 5762445 w 6883879"/>
              <a:gd name="connsiteY17" fmla="*/ 3385291 h 3506061"/>
              <a:gd name="connsiteX18" fmla="*/ 5710687 w 6883879"/>
              <a:gd name="connsiteY18" fmla="*/ 3402544 h 3506061"/>
              <a:gd name="connsiteX19" fmla="*/ 5684808 w 6883879"/>
              <a:gd name="connsiteY19" fmla="*/ 3411170 h 3506061"/>
              <a:gd name="connsiteX20" fmla="*/ 5572664 w 6883879"/>
              <a:gd name="connsiteY20" fmla="*/ 3419797 h 3506061"/>
              <a:gd name="connsiteX21" fmla="*/ 5495026 w 6883879"/>
              <a:gd name="connsiteY21" fmla="*/ 3411170 h 3506061"/>
              <a:gd name="connsiteX22" fmla="*/ 5451894 w 6883879"/>
              <a:gd name="connsiteY22" fmla="*/ 3402544 h 3506061"/>
              <a:gd name="connsiteX23" fmla="*/ 5279366 w 6883879"/>
              <a:gd name="connsiteY23" fmla="*/ 3411170 h 3506061"/>
              <a:gd name="connsiteX24" fmla="*/ 5227608 w 6883879"/>
              <a:gd name="connsiteY24" fmla="*/ 3419797 h 3506061"/>
              <a:gd name="connsiteX25" fmla="*/ 5158596 w 6883879"/>
              <a:gd name="connsiteY25" fmla="*/ 3437049 h 3506061"/>
              <a:gd name="connsiteX26" fmla="*/ 5132717 w 6883879"/>
              <a:gd name="connsiteY26" fmla="*/ 3454302 h 3506061"/>
              <a:gd name="connsiteX27" fmla="*/ 5046453 w 6883879"/>
              <a:gd name="connsiteY27" fmla="*/ 3480181 h 3506061"/>
              <a:gd name="connsiteX28" fmla="*/ 4856672 w 6883879"/>
              <a:gd name="connsiteY28" fmla="*/ 3506061 h 3506061"/>
              <a:gd name="connsiteX29" fmla="*/ 4572000 w 6883879"/>
              <a:gd name="connsiteY29" fmla="*/ 3497434 h 3506061"/>
              <a:gd name="connsiteX30" fmla="*/ 4485736 w 6883879"/>
              <a:gd name="connsiteY30" fmla="*/ 3471555 h 3506061"/>
              <a:gd name="connsiteX31" fmla="*/ 4382219 w 6883879"/>
              <a:gd name="connsiteY31" fmla="*/ 3454302 h 3506061"/>
              <a:gd name="connsiteX32" fmla="*/ 4321834 w 6883879"/>
              <a:gd name="connsiteY32" fmla="*/ 3445676 h 3506061"/>
              <a:gd name="connsiteX33" fmla="*/ 3985404 w 6883879"/>
              <a:gd name="connsiteY33" fmla="*/ 3428423 h 3506061"/>
              <a:gd name="connsiteX34" fmla="*/ 3485072 w 6883879"/>
              <a:gd name="connsiteY34" fmla="*/ 3419797 h 3506061"/>
              <a:gd name="connsiteX35" fmla="*/ 3459193 w 6883879"/>
              <a:gd name="connsiteY35" fmla="*/ 3411170 h 3506061"/>
              <a:gd name="connsiteX36" fmla="*/ 3355676 w 6883879"/>
              <a:gd name="connsiteY36" fmla="*/ 3324906 h 3506061"/>
              <a:gd name="connsiteX37" fmla="*/ 3312543 w 6883879"/>
              <a:gd name="connsiteY37" fmla="*/ 3281774 h 3506061"/>
              <a:gd name="connsiteX38" fmla="*/ 3278038 w 6883879"/>
              <a:gd name="connsiteY38" fmla="*/ 3230015 h 3506061"/>
              <a:gd name="connsiteX39" fmla="*/ 3269411 w 6883879"/>
              <a:gd name="connsiteY39" fmla="*/ 3204136 h 3506061"/>
              <a:gd name="connsiteX40" fmla="*/ 3243532 w 6883879"/>
              <a:gd name="connsiteY40" fmla="*/ 3178257 h 3506061"/>
              <a:gd name="connsiteX41" fmla="*/ 3226279 w 6883879"/>
              <a:gd name="connsiteY41" fmla="*/ 3152378 h 3506061"/>
              <a:gd name="connsiteX42" fmla="*/ 3200400 w 6883879"/>
              <a:gd name="connsiteY42" fmla="*/ 3126498 h 3506061"/>
              <a:gd name="connsiteX43" fmla="*/ 3148642 w 6883879"/>
              <a:gd name="connsiteY43" fmla="*/ 3048861 h 3506061"/>
              <a:gd name="connsiteX44" fmla="*/ 3131389 w 6883879"/>
              <a:gd name="connsiteY44" fmla="*/ 3022981 h 3506061"/>
              <a:gd name="connsiteX45" fmla="*/ 3105509 w 6883879"/>
              <a:gd name="connsiteY45" fmla="*/ 2971223 h 3506061"/>
              <a:gd name="connsiteX46" fmla="*/ 3096883 w 6883879"/>
              <a:gd name="connsiteY46" fmla="*/ 2945344 h 3506061"/>
              <a:gd name="connsiteX47" fmla="*/ 3053751 w 6883879"/>
              <a:gd name="connsiteY47" fmla="*/ 2893585 h 3506061"/>
              <a:gd name="connsiteX48" fmla="*/ 3010619 w 6883879"/>
              <a:gd name="connsiteY48" fmla="*/ 2815947 h 3506061"/>
              <a:gd name="connsiteX49" fmla="*/ 2993366 w 6883879"/>
              <a:gd name="connsiteY49" fmla="*/ 2790068 h 3506061"/>
              <a:gd name="connsiteX50" fmla="*/ 2967487 w 6883879"/>
              <a:gd name="connsiteY50" fmla="*/ 2738310 h 3506061"/>
              <a:gd name="connsiteX51" fmla="*/ 2950234 w 6883879"/>
              <a:gd name="connsiteY51" fmla="*/ 2686551 h 3506061"/>
              <a:gd name="connsiteX52" fmla="*/ 2941608 w 6883879"/>
              <a:gd name="connsiteY52" fmla="*/ 2660672 h 3506061"/>
              <a:gd name="connsiteX53" fmla="*/ 2881223 w 6883879"/>
              <a:gd name="connsiteY53" fmla="*/ 2583034 h 3506061"/>
              <a:gd name="connsiteX54" fmla="*/ 2863970 w 6883879"/>
              <a:gd name="connsiteY54" fmla="*/ 2557155 h 3506061"/>
              <a:gd name="connsiteX55" fmla="*/ 2812211 w 6883879"/>
              <a:gd name="connsiteY55" fmla="*/ 2470891 h 3506061"/>
              <a:gd name="connsiteX56" fmla="*/ 2786332 w 6883879"/>
              <a:gd name="connsiteY56" fmla="*/ 2445012 h 3506061"/>
              <a:gd name="connsiteX57" fmla="*/ 2777706 w 6883879"/>
              <a:gd name="connsiteY57" fmla="*/ 2419132 h 3506061"/>
              <a:gd name="connsiteX58" fmla="*/ 2743200 w 6883879"/>
              <a:gd name="connsiteY58" fmla="*/ 2367374 h 3506061"/>
              <a:gd name="connsiteX59" fmla="*/ 2751826 w 6883879"/>
              <a:gd name="connsiteY59" fmla="*/ 2341495 h 3506061"/>
              <a:gd name="connsiteX60" fmla="*/ 2725947 w 6883879"/>
              <a:gd name="connsiteY60" fmla="*/ 2332868 h 3506061"/>
              <a:gd name="connsiteX61" fmla="*/ 2700068 w 6883879"/>
              <a:gd name="connsiteY61" fmla="*/ 2315615 h 3506061"/>
              <a:gd name="connsiteX62" fmla="*/ 2674189 w 6883879"/>
              <a:gd name="connsiteY62" fmla="*/ 2289736 h 3506061"/>
              <a:gd name="connsiteX63" fmla="*/ 2613804 w 6883879"/>
              <a:gd name="connsiteY63" fmla="*/ 2255231 h 3506061"/>
              <a:gd name="connsiteX64" fmla="*/ 2536166 w 6883879"/>
              <a:gd name="connsiteY64" fmla="*/ 2212098 h 3506061"/>
              <a:gd name="connsiteX65" fmla="*/ 2510287 w 6883879"/>
              <a:gd name="connsiteY65" fmla="*/ 2065449 h 3506061"/>
              <a:gd name="connsiteX66" fmla="*/ 2493034 w 6883879"/>
              <a:gd name="connsiteY66" fmla="*/ 2030944 h 3506061"/>
              <a:gd name="connsiteX67" fmla="*/ 2475781 w 6883879"/>
              <a:gd name="connsiteY67" fmla="*/ 1970559 h 3506061"/>
              <a:gd name="connsiteX68" fmla="*/ 2449902 w 6883879"/>
              <a:gd name="connsiteY68" fmla="*/ 1944680 h 3506061"/>
              <a:gd name="connsiteX69" fmla="*/ 2424023 w 6883879"/>
              <a:gd name="connsiteY69" fmla="*/ 1858415 h 3506061"/>
              <a:gd name="connsiteX70" fmla="*/ 2415396 w 6883879"/>
              <a:gd name="connsiteY70" fmla="*/ 1832536 h 3506061"/>
              <a:gd name="connsiteX71" fmla="*/ 2406770 w 6883879"/>
              <a:gd name="connsiteY71" fmla="*/ 1798031 h 3506061"/>
              <a:gd name="connsiteX72" fmla="*/ 2398143 w 6883879"/>
              <a:gd name="connsiteY72" fmla="*/ 1772151 h 3506061"/>
              <a:gd name="connsiteX73" fmla="*/ 2389517 w 6883879"/>
              <a:gd name="connsiteY73" fmla="*/ 1737646 h 3506061"/>
              <a:gd name="connsiteX74" fmla="*/ 2372264 w 6883879"/>
              <a:gd name="connsiteY74" fmla="*/ 1703140 h 3506061"/>
              <a:gd name="connsiteX75" fmla="*/ 2355011 w 6883879"/>
              <a:gd name="connsiteY75" fmla="*/ 1651381 h 3506061"/>
              <a:gd name="connsiteX76" fmla="*/ 2346385 w 6883879"/>
              <a:gd name="connsiteY76" fmla="*/ 1625502 h 3506061"/>
              <a:gd name="connsiteX77" fmla="*/ 2337759 w 6883879"/>
              <a:gd name="connsiteY77" fmla="*/ 1452974 h 3506061"/>
              <a:gd name="connsiteX78" fmla="*/ 2311879 w 6883879"/>
              <a:gd name="connsiteY78" fmla="*/ 1375336 h 3506061"/>
              <a:gd name="connsiteX79" fmla="*/ 2303253 w 6883879"/>
              <a:gd name="connsiteY79" fmla="*/ 1340831 h 3506061"/>
              <a:gd name="connsiteX80" fmla="*/ 2294626 w 6883879"/>
              <a:gd name="connsiteY80" fmla="*/ 1314951 h 3506061"/>
              <a:gd name="connsiteX81" fmla="*/ 2260121 w 6883879"/>
              <a:gd name="connsiteY81" fmla="*/ 1237314 h 3506061"/>
              <a:gd name="connsiteX82" fmla="*/ 2242868 w 6883879"/>
              <a:gd name="connsiteY82" fmla="*/ 1211434 h 3506061"/>
              <a:gd name="connsiteX83" fmla="*/ 2199736 w 6883879"/>
              <a:gd name="connsiteY83" fmla="*/ 1116544 h 3506061"/>
              <a:gd name="connsiteX84" fmla="*/ 2173857 w 6883879"/>
              <a:gd name="connsiteY84" fmla="*/ 1090664 h 3506061"/>
              <a:gd name="connsiteX85" fmla="*/ 2156604 w 6883879"/>
              <a:gd name="connsiteY85" fmla="*/ 987147 h 3506061"/>
              <a:gd name="connsiteX86" fmla="*/ 2139351 w 6883879"/>
              <a:gd name="connsiteY86" fmla="*/ 961268 h 3506061"/>
              <a:gd name="connsiteX87" fmla="*/ 2122098 w 6883879"/>
              <a:gd name="connsiteY87" fmla="*/ 892257 h 3506061"/>
              <a:gd name="connsiteX88" fmla="*/ 2070340 w 6883879"/>
              <a:gd name="connsiteY88" fmla="*/ 797366 h 3506061"/>
              <a:gd name="connsiteX89" fmla="*/ 2035834 w 6883879"/>
              <a:gd name="connsiteY89" fmla="*/ 736981 h 3506061"/>
              <a:gd name="connsiteX90" fmla="*/ 1992702 w 6883879"/>
              <a:gd name="connsiteY90" fmla="*/ 659344 h 3506061"/>
              <a:gd name="connsiteX91" fmla="*/ 1958196 w 6883879"/>
              <a:gd name="connsiteY91" fmla="*/ 607585 h 3506061"/>
              <a:gd name="connsiteX92" fmla="*/ 1940943 w 6883879"/>
              <a:gd name="connsiteY92" fmla="*/ 581706 h 3506061"/>
              <a:gd name="connsiteX93" fmla="*/ 1915064 w 6883879"/>
              <a:gd name="connsiteY93" fmla="*/ 555827 h 3506061"/>
              <a:gd name="connsiteX94" fmla="*/ 1871932 w 6883879"/>
              <a:gd name="connsiteY94" fmla="*/ 504068 h 3506061"/>
              <a:gd name="connsiteX95" fmla="*/ 1863306 w 6883879"/>
              <a:gd name="connsiteY95" fmla="*/ 478189 h 3506061"/>
              <a:gd name="connsiteX96" fmla="*/ 1846053 w 6883879"/>
              <a:gd name="connsiteY96" fmla="*/ 452310 h 3506061"/>
              <a:gd name="connsiteX97" fmla="*/ 1863306 w 6883879"/>
              <a:gd name="connsiteY97" fmla="*/ 400551 h 3506061"/>
              <a:gd name="connsiteX98" fmla="*/ 1846053 w 6883879"/>
              <a:gd name="connsiteY98" fmla="*/ 297034 h 3506061"/>
              <a:gd name="connsiteX99" fmla="*/ 1794294 w 6883879"/>
              <a:gd name="connsiteY99" fmla="*/ 219397 h 3506061"/>
              <a:gd name="connsiteX100" fmla="*/ 1777042 w 6883879"/>
              <a:gd name="connsiteY100" fmla="*/ 193517 h 3506061"/>
              <a:gd name="connsiteX101" fmla="*/ 1751162 w 6883879"/>
              <a:gd name="connsiteY101" fmla="*/ 141759 h 3506061"/>
              <a:gd name="connsiteX102" fmla="*/ 1733909 w 6883879"/>
              <a:gd name="connsiteY102" fmla="*/ 90000 h 3506061"/>
              <a:gd name="connsiteX103" fmla="*/ 1725283 w 6883879"/>
              <a:gd name="connsiteY103" fmla="*/ 64121 h 3506061"/>
              <a:gd name="connsiteX104" fmla="*/ 1699404 w 6883879"/>
              <a:gd name="connsiteY104" fmla="*/ 38242 h 3506061"/>
              <a:gd name="connsiteX105" fmla="*/ 1673525 w 6883879"/>
              <a:gd name="connsiteY105" fmla="*/ 29615 h 3506061"/>
              <a:gd name="connsiteX106" fmla="*/ 1604513 w 6883879"/>
              <a:gd name="connsiteY106" fmla="*/ 3736 h 3506061"/>
              <a:gd name="connsiteX107" fmla="*/ 1500996 w 6883879"/>
              <a:gd name="connsiteY107" fmla="*/ 12363 h 3506061"/>
              <a:gd name="connsiteX108" fmla="*/ 1449238 w 6883879"/>
              <a:gd name="connsiteY108" fmla="*/ 46868 h 3506061"/>
              <a:gd name="connsiteX109" fmla="*/ 1406106 w 6883879"/>
              <a:gd name="connsiteY109" fmla="*/ 81374 h 3506061"/>
              <a:gd name="connsiteX110" fmla="*/ 1388853 w 6883879"/>
              <a:gd name="connsiteY110" fmla="*/ 107253 h 3506061"/>
              <a:gd name="connsiteX111" fmla="*/ 1362974 w 6883879"/>
              <a:gd name="connsiteY111" fmla="*/ 124506 h 3506061"/>
              <a:gd name="connsiteX112" fmla="*/ 1302589 w 6883879"/>
              <a:gd name="connsiteY112" fmla="*/ 193517 h 3506061"/>
              <a:gd name="connsiteX113" fmla="*/ 1242204 w 6883879"/>
              <a:gd name="connsiteY113" fmla="*/ 262529 h 3506061"/>
              <a:gd name="connsiteX114" fmla="*/ 1190445 w 6883879"/>
              <a:gd name="connsiteY114" fmla="*/ 279781 h 3506061"/>
              <a:gd name="connsiteX115" fmla="*/ 1164566 w 6883879"/>
              <a:gd name="connsiteY115" fmla="*/ 288408 h 3506061"/>
              <a:gd name="connsiteX116" fmla="*/ 1121434 w 6883879"/>
              <a:gd name="connsiteY116" fmla="*/ 331540 h 3506061"/>
              <a:gd name="connsiteX117" fmla="*/ 1069676 w 6883879"/>
              <a:gd name="connsiteY117" fmla="*/ 348793 h 3506061"/>
              <a:gd name="connsiteX118" fmla="*/ 1043796 w 6883879"/>
              <a:gd name="connsiteY118" fmla="*/ 366046 h 3506061"/>
              <a:gd name="connsiteX119" fmla="*/ 1017917 w 6883879"/>
              <a:gd name="connsiteY119" fmla="*/ 374672 h 3506061"/>
              <a:gd name="connsiteX120" fmla="*/ 897147 w 6883879"/>
              <a:gd name="connsiteY120" fmla="*/ 391925 h 3506061"/>
              <a:gd name="connsiteX121" fmla="*/ 724619 w 6883879"/>
              <a:gd name="connsiteY121" fmla="*/ 409178 h 3506061"/>
              <a:gd name="connsiteX122" fmla="*/ 698740 w 6883879"/>
              <a:gd name="connsiteY122" fmla="*/ 417804 h 3506061"/>
              <a:gd name="connsiteX123" fmla="*/ 672860 w 6883879"/>
              <a:gd name="connsiteY123" fmla="*/ 435057 h 3506061"/>
              <a:gd name="connsiteX124" fmla="*/ 629728 w 6883879"/>
              <a:gd name="connsiteY124" fmla="*/ 426431 h 3506061"/>
              <a:gd name="connsiteX125" fmla="*/ 655608 w 6883879"/>
              <a:gd name="connsiteY125" fmla="*/ 417804 h 3506061"/>
              <a:gd name="connsiteX126" fmla="*/ 345057 w 6883879"/>
              <a:gd name="connsiteY126" fmla="*/ 409178 h 3506061"/>
              <a:gd name="connsiteX127" fmla="*/ 293298 w 6883879"/>
              <a:gd name="connsiteY127" fmla="*/ 391925 h 3506061"/>
              <a:gd name="connsiteX128" fmla="*/ 215660 w 6883879"/>
              <a:gd name="connsiteY128" fmla="*/ 374672 h 3506061"/>
              <a:gd name="connsiteX129" fmla="*/ 0 w 6883879"/>
              <a:gd name="connsiteY129" fmla="*/ 374672 h 350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883879" h="3506061">
                <a:moveTo>
                  <a:pt x="6883879" y="3091993"/>
                </a:moveTo>
                <a:cubicBezTo>
                  <a:pt x="6878128" y="3100619"/>
                  <a:pt x="6874428" y="3111045"/>
                  <a:pt x="6866626" y="3117872"/>
                </a:cubicBezTo>
                <a:cubicBezTo>
                  <a:pt x="6819020" y="3159527"/>
                  <a:pt x="6826970" y="3147022"/>
                  <a:pt x="6780362" y="3161004"/>
                </a:cubicBezTo>
                <a:cubicBezTo>
                  <a:pt x="6762943" y="3166230"/>
                  <a:pt x="6745857" y="3172506"/>
                  <a:pt x="6728604" y="3178257"/>
                </a:cubicBezTo>
                <a:lnTo>
                  <a:pt x="6676845" y="3195510"/>
                </a:lnTo>
                <a:cubicBezTo>
                  <a:pt x="6668219" y="3198385"/>
                  <a:pt x="6660034" y="3203464"/>
                  <a:pt x="6650966" y="3204136"/>
                </a:cubicBezTo>
                <a:cubicBezTo>
                  <a:pt x="6573328" y="3209887"/>
                  <a:pt x="6495302" y="3211733"/>
                  <a:pt x="6418053" y="3221389"/>
                </a:cubicBezTo>
                <a:lnTo>
                  <a:pt x="6349042" y="3230015"/>
                </a:lnTo>
                <a:lnTo>
                  <a:pt x="6297283" y="3247268"/>
                </a:lnTo>
                <a:cubicBezTo>
                  <a:pt x="6288657" y="3250144"/>
                  <a:pt x="6280406" y="3254609"/>
                  <a:pt x="6271404" y="3255895"/>
                </a:cubicBezTo>
                <a:cubicBezTo>
                  <a:pt x="6251276" y="3258770"/>
                  <a:pt x="6231024" y="3260884"/>
                  <a:pt x="6211019" y="3264521"/>
                </a:cubicBezTo>
                <a:cubicBezTo>
                  <a:pt x="6199354" y="3266642"/>
                  <a:pt x="6188231" y="3271344"/>
                  <a:pt x="6176513" y="3273147"/>
                </a:cubicBezTo>
                <a:cubicBezTo>
                  <a:pt x="6150778" y="3277106"/>
                  <a:pt x="6124755" y="3278898"/>
                  <a:pt x="6098876" y="3281774"/>
                </a:cubicBezTo>
                <a:cubicBezTo>
                  <a:pt x="6076759" y="3287303"/>
                  <a:pt x="6002862" y="3303903"/>
                  <a:pt x="5978106" y="3316280"/>
                </a:cubicBezTo>
                <a:cubicBezTo>
                  <a:pt x="5966604" y="3322031"/>
                  <a:pt x="5955800" y="3329466"/>
                  <a:pt x="5943600" y="3333532"/>
                </a:cubicBezTo>
                <a:cubicBezTo>
                  <a:pt x="5921105" y="3341030"/>
                  <a:pt x="5897084" y="3343286"/>
                  <a:pt x="5874589" y="3350785"/>
                </a:cubicBezTo>
                <a:cubicBezTo>
                  <a:pt x="5787632" y="3379772"/>
                  <a:pt x="5922498" y="3335550"/>
                  <a:pt x="5814204" y="3368038"/>
                </a:cubicBezTo>
                <a:cubicBezTo>
                  <a:pt x="5796785" y="3373264"/>
                  <a:pt x="5779698" y="3379540"/>
                  <a:pt x="5762445" y="3385291"/>
                </a:cubicBezTo>
                <a:lnTo>
                  <a:pt x="5710687" y="3402544"/>
                </a:lnTo>
                <a:cubicBezTo>
                  <a:pt x="5702061" y="3405419"/>
                  <a:pt x="5693874" y="3410473"/>
                  <a:pt x="5684808" y="3411170"/>
                </a:cubicBezTo>
                <a:lnTo>
                  <a:pt x="5572664" y="3419797"/>
                </a:lnTo>
                <a:cubicBezTo>
                  <a:pt x="5546785" y="3416921"/>
                  <a:pt x="5520803" y="3414852"/>
                  <a:pt x="5495026" y="3411170"/>
                </a:cubicBezTo>
                <a:cubicBezTo>
                  <a:pt x="5480511" y="3409096"/>
                  <a:pt x="5466556" y="3402544"/>
                  <a:pt x="5451894" y="3402544"/>
                </a:cubicBezTo>
                <a:cubicBezTo>
                  <a:pt x="5394313" y="3402544"/>
                  <a:pt x="5336875" y="3408295"/>
                  <a:pt x="5279366" y="3411170"/>
                </a:cubicBezTo>
                <a:cubicBezTo>
                  <a:pt x="5262113" y="3414046"/>
                  <a:pt x="5244710" y="3416132"/>
                  <a:pt x="5227608" y="3419797"/>
                </a:cubicBezTo>
                <a:cubicBezTo>
                  <a:pt x="5204422" y="3424765"/>
                  <a:pt x="5158596" y="3437049"/>
                  <a:pt x="5158596" y="3437049"/>
                </a:cubicBezTo>
                <a:cubicBezTo>
                  <a:pt x="5149970" y="3442800"/>
                  <a:pt x="5142191" y="3450091"/>
                  <a:pt x="5132717" y="3454302"/>
                </a:cubicBezTo>
                <a:cubicBezTo>
                  <a:pt x="5116409" y="3461550"/>
                  <a:pt x="5068158" y="3476111"/>
                  <a:pt x="5046453" y="3480181"/>
                </a:cubicBezTo>
                <a:cubicBezTo>
                  <a:pt x="4945862" y="3499042"/>
                  <a:pt x="4951779" y="3496550"/>
                  <a:pt x="4856672" y="3506061"/>
                </a:cubicBezTo>
                <a:cubicBezTo>
                  <a:pt x="4761781" y="3503185"/>
                  <a:pt x="4666796" y="3502558"/>
                  <a:pt x="4572000" y="3497434"/>
                </a:cubicBezTo>
                <a:cubicBezTo>
                  <a:pt x="4554526" y="3496489"/>
                  <a:pt x="4495554" y="3474009"/>
                  <a:pt x="4485736" y="3471555"/>
                </a:cubicBezTo>
                <a:cubicBezTo>
                  <a:pt x="4425791" y="3456570"/>
                  <a:pt x="4468760" y="3465841"/>
                  <a:pt x="4382219" y="3454302"/>
                </a:cubicBezTo>
                <a:cubicBezTo>
                  <a:pt x="4362065" y="3451615"/>
                  <a:pt x="4342083" y="3447517"/>
                  <a:pt x="4321834" y="3445676"/>
                </a:cubicBezTo>
                <a:cubicBezTo>
                  <a:pt x="4236451" y="3437914"/>
                  <a:pt x="4055183" y="3430125"/>
                  <a:pt x="3985404" y="3428423"/>
                </a:cubicBezTo>
                <a:lnTo>
                  <a:pt x="3485072" y="3419797"/>
                </a:lnTo>
                <a:cubicBezTo>
                  <a:pt x="3476446" y="3416921"/>
                  <a:pt x="3467142" y="3415586"/>
                  <a:pt x="3459193" y="3411170"/>
                </a:cubicBezTo>
                <a:cubicBezTo>
                  <a:pt x="3425494" y="3392448"/>
                  <a:pt x="3376958" y="3356829"/>
                  <a:pt x="3355676" y="3324906"/>
                </a:cubicBezTo>
                <a:cubicBezTo>
                  <a:pt x="3332672" y="3290400"/>
                  <a:pt x="3347049" y="3304778"/>
                  <a:pt x="3312543" y="3281774"/>
                </a:cubicBezTo>
                <a:cubicBezTo>
                  <a:pt x="3292034" y="3220243"/>
                  <a:pt x="3321114" y="3294630"/>
                  <a:pt x="3278038" y="3230015"/>
                </a:cubicBezTo>
                <a:cubicBezTo>
                  <a:pt x="3272994" y="3222449"/>
                  <a:pt x="3274455" y="3211702"/>
                  <a:pt x="3269411" y="3204136"/>
                </a:cubicBezTo>
                <a:cubicBezTo>
                  <a:pt x="3262644" y="3193985"/>
                  <a:pt x="3251342" y="3187629"/>
                  <a:pt x="3243532" y="3178257"/>
                </a:cubicBezTo>
                <a:cubicBezTo>
                  <a:pt x="3236895" y="3170292"/>
                  <a:pt x="3232916" y="3160343"/>
                  <a:pt x="3226279" y="3152378"/>
                </a:cubicBezTo>
                <a:cubicBezTo>
                  <a:pt x="3218469" y="3143006"/>
                  <a:pt x="3207890" y="3136128"/>
                  <a:pt x="3200400" y="3126498"/>
                </a:cubicBezTo>
                <a:cubicBezTo>
                  <a:pt x="3200383" y="3126476"/>
                  <a:pt x="3157276" y="3061813"/>
                  <a:pt x="3148642" y="3048861"/>
                </a:cubicBezTo>
                <a:cubicBezTo>
                  <a:pt x="3142891" y="3040234"/>
                  <a:pt x="3134668" y="3032817"/>
                  <a:pt x="3131389" y="3022981"/>
                </a:cubicBezTo>
                <a:cubicBezTo>
                  <a:pt x="3119483" y="2987266"/>
                  <a:pt x="3127806" y="3004668"/>
                  <a:pt x="3105509" y="2971223"/>
                </a:cubicBezTo>
                <a:cubicBezTo>
                  <a:pt x="3102634" y="2962597"/>
                  <a:pt x="3100949" y="2953477"/>
                  <a:pt x="3096883" y="2945344"/>
                </a:cubicBezTo>
                <a:cubicBezTo>
                  <a:pt x="3084873" y="2921323"/>
                  <a:pt x="3072830" y="2912664"/>
                  <a:pt x="3053751" y="2893585"/>
                </a:cubicBezTo>
                <a:cubicBezTo>
                  <a:pt x="3038568" y="2848035"/>
                  <a:pt x="3050169" y="2875271"/>
                  <a:pt x="3010619" y="2815947"/>
                </a:cubicBezTo>
                <a:lnTo>
                  <a:pt x="2993366" y="2790068"/>
                </a:lnTo>
                <a:cubicBezTo>
                  <a:pt x="2961909" y="2695694"/>
                  <a:pt x="3012077" y="2838638"/>
                  <a:pt x="2967487" y="2738310"/>
                </a:cubicBezTo>
                <a:cubicBezTo>
                  <a:pt x="2960101" y="2721691"/>
                  <a:pt x="2955985" y="2703804"/>
                  <a:pt x="2950234" y="2686551"/>
                </a:cubicBezTo>
                <a:cubicBezTo>
                  <a:pt x="2947359" y="2677925"/>
                  <a:pt x="2948038" y="2667102"/>
                  <a:pt x="2941608" y="2660672"/>
                </a:cubicBezTo>
                <a:cubicBezTo>
                  <a:pt x="2901064" y="2620130"/>
                  <a:pt x="2922497" y="2644946"/>
                  <a:pt x="2881223" y="2583034"/>
                </a:cubicBezTo>
                <a:cubicBezTo>
                  <a:pt x="2875472" y="2574408"/>
                  <a:pt x="2868607" y="2566428"/>
                  <a:pt x="2863970" y="2557155"/>
                </a:cubicBezTo>
                <a:cubicBezTo>
                  <a:pt x="2850355" y="2529925"/>
                  <a:pt x="2833032" y="2491712"/>
                  <a:pt x="2812211" y="2470891"/>
                </a:cubicBezTo>
                <a:lnTo>
                  <a:pt x="2786332" y="2445012"/>
                </a:lnTo>
                <a:cubicBezTo>
                  <a:pt x="2783457" y="2436385"/>
                  <a:pt x="2782122" y="2427081"/>
                  <a:pt x="2777706" y="2419132"/>
                </a:cubicBezTo>
                <a:cubicBezTo>
                  <a:pt x="2767636" y="2401006"/>
                  <a:pt x="2743200" y="2367374"/>
                  <a:pt x="2743200" y="2367374"/>
                </a:cubicBezTo>
                <a:cubicBezTo>
                  <a:pt x="2746075" y="2358748"/>
                  <a:pt x="2755892" y="2349628"/>
                  <a:pt x="2751826" y="2341495"/>
                </a:cubicBezTo>
                <a:cubicBezTo>
                  <a:pt x="2747759" y="2333362"/>
                  <a:pt x="2734080" y="2336935"/>
                  <a:pt x="2725947" y="2332868"/>
                </a:cubicBezTo>
                <a:cubicBezTo>
                  <a:pt x="2716674" y="2328231"/>
                  <a:pt x="2708033" y="2322252"/>
                  <a:pt x="2700068" y="2315615"/>
                </a:cubicBezTo>
                <a:cubicBezTo>
                  <a:pt x="2690696" y="2307805"/>
                  <a:pt x="2683561" y="2297546"/>
                  <a:pt x="2674189" y="2289736"/>
                </a:cubicBezTo>
                <a:cubicBezTo>
                  <a:pt x="2648610" y="2268420"/>
                  <a:pt x="2643939" y="2273312"/>
                  <a:pt x="2613804" y="2255231"/>
                </a:cubicBezTo>
                <a:cubicBezTo>
                  <a:pt x="2539645" y="2210736"/>
                  <a:pt x="2588221" y="2229451"/>
                  <a:pt x="2536166" y="2212098"/>
                </a:cubicBezTo>
                <a:cubicBezTo>
                  <a:pt x="2492248" y="2146223"/>
                  <a:pt x="2536301" y="2221534"/>
                  <a:pt x="2510287" y="2065449"/>
                </a:cubicBezTo>
                <a:cubicBezTo>
                  <a:pt x="2508173" y="2052765"/>
                  <a:pt x="2498785" y="2042446"/>
                  <a:pt x="2493034" y="2030944"/>
                </a:cubicBezTo>
                <a:cubicBezTo>
                  <a:pt x="2491883" y="2026338"/>
                  <a:pt x="2480733" y="1977987"/>
                  <a:pt x="2475781" y="1970559"/>
                </a:cubicBezTo>
                <a:cubicBezTo>
                  <a:pt x="2469014" y="1960408"/>
                  <a:pt x="2458528" y="1953306"/>
                  <a:pt x="2449902" y="1944680"/>
                </a:cubicBezTo>
                <a:cubicBezTo>
                  <a:pt x="2408891" y="1821647"/>
                  <a:pt x="2450104" y="1949697"/>
                  <a:pt x="2424023" y="1858415"/>
                </a:cubicBezTo>
                <a:cubicBezTo>
                  <a:pt x="2421525" y="1849672"/>
                  <a:pt x="2417894" y="1841279"/>
                  <a:pt x="2415396" y="1832536"/>
                </a:cubicBezTo>
                <a:cubicBezTo>
                  <a:pt x="2412139" y="1821137"/>
                  <a:pt x="2410027" y="1809430"/>
                  <a:pt x="2406770" y="1798031"/>
                </a:cubicBezTo>
                <a:cubicBezTo>
                  <a:pt x="2404272" y="1789288"/>
                  <a:pt x="2400641" y="1780894"/>
                  <a:pt x="2398143" y="1772151"/>
                </a:cubicBezTo>
                <a:cubicBezTo>
                  <a:pt x="2394886" y="1760752"/>
                  <a:pt x="2393680" y="1748747"/>
                  <a:pt x="2389517" y="1737646"/>
                </a:cubicBezTo>
                <a:cubicBezTo>
                  <a:pt x="2385002" y="1725605"/>
                  <a:pt x="2377040" y="1715080"/>
                  <a:pt x="2372264" y="1703140"/>
                </a:cubicBezTo>
                <a:cubicBezTo>
                  <a:pt x="2365510" y="1686254"/>
                  <a:pt x="2360762" y="1668634"/>
                  <a:pt x="2355011" y="1651381"/>
                </a:cubicBezTo>
                <a:lnTo>
                  <a:pt x="2346385" y="1625502"/>
                </a:lnTo>
                <a:cubicBezTo>
                  <a:pt x="2343510" y="1567993"/>
                  <a:pt x="2345627" y="1510015"/>
                  <a:pt x="2337759" y="1452974"/>
                </a:cubicBezTo>
                <a:cubicBezTo>
                  <a:pt x="2334032" y="1425951"/>
                  <a:pt x="2318495" y="1401801"/>
                  <a:pt x="2311879" y="1375336"/>
                </a:cubicBezTo>
                <a:cubicBezTo>
                  <a:pt x="2309004" y="1363834"/>
                  <a:pt x="2306510" y="1352230"/>
                  <a:pt x="2303253" y="1340831"/>
                </a:cubicBezTo>
                <a:cubicBezTo>
                  <a:pt x="2300755" y="1332088"/>
                  <a:pt x="2297819" y="1323465"/>
                  <a:pt x="2294626" y="1314951"/>
                </a:cubicBezTo>
                <a:cubicBezTo>
                  <a:pt x="2284540" y="1288054"/>
                  <a:pt x="2274382" y="1262271"/>
                  <a:pt x="2260121" y="1237314"/>
                </a:cubicBezTo>
                <a:cubicBezTo>
                  <a:pt x="2254977" y="1228312"/>
                  <a:pt x="2248619" y="1220061"/>
                  <a:pt x="2242868" y="1211434"/>
                </a:cubicBezTo>
                <a:cubicBezTo>
                  <a:pt x="2232927" y="1181610"/>
                  <a:pt x="2219024" y="1135833"/>
                  <a:pt x="2199736" y="1116544"/>
                </a:cubicBezTo>
                <a:lnTo>
                  <a:pt x="2173857" y="1090664"/>
                </a:lnTo>
                <a:cubicBezTo>
                  <a:pt x="2171124" y="1066073"/>
                  <a:pt x="2171054" y="1016048"/>
                  <a:pt x="2156604" y="987147"/>
                </a:cubicBezTo>
                <a:cubicBezTo>
                  <a:pt x="2151968" y="977874"/>
                  <a:pt x="2145102" y="969894"/>
                  <a:pt x="2139351" y="961268"/>
                </a:cubicBezTo>
                <a:cubicBezTo>
                  <a:pt x="2135050" y="939763"/>
                  <a:pt x="2131574" y="913103"/>
                  <a:pt x="2122098" y="892257"/>
                </a:cubicBezTo>
                <a:cubicBezTo>
                  <a:pt x="2056920" y="748866"/>
                  <a:pt x="2112355" y="870891"/>
                  <a:pt x="2070340" y="797366"/>
                </a:cubicBezTo>
                <a:cubicBezTo>
                  <a:pt x="2026560" y="720752"/>
                  <a:pt x="2077869" y="800034"/>
                  <a:pt x="2035834" y="736981"/>
                </a:cubicBezTo>
                <a:cubicBezTo>
                  <a:pt x="2020651" y="691430"/>
                  <a:pt x="2032252" y="718669"/>
                  <a:pt x="1992702" y="659344"/>
                </a:cubicBezTo>
                <a:lnTo>
                  <a:pt x="1958196" y="607585"/>
                </a:lnTo>
                <a:cubicBezTo>
                  <a:pt x="1952445" y="598959"/>
                  <a:pt x="1948274" y="589037"/>
                  <a:pt x="1940943" y="581706"/>
                </a:cubicBezTo>
                <a:cubicBezTo>
                  <a:pt x="1932317" y="573080"/>
                  <a:pt x="1922874" y="565199"/>
                  <a:pt x="1915064" y="555827"/>
                </a:cubicBezTo>
                <a:cubicBezTo>
                  <a:pt x="1855015" y="483767"/>
                  <a:pt x="1947536" y="579672"/>
                  <a:pt x="1871932" y="504068"/>
                </a:cubicBezTo>
                <a:cubicBezTo>
                  <a:pt x="1869057" y="495442"/>
                  <a:pt x="1867372" y="486322"/>
                  <a:pt x="1863306" y="478189"/>
                </a:cubicBezTo>
                <a:cubicBezTo>
                  <a:pt x="1858669" y="468916"/>
                  <a:pt x="1846053" y="462678"/>
                  <a:pt x="1846053" y="452310"/>
                </a:cubicBezTo>
                <a:cubicBezTo>
                  <a:pt x="1846053" y="434124"/>
                  <a:pt x="1863306" y="400551"/>
                  <a:pt x="1863306" y="400551"/>
                </a:cubicBezTo>
                <a:cubicBezTo>
                  <a:pt x="1861723" y="386306"/>
                  <a:pt x="1860102" y="322322"/>
                  <a:pt x="1846053" y="297034"/>
                </a:cubicBezTo>
                <a:cubicBezTo>
                  <a:pt x="1846049" y="297026"/>
                  <a:pt x="1802923" y="232340"/>
                  <a:pt x="1794294" y="219397"/>
                </a:cubicBezTo>
                <a:cubicBezTo>
                  <a:pt x="1788543" y="210770"/>
                  <a:pt x="1780321" y="203353"/>
                  <a:pt x="1777042" y="193517"/>
                </a:cubicBezTo>
                <a:cubicBezTo>
                  <a:pt x="1765136" y="157802"/>
                  <a:pt x="1773459" y="175204"/>
                  <a:pt x="1751162" y="141759"/>
                </a:cubicBezTo>
                <a:lnTo>
                  <a:pt x="1733909" y="90000"/>
                </a:lnTo>
                <a:cubicBezTo>
                  <a:pt x="1731034" y="81374"/>
                  <a:pt x="1731713" y="70551"/>
                  <a:pt x="1725283" y="64121"/>
                </a:cubicBezTo>
                <a:cubicBezTo>
                  <a:pt x="1716657" y="55495"/>
                  <a:pt x="1709555" y="45009"/>
                  <a:pt x="1699404" y="38242"/>
                </a:cubicBezTo>
                <a:cubicBezTo>
                  <a:pt x="1691838" y="33198"/>
                  <a:pt x="1681658" y="33681"/>
                  <a:pt x="1673525" y="29615"/>
                </a:cubicBezTo>
                <a:cubicBezTo>
                  <a:pt x="1614293" y="0"/>
                  <a:pt x="1687724" y="20379"/>
                  <a:pt x="1604513" y="3736"/>
                </a:cubicBezTo>
                <a:cubicBezTo>
                  <a:pt x="1570007" y="6612"/>
                  <a:pt x="1534358" y="3096"/>
                  <a:pt x="1500996" y="12363"/>
                </a:cubicBezTo>
                <a:cubicBezTo>
                  <a:pt x="1481017" y="17913"/>
                  <a:pt x="1449238" y="46868"/>
                  <a:pt x="1449238" y="46868"/>
                </a:cubicBezTo>
                <a:cubicBezTo>
                  <a:pt x="1399793" y="121034"/>
                  <a:pt x="1465631" y="33754"/>
                  <a:pt x="1406106" y="81374"/>
                </a:cubicBezTo>
                <a:cubicBezTo>
                  <a:pt x="1398010" y="87851"/>
                  <a:pt x="1396184" y="99922"/>
                  <a:pt x="1388853" y="107253"/>
                </a:cubicBezTo>
                <a:cubicBezTo>
                  <a:pt x="1381522" y="114584"/>
                  <a:pt x="1371600" y="118755"/>
                  <a:pt x="1362974" y="124506"/>
                </a:cubicBezTo>
                <a:cubicBezTo>
                  <a:pt x="1322717" y="184890"/>
                  <a:pt x="1345721" y="164762"/>
                  <a:pt x="1302589" y="193517"/>
                </a:cubicBezTo>
                <a:cubicBezTo>
                  <a:pt x="1280495" y="226658"/>
                  <a:pt x="1276255" y="247396"/>
                  <a:pt x="1242204" y="262529"/>
                </a:cubicBezTo>
                <a:cubicBezTo>
                  <a:pt x="1225585" y="269915"/>
                  <a:pt x="1207698" y="274030"/>
                  <a:pt x="1190445" y="279781"/>
                </a:cubicBezTo>
                <a:lnTo>
                  <a:pt x="1164566" y="288408"/>
                </a:lnTo>
                <a:cubicBezTo>
                  <a:pt x="1148827" y="312017"/>
                  <a:pt x="1148675" y="319433"/>
                  <a:pt x="1121434" y="331540"/>
                </a:cubicBezTo>
                <a:cubicBezTo>
                  <a:pt x="1104816" y="338926"/>
                  <a:pt x="1084808" y="338705"/>
                  <a:pt x="1069676" y="348793"/>
                </a:cubicBezTo>
                <a:cubicBezTo>
                  <a:pt x="1061049" y="354544"/>
                  <a:pt x="1053069" y="361409"/>
                  <a:pt x="1043796" y="366046"/>
                </a:cubicBezTo>
                <a:cubicBezTo>
                  <a:pt x="1035663" y="370112"/>
                  <a:pt x="1026872" y="373092"/>
                  <a:pt x="1017917" y="374672"/>
                </a:cubicBezTo>
                <a:cubicBezTo>
                  <a:pt x="977870" y="381739"/>
                  <a:pt x="937259" y="385240"/>
                  <a:pt x="897147" y="391925"/>
                </a:cubicBezTo>
                <a:cubicBezTo>
                  <a:pt x="805579" y="407186"/>
                  <a:pt x="862835" y="399305"/>
                  <a:pt x="724619" y="409178"/>
                </a:cubicBezTo>
                <a:cubicBezTo>
                  <a:pt x="715993" y="412053"/>
                  <a:pt x="706873" y="413738"/>
                  <a:pt x="698740" y="417804"/>
                </a:cubicBezTo>
                <a:cubicBezTo>
                  <a:pt x="689467" y="422441"/>
                  <a:pt x="683148" y="433771"/>
                  <a:pt x="672860" y="435057"/>
                </a:cubicBezTo>
                <a:cubicBezTo>
                  <a:pt x="658311" y="436876"/>
                  <a:pt x="644105" y="429306"/>
                  <a:pt x="629728" y="426431"/>
                </a:cubicBezTo>
                <a:cubicBezTo>
                  <a:pt x="638355" y="423555"/>
                  <a:pt x="664685" y="418354"/>
                  <a:pt x="655608" y="417804"/>
                </a:cubicBezTo>
                <a:cubicBezTo>
                  <a:pt x="552241" y="411539"/>
                  <a:pt x="448351" y="416556"/>
                  <a:pt x="345057" y="409178"/>
                </a:cubicBezTo>
                <a:cubicBezTo>
                  <a:pt x="326917" y="407882"/>
                  <a:pt x="310551" y="397676"/>
                  <a:pt x="293298" y="391925"/>
                </a:cubicBezTo>
                <a:cubicBezTo>
                  <a:pt x="264916" y="382464"/>
                  <a:pt x="249285" y="375757"/>
                  <a:pt x="215660" y="374672"/>
                </a:cubicBezTo>
                <a:cubicBezTo>
                  <a:pt x="143811" y="372354"/>
                  <a:pt x="71887" y="374672"/>
                  <a:pt x="0" y="374672"/>
                </a:cubicBezTo>
              </a:path>
            </a:pathLst>
          </a:cu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352800" y="5257800"/>
            <a:ext cx="304800" cy="3048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p:cNvSpPr/>
          <p:nvPr/>
        </p:nvSpPr>
        <p:spPr>
          <a:xfrm rot="350646">
            <a:off x="4087007" y="1515856"/>
            <a:ext cx="3042744" cy="4099574"/>
          </a:xfrm>
          <a:custGeom>
            <a:avLst/>
            <a:gdLst>
              <a:gd name="connsiteX0" fmla="*/ 331075 w 3042744"/>
              <a:gd name="connsiteY0" fmla="*/ 331615 h 4099574"/>
              <a:gd name="connsiteX1" fmla="*/ 268013 w 3042744"/>
              <a:gd name="connsiteY1" fmla="*/ 441974 h 4099574"/>
              <a:gd name="connsiteX2" fmla="*/ 236482 w 3042744"/>
              <a:gd name="connsiteY2" fmla="*/ 489270 h 4099574"/>
              <a:gd name="connsiteX3" fmla="*/ 157655 w 3042744"/>
              <a:gd name="connsiteY3" fmla="*/ 615394 h 4099574"/>
              <a:gd name="connsiteX4" fmla="*/ 110358 w 3042744"/>
              <a:gd name="connsiteY4" fmla="*/ 725753 h 4099574"/>
              <a:gd name="connsiteX5" fmla="*/ 63062 w 3042744"/>
              <a:gd name="connsiteY5" fmla="*/ 883408 h 4099574"/>
              <a:gd name="connsiteX6" fmla="*/ 47296 w 3042744"/>
              <a:gd name="connsiteY6" fmla="*/ 930705 h 4099574"/>
              <a:gd name="connsiteX7" fmla="*/ 0 w 3042744"/>
              <a:gd name="connsiteY7" fmla="*/ 1246015 h 4099574"/>
              <a:gd name="connsiteX8" fmla="*/ 15765 w 3042744"/>
              <a:gd name="connsiteY8" fmla="*/ 1577091 h 4099574"/>
              <a:gd name="connsiteX9" fmla="*/ 31531 w 3042744"/>
              <a:gd name="connsiteY9" fmla="*/ 1687450 h 4099574"/>
              <a:gd name="connsiteX10" fmla="*/ 63062 w 3042744"/>
              <a:gd name="connsiteY10" fmla="*/ 1971229 h 4099574"/>
              <a:gd name="connsiteX11" fmla="*/ 94593 w 3042744"/>
              <a:gd name="connsiteY11" fmla="*/ 2270774 h 4099574"/>
              <a:gd name="connsiteX12" fmla="*/ 126124 w 3042744"/>
              <a:gd name="connsiteY12" fmla="*/ 2333836 h 4099574"/>
              <a:gd name="connsiteX13" fmla="*/ 141889 w 3042744"/>
              <a:gd name="connsiteY13" fmla="*/ 2381132 h 4099574"/>
              <a:gd name="connsiteX14" fmla="*/ 173420 w 3042744"/>
              <a:gd name="connsiteY14" fmla="*/ 2444194 h 4099574"/>
              <a:gd name="connsiteX15" fmla="*/ 189186 w 3042744"/>
              <a:gd name="connsiteY15" fmla="*/ 2491491 h 4099574"/>
              <a:gd name="connsiteX16" fmla="*/ 220717 w 3042744"/>
              <a:gd name="connsiteY16" fmla="*/ 2554553 h 4099574"/>
              <a:gd name="connsiteX17" fmla="*/ 236482 w 3042744"/>
              <a:gd name="connsiteY17" fmla="*/ 2601850 h 4099574"/>
              <a:gd name="connsiteX18" fmla="*/ 268013 w 3042744"/>
              <a:gd name="connsiteY18" fmla="*/ 2727974 h 4099574"/>
              <a:gd name="connsiteX19" fmla="*/ 346841 w 3042744"/>
              <a:gd name="connsiteY19" fmla="*/ 2869863 h 4099574"/>
              <a:gd name="connsiteX20" fmla="*/ 362606 w 3042744"/>
              <a:gd name="connsiteY20" fmla="*/ 2948691 h 4099574"/>
              <a:gd name="connsiteX21" fmla="*/ 362606 w 3042744"/>
              <a:gd name="connsiteY21" fmla="*/ 3453187 h 4099574"/>
              <a:gd name="connsiteX22" fmla="*/ 378372 w 3042744"/>
              <a:gd name="connsiteY22" fmla="*/ 3516250 h 4099574"/>
              <a:gd name="connsiteX23" fmla="*/ 409903 w 3042744"/>
              <a:gd name="connsiteY23" fmla="*/ 3563546 h 4099574"/>
              <a:gd name="connsiteX24" fmla="*/ 457200 w 3042744"/>
              <a:gd name="connsiteY24" fmla="*/ 3658139 h 4099574"/>
              <a:gd name="connsiteX25" fmla="*/ 472965 w 3042744"/>
              <a:gd name="connsiteY25" fmla="*/ 3705436 h 4099574"/>
              <a:gd name="connsiteX26" fmla="*/ 504496 w 3042744"/>
              <a:gd name="connsiteY26" fmla="*/ 3752732 h 4099574"/>
              <a:gd name="connsiteX27" fmla="*/ 536027 w 3042744"/>
              <a:gd name="connsiteY27" fmla="*/ 3863091 h 4099574"/>
              <a:gd name="connsiteX28" fmla="*/ 599089 w 3042744"/>
              <a:gd name="connsiteY28" fmla="*/ 3941919 h 4099574"/>
              <a:gd name="connsiteX29" fmla="*/ 630620 w 3042744"/>
              <a:gd name="connsiteY29" fmla="*/ 3989215 h 4099574"/>
              <a:gd name="connsiteX30" fmla="*/ 693682 w 3042744"/>
              <a:gd name="connsiteY30" fmla="*/ 4036512 h 4099574"/>
              <a:gd name="connsiteX31" fmla="*/ 804041 w 3042744"/>
              <a:gd name="connsiteY31" fmla="*/ 4083808 h 4099574"/>
              <a:gd name="connsiteX32" fmla="*/ 867103 w 3042744"/>
              <a:gd name="connsiteY32" fmla="*/ 4099574 h 4099574"/>
              <a:gd name="connsiteX33" fmla="*/ 1245475 w 3042744"/>
              <a:gd name="connsiteY33" fmla="*/ 4083808 h 4099574"/>
              <a:gd name="connsiteX34" fmla="*/ 1513489 w 3042744"/>
              <a:gd name="connsiteY34" fmla="*/ 4068043 h 4099574"/>
              <a:gd name="connsiteX35" fmla="*/ 1876096 w 3042744"/>
              <a:gd name="connsiteY35" fmla="*/ 4052277 h 4099574"/>
              <a:gd name="connsiteX36" fmla="*/ 2096813 w 3042744"/>
              <a:gd name="connsiteY36" fmla="*/ 3957684 h 4099574"/>
              <a:gd name="connsiteX37" fmla="*/ 2144110 w 3042744"/>
              <a:gd name="connsiteY37" fmla="*/ 3926153 h 4099574"/>
              <a:gd name="connsiteX38" fmla="*/ 2207172 w 3042744"/>
              <a:gd name="connsiteY38" fmla="*/ 3831560 h 4099574"/>
              <a:gd name="connsiteX39" fmla="*/ 2222937 w 3042744"/>
              <a:gd name="connsiteY39" fmla="*/ 3784263 h 4099574"/>
              <a:gd name="connsiteX40" fmla="*/ 2286000 w 3042744"/>
              <a:gd name="connsiteY40" fmla="*/ 3689670 h 4099574"/>
              <a:gd name="connsiteX41" fmla="*/ 2317531 w 3042744"/>
              <a:gd name="connsiteY41" fmla="*/ 3642374 h 4099574"/>
              <a:gd name="connsiteX42" fmla="*/ 2349062 w 3042744"/>
              <a:gd name="connsiteY42" fmla="*/ 3595077 h 4099574"/>
              <a:gd name="connsiteX43" fmla="*/ 2364827 w 3042744"/>
              <a:gd name="connsiteY43" fmla="*/ 3547781 h 4099574"/>
              <a:gd name="connsiteX44" fmla="*/ 2459420 w 3042744"/>
              <a:gd name="connsiteY44" fmla="*/ 3468953 h 4099574"/>
              <a:gd name="connsiteX45" fmla="*/ 2538248 w 3042744"/>
              <a:gd name="connsiteY45" fmla="*/ 3390125 h 4099574"/>
              <a:gd name="connsiteX46" fmla="*/ 2585544 w 3042744"/>
              <a:gd name="connsiteY46" fmla="*/ 3342829 h 4099574"/>
              <a:gd name="connsiteX47" fmla="*/ 2680137 w 3042744"/>
              <a:gd name="connsiteY47" fmla="*/ 3279767 h 4099574"/>
              <a:gd name="connsiteX48" fmla="*/ 2774731 w 3042744"/>
              <a:gd name="connsiteY48" fmla="*/ 3185174 h 4099574"/>
              <a:gd name="connsiteX49" fmla="*/ 2822027 w 3042744"/>
              <a:gd name="connsiteY49" fmla="*/ 3153643 h 4099574"/>
              <a:gd name="connsiteX50" fmla="*/ 2932386 w 3042744"/>
              <a:gd name="connsiteY50" fmla="*/ 3011753 h 4099574"/>
              <a:gd name="connsiteX51" fmla="*/ 2963917 w 3042744"/>
              <a:gd name="connsiteY51" fmla="*/ 2964456 h 4099574"/>
              <a:gd name="connsiteX52" fmla="*/ 3011213 w 3042744"/>
              <a:gd name="connsiteY52" fmla="*/ 2822567 h 4099574"/>
              <a:gd name="connsiteX53" fmla="*/ 3026979 w 3042744"/>
              <a:gd name="connsiteY53" fmla="*/ 2775270 h 4099574"/>
              <a:gd name="connsiteX54" fmla="*/ 3042744 w 3042744"/>
              <a:gd name="connsiteY54" fmla="*/ 2712208 h 4099574"/>
              <a:gd name="connsiteX55" fmla="*/ 3026979 w 3042744"/>
              <a:gd name="connsiteY55" fmla="*/ 2365367 h 4099574"/>
              <a:gd name="connsiteX56" fmla="*/ 2979682 w 3042744"/>
              <a:gd name="connsiteY56" fmla="*/ 2270774 h 4099574"/>
              <a:gd name="connsiteX57" fmla="*/ 2885089 w 3042744"/>
              <a:gd name="connsiteY57" fmla="*/ 2176181 h 4099574"/>
              <a:gd name="connsiteX58" fmla="*/ 2790496 w 3042744"/>
              <a:gd name="connsiteY58" fmla="*/ 2097353 h 4099574"/>
              <a:gd name="connsiteX59" fmla="*/ 2758965 w 3042744"/>
              <a:gd name="connsiteY59" fmla="*/ 2050056 h 4099574"/>
              <a:gd name="connsiteX60" fmla="*/ 2743200 w 3042744"/>
              <a:gd name="connsiteY60" fmla="*/ 2002760 h 4099574"/>
              <a:gd name="connsiteX61" fmla="*/ 2695903 w 3042744"/>
              <a:gd name="connsiteY61" fmla="*/ 1986994 h 4099574"/>
              <a:gd name="connsiteX62" fmla="*/ 2601310 w 3042744"/>
              <a:gd name="connsiteY62" fmla="*/ 1908167 h 4099574"/>
              <a:gd name="connsiteX63" fmla="*/ 2506717 w 3042744"/>
              <a:gd name="connsiteY63" fmla="*/ 1829339 h 4099574"/>
              <a:gd name="connsiteX64" fmla="*/ 2475186 w 3042744"/>
              <a:gd name="connsiteY64" fmla="*/ 1766277 h 4099574"/>
              <a:gd name="connsiteX65" fmla="*/ 2443655 w 3042744"/>
              <a:gd name="connsiteY65" fmla="*/ 1718981 h 4099574"/>
              <a:gd name="connsiteX66" fmla="*/ 2427889 w 3042744"/>
              <a:gd name="connsiteY66" fmla="*/ 1671684 h 4099574"/>
              <a:gd name="connsiteX67" fmla="*/ 2317531 w 3042744"/>
              <a:gd name="connsiteY67" fmla="*/ 1514029 h 4099574"/>
              <a:gd name="connsiteX68" fmla="*/ 2286000 w 3042744"/>
              <a:gd name="connsiteY68" fmla="*/ 1450967 h 4099574"/>
              <a:gd name="connsiteX69" fmla="*/ 2254468 w 3042744"/>
              <a:gd name="connsiteY69" fmla="*/ 1419436 h 4099574"/>
              <a:gd name="connsiteX70" fmla="*/ 2222937 w 3042744"/>
              <a:gd name="connsiteY70" fmla="*/ 1372139 h 4099574"/>
              <a:gd name="connsiteX71" fmla="*/ 2175641 w 3042744"/>
              <a:gd name="connsiteY71" fmla="*/ 1261781 h 4099574"/>
              <a:gd name="connsiteX72" fmla="*/ 2065282 w 3042744"/>
              <a:gd name="connsiteY72" fmla="*/ 1151422 h 4099574"/>
              <a:gd name="connsiteX73" fmla="*/ 1970689 w 3042744"/>
              <a:gd name="connsiteY73" fmla="*/ 1025298 h 4099574"/>
              <a:gd name="connsiteX74" fmla="*/ 1860331 w 3042744"/>
              <a:gd name="connsiteY74" fmla="*/ 914939 h 4099574"/>
              <a:gd name="connsiteX75" fmla="*/ 1813034 w 3042744"/>
              <a:gd name="connsiteY75" fmla="*/ 867643 h 4099574"/>
              <a:gd name="connsiteX76" fmla="*/ 1749972 w 3042744"/>
              <a:gd name="connsiteY76" fmla="*/ 820346 h 4099574"/>
              <a:gd name="connsiteX77" fmla="*/ 1702675 w 3042744"/>
              <a:gd name="connsiteY77" fmla="*/ 773050 h 4099574"/>
              <a:gd name="connsiteX78" fmla="*/ 1608082 w 3042744"/>
              <a:gd name="connsiteY78" fmla="*/ 709987 h 4099574"/>
              <a:gd name="connsiteX79" fmla="*/ 1545020 w 3042744"/>
              <a:gd name="connsiteY79" fmla="*/ 678456 h 4099574"/>
              <a:gd name="connsiteX80" fmla="*/ 1497724 w 3042744"/>
              <a:gd name="connsiteY80" fmla="*/ 631160 h 4099574"/>
              <a:gd name="connsiteX81" fmla="*/ 1403131 w 3042744"/>
              <a:gd name="connsiteY81" fmla="*/ 568098 h 4099574"/>
              <a:gd name="connsiteX82" fmla="*/ 1355834 w 3042744"/>
              <a:gd name="connsiteY82" fmla="*/ 520801 h 4099574"/>
              <a:gd name="connsiteX83" fmla="*/ 1292772 w 3042744"/>
              <a:gd name="connsiteY83" fmla="*/ 489270 h 4099574"/>
              <a:gd name="connsiteX84" fmla="*/ 1198179 w 3042744"/>
              <a:gd name="connsiteY84" fmla="*/ 426208 h 4099574"/>
              <a:gd name="connsiteX85" fmla="*/ 1150882 w 3042744"/>
              <a:gd name="connsiteY85" fmla="*/ 378912 h 4099574"/>
              <a:gd name="connsiteX86" fmla="*/ 1103586 w 3042744"/>
              <a:gd name="connsiteY86" fmla="*/ 363146 h 4099574"/>
              <a:gd name="connsiteX87" fmla="*/ 961696 w 3042744"/>
              <a:gd name="connsiteY87" fmla="*/ 284319 h 4099574"/>
              <a:gd name="connsiteX88" fmla="*/ 882868 w 3042744"/>
              <a:gd name="connsiteY88" fmla="*/ 221256 h 4099574"/>
              <a:gd name="connsiteX89" fmla="*/ 835572 w 3042744"/>
              <a:gd name="connsiteY89" fmla="*/ 205491 h 4099574"/>
              <a:gd name="connsiteX90" fmla="*/ 788275 w 3042744"/>
              <a:gd name="connsiteY90" fmla="*/ 173960 h 4099574"/>
              <a:gd name="connsiteX91" fmla="*/ 772510 w 3042744"/>
              <a:gd name="connsiteY91" fmla="*/ 126663 h 4099574"/>
              <a:gd name="connsiteX92" fmla="*/ 725213 w 3042744"/>
              <a:gd name="connsiteY92" fmla="*/ 79367 h 4099574"/>
              <a:gd name="connsiteX93" fmla="*/ 677917 w 3042744"/>
              <a:gd name="connsiteY93" fmla="*/ 47836 h 4099574"/>
              <a:gd name="connsiteX94" fmla="*/ 583324 w 3042744"/>
              <a:gd name="connsiteY94" fmla="*/ 16305 h 4099574"/>
              <a:gd name="connsiteX95" fmla="*/ 488731 w 3042744"/>
              <a:gd name="connsiteY95" fmla="*/ 126663 h 4099574"/>
              <a:gd name="connsiteX96" fmla="*/ 425668 w 3042744"/>
              <a:gd name="connsiteY96" fmla="*/ 221256 h 4099574"/>
              <a:gd name="connsiteX97" fmla="*/ 394137 w 3042744"/>
              <a:gd name="connsiteY97" fmla="*/ 268553 h 4099574"/>
              <a:gd name="connsiteX98" fmla="*/ 378372 w 3042744"/>
              <a:gd name="connsiteY98" fmla="*/ 315850 h 4099574"/>
              <a:gd name="connsiteX99" fmla="*/ 331075 w 3042744"/>
              <a:gd name="connsiteY99" fmla="*/ 331615 h 409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042744" h="4099574">
                <a:moveTo>
                  <a:pt x="331075" y="331615"/>
                </a:moveTo>
                <a:cubicBezTo>
                  <a:pt x="312682" y="352636"/>
                  <a:pt x="315653" y="330815"/>
                  <a:pt x="268013" y="441974"/>
                </a:cubicBezTo>
                <a:cubicBezTo>
                  <a:pt x="260549" y="459390"/>
                  <a:pt x="245883" y="472819"/>
                  <a:pt x="236482" y="489270"/>
                </a:cubicBezTo>
                <a:cubicBezTo>
                  <a:pt x="167229" y="610463"/>
                  <a:pt x="248089" y="494814"/>
                  <a:pt x="157655" y="615394"/>
                </a:cubicBezTo>
                <a:cubicBezTo>
                  <a:pt x="106902" y="767650"/>
                  <a:pt x="188289" y="530926"/>
                  <a:pt x="110358" y="725753"/>
                </a:cubicBezTo>
                <a:cubicBezTo>
                  <a:pt x="72889" y="819426"/>
                  <a:pt x="86292" y="802102"/>
                  <a:pt x="63062" y="883408"/>
                </a:cubicBezTo>
                <a:cubicBezTo>
                  <a:pt x="58497" y="899387"/>
                  <a:pt x="52551" y="914939"/>
                  <a:pt x="47296" y="930705"/>
                </a:cubicBezTo>
                <a:cubicBezTo>
                  <a:pt x="11244" y="1183067"/>
                  <a:pt x="27983" y="1078114"/>
                  <a:pt x="0" y="1246015"/>
                </a:cubicBezTo>
                <a:cubicBezTo>
                  <a:pt x="5255" y="1356374"/>
                  <a:pt x="7893" y="1466888"/>
                  <a:pt x="15765" y="1577091"/>
                </a:cubicBezTo>
                <a:cubicBezTo>
                  <a:pt x="18413" y="1614156"/>
                  <a:pt x="27104" y="1650555"/>
                  <a:pt x="31531" y="1687450"/>
                </a:cubicBezTo>
                <a:cubicBezTo>
                  <a:pt x="42871" y="1781947"/>
                  <a:pt x="54446" y="1876445"/>
                  <a:pt x="63062" y="1971229"/>
                </a:cubicBezTo>
                <a:cubicBezTo>
                  <a:pt x="64686" y="1989090"/>
                  <a:pt x="84749" y="2231398"/>
                  <a:pt x="94593" y="2270774"/>
                </a:cubicBezTo>
                <a:cubicBezTo>
                  <a:pt x="100293" y="2293574"/>
                  <a:pt x="116866" y="2312234"/>
                  <a:pt x="126124" y="2333836"/>
                </a:cubicBezTo>
                <a:cubicBezTo>
                  <a:pt x="132670" y="2349110"/>
                  <a:pt x="135343" y="2365858"/>
                  <a:pt x="141889" y="2381132"/>
                </a:cubicBezTo>
                <a:cubicBezTo>
                  <a:pt x="151147" y="2402734"/>
                  <a:pt x="164162" y="2422592"/>
                  <a:pt x="173420" y="2444194"/>
                </a:cubicBezTo>
                <a:cubicBezTo>
                  <a:pt x="179966" y="2459469"/>
                  <a:pt x="182640" y="2476216"/>
                  <a:pt x="189186" y="2491491"/>
                </a:cubicBezTo>
                <a:cubicBezTo>
                  <a:pt x="198444" y="2513093"/>
                  <a:pt x="211459" y="2532951"/>
                  <a:pt x="220717" y="2554553"/>
                </a:cubicBezTo>
                <a:cubicBezTo>
                  <a:pt x="227263" y="2569828"/>
                  <a:pt x="232109" y="2585817"/>
                  <a:pt x="236482" y="2601850"/>
                </a:cubicBezTo>
                <a:cubicBezTo>
                  <a:pt x="247884" y="2643658"/>
                  <a:pt x="245717" y="2690815"/>
                  <a:pt x="268013" y="2727974"/>
                </a:cubicBezTo>
                <a:cubicBezTo>
                  <a:pt x="327402" y="2826954"/>
                  <a:pt x="301606" y="2779393"/>
                  <a:pt x="346841" y="2869863"/>
                </a:cubicBezTo>
                <a:cubicBezTo>
                  <a:pt x="352096" y="2896139"/>
                  <a:pt x="362606" y="2921895"/>
                  <a:pt x="362606" y="2948691"/>
                </a:cubicBezTo>
                <a:cubicBezTo>
                  <a:pt x="362606" y="3403344"/>
                  <a:pt x="313831" y="2916664"/>
                  <a:pt x="362606" y="3453187"/>
                </a:cubicBezTo>
                <a:cubicBezTo>
                  <a:pt x="364568" y="3474766"/>
                  <a:pt x="369837" y="3496334"/>
                  <a:pt x="378372" y="3516250"/>
                </a:cubicBezTo>
                <a:cubicBezTo>
                  <a:pt x="385836" y="3533666"/>
                  <a:pt x="399393" y="3547781"/>
                  <a:pt x="409903" y="3563546"/>
                </a:cubicBezTo>
                <a:cubicBezTo>
                  <a:pt x="449529" y="3682428"/>
                  <a:pt x="396076" y="3535891"/>
                  <a:pt x="457200" y="3658139"/>
                </a:cubicBezTo>
                <a:cubicBezTo>
                  <a:pt x="464632" y="3673003"/>
                  <a:pt x="465533" y="3690572"/>
                  <a:pt x="472965" y="3705436"/>
                </a:cubicBezTo>
                <a:cubicBezTo>
                  <a:pt x="481439" y="3722383"/>
                  <a:pt x="496022" y="3735785"/>
                  <a:pt x="504496" y="3752732"/>
                </a:cubicBezTo>
                <a:cubicBezTo>
                  <a:pt x="535180" y="3814100"/>
                  <a:pt x="505714" y="3792361"/>
                  <a:pt x="536027" y="3863091"/>
                </a:cubicBezTo>
                <a:cubicBezTo>
                  <a:pt x="558420" y="3915343"/>
                  <a:pt x="567797" y="3902803"/>
                  <a:pt x="599089" y="3941919"/>
                </a:cubicBezTo>
                <a:cubicBezTo>
                  <a:pt x="610925" y="3956715"/>
                  <a:pt x="617222" y="3975817"/>
                  <a:pt x="630620" y="3989215"/>
                </a:cubicBezTo>
                <a:cubicBezTo>
                  <a:pt x="649200" y="4007795"/>
                  <a:pt x="671400" y="4022586"/>
                  <a:pt x="693682" y="4036512"/>
                </a:cubicBezTo>
                <a:cubicBezTo>
                  <a:pt x="729089" y="4058641"/>
                  <a:pt x="764514" y="4072515"/>
                  <a:pt x="804041" y="4083808"/>
                </a:cubicBezTo>
                <a:cubicBezTo>
                  <a:pt x="824875" y="4089761"/>
                  <a:pt x="846082" y="4094319"/>
                  <a:pt x="867103" y="4099574"/>
                </a:cubicBezTo>
                <a:lnTo>
                  <a:pt x="1245475" y="4083808"/>
                </a:lnTo>
                <a:cubicBezTo>
                  <a:pt x="1334861" y="4079448"/>
                  <a:pt x="1424108" y="4072512"/>
                  <a:pt x="1513489" y="4068043"/>
                </a:cubicBezTo>
                <a:lnTo>
                  <a:pt x="1876096" y="4052277"/>
                </a:lnTo>
                <a:cubicBezTo>
                  <a:pt x="2038985" y="4011555"/>
                  <a:pt x="1966162" y="4044784"/>
                  <a:pt x="2096813" y="3957684"/>
                </a:cubicBezTo>
                <a:lnTo>
                  <a:pt x="2144110" y="3926153"/>
                </a:lnTo>
                <a:cubicBezTo>
                  <a:pt x="2181595" y="3813692"/>
                  <a:pt x="2128442" y="3949655"/>
                  <a:pt x="2207172" y="3831560"/>
                </a:cubicBezTo>
                <a:cubicBezTo>
                  <a:pt x="2216390" y="3817733"/>
                  <a:pt x="2214866" y="3798790"/>
                  <a:pt x="2222937" y="3784263"/>
                </a:cubicBezTo>
                <a:cubicBezTo>
                  <a:pt x="2241341" y="3751136"/>
                  <a:pt x="2264979" y="3721201"/>
                  <a:pt x="2286000" y="3689670"/>
                </a:cubicBezTo>
                <a:lnTo>
                  <a:pt x="2317531" y="3642374"/>
                </a:lnTo>
                <a:lnTo>
                  <a:pt x="2349062" y="3595077"/>
                </a:lnTo>
                <a:cubicBezTo>
                  <a:pt x="2354317" y="3579312"/>
                  <a:pt x="2355609" y="3561608"/>
                  <a:pt x="2364827" y="3547781"/>
                </a:cubicBezTo>
                <a:cubicBezTo>
                  <a:pt x="2389105" y="3511364"/>
                  <a:pt x="2424521" y="3492219"/>
                  <a:pt x="2459420" y="3468953"/>
                </a:cubicBezTo>
                <a:cubicBezTo>
                  <a:pt x="2517227" y="3382242"/>
                  <a:pt x="2459420" y="3455815"/>
                  <a:pt x="2538248" y="3390125"/>
                </a:cubicBezTo>
                <a:cubicBezTo>
                  <a:pt x="2555376" y="3375852"/>
                  <a:pt x="2567945" y="3356517"/>
                  <a:pt x="2585544" y="3342829"/>
                </a:cubicBezTo>
                <a:cubicBezTo>
                  <a:pt x="2615457" y="3319563"/>
                  <a:pt x="2653341" y="3306563"/>
                  <a:pt x="2680137" y="3279767"/>
                </a:cubicBezTo>
                <a:cubicBezTo>
                  <a:pt x="2711668" y="3248236"/>
                  <a:pt x="2737628" y="3209909"/>
                  <a:pt x="2774731" y="3185174"/>
                </a:cubicBezTo>
                <a:cubicBezTo>
                  <a:pt x="2790496" y="3174664"/>
                  <a:pt x="2807471" y="3165773"/>
                  <a:pt x="2822027" y="3153643"/>
                </a:cubicBezTo>
                <a:cubicBezTo>
                  <a:pt x="2877597" y="3107334"/>
                  <a:pt x="2888439" y="3077673"/>
                  <a:pt x="2932386" y="3011753"/>
                </a:cubicBezTo>
                <a:lnTo>
                  <a:pt x="2963917" y="2964456"/>
                </a:lnTo>
                <a:lnTo>
                  <a:pt x="3011213" y="2822567"/>
                </a:lnTo>
                <a:cubicBezTo>
                  <a:pt x="3016468" y="2806801"/>
                  <a:pt x="3022949" y="2791392"/>
                  <a:pt x="3026979" y="2775270"/>
                </a:cubicBezTo>
                <a:lnTo>
                  <a:pt x="3042744" y="2712208"/>
                </a:lnTo>
                <a:cubicBezTo>
                  <a:pt x="3037489" y="2596594"/>
                  <a:pt x="3036208" y="2480731"/>
                  <a:pt x="3026979" y="2365367"/>
                </a:cubicBezTo>
                <a:cubicBezTo>
                  <a:pt x="3024571" y="2335265"/>
                  <a:pt x="2998370" y="2291798"/>
                  <a:pt x="2979682" y="2270774"/>
                </a:cubicBezTo>
                <a:cubicBezTo>
                  <a:pt x="2950057" y="2237446"/>
                  <a:pt x="2916620" y="2207712"/>
                  <a:pt x="2885089" y="2176181"/>
                </a:cubicBezTo>
                <a:cubicBezTo>
                  <a:pt x="2824392" y="2115484"/>
                  <a:pt x="2856346" y="2141253"/>
                  <a:pt x="2790496" y="2097353"/>
                </a:cubicBezTo>
                <a:cubicBezTo>
                  <a:pt x="2779986" y="2081587"/>
                  <a:pt x="2767439" y="2067004"/>
                  <a:pt x="2758965" y="2050056"/>
                </a:cubicBezTo>
                <a:cubicBezTo>
                  <a:pt x="2751533" y="2035192"/>
                  <a:pt x="2754951" y="2014511"/>
                  <a:pt x="2743200" y="2002760"/>
                </a:cubicBezTo>
                <a:cubicBezTo>
                  <a:pt x="2731449" y="1991009"/>
                  <a:pt x="2710767" y="1994426"/>
                  <a:pt x="2695903" y="1986994"/>
                </a:cubicBezTo>
                <a:cubicBezTo>
                  <a:pt x="2637186" y="1957636"/>
                  <a:pt x="2653613" y="1951752"/>
                  <a:pt x="2601310" y="1908167"/>
                </a:cubicBezTo>
                <a:cubicBezTo>
                  <a:pt x="2552503" y="1867495"/>
                  <a:pt x="2547359" y="1886238"/>
                  <a:pt x="2506717" y="1829339"/>
                </a:cubicBezTo>
                <a:cubicBezTo>
                  <a:pt x="2493057" y="1810215"/>
                  <a:pt x="2486846" y="1786682"/>
                  <a:pt x="2475186" y="1766277"/>
                </a:cubicBezTo>
                <a:cubicBezTo>
                  <a:pt x="2465785" y="1749826"/>
                  <a:pt x="2452129" y="1735928"/>
                  <a:pt x="2443655" y="1718981"/>
                </a:cubicBezTo>
                <a:cubicBezTo>
                  <a:pt x="2436223" y="1704117"/>
                  <a:pt x="2435960" y="1686211"/>
                  <a:pt x="2427889" y="1671684"/>
                </a:cubicBezTo>
                <a:cubicBezTo>
                  <a:pt x="2332035" y="1499147"/>
                  <a:pt x="2400195" y="1646293"/>
                  <a:pt x="2317531" y="1514029"/>
                </a:cubicBezTo>
                <a:cubicBezTo>
                  <a:pt x="2305075" y="1494099"/>
                  <a:pt x="2299037" y="1470522"/>
                  <a:pt x="2286000" y="1450967"/>
                </a:cubicBezTo>
                <a:cubicBezTo>
                  <a:pt x="2277755" y="1438599"/>
                  <a:pt x="2263754" y="1431043"/>
                  <a:pt x="2254468" y="1419436"/>
                </a:cubicBezTo>
                <a:cubicBezTo>
                  <a:pt x="2242631" y="1404640"/>
                  <a:pt x="2233447" y="1387905"/>
                  <a:pt x="2222937" y="1372139"/>
                </a:cubicBezTo>
                <a:cubicBezTo>
                  <a:pt x="2211793" y="1338707"/>
                  <a:pt x="2197558" y="1288569"/>
                  <a:pt x="2175641" y="1261781"/>
                </a:cubicBezTo>
                <a:cubicBezTo>
                  <a:pt x="2142698" y="1221517"/>
                  <a:pt x="2096496" y="1193041"/>
                  <a:pt x="2065282" y="1151422"/>
                </a:cubicBezTo>
                <a:cubicBezTo>
                  <a:pt x="2033751" y="1109381"/>
                  <a:pt x="2007848" y="1062458"/>
                  <a:pt x="1970689" y="1025298"/>
                </a:cubicBezTo>
                <a:lnTo>
                  <a:pt x="1860331" y="914939"/>
                </a:lnTo>
                <a:cubicBezTo>
                  <a:pt x="1844565" y="899173"/>
                  <a:pt x="1830871" y="881021"/>
                  <a:pt x="1813034" y="867643"/>
                </a:cubicBezTo>
                <a:cubicBezTo>
                  <a:pt x="1792013" y="851877"/>
                  <a:pt x="1769922" y="837446"/>
                  <a:pt x="1749972" y="820346"/>
                </a:cubicBezTo>
                <a:cubicBezTo>
                  <a:pt x="1733044" y="805836"/>
                  <a:pt x="1720274" y="786738"/>
                  <a:pt x="1702675" y="773050"/>
                </a:cubicBezTo>
                <a:cubicBezTo>
                  <a:pt x="1672762" y="749784"/>
                  <a:pt x="1641977" y="726934"/>
                  <a:pt x="1608082" y="709987"/>
                </a:cubicBezTo>
                <a:cubicBezTo>
                  <a:pt x="1587061" y="699477"/>
                  <a:pt x="1564144" y="692116"/>
                  <a:pt x="1545020" y="678456"/>
                </a:cubicBezTo>
                <a:cubicBezTo>
                  <a:pt x="1526877" y="665497"/>
                  <a:pt x="1515323" y="644848"/>
                  <a:pt x="1497724" y="631160"/>
                </a:cubicBezTo>
                <a:cubicBezTo>
                  <a:pt x="1467811" y="607894"/>
                  <a:pt x="1429927" y="594894"/>
                  <a:pt x="1403131" y="568098"/>
                </a:cubicBezTo>
                <a:cubicBezTo>
                  <a:pt x="1387365" y="552332"/>
                  <a:pt x="1373977" y="533760"/>
                  <a:pt x="1355834" y="520801"/>
                </a:cubicBezTo>
                <a:cubicBezTo>
                  <a:pt x="1336710" y="507141"/>
                  <a:pt x="1312925" y="501362"/>
                  <a:pt x="1292772" y="489270"/>
                </a:cubicBezTo>
                <a:cubicBezTo>
                  <a:pt x="1260277" y="469773"/>
                  <a:pt x="1224975" y="453004"/>
                  <a:pt x="1198179" y="426208"/>
                </a:cubicBezTo>
                <a:cubicBezTo>
                  <a:pt x="1182413" y="410443"/>
                  <a:pt x="1169433" y="391279"/>
                  <a:pt x="1150882" y="378912"/>
                </a:cubicBezTo>
                <a:cubicBezTo>
                  <a:pt x="1137055" y="369694"/>
                  <a:pt x="1118113" y="371217"/>
                  <a:pt x="1103586" y="363146"/>
                </a:cubicBezTo>
                <a:cubicBezTo>
                  <a:pt x="940963" y="272799"/>
                  <a:pt x="1068714" y="319990"/>
                  <a:pt x="961696" y="284319"/>
                </a:cubicBezTo>
                <a:cubicBezTo>
                  <a:pt x="932367" y="254990"/>
                  <a:pt x="922646" y="241145"/>
                  <a:pt x="882868" y="221256"/>
                </a:cubicBezTo>
                <a:cubicBezTo>
                  <a:pt x="868004" y="213824"/>
                  <a:pt x="851337" y="210746"/>
                  <a:pt x="835572" y="205491"/>
                </a:cubicBezTo>
                <a:cubicBezTo>
                  <a:pt x="819806" y="194981"/>
                  <a:pt x="800112" y="188756"/>
                  <a:pt x="788275" y="173960"/>
                </a:cubicBezTo>
                <a:cubicBezTo>
                  <a:pt x="777894" y="160983"/>
                  <a:pt x="781728" y="140490"/>
                  <a:pt x="772510" y="126663"/>
                </a:cubicBezTo>
                <a:cubicBezTo>
                  <a:pt x="760143" y="108112"/>
                  <a:pt x="742341" y="93640"/>
                  <a:pt x="725213" y="79367"/>
                </a:cubicBezTo>
                <a:cubicBezTo>
                  <a:pt x="710657" y="67237"/>
                  <a:pt x="695232" y="55531"/>
                  <a:pt x="677917" y="47836"/>
                </a:cubicBezTo>
                <a:cubicBezTo>
                  <a:pt x="647545" y="34337"/>
                  <a:pt x="583324" y="16305"/>
                  <a:pt x="583324" y="16305"/>
                </a:cubicBezTo>
                <a:cubicBezTo>
                  <a:pt x="457990" y="47638"/>
                  <a:pt x="573175" y="0"/>
                  <a:pt x="488731" y="126663"/>
                </a:cubicBezTo>
                <a:lnTo>
                  <a:pt x="425668" y="221256"/>
                </a:lnTo>
                <a:lnTo>
                  <a:pt x="394137" y="268553"/>
                </a:lnTo>
                <a:cubicBezTo>
                  <a:pt x="388882" y="284319"/>
                  <a:pt x="388753" y="302873"/>
                  <a:pt x="378372" y="315850"/>
                </a:cubicBezTo>
                <a:cubicBezTo>
                  <a:pt x="276909" y="442680"/>
                  <a:pt x="349468" y="310594"/>
                  <a:pt x="331075" y="331615"/>
                </a:cubicBezTo>
                <a:close/>
              </a:path>
            </a:pathLst>
          </a:custGeom>
          <a:solidFill>
            <a:srgbClr val="FF0000">
              <a:alpha val="3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791200" y="3581400"/>
            <a:ext cx="304800" cy="3048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838200" y="3581400"/>
            <a:ext cx="304800" cy="3048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5257800" y="34290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a:off x="2749597" y="2923061"/>
            <a:ext cx="2027355" cy="3162429"/>
          </a:xfrm>
          <a:custGeom>
            <a:avLst/>
            <a:gdLst>
              <a:gd name="connsiteX0" fmla="*/ 2027355 w 2027355"/>
              <a:gd name="connsiteY0" fmla="*/ 3067836 h 3162429"/>
              <a:gd name="connsiteX1" fmla="*/ 1964293 w 2027355"/>
              <a:gd name="connsiteY1" fmla="*/ 3052070 h 3162429"/>
              <a:gd name="connsiteX2" fmla="*/ 1885465 w 2027355"/>
              <a:gd name="connsiteY2" fmla="*/ 3020539 h 3162429"/>
              <a:gd name="connsiteX3" fmla="*/ 1759341 w 2027355"/>
              <a:gd name="connsiteY3" fmla="*/ 2989008 h 3162429"/>
              <a:gd name="connsiteX4" fmla="*/ 1712044 w 2027355"/>
              <a:gd name="connsiteY4" fmla="*/ 2973242 h 3162429"/>
              <a:gd name="connsiteX5" fmla="*/ 1633217 w 2027355"/>
              <a:gd name="connsiteY5" fmla="*/ 2878649 h 3162429"/>
              <a:gd name="connsiteX6" fmla="*/ 1585920 w 2027355"/>
              <a:gd name="connsiteY6" fmla="*/ 2784056 h 3162429"/>
              <a:gd name="connsiteX7" fmla="*/ 1522858 w 2027355"/>
              <a:gd name="connsiteY7" fmla="*/ 2720994 h 3162429"/>
              <a:gd name="connsiteX8" fmla="*/ 1444031 w 2027355"/>
              <a:gd name="connsiteY8" fmla="*/ 2594870 h 3162429"/>
              <a:gd name="connsiteX9" fmla="*/ 1412500 w 2027355"/>
              <a:gd name="connsiteY9" fmla="*/ 2500277 h 3162429"/>
              <a:gd name="connsiteX10" fmla="*/ 1396734 w 2027355"/>
              <a:gd name="connsiteY10" fmla="*/ 2452980 h 3162429"/>
              <a:gd name="connsiteX11" fmla="*/ 1365203 w 2027355"/>
              <a:gd name="connsiteY11" fmla="*/ 2389918 h 3162429"/>
              <a:gd name="connsiteX12" fmla="*/ 1333672 w 2027355"/>
              <a:gd name="connsiteY12" fmla="*/ 2342622 h 3162429"/>
              <a:gd name="connsiteX13" fmla="*/ 1286375 w 2027355"/>
              <a:gd name="connsiteY13" fmla="*/ 2248029 h 3162429"/>
              <a:gd name="connsiteX14" fmla="*/ 1239079 w 2027355"/>
              <a:gd name="connsiteY14" fmla="*/ 2153436 h 3162429"/>
              <a:gd name="connsiteX15" fmla="*/ 1207548 w 2027355"/>
              <a:gd name="connsiteY15" fmla="*/ 2058842 h 3162429"/>
              <a:gd name="connsiteX16" fmla="*/ 1176017 w 2027355"/>
              <a:gd name="connsiteY16" fmla="*/ 1964249 h 3162429"/>
              <a:gd name="connsiteX17" fmla="*/ 1144486 w 2027355"/>
              <a:gd name="connsiteY17" fmla="*/ 1822360 h 3162429"/>
              <a:gd name="connsiteX18" fmla="*/ 1112955 w 2027355"/>
              <a:gd name="connsiteY18" fmla="*/ 1727767 h 3162429"/>
              <a:gd name="connsiteX19" fmla="*/ 1081424 w 2027355"/>
              <a:gd name="connsiteY19" fmla="*/ 1680470 h 3162429"/>
              <a:gd name="connsiteX20" fmla="*/ 1065658 w 2027355"/>
              <a:gd name="connsiteY20" fmla="*/ 1601642 h 3162429"/>
              <a:gd name="connsiteX21" fmla="*/ 1034127 w 2027355"/>
              <a:gd name="connsiteY21" fmla="*/ 1507049 h 3162429"/>
              <a:gd name="connsiteX22" fmla="*/ 986831 w 2027355"/>
              <a:gd name="connsiteY22" fmla="*/ 1365160 h 3162429"/>
              <a:gd name="connsiteX23" fmla="*/ 955300 w 2027355"/>
              <a:gd name="connsiteY23" fmla="*/ 1270567 h 3162429"/>
              <a:gd name="connsiteX24" fmla="*/ 939534 w 2027355"/>
              <a:gd name="connsiteY24" fmla="*/ 1207505 h 3162429"/>
              <a:gd name="connsiteX25" fmla="*/ 908003 w 2027355"/>
              <a:gd name="connsiteY25" fmla="*/ 1112911 h 3162429"/>
              <a:gd name="connsiteX26" fmla="*/ 860706 w 2027355"/>
              <a:gd name="connsiteY26" fmla="*/ 907960 h 3162429"/>
              <a:gd name="connsiteX27" fmla="*/ 829175 w 2027355"/>
              <a:gd name="connsiteY27" fmla="*/ 813367 h 3162429"/>
              <a:gd name="connsiteX28" fmla="*/ 813410 w 2027355"/>
              <a:gd name="connsiteY28" fmla="*/ 766070 h 3162429"/>
              <a:gd name="connsiteX29" fmla="*/ 781879 w 2027355"/>
              <a:gd name="connsiteY29" fmla="*/ 655711 h 3162429"/>
              <a:gd name="connsiteX30" fmla="*/ 750348 w 2027355"/>
              <a:gd name="connsiteY30" fmla="*/ 608415 h 3162429"/>
              <a:gd name="connsiteX31" fmla="*/ 734582 w 2027355"/>
              <a:gd name="connsiteY31" fmla="*/ 561118 h 3162429"/>
              <a:gd name="connsiteX32" fmla="*/ 671520 w 2027355"/>
              <a:gd name="connsiteY32" fmla="*/ 466525 h 3162429"/>
              <a:gd name="connsiteX33" fmla="*/ 639989 w 2027355"/>
              <a:gd name="connsiteY33" fmla="*/ 419229 h 3162429"/>
              <a:gd name="connsiteX34" fmla="*/ 576927 w 2027355"/>
              <a:gd name="connsiteY34" fmla="*/ 308870 h 3162429"/>
              <a:gd name="connsiteX35" fmla="*/ 482334 w 2027355"/>
              <a:gd name="connsiteY35" fmla="*/ 214277 h 3162429"/>
              <a:gd name="connsiteX36" fmla="*/ 450803 w 2027355"/>
              <a:gd name="connsiteY36" fmla="*/ 166980 h 3162429"/>
              <a:gd name="connsiteX37" fmla="*/ 356210 w 2027355"/>
              <a:gd name="connsiteY37" fmla="*/ 103918 h 3162429"/>
              <a:gd name="connsiteX38" fmla="*/ 308913 w 2027355"/>
              <a:gd name="connsiteY38" fmla="*/ 56622 h 3162429"/>
              <a:gd name="connsiteX39" fmla="*/ 293148 w 2027355"/>
              <a:gd name="connsiteY39" fmla="*/ 9325 h 3162429"/>
              <a:gd name="connsiteX40" fmla="*/ 198555 w 2027355"/>
              <a:gd name="connsiteY40" fmla="*/ 56622 h 3162429"/>
              <a:gd name="connsiteX41" fmla="*/ 167024 w 2027355"/>
              <a:gd name="connsiteY41" fmla="*/ 103918 h 3162429"/>
              <a:gd name="connsiteX42" fmla="*/ 119727 w 2027355"/>
              <a:gd name="connsiteY42" fmla="*/ 151215 h 3162429"/>
              <a:gd name="connsiteX43" fmla="*/ 88196 w 2027355"/>
              <a:gd name="connsiteY43" fmla="*/ 214277 h 3162429"/>
              <a:gd name="connsiteX44" fmla="*/ 56665 w 2027355"/>
              <a:gd name="connsiteY44" fmla="*/ 261573 h 3162429"/>
              <a:gd name="connsiteX45" fmla="*/ 56665 w 2027355"/>
              <a:gd name="connsiteY45" fmla="*/ 844898 h 3162429"/>
              <a:gd name="connsiteX46" fmla="*/ 72431 w 2027355"/>
              <a:gd name="connsiteY46" fmla="*/ 939491 h 3162429"/>
              <a:gd name="connsiteX47" fmla="*/ 103962 w 2027355"/>
              <a:gd name="connsiteY47" fmla="*/ 1239036 h 3162429"/>
              <a:gd name="connsiteX48" fmla="*/ 182789 w 2027355"/>
              <a:gd name="connsiteY48" fmla="*/ 1428222 h 3162429"/>
              <a:gd name="connsiteX49" fmla="*/ 214320 w 2027355"/>
              <a:gd name="connsiteY49" fmla="*/ 1475518 h 3162429"/>
              <a:gd name="connsiteX50" fmla="*/ 277382 w 2027355"/>
              <a:gd name="connsiteY50" fmla="*/ 1522815 h 3162429"/>
              <a:gd name="connsiteX51" fmla="*/ 324679 w 2027355"/>
              <a:gd name="connsiteY51" fmla="*/ 1570111 h 3162429"/>
              <a:gd name="connsiteX52" fmla="*/ 356210 w 2027355"/>
              <a:gd name="connsiteY52" fmla="*/ 1633173 h 3162429"/>
              <a:gd name="connsiteX53" fmla="*/ 387741 w 2027355"/>
              <a:gd name="connsiteY53" fmla="*/ 1664705 h 3162429"/>
              <a:gd name="connsiteX54" fmla="*/ 403506 w 2027355"/>
              <a:gd name="connsiteY54" fmla="*/ 1712001 h 3162429"/>
              <a:gd name="connsiteX55" fmla="*/ 466569 w 2027355"/>
              <a:gd name="connsiteY55" fmla="*/ 1806594 h 3162429"/>
              <a:gd name="connsiteX56" fmla="*/ 498100 w 2027355"/>
              <a:gd name="connsiteY56" fmla="*/ 1869656 h 3162429"/>
              <a:gd name="connsiteX57" fmla="*/ 561162 w 2027355"/>
              <a:gd name="connsiteY57" fmla="*/ 1964249 h 3162429"/>
              <a:gd name="connsiteX58" fmla="*/ 624224 w 2027355"/>
              <a:gd name="connsiteY58" fmla="*/ 2184967 h 3162429"/>
              <a:gd name="connsiteX59" fmla="*/ 639989 w 2027355"/>
              <a:gd name="connsiteY59" fmla="*/ 2248029 h 3162429"/>
              <a:gd name="connsiteX60" fmla="*/ 671520 w 2027355"/>
              <a:gd name="connsiteY60" fmla="*/ 2295325 h 3162429"/>
              <a:gd name="connsiteX61" fmla="*/ 734582 w 2027355"/>
              <a:gd name="connsiteY61" fmla="*/ 2437215 h 3162429"/>
              <a:gd name="connsiteX62" fmla="*/ 781879 w 2027355"/>
              <a:gd name="connsiteY62" fmla="*/ 2468746 h 3162429"/>
              <a:gd name="connsiteX63" fmla="*/ 844941 w 2027355"/>
              <a:gd name="connsiteY63" fmla="*/ 2563339 h 3162429"/>
              <a:gd name="connsiteX64" fmla="*/ 876472 w 2027355"/>
              <a:gd name="connsiteY64" fmla="*/ 2610636 h 3162429"/>
              <a:gd name="connsiteX65" fmla="*/ 923769 w 2027355"/>
              <a:gd name="connsiteY65" fmla="*/ 2657932 h 3162429"/>
              <a:gd name="connsiteX66" fmla="*/ 955300 w 2027355"/>
              <a:gd name="connsiteY66" fmla="*/ 2705229 h 3162429"/>
              <a:gd name="connsiteX67" fmla="*/ 1049893 w 2027355"/>
              <a:gd name="connsiteY67" fmla="*/ 2752525 h 3162429"/>
              <a:gd name="connsiteX68" fmla="*/ 1097189 w 2027355"/>
              <a:gd name="connsiteY68" fmla="*/ 2784056 h 3162429"/>
              <a:gd name="connsiteX69" fmla="*/ 1176017 w 2027355"/>
              <a:gd name="connsiteY69" fmla="*/ 2925946 h 3162429"/>
              <a:gd name="connsiteX70" fmla="*/ 1270610 w 2027355"/>
              <a:gd name="connsiteY70" fmla="*/ 2973242 h 3162429"/>
              <a:gd name="connsiteX71" fmla="*/ 1317906 w 2027355"/>
              <a:gd name="connsiteY71" fmla="*/ 3004773 h 3162429"/>
              <a:gd name="connsiteX72" fmla="*/ 1396734 w 2027355"/>
              <a:gd name="connsiteY72" fmla="*/ 3067836 h 3162429"/>
              <a:gd name="connsiteX73" fmla="*/ 1444031 w 2027355"/>
              <a:gd name="connsiteY73" fmla="*/ 3083601 h 3162429"/>
              <a:gd name="connsiteX74" fmla="*/ 1585920 w 2027355"/>
              <a:gd name="connsiteY74" fmla="*/ 3162429 h 3162429"/>
              <a:gd name="connsiteX75" fmla="*/ 1806637 w 2027355"/>
              <a:gd name="connsiteY75" fmla="*/ 3115132 h 3162429"/>
              <a:gd name="connsiteX76" fmla="*/ 1853934 w 2027355"/>
              <a:gd name="connsiteY76" fmla="*/ 3099367 h 3162429"/>
              <a:gd name="connsiteX77" fmla="*/ 1838169 w 2027355"/>
              <a:gd name="connsiteY77" fmla="*/ 3052070 h 3162429"/>
              <a:gd name="connsiteX78" fmla="*/ 1790872 w 2027355"/>
              <a:gd name="connsiteY78" fmla="*/ 3020539 h 3162429"/>
              <a:gd name="connsiteX79" fmla="*/ 1775106 w 2027355"/>
              <a:gd name="connsiteY79" fmla="*/ 3004773 h 316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027355" h="3162429">
                <a:moveTo>
                  <a:pt x="2027355" y="3067836"/>
                </a:moveTo>
                <a:cubicBezTo>
                  <a:pt x="2006334" y="3062581"/>
                  <a:pt x="1984849" y="3058922"/>
                  <a:pt x="1964293" y="3052070"/>
                </a:cubicBezTo>
                <a:cubicBezTo>
                  <a:pt x="1937445" y="3043121"/>
                  <a:pt x="1912514" y="3028862"/>
                  <a:pt x="1885465" y="3020539"/>
                </a:cubicBezTo>
                <a:cubicBezTo>
                  <a:pt x="1844046" y="3007795"/>
                  <a:pt x="1800452" y="3002712"/>
                  <a:pt x="1759341" y="2989008"/>
                </a:cubicBezTo>
                <a:lnTo>
                  <a:pt x="1712044" y="2973242"/>
                </a:lnTo>
                <a:cubicBezTo>
                  <a:pt x="1677175" y="2938373"/>
                  <a:pt x="1655167" y="2922549"/>
                  <a:pt x="1633217" y="2878649"/>
                </a:cubicBezTo>
                <a:cubicBezTo>
                  <a:pt x="1599648" y="2811511"/>
                  <a:pt x="1640136" y="2847309"/>
                  <a:pt x="1585920" y="2784056"/>
                </a:cubicBezTo>
                <a:cubicBezTo>
                  <a:pt x="1566574" y="2761485"/>
                  <a:pt x="1542434" y="2743366"/>
                  <a:pt x="1522858" y="2720994"/>
                </a:cubicBezTo>
                <a:cubicBezTo>
                  <a:pt x="1487907" y="2681049"/>
                  <a:pt x="1463659" y="2643940"/>
                  <a:pt x="1444031" y="2594870"/>
                </a:cubicBezTo>
                <a:cubicBezTo>
                  <a:pt x="1431687" y="2564011"/>
                  <a:pt x="1423010" y="2531808"/>
                  <a:pt x="1412500" y="2500277"/>
                </a:cubicBezTo>
                <a:cubicBezTo>
                  <a:pt x="1407245" y="2484511"/>
                  <a:pt x="1404166" y="2467844"/>
                  <a:pt x="1396734" y="2452980"/>
                </a:cubicBezTo>
                <a:cubicBezTo>
                  <a:pt x="1386224" y="2431959"/>
                  <a:pt x="1376863" y="2410323"/>
                  <a:pt x="1365203" y="2389918"/>
                </a:cubicBezTo>
                <a:cubicBezTo>
                  <a:pt x="1355802" y="2373467"/>
                  <a:pt x="1342146" y="2359569"/>
                  <a:pt x="1333672" y="2342622"/>
                </a:cubicBezTo>
                <a:cubicBezTo>
                  <a:pt x="1268400" y="2212079"/>
                  <a:pt x="1376737" y="2383571"/>
                  <a:pt x="1286375" y="2248029"/>
                </a:cubicBezTo>
                <a:cubicBezTo>
                  <a:pt x="1228883" y="2075546"/>
                  <a:pt x="1320572" y="2336797"/>
                  <a:pt x="1239079" y="2153436"/>
                </a:cubicBezTo>
                <a:cubicBezTo>
                  <a:pt x="1225580" y="2123064"/>
                  <a:pt x="1218059" y="2090373"/>
                  <a:pt x="1207548" y="2058842"/>
                </a:cubicBezTo>
                <a:cubicBezTo>
                  <a:pt x="1207544" y="2058829"/>
                  <a:pt x="1176020" y="1964262"/>
                  <a:pt x="1176017" y="1964249"/>
                </a:cubicBezTo>
                <a:cubicBezTo>
                  <a:pt x="1167018" y="1919255"/>
                  <a:pt x="1157842" y="1866880"/>
                  <a:pt x="1144486" y="1822360"/>
                </a:cubicBezTo>
                <a:cubicBezTo>
                  <a:pt x="1134936" y="1790525"/>
                  <a:pt x="1131391" y="1755422"/>
                  <a:pt x="1112955" y="1727767"/>
                </a:cubicBezTo>
                <a:lnTo>
                  <a:pt x="1081424" y="1680470"/>
                </a:lnTo>
                <a:cubicBezTo>
                  <a:pt x="1076169" y="1654194"/>
                  <a:pt x="1072709" y="1627494"/>
                  <a:pt x="1065658" y="1601642"/>
                </a:cubicBezTo>
                <a:cubicBezTo>
                  <a:pt x="1056913" y="1569577"/>
                  <a:pt x="1044637" y="1538580"/>
                  <a:pt x="1034127" y="1507049"/>
                </a:cubicBezTo>
                <a:lnTo>
                  <a:pt x="986831" y="1365160"/>
                </a:lnTo>
                <a:cubicBezTo>
                  <a:pt x="986828" y="1365150"/>
                  <a:pt x="955303" y="1270578"/>
                  <a:pt x="955300" y="1270567"/>
                </a:cubicBezTo>
                <a:cubicBezTo>
                  <a:pt x="950045" y="1249546"/>
                  <a:pt x="945760" y="1228259"/>
                  <a:pt x="939534" y="1207505"/>
                </a:cubicBezTo>
                <a:cubicBezTo>
                  <a:pt x="929983" y="1175670"/>
                  <a:pt x="914522" y="1145502"/>
                  <a:pt x="908003" y="1112911"/>
                </a:cubicBezTo>
                <a:cubicBezTo>
                  <a:pt x="895497" y="1050383"/>
                  <a:pt x="879719" y="965000"/>
                  <a:pt x="860706" y="907960"/>
                </a:cubicBezTo>
                <a:lnTo>
                  <a:pt x="829175" y="813367"/>
                </a:lnTo>
                <a:cubicBezTo>
                  <a:pt x="823920" y="797601"/>
                  <a:pt x="817441" y="782192"/>
                  <a:pt x="813410" y="766070"/>
                </a:cubicBezTo>
                <a:cubicBezTo>
                  <a:pt x="808360" y="745871"/>
                  <a:pt x="793185" y="678324"/>
                  <a:pt x="781879" y="655711"/>
                </a:cubicBezTo>
                <a:cubicBezTo>
                  <a:pt x="773405" y="638764"/>
                  <a:pt x="758822" y="625362"/>
                  <a:pt x="750348" y="608415"/>
                </a:cubicBezTo>
                <a:cubicBezTo>
                  <a:pt x="742916" y="593551"/>
                  <a:pt x="742653" y="575645"/>
                  <a:pt x="734582" y="561118"/>
                </a:cubicBezTo>
                <a:cubicBezTo>
                  <a:pt x="716178" y="527991"/>
                  <a:pt x="692541" y="498056"/>
                  <a:pt x="671520" y="466525"/>
                </a:cubicBezTo>
                <a:cubicBezTo>
                  <a:pt x="661010" y="450760"/>
                  <a:pt x="648463" y="436176"/>
                  <a:pt x="639989" y="419229"/>
                </a:cubicBezTo>
                <a:cubicBezTo>
                  <a:pt x="623676" y="386603"/>
                  <a:pt x="602393" y="337520"/>
                  <a:pt x="576927" y="308870"/>
                </a:cubicBezTo>
                <a:cubicBezTo>
                  <a:pt x="547302" y="275542"/>
                  <a:pt x="507069" y="251380"/>
                  <a:pt x="482334" y="214277"/>
                </a:cubicBezTo>
                <a:cubicBezTo>
                  <a:pt x="471824" y="198511"/>
                  <a:pt x="465063" y="179457"/>
                  <a:pt x="450803" y="166980"/>
                </a:cubicBezTo>
                <a:cubicBezTo>
                  <a:pt x="422284" y="142026"/>
                  <a:pt x="383006" y="130714"/>
                  <a:pt x="356210" y="103918"/>
                </a:cubicBezTo>
                <a:lnTo>
                  <a:pt x="308913" y="56622"/>
                </a:lnTo>
                <a:cubicBezTo>
                  <a:pt x="303658" y="40856"/>
                  <a:pt x="308012" y="16757"/>
                  <a:pt x="293148" y="9325"/>
                </a:cubicBezTo>
                <a:cubicBezTo>
                  <a:pt x="274499" y="0"/>
                  <a:pt x="206521" y="51311"/>
                  <a:pt x="198555" y="56622"/>
                </a:cubicBezTo>
                <a:cubicBezTo>
                  <a:pt x="188045" y="72387"/>
                  <a:pt x="179154" y="89362"/>
                  <a:pt x="167024" y="103918"/>
                </a:cubicBezTo>
                <a:cubicBezTo>
                  <a:pt x="152750" y="121046"/>
                  <a:pt x="132686" y="133072"/>
                  <a:pt x="119727" y="151215"/>
                </a:cubicBezTo>
                <a:cubicBezTo>
                  <a:pt x="106067" y="170339"/>
                  <a:pt x="99856" y="193872"/>
                  <a:pt x="88196" y="214277"/>
                </a:cubicBezTo>
                <a:cubicBezTo>
                  <a:pt x="78795" y="230728"/>
                  <a:pt x="67175" y="245808"/>
                  <a:pt x="56665" y="261573"/>
                </a:cubicBezTo>
                <a:cubicBezTo>
                  <a:pt x="0" y="488243"/>
                  <a:pt x="30810" y="340716"/>
                  <a:pt x="56665" y="844898"/>
                </a:cubicBezTo>
                <a:cubicBezTo>
                  <a:pt x="58302" y="876822"/>
                  <a:pt x="68622" y="907753"/>
                  <a:pt x="72431" y="939491"/>
                </a:cubicBezTo>
                <a:cubicBezTo>
                  <a:pt x="84393" y="1039176"/>
                  <a:pt x="89249" y="1139720"/>
                  <a:pt x="103962" y="1239036"/>
                </a:cubicBezTo>
                <a:cubicBezTo>
                  <a:pt x="123889" y="1373541"/>
                  <a:pt x="120392" y="1340866"/>
                  <a:pt x="182789" y="1428222"/>
                </a:cubicBezTo>
                <a:cubicBezTo>
                  <a:pt x="193802" y="1443640"/>
                  <a:pt x="200922" y="1462120"/>
                  <a:pt x="214320" y="1475518"/>
                </a:cubicBezTo>
                <a:cubicBezTo>
                  <a:pt x="232900" y="1494098"/>
                  <a:pt x="257432" y="1505715"/>
                  <a:pt x="277382" y="1522815"/>
                </a:cubicBezTo>
                <a:cubicBezTo>
                  <a:pt x="294310" y="1537325"/>
                  <a:pt x="308913" y="1554346"/>
                  <a:pt x="324679" y="1570111"/>
                </a:cubicBezTo>
                <a:cubicBezTo>
                  <a:pt x="335189" y="1591132"/>
                  <a:pt x="343174" y="1613618"/>
                  <a:pt x="356210" y="1633173"/>
                </a:cubicBezTo>
                <a:cubicBezTo>
                  <a:pt x="364455" y="1645541"/>
                  <a:pt x="380094" y="1651959"/>
                  <a:pt x="387741" y="1664705"/>
                </a:cubicBezTo>
                <a:cubicBezTo>
                  <a:pt x="396291" y="1678955"/>
                  <a:pt x="395435" y="1697474"/>
                  <a:pt x="403506" y="1712001"/>
                </a:cubicBezTo>
                <a:cubicBezTo>
                  <a:pt x="421910" y="1745128"/>
                  <a:pt x="449622" y="1772699"/>
                  <a:pt x="466569" y="1806594"/>
                </a:cubicBezTo>
                <a:cubicBezTo>
                  <a:pt x="477079" y="1827615"/>
                  <a:pt x="486008" y="1849503"/>
                  <a:pt x="498100" y="1869656"/>
                </a:cubicBezTo>
                <a:cubicBezTo>
                  <a:pt x="517597" y="1902151"/>
                  <a:pt x="561162" y="1964249"/>
                  <a:pt x="561162" y="1964249"/>
                </a:cubicBezTo>
                <a:cubicBezTo>
                  <a:pt x="606396" y="2099951"/>
                  <a:pt x="584633" y="2026602"/>
                  <a:pt x="624224" y="2184967"/>
                </a:cubicBezTo>
                <a:cubicBezTo>
                  <a:pt x="629479" y="2205988"/>
                  <a:pt x="627970" y="2230001"/>
                  <a:pt x="639989" y="2248029"/>
                </a:cubicBezTo>
                <a:cubicBezTo>
                  <a:pt x="650499" y="2263794"/>
                  <a:pt x="663825" y="2278010"/>
                  <a:pt x="671520" y="2295325"/>
                </a:cubicBezTo>
                <a:cubicBezTo>
                  <a:pt x="696497" y="2351522"/>
                  <a:pt x="691767" y="2394400"/>
                  <a:pt x="734582" y="2437215"/>
                </a:cubicBezTo>
                <a:cubicBezTo>
                  <a:pt x="747980" y="2450613"/>
                  <a:pt x="766113" y="2458236"/>
                  <a:pt x="781879" y="2468746"/>
                </a:cubicBezTo>
                <a:lnTo>
                  <a:pt x="844941" y="2563339"/>
                </a:lnTo>
                <a:cubicBezTo>
                  <a:pt x="855451" y="2579105"/>
                  <a:pt x="863074" y="2597238"/>
                  <a:pt x="876472" y="2610636"/>
                </a:cubicBezTo>
                <a:cubicBezTo>
                  <a:pt x="892238" y="2626401"/>
                  <a:pt x="909496" y="2640804"/>
                  <a:pt x="923769" y="2657932"/>
                </a:cubicBezTo>
                <a:cubicBezTo>
                  <a:pt x="935899" y="2672488"/>
                  <a:pt x="941902" y="2691831"/>
                  <a:pt x="955300" y="2705229"/>
                </a:cubicBezTo>
                <a:cubicBezTo>
                  <a:pt x="985862" y="2735792"/>
                  <a:pt x="1011425" y="2739703"/>
                  <a:pt x="1049893" y="2752525"/>
                </a:cubicBezTo>
                <a:cubicBezTo>
                  <a:pt x="1065658" y="2763035"/>
                  <a:pt x="1085353" y="2769260"/>
                  <a:pt x="1097189" y="2784056"/>
                </a:cubicBezTo>
                <a:cubicBezTo>
                  <a:pt x="1162903" y="2866199"/>
                  <a:pt x="1017165" y="2820044"/>
                  <a:pt x="1176017" y="2925946"/>
                </a:cubicBezTo>
                <a:cubicBezTo>
                  <a:pt x="1237140" y="2966695"/>
                  <a:pt x="1205338" y="2951485"/>
                  <a:pt x="1270610" y="2973242"/>
                </a:cubicBezTo>
                <a:cubicBezTo>
                  <a:pt x="1286375" y="2983752"/>
                  <a:pt x="1303111" y="2992936"/>
                  <a:pt x="1317906" y="3004773"/>
                </a:cubicBezTo>
                <a:cubicBezTo>
                  <a:pt x="1366786" y="3043878"/>
                  <a:pt x="1332033" y="3035486"/>
                  <a:pt x="1396734" y="3067836"/>
                </a:cubicBezTo>
                <a:cubicBezTo>
                  <a:pt x="1411598" y="3075268"/>
                  <a:pt x="1428265" y="3078346"/>
                  <a:pt x="1444031" y="3083601"/>
                </a:cubicBezTo>
                <a:cubicBezTo>
                  <a:pt x="1552451" y="3155881"/>
                  <a:pt x="1502673" y="3134679"/>
                  <a:pt x="1585920" y="3162429"/>
                </a:cubicBezTo>
                <a:cubicBezTo>
                  <a:pt x="1745028" y="3142540"/>
                  <a:pt x="1671847" y="3160061"/>
                  <a:pt x="1806637" y="3115132"/>
                </a:cubicBezTo>
                <a:lnTo>
                  <a:pt x="1853934" y="3099367"/>
                </a:lnTo>
                <a:cubicBezTo>
                  <a:pt x="1848679" y="3083601"/>
                  <a:pt x="1848550" y="3065047"/>
                  <a:pt x="1838169" y="3052070"/>
                </a:cubicBezTo>
                <a:cubicBezTo>
                  <a:pt x="1826332" y="3037274"/>
                  <a:pt x="1806030" y="3031908"/>
                  <a:pt x="1790872" y="3020539"/>
                </a:cubicBezTo>
                <a:cubicBezTo>
                  <a:pt x="1784926" y="3016080"/>
                  <a:pt x="1780361" y="3010028"/>
                  <a:pt x="1775106" y="3004773"/>
                </a:cubicBezTo>
              </a:path>
            </a:pathLst>
          </a:custGeom>
          <a:solidFill>
            <a:srgbClr val="FFFF00">
              <a:alpha val="14000"/>
            </a:srgbClr>
          </a:solid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Flowchart: Decision 22"/>
          <p:cNvSpPr/>
          <p:nvPr/>
        </p:nvSpPr>
        <p:spPr>
          <a:xfrm>
            <a:off x="4495800" y="1219200"/>
            <a:ext cx="762000" cy="533400"/>
          </a:xfrm>
          <a:prstGeom prst="flowChartDecisi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0000"/>
                </a:solidFill>
              </a:rPr>
              <a:t>IED</a:t>
            </a:r>
            <a:endParaRPr lang="en-US" sz="1050" b="1" dirty="0">
              <a:solidFill>
                <a:srgbClr val="FF0000"/>
              </a:solidFill>
            </a:endParaRPr>
          </a:p>
        </p:txBody>
      </p:sp>
      <p:sp>
        <p:nvSpPr>
          <p:cNvPr id="15" name="TextBox 14"/>
          <p:cNvSpPr txBox="1"/>
          <p:nvPr/>
        </p:nvSpPr>
        <p:spPr>
          <a:xfrm>
            <a:off x="2819400" y="1219200"/>
            <a:ext cx="1553630" cy="461665"/>
          </a:xfrm>
          <a:prstGeom prst="rect">
            <a:avLst/>
          </a:prstGeom>
          <a:solidFill>
            <a:schemeClr val="bg1"/>
          </a:solidFill>
        </p:spPr>
        <p:txBody>
          <a:bodyPr wrap="none" rtlCol="0">
            <a:spAutoFit/>
          </a:bodyPr>
          <a:lstStyle/>
          <a:p>
            <a:r>
              <a:rPr lang="en-US" sz="2400" dirty="0" smtClean="0">
                <a:solidFill>
                  <a:srgbClr val="FF0000"/>
                </a:solidFill>
              </a:rPr>
              <a:t>Obstacles</a:t>
            </a:r>
            <a:endParaRPr lang="en-US" sz="2400" dirty="0">
              <a:solidFill>
                <a:srgbClr val="FF0000"/>
              </a:solidFill>
            </a:endParaRPr>
          </a:p>
        </p:txBody>
      </p:sp>
      <p:sp>
        <p:nvSpPr>
          <p:cNvPr id="16" name="TextBox 15"/>
          <p:cNvSpPr txBox="1"/>
          <p:nvPr/>
        </p:nvSpPr>
        <p:spPr>
          <a:xfrm>
            <a:off x="3048000" y="1676400"/>
            <a:ext cx="3106813" cy="461665"/>
          </a:xfrm>
          <a:prstGeom prst="rect">
            <a:avLst/>
          </a:prstGeom>
          <a:solidFill>
            <a:schemeClr val="bg1"/>
          </a:solidFill>
        </p:spPr>
        <p:txBody>
          <a:bodyPr wrap="none" rtlCol="0">
            <a:spAutoFit/>
          </a:bodyPr>
          <a:lstStyle/>
          <a:p>
            <a:r>
              <a:rPr lang="en-US" sz="2400" dirty="0" smtClean="0">
                <a:solidFill>
                  <a:srgbClr val="FF0000"/>
                </a:solidFill>
              </a:rPr>
              <a:t>Avenues of Approach</a:t>
            </a:r>
            <a:endParaRPr lang="en-US" sz="2400" dirty="0">
              <a:solidFill>
                <a:srgbClr val="FF0000"/>
              </a:solidFill>
            </a:endParaRPr>
          </a:p>
        </p:txBody>
      </p:sp>
      <p:sp>
        <p:nvSpPr>
          <p:cNvPr id="18" name="TextBox 17"/>
          <p:cNvSpPr txBox="1"/>
          <p:nvPr/>
        </p:nvSpPr>
        <p:spPr>
          <a:xfrm>
            <a:off x="3276600" y="2133600"/>
            <a:ext cx="1736757" cy="461665"/>
          </a:xfrm>
          <a:prstGeom prst="rect">
            <a:avLst/>
          </a:prstGeom>
          <a:solidFill>
            <a:schemeClr val="bg1"/>
          </a:solidFill>
        </p:spPr>
        <p:txBody>
          <a:bodyPr wrap="none" rtlCol="0">
            <a:spAutoFit/>
          </a:bodyPr>
          <a:lstStyle/>
          <a:p>
            <a:r>
              <a:rPr lang="en-US" sz="2400" dirty="0" smtClean="0">
                <a:solidFill>
                  <a:srgbClr val="FF0000"/>
                </a:solidFill>
              </a:rPr>
              <a:t>Key Terrain</a:t>
            </a:r>
            <a:endParaRPr lang="en-US" sz="2400" dirty="0">
              <a:solidFill>
                <a:srgbClr val="FF0000"/>
              </a:solidFill>
            </a:endParaRPr>
          </a:p>
        </p:txBody>
      </p:sp>
      <p:sp>
        <p:nvSpPr>
          <p:cNvPr id="20" name="TextBox 19"/>
          <p:cNvSpPr txBox="1"/>
          <p:nvPr/>
        </p:nvSpPr>
        <p:spPr>
          <a:xfrm>
            <a:off x="3511527" y="2590800"/>
            <a:ext cx="4565673" cy="461665"/>
          </a:xfrm>
          <a:prstGeom prst="rect">
            <a:avLst/>
          </a:prstGeom>
          <a:solidFill>
            <a:schemeClr val="bg1"/>
          </a:solidFill>
        </p:spPr>
        <p:txBody>
          <a:bodyPr wrap="none" rtlCol="0">
            <a:spAutoFit/>
          </a:bodyPr>
          <a:lstStyle/>
          <a:p>
            <a:r>
              <a:rPr lang="en-US" sz="2400" dirty="0" smtClean="0">
                <a:solidFill>
                  <a:srgbClr val="FF0000"/>
                </a:solidFill>
              </a:rPr>
              <a:t>Observation and Fields of Fire </a:t>
            </a:r>
            <a:endParaRPr lang="en-US" sz="2400" dirty="0">
              <a:solidFill>
                <a:srgbClr val="FF0000"/>
              </a:solidFill>
            </a:endParaRPr>
          </a:p>
        </p:txBody>
      </p:sp>
      <p:sp>
        <p:nvSpPr>
          <p:cNvPr id="21" name="TextBox 20"/>
          <p:cNvSpPr txBox="1"/>
          <p:nvPr/>
        </p:nvSpPr>
        <p:spPr>
          <a:xfrm>
            <a:off x="3810000" y="3048000"/>
            <a:ext cx="4114800" cy="461665"/>
          </a:xfrm>
          <a:prstGeom prst="rect">
            <a:avLst/>
          </a:prstGeom>
          <a:solidFill>
            <a:schemeClr val="bg1"/>
          </a:solidFill>
        </p:spPr>
        <p:txBody>
          <a:bodyPr wrap="square" rtlCol="0">
            <a:spAutoFit/>
          </a:bodyPr>
          <a:lstStyle/>
          <a:p>
            <a:r>
              <a:rPr lang="en-US" sz="2400" dirty="0" smtClean="0">
                <a:solidFill>
                  <a:srgbClr val="FF0000"/>
                </a:solidFill>
              </a:rPr>
              <a:t>Cover and Concealment</a:t>
            </a:r>
            <a:endParaRPr lang="en-US" sz="2400" dirty="0">
              <a:solidFill>
                <a:srgbClr val="FF0000"/>
              </a:solidFill>
            </a:endParaRPr>
          </a:p>
        </p:txBody>
      </p:sp>
    </p:spTree>
    <p:extLst>
      <p:ext uri="{BB962C8B-B14F-4D97-AF65-F5344CB8AC3E}">
        <p14:creationId xmlns:p14="http://schemas.microsoft.com/office/powerpoint/2010/main" val="3320122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6"/>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8"/>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0"/>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2" nodeType="click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par>
                                <p:cTn id="64" presetID="1" presetClass="entr" presetSubtype="0" fill="hold" grpId="2" nodeType="with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par>
                                <p:cTn id="66" presetID="1" presetClass="entr" presetSubtype="0" fill="hold" grpId="2" nodeType="with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par>
                                <p:cTn id="68" presetID="1" presetClass="entr" presetSubtype="0" fill="hold" grpId="2" nodeType="with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par>
                                <p:cTn id="70" presetID="1" presetClass="entr" presetSubtype="0" fill="hold" grpId="1" nodeType="withEffect">
                                  <p:stCondLst>
                                    <p:cond delay="0"/>
                                  </p:stCondLst>
                                  <p:childTnLst>
                                    <p:set>
                                      <p:cBhvr>
                                        <p:cTn id="7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 grpId="0" animBg="1"/>
      <p:bldP spid="22" grpId="0" animBg="1"/>
      <p:bldP spid="26" grpId="0" animBg="1"/>
      <p:bldP spid="27" grpId="0" animBg="1"/>
      <p:bldP spid="32" grpId="0" animBg="1"/>
      <p:bldP spid="28" grpId="0" animBg="1"/>
      <p:bldP spid="29" grpId="0" animBg="1"/>
      <p:bldP spid="19" grpId="0" animBg="1"/>
      <p:bldP spid="33" grpId="0" animBg="1"/>
      <p:bldP spid="23" grpId="0" animBg="1"/>
      <p:bldP spid="15" grpId="0" animBg="1"/>
      <p:bldP spid="15" grpId="1" animBg="1"/>
      <p:bldP spid="15" grpId="2" animBg="1"/>
      <p:bldP spid="16" grpId="0" animBg="1"/>
      <p:bldP spid="16" grpId="1" animBg="1"/>
      <p:bldP spid="16" grpId="2" animBg="1"/>
      <p:bldP spid="18" grpId="0" animBg="1"/>
      <p:bldP spid="18" grpId="1" animBg="1"/>
      <p:bldP spid="18" grpId="2" animBg="1"/>
      <p:bldP spid="20" grpId="0" animBg="1"/>
      <p:bldP spid="20" grpId="1" animBg="1"/>
      <p:bldP spid="20" grpId="2" animBg="1"/>
      <p:bldP spid="21" grpId="0" animBg="1"/>
      <p:bldP spid="21" grpId="1"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2400" y="815975"/>
            <a:ext cx="2514599" cy="307777"/>
          </a:xfrm>
          <a:prstGeom prst="rect">
            <a:avLst/>
          </a:prstGeom>
          <a:noFill/>
          <a:ln w="9525">
            <a:noFill/>
            <a:miter lim="800000"/>
            <a:headEnd/>
            <a:tailEnd/>
          </a:ln>
        </p:spPr>
        <p:txBody>
          <a:bodyPr wrap="square">
            <a:spAutoFit/>
          </a:bodyPr>
          <a:lstStyle/>
          <a:p>
            <a:r>
              <a:rPr lang="en-US" sz="1400" b="1" u="sng" dirty="0">
                <a:latin typeface="Arial" pitchFamily="34" charset="0"/>
                <a:cs typeface="Arial" pitchFamily="34" charset="0"/>
              </a:rPr>
              <a:t>Troop </a:t>
            </a:r>
            <a:r>
              <a:rPr lang="en-US" sz="1400" b="1" u="sng" dirty="0" smtClean="0">
                <a:latin typeface="Arial" pitchFamily="34" charset="0"/>
                <a:cs typeface="Arial" pitchFamily="34" charset="0"/>
              </a:rPr>
              <a:t>Leading Procedures</a:t>
            </a:r>
            <a:endParaRPr lang="en-US" sz="1400" b="1"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b="1" dirty="0">
                <a:latin typeface="Arial" pitchFamily="34" charset="0"/>
                <a:cs typeface="Arial" pitchFamily="34" charset="0"/>
              </a:rPr>
              <a:t>1. </a:t>
            </a:r>
            <a:r>
              <a:rPr lang="en-US" sz="1400" b="1" dirty="0">
                <a:latin typeface="Arial" pitchFamily="34" charset="0"/>
                <a:cs typeface="Arial" pitchFamily="34" charset="0"/>
              </a:rPr>
              <a:t>Receive the mission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Initial timeline, possible mission</a:t>
            </a:r>
          </a:p>
          <a:p>
            <a:pPr marL="342900" indent="-342900"/>
            <a:r>
              <a:rPr lang="en-US" sz="1600" b="1" dirty="0">
                <a:latin typeface="Arial" pitchFamily="34" charset="0"/>
                <a:cs typeface="Arial" pitchFamily="34" charset="0"/>
              </a:rPr>
              <a:t>2. </a:t>
            </a:r>
            <a:r>
              <a:rPr lang="en-US" sz="1400" b="1" dirty="0">
                <a:latin typeface="Arial" pitchFamily="34" charset="0"/>
                <a:cs typeface="Arial" pitchFamily="34" charset="0"/>
              </a:rPr>
              <a:t>Issue the WARNO</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5 Paragraph format (min info)</a:t>
            </a:r>
          </a:p>
          <a:p>
            <a:pPr marL="342900" indent="-342900"/>
            <a:r>
              <a:rPr lang="en-US" sz="1600" b="1" dirty="0">
                <a:latin typeface="Arial" pitchFamily="34" charset="0"/>
                <a:cs typeface="Arial" pitchFamily="34" charset="0"/>
              </a:rPr>
              <a:t>3</a:t>
            </a:r>
            <a:r>
              <a:rPr lang="en-US" sz="1400" b="1" dirty="0">
                <a:latin typeface="Arial" pitchFamily="34" charset="0"/>
                <a:cs typeface="Arial" pitchFamily="34" charset="0"/>
              </a:rPr>
              <a:t>. Make a tentative plan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a. Mission analysis</a:t>
            </a:r>
          </a:p>
          <a:p>
            <a:pPr marL="342900" indent="-342900"/>
            <a:r>
              <a:rPr lang="en-US" sz="1200" b="1" dirty="0">
                <a:latin typeface="Arial" pitchFamily="34" charset="0"/>
                <a:cs typeface="Arial" pitchFamily="34" charset="0"/>
              </a:rPr>
              <a:t>	b. COA development</a:t>
            </a:r>
          </a:p>
          <a:p>
            <a:pPr marL="342900" indent="-342900"/>
            <a:r>
              <a:rPr lang="en-US" sz="1200" b="1" dirty="0">
                <a:latin typeface="Arial" pitchFamily="34" charset="0"/>
                <a:cs typeface="Arial" pitchFamily="34" charset="0"/>
              </a:rPr>
              <a:t>	c. COA analysis</a:t>
            </a:r>
          </a:p>
          <a:p>
            <a:pPr marL="342900" indent="-342900"/>
            <a:r>
              <a:rPr lang="en-US" sz="1200" b="1" dirty="0">
                <a:latin typeface="Arial" pitchFamily="34" charset="0"/>
                <a:cs typeface="Arial" pitchFamily="34" charset="0"/>
              </a:rPr>
              <a:t>	d. COA comparison</a:t>
            </a:r>
          </a:p>
          <a:p>
            <a:pPr marL="342900" indent="-342900"/>
            <a:r>
              <a:rPr lang="en-US" sz="1200" b="1" dirty="0">
                <a:latin typeface="Arial" pitchFamily="34" charset="0"/>
                <a:cs typeface="Arial" pitchFamily="34" charset="0"/>
              </a:rPr>
              <a:t>	e. COA selection</a:t>
            </a:r>
          </a:p>
          <a:p>
            <a:pPr marL="342900" indent="-342900"/>
            <a:r>
              <a:rPr lang="en-US" sz="1600" b="1" dirty="0">
                <a:latin typeface="Arial" pitchFamily="34" charset="0"/>
                <a:cs typeface="Arial" pitchFamily="34" charset="0"/>
              </a:rPr>
              <a:t>4. </a:t>
            </a:r>
            <a:r>
              <a:rPr lang="en-US" sz="1400" b="1" dirty="0">
                <a:latin typeface="Arial" pitchFamily="34" charset="0"/>
                <a:cs typeface="Arial" pitchFamily="34" charset="0"/>
              </a:rPr>
              <a:t>Initiate Movement</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XO, 1SG</a:t>
            </a:r>
          </a:p>
          <a:p>
            <a:pPr marL="342900" indent="-342900"/>
            <a:r>
              <a:rPr lang="en-US" sz="1600" b="1" dirty="0">
                <a:latin typeface="Arial" pitchFamily="34" charset="0"/>
                <a:cs typeface="Arial" pitchFamily="34" charset="0"/>
              </a:rPr>
              <a:t>5. </a:t>
            </a:r>
            <a:r>
              <a:rPr lang="en-US" sz="1400" b="1" dirty="0">
                <a:latin typeface="Arial" pitchFamily="34" charset="0"/>
                <a:cs typeface="Arial" pitchFamily="34" charset="0"/>
              </a:rPr>
              <a:t>Conduct Reconnaissance</a:t>
            </a:r>
          </a:p>
          <a:p>
            <a:pPr marL="342900" indent="-342900"/>
            <a:r>
              <a:rPr lang="en-US" sz="1400" b="1" dirty="0">
                <a:latin typeface="Arial" pitchFamily="34" charset="0"/>
                <a:cs typeface="Arial" pitchFamily="34" charset="0"/>
              </a:rPr>
              <a:t>6. Complete the plan</a:t>
            </a:r>
          </a:p>
          <a:p>
            <a:pPr marL="342900" indent="-342900"/>
            <a:r>
              <a:rPr lang="en-US" sz="1200" b="1" dirty="0">
                <a:latin typeface="Arial" pitchFamily="34" charset="0"/>
                <a:cs typeface="Arial" pitchFamily="34" charset="0"/>
              </a:rPr>
              <a:t>	Orders Production</a:t>
            </a:r>
          </a:p>
          <a:p>
            <a:pPr marL="342900" indent="-342900"/>
            <a:r>
              <a:rPr lang="en-US" sz="1600" b="1" dirty="0">
                <a:latin typeface="Arial" pitchFamily="34" charset="0"/>
                <a:cs typeface="Arial" pitchFamily="34" charset="0"/>
              </a:rPr>
              <a:t>7. </a:t>
            </a:r>
            <a:r>
              <a:rPr lang="en-US" sz="1400" b="1" dirty="0">
                <a:latin typeface="Arial" pitchFamily="34" charset="0"/>
                <a:cs typeface="Arial" pitchFamily="34" charset="0"/>
              </a:rPr>
              <a:t>Issue the Order</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Verbal, Terrain Model, Paper</a:t>
            </a:r>
          </a:p>
          <a:p>
            <a:pPr marL="342900" indent="-342900"/>
            <a:r>
              <a:rPr lang="en-US" sz="1600" b="1" dirty="0">
                <a:latin typeface="Arial" pitchFamily="34" charset="0"/>
                <a:cs typeface="Arial" pitchFamily="34" charset="0"/>
              </a:rPr>
              <a:t>8.  </a:t>
            </a:r>
            <a:r>
              <a:rPr lang="en-US" sz="1400" b="1" dirty="0">
                <a:latin typeface="Arial" pitchFamily="34" charset="0"/>
                <a:cs typeface="Arial" pitchFamily="34" charset="0"/>
              </a:rPr>
              <a:t>Supervise and Refine</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Confirm Briefs</a:t>
            </a:r>
          </a:p>
          <a:p>
            <a:pPr marL="342900" indent="-342900"/>
            <a:r>
              <a:rPr lang="en-US" sz="1200" b="1" dirty="0">
                <a:latin typeface="Arial" pitchFamily="34" charset="0"/>
                <a:cs typeface="Arial" pitchFamily="34" charset="0"/>
              </a:rPr>
              <a:t>	Back Briefs</a:t>
            </a:r>
          </a:p>
          <a:p>
            <a:pPr marL="342900" indent="-342900"/>
            <a:r>
              <a:rPr lang="en-US" sz="1200" b="1" dirty="0">
                <a:latin typeface="Arial" pitchFamily="34" charset="0"/>
                <a:cs typeface="Arial" pitchFamily="34" charset="0"/>
              </a:rPr>
              <a:t>	Rehearsals</a:t>
            </a:r>
          </a:p>
          <a:p>
            <a:pPr marL="342900" indent="-342900"/>
            <a:r>
              <a:rPr lang="en-US" sz="1200" b="1" dirty="0">
                <a:latin typeface="Arial" pitchFamily="34" charset="0"/>
                <a:cs typeface="Arial" pitchFamily="34" charset="0"/>
              </a:rPr>
              <a:t>	PCC-1 down</a:t>
            </a:r>
          </a:p>
          <a:p>
            <a:pPr marL="342900" indent="-342900"/>
            <a:r>
              <a:rPr lang="en-US" sz="1200" b="1"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sp>
        <p:nvSpPr>
          <p:cNvPr id="18436" name="TextBox 5"/>
          <p:cNvSpPr txBox="1">
            <a:spLocks noChangeArrowheads="1"/>
          </p:cNvSpPr>
          <p:nvPr/>
        </p:nvSpPr>
        <p:spPr bwMode="auto">
          <a:xfrm>
            <a:off x="2759075" y="1033463"/>
            <a:ext cx="2955925" cy="1938992"/>
          </a:xfrm>
          <a:prstGeom prst="rect">
            <a:avLst/>
          </a:prstGeom>
          <a:noFill/>
          <a:ln w="28575">
            <a:solidFill>
              <a:schemeClr val="tx2"/>
            </a:solidFill>
            <a:miter lim="800000"/>
            <a:headEnd/>
            <a:tailEnd/>
          </a:ln>
        </p:spPr>
        <p:txBody>
          <a:bodyPr wrap="square">
            <a:spAutoFit/>
          </a:bodyPr>
          <a:lstStyle/>
          <a:p>
            <a:pPr marL="109538" indent="-109538">
              <a:buFont typeface="Arial" charset="0"/>
              <a:buChar char="•"/>
            </a:pPr>
            <a:r>
              <a:rPr lang="en-US" sz="1200" b="1" dirty="0">
                <a:latin typeface="Arial" pitchFamily="34" charset="0"/>
                <a:cs typeface="Arial" pitchFamily="34" charset="0"/>
              </a:rPr>
              <a:t>Type of operation</a:t>
            </a:r>
          </a:p>
          <a:p>
            <a:pPr marL="109538" indent="-109538">
              <a:buFont typeface="Arial" charset="0"/>
              <a:buChar char="•"/>
            </a:pPr>
            <a:r>
              <a:rPr lang="en-US" sz="1200" b="1" dirty="0">
                <a:latin typeface="Arial" pitchFamily="34" charset="0"/>
                <a:cs typeface="Arial" pitchFamily="34" charset="0"/>
              </a:rPr>
              <a:t>General location of Operation</a:t>
            </a:r>
          </a:p>
          <a:p>
            <a:pPr marL="109538" indent="-109538">
              <a:buFont typeface="Arial" charset="0"/>
              <a:buChar char="•"/>
            </a:pPr>
            <a:r>
              <a:rPr lang="en-US" sz="1200" b="1" dirty="0">
                <a:latin typeface="Arial" pitchFamily="34" charset="0"/>
                <a:cs typeface="Arial" pitchFamily="34" charset="0"/>
              </a:rPr>
              <a:t>Initial operational timeline</a:t>
            </a:r>
          </a:p>
          <a:p>
            <a:pPr marL="109538" indent="-109538">
              <a:buFont typeface="Arial" charset="0"/>
              <a:buChar char="•"/>
            </a:pPr>
            <a:r>
              <a:rPr lang="en-US" sz="1200" b="1" dirty="0">
                <a:latin typeface="Arial" pitchFamily="34" charset="0"/>
                <a:cs typeface="Arial" pitchFamily="34" charset="0"/>
              </a:rPr>
              <a:t>Reconnaissance to initiate</a:t>
            </a:r>
          </a:p>
          <a:p>
            <a:pPr marL="109538" indent="-109538">
              <a:buFont typeface="Arial" charset="0"/>
              <a:buChar char="•"/>
            </a:pPr>
            <a:r>
              <a:rPr lang="en-US" sz="1200" b="1" dirty="0">
                <a:latin typeface="Arial" pitchFamily="34" charset="0"/>
                <a:cs typeface="Arial" pitchFamily="34" charset="0"/>
              </a:rPr>
              <a:t>Movement to initiate</a:t>
            </a:r>
          </a:p>
          <a:p>
            <a:pPr marL="109538" indent="-109538">
              <a:buFont typeface="Arial" charset="0"/>
              <a:buChar char="•"/>
            </a:pPr>
            <a:r>
              <a:rPr lang="en-US" sz="1200" b="1" dirty="0">
                <a:latin typeface="Arial" pitchFamily="34" charset="0"/>
                <a:cs typeface="Arial" pitchFamily="34" charset="0"/>
              </a:rPr>
              <a:t>Planning and preparation instructions</a:t>
            </a:r>
          </a:p>
          <a:p>
            <a:pPr marL="117475" lvl="1" indent="-117475">
              <a:buFont typeface="Arial" charset="0"/>
              <a:buChar char="•"/>
            </a:pPr>
            <a:r>
              <a:rPr lang="en-US" sz="1200" b="1" dirty="0">
                <a:latin typeface="Arial" pitchFamily="34" charset="0"/>
                <a:cs typeface="Arial" pitchFamily="34" charset="0"/>
              </a:rPr>
              <a:t>To include planning timeline</a:t>
            </a:r>
          </a:p>
          <a:p>
            <a:pPr marL="109538" indent="-109538">
              <a:buFont typeface="Arial" charset="0"/>
              <a:buChar char="•"/>
            </a:pPr>
            <a:r>
              <a:rPr lang="en-US" sz="1200" b="1" dirty="0">
                <a:latin typeface="Arial" pitchFamily="34" charset="0"/>
                <a:cs typeface="Arial" pitchFamily="34" charset="0"/>
              </a:rPr>
              <a:t>Information requirements (IR &amp; CCIR)</a:t>
            </a:r>
          </a:p>
        </p:txBody>
      </p:sp>
      <p:sp>
        <p:nvSpPr>
          <p:cNvPr id="18440" name="TextBox 22"/>
          <p:cNvSpPr txBox="1">
            <a:spLocks noChangeArrowheads="1"/>
          </p:cNvSpPr>
          <p:nvPr/>
        </p:nvSpPr>
        <p:spPr bwMode="auto">
          <a:xfrm>
            <a:off x="2759075" y="4913313"/>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Enemy</a:t>
            </a:r>
          </a:p>
          <a:p>
            <a:pPr>
              <a:buFont typeface="Arial" charset="0"/>
              <a:buChar char="•"/>
            </a:pPr>
            <a:r>
              <a:rPr lang="en-US" sz="1200" b="1" dirty="0">
                <a:latin typeface="Arial" pitchFamily="34" charset="0"/>
                <a:cs typeface="Arial" pitchFamily="34" charset="0"/>
              </a:rPr>
              <a:t> General Situation</a:t>
            </a:r>
          </a:p>
          <a:p>
            <a:pPr>
              <a:buFont typeface="Arial" charset="0"/>
              <a:buChar char="•"/>
            </a:pPr>
            <a:r>
              <a:rPr lang="en-US" sz="1200" b="1" dirty="0">
                <a:latin typeface="Arial" pitchFamily="34" charset="0"/>
                <a:cs typeface="Arial" pitchFamily="34" charset="0"/>
              </a:rPr>
              <a:t> Disposition</a:t>
            </a:r>
          </a:p>
          <a:p>
            <a:pPr>
              <a:buFont typeface="Arial" charset="0"/>
              <a:buChar char="•"/>
            </a:pPr>
            <a:r>
              <a:rPr lang="en-US" sz="1200" b="1" dirty="0">
                <a:latin typeface="Arial" pitchFamily="34" charset="0"/>
                <a:cs typeface="Arial" pitchFamily="34" charset="0"/>
              </a:rPr>
              <a:t> Composition</a:t>
            </a:r>
          </a:p>
          <a:p>
            <a:pPr>
              <a:buFont typeface="Arial" charset="0"/>
              <a:buChar char="•"/>
            </a:pPr>
            <a:r>
              <a:rPr lang="en-US" sz="1200" b="1" dirty="0">
                <a:latin typeface="Arial" pitchFamily="34" charset="0"/>
                <a:cs typeface="Arial" pitchFamily="34" charset="0"/>
              </a:rPr>
              <a:t> Strength</a:t>
            </a:r>
          </a:p>
          <a:p>
            <a:pPr>
              <a:buFont typeface="Arial" charset="0"/>
              <a:buChar char="•"/>
            </a:pPr>
            <a:r>
              <a:rPr lang="en-US" sz="1200" b="1" dirty="0">
                <a:latin typeface="Arial" pitchFamily="34" charset="0"/>
                <a:cs typeface="Arial" pitchFamily="34" charset="0"/>
              </a:rPr>
              <a:t> Capabilities by WFF</a:t>
            </a:r>
          </a:p>
          <a:p>
            <a:pPr>
              <a:buFont typeface="Arial" charset="0"/>
              <a:buChar char="•"/>
            </a:pPr>
            <a:r>
              <a:rPr lang="en-US" sz="1200" b="1" dirty="0">
                <a:latin typeface="Arial" pitchFamily="34" charset="0"/>
                <a:cs typeface="Arial" pitchFamily="34" charset="0"/>
              </a:rPr>
              <a:t> PCOA &amp; MDCOA</a:t>
            </a:r>
          </a:p>
        </p:txBody>
      </p:sp>
      <p:sp>
        <p:nvSpPr>
          <p:cNvPr id="18441" name="TextBox 23"/>
          <p:cNvSpPr txBox="1">
            <a:spLocks noChangeArrowheads="1"/>
          </p:cNvSpPr>
          <p:nvPr/>
        </p:nvSpPr>
        <p:spPr bwMode="auto">
          <a:xfrm>
            <a:off x="6045200" y="5334000"/>
            <a:ext cx="3048000" cy="1015663"/>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Troops</a:t>
            </a:r>
          </a:p>
          <a:p>
            <a:pPr>
              <a:buFont typeface="Arial" charset="0"/>
              <a:buChar char="•"/>
            </a:pPr>
            <a:r>
              <a:rPr lang="en-US" sz="1200" b="1" dirty="0">
                <a:latin typeface="Arial" pitchFamily="34" charset="0"/>
                <a:cs typeface="Arial" pitchFamily="34" charset="0"/>
              </a:rPr>
              <a:t> Leadership</a:t>
            </a:r>
          </a:p>
          <a:p>
            <a:pPr>
              <a:buFont typeface="Arial" charset="0"/>
              <a:buChar char="•"/>
            </a:pPr>
            <a:r>
              <a:rPr lang="en-US" sz="1200" b="1" dirty="0">
                <a:latin typeface="Arial" pitchFamily="34" charset="0"/>
                <a:cs typeface="Arial" pitchFamily="34" charset="0"/>
              </a:rPr>
              <a:t> Morale</a:t>
            </a:r>
          </a:p>
          <a:p>
            <a:pPr>
              <a:buFont typeface="Arial" charset="0"/>
              <a:buChar char="•"/>
            </a:pPr>
            <a:r>
              <a:rPr lang="en-US" sz="1200" b="1" dirty="0">
                <a:latin typeface="Arial" pitchFamily="34" charset="0"/>
                <a:cs typeface="Arial" pitchFamily="34" charset="0"/>
              </a:rPr>
              <a:t> Training &amp; Experience</a:t>
            </a:r>
          </a:p>
          <a:p>
            <a:pPr>
              <a:buFont typeface="Arial" charset="0"/>
              <a:buChar char="•"/>
            </a:pPr>
            <a:r>
              <a:rPr lang="en-US" sz="1200" b="1" dirty="0">
                <a:latin typeface="Arial" pitchFamily="34" charset="0"/>
                <a:cs typeface="Arial" pitchFamily="34" charset="0"/>
              </a:rPr>
              <a:t> Capabilities by WFF</a:t>
            </a:r>
          </a:p>
        </p:txBody>
      </p:sp>
      <p:cxnSp>
        <p:nvCxnSpPr>
          <p:cNvPr id="26" name="Straight Connector 25"/>
          <p:cNvCxnSpPr/>
          <p:nvPr/>
        </p:nvCxnSpPr>
        <p:spPr>
          <a:xfrm>
            <a:off x="5791200" y="990600"/>
            <a:ext cx="0" cy="441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990600"/>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3275" y="27051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73275" y="1828800"/>
            <a:ext cx="6096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54675" y="54102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5-Point Star 51"/>
          <p:cNvSpPr/>
          <p:nvPr/>
        </p:nvSpPr>
        <p:spPr>
          <a:xfrm>
            <a:off x="8382000" y="25146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49" name="TextBox 52"/>
          <p:cNvSpPr txBox="1">
            <a:spLocks noChangeArrowheads="1"/>
          </p:cNvSpPr>
          <p:nvPr/>
        </p:nvSpPr>
        <p:spPr bwMode="auto">
          <a:xfrm>
            <a:off x="7984913" y="2782669"/>
            <a:ext cx="947696" cy="646331"/>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Location-</a:t>
            </a:r>
          </a:p>
          <a:p>
            <a:pPr algn="ctr"/>
            <a:r>
              <a:rPr lang="en-US" sz="1200" b="1" dirty="0">
                <a:solidFill>
                  <a:schemeClr val="accent1"/>
                </a:solidFill>
                <a:latin typeface="Arial" pitchFamily="34" charset="0"/>
                <a:cs typeface="Arial" pitchFamily="34" charset="0"/>
              </a:rPr>
              <a:t>Identify all</a:t>
            </a:r>
          </a:p>
          <a:p>
            <a:pPr algn="ct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58" name="5-Point Star 57"/>
          <p:cNvSpPr/>
          <p:nvPr/>
        </p:nvSpPr>
        <p:spPr>
          <a:xfrm>
            <a:off x="4953000" y="5029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648200" y="5334000"/>
            <a:ext cx="920445"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Intent/</a:t>
            </a:r>
          </a:p>
          <a:p>
            <a:pPr algn="ctr"/>
            <a:r>
              <a:rPr lang="en-US" sz="1200" b="1" dirty="0">
                <a:solidFill>
                  <a:schemeClr val="accent1"/>
                </a:solidFill>
                <a:latin typeface="Arial" pitchFamily="34" charset="0"/>
                <a:cs typeface="Arial" pitchFamily="34" charset="0"/>
              </a:rPr>
              <a:t>Capability</a:t>
            </a:r>
          </a:p>
        </p:txBody>
      </p:sp>
      <p:sp>
        <p:nvSpPr>
          <p:cNvPr id="61" name="5-Point Star 60"/>
          <p:cNvSpPr/>
          <p:nvPr/>
        </p:nvSpPr>
        <p:spPr>
          <a:xfrm>
            <a:off x="8316913" y="5410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7980221" y="5715000"/>
            <a:ext cx="981358"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Special</a:t>
            </a:r>
          </a:p>
          <a:p>
            <a:pPr algn="ctr"/>
            <a:r>
              <a:rPr lang="en-US" sz="12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0" y="76200"/>
            <a:ext cx="9175750" cy="584200"/>
          </a:xfrm>
          <a:prstGeom prst="rect">
            <a:avLst/>
          </a:prstGeom>
          <a:noFill/>
          <a:ln w="9525">
            <a:noFill/>
            <a:miter lim="800000"/>
            <a:headEnd/>
            <a:tailEnd/>
          </a:ln>
        </p:spPr>
        <p:txBody>
          <a:bodyPr>
            <a:spAutoFit/>
          </a:bodyPr>
          <a:lstStyle/>
          <a:p>
            <a:pPr algn="ctr"/>
            <a:r>
              <a:rPr lang="en-US" sz="3200" b="1" dirty="0">
                <a:latin typeface="Arial" pitchFamily="34" charset="0"/>
                <a:cs typeface="Arial" pitchFamily="34" charset="0"/>
              </a:rPr>
              <a:t>Mission Analysis (</a:t>
            </a:r>
            <a:r>
              <a:rPr lang="en-US" sz="3200" b="1" dirty="0" smtClean="0">
                <a:latin typeface="Arial" pitchFamily="34" charset="0"/>
                <a:cs typeface="Arial" pitchFamily="34" charset="0"/>
              </a:rPr>
              <a:t>cont.)</a:t>
            </a:r>
            <a:endParaRPr lang="en-US" sz="3200" b="1" dirty="0">
              <a:latin typeface="Arial" pitchFamily="34" charset="0"/>
              <a:cs typeface="Arial" pitchFamily="34" charset="0"/>
            </a:endParaRPr>
          </a:p>
        </p:txBody>
      </p:sp>
      <p:sp>
        <p:nvSpPr>
          <p:cNvPr id="18439" name="TextBox 21"/>
          <p:cNvSpPr txBox="1">
            <a:spLocks noChangeArrowheads="1"/>
          </p:cNvSpPr>
          <p:nvPr/>
        </p:nvSpPr>
        <p:spPr bwMode="auto">
          <a:xfrm>
            <a:off x="6045200" y="3733800"/>
            <a:ext cx="3048000" cy="1384995"/>
          </a:xfrm>
          <a:prstGeom prst="rect">
            <a:avLst/>
          </a:prstGeom>
          <a:noFill/>
          <a:ln w="57150">
            <a:solidFill>
              <a:srgbClr val="FFC000"/>
            </a:solidFill>
            <a:miter lim="800000"/>
            <a:headEnd/>
            <a:tailEnd/>
          </a:ln>
        </p:spPr>
        <p:txBody>
          <a:bodyPr>
            <a:spAutoFit/>
          </a:bodyPr>
          <a:lstStyle/>
          <a:p>
            <a:r>
              <a:rPr lang="en-US" sz="12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Higher Times</a:t>
            </a:r>
          </a:p>
          <a:p>
            <a:pPr>
              <a:buFont typeface="Arial" charset="0"/>
              <a:buChar char="•"/>
            </a:pPr>
            <a:r>
              <a:rPr lang="en-US" sz="1200" b="1" dirty="0">
                <a:latin typeface="Arial" pitchFamily="34" charset="0"/>
                <a:cs typeface="Arial" pitchFamily="34" charset="0"/>
              </a:rPr>
              <a:t> Hard Times</a:t>
            </a:r>
          </a:p>
          <a:p>
            <a:pPr>
              <a:buFont typeface="Arial"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Company / </a:t>
            </a:r>
            <a:r>
              <a:rPr lang="en-US" sz="1200" b="1" dirty="0">
                <a:latin typeface="Arial" pitchFamily="34" charset="0"/>
                <a:cs typeface="Arial" pitchFamily="34" charset="0"/>
              </a:rPr>
              <a:t>Platoon TLPs</a:t>
            </a:r>
          </a:p>
          <a:p>
            <a:pPr>
              <a:buFont typeface="Arial" charset="0"/>
              <a:buChar char="•"/>
            </a:pPr>
            <a:r>
              <a:rPr lang="en-US" sz="1200" b="1" dirty="0">
                <a:latin typeface="Arial" pitchFamily="34" charset="0"/>
                <a:cs typeface="Arial" pitchFamily="34" charset="0"/>
              </a:rPr>
              <a:t> Light Data</a:t>
            </a:r>
          </a:p>
          <a:p>
            <a:pPr>
              <a:buFont typeface="Arial" charset="0"/>
              <a:buChar char="•"/>
            </a:pPr>
            <a:r>
              <a:rPr lang="en-US" sz="1200" b="1" dirty="0">
                <a:latin typeface="Arial" pitchFamily="34" charset="0"/>
                <a:cs typeface="Arial" pitchFamily="34" charset="0"/>
              </a:rPr>
              <a:t> Enemy Data</a:t>
            </a:r>
          </a:p>
          <a:p>
            <a:pPr>
              <a:buFont typeface="Arial" charset="0"/>
              <a:buChar char="•"/>
            </a:pPr>
            <a:r>
              <a:rPr lang="en-US" sz="1200" b="1" dirty="0">
                <a:latin typeface="Arial" pitchFamily="34" charset="0"/>
                <a:cs typeface="Arial" pitchFamily="34" charset="0"/>
              </a:rPr>
              <a:t> 1/3, 2/3 rule</a:t>
            </a:r>
          </a:p>
        </p:txBody>
      </p:sp>
      <p:sp>
        <p:nvSpPr>
          <p:cNvPr id="54" name="5-Point Star 53"/>
          <p:cNvSpPr/>
          <p:nvPr/>
        </p:nvSpPr>
        <p:spPr>
          <a:xfrm>
            <a:off x="8305800" y="41910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1" name="TextBox 54"/>
          <p:cNvSpPr txBox="1">
            <a:spLocks noChangeArrowheads="1"/>
          </p:cNvSpPr>
          <p:nvPr/>
        </p:nvSpPr>
        <p:spPr bwMode="auto">
          <a:xfrm>
            <a:off x="7315200" y="4546600"/>
            <a:ext cx="1676400" cy="461665"/>
          </a:xfrm>
          <a:prstGeom prst="rect">
            <a:avLst/>
          </a:prstGeom>
          <a:noFill/>
          <a:ln w="12700">
            <a:solidFill>
              <a:srgbClr val="00B0F0"/>
            </a:solidFill>
            <a:miter lim="800000"/>
            <a:headEnd/>
            <a:tailEnd/>
          </a:ln>
        </p:spPr>
        <p:txBody>
          <a:bodyPr wrap="square">
            <a:spAutoFit/>
          </a:bodyPr>
          <a:lstStyle/>
          <a:p>
            <a:pPr algn="ctr"/>
            <a:r>
              <a:rPr lang="en-US" sz="1200" b="1" dirty="0">
                <a:solidFill>
                  <a:schemeClr val="accent1"/>
                </a:solidFill>
                <a:latin typeface="Arial" pitchFamily="34" charset="0"/>
                <a:cs typeface="Arial" pitchFamily="34" charset="0"/>
              </a:rPr>
              <a:t>Calculate additional time for </a:t>
            </a: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7848600" y="3821113"/>
            <a:ext cx="838691" cy="369332"/>
          </a:xfrm>
          <a:prstGeom prst="rect">
            <a:avLst/>
          </a:prstGeom>
          <a:noFill/>
          <a:ln w="9525">
            <a:noFill/>
            <a:miter lim="800000"/>
            <a:headEnd/>
            <a:tailEnd/>
          </a:ln>
        </p:spPr>
        <p:txBody>
          <a:bodyPr wrap="none">
            <a:spAutoFit/>
          </a:bodyPr>
          <a:lstStyle/>
          <a:p>
            <a:r>
              <a:rPr lang="en-US" b="1" dirty="0">
                <a:solidFill>
                  <a:srgbClr val="FF0000"/>
                </a:solidFill>
                <a:latin typeface="Arial" pitchFamily="34" charset="0"/>
                <a:cs typeface="Arial" pitchFamily="34" charset="0"/>
              </a:rPr>
              <a:t>HOPE</a:t>
            </a:r>
          </a:p>
        </p:txBody>
      </p:sp>
      <p:cxnSp>
        <p:nvCxnSpPr>
          <p:cNvPr id="31" name="Straight Arrow Connector 30"/>
          <p:cNvCxnSpPr/>
          <p:nvPr/>
        </p:nvCxnSpPr>
        <p:spPr>
          <a:xfrm>
            <a:off x="7620000" y="3505200"/>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0" y="5114547"/>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19"/>
          <p:cNvSpPr txBox="1">
            <a:spLocks noChangeArrowheads="1"/>
          </p:cNvSpPr>
          <p:nvPr/>
        </p:nvSpPr>
        <p:spPr bwMode="auto">
          <a:xfrm>
            <a:off x="6019800" y="838200"/>
            <a:ext cx="3048000" cy="2677656"/>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Obstacles</a:t>
            </a:r>
            <a:endParaRPr lang="en-US" sz="1200" b="1" dirty="0">
              <a:latin typeface="Arial" pitchFamily="34" charset="0"/>
              <a:cs typeface="Arial" pitchFamily="34" charset="0"/>
            </a:endParaRP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Avenues </a:t>
            </a:r>
            <a:r>
              <a:rPr lang="en-US" sz="1200" b="1" dirty="0">
                <a:latin typeface="Arial" pitchFamily="34" charset="0"/>
                <a:cs typeface="Arial" pitchFamily="34" charset="0"/>
              </a:rPr>
              <a:t>of </a:t>
            </a:r>
            <a:r>
              <a:rPr lang="en-US" sz="1200" b="1" dirty="0" smtClean="0">
                <a:latin typeface="Arial" pitchFamily="34" charset="0"/>
                <a:cs typeface="Arial" pitchFamily="34" charset="0"/>
              </a:rPr>
              <a:t>approach</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Key 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Observation</a:t>
            </a:r>
            <a:r>
              <a:rPr lang="en-US" sz="1200" b="1" dirty="0">
                <a:latin typeface="Arial" pitchFamily="34" charset="0"/>
                <a:cs typeface="Arial" pitchFamily="34" charset="0"/>
              </a:rPr>
              <a:t>/ Fields of </a:t>
            </a:r>
            <a:r>
              <a:rPr lang="en-US" sz="1200" b="1" dirty="0" smtClean="0">
                <a:latin typeface="Arial" pitchFamily="34" charset="0"/>
                <a:cs typeface="Arial" pitchFamily="34" charset="0"/>
              </a:rPr>
              <a:t>fire</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Cover </a:t>
            </a:r>
            <a:r>
              <a:rPr lang="en-US" sz="1200" b="1"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Visibility</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Wind</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Precipitation</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Cloud </a:t>
            </a:r>
            <a:r>
              <a:rPr lang="en-US" sz="1200" b="1" dirty="0">
                <a:latin typeface="Arial" pitchFamily="34" charset="0"/>
                <a:cs typeface="Arial" pitchFamily="34" charset="0"/>
              </a:rPr>
              <a:t>Coverage</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Temp</a:t>
            </a:r>
            <a:r>
              <a:rPr lang="en-US" sz="1200" b="1" dirty="0">
                <a:latin typeface="Arial" pitchFamily="34" charset="0"/>
                <a:cs typeface="Arial" pitchFamily="34" charset="0"/>
              </a:rPr>
              <a:t>/ </a:t>
            </a:r>
            <a:r>
              <a:rPr lang="en-US" sz="1200" b="1" dirty="0" smtClean="0">
                <a:latin typeface="Arial" pitchFamily="34" charset="0"/>
                <a:cs typeface="Arial" pitchFamily="34" charset="0"/>
              </a:rPr>
              <a:t>Humidity </a:t>
            </a:r>
            <a:endParaRPr lang="en-US" sz="1200" b="1" dirty="0">
              <a:latin typeface="Arial" pitchFamily="34" charset="0"/>
              <a:cs typeface="Arial" pitchFamily="34" charset="0"/>
            </a:endParaRPr>
          </a:p>
        </p:txBody>
      </p:sp>
      <p:cxnSp>
        <p:nvCxnSpPr>
          <p:cNvPr id="36" name="Straight Arrow Connector 35"/>
          <p:cNvCxnSpPr>
            <a:stCxn id="37" idx="2"/>
          </p:cNvCxnSpPr>
          <p:nvPr/>
        </p:nvCxnSpPr>
        <p:spPr>
          <a:xfrm>
            <a:off x="4206875" y="4509195"/>
            <a:ext cx="0" cy="40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18"/>
          <p:cNvSpPr txBox="1">
            <a:spLocks noChangeArrowheads="1"/>
          </p:cNvSpPr>
          <p:nvPr/>
        </p:nvSpPr>
        <p:spPr bwMode="auto">
          <a:xfrm>
            <a:off x="2759075" y="3124200"/>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Mission</a:t>
            </a:r>
          </a:p>
          <a:p>
            <a:pPr marL="109538" indent="-109538">
              <a:buFont typeface="Arial" charset="0"/>
              <a:buChar char="•"/>
            </a:pPr>
            <a:r>
              <a:rPr lang="en-US" sz="1200" b="1" dirty="0" smtClean="0">
                <a:latin typeface="Arial" pitchFamily="34" charset="0"/>
                <a:cs typeface="Arial" pitchFamily="34" charset="0"/>
              </a:rPr>
              <a:t>Mission</a:t>
            </a:r>
            <a:r>
              <a:rPr lang="en-US" sz="1200" b="1" dirty="0">
                <a:latin typeface="Arial" pitchFamily="34" charset="0"/>
                <a:cs typeface="Arial" pitchFamily="34" charset="0"/>
              </a:rPr>
              <a:t>, Intent, concept (2 levels up)</a:t>
            </a:r>
          </a:p>
          <a:p>
            <a:pPr marL="109538" indent="-109538">
              <a:buFont typeface="Arial" charset="0"/>
              <a:buChar char="•"/>
            </a:pPr>
            <a:r>
              <a:rPr lang="en-US" sz="1200" b="1" dirty="0" smtClean="0">
                <a:latin typeface="Arial" pitchFamily="34" charset="0"/>
                <a:cs typeface="Arial" pitchFamily="34" charset="0"/>
              </a:rPr>
              <a:t>Tasks: Specified</a:t>
            </a:r>
            <a:r>
              <a:rPr lang="en-US" sz="1200" b="1" dirty="0">
                <a:latin typeface="Arial" pitchFamily="34" charset="0"/>
                <a:cs typeface="Arial" pitchFamily="34" charset="0"/>
              </a:rPr>
              <a:t>/ Implied/ </a:t>
            </a:r>
            <a:r>
              <a:rPr lang="en-US" sz="1200" b="1" dirty="0" smtClean="0">
                <a:latin typeface="Arial" pitchFamily="34" charset="0"/>
                <a:cs typeface="Arial" pitchFamily="34" charset="0"/>
              </a:rPr>
              <a:t>Essential</a:t>
            </a:r>
          </a:p>
          <a:p>
            <a:pPr marL="109538" indent="-109538">
              <a:buFont typeface="Arial" panose="020B0604020202020204" pitchFamily="34" charset="0"/>
              <a:buChar char="•"/>
            </a:pPr>
            <a:r>
              <a:rPr lang="en-US" sz="1200" b="1" dirty="0" smtClean="0">
                <a:latin typeface="Arial" pitchFamily="34" charset="0"/>
                <a:cs typeface="Arial" pitchFamily="34" charset="0"/>
              </a:rPr>
              <a:t>Purpose</a:t>
            </a:r>
            <a:endParaRPr lang="en-US" sz="1200" b="1" dirty="0">
              <a:latin typeface="Arial" pitchFamily="34" charset="0"/>
              <a:cs typeface="Arial" pitchFamily="34" charset="0"/>
            </a:endParaRPr>
          </a:p>
          <a:p>
            <a:pPr marL="109538" indent="-109538">
              <a:buFont typeface="Arial" charset="0"/>
              <a:buChar char="•"/>
            </a:pPr>
            <a:r>
              <a:rPr lang="en-US" sz="1200" b="1" dirty="0">
                <a:latin typeface="Arial" pitchFamily="34" charset="0"/>
                <a:cs typeface="Arial" pitchFamily="34" charset="0"/>
              </a:rPr>
              <a:t>Constraints (require/limit action)</a:t>
            </a:r>
          </a:p>
          <a:p>
            <a:pPr marL="109538" indent="-109538">
              <a:buFont typeface="Arial" charset="0"/>
              <a:buChar char="•"/>
            </a:pPr>
            <a:r>
              <a:rPr lang="en-US" sz="1200" b="1" dirty="0">
                <a:latin typeface="Arial" pitchFamily="34" charset="0"/>
                <a:cs typeface="Arial" pitchFamily="34" charset="0"/>
              </a:rPr>
              <a:t>Restated Mission</a:t>
            </a:r>
          </a:p>
        </p:txBody>
      </p:sp>
    </p:spTree>
    <p:extLst>
      <p:ext uri="{BB962C8B-B14F-4D97-AF65-F5344CB8AC3E}">
        <p14:creationId xmlns:p14="http://schemas.microsoft.com/office/powerpoint/2010/main" val="267538506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57" name="Rectangle 12"/>
          <p:cNvSpPr>
            <a:spLocks noChangeArrowheads="1"/>
          </p:cNvSpPr>
          <p:nvPr/>
        </p:nvSpPr>
        <p:spPr bwMode="auto">
          <a:xfrm>
            <a:off x="0" y="76200"/>
            <a:ext cx="9175750" cy="584200"/>
          </a:xfrm>
          <a:prstGeom prst="rect">
            <a:avLst/>
          </a:prstGeom>
          <a:noFill/>
          <a:ln w="9525">
            <a:noFill/>
            <a:miter lim="800000"/>
            <a:headEnd/>
            <a:tailEnd/>
          </a:ln>
        </p:spPr>
        <p:txBody>
          <a:bodyPr>
            <a:spAutoFit/>
          </a:bodyPr>
          <a:lstStyle/>
          <a:p>
            <a:pPr algn="ctr"/>
            <a:r>
              <a:rPr lang="en-US" sz="3200" b="1" dirty="0">
                <a:latin typeface="Arial" pitchFamily="34" charset="0"/>
                <a:cs typeface="Arial" pitchFamily="34" charset="0"/>
              </a:rPr>
              <a:t>Mission Analysis (</a:t>
            </a:r>
            <a:r>
              <a:rPr lang="en-US" sz="3200" b="1" dirty="0" smtClean="0">
                <a:latin typeface="Arial" pitchFamily="34" charset="0"/>
                <a:cs typeface="Arial" pitchFamily="34" charset="0"/>
              </a:rPr>
              <a:t>cont.)</a:t>
            </a:r>
            <a:endParaRPr lang="en-US" sz="3200" b="1" dirty="0">
              <a:latin typeface="Arial" pitchFamily="34" charset="0"/>
              <a:cs typeface="Arial" pitchFamily="34" charset="0"/>
            </a:endParaRPr>
          </a:p>
        </p:txBody>
      </p:sp>
      <p:sp>
        <p:nvSpPr>
          <p:cNvPr id="18439" name="TextBox 21"/>
          <p:cNvSpPr txBox="1">
            <a:spLocks noChangeArrowheads="1"/>
          </p:cNvSpPr>
          <p:nvPr/>
        </p:nvSpPr>
        <p:spPr bwMode="auto">
          <a:xfrm>
            <a:off x="838200" y="1371600"/>
            <a:ext cx="7467600" cy="3108543"/>
          </a:xfrm>
          <a:prstGeom prst="rect">
            <a:avLst/>
          </a:prstGeom>
          <a:noFill/>
          <a:ln w="28575">
            <a:solidFill>
              <a:srgbClr val="FFC000"/>
            </a:solidFill>
            <a:miter lim="800000"/>
            <a:headEnd/>
            <a:tailEnd/>
          </a:ln>
        </p:spPr>
        <p:txBody>
          <a:bodyPr wrap="square">
            <a:spAutoFit/>
          </a:bodyPr>
          <a:lstStyle/>
          <a:p>
            <a:r>
              <a:rPr lang="en-US" sz="2800" b="1" u="sng" dirty="0">
                <a:latin typeface="Arial" pitchFamily="34" charset="0"/>
                <a:cs typeface="Arial" pitchFamily="34" charset="0"/>
              </a:rPr>
              <a:t>Time</a:t>
            </a:r>
          </a:p>
          <a:p>
            <a:pPr>
              <a:buFont typeface="Arial" charset="0"/>
              <a:buChar char="•"/>
            </a:pPr>
            <a:r>
              <a:rPr lang="en-US" sz="2800" b="1" dirty="0">
                <a:latin typeface="Arial" pitchFamily="34" charset="0"/>
                <a:cs typeface="Arial" pitchFamily="34" charset="0"/>
              </a:rPr>
              <a:t> Higher Times</a:t>
            </a:r>
          </a:p>
          <a:p>
            <a:pPr>
              <a:buFont typeface="Arial" charset="0"/>
              <a:buChar char="•"/>
            </a:pPr>
            <a:r>
              <a:rPr lang="en-US" sz="2800" b="1" dirty="0">
                <a:latin typeface="Arial" pitchFamily="34" charset="0"/>
                <a:cs typeface="Arial" pitchFamily="34" charset="0"/>
              </a:rPr>
              <a:t> Hard Times</a:t>
            </a:r>
          </a:p>
          <a:p>
            <a:pPr>
              <a:buFont typeface="Arial" charset="0"/>
              <a:buChar char="•"/>
            </a:pPr>
            <a:r>
              <a:rPr lang="en-US" sz="2800" b="1" dirty="0">
                <a:latin typeface="Arial" pitchFamily="34" charset="0"/>
                <a:cs typeface="Arial" pitchFamily="34" charset="0"/>
              </a:rPr>
              <a:t> </a:t>
            </a:r>
            <a:r>
              <a:rPr lang="en-US" sz="2800" b="1" dirty="0" smtClean="0">
                <a:latin typeface="Arial" pitchFamily="34" charset="0"/>
                <a:cs typeface="Arial" pitchFamily="34" charset="0"/>
              </a:rPr>
              <a:t>Company / </a:t>
            </a:r>
            <a:r>
              <a:rPr lang="en-US" sz="2800" b="1" dirty="0">
                <a:latin typeface="Arial" pitchFamily="34" charset="0"/>
                <a:cs typeface="Arial" pitchFamily="34" charset="0"/>
              </a:rPr>
              <a:t>Platoon TLPs</a:t>
            </a:r>
          </a:p>
          <a:p>
            <a:pPr>
              <a:buFont typeface="Arial" charset="0"/>
              <a:buChar char="•"/>
            </a:pPr>
            <a:r>
              <a:rPr lang="en-US" sz="2800" b="1" dirty="0">
                <a:latin typeface="Arial" pitchFamily="34" charset="0"/>
                <a:cs typeface="Arial" pitchFamily="34" charset="0"/>
              </a:rPr>
              <a:t> Light Data</a:t>
            </a:r>
          </a:p>
          <a:p>
            <a:pPr>
              <a:buFont typeface="Arial" charset="0"/>
              <a:buChar char="•"/>
            </a:pPr>
            <a:r>
              <a:rPr lang="en-US" sz="2800" b="1" dirty="0">
                <a:latin typeface="Arial" pitchFamily="34" charset="0"/>
                <a:cs typeface="Arial" pitchFamily="34" charset="0"/>
              </a:rPr>
              <a:t> Enemy Data</a:t>
            </a:r>
          </a:p>
          <a:p>
            <a:pPr>
              <a:buFont typeface="Arial" charset="0"/>
              <a:buChar char="•"/>
            </a:pPr>
            <a:r>
              <a:rPr lang="en-US" sz="2800" b="1" dirty="0">
                <a:latin typeface="Arial" pitchFamily="34" charset="0"/>
                <a:cs typeface="Arial" pitchFamily="34" charset="0"/>
              </a:rPr>
              <a:t> 1/3, 2/3 rule</a:t>
            </a:r>
          </a:p>
        </p:txBody>
      </p:sp>
      <p:sp>
        <p:nvSpPr>
          <p:cNvPr id="54" name="5-Point Star 53"/>
          <p:cNvSpPr/>
          <p:nvPr/>
        </p:nvSpPr>
        <p:spPr>
          <a:xfrm>
            <a:off x="6400800" y="2590800"/>
            <a:ext cx="411480" cy="3810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pitchFamily="34" charset="0"/>
              <a:cs typeface="Arial" pitchFamily="34" charset="0"/>
            </a:endParaRPr>
          </a:p>
        </p:txBody>
      </p:sp>
      <p:sp>
        <p:nvSpPr>
          <p:cNvPr id="18451" name="TextBox 54"/>
          <p:cNvSpPr txBox="1">
            <a:spLocks noChangeArrowheads="1"/>
          </p:cNvSpPr>
          <p:nvPr/>
        </p:nvSpPr>
        <p:spPr bwMode="auto">
          <a:xfrm>
            <a:off x="5181600" y="3124200"/>
            <a:ext cx="2867025" cy="1200329"/>
          </a:xfrm>
          <a:prstGeom prst="rect">
            <a:avLst/>
          </a:prstGeom>
          <a:noFill/>
          <a:ln w="12700">
            <a:solidFill>
              <a:srgbClr val="00B0F0"/>
            </a:solidFill>
            <a:miter lim="800000"/>
            <a:headEnd/>
            <a:tailEnd/>
          </a:ln>
        </p:spPr>
        <p:txBody>
          <a:bodyPr wrap="square">
            <a:spAutoFit/>
          </a:bodyPr>
          <a:lstStyle/>
          <a:p>
            <a:pPr algn="ctr"/>
            <a:r>
              <a:rPr lang="en-US" sz="2400" b="1" dirty="0">
                <a:solidFill>
                  <a:schemeClr val="accent1"/>
                </a:solidFill>
                <a:latin typeface="Arial" pitchFamily="34" charset="0"/>
                <a:cs typeface="Arial" pitchFamily="34" charset="0"/>
              </a:rPr>
              <a:t>Calculate additional time for </a:t>
            </a:r>
            <a:r>
              <a:rPr lang="en-US" sz="2400" b="1" dirty="0" smtClean="0">
                <a:solidFill>
                  <a:schemeClr val="accent1"/>
                </a:solidFill>
                <a:latin typeface="Arial" pitchFamily="34" charset="0"/>
                <a:cs typeface="Arial" pitchFamily="34" charset="0"/>
              </a:rPr>
              <a:t>VA / </a:t>
            </a:r>
            <a:r>
              <a:rPr lang="en-US" sz="24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5943600" y="1828800"/>
            <a:ext cx="2161746" cy="523220"/>
          </a:xfrm>
          <a:prstGeom prst="rect">
            <a:avLst/>
          </a:prstGeom>
          <a:noFill/>
          <a:ln w="9525">
            <a:noFill/>
            <a:miter lim="800000"/>
            <a:headEnd/>
            <a:tailEnd/>
          </a:ln>
        </p:spPr>
        <p:txBody>
          <a:bodyPr wrap="square">
            <a:spAutoFit/>
          </a:bodyPr>
          <a:lstStyle/>
          <a:p>
            <a:r>
              <a:rPr lang="en-US" sz="2800" b="1" dirty="0">
                <a:solidFill>
                  <a:srgbClr val="FF0000"/>
                </a:solidFill>
                <a:latin typeface="Arial" pitchFamily="34" charset="0"/>
                <a:cs typeface="Arial" pitchFamily="34" charset="0"/>
              </a:rPr>
              <a:t>HOPE</a:t>
            </a:r>
          </a:p>
        </p:txBody>
      </p:sp>
    </p:spTree>
    <p:extLst>
      <p:ext uri="{BB962C8B-B14F-4D97-AF65-F5344CB8AC3E}">
        <p14:creationId xmlns:p14="http://schemas.microsoft.com/office/powerpoint/2010/main" val="30877373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52400"/>
            <a:ext cx="7315200" cy="461665"/>
          </a:xfrm>
          <a:prstGeom prst="rect">
            <a:avLst/>
          </a:prstGeom>
          <a:solidFill>
            <a:schemeClr val="bg1"/>
          </a:solidFill>
          <a:ln>
            <a:noFill/>
          </a:ln>
        </p:spPr>
        <p:txBody>
          <a:bodyPr wrap="square">
            <a:spAutoFit/>
          </a:bodyPr>
          <a:lstStyle/>
          <a:p>
            <a:pPr algn="ctr"/>
            <a:r>
              <a:rPr lang="en-US" sz="2400" b="1" dirty="0" smtClean="0">
                <a:latin typeface="Arial" pitchFamily="34" charset="0"/>
                <a:cs typeface="Arial" pitchFamily="34" charset="0"/>
              </a:rPr>
              <a:t>What tools are available for planning?</a:t>
            </a:r>
            <a:endParaRPr lang="en-US" sz="2400" dirty="0">
              <a:latin typeface="Arial" pitchFamily="34" charset="0"/>
              <a:cs typeface="Arial" pitchFamily="34" charset="0"/>
            </a:endParaRPr>
          </a:p>
        </p:txBody>
      </p:sp>
      <p:sp>
        <p:nvSpPr>
          <p:cNvPr id="6" name="Rectangle 5"/>
          <p:cNvSpPr/>
          <p:nvPr/>
        </p:nvSpPr>
        <p:spPr>
          <a:xfrm>
            <a:off x="1143000" y="152400"/>
            <a:ext cx="6858000" cy="523220"/>
          </a:xfrm>
          <a:prstGeom prst="rect">
            <a:avLst/>
          </a:prstGeom>
          <a:solidFill>
            <a:schemeClr val="bg1"/>
          </a:solidFill>
          <a:ln>
            <a:noFill/>
          </a:ln>
        </p:spPr>
        <p:txBody>
          <a:bodyPr wrap="square">
            <a:spAutoFit/>
          </a:bodyPr>
          <a:lstStyle/>
          <a:p>
            <a:pPr algn="ctr"/>
            <a:r>
              <a:rPr lang="en-US" sz="2800" b="1" dirty="0" smtClean="0">
                <a:latin typeface="Arial" pitchFamily="34" charset="0"/>
                <a:cs typeface="Arial" pitchFamily="34" charset="0"/>
              </a:rPr>
              <a:t>When should we use </a:t>
            </a:r>
            <a:r>
              <a:rPr lang="en-US" sz="2800" b="1" dirty="0" err="1" smtClean="0">
                <a:latin typeface="Arial" pitchFamily="34" charset="0"/>
                <a:cs typeface="Arial" pitchFamily="34" charset="0"/>
              </a:rPr>
              <a:t>MDMP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vs</a:t>
            </a:r>
            <a:r>
              <a:rPr lang="en-US" sz="2800" b="1" dirty="0" smtClean="0">
                <a:latin typeface="Arial" pitchFamily="34" charset="0"/>
                <a:cs typeface="Arial" pitchFamily="34" charset="0"/>
              </a:rPr>
              <a:t> TLP?</a:t>
            </a:r>
            <a:endParaRPr lang="en-US" sz="2800" dirty="0">
              <a:latin typeface="Arial" pitchFamily="34" charset="0"/>
              <a:cs typeface="Arial" pitchFamily="34" charset="0"/>
            </a:endParaRPr>
          </a:p>
        </p:txBody>
      </p:sp>
      <p:sp>
        <p:nvSpPr>
          <p:cNvPr id="10" name="Rectangle 9"/>
          <p:cNvSpPr/>
          <p:nvPr/>
        </p:nvSpPr>
        <p:spPr>
          <a:xfrm>
            <a:off x="685800" y="685800"/>
            <a:ext cx="6858000" cy="830997"/>
          </a:xfrm>
          <a:prstGeom prst="rect">
            <a:avLst/>
          </a:prstGeom>
          <a:solidFill>
            <a:schemeClr val="bg1"/>
          </a:solidFill>
        </p:spPr>
        <p:txBody>
          <a:bodyPr wrap="square">
            <a:spAutoFit/>
          </a:bodyPr>
          <a:lstStyle/>
          <a:p>
            <a:pPr marL="514350" indent="-514350">
              <a:buFont typeface="Arial" pitchFamily="34" charset="0"/>
              <a:buChar char="•"/>
            </a:pPr>
            <a:r>
              <a:rPr lang="en-US" sz="2400" b="1" dirty="0" smtClean="0">
                <a:latin typeface="Arial" pitchFamily="34" charset="0"/>
                <a:cs typeface="Arial" pitchFamily="34" charset="0"/>
              </a:rPr>
              <a:t>MDMP is used at Battalion and higher</a:t>
            </a:r>
            <a:endParaRPr lang="en-US" sz="2400" dirty="0" smtClean="0">
              <a:latin typeface="Arial" pitchFamily="34" charset="0"/>
              <a:cs typeface="Arial" pitchFamily="34" charset="0"/>
            </a:endParaRPr>
          </a:p>
          <a:p>
            <a:pPr marL="514350" indent="-514350">
              <a:buFont typeface="Arial" pitchFamily="34" charset="0"/>
              <a:buChar char="•"/>
            </a:pPr>
            <a:r>
              <a:rPr lang="en-US" sz="2400" b="1" dirty="0" smtClean="0">
                <a:latin typeface="Arial" pitchFamily="34" charset="0"/>
                <a:cs typeface="Arial" pitchFamily="34" charset="0"/>
              </a:rPr>
              <a:t>TLP is used at Company-level and smaller </a:t>
            </a:r>
            <a:endParaRPr lang="en-US" sz="2400" dirty="0">
              <a:latin typeface="Arial" pitchFamily="34" charset="0"/>
              <a:cs typeface="Arial" pitchFamily="34" charset="0"/>
            </a:endParaRPr>
          </a:p>
        </p:txBody>
      </p:sp>
      <p:grpSp>
        <p:nvGrpSpPr>
          <p:cNvPr id="28" name="Group 27"/>
          <p:cNvGrpSpPr/>
          <p:nvPr/>
        </p:nvGrpSpPr>
        <p:grpSpPr>
          <a:xfrm>
            <a:off x="533400" y="1524000"/>
            <a:ext cx="8420100" cy="5105400"/>
            <a:chOff x="342900" y="1447800"/>
            <a:chExt cx="8801100" cy="5419976"/>
          </a:xfrm>
        </p:grpSpPr>
        <p:grpSp>
          <p:nvGrpSpPr>
            <p:cNvPr id="26" name="Group 25"/>
            <p:cNvGrpSpPr/>
            <p:nvPr/>
          </p:nvGrpSpPr>
          <p:grpSpPr>
            <a:xfrm>
              <a:off x="342900" y="1447800"/>
              <a:ext cx="8801100" cy="5419976"/>
              <a:chOff x="342900" y="1447800"/>
              <a:chExt cx="8801100" cy="5419976"/>
            </a:xfrm>
          </p:grpSpPr>
          <p:pic>
            <p:nvPicPr>
              <p:cNvPr id="9" name="Picture 5"/>
              <p:cNvPicPr>
                <a:picLocks noChangeAspect="1" noChangeArrowheads="1"/>
              </p:cNvPicPr>
              <p:nvPr/>
            </p:nvPicPr>
            <p:blipFill>
              <a:blip r:embed="rId3" cstate="print"/>
              <a:srcRect/>
              <a:stretch>
                <a:fillRect/>
              </a:stretch>
            </p:blipFill>
            <p:spPr bwMode="auto">
              <a:xfrm>
                <a:off x="342900" y="5029200"/>
                <a:ext cx="7500360" cy="1838576"/>
              </a:xfrm>
              <a:prstGeom prst="rect">
                <a:avLst/>
              </a:prstGeom>
              <a:noFill/>
              <a:ln w="9525">
                <a:noFill/>
                <a:miter lim="800000"/>
                <a:headEnd/>
                <a:tailEnd/>
              </a:ln>
            </p:spPr>
          </p:pic>
          <p:sp>
            <p:nvSpPr>
              <p:cNvPr id="11" name="Rectangle 10"/>
              <p:cNvSpPr/>
              <p:nvPr/>
            </p:nvSpPr>
            <p:spPr>
              <a:xfrm>
                <a:off x="7772400" y="5867400"/>
                <a:ext cx="1371600" cy="738664"/>
              </a:xfrm>
              <a:prstGeom prst="rect">
                <a:avLst/>
              </a:prstGeom>
            </p:spPr>
            <p:txBody>
              <a:bodyPr wrap="square">
                <a:spAutoFit/>
              </a:bodyPr>
              <a:lstStyle/>
              <a:p>
                <a:pPr marL="514350" indent="-514350">
                  <a:buAutoNum type="arabicPeriod"/>
                </a:pPr>
                <a:endParaRPr lang="en-US" sz="1400" u="sng" dirty="0" smtClean="0">
                  <a:latin typeface="Arial" pitchFamily="34" charset="0"/>
                  <a:cs typeface="Arial" pitchFamily="34" charset="0"/>
                </a:endParaRPr>
              </a:p>
              <a:p>
                <a:r>
                  <a:rPr lang="en-US" sz="1400" dirty="0" smtClean="0">
                    <a:latin typeface="Arial" pitchFamily="34" charset="0"/>
                    <a:cs typeface="Arial" pitchFamily="34" charset="0"/>
                  </a:rPr>
                  <a:t> </a:t>
                </a:r>
                <a:r>
                  <a:rPr lang="en-US" sz="1400" i="1" dirty="0" smtClean="0">
                    <a:latin typeface="Arial" pitchFamily="34" charset="0"/>
                    <a:cs typeface="Arial" pitchFamily="34" charset="0"/>
                  </a:rPr>
                  <a:t>FM 6-0, Chapter 10</a:t>
                </a:r>
                <a:endParaRPr lang="en-US" sz="1400" dirty="0">
                  <a:latin typeface="Arial" pitchFamily="34" charset="0"/>
                  <a:cs typeface="Arial" pitchFamily="34" charset="0"/>
                </a:endParaRPr>
              </a:p>
            </p:txBody>
          </p:sp>
          <p:grpSp>
            <p:nvGrpSpPr>
              <p:cNvPr id="17" name="Group 16"/>
              <p:cNvGrpSpPr/>
              <p:nvPr/>
            </p:nvGrpSpPr>
            <p:grpSpPr>
              <a:xfrm>
                <a:off x="342900" y="1447800"/>
                <a:ext cx="7505700" cy="3667376"/>
                <a:chOff x="76200" y="1828800"/>
                <a:chExt cx="7505700" cy="3667376"/>
              </a:xfrm>
            </p:grpSpPr>
            <p:pic>
              <p:nvPicPr>
                <p:cNvPr id="7" name="Picture 3"/>
                <p:cNvPicPr>
                  <a:picLocks noChangeAspect="1" noChangeArrowheads="1"/>
                </p:cNvPicPr>
                <p:nvPr/>
              </p:nvPicPr>
              <p:blipFill>
                <a:blip r:embed="rId4" cstate="print"/>
                <a:srcRect/>
                <a:stretch>
                  <a:fillRect/>
                </a:stretch>
              </p:blipFill>
              <p:spPr bwMode="auto">
                <a:xfrm>
                  <a:off x="76200" y="1828800"/>
                  <a:ext cx="7500360" cy="1838576"/>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81540" y="3657600"/>
                  <a:ext cx="7500360" cy="1838576"/>
                </a:xfrm>
                <a:prstGeom prst="rect">
                  <a:avLst/>
                </a:prstGeom>
                <a:noFill/>
                <a:ln w="9525">
                  <a:noFill/>
                  <a:miter lim="800000"/>
                  <a:headEnd/>
                  <a:tailEnd/>
                </a:ln>
              </p:spPr>
            </p:pic>
            <p:sp>
              <p:nvSpPr>
                <p:cNvPr id="12" name="Rectangle 11"/>
                <p:cNvSpPr/>
                <p:nvPr/>
              </p:nvSpPr>
              <p:spPr>
                <a:xfrm>
                  <a:off x="914400" y="1828800"/>
                  <a:ext cx="990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5" name="Rectangle 14"/>
                <p:cNvSpPr/>
                <p:nvPr/>
              </p:nvSpPr>
              <p:spPr>
                <a:xfrm>
                  <a:off x="3657600" y="1828800"/>
                  <a:ext cx="990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6" name="Rectangle 15"/>
                <p:cNvSpPr/>
                <p:nvPr/>
              </p:nvSpPr>
              <p:spPr>
                <a:xfrm>
                  <a:off x="6324600" y="1828800"/>
                  <a:ext cx="990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18" name="Rectangle 17"/>
              <p:cNvSpPr/>
              <p:nvPr/>
            </p:nvSpPr>
            <p:spPr>
              <a:xfrm>
                <a:off x="2286000" y="2362200"/>
                <a:ext cx="838200" cy="2286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9" name="Rectangle 18"/>
              <p:cNvSpPr/>
              <p:nvPr/>
            </p:nvSpPr>
            <p:spPr>
              <a:xfrm>
                <a:off x="2286000" y="2895600"/>
                <a:ext cx="838200" cy="2286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0" name="Rectangle 19"/>
              <p:cNvSpPr/>
              <p:nvPr/>
            </p:nvSpPr>
            <p:spPr>
              <a:xfrm>
                <a:off x="2286000" y="5105400"/>
                <a:ext cx="838200" cy="2286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1" name="Rectangle 20"/>
              <p:cNvSpPr/>
              <p:nvPr/>
            </p:nvSpPr>
            <p:spPr>
              <a:xfrm>
                <a:off x="2286000" y="5638800"/>
                <a:ext cx="838200" cy="2286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2" name="Rectangle 21"/>
              <p:cNvSpPr/>
              <p:nvPr/>
            </p:nvSpPr>
            <p:spPr>
              <a:xfrm>
                <a:off x="3733800" y="2514600"/>
                <a:ext cx="1447800" cy="5334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3" name="Rectangle 22"/>
              <p:cNvSpPr/>
              <p:nvPr/>
            </p:nvSpPr>
            <p:spPr>
              <a:xfrm>
                <a:off x="6324600" y="2514600"/>
                <a:ext cx="1447800" cy="5334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4" name="Rectangle 23"/>
              <p:cNvSpPr/>
              <p:nvPr/>
            </p:nvSpPr>
            <p:spPr>
              <a:xfrm>
                <a:off x="6324600" y="5270500"/>
                <a:ext cx="1447800" cy="5334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27" name="Rectangle 26"/>
            <p:cNvSpPr/>
            <p:nvPr/>
          </p:nvSpPr>
          <p:spPr>
            <a:xfrm>
              <a:off x="3733800" y="5270500"/>
              <a:ext cx="1447800" cy="5334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2400" y="815975"/>
            <a:ext cx="2514599" cy="307777"/>
          </a:xfrm>
          <a:prstGeom prst="rect">
            <a:avLst/>
          </a:prstGeom>
          <a:noFill/>
          <a:ln w="9525">
            <a:noFill/>
            <a:miter lim="800000"/>
            <a:headEnd/>
            <a:tailEnd/>
          </a:ln>
        </p:spPr>
        <p:txBody>
          <a:bodyPr wrap="square">
            <a:spAutoFit/>
          </a:bodyPr>
          <a:lstStyle/>
          <a:p>
            <a:r>
              <a:rPr lang="en-US" sz="1400" b="1" u="sng" dirty="0">
                <a:latin typeface="Arial" pitchFamily="34" charset="0"/>
                <a:cs typeface="Arial" pitchFamily="34" charset="0"/>
              </a:rPr>
              <a:t>Troop </a:t>
            </a:r>
            <a:r>
              <a:rPr lang="en-US" sz="1400" b="1" u="sng" dirty="0" smtClean="0">
                <a:latin typeface="Arial" pitchFamily="34" charset="0"/>
                <a:cs typeface="Arial" pitchFamily="34" charset="0"/>
              </a:rPr>
              <a:t>Leading Procedures</a:t>
            </a:r>
            <a:endParaRPr lang="en-US" sz="1400" b="1"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b="1" dirty="0">
                <a:latin typeface="Arial" pitchFamily="34" charset="0"/>
                <a:cs typeface="Arial" pitchFamily="34" charset="0"/>
              </a:rPr>
              <a:t>1. </a:t>
            </a:r>
            <a:r>
              <a:rPr lang="en-US" sz="1400" b="1" dirty="0">
                <a:latin typeface="Arial" pitchFamily="34" charset="0"/>
                <a:cs typeface="Arial" pitchFamily="34" charset="0"/>
              </a:rPr>
              <a:t>Receive the mission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Initial timeline, possible mission</a:t>
            </a:r>
          </a:p>
          <a:p>
            <a:pPr marL="342900" indent="-342900"/>
            <a:r>
              <a:rPr lang="en-US" sz="1600" b="1" dirty="0">
                <a:latin typeface="Arial" pitchFamily="34" charset="0"/>
                <a:cs typeface="Arial" pitchFamily="34" charset="0"/>
              </a:rPr>
              <a:t>2. </a:t>
            </a:r>
            <a:r>
              <a:rPr lang="en-US" sz="1400" b="1" dirty="0">
                <a:latin typeface="Arial" pitchFamily="34" charset="0"/>
                <a:cs typeface="Arial" pitchFamily="34" charset="0"/>
              </a:rPr>
              <a:t>Issue the WARNO</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5 Paragraph format (min info)</a:t>
            </a:r>
          </a:p>
          <a:p>
            <a:pPr marL="342900" indent="-342900"/>
            <a:r>
              <a:rPr lang="en-US" sz="1600" b="1" dirty="0">
                <a:latin typeface="Arial" pitchFamily="34" charset="0"/>
                <a:cs typeface="Arial" pitchFamily="34" charset="0"/>
              </a:rPr>
              <a:t>3</a:t>
            </a:r>
            <a:r>
              <a:rPr lang="en-US" sz="1400" b="1" dirty="0">
                <a:latin typeface="Arial" pitchFamily="34" charset="0"/>
                <a:cs typeface="Arial" pitchFamily="34" charset="0"/>
              </a:rPr>
              <a:t>. Make a tentative plan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a. Mission analysis</a:t>
            </a:r>
          </a:p>
          <a:p>
            <a:pPr marL="342900" indent="-342900"/>
            <a:r>
              <a:rPr lang="en-US" sz="1200" b="1" dirty="0">
                <a:latin typeface="Arial" pitchFamily="34" charset="0"/>
                <a:cs typeface="Arial" pitchFamily="34" charset="0"/>
              </a:rPr>
              <a:t>	b. COA development</a:t>
            </a:r>
          </a:p>
          <a:p>
            <a:pPr marL="342900" indent="-342900"/>
            <a:r>
              <a:rPr lang="en-US" sz="1200" b="1" dirty="0">
                <a:latin typeface="Arial" pitchFamily="34" charset="0"/>
                <a:cs typeface="Arial" pitchFamily="34" charset="0"/>
              </a:rPr>
              <a:t>	c. COA analysis</a:t>
            </a:r>
          </a:p>
          <a:p>
            <a:pPr marL="342900" indent="-342900"/>
            <a:r>
              <a:rPr lang="en-US" sz="1200" b="1" dirty="0">
                <a:latin typeface="Arial" pitchFamily="34" charset="0"/>
                <a:cs typeface="Arial" pitchFamily="34" charset="0"/>
              </a:rPr>
              <a:t>	d. COA comparison</a:t>
            </a:r>
          </a:p>
          <a:p>
            <a:pPr marL="342900" indent="-342900"/>
            <a:r>
              <a:rPr lang="en-US" sz="1200" b="1" dirty="0">
                <a:latin typeface="Arial" pitchFamily="34" charset="0"/>
                <a:cs typeface="Arial" pitchFamily="34" charset="0"/>
              </a:rPr>
              <a:t>	e. COA selection</a:t>
            </a:r>
          </a:p>
          <a:p>
            <a:pPr marL="342900" indent="-342900"/>
            <a:r>
              <a:rPr lang="en-US" sz="1600" b="1" dirty="0">
                <a:latin typeface="Arial" pitchFamily="34" charset="0"/>
                <a:cs typeface="Arial" pitchFamily="34" charset="0"/>
              </a:rPr>
              <a:t>4. </a:t>
            </a:r>
            <a:r>
              <a:rPr lang="en-US" sz="1400" b="1" dirty="0">
                <a:latin typeface="Arial" pitchFamily="34" charset="0"/>
                <a:cs typeface="Arial" pitchFamily="34" charset="0"/>
              </a:rPr>
              <a:t>Initiate Movement</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XO, 1SG</a:t>
            </a:r>
          </a:p>
          <a:p>
            <a:pPr marL="342900" indent="-342900"/>
            <a:r>
              <a:rPr lang="en-US" sz="1600" b="1" dirty="0">
                <a:latin typeface="Arial" pitchFamily="34" charset="0"/>
                <a:cs typeface="Arial" pitchFamily="34" charset="0"/>
              </a:rPr>
              <a:t>5. </a:t>
            </a:r>
            <a:r>
              <a:rPr lang="en-US" sz="1400" b="1" dirty="0">
                <a:latin typeface="Arial" pitchFamily="34" charset="0"/>
                <a:cs typeface="Arial" pitchFamily="34" charset="0"/>
              </a:rPr>
              <a:t>Conduct Reconnaissance</a:t>
            </a:r>
          </a:p>
          <a:p>
            <a:pPr marL="342900" indent="-342900"/>
            <a:r>
              <a:rPr lang="en-US" sz="1400" b="1" dirty="0">
                <a:latin typeface="Arial" pitchFamily="34" charset="0"/>
                <a:cs typeface="Arial" pitchFamily="34" charset="0"/>
              </a:rPr>
              <a:t>6. Complete the plan</a:t>
            </a:r>
          </a:p>
          <a:p>
            <a:pPr marL="342900" indent="-342900"/>
            <a:r>
              <a:rPr lang="en-US" sz="1200" b="1" dirty="0">
                <a:latin typeface="Arial" pitchFamily="34" charset="0"/>
                <a:cs typeface="Arial" pitchFamily="34" charset="0"/>
              </a:rPr>
              <a:t>	Orders Production</a:t>
            </a:r>
          </a:p>
          <a:p>
            <a:pPr marL="342900" indent="-342900"/>
            <a:r>
              <a:rPr lang="en-US" sz="1600" b="1" dirty="0">
                <a:latin typeface="Arial" pitchFamily="34" charset="0"/>
                <a:cs typeface="Arial" pitchFamily="34" charset="0"/>
              </a:rPr>
              <a:t>7. </a:t>
            </a:r>
            <a:r>
              <a:rPr lang="en-US" sz="1400" b="1" dirty="0">
                <a:latin typeface="Arial" pitchFamily="34" charset="0"/>
                <a:cs typeface="Arial" pitchFamily="34" charset="0"/>
              </a:rPr>
              <a:t>Issue the Order</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Verbal, Terrain Model, Paper</a:t>
            </a:r>
          </a:p>
          <a:p>
            <a:pPr marL="342900" indent="-342900"/>
            <a:r>
              <a:rPr lang="en-US" sz="1600" b="1" dirty="0">
                <a:latin typeface="Arial" pitchFamily="34" charset="0"/>
                <a:cs typeface="Arial" pitchFamily="34" charset="0"/>
              </a:rPr>
              <a:t>8.  </a:t>
            </a:r>
            <a:r>
              <a:rPr lang="en-US" sz="1400" b="1" dirty="0">
                <a:latin typeface="Arial" pitchFamily="34" charset="0"/>
                <a:cs typeface="Arial" pitchFamily="34" charset="0"/>
              </a:rPr>
              <a:t>Supervise and Refine</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Confirm Briefs</a:t>
            </a:r>
          </a:p>
          <a:p>
            <a:pPr marL="342900" indent="-342900"/>
            <a:r>
              <a:rPr lang="en-US" sz="1200" b="1" dirty="0">
                <a:latin typeface="Arial" pitchFamily="34" charset="0"/>
                <a:cs typeface="Arial" pitchFamily="34" charset="0"/>
              </a:rPr>
              <a:t>	Back Briefs</a:t>
            </a:r>
          </a:p>
          <a:p>
            <a:pPr marL="342900" indent="-342900"/>
            <a:r>
              <a:rPr lang="en-US" sz="1200" b="1" dirty="0">
                <a:latin typeface="Arial" pitchFamily="34" charset="0"/>
                <a:cs typeface="Arial" pitchFamily="34" charset="0"/>
              </a:rPr>
              <a:t>	Rehearsals</a:t>
            </a:r>
          </a:p>
          <a:p>
            <a:pPr marL="342900" indent="-342900"/>
            <a:r>
              <a:rPr lang="en-US" sz="1200" b="1" dirty="0">
                <a:latin typeface="Arial" pitchFamily="34" charset="0"/>
                <a:cs typeface="Arial" pitchFamily="34" charset="0"/>
              </a:rPr>
              <a:t>	PCC-1 down</a:t>
            </a:r>
          </a:p>
          <a:p>
            <a:pPr marL="342900" indent="-342900"/>
            <a:r>
              <a:rPr lang="en-US" sz="1200" b="1"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sp>
        <p:nvSpPr>
          <p:cNvPr id="18436" name="TextBox 5"/>
          <p:cNvSpPr txBox="1">
            <a:spLocks noChangeArrowheads="1"/>
          </p:cNvSpPr>
          <p:nvPr/>
        </p:nvSpPr>
        <p:spPr bwMode="auto">
          <a:xfrm>
            <a:off x="2759075" y="1033463"/>
            <a:ext cx="2955925" cy="1938992"/>
          </a:xfrm>
          <a:prstGeom prst="rect">
            <a:avLst/>
          </a:prstGeom>
          <a:noFill/>
          <a:ln w="28575">
            <a:solidFill>
              <a:schemeClr val="tx2"/>
            </a:solidFill>
            <a:miter lim="800000"/>
            <a:headEnd/>
            <a:tailEnd/>
          </a:ln>
        </p:spPr>
        <p:txBody>
          <a:bodyPr wrap="square">
            <a:spAutoFit/>
          </a:bodyPr>
          <a:lstStyle/>
          <a:p>
            <a:pPr marL="109538" indent="-109538">
              <a:buFont typeface="Arial" charset="0"/>
              <a:buChar char="•"/>
            </a:pPr>
            <a:r>
              <a:rPr lang="en-US" sz="1200" b="1" dirty="0">
                <a:latin typeface="Arial" pitchFamily="34" charset="0"/>
                <a:cs typeface="Arial" pitchFamily="34" charset="0"/>
              </a:rPr>
              <a:t>Type of operation</a:t>
            </a:r>
          </a:p>
          <a:p>
            <a:pPr marL="109538" indent="-109538">
              <a:buFont typeface="Arial" charset="0"/>
              <a:buChar char="•"/>
            </a:pPr>
            <a:r>
              <a:rPr lang="en-US" sz="1200" b="1" dirty="0">
                <a:latin typeface="Arial" pitchFamily="34" charset="0"/>
                <a:cs typeface="Arial" pitchFamily="34" charset="0"/>
              </a:rPr>
              <a:t>General location of Operation</a:t>
            </a:r>
          </a:p>
          <a:p>
            <a:pPr marL="109538" indent="-109538">
              <a:buFont typeface="Arial" charset="0"/>
              <a:buChar char="•"/>
            </a:pPr>
            <a:r>
              <a:rPr lang="en-US" sz="1200" b="1" dirty="0">
                <a:latin typeface="Arial" pitchFamily="34" charset="0"/>
                <a:cs typeface="Arial" pitchFamily="34" charset="0"/>
              </a:rPr>
              <a:t>Initial operational timeline</a:t>
            </a:r>
          </a:p>
          <a:p>
            <a:pPr marL="109538" indent="-109538">
              <a:buFont typeface="Arial" charset="0"/>
              <a:buChar char="•"/>
            </a:pPr>
            <a:r>
              <a:rPr lang="en-US" sz="1200" b="1" dirty="0">
                <a:latin typeface="Arial" pitchFamily="34" charset="0"/>
                <a:cs typeface="Arial" pitchFamily="34" charset="0"/>
              </a:rPr>
              <a:t>Reconnaissance to initiate</a:t>
            </a:r>
          </a:p>
          <a:p>
            <a:pPr marL="109538" indent="-109538">
              <a:buFont typeface="Arial" charset="0"/>
              <a:buChar char="•"/>
            </a:pPr>
            <a:r>
              <a:rPr lang="en-US" sz="1200" b="1" dirty="0">
                <a:latin typeface="Arial" pitchFamily="34" charset="0"/>
                <a:cs typeface="Arial" pitchFamily="34" charset="0"/>
              </a:rPr>
              <a:t>Movement to initiate</a:t>
            </a:r>
          </a:p>
          <a:p>
            <a:pPr marL="109538" indent="-109538">
              <a:buFont typeface="Arial" charset="0"/>
              <a:buChar char="•"/>
            </a:pPr>
            <a:r>
              <a:rPr lang="en-US" sz="1200" b="1" dirty="0">
                <a:latin typeface="Arial" pitchFamily="34" charset="0"/>
                <a:cs typeface="Arial" pitchFamily="34" charset="0"/>
              </a:rPr>
              <a:t>Planning and preparation instructions</a:t>
            </a:r>
          </a:p>
          <a:p>
            <a:pPr marL="117475" lvl="1" indent="-117475">
              <a:buFont typeface="Arial" charset="0"/>
              <a:buChar char="•"/>
            </a:pPr>
            <a:r>
              <a:rPr lang="en-US" sz="1200" b="1" dirty="0">
                <a:latin typeface="Arial" pitchFamily="34" charset="0"/>
                <a:cs typeface="Arial" pitchFamily="34" charset="0"/>
              </a:rPr>
              <a:t>To include planning timeline</a:t>
            </a:r>
          </a:p>
          <a:p>
            <a:pPr marL="109538" indent="-109538">
              <a:buFont typeface="Arial" charset="0"/>
              <a:buChar char="•"/>
            </a:pPr>
            <a:r>
              <a:rPr lang="en-US" sz="1200" b="1" dirty="0">
                <a:latin typeface="Arial" pitchFamily="34" charset="0"/>
                <a:cs typeface="Arial" pitchFamily="34" charset="0"/>
              </a:rPr>
              <a:t>Information requirements (IR &amp; CCIR)</a:t>
            </a:r>
          </a:p>
        </p:txBody>
      </p:sp>
      <p:sp>
        <p:nvSpPr>
          <p:cNvPr id="18439" name="TextBox 21"/>
          <p:cNvSpPr txBox="1">
            <a:spLocks noChangeArrowheads="1"/>
          </p:cNvSpPr>
          <p:nvPr/>
        </p:nvSpPr>
        <p:spPr bwMode="auto">
          <a:xfrm>
            <a:off x="6045200" y="4013537"/>
            <a:ext cx="30480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Higher Times</a:t>
            </a:r>
          </a:p>
          <a:p>
            <a:pPr>
              <a:buFont typeface="Arial" charset="0"/>
              <a:buChar char="•"/>
            </a:pPr>
            <a:r>
              <a:rPr lang="en-US" sz="1200" b="1" dirty="0">
                <a:latin typeface="Arial" pitchFamily="34" charset="0"/>
                <a:cs typeface="Arial" pitchFamily="34" charset="0"/>
              </a:rPr>
              <a:t> Hard Times</a:t>
            </a:r>
          </a:p>
          <a:p>
            <a:pPr>
              <a:buFont typeface="Arial" charset="0"/>
              <a:buChar char="•"/>
            </a:pPr>
            <a:r>
              <a:rPr lang="en-US" sz="1200" b="1" dirty="0">
                <a:latin typeface="Arial" pitchFamily="34" charset="0"/>
                <a:cs typeface="Arial" pitchFamily="34" charset="0"/>
              </a:rPr>
              <a:t> Company/ Platoon TLPs</a:t>
            </a:r>
          </a:p>
          <a:p>
            <a:pPr>
              <a:buFont typeface="Arial" charset="0"/>
              <a:buChar char="•"/>
            </a:pPr>
            <a:r>
              <a:rPr lang="en-US" sz="1200" b="1" dirty="0">
                <a:latin typeface="Arial" pitchFamily="34" charset="0"/>
                <a:cs typeface="Arial" pitchFamily="34" charset="0"/>
              </a:rPr>
              <a:t> Light Data</a:t>
            </a:r>
          </a:p>
          <a:p>
            <a:pPr>
              <a:buFont typeface="Arial" charset="0"/>
              <a:buChar char="•"/>
            </a:pPr>
            <a:r>
              <a:rPr lang="en-US" sz="1200" b="1" dirty="0">
                <a:latin typeface="Arial" pitchFamily="34" charset="0"/>
                <a:cs typeface="Arial" pitchFamily="34" charset="0"/>
              </a:rPr>
              <a:t> Enemy Data</a:t>
            </a:r>
          </a:p>
          <a:p>
            <a:pPr>
              <a:buFont typeface="Arial" charset="0"/>
              <a:buChar char="•"/>
            </a:pPr>
            <a:r>
              <a:rPr lang="en-US" sz="1200" b="1" dirty="0">
                <a:latin typeface="Arial" pitchFamily="34" charset="0"/>
                <a:cs typeface="Arial" pitchFamily="34" charset="0"/>
              </a:rPr>
              <a:t> 1/3, 2/3 rule</a:t>
            </a:r>
          </a:p>
        </p:txBody>
      </p:sp>
      <p:sp>
        <p:nvSpPr>
          <p:cNvPr id="18440" name="TextBox 22"/>
          <p:cNvSpPr txBox="1">
            <a:spLocks noChangeArrowheads="1"/>
          </p:cNvSpPr>
          <p:nvPr/>
        </p:nvSpPr>
        <p:spPr bwMode="auto">
          <a:xfrm>
            <a:off x="2759075" y="4913313"/>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Enemy</a:t>
            </a:r>
          </a:p>
          <a:p>
            <a:pPr>
              <a:buFont typeface="Arial" charset="0"/>
              <a:buChar char="•"/>
            </a:pPr>
            <a:r>
              <a:rPr lang="en-US" sz="1200" b="1" dirty="0">
                <a:latin typeface="Arial" pitchFamily="34" charset="0"/>
                <a:cs typeface="Arial" pitchFamily="34" charset="0"/>
              </a:rPr>
              <a:t> General Situation</a:t>
            </a:r>
          </a:p>
          <a:p>
            <a:pPr>
              <a:buFont typeface="Arial" charset="0"/>
              <a:buChar char="•"/>
            </a:pPr>
            <a:r>
              <a:rPr lang="en-US" sz="1200" b="1" dirty="0">
                <a:latin typeface="Arial" pitchFamily="34" charset="0"/>
                <a:cs typeface="Arial" pitchFamily="34" charset="0"/>
              </a:rPr>
              <a:t> Disposition</a:t>
            </a:r>
          </a:p>
          <a:p>
            <a:pPr>
              <a:buFont typeface="Arial" charset="0"/>
              <a:buChar char="•"/>
            </a:pPr>
            <a:r>
              <a:rPr lang="en-US" sz="1200" b="1" dirty="0">
                <a:latin typeface="Arial" pitchFamily="34" charset="0"/>
                <a:cs typeface="Arial" pitchFamily="34" charset="0"/>
              </a:rPr>
              <a:t> Composition</a:t>
            </a:r>
          </a:p>
          <a:p>
            <a:pPr>
              <a:buFont typeface="Arial" charset="0"/>
              <a:buChar char="•"/>
            </a:pPr>
            <a:r>
              <a:rPr lang="en-US" sz="1200" b="1" dirty="0">
                <a:latin typeface="Arial" pitchFamily="34" charset="0"/>
                <a:cs typeface="Arial" pitchFamily="34" charset="0"/>
              </a:rPr>
              <a:t> Strength</a:t>
            </a:r>
          </a:p>
          <a:p>
            <a:pPr>
              <a:buFont typeface="Arial" charset="0"/>
              <a:buChar char="•"/>
            </a:pPr>
            <a:r>
              <a:rPr lang="en-US" sz="1200" b="1" dirty="0">
                <a:latin typeface="Arial" pitchFamily="34" charset="0"/>
                <a:cs typeface="Arial" pitchFamily="34" charset="0"/>
              </a:rPr>
              <a:t> Capabilities by WFF</a:t>
            </a:r>
          </a:p>
          <a:p>
            <a:pPr>
              <a:buFont typeface="Arial" charset="0"/>
              <a:buChar char="•"/>
            </a:pPr>
            <a:r>
              <a:rPr lang="en-US" sz="1200" b="1" dirty="0">
                <a:latin typeface="Arial" pitchFamily="34" charset="0"/>
                <a:cs typeface="Arial" pitchFamily="34" charset="0"/>
              </a:rPr>
              <a:t> PCOA &amp; MDCOA</a:t>
            </a:r>
          </a:p>
        </p:txBody>
      </p:sp>
      <p:sp>
        <p:nvSpPr>
          <p:cNvPr id="18441" name="TextBox 23"/>
          <p:cNvSpPr txBox="1">
            <a:spLocks noChangeArrowheads="1"/>
          </p:cNvSpPr>
          <p:nvPr/>
        </p:nvSpPr>
        <p:spPr bwMode="auto">
          <a:xfrm>
            <a:off x="6045200" y="5613737"/>
            <a:ext cx="3048000" cy="1015663"/>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Troops</a:t>
            </a:r>
          </a:p>
          <a:p>
            <a:pPr>
              <a:buFont typeface="Arial" charset="0"/>
              <a:buChar char="•"/>
            </a:pPr>
            <a:r>
              <a:rPr lang="en-US" sz="1200" b="1" dirty="0">
                <a:latin typeface="Arial" pitchFamily="34" charset="0"/>
                <a:cs typeface="Arial" pitchFamily="34" charset="0"/>
              </a:rPr>
              <a:t> Leadership</a:t>
            </a:r>
          </a:p>
          <a:p>
            <a:pPr>
              <a:buFont typeface="Arial" charset="0"/>
              <a:buChar char="•"/>
            </a:pPr>
            <a:r>
              <a:rPr lang="en-US" sz="1200" b="1" dirty="0">
                <a:latin typeface="Arial" pitchFamily="34" charset="0"/>
                <a:cs typeface="Arial" pitchFamily="34" charset="0"/>
              </a:rPr>
              <a:t> Morale</a:t>
            </a:r>
          </a:p>
          <a:p>
            <a:pPr>
              <a:buFont typeface="Arial" charset="0"/>
              <a:buChar char="•"/>
            </a:pPr>
            <a:r>
              <a:rPr lang="en-US" sz="1200" b="1" dirty="0">
                <a:latin typeface="Arial" pitchFamily="34" charset="0"/>
                <a:cs typeface="Arial" pitchFamily="34" charset="0"/>
              </a:rPr>
              <a:t> Training &amp; Experience</a:t>
            </a:r>
          </a:p>
          <a:p>
            <a:pPr>
              <a:buFont typeface="Arial" charset="0"/>
              <a:buChar char="•"/>
            </a:pPr>
            <a:r>
              <a:rPr lang="en-US" sz="1200" b="1" dirty="0">
                <a:latin typeface="Arial" pitchFamily="34" charset="0"/>
                <a:cs typeface="Arial" pitchFamily="34" charset="0"/>
              </a:rPr>
              <a:t> Capabilities by WFF</a:t>
            </a:r>
          </a:p>
        </p:txBody>
      </p:sp>
      <p:cxnSp>
        <p:nvCxnSpPr>
          <p:cNvPr id="26" name="Straight Connector 25"/>
          <p:cNvCxnSpPr/>
          <p:nvPr/>
        </p:nvCxnSpPr>
        <p:spPr>
          <a:xfrm>
            <a:off x="5791200" y="1270337"/>
            <a:ext cx="0" cy="441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1270337"/>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3275" y="27051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73275" y="1828800"/>
            <a:ext cx="6096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54675" y="54102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5-Point Star 53"/>
          <p:cNvSpPr/>
          <p:nvPr/>
        </p:nvSpPr>
        <p:spPr>
          <a:xfrm>
            <a:off x="8305800" y="44707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1" name="TextBox 54"/>
          <p:cNvSpPr txBox="1">
            <a:spLocks noChangeArrowheads="1"/>
          </p:cNvSpPr>
          <p:nvPr/>
        </p:nvSpPr>
        <p:spPr bwMode="auto">
          <a:xfrm>
            <a:off x="7162800" y="4826337"/>
            <a:ext cx="1762125" cy="461665"/>
          </a:xfrm>
          <a:prstGeom prst="rect">
            <a:avLst/>
          </a:prstGeom>
          <a:noFill/>
          <a:ln w="12700">
            <a:solidFill>
              <a:srgbClr val="00B0F0"/>
            </a:solidFill>
            <a:miter lim="800000"/>
            <a:headEnd/>
            <a:tailEnd/>
          </a:ln>
        </p:spPr>
        <p:txBody>
          <a:bodyPr>
            <a:spAutoFit/>
          </a:bodyPr>
          <a:lstStyle/>
          <a:p>
            <a:pPr algn="ctr"/>
            <a:r>
              <a:rPr lang="en-US" sz="1200" b="1" dirty="0">
                <a:solidFill>
                  <a:schemeClr val="accent1"/>
                </a:solidFill>
                <a:latin typeface="Arial" pitchFamily="34" charset="0"/>
                <a:cs typeface="Arial" pitchFamily="34" charset="0"/>
              </a:rPr>
              <a:t>Calculate additional time for </a:t>
            </a: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7848600" y="4100850"/>
            <a:ext cx="838691" cy="369332"/>
          </a:xfrm>
          <a:prstGeom prst="rect">
            <a:avLst/>
          </a:prstGeom>
          <a:noFill/>
          <a:ln w="9525">
            <a:noFill/>
            <a:miter lim="800000"/>
            <a:headEnd/>
            <a:tailEnd/>
          </a:ln>
        </p:spPr>
        <p:txBody>
          <a:bodyPr wrap="none">
            <a:spAutoFit/>
          </a:bodyPr>
          <a:lstStyle/>
          <a:p>
            <a:r>
              <a:rPr lang="en-US" b="1" dirty="0">
                <a:solidFill>
                  <a:srgbClr val="FF0000"/>
                </a:solidFill>
                <a:latin typeface="Arial" pitchFamily="34" charset="0"/>
                <a:cs typeface="Arial" pitchFamily="34" charset="0"/>
              </a:rPr>
              <a:t>HOPE</a:t>
            </a:r>
          </a:p>
        </p:txBody>
      </p:sp>
      <p:sp>
        <p:nvSpPr>
          <p:cNvPr id="58" name="5-Point Star 57"/>
          <p:cNvSpPr/>
          <p:nvPr/>
        </p:nvSpPr>
        <p:spPr>
          <a:xfrm>
            <a:off x="4953000" y="5029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648200" y="5334000"/>
            <a:ext cx="920445"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Intent/</a:t>
            </a:r>
          </a:p>
          <a:p>
            <a:pPr algn="ctr"/>
            <a:r>
              <a:rPr lang="en-US" sz="1200" b="1" dirty="0">
                <a:solidFill>
                  <a:schemeClr val="accent1"/>
                </a:solidFill>
                <a:latin typeface="Arial" pitchFamily="34" charset="0"/>
                <a:cs typeface="Arial" pitchFamily="34" charset="0"/>
              </a:rPr>
              <a:t>Capability</a:t>
            </a:r>
          </a:p>
        </p:txBody>
      </p:sp>
      <p:sp>
        <p:nvSpPr>
          <p:cNvPr id="61" name="5-Point Star 60"/>
          <p:cNvSpPr/>
          <p:nvPr/>
        </p:nvSpPr>
        <p:spPr>
          <a:xfrm>
            <a:off x="8316913" y="56899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7980221" y="5994737"/>
            <a:ext cx="981358"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Special</a:t>
            </a:r>
          </a:p>
          <a:p>
            <a:pPr algn="ctr"/>
            <a:r>
              <a:rPr lang="en-US" sz="12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31750" y="-76200"/>
            <a:ext cx="9175750" cy="1107996"/>
          </a:xfrm>
          <a:prstGeom prst="rect">
            <a:avLst/>
          </a:prstGeom>
          <a:solidFill>
            <a:srgbClr val="FFFF00"/>
          </a:solidFill>
          <a:ln w="9525">
            <a:noFill/>
            <a:miter lim="800000"/>
            <a:headEnd/>
            <a:tailEnd/>
          </a:ln>
        </p:spPr>
        <p:txBody>
          <a:bodyPr>
            <a:spAutoFit/>
          </a:bodyPr>
          <a:lstStyle/>
          <a:p>
            <a:pPr algn="ctr"/>
            <a:r>
              <a:rPr lang="en-US" sz="2800" b="1" dirty="0" smtClean="0">
                <a:solidFill>
                  <a:srgbClr val="FF0000"/>
                </a:solidFill>
                <a:latin typeface="Arial" pitchFamily="34" charset="0"/>
                <a:cs typeface="Arial" pitchFamily="34" charset="0"/>
              </a:rPr>
              <a:t>Group 4 slides</a:t>
            </a:r>
          </a:p>
          <a:p>
            <a:pPr algn="ctr" fontAlgn="auto">
              <a:spcBef>
                <a:spcPts val="1200"/>
              </a:spcBef>
              <a:spcAft>
                <a:spcPts val="0"/>
              </a:spcAft>
              <a:defRPr/>
            </a:pPr>
            <a:r>
              <a:rPr lang="en-US" sz="2800" b="1" u="sng" dirty="0" smtClean="0">
                <a:solidFill>
                  <a:srgbClr val="FF0000"/>
                </a:solidFill>
                <a:latin typeface="Arial" pitchFamily="34" charset="0"/>
                <a:cs typeface="Arial" pitchFamily="34" charset="0"/>
              </a:rPr>
              <a:t>Time, Troops, Civilian Analysis</a:t>
            </a:r>
            <a:endParaRPr lang="en-US" sz="2800" b="1" u="sng" dirty="0">
              <a:solidFill>
                <a:srgbClr val="FF0000"/>
              </a:solidFill>
              <a:latin typeface="Arial" pitchFamily="34" charset="0"/>
              <a:cs typeface="Arial" pitchFamily="34" charset="0"/>
            </a:endParaRPr>
          </a:p>
        </p:txBody>
      </p:sp>
      <p:cxnSp>
        <p:nvCxnSpPr>
          <p:cNvPr id="31" name="Straight Arrow Connector 30"/>
          <p:cNvCxnSpPr/>
          <p:nvPr/>
        </p:nvCxnSpPr>
        <p:spPr>
          <a:xfrm>
            <a:off x="7620000" y="3784937"/>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0" y="5394284"/>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5-Point Star 32"/>
          <p:cNvSpPr/>
          <p:nvPr/>
        </p:nvSpPr>
        <p:spPr>
          <a:xfrm>
            <a:off x="8382000" y="27943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 name="TextBox 52"/>
          <p:cNvSpPr txBox="1">
            <a:spLocks noChangeArrowheads="1"/>
          </p:cNvSpPr>
          <p:nvPr/>
        </p:nvSpPr>
        <p:spPr bwMode="auto">
          <a:xfrm>
            <a:off x="7967704" y="3062406"/>
            <a:ext cx="947696" cy="646331"/>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Location-</a:t>
            </a:r>
          </a:p>
          <a:p>
            <a:pPr algn="ctr"/>
            <a:r>
              <a:rPr lang="en-US" sz="1200" b="1" dirty="0">
                <a:solidFill>
                  <a:schemeClr val="accent1"/>
                </a:solidFill>
                <a:latin typeface="Arial" pitchFamily="34" charset="0"/>
                <a:cs typeface="Arial" pitchFamily="34" charset="0"/>
              </a:rPr>
              <a:t>Identify all</a:t>
            </a:r>
          </a:p>
          <a:p>
            <a:pPr algn="ct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37" name="TextBox 19"/>
          <p:cNvSpPr txBox="1">
            <a:spLocks noChangeArrowheads="1"/>
          </p:cNvSpPr>
          <p:nvPr/>
        </p:nvSpPr>
        <p:spPr bwMode="auto">
          <a:xfrm>
            <a:off x="6019800" y="1117937"/>
            <a:ext cx="3048000" cy="2677656"/>
          </a:xfrm>
          <a:prstGeom prst="rect">
            <a:avLst/>
          </a:prstGeom>
          <a:noFill/>
          <a:ln w="38100">
            <a:solidFill>
              <a:srgbClr val="FFC000"/>
            </a:solidFill>
            <a:miter lim="800000"/>
            <a:headEnd/>
            <a:tailEnd/>
          </a:ln>
        </p:spPr>
        <p:txBody>
          <a:bodyPr>
            <a:spAutoFit/>
          </a:bodyPr>
          <a:lstStyle/>
          <a:p>
            <a:r>
              <a:rPr lang="en-US" sz="12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Obstacles</a:t>
            </a:r>
            <a:endParaRPr lang="en-US" sz="1200" b="1" dirty="0">
              <a:latin typeface="Arial" pitchFamily="34" charset="0"/>
              <a:cs typeface="Arial" pitchFamily="34" charset="0"/>
            </a:endParaRP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Avenues </a:t>
            </a:r>
            <a:r>
              <a:rPr lang="en-US" sz="1200" b="1" dirty="0">
                <a:latin typeface="Arial" pitchFamily="34" charset="0"/>
                <a:cs typeface="Arial" pitchFamily="34" charset="0"/>
              </a:rPr>
              <a:t>of </a:t>
            </a:r>
            <a:r>
              <a:rPr lang="en-US" sz="1200" b="1" dirty="0" smtClean="0">
                <a:latin typeface="Arial" pitchFamily="34" charset="0"/>
                <a:cs typeface="Arial" pitchFamily="34" charset="0"/>
              </a:rPr>
              <a:t>approach</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Key 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Observation</a:t>
            </a:r>
            <a:r>
              <a:rPr lang="en-US" sz="1200" b="1" dirty="0">
                <a:latin typeface="Arial" pitchFamily="34" charset="0"/>
                <a:cs typeface="Arial" pitchFamily="34" charset="0"/>
              </a:rPr>
              <a:t>/ Fields of </a:t>
            </a:r>
            <a:r>
              <a:rPr lang="en-US" sz="1200" b="1" dirty="0" smtClean="0">
                <a:latin typeface="Arial" pitchFamily="34" charset="0"/>
                <a:cs typeface="Arial" pitchFamily="34" charset="0"/>
              </a:rPr>
              <a:t>fire</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Cover </a:t>
            </a:r>
            <a:r>
              <a:rPr lang="en-US" sz="1200" b="1"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Visibility</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Wind</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Precipitation</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Cloud </a:t>
            </a:r>
            <a:r>
              <a:rPr lang="en-US" sz="1200" b="1" dirty="0">
                <a:latin typeface="Arial" pitchFamily="34" charset="0"/>
                <a:cs typeface="Arial" pitchFamily="34" charset="0"/>
              </a:rPr>
              <a:t>Coverage</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Temp</a:t>
            </a:r>
            <a:r>
              <a:rPr lang="en-US" sz="1200" b="1" dirty="0">
                <a:latin typeface="Arial" pitchFamily="34" charset="0"/>
                <a:cs typeface="Arial" pitchFamily="34" charset="0"/>
              </a:rPr>
              <a:t>/ </a:t>
            </a:r>
            <a:r>
              <a:rPr lang="en-US" sz="1200" b="1" dirty="0" smtClean="0">
                <a:latin typeface="Arial" pitchFamily="34" charset="0"/>
                <a:cs typeface="Arial" pitchFamily="34" charset="0"/>
              </a:rPr>
              <a:t>Humidity </a:t>
            </a:r>
            <a:endParaRPr lang="en-US" sz="1200" b="1" dirty="0">
              <a:latin typeface="Arial" pitchFamily="34" charset="0"/>
              <a:cs typeface="Arial" pitchFamily="34" charset="0"/>
            </a:endParaRPr>
          </a:p>
        </p:txBody>
      </p:sp>
      <p:cxnSp>
        <p:nvCxnSpPr>
          <p:cNvPr id="29" name="Straight Arrow Connector 28"/>
          <p:cNvCxnSpPr>
            <a:stCxn id="30" idx="2"/>
          </p:cNvCxnSpPr>
          <p:nvPr/>
        </p:nvCxnSpPr>
        <p:spPr>
          <a:xfrm>
            <a:off x="4206875" y="4509195"/>
            <a:ext cx="0" cy="40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18"/>
          <p:cNvSpPr txBox="1">
            <a:spLocks noChangeArrowheads="1"/>
          </p:cNvSpPr>
          <p:nvPr/>
        </p:nvSpPr>
        <p:spPr bwMode="auto">
          <a:xfrm>
            <a:off x="2759075" y="3124200"/>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Mission</a:t>
            </a:r>
          </a:p>
          <a:p>
            <a:pPr marL="109538" indent="-109538">
              <a:buFont typeface="Arial" charset="0"/>
              <a:buChar char="•"/>
            </a:pPr>
            <a:r>
              <a:rPr lang="en-US" sz="1200" b="1" dirty="0" smtClean="0">
                <a:latin typeface="Arial" pitchFamily="34" charset="0"/>
                <a:cs typeface="Arial" pitchFamily="34" charset="0"/>
              </a:rPr>
              <a:t>Mission</a:t>
            </a:r>
            <a:r>
              <a:rPr lang="en-US" sz="1200" b="1" dirty="0">
                <a:latin typeface="Arial" pitchFamily="34" charset="0"/>
                <a:cs typeface="Arial" pitchFamily="34" charset="0"/>
              </a:rPr>
              <a:t>, Intent, concept (2 levels up)</a:t>
            </a:r>
          </a:p>
          <a:p>
            <a:pPr marL="109538" indent="-109538">
              <a:buFont typeface="Arial" charset="0"/>
              <a:buChar char="•"/>
            </a:pPr>
            <a:r>
              <a:rPr lang="en-US" sz="1200" b="1" dirty="0" smtClean="0">
                <a:latin typeface="Arial" pitchFamily="34" charset="0"/>
                <a:cs typeface="Arial" pitchFamily="34" charset="0"/>
              </a:rPr>
              <a:t>Tasks: Specified</a:t>
            </a:r>
            <a:r>
              <a:rPr lang="en-US" sz="1200" b="1" dirty="0">
                <a:latin typeface="Arial" pitchFamily="34" charset="0"/>
                <a:cs typeface="Arial" pitchFamily="34" charset="0"/>
              </a:rPr>
              <a:t>/ Implied/ </a:t>
            </a:r>
            <a:r>
              <a:rPr lang="en-US" sz="1200" b="1" dirty="0" smtClean="0">
                <a:latin typeface="Arial" pitchFamily="34" charset="0"/>
                <a:cs typeface="Arial" pitchFamily="34" charset="0"/>
              </a:rPr>
              <a:t>Essential</a:t>
            </a:r>
          </a:p>
          <a:p>
            <a:pPr marL="109538" indent="-109538">
              <a:buFont typeface="Arial" panose="020B0604020202020204" pitchFamily="34" charset="0"/>
              <a:buChar char="•"/>
            </a:pPr>
            <a:r>
              <a:rPr lang="en-US" sz="1200" b="1" dirty="0" smtClean="0">
                <a:latin typeface="Arial" pitchFamily="34" charset="0"/>
                <a:cs typeface="Arial" pitchFamily="34" charset="0"/>
              </a:rPr>
              <a:t>Purpose</a:t>
            </a:r>
            <a:endParaRPr lang="en-US" sz="1200" b="1" dirty="0">
              <a:latin typeface="Arial" pitchFamily="34" charset="0"/>
              <a:cs typeface="Arial" pitchFamily="34" charset="0"/>
            </a:endParaRPr>
          </a:p>
          <a:p>
            <a:pPr marL="109538" indent="-109538">
              <a:buFont typeface="Arial" charset="0"/>
              <a:buChar char="•"/>
            </a:pPr>
            <a:r>
              <a:rPr lang="en-US" sz="1200" b="1" dirty="0">
                <a:latin typeface="Arial" pitchFamily="34" charset="0"/>
                <a:cs typeface="Arial" pitchFamily="34" charset="0"/>
              </a:rPr>
              <a:t>Constraints (require/limit action)</a:t>
            </a:r>
          </a:p>
          <a:p>
            <a:pPr marL="109538" indent="-109538">
              <a:buFont typeface="Arial" charset="0"/>
              <a:buChar char="•"/>
            </a:pPr>
            <a:r>
              <a:rPr lang="en-US" sz="1200" b="1" dirty="0">
                <a:latin typeface="Arial" pitchFamily="34" charset="0"/>
                <a:cs typeface="Arial" pitchFamily="34" charset="0"/>
              </a:rPr>
              <a:t>Restated Mission</a:t>
            </a:r>
          </a:p>
        </p:txBody>
      </p:sp>
    </p:spTree>
    <p:extLst>
      <p:ext uri="{BB962C8B-B14F-4D97-AF65-F5344CB8AC3E}">
        <p14:creationId xmlns:p14="http://schemas.microsoft.com/office/powerpoint/2010/main" val="17114596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602" name="Group 40"/>
          <p:cNvGrpSpPr>
            <a:grpSpLocks/>
          </p:cNvGrpSpPr>
          <p:nvPr/>
        </p:nvGrpSpPr>
        <p:grpSpPr bwMode="auto">
          <a:xfrm>
            <a:off x="1447800" y="1447800"/>
            <a:ext cx="7315200" cy="473075"/>
            <a:chOff x="533400" y="1295400"/>
            <a:chExt cx="7315200" cy="472440"/>
          </a:xfrm>
        </p:grpSpPr>
        <p:cxnSp>
          <p:nvCxnSpPr>
            <p:cNvPr id="9" name="Straight Connector 8"/>
            <p:cNvCxnSpPr/>
            <p:nvPr/>
          </p:nvCxnSpPr>
          <p:spPr>
            <a:xfrm>
              <a:off x="533400" y="1523693"/>
              <a:ext cx="7315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1311254"/>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486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430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82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478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526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574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622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670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718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766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81400" y="1311254"/>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910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862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958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8006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1054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102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150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198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246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294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342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2390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438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603" name="Group 41"/>
          <p:cNvGrpSpPr>
            <a:grpSpLocks/>
          </p:cNvGrpSpPr>
          <p:nvPr/>
        </p:nvGrpSpPr>
        <p:grpSpPr bwMode="auto">
          <a:xfrm>
            <a:off x="1447800" y="2424112"/>
            <a:ext cx="7315200" cy="471488"/>
            <a:chOff x="533400" y="1295400"/>
            <a:chExt cx="7315200" cy="472440"/>
          </a:xfrm>
        </p:grpSpPr>
        <p:cxnSp>
          <p:nvCxnSpPr>
            <p:cNvPr id="43" name="Straight Connector 42"/>
            <p:cNvCxnSpPr/>
            <p:nvPr/>
          </p:nvCxnSpPr>
          <p:spPr>
            <a:xfrm>
              <a:off x="533400" y="1524462"/>
              <a:ext cx="7315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3400" y="1311307"/>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8486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430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382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4478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7526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0574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22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6670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9718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2766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581400" y="1311307"/>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1910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8862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4958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8006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1054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4102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7150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198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3246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6294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42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2390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5438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604" name="Group 68"/>
          <p:cNvGrpSpPr>
            <a:grpSpLocks/>
          </p:cNvGrpSpPr>
          <p:nvPr/>
        </p:nvGrpSpPr>
        <p:grpSpPr bwMode="auto">
          <a:xfrm>
            <a:off x="1447800" y="3490912"/>
            <a:ext cx="7315200" cy="471488"/>
            <a:chOff x="533400" y="1295400"/>
            <a:chExt cx="7315200" cy="472440"/>
          </a:xfrm>
        </p:grpSpPr>
        <p:cxnSp>
          <p:nvCxnSpPr>
            <p:cNvPr id="70" name="Straight Connector 69"/>
            <p:cNvCxnSpPr/>
            <p:nvPr/>
          </p:nvCxnSpPr>
          <p:spPr>
            <a:xfrm>
              <a:off x="533400" y="1524462"/>
              <a:ext cx="7315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 y="1311307"/>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8486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1430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382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4478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7526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0574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6670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9718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2766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581400" y="1311307"/>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1910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862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4958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8006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1054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4102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7150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0198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3246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6294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9342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2390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5438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605" name="Group 95"/>
          <p:cNvGrpSpPr>
            <a:grpSpLocks/>
          </p:cNvGrpSpPr>
          <p:nvPr/>
        </p:nvGrpSpPr>
        <p:grpSpPr bwMode="auto">
          <a:xfrm>
            <a:off x="1447800" y="4484687"/>
            <a:ext cx="7315200" cy="473075"/>
            <a:chOff x="533400" y="1295400"/>
            <a:chExt cx="7315200" cy="472440"/>
          </a:xfrm>
        </p:grpSpPr>
        <p:cxnSp>
          <p:nvCxnSpPr>
            <p:cNvPr id="97" name="Straight Connector 96"/>
            <p:cNvCxnSpPr/>
            <p:nvPr/>
          </p:nvCxnSpPr>
          <p:spPr>
            <a:xfrm>
              <a:off x="533400" y="1523693"/>
              <a:ext cx="7315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33400" y="1311254"/>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8486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1430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382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4478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7526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0574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3622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6670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718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2766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581400" y="1311254"/>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1910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8862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4958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8006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054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4102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7150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0198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3246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6294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342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2390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5438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606" name="Group 122"/>
          <p:cNvGrpSpPr>
            <a:grpSpLocks/>
          </p:cNvGrpSpPr>
          <p:nvPr/>
        </p:nvGrpSpPr>
        <p:grpSpPr bwMode="auto">
          <a:xfrm>
            <a:off x="1447800" y="5535612"/>
            <a:ext cx="7315200" cy="473075"/>
            <a:chOff x="533400" y="1295400"/>
            <a:chExt cx="7315200" cy="472440"/>
          </a:xfrm>
        </p:grpSpPr>
        <p:cxnSp>
          <p:nvCxnSpPr>
            <p:cNvPr id="124" name="Straight Connector 123"/>
            <p:cNvCxnSpPr/>
            <p:nvPr/>
          </p:nvCxnSpPr>
          <p:spPr>
            <a:xfrm>
              <a:off x="533400" y="1523693"/>
              <a:ext cx="73152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33400" y="1311254"/>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8486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1430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382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4478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7526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0574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3622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6670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9718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2766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581400" y="1311254"/>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1910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8862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4958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8006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1054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4102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7150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0198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3246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6294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9342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2390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5438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5607" name="TextBox 149"/>
          <p:cNvSpPr txBox="1">
            <a:spLocks noChangeArrowheads="1"/>
          </p:cNvSpPr>
          <p:nvPr/>
        </p:nvSpPr>
        <p:spPr bwMode="auto">
          <a:xfrm>
            <a:off x="0" y="1536700"/>
            <a:ext cx="863600" cy="369887"/>
          </a:xfrm>
          <a:prstGeom prst="rect">
            <a:avLst/>
          </a:prstGeom>
          <a:noFill/>
          <a:ln w="9525">
            <a:noFill/>
            <a:miter lim="800000"/>
            <a:headEnd/>
            <a:tailEnd/>
          </a:ln>
        </p:spPr>
        <p:txBody>
          <a:bodyPr wrap="none">
            <a:spAutoFit/>
          </a:bodyPr>
          <a:lstStyle/>
          <a:p>
            <a:r>
              <a:rPr lang="en-US" dirty="0"/>
              <a:t>Higher</a:t>
            </a:r>
          </a:p>
        </p:txBody>
      </p:sp>
      <p:sp>
        <p:nvSpPr>
          <p:cNvPr id="25608" name="TextBox 150"/>
          <p:cNvSpPr txBox="1">
            <a:spLocks noChangeArrowheads="1"/>
          </p:cNvSpPr>
          <p:nvPr/>
        </p:nvSpPr>
        <p:spPr bwMode="auto">
          <a:xfrm>
            <a:off x="0" y="2503487"/>
            <a:ext cx="1377950" cy="369888"/>
          </a:xfrm>
          <a:prstGeom prst="rect">
            <a:avLst/>
          </a:prstGeom>
          <a:noFill/>
          <a:ln w="9525">
            <a:noFill/>
            <a:miter lim="800000"/>
            <a:headEnd/>
            <a:tailEnd/>
          </a:ln>
        </p:spPr>
        <p:txBody>
          <a:bodyPr wrap="none">
            <a:spAutoFit/>
          </a:bodyPr>
          <a:lstStyle/>
          <a:p>
            <a:r>
              <a:rPr lang="en-US" dirty="0"/>
              <a:t>Operational</a:t>
            </a:r>
          </a:p>
        </p:txBody>
      </p:sp>
      <p:sp>
        <p:nvSpPr>
          <p:cNvPr id="25609" name="TextBox 151"/>
          <p:cNvSpPr txBox="1">
            <a:spLocks noChangeArrowheads="1"/>
          </p:cNvSpPr>
          <p:nvPr/>
        </p:nvSpPr>
        <p:spPr bwMode="auto">
          <a:xfrm>
            <a:off x="0" y="3570287"/>
            <a:ext cx="1082675" cy="369888"/>
          </a:xfrm>
          <a:prstGeom prst="rect">
            <a:avLst/>
          </a:prstGeom>
          <a:noFill/>
          <a:ln w="9525">
            <a:noFill/>
            <a:miter lim="800000"/>
            <a:headEnd/>
            <a:tailEnd/>
          </a:ln>
        </p:spPr>
        <p:txBody>
          <a:bodyPr wrap="none">
            <a:spAutoFit/>
          </a:bodyPr>
          <a:lstStyle/>
          <a:p>
            <a:r>
              <a:rPr lang="en-US" dirty="0"/>
              <a:t>Planning</a:t>
            </a:r>
          </a:p>
        </p:txBody>
      </p:sp>
      <p:sp>
        <p:nvSpPr>
          <p:cNvPr id="25610" name="TextBox 152"/>
          <p:cNvSpPr txBox="1">
            <a:spLocks noChangeArrowheads="1"/>
          </p:cNvSpPr>
          <p:nvPr/>
        </p:nvSpPr>
        <p:spPr bwMode="auto">
          <a:xfrm>
            <a:off x="0" y="4560887"/>
            <a:ext cx="903288" cy="369888"/>
          </a:xfrm>
          <a:prstGeom prst="rect">
            <a:avLst/>
          </a:prstGeom>
          <a:noFill/>
          <a:ln w="9525">
            <a:noFill/>
            <a:miter lim="800000"/>
            <a:headEnd/>
            <a:tailEnd/>
          </a:ln>
        </p:spPr>
        <p:txBody>
          <a:bodyPr wrap="none">
            <a:spAutoFit/>
          </a:bodyPr>
          <a:lstStyle/>
          <a:p>
            <a:r>
              <a:rPr lang="en-US" dirty="0"/>
              <a:t>Enemy</a:t>
            </a:r>
          </a:p>
        </p:txBody>
      </p:sp>
      <p:sp>
        <p:nvSpPr>
          <p:cNvPr id="25611" name="TextBox 153"/>
          <p:cNvSpPr txBox="1">
            <a:spLocks noChangeArrowheads="1"/>
          </p:cNvSpPr>
          <p:nvPr/>
        </p:nvSpPr>
        <p:spPr bwMode="auto">
          <a:xfrm>
            <a:off x="0" y="5562600"/>
            <a:ext cx="1236663" cy="369887"/>
          </a:xfrm>
          <a:prstGeom prst="rect">
            <a:avLst/>
          </a:prstGeom>
          <a:noFill/>
          <a:ln w="9525">
            <a:noFill/>
            <a:miter lim="800000"/>
            <a:headEnd/>
            <a:tailEnd/>
          </a:ln>
        </p:spPr>
        <p:txBody>
          <a:bodyPr wrap="none">
            <a:spAutoFit/>
          </a:bodyPr>
          <a:lstStyle/>
          <a:p>
            <a:r>
              <a:rPr lang="en-US" dirty="0"/>
              <a:t>Light Data</a:t>
            </a:r>
          </a:p>
        </p:txBody>
      </p:sp>
      <p:sp>
        <p:nvSpPr>
          <p:cNvPr id="25612" name="TextBox 154"/>
          <p:cNvSpPr txBox="1">
            <a:spLocks noChangeArrowheads="1"/>
          </p:cNvSpPr>
          <p:nvPr/>
        </p:nvSpPr>
        <p:spPr bwMode="auto">
          <a:xfrm>
            <a:off x="3614738" y="76200"/>
            <a:ext cx="1839912" cy="584200"/>
          </a:xfrm>
          <a:prstGeom prst="rect">
            <a:avLst/>
          </a:prstGeom>
          <a:noFill/>
          <a:ln w="9525">
            <a:noFill/>
            <a:miter lim="800000"/>
            <a:headEnd/>
            <a:tailEnd/>
          </a:ln>
        </p:spPr>
        <p:txBody>
          <a:bodyPr wrap="none">
            <a:spAutoFit/>
          </a:bodyPr>
          <a:lstStyle/>
          <a:p>
            <a:pPr algn="ctr"/>
            <a:r>
              <a:rPr lang="en-US" sz="3200" b="1" dirty="0"/>
              <a:t>Timeline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2400" y="815975"/>
            <a:ext cx="2514599" cy="307777"/>
          </a:xfrm>
          <a:prstGeom prst="rect">
            <a:avLst/>
          </a:prstGeom>
          <a:noFill/>
          <a:ln w="9525">
            <a:noFill/>
            <a:miter lim="800000"/>
            <a:headEnd/>
            <a:tailEnd/>
          </a:ln>
        </p:spPr>
        <p:txBody>
          <a:bodyPr wrap="square">
            <a:spAutoFit/>
          </a:bodyPr>
          <a:lstStyle/>
          <a:p>
            <a:r>
              <a:rPr lang="en-US" sz="1400" b="1" u="sng" dirty="0">
                <a:latin typeface="Arial" pitchFamily="34" charset="0"/>
                <a:cs typeface="Arial" pitchFamily="34" charset="0"/>
              </a:rPr>
              <a:t>Troop </a:t>
            </a:r>
            <a:r>
              <a:rPr lang="en-US" sz="1400" b="1" u="sng" dirty="0" smtClean="0">
                <a:latin typeface="Arial" pitchFamily="34" charset="0"/>
                <a:cs typeface="Arial" pitchFamily="34" charset="0"/>
              </a:rPr>
              <a:t>Leading Procedures</a:t>
            </a:r>
            <a:endParaRPr lang="en-US" sz="1400" b="1"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b="1" dirty="0">
                <a:latin typeface="Arial" pitchFamily="34" charset="0"/>
                <a:cs typeface="Arial" pitchFamily="34" charset="0"/>
              </a:rPr>
              <a:t>1. </a:t>
            </a:r>
            <a:r>
              <a:rPr lang="en-US" sz="1400" b="1" dirty="0">
                <a:latin typeface="Arial" pitchFamily="34" charset="0"/>
                <a:cs typeface="Arial" pitchFamily="34" charset="0"/>
              </a:rPr>
              <a:t>Receive the mission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Initial timeline, possible mission</a:t>
            </a:r>
          </a:p>
          <a:p>
            <a:pPr marL="342900" indent="-342900"/>
            <a:r>
              <a:rPr lang="en-US" sz="1600" b="1" dirty="0">
                <a:latin typeface="Arial" pitchFamily="34" charset="0"/>
                <a:cs typeface="Arial" pitchFamily="34" charset="0"/>
              </a:rPr>
              <a:t>2. </a:t>
            </a:r>
            <a:r>
              <a:rPr lang="en-US" sz="1400" b="1" dirty="0">
                <a:latin typeface="Arial" pitchFamily="34" charset="0"/>
                <a:cs typeface="Arial" pitchFamily="34" charset="0"/>
              </a:rPr>
              <a:t>Issue the WARNO</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5 Paragraph format (min info)</a:t>
            </a:r>
          </a:p>
          <a:p>
            <a:pPr marL="342900" indent="-342900"/>
            <a:r>
              <a:rPr lang="en-US" sz="1600" b="1" dirty="0">
                <a:latin typeface="Arial" pitchFamily="34" charset="0"/>
                <a:cs typeface="Arial" pitchFamily="34" charset="0"/>
              </a:rPr>
              <a:t>3</a:t>
            </a:r>
            <a:r>
              <a:rPr lang="en-US" sz="1400" b="1" dirty="0">
                <a:latin typeface="Arial" pitchFamily="34" charset="0"/>
                <a:cs typeface="Arial" pitchFamily="34" charset="0"/>
              </a:rPr>
              <a:t>. Make a tentative plan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a. Mission analysis</a:t>
            </a:r>
          </a:p>
          <a:p>
            <a:pPr marL="342900" indent="-342900"/>
            <a:r>
              <a:rPr lang="en-US" sz="1200" b="1" dirty="0">
                <a:latin typeface="Arial" pitchFamily="34" charset="0"/>
                <a:cs typeface="Arial" pitchFamily="34" charset="0"/>
              </a:rPr>
              <a:t>	b. COA development</a:t>
            </a:r>
          </a:p>
          <a:p>
            <a:pPr marL="342900" indent="-342900"/>
            <a:r>
              <a:rPr lang="en-US" sz="1200" b="1" dirty="0">
                <a:latin typeface="Arial" pitchFamily="34" charset="0"/>
                <a:cs typeface="Arial" pitchFamily="34" charset="0"/>
              </a:rPr>
              <a:t>	c. COA analysis</a:t>
            </a:r>
          </a:p>
          <a:p>
            <a:pPr marL="342900" indent="-342900"/>
            <a:r>
              <a:rPr lang="en-US" sz="1200" b="1" dirty="0">
                <a:latin typeface="Arial" pitchFamily="34" charset="0"/>
                <a:cs typeface="Arial" pitchFamily="34" charset="0"/>
              </a:rPr>
              <a:t>	d. COA comparison</a:t>
            </a:r>
          </a:p>
          <a:p>
            <a:pPr marL="342900" indent="-342900"/>
            <a:r>
              <a:rPr lang="en-US" sz="1200" b="1" dirty="0">
                <a:latin typeface="Arial" pitchFamily="34" charset="0"/>
                <a:cs typeface="Arial" pitchFamily="34" charset="0"/>
              </a:rPr>
              <a:t>	e. COA selection</a:t>
            </a:r>
          </a:p>
          <a:p>
            <a:pPr marL="342900" indent="-342900"/>
            <a:r>
              <a:rPr lang="en-US" sz="1600" b="1" dirty="0">
                <a:latin typeface="Arial" pitchFamily="34" charset="0"/>
                <a:cs typeface="Arial" pitchFamily="34" charset="0"/>
              </a:rPr>
              <a:t>4. </a:t>
            </a:r>
            <a:r>
              <a:rPr lang="en-US" sz="1400" b="1" dirty="0">
                <a:latin typeface="Arial" pitchFamily="34" charset="0"/>
                <a:cs typeface="Arial" pitchFamily="34" charset="0"/>
              </a:rPr>
              <a:t>Initiate Movement</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XO, 1SG</a:t>
            </a:r>
          </a:p>
          <a:p>
            <a:pPr marL="342900" indent="-342900"/>
            <a:r>
              <a:rPr lang="en-US" sz="1600" b="1" dirty="0">
                <a:latin typeface="Arial" pitchFamily="34" charset="0"/>
                <a:cs typeface="Arial" pitchFamily="34" charset="0"/>
              </a:rPr>
              <a:t>5. </a:t>
            </a:r>
            <a:r>
              <a:rPr lang="en-US" sz="1400" b="1" dirty="0">
                <a:latin typeface="Arial" pitchFamily="34" charset="0"/>
                <a:cs typeface="Arial" pitchFamily="34" charset="0"/>
              </a:rPr>
              <a:t>Conduct Reconnaissance</a:t>
            </a:r>
          </a:p>
          <a:p>
            <a:pPr marL="342900" indent="-342900"/>
            <a:r>
              <a:rPr lang="en-US" sz="1400" b="1" dirty="0">
                <a:latin typeface="Arial" pitchFamily="34" charset="0"/>
                <a:cs typeface="Arial" pitchFamily="34" charset="0"/>
              </a:rPr>
              <a:t>6. Complete the plan</a:t>
            </a:r>
          </a:p>
          <a:p>
            <a:pPr marL="342900" indent="-342900"/>
            <a:r>
              <a:rPr lang="en-US" sz="1200" b="1" dirty="0">
                <a:latin typeface="Arial" pitchFamily="34" charset="0"/>
                <a:cs typeface="Arial" pitchFamily="34" charset="0"/>
              </a:rPr>
              <a:t>	Orders Production</a:t>
            </a:r>
          </a:p>
          <a:p>
            <a:pPr marL="342900" indent="-342900"/>
            <a:r>
              <a:rPr lang="en-US" sz="1600" b="1" dirty="0">
                <a:latin typeface="Arial" pitchFamily="34" charset="0"/>
                <a:cs typeface="Arial" pitchFamily="34" charset="0"/>
              </a:rPr>
              <a:t>7. </a:t>
            </a:r>
            <a:r>
              <a:rPr lang="en-US" sz="1400" b="1" dirty="0">
                <a:latin typeface="Arial" pitchFamily="34" charset="0"/>
                <a:cs typeface="Arial" pitchFamily="34" charset="0"/>
              </a:rPr>
              <a:t>Issue the Order</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Verbal, Terrain Model, Paper</a:t>
            </a:r>
          </a:p>
          <a:p>
            <a:pPr marL="342900" indent="-342900"/>
            <a:r>
              <a:rPr lang="en-US" sz="1600" b="1" dirty="0">
                <a:latin typeface="Arial" pitchFamily="34" charset="0"/>
                <a:cs typeface="Arial" pitchFamily="34" charset="0"/>
              </a:rPr>
              <a:t>8.  </a:t>
            </a:r>
            <a:r>
              <a:rPr lang="en-US" sz="1400" b="1" dirty="0">
                <a:latin typeface="Arial" pitchFamily="34" charset="0"/>
                <a:cs typeface="Arial" pitchFamily="34" charset="0"/>
              </a:rPr>
              <a:t>Supervise and Refine</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Confirm Briefs</a:t>
            </a:r>
          </a:p>
          <a:p>
            <a:pPr marL="342900" indent="-342900"/>
            <a:r>
              <a:rPr lang="en-US" sz="1200" b="1" dirty="0">
                <a:latin typeface="Arial" pitchFamily="34" charset="0"/>
                <a:cs typeface="Arial" pitchFamily="34" charset="0"/>
              </a:rPr>
              <a:t>	Back Briefs</a:t>
            </a:r>
          </a:p>
          <a:p>
            <a:pPr marL="342900" indent="-342900"/>
            <a:r>
              <a:rPr lang="en-US" sz="1200" b="1" dirty="0">
                <a:latin typeface="Arial" pitchFamily="34" charset="0"/>
                <a:cs typeface="Arial" pitchFamily="34" charset="0"/>
              </a:rPr>
              <a:t>	Rehearsals</a:t>
            </a:r>
          </a:p>
          <a:p>
            <a:pPr marL="342900" indent="-342900"/>
            <a:r>
              <a:rPr lang="en-US" sz="1200" b="1" dirty="0">
                <a:latin typeface="Arial" pitchFamily="34" charset="0"/>
                <a:cs typeface="Arial" pitchFamily="34" charset="0"/>
              </a:rPr>
              <a:t>	PCC-1 down</a:t>
            </a:r>
          </a:p>
          <a:p>
            <a:pPr marL="342900" indent="-342900"/>
            <a:r>
              <a:rPr lang="en-US" sz="1200" b="1"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sp>
        <p:nvSpPr>
          <p:cNvPr id="18436" name="TextBox 5"/>
          <p:cNvSpPr txBox="1">
            <a:spLocks noChangeArrowheads="1"/>
          </p:cNvSpPr>
          <p:nvPr/>
        </p:nvSpPr>
        <p:spPr bwMode="auto">
          <a:xfrm>
            <a:off x="2759075" y="1033463"/>
            <a:ext cx="2955925" cy="1938992"/>
          </a:xfrm>
          <a:prstGeom prst="rect">
            <a:avLst/>
          </a:prstGeom>
          <a:noFill/>
          <a:ln w="28575">
            <a:solidFill>
              <a:schemeClr val="tx2"/>
            </a:solidFill>
            <a:miter lim="800000"/>
            <a:headEnd/>
            <a:tailEnd/>
          </a:ln>
        </p:spPr>
        <p:txBody>
          <a:bodyPr wrap="square">
            <a:spAutoFit/>
          </a:bodyPr>
          <a:lstStyle/>
          <a:p>
            <a:pPr marL="109538" indent="-109538">
              <a:buFont typeface="Arial" charset="0"/>
              <a:buChar char="•"/>
            </a:pPr>
            <a:r>
              <a:rPr lang="en-US" sz="1200" b="1" dirty="0">
                <a:latin typeface="Arial" pitchFamily="34" charset="0"/>
                <a:cs typeface="Arial" pitchFamily="34" charset="0"/>
              </a:rPr>
              <a:t>Type of operation</a:t>
            </a:r>
          </a:p>
          <a:p>
            <a:pPr marL="109538" indent="-109538">
              <a:buFont typeface="Arial" charset="0"/>
              <a:buChar char="•"/>
            </a:pPr>
            <a:r>
              <a:rPr lang="en-US" sz="1200" b="1" dirty="0">
                <a:latin typeface="Arial" pitchFamily="34" charset="0"/>
                <a:cs typeface="Arial" pitchFamily="34" charset="0"/>
              </a:rPr>
              <a:t>General location of Operation</a:t>
            </a:r>
          </a:p>
          <a:p>
            <a:pPr marL="109538" indent="-109538">
              <a:buFont typeface="Arial" charset="0"/>
              <a:buChar char="•"/>
            </a:pPr>
            <a:r>
              <a:rPr lang="en-US" sz="1200" b="1" dirty="0">
                <a:latin typeface="Arial" pitchFamily="34" charset="0"/>
                <a:cs typeface="Arial" pitchFamily="34" charset="0"/>
              </a:rPr>
              <a:t>Initial operational timeline</a:t>
            </a:r>
          </a:p>
          <a:p>
            <a:pPr marL="109538" indent="-109538">
              <a:buFont typeface="Arial" charset="0"/>
              <a:buChar char="•"/>
            </a:pPr>
            <a:r>
              <a:rPr lang="en-US" sz="1200" b="1" dirty="0">
                <a:latin typeface="Arial" pitchFamily="34" charset="0"/>
                <a:cs typeface="Arial" pitchFamily="34" charset="0"/>
              </a:rPr>
              <a:t>Reconnaissance to initiate</a:t>
            </a:r>
          </a:p>
          <a:p>
            <a:pPr marL="109538" indent="-109538">
              <a:buFont typeface="Arial" charset="0"/>
              <a:buChar char="•"/>
            </a:pPr>
            <a:r>
              <a:rPr lang="en-US" sz="1200" b="1" dirty="0">
                <a:latin typeface="Arial" pitchFamily="34" charset="0"/>
                <a:cs typeface="Arial" pitchFamily="34" charset="0"/>
              </a:rPr>
              <a:t>Movement to initiate</a:t>
            </a:r>
          </a:p>
          <a:p>
            <a:pPr marL="109538" indent="-109538">
              <a:buFont typeface="Arial" charset="0"/>
              <a:buChar char="•"/>
            </a:pPr>
            <a:r>
              <a:rPr lang="en-US" sz="1200" b="1" dirty="0">
                <a:latin typeface="Arial" pitchFamily="34" charset="0"/>
                <a:cs typeface="Arial" pitchFamily="34" charset="0"/>
              </a:rPr>
              <a:t>Planning and preparation instructions</a:t>
            </a:r>
          </a:p>
          <a:p>
            <a:pPr marL="117475" lvl="1" indent="-117475">
              <a:buFont typeface="Arial" charset="0"/>
              <a:buChar char="•"/>
            </a:pPr>
            <a:r>
              <a:rPr lang="en-US" sz="1200" b="1" dirty="0">
                <a:latin typeface="Arial" pitchFamily="34" charset="0"/>
                <a:cs typeface="Arial" pitchFamily="34" charset="0"/>
              </a:rPr>
              <a:t>To include planning timeline</a:t>
            </a:r>
          </a:p>
          <a:p>
            <a:pPr marL="109538" indent="-109538">
              <a:buFont typeface="Arial" charset="0"/>
              <a:buChar char="•"/>
            </a:pPr>
            <a:r>
              <a:rPr lang="en-US" sz="1200" b="1" dirty="0">
                <a:latin typeface="Arial" pitchFamily="34" charset="0"/>
                <a:cs typeface="Arial" pitchFamily="34" charset="0"/>
              </a:rPr>
              <a:t>Information requirements (IR &amp; CCIR)</a:t>
            </a:r>
          </a:p>
        </p:txBody>
      </p:sp>
      <p:sp>
        <p:nvSpPr>
          <p:cNvPr id="18439" name="TextBox 21"/>
          <p:cNvSpPr txBox="1">
            <a:spLocks noChangeArrowheads="1"/>
          </p:cNvSpPr>
          <p:nvPr/>
        </p:nvSpPr>
        <p:spPr bwMode="auto">
          <a:xfrm>
            <a:off x="6045200" y="3733800"/>
            <a:ext cx="30480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Higher Times</a:t>
            </a:r>
          </a:p>
          <a:p>
            <a:pPr>
              <a:buFont typeface="Arial" charset="0"/>
              <a:buChar char="•"/>
            </a:pPr>
            <a:r>
              <a:rPr lang="en-US" sz="1200" b="1" dirty="0">
                <a:latin typeface="Arial" pitchFamily="34" charset="0"/>
                <a:cs typeface="Arial" pitchFamily="34" charset="0"/>
              </a:rPr>
              <a:t> Hard Times</a:t>
            </a:r>
          </a:p>
          <a:p>
            <a:pPr>
              <a:buFont typeface="Arial" charset="0"/>
              <a:buChar char="•"/>
            </a:pPr>
            <a:r>
              <a:rPr lang="en-US" sz="1200" b="1" dirty="0">
                <a:latin typeface="Arial" pitchFamily="34" charset="0"/>
                <a:cs typeface="Arial" pitchFamily="34" charset="0"/>
              </a:rPr>
              <a:t> Company/ Platoon TLPs</a:t>
            </a:r>
          </a:p>
          <a:p>
            <a:pPr>
              <a:buFont typeface="Arial" charset="0"/>
              <a:buChar char="•"/>
            </a:pPr>
            <a:r>
              <a:rPr lang="en-US" sz="1200" b="1" dirty="0">
                <a:latin typeface="Arial" pitchFamily="34" charset="0"/>
                <a:cs typeface="Arial" pitchFamily="34" charset="0"/>
              </a:rPr>
              <a:t> Light Data</a:t>
            </a:r>
          </a:p>
          <a:p>
            <a:pPr>
              <a:buFont typeface="Arial" charset="0"/>
              <a:buChar char="•"/>
            </a:pPr>
            <a:r>
              <a:rPr lang="en-US" sz="1200" b="1" dirty="0">
                <a:latin typeface="Arial" pitchFamily="34" charset="0"/>
                <a:cs typeface="Arial" pitchFamily="34" charset="0"/>
              </a:rPr>
              <a:t> Enemy Data</a:t>
            </a:r>
          </a:p>
          <a:p>
            <a:pPr>
              <a:buFont typeface="Arial" charset="0"/>
              <a:buChar char="•"/>
            </a:pPr>
            <a:r>
              <a:rPr lang="en-US" sz="1200" b="1" dirty="0">
                <a:latin typeface="Arial" pitchFamily="34" charset="0"/>
                <a:cs typeface="Arial" pitchFamily="34" charset="0"/>
              </a:rPr>
              <a:t> 1/3, 2/3 rule</a:t>
            </a:r>
          </a:p>
        </p:txBody>
      </p:sp>
      <p:sp>
        <p:nvSpPr>
          <p:cNvPr id="18440" name="TextBox 22"/>
          <p:cNvSpPr txBox="1">
            <a:spLocks noChangeArrowheads="1"/>
          </p:cNvSpPr>
          <p:nvPr/>
        </p:nvSpPr>
        <p:spPr bwMode="auto">
          <a:xfrm>
            <a:off x="2759075" y="4913313"/>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Enemy</a:t>
            </a:r>
          </a:p>
          <a:p>
            <a:pPr>
              <a:buFont typeface="Arial" charset="0"/>
              <a:buChar char="•"/>
            </a:pPr>
            <a:r>
              <a:rPr lang="en-US" sz="1200" b="1" dirty="0">
                <a:latin typeface="Arial" pitchFamily="34" charset="0"/>
                <a:cs typeface="Arial" pitchFamily="34" charset="0"/>
              </a:rPr>
              <a:t> General Situation</a:t>
            </a:r>
          </a:p>
          <a:p>
            <a:pPr>
              <a:buFont typeface="Arial" charset="0"/>
              <a:buChar char="•"/>
            </a:pPr>
            <a:r>
              <a:rPr lang="en-US" sz="1200" b="1" dirty="0">
                <a:latin typeface="Arial" pitchFamily="34" charset="0"/>
                <a:cs typeface="Arial" pitchFamily="34" charset="0"/>
              </a:rPr>
              <a:t> Disposition</a:t>
            </a:r>
          </a:p>
          <a:p>
            <a:pPr>
              <a:buFont typeface="Arial" charset="0"/>
              <a:buChar char="•"/>
            </a:pPr>
            <a:r>
              <a:rPr lang="en-US" sz="1200" b="1" dirty="0">
                <a:latin typeface="Arial" pitchFamily="34" charset="0"/>
                <a:cs typeface="Arial" pitchFamily="34" charset="0"/>
              </a:rPr>
              <a:t> Composition</a:t>
            </a:r>
          </a:p>
          <a:p>
            <a:pPr>
              <a:buFont typeface="Arial" charset="0"/>
              <a:buChar char="•"/>
            </a:pPr>
            <a:r>
              <a:rPr lang="en-US" sz="1200" b="1" dirty="0">
                <a:latin typeface="Arial" pitchFamily="34" charset="0"/>
                <a:cs typeface="Arial" pitchFamily="34" charset="0"/>
              </a:rPr>
              <a:t> Strength</a:t>
            </a:r>
          </a:p>
          <a:p>
            <a:pPr>
              <a:buFont typeface="Arial" charset="0"/>
              <a:buChar char="•"/>
            </a:pPr>
            <a:r>
              <a:rPr lang="en-US" sz="1200" b="1" dirty="0">
                <a:latin typeface="Arial" pitchFamily="34" charset="0"/>
                <a:cs typeface="Arial" pitchFamily="34" charset="0"/>
              </a:rPr>
              <a:t> Capabilities by WFF</a:t>
            </a:r>
          </a:p>
          <a:p>
            <a:pPr>
              <a:buFont typeface="Arial" charset="0"/>
              <a:buChar char="•"/>
            </a:pPr>
            <a:r>
              <a:rPr lang="en-US" sz="1200" b="1" dirty="0">
                <a:latin typeface="Arial" pitchFamily="34" charset="0"/>
                <a:cs typeface="Arial" pitchFamily="34" charset="0"/>
              </a:rPr>
              <a:t> PCOA &amp; MDCOA</a:t>
            </a:r>
          </a:p>
        </p:txBody>
      </p:sp>
      <p:cxnSp>
        <p:nvCxnSpPr>
          <p:cNvPr id="26" name="Straight Connector 25"/>
          <p:cNvCxnSpPr/>
          <p:nvPr/>
        </p:nvCxnSpPr>
        <p:spPr>
          <a:xfrm>
            <a:off x="5791200" y="990600"/>
            <a:ext cx="0" cy="441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990600"/>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3275" y="27051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73275" y="1828800"/>
            <a:ext cx="6096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54675" y="54102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5-Point Star 51"/>
          <p:cNvSpPr/>
          <p:nvPr/>
        </p:nvSpPr>
        <p:spPr>
          <a:xfrm>
            <a:off x="8382000" y="25146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49" name="TextBox 52"/>
          <p:cNvSpPr txBox="1">
            <a:spLocks noChangeArrowheads="1"/>
          </p:cNvSpPr>
          <p:nvPr/>
        </p:nvSpPr>
        <p:spPr bwMode="auto">
          <a:xfrm>
            <a:off x="7984913" y="2782669"/>
            <a:ext cx="947696" cy="646331"/>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Location-</a:t>
            </a:r>
          </a:p>
          <a:p>
            <a:pPr algn="ctr"/>
            <a:r>
              <a:rPr lang="en-US" sz="1200" b="1" dirty="0">
                <a:solidFill>
                  <a:schemeClr val="accent1"/>
                </a:solidFill>
                <a:latin typeface="Arial" pitchFamily="34" charset="0"/>
                <a:cs typeface="Arial" pitchFamily="34" charset="0"/>
              </a:rPr>
              <a:t>Identify all</a:t>
            </a:r>
          </a:p>
          <a:p>
            <a:pPr algn="ct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54" name="5-Point Star 53"/>
          <p:cNvSpPr/>
          <p:nvPr/>
        </p:nvSpPr>
        <p:spPr>
          <a:xfrm>
            <a:off x="8534400" y="41656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1" name="TextBox 54"/>
          <p:cNvSpPr txBox="1">
            <a:spLocks noChangeArrowheads="1"/>
          </p:cNvSpPr>
          <p:nvPr/>
        </p:nvSpPr>
        <p:spPr bwMode="auto">
          <a:xfrm>
            <a:off x="7315201" y="4546600"/>
            <a:ext cx="1676400" cy="461665"/>
          </a:xfrm>
          <a:prstGeom prst="rect">
            <a:avLst/>
          </a:prstGeom>
          <a:noFill/>
          <a:ln w="12700">
            <a:solidFill>
              <a:srgbClr val="00B0F0"/>
            </a:solidFill>
            <a:miter lim="800000"/>
            <a:headEnd/>
            <a:tailEnd/>
          </a:ln>
        </p:spPr>
        <p:txBody>
          <a:bodyPr wrap="square">
            <a:spAutoFit/>
          </a:bodyPr>
          <a:lstStyle/>
          <a:p>
            <a:pPr algn="ctr"/>
            <a:r>
              <a:rPr lang="en-US" sz="1200" b="1" dirty="0">
                <a:solidFill>
                  <a:schemeClr val="accent1"/>
                </a:solidFill>
                <a:latin typeface="Arial" pitchFamily="34" charset="0"/>
                <a:cs typeface="Arial" pitchFamily="34" charset="0"/>
              </a:rPr>
              <a:t>Calculate additional time for </a:t>
            </a: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7848600" y="3821113"/>
            <a:ext cx="838691" cy="369332"/>
          </a:xfrm>
          <a:prstGeom prst="rect">
            <a:avLst/>
          </a:prstGeom>
          <a:noFill/>
          <a:ln w="9525">
            <a:noFill/>
            <a:miter lim="800000"/>
            <a:headEnd/>
            <a:tailEnd/>
          </a:ln>
        </p:spPr>
        <p:txBody>
          <a:bodyPr wrap="none">
            <a:spAutoFit/>
          </a:bodyPr>
          <a:lstStyle/>
          <a:p>
            <a:r>
              <a:rPr lang="en-US" b="1" dirty="0">
                <a:solidFill>
                  <a:srgbClr val="FF0000"/>
                </a:solidFill>
                <a:latin typeface="Arial" pitchFamily="34" charset="0"/>
                <a:cs typeface="Arial" pitchFamily="34" charset="0"/>
              </a:rPr>
              <a:t>HOPE</a:t>
            </a:r>
          </a:p>
        </p:txBody>
      </p:sp>
      <p:sp>
        <p:nvSpPr>
          <p:cNvPr id="58" name="5-Point Star 57"/>
          <p:cNvSpPr/>
          <p:nvPr/>
        </p:nvSpPr>
        <p:spPr>
          <a:xfrm>
            <a:off x="4953000" y="5029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648200" y="5334000"/>
            <a:ext cx="920445"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Intent/</a:t>
            </a:r>
          </a:p>
          <a:p>
            <a:pPr algn="ctr"/>
            <a:r>
              <a:rPr lang="en-US" sz="1200" b="1" dirty="0">
                <a:solidFill>
                  <a:schemeClr val="accent1"/>
                </a:solidFill>
                <a:latin typeface="Arial" pitchFamily="34" charset="0"/>
                <a:cs typeface="Arial" pitchFamily="34" charset="0"/>
              </a:rPr>
              <a:t>Capability</a:t>
            </a:r>
          </a:p>
        </p:txBody>
      </p:sp>
      <p:sp>
        <p:nvSpPr>
          <p:cNvPr id="18441" name="TextBox 23"/>
          <p:cNvSpPr txBox="1">
            <a:spLocks noChangeArrowheads="1"/>
          </p:cNvSpPr>
          <p:nvPr/>
        </p:nvSpPr>
        <p:spPr bwMode="auto">
          <a:xfrm>
            <a:off x="6045200" y="5334000"/>
            <a:ext cx="3048000" cy="1015663"/>
          </a:xfrm>
          <a:prstGeom prst="rect">
            <a:avLst/>
          </a:prstGeom>
          <a:noFill/>
          <a:ln w="38100">
            <a:solidFill>
              <a:srgbClr val="FFC000"/>
            </a:solidFill>
            <a:miter lim="800000"/>
            <a:headEnd/>
            <a:tailEnd/>
          </a:ln>
        </p:spPr>
        <p:txBody>
          <a:bodyPr>
            <a:spAutoFit/>
          </a:bodyPr>
          <a:lstStyle/>
          <a:p>
            <a:r>
              <a:rPr lang="en-US" sz="1200" b="1" u="sng" dirty="0">
                <a:latin typeface="Arial" pitchFamily="34" charset="0"/>
                <a:cs typeface="Arial" pitchFamily="34" charset="0"/>
              </a:rPr>
              <a:t>Troops</a:t>
            </a:r>
          </a:p>
          <a:p>
            <a:pPr>
              <a:buFont typeface="Arial" charset="0"/>
              <a:buChar char="•"/>
            </a:pPr>
            <a:r>
              <a:rPr lang="en-US" sz="1200" b="1" dirty="0">
                <a:latin typeface="Arial" pitchFamily="34" charset="0"/>
                <a:cs typeface="Arial" pitchFamily="34" charset="0"/>
              </a:rPr>
              <a:t> Leadership</a:t>
            </a:r>
          </a:p>
          <a:p>
            <a:pPr>
              <a:buFont typeface="Arial" charset="0"/>
              <a:buChar char="•"/>
            </a:pPr>
            <a:r>
              <a:rPr lang="en-US" sz="1200" b="1" dirty="0">
                <a:latin typeface="Arial" pitchFamily="34" charset="0"/>
                <a:cs typeface="Arial" pitchFamily="34" charset="0"/>
              </a:rPr>
              <a:t> Morale</a:t>
            </a:r>
          </a:p>
          <a:p>
            <a:pPr>
              <a:buFont typeface="Arial" charset="0"/>
              <a:buChar char="•"/>
            </a:pPr>
            <a:r>
              <a:rPr lang="en-US" sz="1200" b="1" dirty="0">
                <a:latin typeface="Arial" pitchFamily="34" charset="0"/>
                <a:cs typeface="Arial" pitchFamily="34" charset="0"/>
              </a:rPr>
              <a:t> Training &amp; Experience</a:t>
            </a:r>
          </a:p>
          <a:p>
            <a:pPr>
              <a:buFont typeface="Arial" charset="0"/>
              <a:buChar char="•"/>
            </a:pPr>
            <a:r>
              <a:rPr lang="en-US" sz="1200" b="1" dirty="0">
                <a:latin typeface="Arial" pitchFamily="34" charset="0"/>
                <a:cs typeface="Arial" pitchFamily="34" charset="0"/>
              </a:rPr>
              <a:t> Capabilities by WFF</a:t>
            </a:r>
          </a:p>
        </p:txBody>
      </p:sp>
      <p:sp>
        <p:nvSpPr>
          <p:cNvPr id="61" name="5-Point Star 60"/>
          <p:cNvSpPr/>
          <p:nvPr/>
        </p:nvSpPr>
        <p:spPr>
          <a:xfrm>
            <a:off x="8382000" y="5410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7980221" y="5715000"/>
            <a:ext cx="981358"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Special</a:t>
            </a:r>
          </a:p>
          <a:p>
            <a:pPr algn="ctr"/>
            <a:r>
              <a:rPr lang="en-US" sz="12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0" y="76200"/>
            <a:ext cx="9175750" cy="584200"/>
          </a:xfrm>
          <a:prstGeom prst="rect">
            <a:avLst/>
          </a:prstGeom>
          <a:noFill/>
          <a:ln w="9525">
            <a:noFill/>
            <a:miter lim="800000"/>
            <a:headEnd/>
            <a:tailEnd/>
          </a:ln>
        </p:spPr>
        <p:txBody>
          <a:bodyPr>
            <a:spAutoFit/>
          </a:bodyPr>
          <a:lstStyle/>
          <a:p>
            <a:pPr algn="ctr"/>
            <a:r>
              <a:rPr lang="en-US" sz="3200" b="1" dirty="0">
                <a:latin typeface="Arial" pitchFamily="34" charset="0"/>
                <a:cs typeface="Arial" pitchFamily="34" charset="0"/>
              </a:rPr>
              <a:t>Mission Analysis (</a:t>
            </a:r>
            <a:r>
              <a:rPr lang="en-US" sz="3200" b="1" dirty="0" smtClean="0">
                <a:latin typeface="Arial" pitchFamily="34" charset="0"/>
                <a:cs typeface="Arial" pitchFamily="34" charset="0"/>
              </a:rPr>
              <a:t>cont.)</a:t>
            </a:r>
            <a:endParaRPr lang="en-US" sz="3200" b="1" dirty="0">
              <a:latin typeface="Arial" pitchFamily="34" charset="0"/>
              <a:cs typeface="Arial" pitchFamily="34" charset="0"/>
            </a:endParaRPr>
          </a:p>
        </p:txBody>
      </p:sp>
      <p:cxnSp>
        <p:nvCxnSpPr>
          <p:cNvPr id="31" name="Straight Arrow Connector 30"/>
          <p:cNvCxnSpPr/>
          <p:nvPr/>
        </p:nvCxnSpPr>
        <p:spPr>
          <a:xfrm>
            <a:off x="7620000" y="3505200"/>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0" y="5114547"/>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19"/>
          <p:cNvSpPr txBox="1">
            <a:spLocks noChangeArrowheads="1"/>
          </p:cNvSpPr>
          <p:nvPr/>
        </p:nvSpPr>
        <p:spPr bwMode="auto">
          <a:xfrm>
            <a:off x="6019800" y="838200"/>
            <a:ext cx="3048000" cy="2677656"/>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Obstacles</a:t>
            </a:r>
            <a:endParaRPr lang="en-US" sz="1200" b="1" dirty="0">
              <a:latin typeface="Arial" pitchFamily="34" charset="0"/>
              <a:cs typeface="Arial" pitchFamily="34" charset="0"/>
            </a:endParaRP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Avenues </a:t>
            </a:r>
            <a:r>
              <a:rPr lang="en-US" sz="1200" b="1" dirty="0">
                <a:latin typeface="Arial" pitchFamily="34" charset="0"/>
                <a:cs typeface="Arial" pitchFamily="34" charset="0"/>
              </a:rPr>
              <a:t>of </a:t>
            </a:r>
            <a:r>
              <a:rPr lang="en-US" sz="1200" b="1" dirty="0" smtClean="0">
                <a:latin typeface="Arial" pitchFamily="34" charset="0"/>
                <a:cs typeface="Arial" pitchFamily="34" charset="0"/>
              </a:rPr>
              <a:t>approach</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Key 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Observation</a:t>
            </a:r>
            <a:r>
              <a:rPr lang="en-US" sz="1200" b="1" dirty="0">
                <a:latin typeface="Arial" pitchFamily="34" charset="0"/>
                <a:cs typeface="Arial" pitchFamily="34" charset="0"/>
              </a:rPr>
              <a:t>/ Fields of </a:t>
            </a:r>
            <a:r>
              <a:rPr lang="en-US" sz="1200" b="1" dirty="0" smtClean="0">
                <a:latin typeface="Arial" pitchFamily="34" charset="0"/>
                <a:cs typeface="Arial" pitchFamily="34" charset="0"/>
              </a:rPr>
              <a:t>fire</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Cover </a:t>
            </a:r>
            <a:r>
              <a:rPr lang="en-US" sz="1200" b="1"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Visibility</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Wind</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Precipitation</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Cloud </a:t>
            </a:r>
            <a:r>
              <a:rPr lang="en-US" sz="1200" b="1" dirty="0">
                <a:latin typeface="Arial" pitchFamily="34" charset="0"/>
                <a:cs typeface="Arial" pitchFamily="34" charset="0"/>
              </a:rPr>
              <a:t>Coverage</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Temp</a:t>
            </a:r>
            <a:r>
              <a:rPr lang="en-US" sz="1200" b="1" dirty="0">
                <a:latin typeface="Arial" pitchFamily="34" charset="0"/>
                <a:cs typeface="Arial" pitchFamily="34" charset="0"/>
              </a:rPr>
              <a:t>/ </a:t>
            </a:r>
            <a:r>
              <a:rPr lang="en-US" sz="1200" b="1" dirty="0" smtClean="0">
                <a:latin typeface="Arial" pitchFamily="34" charset="0"/>
                <a:cs typeface="Arial" pitchFamily="34" charset="0"/>
              </a:rPr>
              <a:t>Humidity </a:t>
            </a:r>
            <a:endParaRPr lang="en-US" sz="1200" b="1" dirty="0">
              <a:latin typeface="Arial" pitchFamily="34" charset="0"/>
              <a:cs typeface="Arial" pitchFamily="34" charset="0"/>
            </a:endParaRPr>
          </a:p>
        </p:txBody>
      </p:sp>
      <p:cxnSp>
        <p:nvCxnSpPr>
          <p:cNvPr id="36" name="Straight Arrow Connector 35"/>
          <p:cNvCxnSpPr>
            <a:stCxn id="37" idx="2"/>
          </p:cNvCxnSpPr>
          <p:nvPr/>
        </p:nvCxnSpPr>
        <p:spPr>
          <a:xfrm>
            <a:off x="4206875" y="4509195"/>
            <a:ext cx="0" cy="40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18"/>
          <p:cNvSpPr txBox="1">
            <a:spLocks noChangeArrowheads="1"/>
          </p:cNvSpPr>
          <p:nvPr/>
        </p:nvSpPr>
        <p:spPr bwMode="auto">
          <a:xfrm>
            <a:off x="2759075" y="3124200"/>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Mission</a:t>
            </a:r>
          </a:p>
          <a:p>
            <a:pPr marL="109538" indent="-109538">
              <a:buFont typeface="Arial" charset="0"/>
              <a:buChar char="•"/>
            </a:pPr>
            <a:r>
              <a:rPr lang="en-US" sz="1200" b="1" dirty="0" smtClean="0">
                <a:latin typeface="Arial" pitchFamily="34" charset="0"/>
                <a:cs typeface="Arial" pitchFamily="34" charset="0"/>
              </a:rPr>
              <a:t>Mission</a:t>
            </a:r>
            <a:r>
              <a:rPr lang="en-US" sz="1200" b="1" dirty="0">
                <a:latin typeface="Arial" pitchFamily="34" charset="0"/>
                <a:cs typeface="Arial" pitchFamily="34" charset="0"/>
              </a:rPr>
              <a:t>, Intent, concept (2 levels up)</a:t>
            </a:r>
          </a:p>
          <a:p>
            <a:pPr marL="109538" indent="-109538">
              <a:buFont typeface="Arial" charset="0"/>
              <a:buChar char="•"/>
            </a:pPr>
            <a:r>
              <a:rPr lang="en-US" sz="1200" b="1" dirty="0" smtClean="0">
                <a:latin typeface="Arial" pitchFamily="34" charset="0"/>
                <a:cs typeface="Arial" pitchFamily="34" charset="0"/>
              </a:rPr>
              <a:t>Tasks: Specified</a:t>
            </a:r>
            <a:r>
              <a:rPr lang="en-US" sz="1200" b="1" dirty="0">
                <a:latin typeface="Arial" pitchFamily="34" charset="0"/>
                <a:cs typeface="Arial" pitchFamily="34" charset="0"/>
              </a:rPr>
              <a:t>/ Implied/ </a:t>
            </a:r>
            <a:r>
              <a:rPr lang="en-US" sz="1200" b="1" dirty="0" smtClean="0">
                <a:latin typeface="Arial" pitchFamily="34" charset="0"/>
                <a:cs typeface="Arial" pitchFamily="34" charset="0"/>
              </a:rPr>
              <a:t>Essential</a:t>
            </a:r>
          </a:p>
          <a:p>
            <a:pPr marL="109538" indent="-109538">
              <a:buFont typeface="Arial" panose="020B0604020202020204" pitchFamily="34" charset="0"/>
              <a:buChar char="•"/>
            </a:pPr>
            <a:r>
              <a:rPr lang="en-US" sz="1200" b="1" dirty="0" smtClean="0">
                <a:latin typeface="Arial" pitchFamily="34" charset="0"/>
                <a:cs typeface="Arial" pitchFamily="34" charset="0"/>
              </a:rPr>
              <a:t>Purpose</a:t>
            </a:r>
            <a:endParaRPr lang="en-US" sz="1200" b="1" dirty="0">
              <a:latin typeface="Arial" pitchFamily="34" charset="0"/>
              <a:cs typeface="Arial" pitchFamily="34" charset="0"/>
            </a:endParaRPr>
          </a:p>
          <a:p>
            <a:pPr marL="109538" indent="-109538">
              <a:buFont typeface="Arial" charset="0"/>
              <a:buChar char="•"/>
            </a:pPr>
            <a:r>
              <a:rPr lang="en-US" sz="1200" b="1" dirty="0">
                <a:latin typeface="Arial" pitchFamily="34" charset="0"/>
                <a:cs typeface="Arial" pitchFamily="34" charset="0"/>
              </a:rPr>
              <a:t>Constraints (require/limit action)</a:t>
            </a:r>
          </a:p>
          <a:p>
            <a:pPr marL="109538" indent="-109538">
              <a:buFont typeface="Arial" charset="0"/>
              <a:buChar char="•"/>
            </a:pPr>
            <a:r>
              <a:rPr lang="en-US" sz="1200" b="1" dirty="0">
                <a:latin typeface="Arial" pitchFamily="34" charset="0"/>
                <a:cs typeface="Arial" pitchFamily="34" charset="0"/>
              </a:rPr>
              <a:t>Restated Mission</a:t>
            </a:r>
          </a:p>
        </p:txBody>
      </p:sp>
    </p:spTree>
    <p:extLst>
      <p:ext uri="{BB962C8B-B14F-4D97-AF65-F5344CB8AC3E}">
        <p14:creationId xmlns:p14="http://schemas.microsoft.com/office/powerpoint/2010/main" val="9265216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41" name="TextBox 23"/>
          <p:cNvSpPr txBox="1">
            <a:spLocks noChangeArrowheads="1"/>
          </p:cNvSpPr>
          <p:nvPr/>
        </p:nvSpPr>
        <p:spPr bwMode="auto">
          <a:xfrm>
            <a:off x="1371600" y="1524000"/>
            <a:ext cx="6400800" cy="2246769"/>
          </a:xfrm>
          <a:prstGeom prst="rect">
            <a:avLst/>
          </a:prstGeom>
          <a:noFill/>
          <a:ln w="38100">
            <a:solidFill>
              <a:srgbClr val="FFC000"/>
            </a:solidFill>
            <a:miter lim="800000"/>
            <a:headEnd/>
            <a:tailEnd/>
          </a:ln>
        </p:spPr>
        <p:txBody>
          <a:bodyPr wrap="square">
            <a:spAutoFit/>
          </a:bodyPr>
          <a:lstStyle/>
          <a:p>
            <a:r>
              <a:rPr lang="en-US" sz="2800" b="1" u="sng" dirty="0">
                <a:latin typeface="Arial" pitchFamily="34" charset="0"/>
                <a:cs typeface="Arial" pitchFamily="34" charset="0"/>
              </a:rPr>
              <a:t>Troops</a:t>
            </a:r>
          </a:p>
          <a:p>
            <a:pPr>
              <a:buFont typeface="Arial" charset="0"/>
              <a:buChar char="•"/>
            </a:pPr>
            <a:r>
              <a:rPr lang="en-US" sz="2800" b="1" dirty="0">
                <a:latin typeface="Arial" pitchFamily="34" charset="0"/>
                <a:cs typeface="Arial" pitchFamily="34" charset="0"/>
              </a:rPr>
              <a:t> Leadership</a:t>
            </a:r>
          </a:p>
          <a:p>
            <a:pPr>
              <a:buFont typeface="Arial" charset="0"/>
              <a:buChar char="•"/>
            </a:pPr>
            <a:r>
              <a:rPr lang="en-US" sz="2800" b="1" dirty="0">
                <a:latin typeface="Arial" pitchFamily="34" charset="0"/>
                <a:cs typeface="Arial" pitchFamily="34" charset="0"/>
              </a:rPr>
              <a:t> Morale</a:t>
            </a:r>
          </a:p>
          <a:p>
            <a:pPr>
              <a:buFont typeface="Arial" charset="0"/>
              <a:buChar char="•"/>
            </a:pPr>
            <a:r>
              <a:rPr lang="en-US" sz="2800" b="1" dirty="0">
                <a:latin typeface="Arial" pitchFamily="34" charset="0"/>
                <a:cs typeface="Arial" pitchFamily="34" charset="0"/>
              </a:rPr>
              <a:t> Training &amp; Experience</a:t>
            </a:r>
          </a:p>
          <a:p>
            <a:pPr>
              <a:buFont typeface="Arial" charset="0"/>
              <a:buChar char="•"/>
            </a:pPr>
            <a:r>
              <a:rPr lang="en-US" sz="2800" b="1" dirty="0">
                <a:latin typeface="Arial" pitchFamily="34" charset="0"/>
                <a:cs typeface="Arial" pitchFamily="34" charset="0"/>
              </a:rPr>
              <a:t> Capabilities by WFF</a:t>
            </a:r>
          </a:p>
        </p:txBody>
      </p:sp>
      <p:sp>
        <p:nvSpPr>
          <p:cNvPr id="61" name="5-Point Star 60"/>
          <p:cNvSpPr/>
          <p:nvPr/>
        </p:nvSpPr>
        <p:spPr>
          <a:xfrm>
            <a:off x="6400800" y="2133600"/>
            <a:ext cx="457200" cy="4572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5770558" y="2743200"/>
            <a:ext cx="1773242" cy="830997"/>
          </a:xfrm>
          <a:prstGeom prst="rect">
            <a:avLst/>
          </a:prstGeom>
          <a:noFill/>
          <a:ln w="12700">
            <a:solidFill>
              <a:srgbClr val="00B0F0"/>
            </a:solidFill>
            <a:miter lim="800000"/>
            <a:headEnd/>
            <a:tailEnd/>
          </a:ln>
        </p:spPr>
        <p:txBody>
          <a:bodyPr wrap="none">
            <a:spAutoFit/>
          </a:bodyPr>
          <a:lstStyle/>
          <a:p>
            <a:pPr algn="ctr"/>
            <a:r>
              <a:rPr lang="en-US" sz="2400" b="1" dirty="0">
                <a:solidFill>
                  <a:schemeClr val="accent1"/>
                </a:solidFill>
                <a:latin typeface="Arial" pitchFamily="34" charset="0"/>
                <a:cs typeface="Arial" pitchFamily="34" charset="0"/>
              </a:rPr>
              <a:t>Special</a:t>
            </a:r>
          </a:p>
          <a:p>
            <a:pPr algn="ctr"/>
            <a:r>
              <a:rPr lang="en-US" sz="24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0" y="76200"/>
            <a:ext cx="9175750" cy="584200"/>
          </a:xfrm>
          <a:prstGeom prst="rect">
            <a:avLst/>
          </a:prstGeom>
          <a:noFill/>
          <a:ln w="9525">
            <a:noFill/>
            <a:miter lim="800000"/>
            <a:headEnd/>
            <a:tailEnd/>
          </a:ln>
        </p:spPr>
        <p:txBody>
          <a:bodyPr>
            <a:spAutoFit/>
          </a:bodyPr>
          <a:lstStyle/>
          <a:p>
            <a:pPr algn="ctr"/>
            <a:r>
              <a:rPr lang="en-US" sz="3200" b="1" dirty="0">
                <a:latin typeface="Arial" pitchFamily="34" charset="0"/>
                <a:cs typeface="Arial" pitchFamily="34" charset="0"/>
              </a:rPr>
              <a:t>Mission Analysis (</a:t>
            </a:r>
            <a:r>
              <a:rPr lang="en-US" sz="3200" b="1" dirty="0" smtClean="0">
                <a:latin typeface="Arial" pitchFamily="34" charset="0"/>
                <a:cs typeface="Arial" pitchFamily="34" charset="0"/>
              </a:rPr>
              <a:t>cont.)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03715772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dirty="0"/>
              <a:t>Civil </a:t>
            </a:r>
            <a:r>
              <a:rPr lang="en-US" sz="3200" b="1" dirty="0" smtClean="0"/>
              <a:t>Considerations</a:t>
            </a:r>
            <a:endParaRPr lang="en-US" sz="3200" dirty="0"/>
          </a:p>
        </p:txBody>
      </p:sp>
      <p:sp>
        <p:nvSpPr>
          <p:cNvPr id="3" name="Content Placeholder 2"/>
          <p:cNvSpPr>
            <a:spLocks noGrp="1"/>
          </p:cNvSpPr>
          <p:nvPr>
            <p:ph idx="1"/>
          </p:nvPr>
        </p:nvSpPr>
        <p:spPr>
          <a:xfrm>
            <a:off x="457200" y="1447800"/>
            <a:ext cx="8229600" cy="4525963"/>
          </a:xfrm>
        </p:spPr>
        <p:txBody>
          <a:bodyPr/>
          <a:lstStyle/>
          <a:p>
            <a:r>
              <a:rPr lang="en-US" dirty="0" smtClean="0"/>
              <a:t>ASCOPE</a:t>
            </a:r>
          </a:p>
          <a:p>
            <a:pPr lvl="1"/>
            <a:r>
              <a:rPr lang="en-US" dirty="0" smtClean="0">
                <a:solidFill>
                  <a:srgbClr val="FF0000"/>
                </a:solidFill>
              </a:rPr>
              <a:t>A</a:t>
            </a:r>
            <a:r>
              <a:rPr lang="en-US" dirty="0" smtClean="0"/>
              <a:t>rea (</a:t>
            </a:r>
            <a:r>
              <a:rPr lang="en-US" dirty="0"/>
              <a:t>Key Civilian </a:t>
            </a:r>
            <a:r>
              <a:rPr lang="en-US" dirty="0" smtClean="0"/>
              <a:t>Areas)</a:t>
            </a:r>
            <a:endParaRPr lang="en-US" dirty="0"/>
          </a:p>
          <a:p>
            <a:pPr lvl="1"/>
            <a:r>
              <a:rPr lang="en-US" dirty="0" smtClean="0">
                <a:solidFill>
                  <a:srgbClr val="FF0000"/>
                </a:solidFill>
              </a:rPr>
              <a:t>S</a:t>
            </a:r>
            <a:r>
              <a:rPr lang="en-US" dirty="0" smtClean="0"/>
              <a:t>tructures</a:t>
            </a:r>
          </a:p>
          <a:p>
            <a:pPr lvl="1"/>
            <a:r>
              <a:rPr lang="en-US" dirty="0" smtClean="0">
                <a:solidFill>
                  <a:srgbClr val="FF0000"/>
                </a:solidFill>
              </a:rPr>
              <a:t>C</a:t>
            </a:r>
            <a:r>
              <a:rPr lang="en-US" dirty="0" smtClean="0"/>
              <a:t>apabilities</a:t>
            </a:r>
          </a:p>
          <a:p>
            <a:pPr lvl="1"/>
            <a:r>
              <a:rPr lang="en-US" dirty="0" smtClean="0">
                <a:solidFill>
                  <a:srgbClr val="FF0000"/>
                </a:solidFill>
              </a:rPr>
              <a:t>O</a:t>
            </a:r>
            <a:r>
              <a:rPr lang="en-US" dirty="0" smtClean="0"/>
              <a:t>rganizations</a:t>
            </a:r>
          </a:p>
          <a:p>
            <a:pPr lvl="1"/>
            <a:r>
              <a:rPr lang="en-US" dirty="0" smtClean="0">
                <a:solidFill>
                  <a:srgbClr val="FF0000"/>
                </a:solidFill>
              </a:rPr>
              <a:t>P</a:t>
            </a:r>
            <a:r>
              <a:rPr lang="en-US" dirty="0" smtClean="0"/>
              <a:t>eople</a:t>
            </a:r>
          </a:p>
          <a:p>
            <a:pPr lvl="1"/>
            <a:r>
              <a:rPr lang="en-US" dirty="0">
                <a:solidFill>
                  <a:srgbClr val="FF0000"/>
                </a:solidFill>
              </a:rPr>
              <a:t>E</a:t>
            </a:r>
            <a:r>
              <a:rPr lang="en-US" dirty="0" smtClean="0"/>
              <a:t>vents </a:t>
            </a:r>
            <a:r>
              <a:rPr lang="en-US" dirty="0"/>
              <a:t>within the AO</a:t>
            </a:r>
          </a:p>
        </p:txBody>
      </p:sp>
    </p:spTree>
    <p:extLst>
      <p:ext uri="{BB962C8B-B14F-4D97-AF65-F5344CB8AC3E}">
        <p14:creationId xmlns:p14="http://schemas.microsoft.com/office/powerpoint/2010/main" val="157538934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0" y="-30162"/>
            <a:ext cx="9144000" cy="792162"/>
          </a:xfrm>
        </p:spPr>
        <p:txBody>
          <a:bodyPr/>
          <a:lstStyle/>
          <a:p>
            <a:pPr eaLnBrk="1" hangingPunct="1"/>
            <a:r>
              <a:rPr lang="en-US" sz="3200" b="1" dirty="0" smtClean="0">
                <a:latin typeface="Arial" pitchFamily="34" charset="0"/>
                <a:cs typeface="Arial" pitchFamily="34" charset="0"/>
              </a:rPr>
              <a:t>Mission Planning</a:t>
            </a:r>
          </a:p>
        </p:txBody>
      </p:sp>
      <p:sp>
        <p:nvSpPr>
          <p:cNvPr id="26626" name="Content Placeholder 2"/>
          <p:cNvSpPr>
            <a:spLocks noGrp="1"/>
          </p:cNvSpPr>
          <p:nvPr>
            <p:ph idx="1"/>
          </p:nvPr>
        </p:nvSpPr>
        <p:spPr>
          <a:xfrm>
            <a:off x="533400" y="1192213"/>
            <a:ext cx="8610600" cy="5437187"/>
          </a:xfrm>
        </p:spPr>
        <p:txBody>
          <a:bodyPr/>
          <a:lstStyle/>
          <a:p>
            <a:pPr marL="231775" indent="-231775" eaLnBrk="1" hangingPunct="1"/>
            <a:r>
              <a:rPr lang="en-US" sz="2800" dirty="0" smtClean="0">
                <a:latin typeface="Arial" pitchFamily="34" charset="0"/>
                <a:cs typeface="Arial" pitchFamily="34" charset="0"/>
              </a:rPr>
              <a:t>Dismounted Considerations:</a:t>
            </a:r>
          </a:p>
          <a:p>
            <a:pPr lvl="1" eaLnBrk="1" hangingPunct="1"/>
            <a:r>
              <a:rPr lang="en-US" sz="2400" dirty="0" smtClean="0">
                <a:latin typeface="Arial" pitchFamily="34" charset="0"/>
                <a:cs typeface="Arial" pitchFamily="34" charset="0"/>
              </a:rPr>
              <a:t>All personnel must be familiar with: </a:t>
            </a:r>
          </a:p>
          <a:p>
            <a:pPr lvl="2" eaLnBrk="1" hangingPunct="1"/>
            <a:r>
              <a:rPr lang="en-US" sz="2000" dirty="0" smtClean="0">
                <a:latin typeface="Arial" pitchFamily="34" charset="0"/>
                <a:cs typeface="Arial" pitchFamily="34" charset="0"/>
              </a:rPr>
              <a:t>Hand Held detection equipment/sweeping techniques</a:t>
            </a:r>
          </a:p>
          <a:p>
            <a:pPr lvl="2" eaLnBrk="1" hangingPunct="1"/>
            <a:r>
              <a:rPr lang="en-US" sz="2000" dirty="0" smtClean="0">
                <a:latin typeface="Arial" pitchFamily="34" charset="0"/>
                <a:cs typeface="Arial" pitchFamily="34" charset="0"/>
              </a:rPr>
              <a:t>Movement Order </a:t>
            </a:r>
          </a:p>
          <a:p>
            <a:pPr lvl="2" eaLnBrk="1" hangingPunct="1"/>
            <a:r>
              <a:rPr lang="en-US" sz="2000" dirty="0" smtClean="0">
                <a:latin typeface="Arial" pitchFamily="34" charset="0"/>
                <a:cs typeface="Arial" pitchFamily="34" charset="0"/>
              </a:rPr>
              <a:t>Rally Points </a:t>
            </a:r>
          </a:p>
          <a:p>
            <a:pPr lvl="2" eaLnBrk="1" hangingPunct="1"/>
            <a:r>
              <a:rPr lang="en-US" sz="2000" dirty="0" smtClean="0">
                <a:latin typeface="Arial" pitchFamily="34" charset="0"/>
                <a:cs typeface="Arial" pitchFamily="34" charset="0"/>
              </a:rPr>
              <a:t>Immediate Action Drills</a:t>
            </a:r>
          </a:p>
          <a:p>
            <a:pPr lvl="2" eaLnBrk="1" hangingPunct="1"/>
            <a:r>
              <a:rPr lang="en-US" sz="2000" dirty="0" smtClean="0">
                <a:latin typeface="Arial" pitchFamily="34" charset="0"/>
                <a:cs typeface="Arial" pitchFamily="34" charset="0"/>
              </a:rPr>
              <a:t>Communication equipment/procedures</a:t>
            </a:r>
          </a:p>
          <a:p>
            <a:pPr lvl="2" eaLnBrk="1" hangingPunct="1"/>
            <a:r>
              <a:rPr lang="en-US" sz="2000" dirty="0" smtClean="0">
                <a:latin typeface="Arial" pitchFamily="34" charset="0"/>
                <a:cs typeface="Arial" pitchFamily="34" charset="0"/>
              </a:rPr>
              <a:t>Hand and arm signals</a:t>
            </a:r>
          </a:p>
          <a:p>
            <a:pPr lvl="2" eaLnBrk="1" hangingPunct="1"/>
            <a:r>
              <a:rPr lang="en-US" sz="2000" dirty="0" smtClean="0">
                <a:latin typeface="Arial" pitchFamily="34" charset="0"/>
                <a:cs typeface="Arial" pitchFamily="34" charset="0"/>
              </a:rPr>
              <a:t>Brevity codes</a:t>
            </a:r>
          </a:p>
          <a:p>
            <a:pPr lvl="2" eaLnBrk="1" hangingPunct="1"/>
            <a:r>
              <a:rPr lang="en-US" sz="2000" dirty="0" smtClean="0">
                <a:latin typeface="Arial" pitchFamily="34" charset="0"/>
                <a:cs typeface="Arial" pitchFamily="34" charset="0"/>
              </a:rPr>
              <a:t>CREW systems (THOR III)</a:t>
            </a:r>
          </a:p>
          <a:p>
            <a:pPr lvl="1" eaLnBrk="1" hangingPunct="1"/>
            <a:r>
              <a:rPr lang="en-US" sz="2400" dirty="0" smtClean="0">
                <a:latin typeface="Arial" pitchFamily="34" charset="0"/>
                <a:cs typeface="Arial" pitchFamily="34" charset="0"/>
              </a:rPr>
              <a:t>PPE-Present, serviceable, and worn properly</a:t>
            </a:r>
          </a:p>
          <a:p>
            <a:pPr lvl="1" eaLnBrk="1" hangingPunct="1">
              <a:buFontTx/>
              <a:buNone/>
            </a:pPr>
            <a:endParaRPr lang="en-US" sz="2400" dirty="0" smtClean="0">
              <a:latin typeface="Arial" pitchFamily="34" charset="0"/>
              <a:cs typeface="Arial" pitchFamily="34" charset="0"/>
            </a:endParaRPr>
          </a:p>
          <a:p>
            <a:pPr eaLnBrk="1" hangingPunct="1"/>
            <a:endParaRPr lang="en-US" sz="2800" dirty="0" smtClean="0">
              <a:latin typeface="Arial" pitchFamily="34" charset="0"/>
              <a:cs typeface="Arial" pitchFamily="34" charset="0"/>
            </a:endParaRPr>
          </a:p>
        </p:txBody>
      </p:sp>
      <p:sp>
        <p:nvSpPr>
          <p:cNvPr id="4"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A85CE603-E424-4D6E-AA96-84F90CEB2EAE}" type="slidenum">
              <a:rPr lang="en-US" sz="1200" smtClean="0">
                <a:solidFill>
                  <a:schemeClr val="tx1">
                    <a:tint val="75000"/>
                  </a:schemeClr>
                </a:solidFill>
                <a:latin typeface="Arial" pitchFamily="34" charset="0"/>
                <a:cs typeface="Arial" pitchFamily="34" charset="0"/>
              </a:rPr>
              <a:pPr algn="r">
                <a:defRPr/>
              </a:pPr>
              <a:t>35</a:t>
            </a:fld>
            <a:endParaRPr lang="en-US" sz="1200"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p:nvPr>
        </p:nvSpPr>
        <p:spPr>
          <a:xfrm>
            <a:off x="0" y="0"/>
            <a:ext cx="9144000" cy="792163"/>
          </a:xfrm>
        </p:spPr>
        <p:txBody>
          <a:bodyPr/>
          <a:lstStyle/>
          <a:p>
            <a:pPr eaLnBrk="1" hangingPunct="1"/>
            <a:r>
              <a:rPr lang="en-US" sz="3200" b="1" dirty="0" smtClean="0">
                <a:latin typeface="Arial" pitchFamily="34" charset="0"/>
                <a:cs typeface="Arial" pitchFamily="34" charset="0"/>
              </a:rPr>
              <a:t>Mission Planning (cont.)</a:t>
            </a:r>
          </a:p>
        </p:txBody>
      </p:sp>
      <p:sp>
        <p:nvSpPr>
          <p:cNvPr id="27650" name="Content Placeholder 2"/>
          <p:cNvSpPr>
            <a:spLocks noGrp="1"/>
          </p:cNvSpPr>
          <p:nvPr>
            <p:ph idx="1"/>
          </p:nvPr>
        </p:nvSpPr>
        <p:spPr>
          <a:xfrm>
            <a:off x="533400" y="1192213"/>
            <a:ext cx="8686800" cy="5665787"/>
          </a:xfrm>
        </p:spPr>
        <p:txBody>
          <a:bodyPr/>
          <a:lstStyle/>
          <a:p>
            <a:pPr marL="231775" indent="-231775" eaLnBrk="1" hangingPunct="1"/>
            <a:r>
              <a:rPr lang="en-US" sz="2800" dirty="0" smtClean="0">
                <a:latin typeface="Arial" pitchFamily="34" charset="0"/>
                <a:cs typeface="Arial" pitchFamily="34" charset="0"/>
              </a:rPr>
              <a:t>Review</a:t>
            </a:r>
          </a:p>
          <a:p>
            <a:pPr lvl="1" eaLnBrk="1" hangingPunct="1"/>
            <a:r>
              <a:rPr lang="en-US" sz="2400" dirty="0" smtClean="0">
                <a:latin typeface="Arial" pitchFamily="34" charset="0"/>
                <a:cs typeface="Arial" pitchFamily="34" charset="0"/>
              </a:rPr>
              <a:t>Rules of Engagement (ROE)</a:t>
            </a:r>
          </a:p>
          <a:p>
            <a:pPr lvl="1" eaLnBrk="1" hangingPunct="1"/>
            <a:r>
              <a:rPr lang="en-US" sz="2400" dirty="0" smtClean="0">
                <a:latin typeface="Arial" pitchFamily="34" charset="0"/>
                <a:cs typeface="Arial" pitchFamily="34" charset="0"/>
              </a:rPr>
              <a:t>After action reviews from prior patrols</a:t>
            </a:r>
          </a:p>
          <a:p>
            <a:pPr lvl="1" eaLnBrk="1" hangingPunct="1"/>
            <a:r>
              <a:rPr lang="en-US" sz="2400" dirty="0" smtClean="0">
                <a:latin typeface="Arial" pitchFamily="34" charset="0"/>
                <a:cs typeface="Arial" pitchFamily="34" charset="0"/>
              </a:rPr>
              <a:t>Enemy TTPs</a:t>
            </a:r>
          </a:p>
          <a:p>
            <a:pPr lvl="1" eaLnBrk="1" hangingPunct="1"/>
            <a:r>
              <a:rPr lang="en-US" sz="2400" dirty="0" smtClean="0">
                <a:latin typeface="Arial" pitchFamily="34" charset="0"/>
                <a:cs typeface="Arial" pitchFamily="34" charset="0"/>
              </a:rPr>
              <a:t>Current intelligence and maps</a:t>
            </a:r>
          </a:p>
          <a:p>
            <a:pPr lvl="1" eaLnBrk="1" hangingPunct="1"/>
            <a:r>
              <a:rPr lang="en-US" sz="2400" dirty="0" smtClean="0">
                <a:latin typeface="Arial" pitchFamily="34" charset="0"/>
                <a:cs typeface="Arial" pitchFamily="34" charset="0"/>
              </a:rPr>
              <a:t>Mined areas</a:t>
            </a:r>
          </a:p>
          <a:p>
            <a:pPr lvl="1" eaLnBrk="1" hangingPunct="1"/>
            <a:r>
              <a:rPr lang="en-US" sz="2400" dirty="0" smtClean="0">
                <a:latin typeface="Arial" pitchFamily="34" charset="0"/>
                <a:cs typeface="Arial" pitchFamily="34" charset="0"/>
              </a:rPr>
              <a:t>Current friendly TTPs</a:t>
            </a:r>
          </a:p>
          <a:p>
            <a:pPr lvl="1" eaLnBrk="1" hangingPunct="1"/>
            <a:r>
              <a:rPr lang="en-US" sz="2400" dirty="0" smtClean="0">
                <a:latin typeface="Arial" pitchFamily="34" charset="0"/>
                <a:cs typeface="Arial" pitchFamily="34" charset="0"/>
              </a:rPr>
              <a:t>Quick Reaction Force (QRF)/Explosive Ordnance Disposal (EOD)/CASEVAC locations, response times</a:t>
            </a:r>
          </a:p>
          <a:p>
            <a:pPr lvl="1" eaLnBrk="1" hangingPunct="1"/>
            <a:r>
              <a:rPr lang="en-US" sz="2400" dirty="0" smtClean="0">
                <a:latin typeface="Arial" pitchFamily="34" charset="0"/>
                <a:cs typeface="Arial" pitchFamily="34" charset="0"/>
              </a:rPr>
              <a:t>Weather conditions</a:t>
            </a:r>
          </a:p>
          <a:p>
            <a:pPr lvl="1" eaLnBrk="1" hangingPunct="1"/>
            <a:r>
              <a:rPr lang="en-US" sz="2400" dirty="0" smtClean="0">
                <a:latin typeface="Arial" pitchFamily="34" charset="0"/>
                <a:cs typeface="Arial" pitchFamily="34" charset="0"/>
              </a:rPr>
              <a:t>Procedures for exit and entry of friendly lines</a:t>
            </a:r>
          </a:p>
          <a:p>
            <a:pPr eaLnBrk="1" hangingPunct="1"/>
            <a:endParaRPr lang="en-US" sz="2800" dirty="0" smtClean="0">
              <a:latin typeface="Arial" pitchFamily="34" charset="0"/>
              <a:cs typeface="Arial" pitchFamily="34" charset="0"/>
            </a:endParaRPr>
          </a:p>
        </p:txBody>
      </p:sp>
      <p:sp>
        <p:nvSpPr>
          <p:cNvPr id="4"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09C8A818-9FC1-4CB7-963F-EB92CF5450CA}" type="slidenum">
              <a:rPr lang="en-US" sz="1200" smtClean="0">
                <a:solidFill>
                  <a:schemeClr val="tx1">
                    <a:tint val="75000"/>
                  </a:schemeClr>
                </a:solidFill>
                <a:latin typeface="Arial" pitchFamily="34" charset="0"/>
                <a:cs typeface="Arial" pitchFamily="34" charset="0"/>
              </a:rPr>
              <a:pPr algn="r">
                <a:defRPr/>
              </a:pPr>
              <a:t>36</a:t>
            </a:fld>
            <a:endParaRPr lang="en-US" sz="1200"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le 1"/>
          <p:cNvSpPr>
            <a:spLocks noGrp="1"/>
          </p:cNvSpPr>
          <p:nvPr>
            <p:ph type="title"/>
          </p:nvPr>
        </p:nvSpPr>
        <p:spPr>
          <a:xfrm>
            <a:off x="0" y="0"/>
            <a:ext cx="9144000" cy="792163"/>
          </a:xfrm>
        </p:spPr>
        <p:txBody>
          <a:bodyPr/>
          <a:lstStyle/>
          <a:p>
            <a:pPr eaLnBrk="1" hangingPunct="1"/>
            <a:r>
              <a:rPr lang="en-US" sz="3200" b="1" dirty="0" smtClean="0">
                <a:latin typeface="Arial" pitchFamily="34" charset="0"/>
                <a:cs typeface="Arial" pitchFamily="34" charset="0"/>
              </a:rPr>
              <a:t>Mission Planning (cont.)</a:t>
            </a:r>
          </a:p>
        </p:txBody>
      </p:sp>
      <p:sp>
        <p:nvSpPr>
          <p:cNvPr id="28674" name="Content Placeholder 2"/>
          <p:cNvSpPr>
            <a:spLocks noGrp="1"/>
          </p:cNvSpPr>
          <p:nvPr>
            <p:ph idx="1"/>
          </p:nvPr>
        </p:nvSpPr>
        <p:spPr>
          <a:xfrm>
            <a:off x="533400" y="1192213"/>
            <a:ext cx="8686800" cy="5665787"/>
          </a:xfrm>
        </p:spPr>
        <p:txBody>
          <a:bodyPr/>
          <a:lstStyle/>
          <a:p>
            <a:pPr marL="231775" indent="-231775" eaLnBrk="1" hangingPunct="1"/>
            <a:r>
              <a:rPr lang="en-US" sz="2800" dirty="0" smtClean="0">
                <a:latin typeface="Arial" pitchFamily="34" charset="0"/>
                <a:cs typeface="Arial" pitchFamily="34" charset="0"/>
              </a:rPr>
              <a:t>Rehearsals</a:t>
            </a:r>
          </a:p>
          <a:p>
            <a:pPr lvl="1" eaLnBrk="1" hangingPunct="1"/>
            <a:r>
              <a:rPr lang="en-US" sz="2400" dirty="0" smtClean="0">
                <a:latin typeface="Arial" pitchFamily="34" charset="0"/>
                <a:cs typeface="Arial" pitchFamily="34" charset="0"/>
              </a:rPr>
              <a:t>Security halt</a:t>
            </a:r>
          </a:p>
          <a:p>
            <a:pPr lvl="2" eaLnBrk="1" hangingPunct="1"/>
            <a:r>
              <a:rPr lang="en-US" sz="2000" dirty="0" smtClean="0">
                <a:latin typeface="Arial" pitchFamily="34" charset="0"/>
                <a:cs typeface="Arial" pitchFamily="34" charset="0"/>
              </a:rPr>
              <a:t>Actions during short security halt/long security halt</a:t>
            </a:r>
          </a:p>
          <a:p>
            <a:pPr lvl="1" eaLnBrk="1" hangingPunct="1"/>
            <a:r>
              <a:rPr lang="en-US" sz="2400" dirty="0" smtClean="0">
                <a:latin typeface="Arial" pitchFamily="34" charset="0"/>
                <a:cs typeface="Arial" pitchFamily="34" charset="0"/>
              </a:rPr>
              <a:t>Enemy contact</a:t>
            </a:r>
          </a:p>
          <a:p>
            <a:pPr lvl="2" eaLnBrk="1" hangingPunct="1"/>
            <a:r>
              <a:rPr lang="en-US" sz="2000" dirty="0" smtClean="0">
                <a:latin typeface="Arial" pitchFamily="34" charset="0"/>
                <a:cs typeface="Arial" pitchFamily="34" charset="0"/>
              </a:rPr>
              <a:t>Train to react immediately (assault or break contact)</a:t>
            </a:r>
          </a:p>
          <a:p>
            <a:pPr lvl="2" eaLnBrk="1" hangingPunct="1"/>
            <a:r>
              <a:rPr lang="en-US" sz="2000" dirty="0" smtClean="0">
                <a:latin typeface="Arial" pitchFamily="34" charset="0"/>
                <a:cs typeface="Arial" pitchFamily="34" charset="0"/>
              </a:rPr>
              <a:t>Return effective fire </a:t>
            </a:r>
          </a:p>
          <a:p>
            <a:pPr lvl="2" eaLnBrk="1" hangingPunct="1"/>
            <a:r>
              <a:rPr lang="en-US" sz="2000" dirty="0" smtClean="0">
                <a:latin typeface="Arial" pitchFamily="34" charset="0"/>
                <a:cs typeface="Arial" pitchFamily="34" charset="0"/>
              </a:rPr>
              <a:t>Actions for an IED before and after detonation</a:t>
            </a:r>
          </a:p>
          <a:p>
            <a:pPr lvl="1" eaLnBrk="1" hangingPunct="1"/>
            <a:r>
              <a:rPr lang="en-US" sz="2400" dirty="0" smtClean="0">
                <a:latin typeface="Arial" pitchFamily="34" charset="0"/>
                <a:cs typeface="Arial" pitchFamily="34" charset="0"/>
              </a:rPr>
              <a:t>Failed communications (PACE)</a:t>
            </a:r>
          </a:p>
          <a:p>
            <a:pPr lvl="1" eaLnBrk="1" hangingPunct="1"/>
            <a:r>
              <a:rPr lang="en-US" sz="2400" dirty="0" smtClean="0">
                <a:latin typeface="Arial" pitchFamily="34" charset="0"/>
                <a:cs typeface="Arial" pitchFamily="34" charset="0"/>
              </a:rPr>
              <a:t>Mission specific drills</a:t>
            </a:r>
          </a:p>
          <a:p>
            <a:pPr lvl="1" eaLnBrk="1" hangingPunct="1"/>
            <a:r>
              <a:rPr lang="en-US" sz="2400" dirty="0" smtClean="0">
                <a:latin typeface="Arial" pitchFamily="34" charset="0"/>
                <a:cs typeface="Arial" pitchFamily="34" charset="0"/>
              </a:rPr>
              <a:t>Crossing vulnerable points/vulnerable areas</a:t>
            </a:r>
          </a:p>
          <a:p>
            <a:pPr lvl="1" eaLnBrk="1" hangingPunct="1"/>
            <a:r>
              <a:rPr lang="en-US" sz="2400" dirty="0" smtClean="0">
                <a:latin typeface="Arial" pitchFamily="34" charset="0"/>
                <a:cs typeface="Arial" pitchFamily="34" charset="0"/>
              </a:rPr>
              <a:t>Sweeping techniques</a:t>
            </a:r>
          </a:p>
          <a:p>
            <a:pPr eaLnBrk="1" hangingPunct="1"/>
            <a:endParaRPr lang="en-US" sz="2800" dirty="0" smtClean="0">
              <a:latin typeface="Arial" pitchFamily="34" charset="0"/>
              <a:cs typeface="Arial" pitchFamily="34" charset="0"/>
            </a:endParaRPr>
          </a:p>
        </p:txBody>
      </p:sp>
      <p:sp>
        <p:nvSpPr>
          <p:cNvPr id="4"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B7FCF6A2-A97E-4FBA-9846-910906CCD6E4}" type="slidenum">
              <a:rPr lang="en-US" sz="1200" smtClean="0">
                <a:solidFill>
                  <a:schemeClr val="tx1">
                    <a:tint val="75000"/>
                  </a:schemeClr>
                </a:solidFill>
                <a:latin typeface="Arial" pitchFamily="34" charset="0"/>
                <a:cs typeface="Arial" pitchFamily="34" charset="0"/>
              </a:rPr>
              <a:pPr algn="r">
                <a:defRPr/>
              </a:pPr>
              <a:t>37</a:t>
            </a:fld>
            <a:endParaRPr lang="en-US" sz="1200"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p:nvPr>
        </p:nvSpPr>
        <p:spPr>
          <a:xfrm>
            <a:off x="0" y="0"/>
            <a:ext cx="9144000" cy="792163"/>
          </a:xfrm>
        </p:spPr>
        <p:txBody>
          <a:bodyPr/>
          <a:lstStyle/>
          <a:p>
            <a:pPr eaLnBrk="1" hangingPunct="1"/>
            <a:r>
              <a:rPr lang="en-US" sz="3200" b="1" dirty="0" smtClean="0">
                <a:latin typeface="Arial" pitchFamily="34" charset="0"/>
                <a:cs typeface="Arial" pitchFamily="34" charset="0"/>
              </a:rPr>
              <a:t>Mission Planning (cont.)</a:t>
            </a:r>
          </a:p>
        </p:txBody>
      </p:sp>
      <p:sp>
        <p:nvSpPr>
          <p:cNvPr id="29698" name="Content Placeholder 2"/>
          <p:cNvSpPr>
            <a:spLocks noGrp="1"/>
          </p:cNvSpPr>
          <p:nvPr>
            <p:ph idx="1"/>
          </p:nvPr>
        </p:nvSpPr>
        <p:spPr>
          <a:xfrm>
            <a:off x="533400" y="1192213"/>
            <a:ext cx="8382000" cy="5665787"/>
          </a:xfrm>
        </p:spPr>
        <p:txBody>
          <a:bodyPr/>
          <a:lstStyle/>
          <a:p>
            <a:pPr marL="231775" indent="-231775" eaLnBrk="1" hangingPunct="1">
              <a:spcBef>
                <a:spcPts val="1000"/>
              </a:spcBef>
            </a:pPr>
            <a:r>
              <a:rPr lang="en-US" sz="2800" dirty="0" smtClean="0">
                <a:latin typeface="Arial" pitchFamily="34" charset="0"/>
                <a:cs typeface="Arial" pitchFamily="34" charset="0"/>
              </a:rPr>
              <a:t>Requirements</a:t>
            </a:r>
          </a:p>
          <a:p>
            <a:pPr lvl="1" eaLnBrk="1" hangingPunct="1">
              <a:spcBef>
                <a:spcPts val="1000"/>
              </a:spcBef>
            </a:pPr>
            <a:r>
              <a:rPr lang="en-US" sz="2400" dirty="0" smtClean="0">
                <a:latin typeface="Arial" pitchFamily="34" charset="0"/>
                <a:cs typeface="Arial" pitchFamily="34" charset="0"/>
              </a:rPr>
              <a:t>Pre-combat Checks/Inspections</a:t>
            </a:r>
          </a:p>
          <a:p>
            <a:pPr lvl="1" eaLnBrk="1" hangingPunct="1">
              <a:spcBef>
                <a:spcPts val="1000"/>
              </a:spcBef>
            </a:pPr>
            <a:r>
              <a:rPr lang="en-US" sz="2400" dirty="0" smtClean="0">
                <a:latin typeface="Arial" pitchFamily="34" charset="0"/>
                <a:cs typeface="Arial" pitchFamily="34" charset="0"/>
              </a:rPr>
              <a:t>Carry everything you need for the fight</a:t>
            </a:r>
          </a:p>
          <a:p>
            <a:pPr lvl="1" eaLnBrk="1" hangingPunct="1">
              <a:spcBef>
                <a:spcPts val="1000"/>
              </a:spcBef>
            </a:pPr>
            <a:r>
              <a:rPr lang="en-US" sz="2400" dirty="0" smtClean="0">
                <a:latin typeface="Arial" pitchFamily="34" charset="0"/>
                <a:cs typeface="Arial" pitchFamily="34" charset="0"/>
              </a:rPr>
              <a:t>Carry NVGs and mounts</a:t>
            </a:r>
          </a:p>
          <a:p>
            <a:pPr lvl="1" eaLnBrk="1" hangingPunct="1">
              <a:spcBef>
                <a:spcPts val="1000"/>
              </a:spcBef>
            </a:pPr>
            <a:r>
              <a:rPr lang="en-US" sz="2400" dirty="0" smtClean="0">
                <a:latin typeface="Arial" pitchFamily="34" charset="0"/>
                <a:cs typeface="Arial" pitchFamily="34" charset="0"/>
              </a:rPr>
              <a:t>Carry individual tactical radio</a:t>
            </a:r>
          </a:p>
          <a:p>
            <a:pPr lvl="1" eaLnBrk="1" hangingPunct="1">
              <a:spcBef>
                <a:spcPts val="1000"/>
              </a:spcBef>
            </a:pPr>
            <a:r>
              <a:rPr lang="en-US" sz="2400" dirty="0" smtClean="0">
                <a:latin typeface="Arial" pitchFamily="34" charset="0"/>
                <a:cs typeface="Arial" pitchFamily="34" charset="0"/>
              </a:rPr>
              <a:t>Medical equipment</a:t>
            </a:r>
          </a:p>
          <a:p>
            <a:pPr lvl="1" eaLnBrk="1" hangingPunct="1">
              <a:spcBef>
                <a:spcPts val="1000"/>
              </a:spcBef>
            </a:pPr>
            <a:r>
              <a:rPr lang="en-US" sz="2400" dirty="0" smtClean="0">
                <a:latin typeface="Arial" pitchFamily="34" charset="0"/>
                <a:cs typeface="Arial" pitchFamily="34" charset="0"/>
              </a:rPr>
              <a:t>Thorough map reconnaissance </a:t>
            </a:r>
          </a:p>
          <a:p>
            <a:pPr marL="231775" indent="-231775" eaLnBrk="1" hangingPunct="1">
              <a:spcBef>
                <a:spcPts val="1000"/>
              </a:spcBef>
            </a:pPr>
            <a:r>
              <a:rPr lang="en-US" sz="2800" dirty="0" smtClean="0">
                <a:latin typeface="Arial" pitchFamily="34" charset="0"/>
                <a:cs typeface="Arial" pitchFamily="34" charset="0"/>
              </a:rPr>
              <a:t>You must have items to fight, survive, communicate, and provide medical aid on your body at all times!</a:t>
            </a:r>
          </a:p>
          <a:p>
            <a:pPr eaLnBrk="1" hangingPunct="1"/>
            <a:endParaRPr lang="en-US" sz="2800" dirty="0" smtClean="0">
              <a:latin typeface="Arial" pitchFamily="34" charset="0"/>
              <a:cs typeface="Arial" pitchFamily="34" charset="0"/>
            </a:endParaRPr>
          </a:p>
        </p:txBody>
      </p:sp>
      <p:sp>
        <p:nvSpPr>
          <p:cNvPr id="4"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ADECA12D-2B6B-47E7-8D7F-E3843B56E623}" type="slidenum">
              <a:rPr lang="en-US" sz="1200" smtClean="0">
                <a:solidFill>
                  <a:schemeClr val="tx1">
                    <a:tint val="75000"/>
                  </a:schemeClr>
                </a:solidFill>
                <a:latin typeface="Arial" pitchFamily="34" charset="0"/>
                <a:cs typeface="Arial" pitchFamily="34" charset="0"/>
              </a:rPr>
              <a:pPr algn="r">
                <a:defRPr/>
              </a:pPr>
              <a:t>38</a:t>
            </a:fld>
            <a:endParaRPr lang="en-US" sz="1200"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a:xfrm>
            <a:off x="0" y="0"/>
            <a:ext cx="9144000" cy="792163"/>
          </a:xfrm>
        </p:spPr>
        <p:txBody>
          <a:bodyPr/>
          <a:lstStyle/>
          <a:p>
            <a:pPr eaLnBrk="1" hangingPunct="1"/>
            <a:r>
              <a:rPr lang="en-US" sz="3200" b="1" dirty="0" smtClean="0">
                <a:latin typeface="Arial" pitchFamily="34" charset="0"/>
                <a:cs typeface="Arial" pitchFamily="34" charset="0"/>
              </a:rPr>
              <a:t>Common TTP violations</a:t>
            </a:r>
          </a:p>
        </p:txBody>
      </p:sp>
      <p:sp>
        <p:nvSpPr>
          <p:cNvPr id="30722" name="Content Placeholder 2"/>
          <p:cNvSpPr>
            <a:spLocks noGrp="1"/>
          </p:cNvSpPr>
          <p:nvPr>
            <p:ph idx="1"/>
          </p:nvPr>
        </p:nvSpPr>
        <p:spPr>
          <a:xfrm>
            <a:off x="381000" y="1039813"/>
            <a:ext cx="8382000" cy="5665787"/>
          </a:xfrm>
        </p:spPr>
        <p:txBody>
          <a:bodyPr/>
          <a:lstStyle/>
          <a:p>
            <a:pPr lvl="1" eaLnBrk="1" hangingPunct="1">
              <a:buFont typeface="Arial" pitchFamily="34" charset="0"/>
              <a:buChar char="•"/>
            </a:pPr>
            <a:r>
              <a:rPr lang="en-US" sz="2400" dirty="0" smtClean="0">
                <a:latin typeface="Arial" pitchFamily="34" charset="0"/>
                <a:cs typeface="Arial" pitchFamily="34" charset="0"/>
              </a:rPr>
              <a:t>Failure to focus outward</a:t>
            </a:r>
          </a:p>
          <a:p>
            <a:pPr lvl="1" eaLnBrk="1" hangingPunct="1">
              <a:buFont typeface="Arial" pitchFamily="34" charset="0"/>
              <a:buChar char="•"/>
            </a:pPr>
            <a:r>
              <a:rPr lang="en-US" sz="2400" dirty="0" smtClean="0">
                <a:latin typeface="Arial" pitchFamily="34" charset="0"/>
                <a:cs typeface="Arial" pitchFamily="34" charset="0"/>
              </a:rPr>
              <a:t>Failure to conduct rehearsals</a:t>
            </a:r>
          </a:p>
          <a:p>
            <a:pPr lvl="1" eaLnBrk="1" hangingPunct="1">
              <a:buFont typeface="Arial" pitchFamily="34" charset="0"/>
              <a:buChar char="•"/>
            </a:pPr>
            <a:r>
              <a:rPr lang="en-US" sz="2400" dirty="0" smtClean="0">
                <a:latin typeface="Arial" pitchFamily="34" charset="0"/>
                <a:cs typeface="Arial" pitchFamily="34" charset="0"/>
              </a:rPr>
              <a:t>5/25/200 meter checks are not conducted</a:t>
            </a:r>
          </a:p>
          <a:p>
            <a:pPr lvl="1" eaLnBrk="1" hangingPunct="1">
              <a:buFont typeface="Arial" pitchFamily="34" charset="0"/>
              <a:buChar char="•"/>
            </a:pPr>
            <a:r>
              <a:rPr lang="en-US" sz="2400" dirty="0" smtClean="0">
                <a:latin typeface="Arial" pitchFamily="34" charset="0"/>
                <a:cs typeface="Arial" pitchFamily="34" charset="0"/>
              </a:rPr>
              <a:t>Failure to conduct Pre-combat Checks/Inspections (PCC/PCI)</a:t>
            </a:r>
          </a:p>
          <a:p>
            <a:pPr lvl="1" eaLnBrk="1" hangingPunct="1">
              <a:buFont typeface="Arial" pitchFamily="34" charset="0"/>
              <a:buChar char="•"/>
            </a:pPr>
            <a:r>
              <a:rPr lang="en-US" sz="2400" dirty="0" smtClean="0">
                <a:latin typeface="Arial" pitchFamily="34" charset="0"/>
                <a:cs typeface="Arial" pitchFamily="34" charset="0"/>
              </a:rPr>
              <a:t>Soldiers are not cross trained</a:t>
            </a:r>
          </a:p>
          <a:p>
            <a:pPr lvl="1" eaLnBrk="1" hangingPunct="1">
              <a:buFont typeface="Arial" pitchFamily="34" charset="0"/>
              <a:buChar char="•"/>
            </a:pPr>
            <a:r>
              <a:rPr lang="en-US" sz="2400" dirty="0" smtClean="0">
                <a:latin typeface="Arial" pitchFamily="34" charset="0"/>
                <a:cs typeface="Arial" pitchFamily="34" charset="0"/>
              </a:rPr>
              <a:t>Poor management of planning timelines</a:t>
            </a:r>
          </a:p>
          <a:p>
            <a:pPr lvl="1" eaLnBrk="1" hangingPunct="1">
              <a:buFont typeface="Arial" pitchFamily="34" charset="0"/>
              <a:buChar char="•"/>
            </a:pPr>
            <a:r>
              <a:rPr lang="en-US" sz="2400" dirty="0" smtClean="0">
                <a:latin typeface="Arial" pitchFamily="34" charset="0"/>
                <a:cs typeface="Arial" pitchFamily="34" charset="0"/>
              </a:rPr>
              <a:t>Establishing patterns</a:t>
            </a:r>
          </a:p>
          <a:p>
            <a:pPr lvl="2" eaLnBrk="1" hangingPunct="1">
              <a:buFont typeface="Arial" pitchFamily="34" charset="0"/>
              <a:buChar char="-"/>
            </a:pPr>
            <a:r>
              <a:rPr lang="en-US" sz="1700" dirty="0" smtClean="0">
                <a:latin typeface="Arial" pitchFamily="34" charset="0"/>
                <a:cs typeface="Arial" pitchFamily="34" charset="0"/>
              </a:rPr>
              <a:t>Routes, immediate actions, and compound occupation</a:t>
            </a:r>
          </a:p>
          <a:p>
            <a:pPr lvl="1" eaLnBrk="1" hangingPunct="1">
              <a:buFont typeface="Arial" pitchFamily="34" charset="0"/>
              <a:buChar char="•"/>
            </a:pPr>
            <a:r>
              <a:rPr lang="en-US" sz="2400" dirty="0" smtClean="0">
                <a:latin typeface="Arial" pitchFamily="34" charset="0"/>
                <a:cs typeface="Arial" pitchFamily="34" charset="0"/>
              </a:rPr>
              <a:t>Not conducting a proper threat assessment</a:t>
            </a:r>
          </a:p>
          <a:p>
            <a:pPr lvl="1" eaLnBrk="1" hangingPunct="1">
              <a:buFont typeface="Arial" pitchFamily="34" charset="0"/>
              <a:buChar char="•"/>
            </a:pPr>
            <a:r>
              <a:rPr lang="en-US" sz="2400" dirty="0" smtClean="0">
                <a:latin typeface="Arial" pitchFamily="34" charset="0"/>
                <a:cs typeface="Arial" pitchFamily="34" charset="0"/>
              </a:rPr>
              <a:t>Failure to sweep for secondary's after find</a:t>
            </a:r>
          </a:p>
          <a:p>
            <a:pPr lvl="1" eaLnBrk="1" hangingPunct="1">
              <a:buFont typeface="Arial" pitchFamily="34" charset="0"/>
              <a:buChar char="•"/>
            </a:pPr>
            <a:r>
              <a:rPr lang="en-US" sz="2400" dirty="0" smtClean="0">
                <a:latin typeface="Arial" pitchFamily="34" charset="0"/>
                <a:cs typeface="Arial" pitchFamily="34" charset="0"/>
              </a:rPr>
              <a:t>Not staying in cleared lanes</a:t>
            </a:r>
          </a:p>
          <a:p>
            <a:pPr lvl="1" eaLnBrk="1" hangingPunct="1">
              <a:buFont typeface="Arial" pitchFamily="34" charset="0"/>
              <a:buChar char="•"/>
            </a:pPr>
            <a:r>
              <a:rPr lang="en-US" sz="2400" dirty="0" smtClean="0">
                <a:latin typeface="Arial" pitchFamily="34" charset="0"/>
                <a:cs typeface="Arial" pitchFamily="34" charset="0"/>
              </a:rPr>
              <a:t>Over confirmation of the IED </a:t>
            </a:r>
          </a:p>
          <a:p>
            <a:pPr eaLnBrk="1" hangingPunct="1"/>
            <a:endParaRPr lang="en-US" sz="3600" dirty="0" smtClean="0">
              <a:latin typeface="Arial" pitchFamily="34" charset="0"/>
              <a:cs typeface="Arial" pitchFamily="34" charset="0"/>
            </a:endParaRPr>
          </a:p>
        </p:txBody>
      </p:sp>
      <p:sp>
        <p:nvSpPr>
          <p:cNvPr id="4"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3D986130-C703-4CFD-BA9C-7E71E40DA7B9}" type="slidenum">
              <a:rPr lang="en-US" sz="1200" smtClean="0">
                <a:solidFill>
                  <a:schemeClr val="tx1">
                    <a:tint val="75000"/>
                  </a:schemeClr>
                </a:solidFill>
                <a:latin typeface="Arial" pitchFamily="34" charset="0"/>
                <a:cs typeface="Arial" pitchFamily="34" charset="0"/>
              </a:rPr>
              <a:pPr algn="r">
                <a:defRPr/>
              </a:pPr>
              <a:t>39</a:t>
            </a:fld>
            <a:endParaRPr lang="en-US" sz="1200"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304800" y="1225689"/>
            <a:ext cx="8686799" cy="4893647"/>
          </a:xfrm>
          <a:prstGeom prst="rect">
            <a:avLst/>
          </a:prstGeom>
          <a:noFill/>
          <a:ln w="9525">
            <a:noFill/>
            <a:miter lim="800000"/>
            <a:headEnd/>
            <a:tailEnd/>
          </a:ln>
        </p:spPr>
        <p:txBody>
          <a:bodyPr wrap="square">
            <a:spAutoFit/>
          </a:bodyPr>
          <a:lstStyle/>
          <a:p>
            <a:pPr>
              <a:buFont typeface="Arial" pitchFamily="34" charset="0"/>
              <a:buChar char="•"/>
            </a:pPr>
            <a:r>
              <a:rPr lang="en-US" sz="2400" dirty="0" smtClean="0"/>
              <a:t> Provides small-unit leaders a framework for </a:t>
            </a:r>
            <a:r>
              <a:rPr lang="en-US" sz="2400" u="sng" dirty="0" smtClean="0"/>
              <a:t>planning</a:t>
            </a:r>
            <a:r>
              <a:rPr lang="en-US" sz="2400" dirty="0" smtClean="0"/>
              <a:t> and </a:t>
            </a:r>
            <a:r>
              <a:rPr lang="en-US" sz="2400" u="sng" dirty="0" smtClean="0"/>
              <a:t>preparing for operations</a:t>
            </a:r>
          </a:p>
          <a:p>
            <a:pPr>
              <a:buFont typeface="Arial" pitchFamily="34" charset="0"/>
              <a:buChar char="•"/>
            </a:pPr>
            <a:endParaRPr lang="en-US" sz="2400" u="sng" dirty="0" smtClean="0"/>
          </a:p>
          <a:p>
            <a:pPr>
              <a:buFont typeface="Arial" pitchFamily="34" charset="0"/>
              <a:buChar char="•"/>
            </a:pPr>
            <a:r>
              <a:rPr lang="en-US" sz="2400" dirty="0" smtClean="0"/>
              <a:t>  It’s a tool that begins when the leader receives a mission and continues throughout the operations process (plan, prepare, execute and assess)</a:t>
            </a:r>
          </a:p>
          <a:p>
            <a:pPr>
              <a:buFont typeface="Arial" pitchFamily="34" charset="0"/>
              <a:buChar char="•"/>
            </a:pPr>
            <a:endParaRPr lang="en-US" sz="2400" dirty="0" smtClean="0"/>
          </a:p>
          <a:p>
            <a:pPr>
              <a:buFont typeface="Arial" pitchFamily="34" charset="0"/>
              <a:buChar char="•"/>
            </a:pPr>
            <a:r>
              <a:rPr lang="en-US" sz="2400" dirty="0" smtClean="0"/>
              <a:t> It’s a sequence of actions that assist leaders to effectively and efficiently use available time to issue orders and </a:t>
            </a:r>
            <a:r>
              <a:rPr lang="en-US" sz="2400" b="1" u="sng" dirty="0" smtClean="0"/>
              <a:t>execute tactical operations</a:t>
            </a:r>
          </a:p>
          <a:p>
            <a:pPr>
              <a:buFont typeface="Arial" pitchFamily="34" charset="0"/>
              <a:buChar char="•"/>
            </a:pPr>
            <a:endParaRPr lang="en-US" sz="2400" b="1" u="sng" dirty="0" smtClean="0"/>
          </a:p>
          <a:p>
            <a:pPr>
              <a:buFont typeface="Arial" pitchFamily="34" charset="0"/>
              <a:buChar char="•"/>
            </a:pPr>
            <a:r>
              <a:rPr lang="en-US" sz="2400" dirty="0" smtClean="0"/>
              <a:t> Allows for flexibility; some steps are done concurrently and others steps are not </a:t>
            </a:r>
            <a:endParaRPr lang="en-US" sz="2400" dirty="0">
              <a:latin typeface="Calibri" pitchFamily="34" charset="0"/>
            </a:endParaRPr>
          </a:p>
        </p:txBody>
      </p:sp>
      <p:sp>
        <p:nvSpPr>
          <p:cNvPr id="13315" name="Rectangle 12"/>
          <p:cNvSpPr>
            <a:spLocks noChangeArrowheads="1"/>
          </p:cNvSpPr>
          <p:nvPr/>
        </p:nvSpPr>
        <p:spPr bwMode="auto">
          <a:xfrm>
            <a:off x="0" y="152400"/>
            <a:ext cx="9175750" cy="584775"/>
          </a:xfrm>
          <a:prstGeom prst="rect">
            <a:avLst/>
          </a:prstGeom>
          <a:noFill/>
          <a:ln w="9525">
            <a:noFill/>
            <a:miter lim="800000"/>
            <a:headEnd/>
            <a:tailEnd/>
          </a:ln>
        </p:spPr>
        <p:txBody>
          <a:bodyPr>
            <a:spAutoFit/>
          </a:bodyPr>
          <a:lstStyle/>
          <a:p>
            <a:pPr algn="ctr"/>
            <a:r>
              <a:rPr lang="en-US" sz="3200" b="1" dirty="0" smtClean="0"/>
              <a:t>What are the benefits of using TLP?</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219200" y="344269"/>
            <a:ext cx="6629400" cy="646331"/>
          </a:xfrm>
          <a:prstGeom prst="rect">
            <a:avLst/>
          </a:prstGeom>
          <a:solidFill>
            <a:schemeClr val="bg1"/>
          </a:solidFill>
          <a:ln w="28575">
            <a:noFill/>
            <a:miter lim="800000"/>
            <a:headEnd/>
            <a:tailEnd/>
          </a:ln>
        </p:spPr>
        <p:txBody>
          <a:bodyPr wrap="square">
            <a:spAutoFit/>
          </a:bodyPr>
          <a:lstStyle/>
          <a:p>
            <a:pPr algn="ctr">
              <a:defRPr/>
            </a:pPr>
            <a:r>
              <a:rPr lang="en-US" sz="3600" b="1" dirty="0" smtClean="0">
                <a:solidFill>
                  <a:srgbClr val="1C1C1C"/>
                </a:solidFill>
                <a:latin typeface="Arial" pitchFamily="34" charset="0"/>
                <a:cs typeface="Arial" pitchFamily="34" charset="0"/>
              </a:rPr>
              <a:t>What happens during step 4?</a:t>
            </a:r>
            <a:endParaRPr lang="en-US" sz="3600" b="1" dirty="0">
              <a:solidFill>
                <a:srgbClr val="1C1C1C"/>
              </a:solidFill>
              <a:latin typeface="Arial" pitchFamily="34" charset="0"/>
              <a:cs typeface="Arial" pitchFamily="34" charset="0"/>
            </a:endParaRPr>
          </a:p>
        </p:txBody>
      </p:sp>
      <p:sp>
        <p:nvSpPr>
          <p:cNvPr id="3" name="Rectangle 12"/>
          <p:cNvSpPr>
            <a:spLocks noChangeArrowheads="1"/>
          </p:cNvSpPr>
          <p:nvPr/>
        </p:nvSpPr>
        <p:spPr bwMode="auto">
          <a:xfrm>
            <a:off x="3505200" y="1600200"/>
            <a:ext cx="5505450" cy="4191000"/>
          </a:xfrm>
          <a:prstGeom prst="rect">
            <a:avLst/>
          </a:prstGeom>
          <a:noFill/>
          <a:ln w="9525">
            <a:noFill/>
            <a:miter lim="800000"/>
            <a:headEnd/>
            <a:tailEnd/>
          </a:ln>
        </p:spPr>
        <p:txBody>
          <a:bodyPr lIns="92075" tIns="46038" rIns="92075" bIns="46038"/>
          <a:lstStyle/>
          <a:p>
            <a:pPr marL="469900" indent="-469900">
              <a:spcBef>
                <a:spcPct val="20000"/>
              </a:spcBef>
              <a:buClr>
                <a:srgbClr val="1C1C1C"/>
              </a:buClr>
              <a:buSzPct val="70000"/>
              <a:buFont typeface="Arial" pitchFamily="34" charset="0"/>
              <a:buChar char="•"/>
              <a:defRPr/>
            </a:pPr>
            <a:r>
              <a:rPr lang="en-US" sz="2400" dirty="0" smtClean="0">
                <a:solidFill>
                  <a:srgbClr val="1C1C1C"/>
                </a:solidFill>
                <a:latin typeface="Arial" pitchFamily="34" charset="0"/>
                <a:cs typeface="Arial" pitchFamily="34" charset="0"/>
              </a:rPr>
              <a:t>Can be conducted by subordinate leaders</a:t>
            </a:r>
          </a:p>
          <a:p>
            <a:pPr marL="469900" indent="-469900">
              <a:spcBef>
                <a:spcPct val="20000"/>
              </a:spcBef>
              <a:buClr>
                <a:srgbClr val="1C1C1C"/>
              </a:buClr>
              <a:buSzPct val="70000"/>
              <a:buFont typeface="Arial" pitchFamily="34" charset="0"/>
              <a:buChar char="•"/>
              <a:defRPr/>
            </a:pPr>
            <a:endParaRPr lang="en-US" sz="2400" dirty="0" smtClean="0">
              <a:solidFill>
                <a:srgbClr val="1C1C1C"/>
              </a:solidFill>
              <a:latin typeface="Arial" pitchFamily="34" charset="0"/>
              <a:cs typeface="Arial" pitchFamily="34" charset="0"/>
            </a:endParaRPr>
          </a:p>
          <a:p>
            <a:pPr marL="469900" indent="-469900">
              <a:spcBef>
                <a:spcPct val="20000"/>
              </a:spcBef>
              <a:buClr>
                <a:srgbClr val="1C1C1C"/>
              </a:buClr>
              <a:buSzPct val="70000"/>
              <a:buFont typeface="Arial" pitchFamily="34" charset="0"/>
              <a:buChar char="•"/>
              <a:defRPr/>
            </a:pPr>
            <a:r>
              <a:rPr lang="en-US" sz="2400" dirty="0" smtClean="0">
                <a:solidFill>
                  <a:srgbClr val="1C1C1C"/>
                </a:solidFill>
                <a:latin typeface="Arial" pitchFamily="34" charset="0"/>
                <a:cs typeface="Arial" pitchFamily="34" charset="0"/>
              </a:rPr>
              <a:t>May occur at any point after the WARNO is given </a:t>
            </a:r>
          </a:p>
          <a:p>
            <a:pPr marL="469900" indent="-469900">
              <a:spcBef>
                <a:spcPct val="20000"/>
              </a:spcBef>
              <a:buClr>
                <a:srgbClr val="1C1C1C"/>
              </a:buClr>
              <a:buSzPct val="70000"/>
              <a:buFont typeface="Arial" pitchFamily="34" charset="0"/>
              <a:buChar char="•"/>
              <a:defRPr/>
            </a:pPr>
            <a:endParaRPr lang="en-US" sz="2400" dirty="0" smtClean="0">
              <a:solidFill>
                <a:srgbClr val="1C1C1C"/>
              </a:solidFill>
              <a:latin typeface="Arial" pitchFamily="34" charset="0"/>
              <a:cs typeface="Arial" pitchFamily="34" charset="0"/>
            </a:endParaRPr>
          </a:p>
          <a:p>
            <a:pPr marL="469900" indent="-469900">
              <a:spcBef>
                <a:spcPct val="20000"/>
              </a:spcBef>
              <a:buClr>
                <a:srgbClr val="1C1C1C"/>
              </a:buClr>
              <a:buSzPct val="70000"/>
              <a:buFont typeface="Arial" pitchFamily="34" charset="0"/>
              <a:buChar char="•"/>
              <a:defRPr/>
            </a:pPr>
            <a:r>
              <a:rPr lang="en-US" sz="2400" dirty="0" smtClean="0">
                <a:solidFill>
                  <a:srgbClr val="1C1C1C"/>
                </a:solidFill>
                <a:latin typeface="Arial" pitchFamily="34" charset="0"/>
                <a:cs typeface="Arial" pitchFamily="34" charset="0"/>
              </a:rPr>
              <a:t>Mo</a:t>
            </a:r>
            <a:r>
              <a:rPr lang="en-US" sz="2400" dirty="0" smtClean="0">
                <a:latin typeface="Arial" pitchFamily="34" charset="0"/>
                <a:cs typeface="Arial" pitchFamily="34" charset="0"/>
              </a:rPr>
              <a:t>vements may be to an assembly area, a battle position, a new area of operations, or an attack position</a:t>
            </a:r>
            <a:endParaRPr lang="en-US" sz="2400" dirty="0">
              <a:solidFill>
                <a:srgbClr val="1C1C1C"/>
              </a:solidFill>
              <a:latin typeface="Arial" pitchFamily="34" charset="0"/>
              <a:cs typeface="Arial" pitchFamily="34" charset="0"/>
            </a:endParaRPr>
          </a:p>
        </p:txBody>
      </p:sp>
      <p:sp>
        <p:nvSpPr>
          <p:cNvPr id="5" name="Text Box 5"/>
          <p:cNvSpPr txBox="1">
            <a:spLocks noChangeArrowheads="1"/>
          </p:cNvSpPr>
          <p:nvPr/>
        </p:nvSpPr>
        <p:spPr bwMode="auto">
          <a:xfrm>
            <a:off x="0" y="1143000"/>
            <a:ext cx="3733800" cy="2462213"/>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tx1">
                    <a:lumMod val="50000"/>
                    <a:lumOff val="50000"/>
                  </a:schemeClr>
                </a:solidFill>
                <a:latin typeface="Arial" pitchFamily="34" charset="0"/>
                <a:cs typeface="Arial" pitchFamily="34" charset="0"/>
              </a:rPr>
              <a:t>Receive </a:t>
            </a:r>
            <a:r>
              <a:rPr lang="en-US" sz="1400" b="1" dirty="0">
                <a:solidFill>
                  <a:schemeClr val="tx1">
                    <a:lumMod val="50000"/>
                    <a:lumOff val="50000"/>
                  </a:schemeClr>
                </a:solidFill>
                <a:latin typeface="Arial" pitchFamily="34" charset="0"/>
                <a:cs typeface="Arial" pitchFamily="34" charset="0"/>
              </a:rPr>
              <a:t>the Mission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a Warning order</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Make a Tentative </a:t>
            </a:r>
            <a:r>
              <a:rPr lang="en-US" sz="1400" b="1" dirty="0" smtClean="0">
                <a:solidFill>
                  <a:schemeClr val="bg1">
                    <a:lumMod val="50000"/>
                  </a:schemeClr>
                </a:solidFill>
                <a:latin typeface="Arial" pitchFamily="34" charset="0"/>
                <a:cs typeface="Arial" pitchFamily="34" charset="0"/>
              </a:rPr>
              <a:t>Plan</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METT-TC</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COA</a:t>
            </a:r>
            <a:endParaRPr lang="en-US" sz="1400" b="1" dirty="0">
              <a:solidFill>
                <a:schemeClr val="bg1">
                  <a:lumMod val="50000"/>
                </a:schemeClr>
              </a:solidFill>
              <a:latin typeface="Arial" pitchFamily="34" charset="0"/>
              <a:cs typeface="Arial" pitchFamily="34" charset="0"/>
            </a:endParaRPr>
          </a:p>
          <a:p>
            <a:pPr marL="342900" indent="-342900" algn="l">
              <a:buFontTx/>
              <a:buAutoNum type="arabicPeriod"/>
            </a:pPr>
            <a:r>
              <a:rPr lang="en-US" sz="2800" b="1" dirty="0">
                <a:solidFill>
                  <a:srgbClr val="0000CC"/>
                </a:solidFill>
                <a:latin typeface="Arial" pitchFamily="34" charset="0"/>
                <a:cs typeface="Arial" pitchFamily="34" charset="0"/>
              </a:rPr>
              <a:t>Initiate Movement</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Conduct Reconnaissance</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Complete the Plan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the Order</a:t>
            </a:r>
          </a:p>
          <a:p>
            <a:pPr marL="342900" indent="-342900">
              <a:buFontTx/>
              <a:buAutoNum type="arabicPeriod"/>
            </a:pPr>
            <a:r>
              <a:rPr lang="en-US" sz="1400" b="1" dirty="0">
                <a:solidFill>
                  <a:schemeClr val="tx1">
                    <a:lumMod val="50000"/>
                    <a:lumOff val="50000"/>
                  </a:schemeClr>
                </a:solidFill>
                <a:latin typeface="Arial" pitchFamily="34" charset="0"/>
                <a:cs typeface="Arial" pitchFamily="34" charset="0"/>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tx1">
                  <a:lumMod val="50000"/>
                  <a:lumOff val="50000"/>
                </a:schemeClr>
              </a:solidFill>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1524000" y="3581400"/>
            <a:ext cx="1981200" cy="132349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C:\Users\b.gonzalez.ctr\Desktop\imagesCAXZTWNQ.jpg"/>
          <p:cNvPicPr>
            <a:picLocks noChangeAspect="1" noChangeArrowheads="1"/>
          </p:cNvPicPr>
          <p:nvPr/>
        </p:nvPicPr>
        <p:blipFill>
          <a:blip r:embed="rId4" cstate="print"/>
          <a:srcRect/>
          <a:stretch>
            <a:fillRect/>
          </a:stretch>
        </p:blipFill>
        <p:spPr bwMode="auto">
          <a:xfrm>
            <a:off x="228600" y="5029200"/>
            <a:ext cx="1752600" cy="1632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219200" y="152400"/>
            <a:ext cx="6858000" cy="1200329"/>
          </a:xfrm>
          <a:prstGeom prst="rect">
            <a:avLst/>
          </a:prstGeom>
          <a:solidFill>
            <a:schemeClr val="bg1"/>
          </a:solidFill>
          <a:ln w="28575">
            <a:noFill/>
            <a:miter lim="800000"/>
            <a:headEnd/>
            <a:tailEnd/>
          </a:ln>
        </p:spPr>
        <p:txBody>
          <a:bodyPr wrap="square">
            <a:spAutoFit/>
          </a:bodyPr>
          <a:lstStyle/>
          <a:p>
            <a:pPr algn="ctr">
              <a:defRPr/>
            </a:pPr>
            <a:r>
              <a:rPr lang="en-US" sz="3600" b="1" dirty="0" smtClean="0">
                <a:latin typeface="Arial" pitchFamily="34" charset="0"/>
                <a:cs typeface="Arial" pitchFamily="34" charset="0"/>
              </a:rPr>
              <a:t>Why is it important to </a:t>
            </a:r>
          </a:p>
          <a:p>
            <a:pPr algn="ctr">
              <a:defRPr/>
            </a:pPr>
            <a:r>
              <a:rPr lang="en-US" sz="3600" b="1" dirty="0" smtClean="0">
                <a:latin typeface="Arial" pitchFamily="34" charset="0"/>
                <a:cs typeface="Arial" pitchFamily="34" charset="0"/>
              </a:rPr>
              <a:t>conduct reconnaissance?</a:t>
            </a:r>
            <a:endParaRPr lang="en-US" sz="3600" b="1" dirty="0">
              <a:latin typeface="Arial" pitchFamily="34" charset="0"/>
              <a:cs typeface="Arial" pitchFamily="34" charset="0"/>
            </a:endParaRPr>
          </a:p>
        </p:txBody>
      </p:sp>
      <p:sp>
        <p:nvSpPr>
          <p:cNvPr id="3" name="Rectangle 11"/>
          <p:cNvSpPr>
            <a:spLocks noChangeArrowheads="1"/>
          </p:cNvSpPr>
          <p:nvPr/>
        </p:nvSpPr>
        <p:spPr bwMode="auto">
          <a:xfrm>
            <a:off x="2895600" y="1447800"/>
            <a:ext cx="6248400" cy="5638800"/>
          </a:xfrm>
          <a:prstGeom prst="rect">
            <a:avLst/>
          </a:prstGeom>
          <a:noFill/>
          <a:ln w="9525">
            <a:noFill/>
            <a:miter lim="800000"/>
            <a:headEnd/>
            <a:tailEnd/>
          </a:ln>
        </p:spPr>
        <p:txBody>
          <a:bodyPr lIns="92075" tIns="46038" rIns="92075" bIns="46038"/>
          <a:lstStyle/>
          <a:p>
            <a:pPr marL="469900" indent="-469900">
              <a:spcBef>
                <a:spcPts val="600"/>
              </a:spcBef>
              <a:spcAft>
                <a:spcPts val="600"/>
              </a:spcAft>
              <a:buClr>
                <a:srgbClr val="1C1C1C"/>
              </a:buClr>
              <a:buSzPct val="70000"/>
              <a:buFont typeface="Arial" pitchFamily="34" charset="0"/>
              <a:buChar char="•"/>
              <a:defRPr/>
            </a:pPr>
            <a:r>
              <a:rPr lang="en-US" sz="2400" dirty="0" smtClean="0">
                <a:solidFill>
                  <a:srgbClr val="1C1C1C"/>
                </a:solidFill>
              </a:rPr>
              <a:t>Recon is </a:t>
            </a:r>
            <a:r>
              <a:rPr lang="en-US" sz="2400" dirty="0">
                <a:solidFill>
                  <a:srgbClr val="1C1C1C"/>
                </a:solidFill>
              </a:rPr>
              <a:t>used to confirm terrain and/or enemy analysis and tactical </a:t>
            </a:r>
            <a:r>
              <a:rPr lang="en-US" sz="2400" dirty="0" smtClean="0">
                <a:solidFill>
                  <a:srgbClr val="1C1C1C"/>
                </a:solidFill>
              </a:rPr>
              <a:t>options</a:t>
            </a:r>
          </a:p>
          <a:p>
            <a:pPr marL="469900" indent="-469900">
              <a:spcBef>
                <a:spcPts val="0"/>
              </a:spcBef>
              <a:spcAft>
                <a:spcPts val="0"/>
              </a:spcAft>
              <a:buClr>
                <a:srgbClr val="1C1C1C"/>
              </a:buClr>
              <a:buSzPct val="70000"/>
              <a:buFont typeface="Arial" pitchFamily="34" charset="0"/>
              <a:buChar char="•"/>
              <a:defRPr/>
            </a:pPr>
            <a:endParaRPr lang="en-US" sz="1000" dirty="0" smtClean="0">
              <a:solidFill>
                <a:srgbClr val="1C1C1C"/>
              </a:solidFill>
            </a:endParaRPr>
          </a:p>
          <a:p>
            <a:pPr marL="469900" indent="-469900">
              <a:spcBef>
                <a:spcPts val="600"/>
              </a:spcBef>
              <a:spcAft>
                <a:spcPts val="600"/>
              </a:spcAft>
              <a:buClr>
                <a:srgbClr val="1C1C1C"/>
              </a:buClr>
              <a:buSzPct val="70000"/>
              <a:buFont typeface="Arial" pitchFamily="34" charset="0"/>
              <a:buChar char="•"/>
              <a:defRPr/>
            </a:pPr>
            <a:r>
              <a:rPr lang="en-US" sz="2400" dirty="0" smtClean="0">
                <a:solidFill>
                  <a:srgbClr val="1C1C1C"/>
                </a:solidFill>
              </a:rPr>
              <a:t>Situation </a:t>
            </a:r>
            <a:r>
              <a:rPr lang="en-US" sz="2400" dirty="0">
                <a:solidFill>
                  <a:srgbClr val="1C1C1C"/>
                </a:solidFill>
              </a:rPr>
              <a:t>and time available dictate the type and detail of </a:t>
            </a:r>
            <a:r>
              <a:rPr lang="en-US" sz="2400" dirty="0" smtClean="0">
                <a:solidFill>
                  <a:srgbClr val="1C1C1C"/>
                </a:solidFill>
              </a:rPr>
              <a:t>recon</a:t>
            </a:r>
            <a:endParaRPr lang="en-US" sz="2400" dirty="0">
              <a:solidFill>
                <a:srgbClr val="1C1C1C"/>
              </a:solidFill>
            </a:endParaRPr>
          </a:p>
          <a:p>
            <a:pPr marL="927100" lvl="1" indent="-469900">
              <a:spcBef>
                <a:spcPts val="600"/>
              </a:spcBef>
              <a:spcAft>
                <a:spcPts val="600"/>
              </a:spcAft>
              <a:buClr>
                <a:srgbClr val="1C1C1C"/>
              </a:buClr>
              <a:buSzPct val="70000"/>
              <a:buFont typeface="Arial" pitchFamily="34" charset="0"/>
              <a:buChar char="•"/>
              <a:defRPr/>
            </a:pPr>
            <a:r>
              <a:rPr lang="en-US" sz="2400" dirty="0">
                <a:solidFill>
                  <a:srgbClr val="1C1C1C"/>
                </a:solidFill>
              </a:rPr>
              <a:t>Map, aerial photo, ground</a:t>
            </a:r>
          </a:p>
          <a:p>
            <a:pPr marL="927100" lvl="1" indent="-469900">
              <a:spcBef>
                <a:spcPts val="600"/>
              </a:spcBef>
              <a:spcAft>
                <a:spcPts val="600"/>
              </a:spcAft>
              <a:buClr>
                <a:srgbClr val="1C1C1C"/>
              </a:buClr>
              <a:buSzPct val="70000"/>
              <a:buFont typeface="Arial" pitchFamily="34" charset="0"/>
              <a:buChar char="•"/>
              <a:defRPr/>
            </a:pPr>
            <a:r>
              <a:rPr lang="en-US" sz="2400" dirty="0">
                <a:solidFill>
                  <a:srgbClr val="1C1C1C"/>
                </a:solidFill>
              </a:rPr>
              <a:t>Interview others with direct and recent knowledge to area of </a:t>
            </a:r>
            <a:r>
              <a:rPr lang="en-US" sz="2400" dirty="0" smtClean="0">
                <a:solidFill>
                  <a:srgbClr val="1C1C1C"/>
                </a:solidFill>
              </a:rPr>
              <a:t>operations</a:t>
            </a:r>
          </a:p>
          <a:p>
            <a:pPr marL="927100" lvl="1" indent="-469900">
              <a:spcBef>
                <a:spcPts val="0"/>
              </a:spcBef>
              <a:spcAft>
                <a:spcPts val="0"/>
              </a:spcAft>
              <a:buClr>
                <a:srgbClr val="1C1C1C"/>
              </a:buClr>
              <a:buSzPct val="70000"/>
              <a:buFont typeface="Arial" pitchFamily="34" charset="0"/>
              <a:buChar char="•"/>
              <a:defRPr/>
            </a:pPr>
            <a:endParaRPr lang="en-US" sz="1000" dirty="0">
              <a:solidFill>
                <a:srgbClr val="1C1C1C"/>
              </a:solidFill>
            </a:endParaRPr>
          </a:p>
          <a:p>
            <a:pPr marL="469900" indent="-469900">
              <a:spcBef>
                <a:spcPts val="0"/>
              </a:spcBef>
              <a:spcAft>
                <a:spcPts val="0"/>
              </a:spcAft>
              <a:buClr>
                <a:srgbClr val="1C1C1C"/>
              </a:buClr>
              <a:buSzPct val="70000"/>
              <a:buFont typeface="Arial" pitchFamily="34" charset="0"/>
              <a:buChar char="•"/>
              <a:defRPr/>
            </a:pPr>
            <a:r>
              <a:rPr lang="en-US" sz="2400" dirty="0">
                <a:solidFill>
                  <a:srgbClr val="1C1C1C"/>
                </a:solidFill>
              </a:rPr>
              <a:t>Plan and conduct a leader’s </a:t>
            </a:r>
            <a:r>
              <a:rPr lang="en-US" sz="2400" dirty="0" smtClean="0">
                <a:solidFill>
                  <a:srgbClr val="1C1C1C"/>
                </a:solidFill>
              </a:rPr>
              <a:t>recon for </a:t>
            </a:r>
            <a:r>
              <a:rPr lang="en-US" sz="2400" dirty="0">
                <a:solidFill>
                  <a:srgbClr val="1C1C1C"/>
                </a:solidFill>
              </a:rPr>
              <a:t>every </a:t>
            </a:r>
            <a:r>
              <a:rPr lang="en-US" sz="2400" dirty="0" smtClean="0">
                <a:solidFill>
                  <a:srgbClr val="1C1C1C"/>
                </a:solidFill>
              </a:rPr>
              <a:t>mission</a:t>
            </a:r>
          </a:p>
          <a:p>
            <a:pPr marL="469900" indent="-469900">
              <a:spcBef>
                <a:spcPts val="0"/>
              </a:spcBef>
              <a:spcAft>
                <a:spcPts val="0"/>
              </a:spcAft>
              <a:buClr>
                <a:srgbClr val="1C1C1C"/>
              </a:buClr>
              <a:buSzPct val="70000"/>
              <a:buFont typeface="Arial" pitchFamily="34" charset="0"/>
              <a:buChar char="•"/>
              <a:defRPr/>
            </a:pPr>
            <a:endParaRPr lang="en-US" sz="1000" dirty="0">
              <a:solidFill>
                <a:srgbClr val="1C1C1C"/>
              </a:solidFill>
            </a:endParaRPr>
          </a:p>
          <a:p>
            <a:pPr marL="469900" indent="-469900">
              <a:spcBef>
                <a:spcPts val="600"/>
              </a:spcBef>
              <a:spcAft>
                <a:spcPts val="600"/>
              </a:spcAft>
              <a:buClr>
                <a:srgbClr val="1C1C1C"/>
              </a:buClr>
              <a:buSzPct val="70000"/>
              <a:buFont typeface="Arial" pitchFamily="34" charset="0"/>
              <a:buChar char="•"/>
              <a:defRPr/>
            </a:pPr>
            <a:r>
              <a:rPr lang="en-US" sz="2400" dirty="0">
                <a:solidFill>
                  <a:srgbClr val="1C1C1C"/>
                </a:solidFill>
              </a:rPr>
              <a:t>Consider risk inherent in moving forward of friendly lines, or into unoccupied </a:t>
            </a:r>
            <a:r>
              <a:rPr lang="en-US" sz="2400" dirty="0" smtClean="0">
                <a:solidFill>
                  <a:srgbClr val="1C1C1C"/>
                </a:solidFill>
              </a:rPr>
              <a:t>areas</a:t>
            </a:r>
            <a:endParaRPr lang="en-US" sz="2400" dirty="0">
              <a:solidFill>
                <a:srgbClr val="1C1C1C"/>
              </a:solidFill>
            </a:endParaRPr>
          </a:p>
        </p:txBody>
      </p:sp>
      <p:sp>
        <p:nvSpPr>
          <p:cNvPr id="5" name="Text Box 5"/>
          <p:cNvSpPr txBox="1">
            <a:spLocks noChangeArrowheads="1"/>
          </p:cNvSpPr>
          <p:nvPr/>
        </p:nvSpPr>
        <p:spPr bwMode="auto">
          <a:xfrm>
            <a:off x="0" y="1347787"/>
            <a:ext cx="3276600" cy="2462213"/>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tx1">
                    <a:lumMod val="50000"/>
                    <a:lumOff val="50000"/>
                  </a:schemeClr>
                </a:solidFill>
                <a:latin typeface="Arial" pitchFamily="34" charset="0"/>
                <a:cs typeface="Arial" pitchFamily="34" charset="0"/>
              </a:rPr>
              <a:t>Receive </a:t>
            </a:r>
            <a:r>
              <a:rPr lang="en-US" sz="1400" b="1" dirty="0">
                <a:solidFill>
                  <a:schemeClr val="tx1">
                    <a:lumMod val="50000"/>
                    <a:lumOff val="50000"/>
                  </a:schemeClr>
                </a:solidFill>
                <a:latin typeface="Arial" pitchFamily="34" charset="0"/>
                <a:cs typeface="Arial" pitchFamily="34" charset="0"/>
              </a:rPr>
              <a:t>the Mission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a Warning order</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Make a Tentative </a:t>
            </a:r>
            <a:r>
              <a:rPr lang="en-US" sz="1400" b="1" dirty="0" smtClean="0">
                <a:solidFill>
                  <a:schemeClr val="bg1">
                    <a:lumMod val="50000"/>
                  </a:schemeClr>
                </a:solidFill>
                <a:latin typeface="Arial" pitchFamily="34" charset="0"/>
                <a:cs typeface="Arial" pitchFamily="34" charset="0"/>
              </a:rPr>
              <a:t>Plan</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METT-TC</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COA</a:t>
            </a:r>
            <a:endParaRPr lang="en-US" sz="1400" b="1" dirty="0">
              <a:solidFill>
                <a:schemeClr val="bg1">
                  <a:lumMod val="50000"/>
                </a:schemeClr>
              </a:solidFill>
              <a:latin typeface="Arial" pitchFamily="34" charset="0"/>
              <a:cs typeface="Arial" pitchFamily="34" charset="0"/>
            </a:endParaRP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Initiate Movement</a:t>
            </a:r>
          </a:p>
          <a:p>
            <a:pPr marL="342900" indent="-342900" algn="l">
              <a:buFontTx/>
              <a:buAutoNum type="arabicPeriod"/>
            </a:pPr>
            <a:r>
              <a:rPr lang="en-US" sz="2800" b="1" dirty="0">
                <a:solidFill>
                  <a:srgbClr val="0000CC"/>
                </a:solidFill>
                <a:latin typeface="Arial" pitchFamily="34" charset="0"/>
                <a:cs typeface="Arial" pitchFamily="34" charset="0"/>
              </a:rPr>
              <a:t>Conduct </a:t>
            </a:r>
            <a:r>
              <a:rPr lang="en-US" sz="2800" b="1" dirty="0" smtClean="0">
                <a:solidFill>
                  <a:srgbClr val="0000CC"/>
                </a:solidFill>
                <a:latin typeface="Arial" pitchFamily="34" charset="0"/>
                <a:cs typeface="Arial" pitchFamily="34" charset="0"/>
              </a:rPr>
              <a:t>Recon</a:t>
            </a:r>
            <a:endParaRPr lang="en-US" sz="2800" b="1" dirty="0">
              <a:solidFill>
                <a:srgbClr val="0000CC"/>
              </a:solidFill>
              <a:latin typeface="Arial" pitchFamily="34" charset="0"/>
              <a:cs typeface="Arial" pitchFamily="34" charset="0"/>
            </a:endParaRP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Complete the Plan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the Order</a:t>
            </a:r>
          </a:p>
          <a:p>
            <a:pPr marL="342900" indent="-342900">
              <a:buFontTx/>
              <a:buAutoNum type="arabicPeriod"/>
            </a:pPr>
            <a:r>
              <a:rPr lang="en-US" sz="1400" b="1" dirty="0">
                <a:solidFill>
                  <a:schemeClr val="tx1">
                    <a:lumMod val="50000"/>
                    <a:lumOff val="50000"/>
                  </a:schemeClr>
                </a:solidFill>
                <a:latin typeface="Arial" pitchFamily="34" charset="0"/>
                <a:cs typeface="Arial" pitchFamily="34" charset="0"/>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tx1">
                  <a:lumMod val="50000"/>
                  <a:lumOff val="50000"/>
                </a:schemeClr>
              </a:solidFill>
              <a:latin typeface="Arial" pitchFamily="34" charset="0"/>
              <a:cs typeface="Arial" pitchFamily="34" charset="0"/>
            </a:endParaRPr>
          </a:p>
        </p:txBody>
      </p:sp>
      <p:pic>
        <p:nvPicPr>
          <p:cNvPr id="1026" name="Picture 2" descr="C:\Users\b.gonzalez.ctr\Desktop\Flickr_-_The_U_S__Army_-_Raider_Brigade_Soldiers_conduct_reconnaissance_for_Iraqi_provincial_election.jpg"/>
          <p:cNvPicPr>
            <a:picLocks noChangeAspect="1" noChangeArrowheads="1"/>
          </p:cNvPicPr>
          <p:nvPr/>
        </p:nvPicPr>
        <p:blipFill>
          <a:blip r:embed="rId3" cstate="print"/>
          <a:srcRect/>
          <a:stretch>
            <a:fillRect/>
          </a:stretch>
        </p:blipFill>
        <p:spPr bwMode="auto">
          <a:xfrm>
            <a:off x="228600" y="4343400"/>
            <a:ext cx="2667000" cy="17856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09600" y="298847"/>
            <a:ext cx="8077200" cy="584775"/>
          </a:xfrm>
          <a:prstGeom prst="rect">
            <a:avLst/>
          </a:prstGeom>
          <a:noFill/>
          <a:ln w="28575">
            <a:noFill/>
            <a:miter lim="800000"/>
            <a:headEnd/>
            <a:tailEnd/>
          </a:ln>
        </p:spPr>
        <p:txBody>
          <a:bodyPr wrap="square">
            <a:spAutoFit/>
          </a:bodyPr>
          <a:lstStyle/>
          <a:p>
            <a:pPr algn="ctr">
              <a:defRPr/>
            </a:pPr>
            <a:r>
              <a:rPr lang="en-US" sz="3200" b="1" dirty="0" smtClean="0">
                <a:latin typeface="Arial" pitchFamily="34" charset="0"/>
                <a:cs typeface="Arial" pitchFamily="34" charset="0"/>
              </a:rPr>
              <a:t>What should happen during step six? </a:t>
            </a:r>
            <a:endParaRPr lang="en-US" sz="3200" b="1" dirty="0">
              <a:latin typeface="Arial" pitchFamily="34" charset="0"/>
              <a:cs typeface="Arial" pitchFamily="34" charset="0"/>
            </a:endParaRPr>
          </a:p>
        </p:txBody>
      </p:sp>
      <p:sp>
        <p:nvSpPr>
          <p:cNvPr id="3" name="Rectangle 11"/>
          <p:cNvSpPr>
            <a:spLocks noChangeArrowheads="1"/>
          </p:cNvSpPr>
          <p:nvPr/>
        </p:nvSpPr>
        <p:spPr bwMode="auto">
          <a:xfrm>
            <a:off x="3200400" y="1066800"/>
            <a:ext cx="5715000" cy="5638800"/>
          </a:xfrm>
          <a:prstGeom prst="rect">
            <a:avLst/>
          </a:prstGeom>
          <a:noFill/>
          <a:ln w="9525">
            <a:noFill/>
            <a:miter lim="800000"/>
            <a:headEnd/>
            <a:tailEnd/>
          </a:ln>
        </p:spPr>
        <p:txBody>
          <a:bodyPr lIns="92075" tIns="46038" rIns="92075" bIns="46038"/>
          <a:lstStyle/>
          <a:p>
            <a:pPr marL="469900" indent="-469900">
              <a:buClr>
                <a:srgbClr val="1C1C1C"/>
              </a:buClr>
              <a:buSzPct val="70000"/>
              <a:buFont typeface="Arial" pitchFamily="34" charset="0"/>
              <a:buChar char="•"/>
              <a:defRPr/>
            </a:pPr>
            <a:r>
              <a:rPr lang="en-US" sz="2400" dirty="0" smtClean="0">
                <a:solidFill>
                  <a:srgbClr val="1C1C1C"/>
                </a:solidFill>
              </a:rPr>
              <a:t>Develop OPORD based on tentative plan, recon &amp; additional guidance</a:t>
            </a:r>
          </a:p>
          <a:p>
            <a:pPr marL="469900" indent="-469900">
              <a:buClr>
                <a:srgbClr val="1C1C1C"/>
              </a:buClr>
              <a:buSzPct val="70000"/>
              <a:buFont typeface="Arial" pitchFamily="34" charset="0"/>
              <a:buChar char="•"/>
              <a:defRPr/>
            </a:pPr>
            <a:endParaRPr lang="en-US" sz="2400" dirty="0" smtClean="0">
              <a:solidFill>
                <a:srgbClr val="1C1C1C"/>
              </a:solidFill>
            </a:endParaRPr>
          </a:p>
          <a:p>
            <a:pPr marL="469900" indent="-469900">
              <a:buClr>
                <a:srgbClr val="1C1C1C"/>
              </a:buClr>
              <a:buSzPct val="70000"/>
              <a:buFont typeface="Arial" pitchFamily="34" charset="0"/>
              <a:buChar char="•"/>
              <a:defRPr/>
            </a:pPr>
            <a:r>
              <a:rPr lang="en-US" sz="2400" dirty="0" smtClean="0">
                <a:solidFill>
                  <a:srgbClr val="1C1C1C"/>
                </a:solidFill>
              </a:rPr>
              <a:t>Review plan to ensure that the mission and Commander’s intent is satisfied</a:t>
            </a:r>
          </a:p>
          <a:p>
            <a:pPr marL="469900" indent="-469900">
              <a:buClr>
                <a:srgbClr val="1C1C1C"/>
              </a:buClr>
              <a:buSzPct val="70000"/>
              <a:buFont typeface="Arial" pitchFamily="34" charset="0"/>
              <a:buChar char="•"/>
              <a:defRPr/>
            </a:pPr>
            <a:endParaRPr lang="en-US" sz="2400" dirty="0" smtClean="0">
              <a:solidFill>
                <a:srgbClr val="1C1C1C"/>
              </a:solidFill>
            </a:endParaRPr>
          </a:p>
          <a:p>
            <a:pPr marL="469900" indent="-469900">
              <a:buClr>
                <a:srgbClr val="1C1C1C"/>
              </a:buClr>
              <a:buSzPct val="70000"/>
              <a:buFont typeface="Arial" pitchFamily="34" charset="0"/>
              <a:buChar char="•"/>
              <a:defRPr/>
            </a:pPr>
            <a:r>
              <a:rPr lang="en-US" sz="2400" dirty="0" smtClean="0">
                <a:solidFill>
                  <a:srgbClr val="1C1C1C"/>
                </a:solidFill>
              </a:rPr>
              <a:t>Consider whether reconnaissance and changes to current situation may change or alter the tentative plan</a:t>
            </a:r>
          </a:p>
          <a:p>
            <a:pPr marL="469900" indent="-469900">
              <a:buClr>
                <a:srgbClr val="1C1C1C"/>
              </a:buClr>
              <a:buSzPct val="70000"/>
              <a:buFont typeface="Arial" pitchFamily="34" charset="0"/>
              <a:buChar char="•"/>
              <a:defRPr/>
            </a:pPr>
            <a:endParaRPr lang="en-US" sz="2400" dirty="0" smtClean="0">
              <a:solidFill>
                <a:srgbClr val="1C1C1C"/>
              </a:solidFill>
            </a:endParaRPr>
          </a:p>
          <a:p>
            <a:pPr marL="469900" indent="-469900">
              <a:buClr>
                <a:srgbClr val="1C1C1C"/>
              </a:buClr>
              <a:buSzPct val="70000"/>
              <a:buFont typeface="Arial" pitchFamily="34" charset="0"/>
              <a:buChar char="•"/>
              <a:defRPr/>
            </a:pPr>
            <a:r>
              <a:rPr lang="en-US" sz="2400" dirty="0" smtClean="0">
                <a:solidFill>
                  <a:srgbClr val="1C1C1C"/>
                </a:solidFill>
              </a:rPr>
              <a:t>Use five paragraph format &amp; common tactical language in the development of the OPORD/WARNO</a:t>
            </a:r>
            <a:endParaRPr lang="en-US" sz="2400" dirty="0">
              <a:solidFill>
                <a:srgbClr val="1C1C1C"/>
              </a:solidFill>
            </a:endParaRPr>
          </a:p>
        </p:txBody>
      </p:sp>
      <p:sp>
        <p:nvSpPr>
          <p:cNvPr id="6" name="Text Box 5"/>
          <p:cNvSpPr txBox="1">
            <a:spLocks noChangeArrowheads="1"/>
          </p:cNvSpPr>
          <p:nvPr/>
        </p:nvSpPr>
        <p:spPr bwMode="auto">
          <a:xfrm>
            <a:off x="0" y="1347787"/>
            <a:ext cx="3733800" cy="2462213"/>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tx1">
                    <a:lumMod val="50000"/>
                    <a:lumOff val="50000"/>
                  </a:schemeClr>
                </a:solidFill>
                <a:latin typeface="Arial" pitchFamily="34" charset="0"/>
                <a:cs typeface="Arial" pitchFamily="34" charset="0"/>
              </a:rPr>
              <a:t>Receive </a:t>
            </a:r>
            <a:r>
              <a:rPr lang="en-US" sz="1400" b="1" dirty="0">
                <a:solidFill>
                  <a:schemeClr val="tx1">
                    <a:lumMod val="50000"/>
                    <a:lumOff val="50000"/>
                  </a:schemeClr>
                </a:solidFill>
                <a:latin typeface="Arial" pitchFamily="34" charset="0"/>
                <a:cs typeface="Arial" pitchFamily="34" charset="0"/>
              </a:rPr>
              <a:t>the Mission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a Warning order</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Make a Tentative </a:t>
            </a:r>
            <a:r>
              <a:rPr lang="en-US" sz="1400" b="1" dirty="0" smtClean="0">
                <a:solidFill>
                  <a:schemeClr val="bg1">
                    <a:lumMod val="50000"/>
                  </a:schemeClr>
                </a:solidFill>
                <a:latin typeface="Arial" pitchFamily="34" charset="0"/>
                <a:cs typeface="Arial" pitchFamily="34" charset="0"/>
              </a:rPr>
              <a:t>Plan</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METT-TC</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COA</a:t>
            </a:r>
            <a:endParaRPr lang="en-US" sz="1400" b="1" dirty="0">
              <a:solidFill>
                <a:schemeClr val="bg1">
                  <a:lumMod val="50000"/>
                </a:schemeClr>
              </a:solidFill>
              <a:latin typeface="Arial" pitchFamily="34" charset="0"/>
              <a:cs typeface="Arial" pitchFamily="34" charset="0"/>
            </a:endParaRP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Initiate Movement</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Conduct Reconnaissance</a:t>
            </a:r>
          </a:p>
          <a:p>
            <a:pPr marL="342900" indent="-342900" algn="l">
              <a:buFontTx/>
              <a:buAutoNum type="arabicPeriod"/>
            </a:pPr>
            <a:r>
              <a:rPr lang="en-US" sz="2800" b="1" dirty="0">
                <a:solidFill>
                  <a:srgbClr val="0000CC"/>
                </a:solidFill>
                <a:latin typeface="Arial" pitchFamily="34" charset="0"/>
                <a:cs typeface="Arial" pitchFamily="34" charset="0"/>
              </a:rPr>
              <a:t>Complete the Plan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the Order</a:t>
            </a:r>
          </a:p>
          <a:p>
            <a:pPr marL="342900" indent="-342900">
              <a:buFontTx/>
              <a:buAutoNum type="arabicPeriod"/>
            </a:pPr>
            <a:r>
              <a:rPr lang="en-US" sz="1400" b="1" dirty="0">
                <a:solidFill>
                  <a:schemeClr val="tx1">
                    <a:lumMod val="50000"/>
                    <a:lumOff val="50000"/>
                  </a:schemeClr>
                </a:solidFill>
                <a:latin typeface="Arial" pitchFamily="34" charset="0"/>
                <a:cs typeface="Arial" pitchFamily="34" charset="0"/>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tx1">
                  <a:lumMod val="50000"/>
                  <a:lumOff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219200" y="329625"/>
            <a:ext cx="6934200" cy="584775"/>
          </a:xfrm>
          <a:prstGeom prst="rect">
            <a:avLst/>
          </a:prstGeom>
          <a:solidFill>
            <a:schemeClr val="bg1"/>
          </a:solidFill>
          <a:ln w="28575">
            <a:noFill/>
            <a:miter lim="800000"/>
            <a:headEnd/>
            <a:tailEnd/>
          </a:ln>
        </p:spPr>
        <p:txBody>
          <a:bodyPr wrap="square">
            <a:spAutoFit/>
          </a:bodyPr>
          <a:lstStyle/>
          <a:p>
            <a:pPr algn="ctr">
              <a:defRPr/>
            </a:pPr>
            <a:r>
              <a:rPr lang="en-US" sz="3200" b="1" dirty="0" smtClean="0">
                <a:solidFill>
                  <a:srgbClr val="1C1C1C"/>
                </a:solidFill>
                <a:latin typeface="Arial" pitchFamily="34" charset="0"/>
                <a:cs typeface="Arial" pitchFamily="34" charset="0"/>
              </a:rPr>
              <a:t>How should the order be issued?</a:t>
            </a:r>
            <a:endParaRPr lang="en-US" sz="3200" b="1" dirty="0">
              <a:solidFill>
                <a:srgbClr val="1C1C1C"/>
              </a:solidFill>
              <a:latin typeface="Arial" pitchFamily="34" charset="0"/>
              <a:cs typeface="Arial" pitchFamily="34" charset="0"/>
            </a:endParaRPr>
          </a:p>
        </p:txBody>
      </p:sp>
      <p:sp>
        <p:nvSpPr>
          <p:cNvPr id="3" name="Rectangle 11"/>
          <p:cNvSpPr>
            <a:spLocks noChangeArrowheads="1"/>
          </p:cNvSpPr>
          <p:nvPr/>
        </p:nvSpPr>
        <p:spPr bwMode="auto">
          <a:xfrm>
            <a:off x="2819400" y="838200"/>
            <a:ext cx="6324600" cy="4867275"/>
          </a:xfrm>
          <a:prstGeom prst="rect">
            <a:avLst/>
          </a:prstGeom>
          <a:noFill/>
          <a:ln w="9525">
            <a:noFill/>
            <a:miter lim="800000"/>
            <a:headEnd/>
            <a:tailEnd/>
          </a:ln>
        </p:spPr>
        <p:txBody>
          <a:bodyPr/>
          <a:lstStyle/>
          <a:p>
            <a:pPr marL="469900" indent="-233363">
              <a:spcBef>
                <a:spcPts val="600"/>
              </a:spcBef>
              <a:spcAft>
                <a:spcPts val="600"/>
              </a:spcAft>
              <a:buClr>
                <a:srgbClr val="1C1C1C"/>
              </a:buClr>
              <a:buSzPct val="70000"/>
              <a:buFont typeface="Arial" pitchFamily="34" charset="0"/>
              <a:buChar char="•"/>
              <a:defRPr/>
            </a:pPr>
            <a:r>
              <a:rPr lang="en-US" sz="2400" dirty="0">
                <a:solidFill>
                  <a:srgbClr val="1C1C1C"/>
                </a:solidFill>
              </a:rPr>
              <a:t>Can be issued either orally or written </a:t>
            </a:r>
          </a:p>
          <a:p>
            <a:pPr marL="469900" indent="-233363">
              <a:spcBef>
                <a:spcPts val="600"/>
              </a:spcBef>
              <a:spcAft>
                <a:spcPts val="600"/>
              </a:spcAft>
              <a:buClr>
                <a:srgbClr val="1C1C1C"/>
              </a:buClr>
              <a:buSzPct val="70000"/>
              <a:buFont typeface="Arial" pitchFamily="34" charset="0"/>
              <a:buChar char="•"/>
              <a:defRPr/>
            </a:pPr>
            <a:r>
              <a:rPr lang="en-US" sz="2400" dirty="0" smtClean="0"/>
              <a:t>The ideal location for issuing the order is a point in the area of operations</a:t>
            </a:r>
            <a:endParaRPr lang="en-US" sz="2400" dirty="0">
              <a:solidFill>
                <a:srgbClr val="1C1C1C"/>
              </a:solidFill>
            </a:endParaRPr>
          </a:p>
          <a:p>
            <a:pPr marL="469900" indent="-233363">
              <a:spcBef>
                <a:spcPts val="600"/>
              </a:spcBef>
              <a:spcAft>
                <a:spcPts val="600"/>
              </a:spcAft>
              <a:buClr>
                <a:srgbClr val="1C1C1C"/>
              </a:buClr>
              <a:buSzPct val="70000"/>
              <a:buFont typeface="Arial" pitchFamily="34" charset="0"/>
              <a:buChar char="•"/>
              <a:defRPr/>
            </a:pPr>
            <a:r>
              <a:rPr lang="en-US" sz="2400" dirty="0">
                <a:solidFill>
                  <a:srgbClr val="1C1C1C"/>
                </a:solidFill>
              </a:rPr>
              <a:t>Aids that supplement to OPORDs:</a:t>
            </a:r>
          </a:p>
          <a:p>
            <a:pPr marL="693738" lvl="2" indent="220663">
              <a:spcBef>
                <a:spcPts val="600"/>
              </a:spcBef>
              <a:spcAft>
                <a:spcPts val="600"/>
              </a:spcAft>
              <a:buClr>
                <a:srgbClr val="1C1C1C"/>
              </a:buClr>
              <a:buSzPct val="70000"/>
              <a:buFont typeface="Arial" pitchFamily="34" charset="0"/>
              <a:buChar char="•"/>
              <a:defRPr/>
            </a:pPr>
            <a:r>
              <a:rPr lang="en-US" sz="2400" dirty="0">
                <a:solidFill>
                  <a:srgbClr val="1C1C1C"/>
                </a:solidFill>
              </a:rPr>
              <a:t> Terrain models</a:t>
            </a:r>
          </a:p>
          <a:p>
            <a:pPr marL="693738" lvl="2" indent="220663">
              <a:spcBef>
                <a:spcPts val="600"/>
              </a:spcBef>
              <a:spcAft>
                <a:spcPts val="600"/>
              </a:spcAft>
              <a:buClr>
                <a:srgbClr val="1C1C1C"/>
              </a:buClr>
              <a:buSzPct val="70000"/>
              <a:buFont typeface="Arial" pitchFamily="34" charset="0"/>
              <a:buChar char="•"/>
              <a:defRPr/>
            </a:pPr>
            <a:r>
              <a:rPr lang="en-US" sz="2400" dirty="0">
                <a:solidFill>
                  <a:srgbClr val="1C1C1C"/>
                </a:solidFill>
              </a:rPr>
              <a:t> Sand Table </a:t>
            </a:r>
          </a:p>
          <a:p>
            <a:pPr marL="693738" lvl="2" indent="220663">
              <a:spcBef>
                <a:spcPts val="600"/>
              </a:spcBef>
              <a:spcAft>
                <a:spcPts val="600"/>
              </a:spcAft>
              <a:buClr>
                <a:srgbClr val="1C1C1C"/>
              </a:buClr>
              <a:buSzPct val="70000"/>
              <a:buFont typeface="Arial" pitchFamily="34" charset="0"/>
              <a:buChar char="•"/>
              <a:defRPr/>
            </a:pPr>
            <a:r>
              <a:rPr lang="en-US" sz="2400" dirty="0">
                <a:solidFill>
                  <a:srgbClr val="1C1C1C"/>
                </a:solidFill>
              </a:rPr>
              <a:t> Map boards/Overlays </a:t>
            </a:r>
          </a:p>
          <a:p>
            <a:pPr marL="693738" lvl="2" indent="220663">
              <a:spcBef>
                <a:spcPts val="600"/>
              </a:spcBef>
              <a:spcAft>
                <a:spcPts val="600"/>
              </a:spcAft>
              <a:buClr>
                <a:srgbClr val="1C1C1C"/>
              </a:buClr>
              <a:buSzPct val="70000"/>
              <a:buFont typeface="Arial" pitchFamily="34" charset="0"/>
              <a:buChar char="•"/>
              <a:defRPr/>
            </a:pPr>
            <a:r>
              <a:rPr lang="en-US" sz="2400" dirty="0">
                <a:solidFill>
                  <a:srgbClr val="1C1C1C"/>
                </a:solidFill>
              </a:rPr>
              <a:t> Sketches</a:t>
            </a:r>
          </a:p>
          <a:p>
            <a:pPr marL="693738" lvl="2" indent="220663">
              <a:spcBef>
                <a:spcPts val="600"/>
              </a:spcBef>
              <a:spcAft>
                <a:spcPts val="600"/>
              </a:spcAft>
              <a:buClr>
                <a:srgbClr val="1C1C1C"/>
              </a:buClr>
              <a:buSzPct val="70000"/>
              <a:buFont typeface="Arial" pitchFamily="34" charset="0"/>
              <a:buChar char="•"/>
              <a:defRPr/>
            </a:pPr>
            <a:r>
              <a:rPr lang="en-US" sz="2400" dirty="0">
                <a:solidFill>
                  <a:srgbClr val="1C1C1C"/>
                </a:solidFill>
              </a:rPr>
              <a:t> Fire Support Matrix</a:t>
            </a:r>
          </a:p>
          <a:p>
            <a:pPr marL="469900" indent="-233363">
              <a:spcBef>
                <a:spcPts val="600"/>
              </a:spcBef>
              <a:spcAft>
                <a:spcPts val="600"/>
              </a:spcAft>
              <a:buClr>
                <a:srgbClr val="1C1C1C"/>
              </a:buClr>
              <a:buSzPct val="70000"/>
              <a:buFont typeface="Arial" pitchFamily="34" charset="0"/>
              <a:buChar char="•"/>
              <a:defRPr/>
            </a:pPr>
            <a:r>
              <a:rPr lang="en-US" sz="2400" dirty="0">
                <a:solidFill>
                  <a:srgbClr val="1C1C1C"/>
                </a:solidFill>
              </a:rPr>
              <a:t>All Soldiers </a:t>
            </a:r>
            <a:r>
              <a:rPr lang="en-US" sz="2400" b="1" u="sng" dirty="0">
                <a:solidFill>
                  <a:srgbClr val="1C1C1C"/>
                </a:solidFill>
              </a:rPr>
              <a:t>MUST</a:t>
            </a:r>
            <a:r>
              <a:rPr lang="en-US" sz="2400" dirty="0">
                <a:solidFill>
                  <a:srgbClr val="1C1C1C"/>
                </a:solidFill>
              </a:rPr>
              <a:t> understand the plan</a:t>
            </a:r>
          </a:p>
          <a:p>
            <a:pPr marL="693738" lvl="2" indent="284163">
              <a:spcBef>
                <a:spcPts val="600"/>
              </a:spcBef>
              <a:spcAft>
                <a:spcPts val="600"/>
              </a:spcAft>
              <a:buClr>
                <a:srgbClr val="1C1C1C"/>
              </a:buClr>
              <a:buSzPct val="70000"/>
              <a:buFont typeface="Arial" pitchFamily="34" charset="0"/>
              <a:buChar char="•"/>
              <a:tabLst>
                <a:tab pos="693738" algn="l"/>
              </a:tabLst>
              <a:defRPr/>
            </a:pPr>
            <a:r>
              <a:rPr lang="en-US" sz="2400" dirty="0">
                <a:solidFill>
                  <a:srgbClr val="1C1C1C"/>
                </a:solidFill>
              </a:rPr>
              <a:t>Use back-briefs to check knowledge </a:t>
            </a:r>
            <a:r>
              <a:rPr lang="en-US" sz="2400" dirty="0" smtClean="0">
                <a:solidFill>
                  <a:srgbClr val="1C1C1C"/>
                </a:solidFill>
              </a:rPr>
              <a:t>of </a:t>
            </a:r>
            <a:r>
              <a:rPr lang="en-US" sz="2400" dirty="0">
                <a:solidFill>
                  <a:srgbClr val="1C1C1C"/>
                </a:solidFill>
              </a:rPr>
              <a:t>key tasks</a:t>
            </a:r>
          </a:p>
        </p:txBody>
      </p:sp>
      <p:sp>
        <p:nvSpPr>
          <p:cNvPr id="4" name="Text Box 5"/>
          <p:cNvSpPr txBox="1">
            <a:spLocks noChangeArrowheads="1"/>
          </p:cNvSpPr>
          <p:nvPr/>
        </p:nvSpPr>
        <p:spPr bwMode="auto">
          <a:xfrm>
            <a:off x="0" y="1347787"/>
            <a:ext cx="3276600" cy="2462213"/>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tx1">
                    <a:lumMod val="50000"/>
                    <a:lumOff val="50000"/>
                  </a:schemeClr>
                </a:solidFill>
                <a:latin typeface="Arial" pitchFamily="34" charset="0"/>
                <a:cs typeface="Arial" pitchFamily="34" charset="0"/>
              </a:rPr>
              <a:t>Receive </a:t>
            </a:r>
            <a:r>
              <a:rPr lang="en-US" sz="1400" b="1" dirty="0">
                <a:solidFill>
                  <a:schemeClr val="tx1">
                    <a:lumMod val="50000"/>
                    <a:lumOff val="50000"/>
                  </a:schemeClr>
                </a:solidFill>
                <a:latin typeface="Arial" pitchFamily="34" charset="0"/>
                <a:cs typeface="Arial" pitchFamily="34" charset="0"/>
              </a:rPr>
              <a:t>the Mission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a Warning order</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Make a Tentative </a:t>
            </a:r>
            <a:r>
              <a:rPr lang="en-US" sz="1400" b="1" dirty="0" smtClean="0">
                <a:solidFill>
                  <a:schemeClr val="bg1">
                    <a:lumMod val="50000"/>
                  </a:schemeClr>
                </a:solidFill>
                <a:latin typeface="Arial" pitchFamily="34" charset="0"/>
                <a:cs typeface="Arial" pitchFamily="34" charset="0"/>
              </a:rPr>
              <a:t>Plan</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METT-TC</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COA</a:t>
            </a:r>
            <a:endParaRPr lang="en-US" sz="1400" b="1" dirty="0">
              <a:solidFill>
                <a:schemeClr val="bg1">
                  <a:lumMod val="50000"/>
                </a:schemeClr>
              </a:solidFill>
              <a:latin typeface="Arial" pitchFamily="34" charset="0"/>
              <a:cs typeface="Arial" pitchFamily="34" charset="0"/>
            </a:endParaRP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Initiate Movement</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Conduct Reconnaissance</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Complete the Plan</a:t>
            </a:r>
          </a:p>
          <a:p>
            <a:pPr marL="342900" indent="-342900" algn="l">
              <a:buFontTx/>
              <a:buAutoNum type="arabicPeriod"/>
            </a:pPr>
            <a:r>
              <a:rPr lang="en-US" sz="2800" b="1" dirty="0">
                <a:solidFill>
                  <a:srgbClr val="0000CC"/>
                </a:solidFill>
                <a:latin typeface="Arial" pitchFamily="34" charset="0"/>
                <a:cs typeface="Arial" pitchFamily="34" charset="0"/>
              </a:rPr>
              <a:t>Issue the Order</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tx1">
                  <a:lumMod val="50000"/>
                  <a:lumOff val="50000"/>
                </a:schemeClr>
              </a:solidFill>
              <a:latin typeface="Arial" pitchFamily="34" charset="0"/>
              <a:cs typeface="Arial" pitchFamily="34" charset="0"/>
            </a:endParaRPr>
          </a:p>
        </p:txBody>
      </p:sp>
      <p:pic>
        <p:nvPicPr>
          <p:cNvPr id="3074" name="Picture 2" descr="C:\Users\b.gonzalez.ctr\Desktop\size0-army_mil-54572-2009-10-30-091001.jpg"/>
          <p:cNvPicPr>
            <a:picLocks noChangeAspect="1" noChangeArrowheads="1"/>
          </p:cNvPicPr>
          <p:nvPr/>
        </p:nvPicPr>
        <p:blipFill>
          <a:blip r:embed="rId3" cstate="print"/>
          <a:srcRect/>
          <a:stretch>
            <a:fillRect/>
          </a:stretch>
        </p:blipFill>
        <p:spPr bwMode="auto">
          <a:xfrm>
            <a:off x="92364" y="4267200"/>
            <a:ext cx="2955636"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9125" y="152400"/>
            <a:ext cx="8058150" cy="646331"/>
          </a:xfrm>
          <a:prstGeom prst="rect">
            <a:avLst/>
          </a:prstGeom>
          <a:noFill/>
          <a:ln w="28575">
            <a:noFill/>
            <a:miter lim="800000"/>
            <a:headEnd/>
            <a:tailEnd/>
          </a:ln>
        </p:spPr>
        <p:txBody>
          <a:bodyPr wrap="square">
            <a:spAutoFit/>
          </a:bodyPr>
          <a:lstStyle/>
          <a:p>
            <a:pPr algn="ctr">
              <a:defRPr/>
            </a:pPr>
            <a:r>
              <a:rPr lang="en-US" sz="3600" b="1" dirty="0" smtClean="0">
                <a:solidFill>
                  <a:srgbClr val="1C1C1C"/>
                </a:solidFill>
                <a:latin typeface="+mj-lt"/>
              </a:rPr>
              <a:t>Why do rehearsals during step 8?</a:t>
            </a:r>
            <a:endParaRPr lang="en-US" sz="3600" b="1" dirty="0">
              <a:solidFill>
                <a:srgbClr val="1C1C1C"/>
              </a:solidFill>
              <a:latin typeface="+mj-lt"/>
            </a:endParaRPr>
          </a:p>
        </p:txBody>
      </p:sp>
      <p:sp>
        <p:nvSpPr>
          <p:cNvPr id="3" name="Rectangle 10"/>
          <p:cNvSpPr>
            <a:spLocks noChangeArrowheads="1"/>
          </p:cNvSpPr>
          <p:nvPr/>
        </p:nvSpPr>
        <p:spPr bwMode="auto">
          <a:xfrm>
            <a:off x="2438400" y="1219200"/>
            <a:ext cx="6248400" cy="4419600"/>
          </a:xfrm>
          <a:prstGeom prst="rect">
            <a:avLst/>
          </a:prstGeom>
          <a:noFill/>
          <a:ln w="9525">
            <a:noFill/>
            <a:miter lim="800000"/>
            <a:headEnd/>
            <a:tailEnd/>
          </a:ln>
        </p:spPr>
        <p:txBody>
          <a:bodyPr lIns="92075" tIns="46038" rIns="92075" bIns="46038"/>
          <a:lstStyle/>
          <a:p>
            <a:pPr marL="685800" lvl="1" indent="-228600">
              <a:spcBef>
                <a:spcPct val="20000"/>
              </a:spcBef>
              <a:buClr>
                <a:srgbClr val="1C1C1C"/>
              </a:buClr>
              <a:buSzPct val="70000"/>
              <a:buFont typeface="Arial" pitchFamily="34" charset="0"/>
              <a:buChar char="•"/>
              <a:defRPr/>
            </a:pPr>
            <a:r>
              <a:rPr lang="en-US" sz="2400" dirty="0" smtClean="0"/>
              <a:t>Practice essential tasks. </a:t>
            </a:r>
            <a:r>
              <a:rPr lang="en-US" sz="2400" dirty="0" smtClean="0">
                <a:solidFill>
                  <a:srgbClr val="1C1C1C"/>
                </a:solidFill>
              </a:rPr>
              <a:t>Clarifies </a:t>
            </a:r>
            <a:r>
              <a:rPr lang="en-US" sz="2400" dirty="0">
                <a:solidFill>
                  <a:srgbClr val="1C1C1C"/>
                </a:solidFill>
              </a:rPr>
              <a:t>Commander’s </a:t>
            </a:r>
            <a:r>
              <a:rPr lang="en-US" sz="2400" dirty="0" smtClean="0">
                <a:solidFill>
                  <a:srgbClr val="1C1C1C"/>
                </a:solidFill>
              </a:rPr>
              <a:t>intent</a:t>
            </a:r>
          </a:p>
          <a:p>
            <a:pPr marL="685800" lvl="1" indent="-228600">
              <a:spcBef>
                <a:spcPct val="20000"/>
              </a:spcBef>
              <a:buClr>
                <a:srgbClr val="1C1C1C"/>
              </a:buClr>
              <a:buSzPct val="70000"/>
              <a:buFont typeface="Arial" pitchFamily="34" charset="0"/>
              <a:buChar char="•"/>
              <a:defRPr/>
            </a:pPr>
            <a:r>
              <a:rPr lang="en-US" sz="2400" dirty="0" smtClean="0">
                <a:solidFill>
                  <a:srgbClr val="1C1C1C"/>
                </a:solidFill>
              </a:rPr>
              <a:t>Reinforce </a:t>
            </a:r>
            <a:r>
              <a:rPr lang="en-US" sz="2400" dirty="0">
                <a:solidFill>
                  <a:srgbClr val="1C1C1C"/>
                </a:solidFill>
              </a:rPr>
              <a:t>scheme of </a:t>
            </a:r>
            <a:r>
              <a:rPr lang="en-US" sz="2400" dirty="0" smtClean="0">
                <a:solidFill>
                  <a:srgbClr val="1C1C1C"/>
                </a:solidFill>
              </a:rPr>
              <a:t>maneuver</a:t>
            </a:r>
          </a:p>
          <a:p>
            <a:pPr marL="685800" lvl="1" indent="-228600">
              <a:spcBef>
                <a:spcPct val="20000"/>
              </a:spcBef>
              <a:buClr>
                <a:srgbClr val="1C1C1C"/>
              </a:buClr>
              <a:buSzPct val="70000"/>
              <a:buFont typeface="Arial" pitchFamily="34" charset="0"/>
              <a:buChar char="•"/>
              <a:defRPr/>
            </a:pPr>
            <a:r>
              <a:rPr lang="en-US" sz="2400" dirty="0" smtClean="0">
                <a:solidFill>
                  <a:srgbClr val="1C1C1C"/>
                </a:solidFill>
              </a:rPr>
              <a:t>Foster confidence among Soldiers</a:t>
            </a:r>
          </a:p>
          <a:p>
            <a:pPr marL="685800" lvl="1" indent="-228600">
              <a:spcBef>
                <a:spcPct val="20000"/>
              </a:spcBef>
              <a:buClr>
                <a:srgbClr val="1C1C1C"/>
              </a:buClr>
              <a:buSzPct val="70000"/>
              <a:buFont typeface="Arial" pitchFamily="34" charset="0"/>
              <a:buChar char="•"/>
              <a:defRPr/>
            </a:pPr>
            <a:r>
              <a:rPr lang="en-US" sz="2400" dirty="0" smtClean="0">
                <a:solidFill>
                  <a:srgbClr val="1C1C1C"/>
                </a:solidFill>
              </a:rPr>
              <a:t>Provide </a:t>
            </a:r>
            <a:r>
              <a:rPr lang="en-US" sz="2400" dirty="0">
                <a:solidFill>
                  <a:srgbClr val="1C1C1C"/>
                </a:solidFill>
              </a:rPr>
              <a:t>feedback and exposes problems in the </a:t>
            </a:r>
            <a:r>
              <a:rPr lang="en-US" sz="2400" dirty="0" smtClean="0">
                <a:solidFill>
                  <a:srgbClr val="1C1C1C"/>
                </a:solidFill>
              </a:rPr>
              <a:t>plan</a:t>
            </a:r>
          </a:p>
          <a:p>
            <a:pPr marL="685800" lvl="1" indent="-228600">
              <a:spcBef>
                <a:spcPct val="20000"/>
              </a:spcBef>
              <a:buClr>
                <a:srgbClr val="1C1C1C"/>
              </a:buClr>
              <a:buSzPct val="70000"/>
              <a:buFont typeface="Arial" pitchFamily="34" charset="0"/>
              <a:buChar char="•"/>
              <a:defRPr/>
            </a:pPr>
            <a:r>
              <a:rPr lang="en-US" sz="2400" dirty="0" smtClean="0">
                <a:solidFill>
                  <a:srgbClr val="1C1C1C"/>
                </a:solidFill>
              </a:rPr>
              <a:t> I</a:t>
            </a:r>
            <a:r>
              <a:rPr lang="en-US" sz="2400" dirty="0" smtClean="0"/>
              <a:t>dentify weaknesses or problems in the plan.</a:t>
            </a:r>
          </a:p>
          <a:p>
            <a:pPr marL="685800" lvl="1" indent="-228600">
              <a:spcBef>
                <a:spcPct val="20000"/>
              </a:spcBef>
              <a:buClr>
                <a:srgbClr val="1C1C1C"/>
              </a:buClr>
              <a:buSzPct val="70000"/>
              <a:buFont typeface="Arial" pitchFamily="34" charset="0"/>
              <a:buChar char="•"/>
              <a:defRPr/>
            </a:pPr>
            <a:r>
              <a:rPr lang="en-US" sz="2400" dirty="0" smtClean="0"/>
              <a:t> Coordinate subordinate elements actions</a:t>
            </a:r>
            <a:endParaRPr lang="en-US" sz="2400" dirty="0">
              <a:solidFill>
                <a:srgbClr val="1C1C1C"/>
              </a:solidFill>
            </a:endParaRPr>
          </a:p>
        </p:txBody>
      </p:sp>
      <p:sp>
        <p:nvSpPr>
          <p:cNvPr id="4" name="Text Box 5"/>
          <p:cNvSpPr txBox="1">
            <a:spLocks noChangeArrowheads="1"/>
          </p:cNvSpPr>
          <p:nvPr/>
        </p:nvSpPr>
        <p:spPr bwMode="auto">
          <a:xfrm>
            <a:off x="0" y="1082457"/>
            <a:ext cx="2590800" cy="3108543"/>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tx1">
                    <a:lumMod val="50000"/>
                    <a:lumOff val="50000"/>
                  </a:schemeClr>
                </a:solidFill>
                <a:latin typeface="Arial" pitchFamily="34" charset="0"/>
                <a:cs typeface="Arial" pitchFamily="34" charset="0"/>
              </a:rPr>
              <a:t>Receive </a:t>
            </a:r>
            <a:r>
              <a:rPr lang="en-US" sz="1400" b="1" dirty="0">
                <a:solidFill>
                  <a:schemeClr val="tx1">
                    <a:lumMod val="50000"/>
                    <a:lumOff val="50000"/>
                  </a:schemeClr>
                </a:solidFill>
                <a:latin typeface="Arial" pitchFamily="34" charset="0"/>
                <a:cs typeface="Arial" pitchFamily="34" charset="0"/>
              </a:rPr>
              <a:t>the Mission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a Warning order</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Make a Tentative </a:t>
            </a:r>
            <a:r>
              <a:rPr lang="en-US" sz="1400" b="1" dirty="0" smtClean="0">
                <a:solidFill>
                  <a:schemeClr val="bg1">
                    <a:lumMod val="50000"/>
                  </a:schemeClr>
                </a:solidFill>
                <a:latin typeface="Arial" pitchFamily="34" charset="0"/>
                <a:cs typeface="Arial" pitchFamily="34" charset="0"/>
              </a:rPr>
              <a:t>Plan</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METT-TC</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COA</a:t>
            </a:r>
            <a:endParaRPr lang="en-US" sz="1400" b="1" dirty="0">
              <a:solidFill>
                <a:schemeClr val="bg1">
                  <a:lumMod val="50000"/>
                </a:schemeClr>
              </a:solidFill>
              <a:latin typeface="Arial" pitchFamily="34" charset="0"/>
              <a:cs typeface="Arial" pitchFamily="34" charset="0"/>
            </a:endParaRP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Initiate Movement</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Conduct Reconnaissance</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Complete the Plan</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Issue the Order</a:t>
            </a:r>
          </a:p>
          <a:p>
            <a:pPr marL="342900" indent="-342900" algn="l">
              <a:buFontTx/>
              <a:buAutoNum type="arabicPeriod"/>
            </a:pPr>
            <a:r>
              <a:rPr lang="en-US" sz="2800" b="1" dirty="0">
                <a:solidFill>
                  <a:srgbClr val="0000CC"/>
                </a:solidFill>
                <a:latin typeface="Arial" pitchFamily="34" charset="0"/>
                <a:cs typeface="Arial" pitchFamily="34" charset="0"/>
              </a:rPr>
              <a:t>Supervise </a:t>
            </a:r>
            <a:r>
              <a:rPr lang="en-US" sz="2800" b="1" dirty="0" smtClean="0">
                <a:solidFill>
                  <a:srgbClr val="0000CC"/>
                </a:solidFill>
                <a:latin typeface="Arial" pitchFamily="34" charset="0"/>
                <a:cs typeface="Arial" pitchFamily="34" charset="0"/>
              </a:rPr>
              <a:t>&amp; Refine</a:t>
            </a:r>
            <a:endParaRPr lang="en-US" sz="2800" b="1" dirty="0">
              <a:solidFill>
                <a:srgbClr val="0000CC"/>
              </a:solidFill>
              <a:latin typeface="Arial" pitchFamily="34" charset="0"/>
              <a:cs typeface="Arial" pitchFamily="34" charset="0"/>
            </a:endParaRPr>
          </a:p>
        </p:txBody>
      </p:sp>
      <p:sp>
        <p:nvSpPr>
          <p:cNvPr id="7" name="Rectangle 6"/>
          <p:cNvSpPr/>
          <p:nvPr/>
        </p:nvSpPr>
        <p:spPr>
          <a:xfrm>
            <a:off x="7315200" y="6324600"/>
            <a:ext cx="1633781" cy="369332"/>
          </a:xfrm>
          <a:prstGeom prst="rect">
            <a:avLst/>
          </a:prstGeom>
        </p:spPr>
        <p:txBody>
          <a:bodyPr wrap="none">
            <a:spAutoFit/>
          </a:bodyPr>
          <a:lstStyle/>
          <a:p>
            <a:r>
              <a:rPr lang="en-US" i="1" dirty="0" smtClean="0"/>
              <a:t>FM 6-0 CH 10</a:t>
            </a:r>
            <a:endParaRPr lang="en-US" i="1" dirty="0"/>
          </a:p>
        </p:txBody>
      </p:sp>
      <p:grpSp>
        <p:nvGrpSpPr>
          <p:cNvPr id="18" name="Group 17"/>
          <p:cNvGrpSpPr/>
          <p:nvPr/>
        </p:nvGrpSpPr>
        <p:grpSpPr>
          <a:xfrm>
            <a:off x="990600" y="228600"/>
            <a:ext cx="7696200" cy="6056531"/>
            <a:chOff x="7696200" y="-1459468"/>
            <a:chExt cx="7696200" cy="6056531"/>
          </a:xfrm>
        </p:grpSpPr>
        <p:sp>
          <p:nvSpPr>
            <p:cNvPr id="13" name="Text Box 3"/>
            <p:cNvSpPr txBox="1">
              <a:spLocks noChangeArrowheads="1"/>
            </p:cNvSpPr>
            <p:nvPr/>
          </p:nvSpPr>
          <p:spPr bwMode="auto">
            <a:xfrm>
              <a:off x="7696200" y="-1459468"/>
              <a:ext cx="7162800" cy="646331"/>
            </a:xfrm>
            <a:prstGeom prst="rect">
              <a:avLst/>
            </a:prstGeom>
            <a:solidFill>
              <a:schemeClr val="bg1"/>
            </a:solidFill>
            <a:ln w="28575">
              <a:noFill/>
              <a:miter lim="800000"/>
              <a:headEnd/>
              <a:tailEnd/>
            </a:ln>
          </p:spPr>
          <p:txBody>
            <a:bodyPr wrap="square">
              <a:spAutoFit/>
            </a:bodyPr>
            <a:lstStyle/>
            <a:p>
              <a:pPr algn="ctr">
                <a:defRPr/>
              </a:pPr>
              <a:r>
                <a:rPr lang="en-US" sz="3600" b="1" dirty="0" smtClean="0">
                  <a:solidFill>
                    <a:srgbClr val="1C1C1C"/>
                  </a:solidFill>
                  <a:latin typeface="+mj-lt"/>
                </a:rPr>
                <a:t>Why are PCCs &amp; PCIs important?</a:t>
              </a:r>
              <a:endParaRPr lang="en-US" sz="3600" b="1" dirty="0">
                <a:solidFill>
                  <a:srgbClr val="1C1C1C"/>
                </a:solidFill>
                <a:latin typeface="+mj-lt"/>
              </a:endParaRPr>
            </a:p>
          </p:txBody>
        </p:sp>
        <p:sp>
          <p:nvSpPr>
            <p:cNvPr id="16" name="Rectangle 15"/>
            <p:cNvSpPr/>
            <p:nvPr/>
          </p:nvSpPr>
          <p:spPr>
            <a:xfrm>
              <a:off x="9677400" y="3950732"/>
              <a:ext cx="5715000" cy="646331"/>
            </a:xfrm>
            <a:prstGeom prst="rect">
              <a:avLst/>
            </a:prstGeom>
          </p:spPr>
          <p:txBody>
            <a:bodyPr wrap="square">
              <a:spAutoFit/>
            </a:bodyPr>
            <a:lstStyle/>
            <a:p>
              <a:r>
                <a:rPr lang="en-US" b="1" dirty="0" smtClean="0">
                  <a:solidFill>
                    <a:srgbClr val="1C1C1C"/>
                  </a:solidFill>
                </a:rPr>
                <a:t>Pre-Combat Checks (PCCs) &amp; Pre-Combat Inspections (PCIs)</a:t>
              </a:r>
              <a:endParaRPr lang="en-US" b="1" dirty="0"/>
            </a:p>
          </p:txBody>
        </p:sp>
      </p:grpSp>
      <p:sp>
        <p:nvSpPr>
          <p:cNvPr id="19" name="Rectangle 6"/>
          <p:cNvSpPr>
            <a:spLocks noChangeArrowheads="1"/>
          </p:cNvSpPr>
          <p:nvPr/>
        </p:nvSpPr>
        <p:spPr bwMode="auto">
          <a:xfrm>
            <a:off x="2743200" y="990600"/>
            <a:ext cx="5943600" cy="4781550"/>
          </a:xfrm>
          <a:prstGeom prst="rect">
            <a:avLst/>
          </a:prstGeom>
          <a:noFill/>
          <a:ln w="9525">
            <a:noFill/>
            <a:miter lim="800000"/>
            <a:headEnd/>
            <a:tailEnd/>
          </a:ln>
        </p:spPr>
        <p:txBody>
          <a:bodyPr lIns="92075" tIns="46038" rIns="92075" bIns="46038"/>
          <a:lstStyle/>
          <a:p>
            <a:pPr marL="685800" lvl="1" indent="-228600">
              <a:spcBef>
                <a:spcPts val="600"/>
              </a:spcBef>
              <a:spcAft>
                <a:spcPts val="600"/>
              </a:spcAft>
              <a:buSzPct val="70000"/>
              <a:buFont typeface="Arial" pitchFamily="34" charset="0"/>
              <a:buChar char="•"/>
              <a:defRPr/>
            </a:pPr>
            <a:r>
              <a:rPr lang="en-US" sz="2000" b="1" dirty="0" smtClean="0">
                <a:solidFill>
                  <a:srgbClr val="1C1C1C"/>
                </a:solidFill>
              </a:rPr>
              <a:t>It allows leaders to assess their subordinates preparation</a:t>
            </a:r>
          </a:p>
          <a:p>
            <a:pPr marL="1143000" lvl="2" indent="-228600">
              <a:spcBef>
                <a:spcPts val="600"/>
              </a:spcBef>
              <a:spcAft>
                <a:spcPts val="600"/>
              </a:spcAft>
              <a:buSzPct val="70000"/>
              <a:buFont typeface="Arial" pitchFamily="34" charset="0"/>
              <a:buChar char="•"/>
              <a:defRPr/>
            </a:pPr>
            <a:r>
              <a:rPr lang="en-US" sz="2000" dirty="0" smtClean="0">
                <a:solidFill>
                  <a:srgbClr val="1C1C1C"/>
                </a:solidFill>
              </a:rPr>
              <a:t>Weapons </a:t>
            </a:r>
            <a:r>
              <a:rPr lang="en-US" sz="2000" dirty="0">
                <a:solidFill>
                  <a:srgbClr val="1C1C1C"/>
                </a:solidFill>
              </a:rPr>
              <a:t>and ammo: </a:t>
            </a:r>
            <a:r>
              <a:rPr lang="en-US" sz="2000" dirty="0" smtClean="0">
                <a:solidFill>
                  <a:srgbClr val="1C1C1C"/>
                </a:solidFill>
              </a:rPr>
              <a:t>test </a:t>
            </a:r>
            <a:r>
              <a:rPr lang="en-US" sz="2000" dirty="0">
                <a:solidFill>
                  <a:srgbClr val="1C1C1C"/>
                </a:solidFill>
              </a:rPr>
              <a:t>fire </a:t>
            </a:r>
            <a:endParaRPr lang="en-US" sz="2000" dirty="0" smtClean="0">
              <a:solidFill>
                <a:srgbClr val="1C1C1C"/>
              </a:solidFill>
            </a:endParaRPr>
          </a:p>
          <a:p>
            <a:pPr marL="1143000" lvl="2" indent="-228600">
              <a:spcBef>
                <a:spcPts val="600"/>
              </a:spcBef>
              <a:spcAft>
                <a:spcPts val="600"/>
              </a:spcAft>
              <a:buSzPct val="70000"/>
              <a:buFont typeface="Arial" pitchFamily="34" charset="0"/>
              <a:buChar char="•"/>
              <a:defRPr/>
            </a:pPr>
            <a:r>
              <a:rPr lang="en-US" sz="2000" dirty="0" smtClean="0">
                <a:solidFill>
                  <a:srgbClr val="1C1C1C"/>
                </a:solidFill>
              </a:rPr>
              <a:t>Uniforms </a:t>
            </a:r>
            <a:r>
              <a:rPr lang="en-US" sz="2000" dirty="0">
                <a:solidFill>
                  <a:srgbClr val="1C1C1C"/>
                </a:solidFill>
              </a:rPr>
              <a:t>and </a:t>
            </a:r>
            <a:r>
              <a:rPr lang="en-US" sz="2000" dirty="0" smtClean="0">
                <a:solidFill>
                  <a:srgbClr val="1C1C1C"/>
                </a:solidFill>
              </a:rPr>
              <a:t>equipment</a:t>
            </a:r>
          </a:p>
          <a:p>
            <a:pPr marL="1143000" lvl="2" indent="-228600">
              <a:spcBef>
                <a:spcPts val="600"/>
              </a:spcBef>
              <a:spcAft>
                <a:spcPts val="600"/>
              </a:spcAft>
              <a:buSzPct val="70000"/>
              <a:buFont typeface="Arial" pitchFamily="34" charset="0"/>
              <a:buChar char="•"/>
              <a:defRPr/>
            </a:pPr>
            <a:r>
              <a:rPr lang="en-US" sz="2000" dirty="0" smtClean="0">
                <a:solidFill>
                  <a:srgbClr val="1C1C1C"/>
                </a:solidFill>
              </a:rPr>
              <a:t>Mission </a:t>
            </a:r>
            <a:r>
              <a:rPr lang="en-US" sz="2000" dirty="0">
                <a:solidFill>
                  <a:srgbClr val="1C1C1C"/>
                </a:solidFill>
              </a:rPr>
              <a:t>Essential </a:t>
            </a:r>
            <a:r>
              <a:rPr lang="en-US" sz="2000" dirty="0" smtClean="0">
                <a:solidFill>
                  <a:srgbClr val="1C1C1C"/>
                </a:solidFill>
              </a:rPr>
              <a:t>Equipment</a:t>
            </a:r>
          </a:p>
          <a:p>
            <a:pPr marL="1143000" lvl="2" indent="-228600">
              <a:spcBef>
                <a:spcPts val="600"/>
              </a:spcBef>
              <a:spcAft>
                <a:spcPts val="600"/>
              </a:spcAft>
              <a:buSzPct val="70000"/>
              <a:buFont typeface="Arial" pitchFamily="34" charset="0"/>
              <a:buChar char="•"/>
              <a:defRPr/>
            </a:pPr>
            <a:r>
              <a:rPr lang="en-US" sz="2000" dirty="0" smtClean="0">
                <a:solidFill>
                  <a:srgbClr val="1C1C1C"/>
                </a:solidFill>
              </a:rPr>
              <a:t>Soldiers </a:t>
            </a:r>
            <a:r>
              <a:rPr lang="en-US" sz="2000" dirty="0">
                <a:solidFill>
                  <a:srgbClr val="1C1C1C"/>
                </a:solidFill>
              </a:rPr>
              <a:t>understanding of mission and their specific </a:t>
            </a:r>
            <a:r>
              <a:rPr lang="en-US" sz="2000" dirty="0" smtClean="0">
                <a:solidFill>
                  <a:srgbClr val="1C1C1C"/>
                </a:solidFill>
              </a:rPr>
              <a:t>responsibilities</a:t>
            </a:r>
          </a:p>
          <a:p>
            <a:pPr marL="1143000" lvl="2" indent="-228600">
              <a:spcBef>
                <a:spcPts val="600"/>
              </a:spcBef>
              <a:spcAft>
                <a:spcPts val="600"/>
              </a:spcAft>
              <a:buSzPct val="70000"/>
              <a:buFont typeface="Arial" pitchFamily="34" charset="0"/>
              <a:buChar char="•"/>
              <a:defRPr/>
            </a:pPr>
            <a:r>
              <a:rPr lang="en-US" sz="2000" dirty="0" smtClean="0">
                <a:solidFill>
                  <a:srgbClr val="1C1C1C"/>
                </a:solidFill>
              </a:rPr>
              <a:t>Communications</a:t>
            </a:r>
            <a:r>
              <a:rPr lang="en-US" sz="2000" dirty="0">
                <a:solidFill>
                  <a:srgbClr val="1C1C1C"/>
                </a:solidFill>
              </a:rPr>
              <a:t>: radios, frequencies, </a:t>
            </a:r>
            <a:r>
              <a:rPr lang="en-US" sz="2000" dirty="0" smtClean="0">
                <a:solidFill>
                  <a:srgbClr val="1C1C1C"/>
                </a:solidFill>
              </a:rPr>
              <a:t>batteries</a:t>
            </a:r>
          </a:p>
          <a:p>
            <a:pPr marL="1143000" lvl="2" indent="-228600">
              <a:spcBef>
                <a:spcPts val="600"/>
              </a:spcBef>
              <a:spcAft>
                <a:spcPts val="600"/>
              </a:spcAft>
              <a:buSzPct val="70000"/>
              <a:buFont typeface="Arial" pitchFamily="34" charset="0"/>
              <a:buChar char="•"/>
              <a:defRPr/>
            </a:pPr>
            <a:r>
              <a:rPr lang="en-US" sz="2000" dirty="0" smtClean="0">
                <a:solidFill>
                  <a:srgbClr val="1C1C1C"/>
                </a:solidFill>
              </a:rPr>
              <a:t>Rations </a:t>
            </a:r>
            <a:r>
              <a:rPr lang="en-US" sz="2000" dirty="0">
                <a:solidFill>
                  <a:srgbClr val="1C1C1C"/>
                </a:solidFill>
              </a:rPr>
              <a:t>and </a:t>
            </a:r>
            <a:r>
              <a:rPr lang="en-US" sz="2000" dirty="0" smtClean="0">
                <a:solidFill>
                  <a:srgbClr val="1C1C1C"/>
                </a:solidFill>
              </a:rPr>
              <a:t>water</a:t>
            </a:r>
          </a:p>
          <a:p>
            <a:pPr marL="1143000" lvl="2" indent="-228600">
              <a:spcBef>
                <a:spcPts val="600"/>
              </a:spcBef>
              <a:spcAft>
                <a:spcPts val="600"/>
              </a:spcAft>
              <a:buSzPct val="70000"/>
              <a:buFont typeface="Arial" pitchFamily="34" charset="0"/>
              <a:buChar char="•"/>
              <a:defRPr/>
            </a:pPr>
            <a:r>
              <a:rPr lang="en-US" sz="2000" dirty="0" smtClean="0">
                <a:solidFill>
                  <a:srgbClr val="1C1C1C"/>
                </a:solidFill>
              </a:rPr>
              <a:t>Camouflage</a:t>
            </a:r>
            <a:r>
              <a:rPr lang="en-US" sz="2000" dirty="0">
                <a:solidFill>
                  <a:srgbClr val="1C1C1C"/>
                </a:solidFill>
              </a:rPr>
              <a:t>; personnel and equipment</a:t>
            </a:r>
          </a:p>
        </p:txBody>
      </p:sp>
      <p:pic>
        <p:nvPicPr>
          <p:cNvPr id="4098" name="Picture 2" descr="C:\Users\b.gonzalez.ctr\Desktop\imagesCAGPXW6D.jpg"/>
          <p:cNvPicPr>
            <a:picLocks noChangeAspect="1" noChangeArrowheads="1"/>
          </p:cNvPicPr>
          <p:nvPr/>
        </p:nvPicPr>
        <p:blipFill>
          <a:blip r:embed="rId3" cstate="print"/>
          <a:srcRect/>
          <a:stretch>
            <a:fillRect/>
          </a:stretch>
        </p:blipFill>
        <p:spPr bwMode="auto">
          <a:xfrm>
            <a:off x="304800" y="4648200"/>
            <a:ext cx="2494844"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itle 1"/>
          <p:cNvSpPr>
            <a:spLocks noGrp="1"/>
          </p:cNvSpPr>
          <p:nvPr>
            <p:ph type="title"/>
          </p:nvPr>
        </p:nvSpPr>
        <p:spPr>
          <a:xfrm>
            <a:off x="0" y="0"/>
            <a:ext cx="9144000" cy="792163"/>
          </a:xfrm>
        </p:spPr>
        <p:txBody>
          <a:bodyPr/>
          <a:lstStyle/>
          <a:p>
            <a:pPr eaLnBrk="1" hangingPunct="1"/>
            <a:r>
              <a:rPr lang="en-US" sz="3200" b="1" dirty="0" smtClean="0">
                <a:latin typeface="Arial" pitchFamily="34" charset="0"/>
                <a:cs typeface="Arial" pitchFamily="34" charset="0"/>
              </a:rPr>
              <a:t>Summary</a:t>
            </a:r>
          </a:p>
        </p:txBody>
      </p:sp>
      <p:sp>
        <p:nvSpPr>
          <p:cNvPr id="32770" name="Content Placeholder 2"/>
          <p:cNvSpPr>
            <a:spLocks noGrp="1"/>
          </p:cNvSpPr>
          <p:nvPr>
            <p:ph idx="1"/>
          </p:nvPr>
        </p:nvSpPr>
        <p:spPr>
          <a:xfrm>
            <a:off x="381000" y="1219201"/>
            <a:ext cx="8686800" cy="5410200"/>
          </a:xfrm>
        </p:spPr>
        <p:txBody>
          <a:bodyPr>
            <a:normAutofit lnSpcReduction="10000"/>
          </a:bodyPr>
          <a:lstStyle/>
          <a:p>
            <a:pPr marL="0" indent="0">
              <a:spcBef>
                <a:spcPts val="1000"/>
              </a:spcBef>
              <a:buNone/>
              <a:defRPr/>
            </a:pPr>
            <a:r>
              <a:rPr lang="en-US" sz="2400" b="1" dirty="0" smtClean="0">
                <a:latin typeface="Arial" pitchFamily="34" charset="0"/>
                <a:cs typeface="Arial" pitchFamily="34" charset="0"/>
              </a:rPr>
              <a:t>Lesson: Tactical Planning</a:t>
            </a:r>
            <a:endParaRPr lang="en-US" sz="2400" b="1" dirty="0">
              <a:latin typeface="Arial" pitchFamily="34" charset="0"/>
              <a:cs typeface="Arial" pitchFamily="34" charset="0"/>
            </a:endParaRPr>
          </a:p>
          <a:p>
            <a:pPr marL="0" indent="0">
              <a:spcBef>
                <a:spcPts val="1000"/>
              </a:spcBef>
              <a:buNone/>
              <a:defRPr/>
            </a:pPr>
            <a:r>
              <a:rPr lang="en-US" sz="2400" b="1" dirty="0" smtClean="0">
                <a:latin typeface="Arial" pitchFamily="34" charset="0"/>
                <a:cs typeface="Arial" pitchFamily="34" charset="0"/>
              </a:rPr>
              <a:t>During this lesson </a:t>
            </a:r>
            <a:r>
              <a:rPr lang="en-US" sz="2400" b="1" dirty="0" smtClean="0"/>
              <a:t>we covered the </a:t>
            </a:r>
            <a:r>
              <a:rPr lang="en-US" sz="2400" b="1" u="sng" dirty="0" smtClean="0"/>
              <a:t>8 steps of the TLP</a:t>
            </a:r>
            <a:r>
              <a:rPr lang="en-US" sz="2400" b="1" dirty="0" smtClean="0"/>
              <a:t>:</a:t>
            </a:r>
            <a:endParaRPr lang="en-US" sz="2400" b="1" dirty="0" smtClean="0">
              <a:latin typeface="Arial" pitchFamily="34" charset="0"/>
              <a:cs typeface="Arial" pitchFamily="34" charset="0"/>
            </a:endParaRPr>
          </a:p>
          <a:p>
            <a:pPr lvl="1">
              <a:buFontTx/>
              <a:buAutoNum type="arabicPeriod"/>
            </a:pPr>
            <a:r>
              <a:rPr lang="en-US" sz="2400" dirty="0" smtClean="0">
                <a:solidFill>
                  <a:srgbClr val="000000"/>
                </a:solidFill>
              </a:rPr>
              <a:t>Receive the Mission</a:t>
            </a:r>
          </a:p>
          <a:p>
            <a:pPr lvl="1">
              <a:buFontTx/>
              <a:buAutoNum type="arabicPeriod"/>
            </a:pPr>
            <a:endParaRPr lang="en-US" sz="1000" dirty="0" smtClean="0">
              <a:solidFill>
                <a:srgbClr val="000000"/>
              </a:solidFill>
            </a:endParaRPr>
          </a:p>
          <a:p>
            <a:pPr lvl="1">
              <a:buFontTx/>
              <a:buAutoNum type="arabicPeriod"/>
            </a:pPr>
            <a:r>
              <a:rPr lang="en-US" sz="2400" dirty="0" smtClean="0">
                <a:solidFill>
                  <a:srgbClr val="000000"/>
                </a:solidFill>
              </a:rPr>
              <a:t>Issue a Warning order</a:t>
            </a:r>
          </a:p>
          <a:p>
            <a:pPr lvl="1">
              <a:buFontTx/>
              <a:buAutoNum type="arabicPeriod"/>
            </a:pPr>
            <a:endParaRPr lang="en-US" sz="1000" dirty="0" smtClean="0">
              <a:solidFill>
                <a:srgbClr val="000000"/>
              </a:solidFill>
            </a:endParaRPr>
          </a:p>
          <a:p>
            <a:pPr lvl="1">
              <a:buFontTx/>
              <a:buAutoNum type="arabicPeriod"/>
            </a:pPr>
            <a:r>
              <a:rPr lang="en-US" sz="2400" dirty="0" smtClean="0">
                <a:solidFill>
                  <a:srgbClr val="000000"/>
                </a:solidFill>
              </a:rPr>
              <a:t>Make a Tentative Plan</a:t>
            </a:r>
          </a:p>
          <a:p>
            <a:pPr lvl="1">
              <a:buFontTx/>
              <a:buAutoNum type="arabicPeriod"/>
            </a:pPr>
            <a:endParaRPr lang="en-US" sz="1000" dirty="0" smtClean="0">
              <a:solidFill>
                <a:srgbClr val="000000"/>
              </a:solidFill>
            </a:endParaRPr>
          </a:p>
          <a:p>
            <a:pPr lvl="1">
              <a:buFontTx/>
              <a:buAutoNum type="arabicPeriod"/>
            </a:pPr>
            <a:r>
              <a:rPr lang="en-US" sz="2400" dirty="0" smtClean="0">
                <a:solidFill>
                  <a:srgbClr val="000000"/>
                </a:solidFill>
              </a:rPr>
              <a:t>Initiate Movement</a:t>
            </a:r>
          </a:p>
          <a:p>
            <a:pPr lvl="1">
              <a:buFontTx/>
              <a:buAutoNum type="arabicPeriod"/>
            </a:pPr>
            <a:endParaRPr lang="en-US" sz="1000" dirty="0" smtClean="0">
              <a:solidFill>
                <a:srgbClr val="000000"/>
              </a:solidFill>
            </a:endParaRPr>
          </a:p>
          <a:p>
            <a:pPr lvl="1">
              <a:buFontTx/>
              <a:buAutoNum type="arabicPeriod"/>
            </a:pPr>
            <a:r>
              <a:rPr lang="en-US" sz="2400" dirty="0" smtClean="0">
                <a:solidFill>
                  <a:srgbClr val="000000"/>
                </a:solidFill>
              </a:rPr>
              <a:t>Conduct Reconnaissance</a:t>
            </a:r>
          </a:p>
          <a:p>
            <a:pPr lvl="1">
              <a:buFontTx/>
              <a:buAutoNum type="arabicPeriod"/>
            </a:pPr>
            <a:endParaRPr lang="en-US" sz="1000" dirty="0" smtClean="0">
              <a:solidFill>
                <a:srgbClr val="000000"/>
              </a:solidFill>
            </a:endParaRPr>
          </a:p>
          <a:p>
            <a:pPr lvl="1">
              <a:buFontTx/>
              <a:buAutoNum type="arabicPeriod"/>
            </a:pPr>
            <a:r>
              <a:rPr lang="en-US" sz="2400" dirty="0" smtClean="0">
                <a:solidFill>
                  <a:srgbClr val="000000"/>
                </a:solidFill>
              </a:rPr>
              <a:t>Complete the Plan</a:t>
            </a:r>
          </a:p>
          <a:p>
            <a:pPr lvl="1">
              <a:buFontTx/>
              <a:buAutoNum type="arabicPeriod"/>
            </a:pPr>
            <a:endParaRPr lang="en-US" sz="1000" dirty="0" smtClean="0">
              <a:solidFill>
                <a:srgbClr val="000000"/>
              </a:solidFill>
            </a:endParaRPr>
          </a:p>
          <a:p>
            <a:pPr lvl="1">
              <a:buFontTx/>
              <a:buAutoNum type="arabicPeriod"/>
            </a:pPr>
            <a:r>
              <a:rPr lang="en-US" sz="2400" dirty="0" smtClean="0">
                <a:solidFill>
                  <a:srgbClr val="000000"/>
                </a:solidFill>
              </a:rPr>
              <a:t>Issue the Order</a:t>
            </a:r>
          </a:p>
          <a:p>
            <a:pPr lvl="1">
              <a:buFontTx/>
              <a:buAutoNum type="arabicPeriod"/>
            </a:pPr>
            <a:endParaRPr lang="en-US" sz="1000" dirty="0" smtClean="0">
              <a:solidFill>
                <a:srgbClr val="000000"/>
              </a:solidFill>
            </a:endParaRPr>
          </a:p>
          <a:p>
            <a:pPr lvl="1">
              <a:buFontTx/>
              <a:buAutoNum type="arabicPeriod"/>
            </a:pPr>
            <a:r>
              <a:rPr lang="en-US" sz="2400" dirty="0" smtClean="0">
                <a:solidFill>
                  <a:srgbClr val="000000"/>
                </a:solidFill>
              </a:rPr>
              <a:t>Supervise and Refine</a:t>
            </a:r>
            <a:endParaRPr lang="en-US" sz="1800" dirty="0" smtClean="0">
              <a:latin typeface="Arial" pitchFamily="34" charset="0"/>
              <a:cs typeface="Arial"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5105400" y="2105757"/>
            <a:ext cx="3733800" cy="45236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192213"/>
            <a:ext cx="8686800" cy="5665787"/>
          </a:xfrm>
        </p:spPr>
        <p:txBody>
          <a:bodyPr/>
          <a:lstStyle/>
          <a:p>
            <a:pPr eaLnBrk="1" hangingPunct="1">
              <a:buFont typeface="Arial" charset="0"/>
              <a:buNone/>
            </a:pPr>
            <a:endParaRPr lang="en-US" sz="3600" dirty="0" smtClean="0">
              <a:latin typeface="Arial" pitchFamily="34" charset="0"/>
              <a:cs typeface="Arial" pitchFamily="34" charset="0"/>
            </a:endParaRPr>
          </a:p>
          <a:p>
            <a:pPr eaLnBrk="1" hangingPunct="1">
              <a:buFont typeface="Arial" charset="0"/>
              <a:buNone/>
            </a:pPr>
            <a:endParaRPr lang="en-US" sz="3600" dirty="0" smtClean="0">
              <a:latin typeface="Arial" pitchFamily="34" charset="0"/>
              <a:cs typeface="Arial" pitchFamily="34" charset="0"/>
            </a:endParaRPr>
          </a:p>
          <a:p>
            <a:pPr eaLnBrk="1" hangingPunct="1">
              <a:buFont typeface="Arial" charset="0"/>
              <a:buNone/>
            </a:pPr>
            <a:endParaRPr lang="en-US" sz="3600" dirty="0" smtClean="0">
              <a:latin typeface="Arial" pitchFamily="34" charset="0"/>
              <a:cs typeface="Arial" pitchFamily="34" charset="0"/>
            </a:endParaRPr>
          </a:p>
          <a:p>
            <a:pPr algn="ctr" eaLnBrk="1" hangingPunct="1">
              <a:buFont typeface="Arial" charset="0"/>
              <a:buNone/>
            </a:pPr>
            <a:r>
              <a:rPr lang="en-US" sz="3600" dirty="0" smtClean="0">
                <a:latin typeface="Arial" pitchFamily="34" charset="0"/>
                <a:cs typeface="Arial" pitchFamily="34" charset="0"/>
              </a:rPr>
              <a:t>BACK-UP</a:t>
            </a:r>
          </a:p>
        </p:txBody>
      </p:sp>
      <p:sp>
        <p:nvSpPr>
          <p:cNvPr id="4"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8D3CDA88-A1C7-4ED3-9694-67B1A0FD1A21}" type="slidenum">
              <a:rPr lang="en-US" sz="1200" smtClean="0">
                <a:solidFill>
                  <a:schemeClr val="tx1">
                    <a:tint val="75000"/>
                  </a:schemeClr>
                </a:solidFill>
                <a:latin typeface="Arial" pitchFamily="34" charset="0"/>
                <a:cs typeface="Arial" pitchFamily="34" charset="0"/>
              </a:rPr>
              <a:pPr algn="r">
                <a:defRPr/>
              </a:pPr>
              <a:t>46</a:t>
            </a:fld>
            <a:endParaRPr lang="en-US" sz="1200"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36" name="Title 1"/>
          <p:cNvSpPr>
            <a:spLocks noGrp="1"/>
          </p:cNvSpPr>
          <p:nvPr>
            <p:ph type="title"/>
          </p:nvPr>
        </p:nvSpPr>
        <p:spPr>
          <a:xfrm>
            <a:off x="0" y="0"/>
            <a:ext cx="9144000" cy="792163"/>
          </a:xfrm>
        </p:spPr>
        <p:txBody>
          <a:bodyPr rtlCol="0">
            <a:normAutofit/>
          </a:bodyPr>
          <a:lstStyle/>
          <a:p>
            <a:pPr eaLnBrk="1" fontAlgn="auto" hangingPunct="1">
              <a:spcAft>
                <a:spcPts val="0"/>
              </a:spcAft>
              <a:defRPr/>
            </a:pPr>
            <a:r>
              <a:rPr lang="en-US" sz="3200" b="1" dirty="0" smtClean="0">
                <a:latin typeface="Arial" pitchFamily="34" charset="0"/>
                <a:cs typeface="Arial" pitchFamily="34" charset="0"/>
              </a:rPr>
              <a:t>Terminal Learning Objective</a:t>
            </a:r>
          </a:p>
        </p:txBody>
      </p:sp>
      <p:sp>
        <p:nvSpPr>
          <p:cNvPr id="5"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7C8AC597-DB61-48D4-B59A-8A2658C053FD}" type="slidenum">
              <a:rPr lang="en-US" sz="1200" smtClean="0">
                <a:solidFill>
                  <a:schemeClr val="tx1">
                    <a:tint val="75000"/>
                  </a:schemeClr>
                </a:solidFill>
                <a:latin typeface="Arial" pitchFamily="34" charset="0"/>
                <a:cs typeface="Arial" pitchFamily="34" charset="0"/>
              </a:rPr>
              <a:pPr algn="r">
                <a:defRPr/>
              </a:pPr>
              <a:t>47</a:t>
            </a:fld>
            <a:endParaRPr lang="en-US" sz="1200" dirty="0">
              <a:solidFill>
                <a:schemeClr val="tx1">
                  <a:tint val="75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914400" y="762000"/>
            <a:ext cx="7000875"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2400" y="815975"/>
            <a:ext cx="2514599" cy="307777"/>
          </a:xfrm>
          <a:prstGeom prst="rect">
            <a:avLst/>
          </a:prstGeom>
          <a:noFill/>
          <a:ln w="9525">
            <a:noFill/>
            <a:miter lim="800000"/>
            <a:headEnd/>
            <a:tailEnd/>
          </a:ln>
        </p:spPr>
        <p:txBody>
          <a:bodyPr wrap="square">
            <a:spAutoFit/>
          </a:bodyPr>
          <a:lstStyle/>
          <a:p>
            <a:r>
              <a:rPr lang="en-US" sz="1400" b="1" u="sng" dirty="0">
                <a:latin typeface="Arial" pitchFamily="34" charset="0"/>
                <a:cs typeface="Arial" pitchFamily="34" charset="0"/>
              </a:rPr>
              <a:t>Troop </a:t>
            </a:r>
            <a:r>
              <a:rPr lang="en-US" sz="1400" b="1" u="sng" dirty="0" smtClean="0">
                <a:latin typeface="Arial" pitchFamily="34" charset="0"/>
                <a:cs typeface="Arial" pitchFamily="34" charset="0"/>
              </a:rPr>
              <a:t>Leading Procedures</a:t>
            </a:r>
            <a:endParaRPr lang="en-US" sz="1400" b="1"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b="1" dirty="0">
                <a:latin typeface="Arial" pitchFamily="34" charset="0"/>
                <a:cs typeface="Arial" pitchFamily="34" charset="0"/>
              </a:rPr>
              <a:t>1. </a:t>
            </a:r>
            <a:r>
              <a:rPr lang="en-US" sz="1400" b="1" dirty="0">
                <a:latin typeface="Arial" pitchFamily="34" charset="0"/>
                <a:cs typeface="Arial" pitchFamily="34" charset="0"/>
              </a:rPr>
              <a:t>Receive the mission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Initial timeline, possible mission</a:t>
            </a:r>
          </a:p>
          <a:p>
            <a:pPr marL="342900" indent="-342900"/>
            <a:r>
              <a:rPr lang="en-US" sz="1600" b="1" dirty="0">
                <a:latin typeface="Arial" pitchFamily="34" charset="0"/>
                <a:cs typeface="Arial" pitchFamily="34" charset="0"/>
              </a:rPr>
              <a:t>2. </a:t>
            </a:r>
            <a:r>
              <a:rPr lang="en-US" sz="1400" b="1" dirty="0">
                <a:latin typeface="Arial" pitchFamily="34" charset="0"/>
                <a:cs typeface="Arial" pitchFamily="34" charset="0"/>
              </a:rPr>
              <a:t>Issue the WARNO</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5 Paragraph format (min info)</a:t>
            </a:r>
          </a:p>
          <a:p>
            <a:pPr marL="342900" indent="-342900"/>
            <a:r>
              <a:rPr lang="en-US" sz="1600" b="1" dirty="0">
                <a:latin typeface="Arial" pitchFamily="34" charset="0"/>
                <a:cs typeface="Arial" pitchFamily="34" charset="0"/>
              </a:rPr>
              <a:t>3</a:t>
            </a:r>
            <a:r>
              <a:rPr lang="en-US" sz="1400" b="1" dirty="0">
                <a:latin typeface="Arial" pitchFamily="34" charset="0"/>
                <a:cs typeface="Arial" pitchFamily="34" charset="0"/>
              </a:rPr>
              <a:t>. Make a tentative plan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a. Mission analysis</a:t>
            </a:r>
          </a:p>
          <a:p>
            <a:pPr marL="342900" indent="-342900"/>
            <a:r>
              <a:rPr lang="en-US" sz="1200" b="1" dirty="0">
                <a:latin typeface="Arial" pitchFamily="34" charset="0"/>
                <a:cs typeface="Arial" pitchFamily="34" charset="0"/>
              </a:rPr>
              <a:t>	b. COA development</a:t>
            </a:r>
          </a:p>
          <a:p>
            <a:pPr marL="342900" indent="-342900"/>
            <a:r>
              <a:rPr lang="en-US" sz="1200" b="1" dirty="0">
                <a:latin typeface="Arial" pitchFamily="34" charset="0"/>
                <a:cs typeface="Arial" pitchFamily="34" charset="0"/>
              </a:rPr>
              <a:t>	c. COA analysis</a:t>
            </a:r>
          </a:p>
          <a:p>
            <a:pPr marL="342900" indent="-342900"/>
            <a:r>
              <a:rPr lang="en-US" sz="1200" b="1" dirty="0">
                <a:latin typeface="Arial" pitchFamily="34" charset="0"/>
                <a:cs typeface="Arial" pitchFamily="34" charset="0"/>
              </a:rPr>
              <a:t>	d. COA comparison</a:t>
            </a:r>
          </a:p>
          <a:p>
            <a:pPr marL="342900" indent="-342900"/>
            <a:r>
              <a:rPr lang="en-US" sz="1200" b="1" dirty="0">
                <a:latin typeface="Arial" pitchFamily="34" charset="0"/>
                <a:cs typeface="Arial" pitchFamily="34" charset="0"/>
              </a:rPr>
              <a:t>	e. COA selection</a:t>
            </a:r>
          </a:p>
          <a:p>
            <a:pPr marL="342900" indent="-342900"/>
            <a:r>
              <a:rPr lang="en-US" sz="1600" b="1" dirty="0">
                <a:latin typeface="Arial" pitchFamily="34" charset="0"/>
                <a:cs typeface="Arial" pitchFamily="34" charset="0"/>
              </a:rPr>
              <a:t>4. </a:t>
            </a:r>
            <a:r>
              <a:rPr lang="en-US" sz="1400" b="1" dirty="0">
                <a:latin typeface="Arial" pitchFamily="34" charset="0"/>
                <a:cs typeface="Arial" pitchFamily="34" charset="0"/>
              </a:rPr>
              <a:t>Initiate Movement</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XO, 1SG</a:t>
            </a:r>
          </a:p>
          <a:p>
            <a:pPr marL="342900" indent="-342900"/>
            <a:r>
              <a:rPr lang="en-US" sz="1600" b="1" dirty="0">
                <a:latin typeface="Arial" pitchFamily="34" charset="0"/>
                <a:cs typeface="Arial" pitchFamily="34" charset="0"/>
              </a:rPr>
              <a:t>5. </a:t>
            </a:r>
            <a:r>
              <a:rPr lang="en-US" sz="1400" b="1" dirty="0">
                <a:latin typeface="Arial" pitchFamily="34" charset="0"/>
                <a:cs typeface="Arial" pitchFamily="34" charset="0"/>
              </a:rPr>
              <a:t>Conduct Reconnaissance</a:t>
            </a:r>
          </a:p>
          <a:p>
            <a:pPr marL="342900" indent="-342900"/>
            <a:r>
              <a:rPr lang="en-US" sz="1400" b="1" dirty="0">
                <a:latin typeface="Arial" pitchFamily="34" charset="0"/>
                <a:cs typeface="Arial" pitchFamily="34" charset="0"/>
              </a:rPr>
              <a:t>6. Complete the plan</a:t>
            </a:r>
          </a:p>
          <a:p>
            <a:pPr marL="342900" indent="-342900"/>
            <a:r>
              <a:rPr lang="en-US" sz="1200" b="1" dirty="0">
                <a:latin typeface="Arial" pitchFamily="34" charset="0"/>
                <a:cs typeface="Arial" pitchFamily="34" charset="0"/>
              </a:rPr>
              <a:t>	Orders Production</a:t>
            </a:r>
          </a:p>
          <a:p>
            <a:pPr marL="342900" indent="-342900"/>
            <a:r>
              <a:rPr lang="en-US" sz="1600" b="1" dirty="0">
                <a:latin typeface="Arial" pitchFamily="34" charset="0"/>
                <a:cs typeface="Arial" pitchFamily="34" charset="0"/>
              </a:rPr>
              <a:t>7. </a:t>
            </a:r>
            <a:r>
              <a:rPr lang="en-US" sz="1400" b="1" dirty="0">
                <a:latin typeface="Arial" pitchFamily="34" charset="0"/>
                <a:cs typeface="Arial" pitchFamily="34" charset="0"/>
              </a:rPr>
              <a:t>Issue the Order</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Verbal, Terrain Model, Paper</a:t>
            </a:r>
          </a:p>
          <a:p>
            <a:pPr marL="342900" indent="-342900"/>
            <a:r>
              <a:rPr lang="en-US" sz="1600" b="1" dirty="0">
                <a:latin typeface="Arial" pitchFamily="34" charset="0"/>
                <a:cs typeface="Arial" pitchFamily="34" charset="0"/>
              </a:rPr>
              <a:t>8.  </a:t>
            </a:r>
            <a:r>
              <a:rPr lang="en-US" sz="1400" b="1" dirty="0">
                <a:latin typeface="Arial" pitchFamily="34" charset="0"/>
                <a:cs typeface="Arial" pitchFamily="34" charset="0"/>
              </a:rPr>
              <a:t>Supervise and Refine</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Confirm Briefs</a:t>
            </a:r>
          </a:p>
          <a:p>
            <a:pPr marL="342900" indent="-342900"/>
            <a:r>
              <a:rPr lang="en-US" sz="1200" b="1" dirty="0">
                <a:latin typeface="Arial" pitchFamily="34" charset="0"/>
                <a:cs typeface="Arial" pitchFamily="34" charset="0"/>
              </a:rPr>
              <a:t>	Back Briefs</a:t>
            </a:r>
          </a:p>
          <a:p>
            <a:pPr marL="342900" indent="-342900"/>
            <a:r>
              <a:rPr lang="en-US" sz="1200" b="1" dirty="0">
                <a:latin typeface="Arial" pitchFamily="34" charset="0"/>
                <a:cs typeface="Arial" pitchFamily="34" charset="0"/>
              </a:rPr>
              <a:t>	Rehearsals</a:t>
            </a:r>
          </a:p>
          <a:p>
            <a:pPr marL="342900" indent="-342900"/>
            <a:r>
              <a:rPr lang="en-US" sz="1200" b="1" dirty="0">
                <a:latin typeface="Arial" pitchFamily="34" charset="0"/>
                <a:cs typeface="Arial" pitchFamily="34" charset="0"/>
              </a:rPr>
              <a:t>	PCC-1 down</a:t>
            </a:r>
          </a:p>
          <a:p>
            <a:pPr marL="342900" indent="-342900"/>
            <a:r>
              <a:rPr lang="en-US" sz="1200" b="1"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sp>
        <p:nvSpPr>
          <p:cNvPr id="18436" name="TextBox 5"/>
          <p:cNvSpPr txBox="1">
            <a:spLocks noChangeArrowheads="1"/>
          </p:cNvSpPr>
          <p:nvPr/>
        </p:nvSpPr>
        <p:spPr bwMode="auto">
          <a:xfrm>
            <a:off x="2759075" y="1033463"/>
            <a:ext cx="2955925" cy="1938992"/>
          </a:xfrm>
          <a:prstGeom prst="rect">
            <a:avLst/>
          </a:prstGeom>
          <a:noFill/>
          <a:ln w="28575">
            <a:solidFill>
              <a:schemeClr val="tx2"/>
            </a:solidFill>
            <a:miter lim="800000"/>
            <a:headEnd/>
            <a:tailEnd/>
          </a:ln>
        </p:spPr>
        <p:txBody>
          <a:bodyPr wrap="square">
            <a:spAutoFit/>
          </a:bodyPr>
          <a:lstStyle/>
          <a:p>
            <a:pPr marL="109538" indent="-109538">
              <a:buFont typeface="Arial" charset="0"/>
              <a:buChar char="•"/>
            </a:pPr>
            <a:r>
              <a:rPr lang="en-US" sz="1200" b="1" dirty="0">
                <a:latin typeface="Arial" pitchFamily="34" charset="0"/>
                <a:cs typeface="Arial" pitchFamily="34" charset="0"/>
              </a:rPr>
              <a:t>Type of operation</a:t>
            </a:r>
          </a:p>
          <a:p>
            <a:pPr marL="109538" indent="-109538">
              <a:buFont typeface="Arial" charset="0"/>
              <a:buChar char="•"/>
            </a:pPr>
            <a:r>
              <a:rPr lang="en-US" sz="1200" b="1" dirty="0">
                <a:latin typeface="Arial" pitchFamily="34" charset="0"/>
                <a:cs typeface="Arial" pitchFamily="34" charset="0"/>
              </a:rPr>
              <a:t>General location of Operation</a:t>
            </a:r>
          </a:p>
          <a:p>
            <a:pPr marL="109538" indent="-109538">
              <a:buFont typeface="Arial" charset="0"/>
              <a:buChar char="•"/>
            </a:pPr>
            <a:r>
              <a:rPr lang="en-US" sz="1200" b="1" dirty="0">
                <a:latin typeface="Arial" pitchFamily="34" charset="0"/>
                <a:cs typeface="Arial" pitchFamily="34" charset="0"/>
              </a:rPr>
              <a:t>Initial operational timeline</a:t>
            </a:r>
          </a:p>
          <a:p>
            <a:pPr marL="109538" indent="-109538">
              <a:buFont typeface="Arial" charset="0"/>
              <a:buChar char="•"/>
            </a:pPr>
            <a:r>
              <a:rPr lang="en-US" sz="1200" b="1" dirty="0">
                <a:latin typeface="Arial" pitchFamily="34" charset="0"/>
                <a:cs typeface="Arial" pitchFamily="34" charset="0"/>
              </a:rPr>
              <a:t>Reconnaissance to initiate</a:t>
            </a:r>
          </a:p>
          <a:p>
            <a:pPr marL="109538" indent="-109538">
              <a:buFont typeface="Arial" charset="0"/>
              <a:buChar char="•"/>
            </a:pPr>
            <a:r>
              <a:rPr lang="en-US" sz="1200" b="1" dirty="0">
                <a:latin typeface="Arial" pitchFamily="34" charset="0"/>
                <a:cs typeface="Arial" pitchFamily="34" charset="0"/>
              </a:rPr>
              <a:t>Movement to initiate</a:t>
            </a:r>
          </a:p>
          <a:p>
            <a:pPr marL="109538" indent="-109538">
              <a:buFont typeface="Arial" charset="0"/>
              <a:buChar char="•"/>
            </a:pPr>
            <a:r>
              <a:rPr lang="en-US" sz="1200" b="1" dirty="0">
                <a:latin typeface="Arial" pitchFamily="34" charset="0"/>
                <a:cs typeface="Arial" pitchFamily="34" charset="0"/>
              </a:rPr>
              <a:t>Planning and preparation instructions</a:t>
            </a:r>
          </a:p>
          <a:p>
            <a:pPr marL="117475" lvl="1" indent="-117475">
              <a:buFont typeface="Arial" charset="0"/>
              <a:buChar char="•"/>
            </a:pPr>
            <a:r>
              <a:rPr lang="en-US" sz="1200" b="1" dirty="0">
                <a:latin typeface="Arial" pitchFamily="34" charset="0"/>
                <a:cs typeface="Arial" pitchFamily="34" charset="0"/>
              </a:rPr>
              <a:t>To include planning timeline</a:t>
            </a:r>
          </a:p>
          <a:p>
            <a:pPr marL="109538" indent="-109538">
              <a:buFont typeface="Arial" charset="0"/>
              <a:buChar char="•"/>
            </a:pPr>
            <a:r>
              <a:rPr lang="en-US" sz="1200" b="1" dirty="0">
                <a:latin typeface="Arial" pitchFamily="34" charset="0"/>
                <a:cs typeface="Arial" pitchFamily="34" charset="0"/>
              </a:rPr>
              <a:t>Information requirements (IR &amp; CCIR)</a:t>
            </a:r>
          </a:p>
        </p:txBody>
      </p:sp>
      <p:sp>
        <p:nvSpPr>
          <p:cNvPr id="18439" name="TextBox 21"/>
          <p:cNvSpPr txBox="1">
            <a:spLocks noChangeArrowheads="1"/>
          </p:cNvSpPr>
          <p:nvPr/>
        </p:nvSpPr>
        <p:spPr bwMode="auto">
          <a:xfrm>
            <a:off x="6045200" y="3733800"/>
            <a:ext cx="30480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Higher Times</a:t>
            </a:r>
          </a:p>
          <a:p>
            <a:pPr>
              <a:buFont typeface="Arial" charset="0"/>
              <a:buChar char="•"/>
            </a:pPr>
            <a:r>
              <a:rPr lang="en-US" sz="1200" b="1" dirty="0">
                <a:latin typeface="Arial" pitchFamily="34" charset="0"/>
                <a:cs typeface="Arial" pitchFamily="34" charset="0"/>
              </a:rPr>
              <a:t> Hard Times</a:t>
            </a:r>
          </a:p>
          <a:p>
            <a:pPr>
              <a:buFont typeface="Arial" charset="0"/>
              <a:buChar char="•"/>
            </a:pPr>
            <a:r>
              <a:rPr lang="en-US" sz="1200" b="1" dirty="0">
                <a:latin typeface="Arial" pitchFamily="34" charset="0"/>
                <a:cs typeface="Arial" pitchFamily="34" charset="0"/>
              </a:rPr>
              <a:t> Company/ Platoon TLPs</a:t>
            </a:r>
          </a:p>
          <a:p>
            <a:pPr>
              <a:buFont typeface="Arial" charset="0"/>
              <a:buChar char="•"/>
            </a:pPr>
            <a:r>
              <a:rPr lang="en-US" sz="1200" b="1" dirty="0">
                <a:latin typeface="Arial" pitchFamily="34" charset="0"/>
                <a:cs typeface="Arial" pitchFamily="34" charset="0"/>
              </a:rPr>
              <a:t> Light Data</a:t>
            </a:r>
          </a:p>
          <a:p>
            <a:pPr>
              <a:buFont typeface="Arial" charset="0"/>
              <a:buChar char="•"/>
            </a:pPr>
            <a:r>
              <a:rPr lang="en-US" sz="1200" b="1" dirty="0">
                <a:latin typeface="Arial" pitchFamily="34" charset="0"/>
                <a:cs typeface="Arial" pitchFamily="34" charset="0"/>
              </a:rPr>
              <a:t> Enemy Data</a:t>
            </a:r>
          </a:p>
          <a:p>
            <a:pPr>
              <a:buFont typeface="Arial" charset="0"/>
              <a:buChar char="•"/>
            </a:pPr>
            <a:r>
              <a:rPr lang="en-US" sz="1200" b="1" dirty="0">
                <a:latin typeface="Arial" pitchFamily="34" charset="0"/>
                <a:cs typeface="Arial" pitchFamily="34" charset="0"/>
              </a:rPr>
              <a:t> 1/3, 2/3 rule</a:t>
            </a:r>
          </a:p>
        </p:txBody>
      </p:sp>
      <p:sp>
        <p:nvSpPr>
          <p:cNvPr id="18441" name="TextBox 23"/>
          <p:cNvSpPr txBox="1">
            <a:spLocks noChangeArrowheads="1"/>
          </p:cNvSpPr>
          <p:nvPr/>
        </p:nvSpPr>
        <p:spPr bwMode="auto">
          <a:xfrm>
            <a:off x="6045200" y="5334000"/>
            <a:ext cx="3048000" cy="1015663"/>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Troops</a:t>
            </a:r>
          </a:p>
          <a:p>
            <a:pPr>
              <a:buFont typeface="Arial" charset="0"/>
              <a:buChar char="•"/>
            </a:pPr>
            <a:r>
              <a:rPr lang="en-US" sz="1200" b="1" dirty="0">
                <a:latin typeface="Arial" pitchFamily="34" charset="0"/>
                <a:cs typeface="Arial" pitchFamily="34" charset="0"/>
              </a:rPr>
              <a:t> Leadership</a:t>
            </a:r>
          </a:p>
          <a:p>
            <a:pPr>
              <a:buFont typeface="Arial" charset="0"/>
              <a:buChar char="•"/>
            </a:pPr>
            <a:r>
              <a:rPr lang="en-US" sz="1200" b="1" dirty="0">
                <a:latin typeface="Arial" pitchFamily="34" charset="0"/>
                <a:cs typeface="Arial" pitchFamily="34" charset="0"/>
              </a:rPr>
              <a:t> Morale</a:t>
            </a:r>
          </a:p>
          <a:p>
            <a:pPr>
              <a:buFont typeface="Arial" charset="0"/>
              <a:buChar char="•"/>
            </a:pPr>
            <a:r>
              <a:rPr lang="en-US" sz="1200" b="1" dirty="0">
                <a:latin typeface="Arial" pitchFamily="34" charset="0"/>
                <a:cs typeface="Arial" pitchFamily="34" charset="0"/>
              </a:rPr>
              <a:t> Training &amp; Experience</a:t>
            </a:r>
          </a:p>
          <a:p>
            <a:pPr>
              <a:buFont typeface="Arial" charset="0"/>
              <a:buChar char="•"/>
            </a:pPr>
            <a:r>
              <a:rPr lang="en-US" sz="1200" b="1" dirty="0">
                <a:latin typeface="Arial" pitchFamily="34" charset="0"/>
                <a:cs typeface="Arial" pitchFamily="34" charset="0"/>
              </a:rPr>
              <a:t> Capabilities by WFF</a:t>
            </a:r>
          </a:p>
        </p:txBody>
      </p:sp>
      <p:cxnSp>
        <p:nvCxnSpPr>
          <p:cNvPr id="26" name="Straight Connector 25"/>
          <p:cNvCxnSpPr/>
          <p:nvPr/>
        </p:nvCxnSpPr>
        <p:spPr>
          <a:xfrm>
            <a:off x="5791200" y="990600"/>
            <a:ext cx="0" cy="441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990600"/>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3275" y="27051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73275" y="1828800"/>
            <a:ext cx="6096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54675" y="54102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0" idx="2"/>
            <a:endCxn id="18440" idx="0"/>
          </p:cNvCxnSpPr>
          <p:nvPr/>
        </p:nvCxnSpPr>
        <p:spPr>
          <a:xfrm>
            <a:off x="4206875" y="4509195"/>
            <a:ext cx="0" cy="40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5-Point Star 53"/>
          <p:cNvSpPr/>
          <p:nvPr/>
        </p:nvSpPr>
        <p:spPr>
          <a:xfrm>
            <a:off x="8305800" y="4267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1" name="TextBox 54"/>
          <p:cNvSpPr txBox="1">
            <a:spLocks noChangeArrowheads="1"/>
          </p:cNvSpPr>
          <p:nvPr/>
        </p:nvSpPr>
        <p:spPr bwMode="auto">
          <a:xfrm>
            <a:off x="7239000" y="4546600"/>
            <a:ext cx="1762125" cy="461665"/>
          </a:xfrm>
          <a:prstGeom prst="rect">
            <a:avLst/>
          </a:prstGeom>
          <a:noFill/>
          <a:ln w="12700">
            <a:solidFill>
              <a:srgbClr val="00B0F0"/>
            </a:solidFill>
            <a:miter lim="800000"/>
            <a:headEnd/>
            <a:tailEnd/>
          </a:ln>
        </p:spPr>
        <p:txBody>
          <a:bodyPr>
            <a:spAutoFit/>
          </a:bodyPr>
          <a:lstStyle/>
          <a:p>
            <a:pPr algn="ctr"/>
            <a:r>
              <a:rPr lang="en-US" sz="1200" b="1" dirty="0">
                <a:solidFill>
                  <a:schemeClr val="accent1"/>
                </a:solidFill>
                <a:latin typeface="Arial" pitchFamily="34" charset="0"/>
                <a:cs typeface="Arial" pitchFamily="34" charset="0"/>
              </a:rPr>
              <a:t>Calculate additional time for </a:t>
            </a: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7848600" y="3821113"/>
            <a:ext cx="838691" cy="369332"/>
          </a:xfrm>
          <a:prstGeom prst="rect">
            <a:avLst/>
          </a:prstGeom>
          <a:noFill/>
          <a:ln w="9525">
            <a:noFill/>
            <a:miter lim="800000"/>
            <a:headEnd/>
            <a:tailEnd/>
          </a:ln>
        </p:spPr>
        <p:txBody>
          <a:bodyPr wrap="none">
            <a:spAutoFit/>
          </a:bodyPr>
          <a:lstStyle/>
          <a:p>
            <a:r>
              <a:rPr lang="en-US" b="1" dirty="0">
                <a:solidFill>
                  <a:srgbClr val="FF0000"/>
                </a:solidFill>
                <a:latin typeface="Arial" pitchFamily="34" charset="0"/>
                <a:cs typeface="Arial" pitchFamily="34" charset="0"/>
              </a:rPr>
              <a:t>HOPE</a:t>
            </a:r>
          </a:p>
        </p:txBody>
      </p:sp>
      <p:grpSp>
        <p:nvGrpSpPr>
          <p:cNvPr id="2" name="Group 2"/>
          <p:cNvGrpSpPr/>
          <p:nvPr/>
        </p:nvGrpSpPr>
        <p:grpSpPr>
          <a:xfrm>
            <a:off x="2759075" y="4913313"/>
            <a:ext cx="2895600" cy="1384995"/>
            <a:chOff x="2759075" y="4913313"/>
            <a:chExt cx="2895600" cy="1384995"/>
          </a:xfrm>
        </p:grpSpPr>
        <p:sp>
          <p:nvSpPr>
            <p:cNvPr id="18440" name="TextBox 22"/>
            <p:cNvSpPr txBox="1">
              <a:spLocks noChangeArrowheads="1"/>
            </p:cNvSpPr>
            <p:nvPr/>
          </p:nvSpPr>
          <p:spPr bwMode="auto">
            <a:xfrm>
              <a:off x="2759075" y="4913313"/>
              <a:ext cx="2895600" cy="1384995"/>
            </a:xfrm>
            <a:prstGeom prst="rect">
              <a:avLst/>
            </a:prstGeom>
            <a:noFill/>
            <a:ln w="57150">
              <a:solidFill>
                <a:srgbClr val="FFC000"/>
              </a:solidFill>
              <a:miter lim="800000"/>
              <a:headEnd/>
              <a:tailEnd/>
            </a:ln>
          </p:spPr>
          <p:txBody>
            <a:bodyPr>
              <a:spAutoFit/>
            </a:bodyPr>
            <a:lstStyle/>
            <a:p>
              <a:r>
                <a:rPr lang="en-US" sz="1200" b="1" u="sng" dirty="0">
                  <a:latin typeface="Arial" pitchFamily="34" charset="0"/>
                  <a:cs typeface="Arial" pitchFamily="34" charset="0"/>
                </a:rPr>
                <a:t>Enemy</a:t>
              </a:r>
            </a:p>
            <a:p>
              <a:pPr>
                <a:buFont typeface="Arial" charset="0"/>
                <a:buChar char="•"/>
              </a:pPr>
              <a:r>
                <a:rPr lang="en-US" sz="1200" b="1" dirty="0">
                  <a:latin typeface="Arial" pitchFamily="34" charset="0"/>
                  <a:cs typeface="Arial" pitchFamily="34" charset="0"/>
                </a:rPr>
                <a:t> General Situation</a:t>
              </a:r>
            </a:p>
            <a:p>
              <a:pPr>
                <a:buFont typeface="Arial" charset="0"/>
                <a:buChar char="•"/>
              </a:pPr>
              <a:r>
                <a:rPr lang="en-US" sz="1200" b="1" dirty="0">
                  <a:latin typeface="Arial" pitchFamily="34" charset="0"/>
                  <a:cs typeface="Arial" pitchFamily="34" charset="0"/>
                </a:rPr>
                <a:t> Disposition</a:t>
              </a:r>
            </a:p>
            <a:p>
              <a:pPr>
                <a:buFont typeface="Arial" charset="0"/>
                <a:buChar char="•"/>
              </a:pPr>
              <a:r>
                <a:rPr lang="en-US" sz="1200" b="1" dirty="0">
                  <a:latin typeface="Arial" pitchFamily="34" charset="0"/>
                  <a:cs typeface="Arial" pitchFamily="34" charset="0"/>
                </a:rPr>
                <a:t> Composition</a:t>
              </a:r>
            </a:p>
            <a:p>
              <a:pPr>
                <a:buFont typeface="Arial" charset="0"/>
                <a:buChar char="•"/>
              </a:pPr>
              <a:r>
                <a:rPr lang="en-US" sz="1200" b="1" dirty="0">
                  <a:latin typeface="Arial" pitchFamily="34" charset="0"/>
                  <a:cs typeface="Arial" pitchFamily="34" charset="0"/>
                </a:rPr>
                <a:t> Strength</a:t>
              </a:r>
            </a:p>
            <a:p>
              <a:pPr>
                <a:buFont typeface="Arial" charset="0"/>
                <a:buChar char="•"/>
              </a:pPr>
              <a:r>
                <a:rPr lang="en-US" sz="1200" b="1" dirty="0">
                  <a:latin typeface="Arial" pitchFamily="34" charset="0"/>
                  <a:cs typeface="Arial" pitchFamily="34" charset="0"/>
                </a:rPr>
                <a:t> Capabilities by WFF</a:t>
              </a:r>
            </a:p>
            <a:p>
              <a:pPr>
                <a:buFont typeface="Arial" charset="0"/>
                <a:buChar char="•"/>
              </a:pPr>
              <a:r>
                <a:rPr lang="en-US" sz="1200" b="1" dirty="0">
                  <a:latin typeface="Arial" pitchFamily="34" charset="0"/>
                  <a:cs typeface="Arial" pitchFamily="34" charset="0"/>
                </a:rPr>
                <a:t> PCOA &amp; MDCOA</a:t>
              </a:r>
            </a:p>
          </p:txBody>
        </p:sp>
        <p:sp>
          <p:nvSpPr>
            <p:cNvPr id="58" name="5-Point Star 57"/>
            <p:cNvSpPr/>
            <p:nvPr/>
          </p:nvSpPr>
          <p:spPr>
            <a:xfrm>
              <a:off x="4953000" y="5029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648200" y="5334000"/>
              <a:ext cx="920445"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Intent/</a:t>
              </a:r>
            </a:p>
            <a:p>
              <a:pPr algn="ctr"/>
              <a:r>
                <a:rPr lang="en-US" sz="1200" b="1" dirty="0">
                  <a:solidFill>
                    <a:schemeClr val="accent1"/>
                  </a:solidFill>
                  <a:latin typeface="Arial" pitchFamily="34" charset="0"/>
                  <a:cs typeface="Arial" pitchFamily="34" charset="0"/>
                </a:rPr>
                <a:t>Capability</a:t>
              </a:r>
            </a:p>
          </p:txBody>
        </p:sp>
      </p:grpSp>
      <p:sp>
        <p:nvSpPr>
          <p:cNvPr id="61" name="5-Point Star 60"/>
          <p:cNvSpPr/>
          <p:nvPr/>
        </p:nvSpPr>
        <p:spPr>
          <a:xfrm>
            <a:off x="8316913" y="5410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7980221" y="5715000"/>
            <a:ext cx="981358"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Special</a:t>
            </a:r>
          </a:p>
          <a:p>
            <a:pPr algn="ctr"/>
            <a:r>
              <a:rPr lang="en-US" sz="12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0" y="76200"/>
            <a:ext cx="9175750" cy="584200"/>
          </a:xfrm>
          <a:prstGeom prst="rect">
            <a:avLst/>
          </a:prstGeom>
          <a:noFill/>
          <a:ln w="9525">
            <a:noFill/>
            <a:miter lim="800000"/>
            <a:headEnd/>
            <a:tailEnd/>
          </a:ln>
        </p:spPr>
        <p:txBody>
          <a:bodyPr>
            <a:spAutoFit/>
          </a:bodyPr>
          <a:lstStyle/>
          <a:p>
            <a:pPr algn="ctr"/>
            <a:r>
              <a:rPr lang="en-US" sz="3200" b="1" dirty="0">
                <a:latin typeface="Arial" pitchFamily="34" charset="0"/>
                <a:cs typeface="Arial" pitchFamily="34" charset="0"/>
              </a:rPr>
              <a:t>Mission Analysis (</a:t>
            </a:r>
            <a:r>
              <a:rPr lang="en-US" sz="3200" b="1" dirty="0" smtClean="0">
                <a:latin typeface="Arial" pitchFamily="34" charset="0"/>
                <a:cs typeface="Arial" pitchFamily="34" charset="0"/>
              </a:rPr>
              <a:t>cont.)</a:t>
            </a:r>
            <a:endParaRPr lang="en-US" sz="3200" b="1" dirty="0">
              <a:latin typeface="Arial" pitchFamily="34" charset="0"/>
              <a:cs typeface="Arial" pitchFamily="34" charset="0"/>
            </a:endParaRPr>
          </a:p>
        </p:txBody>
      </p:sp>
      <p:cxnSp>
        <p:nvCxnSpPr>
          <p:cNvPr id="31" name="Straight Arrow Connector 30"/>
          <p:cNvCxnSpPr/>
          <p:nvPr/>
        </p:nvCxnSpPr>
        <p:spPr>
          <a:xfrm>
            <a:off x="7620000" y="3505200"/>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0" y="5114547"/>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18"/>
          <p:cNvSpPr txBox="1">
            <a:spLocks noChangeArrowheads="1"/>
          </p:cNvSpPr>
          <p:nvPr/>
        </p:nvSpPr>
        <p:spPr bwMode="auto">
          <a:xfrm>
            <a:off x="2759075" y="3124200"/>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Mission</a:t>
            </a:r>
          </a:p>
          <a:p>
            <a:pPr marL="109538" indent="-109538">
              <a:buFont typeface="Arial" charset="0"/>
              <a:buChar char="•"/>
            </a:pPr>
            <a:r>
              <a:rPr lang="en-US" sz="1200" b="1" dirty="0" smtClean="0">
                <a:latin typeface="Arial" pitchFamily="34" charset="0"/>
                <a:cs typeface="Arial" pitchFamily="34" charset="0"/>
              </a:rPr>
              <a:t>Mission</a:t>
            </a:r>
            <a:r>
              <a:rPr lang="en-US" sz="1200" b="1" dirty="0">
                <a:latin typeface="Arial" pitchFamily="34" charset="0"/>
                <a:cs typeface="Arial" pitchFamily="34" charset="0"/>
              </a:rPr>
              <a:t>, Intent, concept (2 levels up)</a:t>
            </a:r>
          </a:p>
          <a:p>
            <a:pPr marL="109538" indent="-109538">
              <a:buFont typeface="Arial" charset="0"/>
              <a:buChar char="•"/>
            </a:pPr>
            <a:r>
              <a:rPr lang="en-US" sz="1200" b="1" dirty="0" smtClean="0">
                <a:latin typeface="Arial" pitchFamily="34" charset="0"/>
                <a:cs typeface="Arial" pitchFamily="34" charset="0"/>
              </a:rPr>
              <a:t>Tasks: Specified</a:t>
            </a:r>
            <a:r>
              <a:rPr lang="en-US" sz="1200" b="1" dirty="0">
                <a:latin typeface="Arial" pitchFamily="34" charset="0"/>
                <a:cs typeface="Arial" pitchFamily="34" charset="0"/>
              </a:rPr>
              <a:t>/ Implied/ </a:t>
            </a:r>
            <a:r>
              <a:rPr lang="en-US" sz="1200" b="1" dirty="0" smtClean="0">
                <a:latin typeface="Arial" pitchFamily="34" charset="0"/>
                <a:cs typeface="Arial" pitchFamily="34" charset="0"/>
              </a:rPr>
              <a:t>Essential</a:t>
            </a:r>
          </a:p>
          <a:p>
            <a:pPr marL="109538" indent="-109538">
              <a:buFont typeface="Arial" panose="020B0604020202020204" pitchFamily="34" charset="0"/>
              <a:buChar char="•"/>
            </a:pPr>
            <a:r>
              <a:rPr lang="en-US" sz="1200" b="1" dirty="0" smtClean="0">
                <a:latin typeface="Arial" pitchFamily="34" charset="0"/>
                <a:cs typeface="Arial" pitchFamily="34" charset="0"/>
              </a:rPr>
              <a:t>Purpose</a:t>
            </a:r>
            <a:endParaRPr lang="en-US" sz="1200" b="1" dirty="0">
              <a:latin typeface="Arial" pitchFamily="34" charset="0"/>
              <a:cs typeface="Arial" pitchFamily="34" charset="0"/>
            </a:endParaRPr>
          </a:p>
          <a:p>
            <a:pPr marL="109538" indent="-109538">
              <a:buFont typeface="Arial" charset="0"/>
              <a:buChar char="•"/>
            </a:pPr>
            <a:r>
              <a:rPr lang="en-US" sz="1200" b="1" dirty="0">
                <a:latin typeface="Arial" pitchFamily="34" charset="0"/>
                <a:cs typeface="Arial" pitchFamily="34" charset="0"/>
              </a:rPr>
              <a:t>Constraints (require/limit action)</a:t>
            </a:r>
          </a:p>
          <a:p>
            <a:pPr marL="109538" indent="-109538">
              <a:buFont typeface="Arial" charset="0"/>
              <a:buChar char="•"/>
            </a:pPr>
            <a:r>
              <a:rPr lang="en-US" sz="1200" b="1" dirty="0">
                <a:latin typeface="Arial" pitchFamily="34" charset="0"/>
                <a:cs typeface="Arial" pitchFamily="34" charset="0"/>
              </a:rPr>
              <a:t>Restated Mission</a:t>
            </a:r>
          </a:p>
        </p:txBody>
      </p:sp>
      <p:sp>
        <p:nvSpPr>
          <p:cNvPr id="40" name="5-Point Star 39"/>
          <p:cNvSpPr/>
          <p:nvPr/>
        </p:nvSpPr>
        <p:spPr>
          <a:xfrm>
            <a:off x="8382000" y="25146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1" name="TextBox 52"/>
          <p:cNvSpPr txBox="1">
            <a:spLocks noChangeArrowheads="1"/>
          </p:cNvSpPr>
          <p:nvPr/>
        </p:nvSpPr>
        <p:spPr bwMode="auto">
          <a:xfrm>
            <a:off x="7967704" y="2782669"/>
            <a:ext cx="947696" cy="646331"/>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Location-</a:t>
            </a:r>
          </a:p>
          <a:p>
            <a:pPr algn="ctr"/>
            <a:r>
              <a:rPr lang="en-US" sz="1200" b="1" dirty="0">
                <a:solidFill>
                  <a:schemeClr val="accent1"/>
                </a:solidFill>
                <a:latin typeface="Arial" pitchFamily="34" charset="0"/>
                <a:cs typeface="Arial" pitchFamily="34" charset="0"/>
              </a:rPr>
              <a:t>Identify all</a:t>
            </a:r>
          </a:p>
          <a:p>
            <a:pPr algn="ct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42" name="TextBox 19"/>
          <p:cNvSpPr txBox="1">
            <a:spLocks noChangeArrowheads="1"/>
          </p:cNvSpPr>
          <p:nvPr/>
        </p:nvSpPr>
        <p:spPr bwMode="auto">
          <a:xfrm>
            <a:off x="6019800" y="838200"/>
            <a:ext cx="3048000" cy="2677656"/>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Obstacles</a:t>
            </a:r>
            <a:endParaRPr lang="en-US" sz="1200" b="1" dirty="0">
              <a:latin typeface="Arial" pitchFamily="34" charset="0"/>
              <a:cs typeface="Arial" pitchFamily="34" charset="0"/>
            </a:endParaRP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Avenues </a:t>
            </a:r>
            <a:r>
              <a:rPr lang="en-US" sz="1200" b="1" dirty="0">
                <a:latin typeface="Arial" pitchFamily="34" charset="0"/>
                <a:cs typeface="Arial" pitchFamily="34" charset="0"/>
              </a:rPr>
              <a:t>of </a:t>
            </a:r>
            <a:r>
              <a:rPr lang="en-US" sz="1200" b="1" dirty="0" smtClean="0">
                <a:latin typeface="Arial" pitchFamily="34" charset="0"/>
                <a:cs typeface="Arial" pitchFamily="34" charset="0"/>
              </a:rPr>
              <a:t>approach</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Key 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Observation</a:t>
            </a:r>
            <a:r>
              <a:rPr lang="en-US" sz="1200" b="1" dirty="0">
                <a:latin typeface="Arial" pitchFamily="34" charset="0"/>
                <a:cs typeface="Arial" pitchFamily="34" charset="0"/>
              </a:rPr>
              <a:t>/ Fields of </a:t>
            </a:r>
            <a:r>
              <a:rPr lang="en-US" sz="1200" b="1" dirty="0" smtClean="0">
                <a:latin typeface="Arial" pitchFamily="34" charset="0"/>
                <a:cs typeface="Arial" pitchFamily="34" charset="0"/>
              </a:rPr>
              <a:t>fire</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Cover </a:t>
            </a:r>
            <a:r>
              <a:rPr lang="en-US" sz="1200" b="1"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Visibility</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Wind</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Precipitation</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Cloud </a:t>
            </a:r>
            <a:r>
              <a:rPr lang="en-US" sz="1200" b="1" dirty="0">
                <a:latin typeface="Arial" pitchFamily="34" charset="0"/>
                <a:cs typeface="Arial" pitchFamily="34" charset="0"/>
              </a:rPr>
              <a:t>Coverage</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Temp</a:t>
            </a:r>
            <a:r>
              <a:rPr lang="en-US" sz="1200" b="1" dirty="0">
                <a:latin typeface="Arial" pitchFamily="34" charset="0"/>
                <a:cs typeface="Arial" pitchFamily="34" charset="0"/>
              </a:rPr>
              <a:t>/ </a:t>
            </a:r>
            <a:r>
              <a:rPr lang="en-US" sz="1200" b="1" dirty="0" smtClean="0">
                <a:latin typeface="Arial" pitchFamily="34" charset="0"/>
                <a:cs typeface="Arial" pitchFamily="34" charset="0"/>
              </a:rPr>
              <a:t>Humidity </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11084147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52425" y="76200"/>
            <a:ext cx="8286750" cy="646331"/>
          </a:xfrm>
          <a:prstGeom prst="rect">
            <a:avLst/>
          </a:prstGeom>
          <a:noFill/>
          <a:ln w="28575">
            <a:noFill/>
            <a:miter lim="800000"/>
            <a:headEnd/>
            <a:tailEnd/>
          </a:ln>
        </p:spPr>
        <p:txBody>
          <a:bodyPr wrap="square">
            <a:spAutoFit/>
          </a:bodyPr>
          <a:lstStyle/>
          <a:p>
            <a:pPr algn="ctr">
              <a:defRPr/>
            </a:pPr>
            <a:r>
              <a:rPr lang="en-US" sz="3600" dirty="0" smtClean="0">
                <a:latin typeface="+mj-lt"/>
              </a:rPr>
              <a:t>REVIEW OF TROOP LEADING PROCEDURES</a:t>
            </a:r>
            <a:endParaRPr lang="en-US" sz="3600" dirty="0">
              <a:latin typeface="+mj-lt"/>
            </a:endParaRPr>
          </a:p>
        </p:txBody>
      </p:sp>
      <p:graphicFrame>
        <p:nvGraphicFramePr>
          <p:cNvPr id="17" name="Table 16"/>
          <p:cNvGraphicFramePr>
            <a:graphicFrameLocks noGrp="1"/>
          </p:cNvGraphicFramePr>
          <p:nvPr/>
        </p:nvGraphicFramePr>
        <p:xfrm>
          <a:off x="552449" y="1704976"/>
          <a:ext cx="8039100" cy="4486273"/>
        </p:xfrm>
        <a:graphic>
          <a:graphicData uri="http://schemas.openxmlformats.org/drawingml/2006/table">
            <a:tbl>
              <a:tblPr firstRow="1" bandRow="1">
                <a:tableStyleId>{2D5ABB26-0587-4C30-8999-92F81FD0307C}</a:tableStyleId>
              </a:tblPr>
              <a:tblGrid>
                <a:gridCol w="4019550"/>
                <a:gridCol w="4019550"/>
              </a:tblGrid>
              <a:tr h="1224505">
                <a:tc>
                  <a:txBody>
                    <a:bodyPr/>
                    <a:lstStyle/>
                    <a:p>
                      <a:r>
                        <a:rPr lang="en-US" sz="2000" dirty="0" smtClean="0">
                          <a:latin typeface="Arial" pitchFamily="34" charset="0"/>
                          <a:cs typeface="Arial" pitchFamily="34" charset="0"/>
                        </a:rPr>
                        <a:t>Steps 1-2 must be followed</a:t>
                      </a:r>
                      <a:r>
                        <a:rPr lang="en-US" sz="2000" baseline="0" dirty="0" smtClean="0">
                          <a:latin typeface="Arial" pitchFamily="34" charset="0"/>
                          <a:cs typeface="Arial" pitchFamily="34" charset="0"/>
                        </a:rPr>
                        <a:t> in sequence</a:t>
                      </a:r>
                      <a:endParaRPr lang="en-US" sz="2000"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342900" indent="-342900">
                        <a:buAutoNum type="arabicPeriod"/>
                      </a:pPr>
                      <a:r>
                        <a:rPr lang="en-US" sz="2000" dirty="0" smtClean="0">
                          <a:latin typeface="Arial" pitchFamily="34" charset="0"/>
                          <a:cs typeface="Arial" pitchFamily="34" charset="0"/>
                        </a:rPr>
                        <a:t>Receive</a:t>
                      </a:r>
                      <a:r>
                        <a:rPr lang="en-US" sz="2000" baseline="0" dirty="0" smtClean="0">
                          <a:latin typeface="Arial" pitchFamily="34" charset="0"/>
                          <a:cs typeface="Arial" pitchFamily="34" charset="0"/>
                        </a:rPr>
                        <a:t> the Mission</a:t>
                      </a:r>
                    </a:p>
                    <a:p>
                      <a:pPr marL="342900" indent="-342900">
                        <a:buAutoNum type="arabicPeriod"/>
                      </a:pPr>
                      <a:r>
                        <a:rPr lang="en-US" sz="2000" baseline="0" dirty="0" smtClean="0">
                          <a:latin typeface="Arial" pitchFamily="34" charset="0"/>
                          <a:cs typeface="Arial" pitchFamily="34" charset="0"/>
                        </a:rPr>
                        <a:t>Issue a Warning Order</a:t>
                      </a:r>
                      <a:endParaRPr lang="en-US" sz="2000"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391877">
                <a:tc>
                  <a:txBody>
                    <a:bodyPr/>
                    <a:lstStyle/>
                    <a:p>
                      <a:r>
                        <a:rPr lang="en-US" sz="2000" dirty="0" smtClean="0">
                          <a:latin typeface="Arial" pitchFamily="34" charset="0"/>
                          <a:cs typeface="Arial" pitchFamily="34" charset="0"/>
                        </a:rPr>
                        <a:t>Steps 3-7 do not have to be followed in a rigid sequence. </a:t>
                      </a:r>
                    </a:p>
                    <a:p>
                      <a:endParaRPr lang="en-US" sz="2000" dirty="0" smtClean="0">
                        <a:latin typeface="Arial" pitchFamily="34" charset="0"/>
                        <a:cs typeface="Arial" pitchFamily="34" charset="0"/>
                      </a:endParaRPr>
                    </a:p>
                    <a:p>
                      <a:r>
                        <a:rPr lang="en-US" sz="2000" i="1" dirty="0" smtClean="0">
                          <a:latin typeface="Arial" pitchFamily="34" charset="0"/>
                          <a:cs typeface="Arial" pitchFamily="34" charset="0"/>
                        </a:rPr>
                        <a:t>Preferably, the leader waits until the recon is complete before completing the plan.</a:t>
                      </a:r>
                      <a:endParaRPr lang="en-US" sz="2000" i="1"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latin typeface="Arial" pitchFamily="34" charset="0"/>
                          <a:cs typeface="Arial" pitchFamily="34" charset="0"/>
                        </a:rPr>
                        <a:t>3. Make</a:t>
                      </a:r>
                      <a:r>
                        <a:rPr lang="en-US" sz="2000" baseline="0" dirty="0" smtClean="0">
                          <a:latin typeface="Arial" pitchFamily="34" charset="0"/>
                          <a:cs typeface="Arial" pitchFamily="34" charset="0"/>
                        </a:rPr>
                        <a:t> a Tentative Plan</a:t>
                      </a:r>
                    </a:p>
                    <a:p>
                      <a:r>
                        <a:rPr lang="en-US" sz="2000" baseline="0" dirty="0" smtClean="0">
                          <a:latin typeface="Arial" pitchFamily="34" charset="0"/>
                          <a:cs typeface="Arial" pitchFamily="34" charset="0"/>
                        </a:rPr>
                        <a:t>4. Initiate Movement</a:t>
                      </a:r>
                    </a:p>
                    <a:p>
                      <a:r>
                        <a:rPr lang="en-US" sz="2000" baseline="0" dirty="0" smtClean="0">
                          <a:latin typeface="Arial" pitchFamily="34" charset="0"/>
                          <a:cs typeface="Arial" pitchFamily="34" charset="0"/>
                        </a:rPr>
                        <a:t>5. Conduct Reconnaissance</a:t>
                      </a:r>
                    </a:p>
                    <a:p>
                      <a:r>
                        <a:rPr lang="en-US" sz="2000" baseline="0" dirty="0" smtClean="0">
                          <a:latin typeface="Arial" pitchFamily="34" charset="0"/>
                          <a:cs typeface="Arial" pitchFamily="34" charset="0"/>
                        </a:rPr>
                        <a:t>6. Complete the Plan</a:t>
                      </a:r>
                    </a:p>
                    <a:p>
                      <a:r>
                        <a:rPr lang="en-US" sz="2000" baseline="0" dirty="0" smtClean="0">
                          <a:latin typeface="Arial" pitchFamily="34" charset="0"/>
                          <a:cs typeface="Arial" pitchFamily="34" charset="0"/>
                        </a:rPr>
                        <a:t>7. Issue the Order</a:t>
                      </a:r>
                      <a:endParaRPr lang="en-US" sz="2000"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869891">
                <a:tc>
                  <a:txBody>
                    <a:bodyPr/>
                    <a:lstStyle/>
                    <a:p>
                      <a:r>
                        <a:rPr lang="en-US" sz="2000" dirty="0" smtClean="0">
                          <a:latin typeface="Arial" pitchFamily="34" charset="0"/>
                          <a:cs typeface="Arial" pitchFamily="34" charset="0"/>
                        </a:rPr>
                        <a:t>Step 8 occurs throughout the process.</a:t>
                      </a:r>
                      <a:endParaRPr lang="en-US" sz="2000"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latin typeface="Arial" pitchFamily="34" charset="0"/>
                          <a:cs typeface="Arial" pitchFamily="34" charset="0"/>
                        </a:rPr>
                        <a:t>8. Supervise</a:t>
                      </a:r>
                      <a:r>
                        <a:rPr lang="en-US" sz="2000" baseline="0" dirty="0" smtClean="0">
                          <a:latin typeface="Arial" pitchFamily="34" charset="0"/>
                          <a:cs typeface="Arial" pitchFamily="34" charset="0"/>
                        </a:rPr>
                        <a:t> and Refine</a:t>
                      </a:r>
                      <a:endParaRPr lang="en-US" sz="2000"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152400"/>
            <a:ext cx="6553200" cy="800219"/>
          </a:xfrm>
          <a:prstGeom prst="rect">
            <a:avLst/>
          </a:prstGeom>
          <a:solidFill>
            <a:schemeClr val="bg1"/>
          </a:solidFill>
          <a:ln>
            <a:noFill/>
          </a:ln>
        </p:spPr>
        <p:txBody>
          <a:bodyPr wrap="square">
            <a:spAutoFit/>
          </a:bodyPr>
          <a:lstStyle/>
          <a:p>
            <a:r>
              <a:rPr lang="en-US" sz="3600" b="1" dirty="0" smtClean="0"/>
              <a:t>Is planning </a:t>
            </a:r>
            <a:r>
              <a:rPr lang="en-US" sz="3600" b="1" u="sng" dirty="0" smtClean="0"/>
              <a:t>Science</a:t>
            </a:r>
            <a:r>
              <a:rPr lang="en-US" sz="3600" b="1" dirty="0" smtClean="0"/>
              <a:t> or </a:t>
            </a:r>
            <a:r>
              <a:rPr lang="en-US" sz="3600" b="1" u="sng" dirty="0" smtClean="0"/>
              <a:t>Art</a:t>
            </a:r>
            <a:r>
              <a:rPr lang="en-US" sz="3600" b="1" dirty="0" smtClean="0"/>
              <a:t>?</a:t>
            </a:r>
          </a:p>
          <a:p>
            <a:endParaRPr lang="en-US" sz="1000" dirty="0"/>
          </a:p>
        </p:txBody>
      </p:sp>
      <p:grpSp>
        <p:nvGrpSpPr>
          <p:cNvPr id="7" name="Group 6"/>
          <p:cNvGrpSpPr/>
          <p:nvPr/>
        </p:nvGrpSpPr>
        <p:grpSpPr>
          <a:xfrm>
            <a:off x="76200" y="1066800"/>
            <a:ext cx="9067800" cy="5791200"/>
            <a:chOff x="0" y="963513"/>
            <a:chExt cx="9067800" cy="5791200"/>
          </a:xfrm>
        </p:grpSpPr>
        <p:sp>
          <p:nvSpPr>
            <p:cNvPr id="4" name="TextBox 3"/>
            <p:cNvSpPr txBox="1">
              <a:spLocks noChangeArrowheads="1"/>
            </p:cNvSpPr>
            <p:nvPr/>
          </p:nvSpPr>
          <p:spPr bwMode="auto">
            <a:xfrm>
              <a:off x="0" y="963513"/>
              <a:ext cx="5410199" cy="5078313"/>
            </a:xfrm>
            <a:prstGeom prst="rect">
              <a:avLst/>
            </a:prstGeom>
            <a:noFill/>
            <a:ln w="9525">
              <a:solidFill>
                <a:schemeClr val="accent1"/>
              </a:solidFill>
              <a:miter lim="800000"/>
              <a:headEnd/>
              <a:tailEnd/>
            </a:ln>
          </p:spPr>
          <p:txBody>
            <a:bodyPr wrap="square">
              <a:spAutoFit/>
            </a:bodyPr>
            <a:lstStyle/>
            <a:p>
              <a:pPr marL="231775" indent="-231775">
                <a:spcBef>
                  <a:spcPts val="1200"/>
                </a:spcBef>
              </a:pPr>
              <a:r>
                <a:rPr lang="en-US" sz="2400" dirty="0" smtClean="0"/>
                <a:t>The </a:t>
              </a:r>
              <a:r>
                <a:rPr lang="en-US" sz="2400" b="1" u="sng" dirty="0"/>
                <a:t>science</a:t>
              </a:r>
              <a:r>
                <a:rPr lang="en-US" sz="2400" u="sng" dirty="0"/>
                <a:t> </a:t>
              </a:r>
              <a:r>
                <a:rPr lang="en-US" sz="2400" dirty="0" smtClean="0"/>
                <a:t>encompasses:</a:t>
              </a:r>
            </a:p>
            <a:p>
              <a:pPr marL="688975" lvl="1" indent="-231775">
                <a:spcBef>
                  <a:spcPts val="1200"/>
                </a:spcBef>
                <a:buFont typeface="Arial" charset="0"/>
                <a:buChar char="•"/>
              </a:pPr>
              <a:r>
                <a:rPr lang="en-US" sz="2400" dirty="0" smtClean="0"/>
                <a:t>Aspects </a:t>
              </a:r>
              <a:r>
                <a:rPr lang="en-US" sz="2400" dirty="0"/>
                <a:t>of operations </a:t>
              </a:r>
              <a:r>
                <a:rPr lang="en-US" sz="2400" dirty="0" smtClean="0"/>
                <a:t>capabilities</a:t>
              </a:r>
            </a:p>
            <a:p>
              <a:pPr marL="688975" lvl="1" indent="-231775">
                <a:spcBef>
                  <a:spcPts val="1200"/>
                </a:spcBef>
                <a:buFont typeface="Arial" charset="0"/>
                <a:buChar char="•"/>
              </a:pPr>
              <a:r>
                <a:rPr lang="en-US" sz="2400" dirty="0" smtClean="0"/>
                <a:t>Techniques</a:t>
              </a:r>
              <a:r>
                <a:rPr lang="en-US" sz="2400" dirty="0"/>
                <a:t>, and procedures that can be measured and </a:t>
              </a:r>
              <a:r>
                <a:rPr lang="en-US" sz="2400" dirty="0" smtClean="0"/>
                <a:t>analyzed</a:t>
              </a:r>
            </a:p>
            <a:p>
              <a:pPr marL="1023938" lvl="1" indent="-341313">
                <a:spcBef>
                  <a:spcPts val="1200"/>
                </a:spcBef>
                <a:buFont typeface="Arial" pitchFamily="34" charset="0"/>
                <a:buChar char="−"/>
              </a:pPr>
              <a:r>
                <a:rPr lang="en-US" sz="2400" dirty="0" smtClean="0"/>
                <a:t>physical capabilities </a:t>
              </a:r>
            </a:p>
            <a:p>
              <a:pPr marL="1023938" lvl="1" indent="-341313">
                <a:spcBef>
                  <a:spcPts val="1200"/>
                </a:spcBef>
                <a:buFont typeface="Arial" pitchFamily="34" charset="0"/>
                <a:buChar char="−"/>
              </a:pPr>
              <a:r>
                <a:rPr lang="en-US" sz="2400" dirty="0" smtClean="0"/>
                <a:t>realistic </a:t>
              </a:r>
              <a:r>
                <a:rPr lang="en-US" sz="2400" dirty="0"/>
                <a:t>appreciation for time-distance </a:t>
              </a:r>
              <a:r>
                <a:rPr lang="en-US" sz="2400" dirty="0" smtClean="0"/>
                <a:t>factors</a:t>
              </a:r>
            </a:p>
            <a:p>
              <a:pPr marL="1023938" lvl="1" indent="-341313">
                <a:spcBef>
                  <a:spcPts val="1200"/>
                </a:spcBef>
                <a:buFont typeface="Arial" pitchFamily="34" charset="0"/>
                <a:buChar char="−"/>
              </a:pPr>
              <a:r>
                <a:rPr lang="en-US" sz="2400" dirty="0" smtClean="0"/>
                <a:t>how </a:t>
              </a:r>
              <a:r>
                <a:rPr lang="en-US" sz="2400" dirty="0"/>
                <a:t>long it takes to initiate certain </a:t>
              </a:r>
              <a:r>
                <a:rPr lang="en-US" sz="2400" dirty="0" smtClean="0"/>
                <a:t>actions</a:t>
              </a:r>
            </a:p>
            <a:p>
              <a:pPr marL="688975" lvl="1" indent="-231775">
                <a:spcBef>
                  <a:spcPts val="1200"/>
                </a:spcBef>
                <a:buFont typeface="Arial" charset="0"/>
                <a:buChar char="•"/>
              </a:pPr>
              <a:r>
                <a:rPr lang="en-US" sz="2400" dirty="0" smtClean="0"/>
                <a:t>While </a:t>
              </a:r>
              <a:r>
                <a:rPr lang="en-US" sz="2400" dirty="0"/>
                <a:t>not easy, the science of planning is </a:t>
              </a:r>
              <a:r>
                <a:rPr lang="en-US" sz="2400" dirty="0" smtClean="0"/>
                <a:t>straightforward</a:t>
              </a:r>
              <a:endParaRPr lang="en-US" sz="2400" dirty="0"/>
            </a:p>
          </p:txBody>
        </p:sp>
        <p:sp>
          <p:nvSpPr>
            <p:cNvPr id="6" name="TextBox 5"/>
            <p:cNvSpPr txBox="1"/>
            <p:nvPr/>
          </p:nvSpPr>
          <p:spPr>
            <a:xfrm>
              <a:off x="5638800" y="2810043"/>
              <a:ext cx="3429000" cy="3944670"/>
            </a:xfrm>
            <a:prstGeom prst="rect">
              <a:avLst/>
            </a:prstGeom>
            <a:noFill/>
            <a:ln>
              <a:solidFill>
                <a:schemeClr val="accent1"/>
              </a:solidFill>
            </a:ln>
          </p:spPr>
          <p:txBody>
            <a:bodyPr wrap="square" rtlCol="0">
              <a:spAutoFit/>
            </a:bodyPr>
            <a:lstStyle/>
            <a:p>
              <a:pPr marL="236538" indent="-236538">
                <a:spcBef>
                  <a:spcPts val="1400"/>
                </a:spcBef>
              </a:pPr>
              <a:r>
                <a:rPr lang="en-US" sz="2400" dirty="0" smtClean="0"/>
                <a:t>The </a:t>
              </a:r>
              <a:r>
                <a:rPr lang="en-US" sz="2400" b="1" u="sng" dirty="0" smtClean="0"/>
                <a:t>Art</a:t>
              </a:r>
              <a:r>
                <a:rPr lang="en-US" sz="2400" dirty="0" smtClean="0"/>
                <a:t> of Planning encompasses:</a:t>
              </a:r>
            </a:p>
            <a:p>
              <a:pPr marL="236538" indent="-236538">
                <a:spcBef>
                  <a:spcPts val="1400"/>
                </a:spcBef>
                <a:buFont typeface="Arial" pitchFamily="34" charset="0"/>
                <a:buChar char="•"/>
              </a:pPr>
              <a:r>
                <a:rPr lang="en-US" sz="2400" dirty="0" smtClean="0">
                  <a:latin typeface="Arial" pitchFamily="34" charset="0"/>
                  <a:cs typeface="Arial" pitchFamily="34" charset="0"/>
                </a:rPr>
                <a:t>Experience </a:t>
              </a:r>
            </a:p>
            <a:p>
              <a:pPr marL="236538" indent="-236538">
                <a:spcBef>
                  <a:spcPts val="1400"/>
                </a:spcBef>
                <a:buFont typeface="Arial" pitchFamily="34" charset="0"/>
                <a:buChar char="•"/>
              </a:pPr>
              <a:r>
                <a:rPr lang="en-US" sz="2400" dirty="0" smtClean="0">
                  <a:latin typeface="Arial" pitchFamily="34" charset="0"/>
                  <a:cs typeface="Arial" pitchFamily="34" charset="0"/>
                </a:rPr>
                <a:t>Responsibility</a:t>
              </a:r>
            </a:p>
            <a:p>
              <a:pPr marL="236538" indent="-236538">
                <a:spcBef>
                  <a:spcPts val="1400"/>
                </a:spcBef>
                <a:buFont typeface="Arial" pitchFamily="34" charset="0"/>
                <a:buChar char="•"/>
              </a:pPr>
              <a:r>
                <a:rPr lang="en-US" sz="2400" dirty="0" smtClean="0">
                  <a:latin typeface="Arial" pitchFamily="34" charset="0"/>
                  <a:cs typeface="Arial" pitchFamily="34" charset="0"/>
                </a:rPr>
                <a:t>Two-way Communication</a:t>
              </a:r>
            </a:p>
            <a:p>
              <a:pPr marL="236538" indent="-236538">
                <a:spcBef>
                  <a:spcPts val="1400"/>
                </a:spcBef>
                <a:buFont typeface="Arial" pitchFamily="34" charset="0"/>
                <a:buChar char="•"/>
              </a:pPr>
              <a:r>
                <a:rPr lang="en-US" sz="2400" dirty="0" smtClean="0">
                  <a:latin typeface="Arial" pitchFamily="34" charset="0"/>
                  <a:cs typeface="Arial" pitchFamily="34" charset="0"/>
                </a:rPr>
                <a:t>Good Listener</a:t>
              </a:r>
            </a:p>
            <a:p>
              <a:pPr marL="236538" indent="-236538">
                <a:spcBef>
                  <a:spcPts val="1400"/>
                </a:spcBef>
                <a:buFont typeface="Arial" pitchFamily="34" charset="0"/>
                <a:buChar char="•"/>
              </a:pPr>
              <a:r>
                <a:rPr lang="en-US" sz="2400" dirty="0" smtClean="0">
                  <a:latin typeface="Arial" pitchFamily="34" charset="0"/>
                  <a:cs typeface="Arial" pitchFamily="34" charset="0"/>
                </a:rPr>
                <a:t>Observational Skills</a:t>
              </a:r>
              <a:endParaRPr lang="en-US" sz="2400" dirty="0">
                <a:latin typeface="Arial" pitchFamily="34" charset="0"/>
                <a:cs typeface="Arial" pitchFamily="34" charset="0"/>
              </a:endParaRPr>
            </a:p>
          </p:txBody>
        </p:sp>
      </p:grpSp>
      <p:pic>
        <p:nvPicPr>
          <p:cNvPr id="11" name="Picture 2"/>
          <p:cNvPicPr>
            <a:picLocks noChangeAspect="1" noChangeArrowheads="1"/>
          </p:cNvPicPr>
          <p:nvPr/>
        </p:nvPicPr>
        <p:blipFill>
          <a:blip r:embed="rId3" cstate="print"/>
          <a:srcRect l="13902"/>
          <a:stretch>
            <a:fillRect/>
          </a:stretch>
        </p:blipFill>
        <p:spPr bwMode="auto">
          <a:xfrm>
            <a:off x="5638800" y="838200"/>
            <a:ext cx="3124156" cy="2133600"/>
          </a:xfrm>
          <a:prstGeom prst="rect">
            <a:avLst/>
          </a:prstGeom>
          <a:noFill/>
          <a:ln w="9525">
            <a:noFill/>
            <a:miter lim="800000"/>
            <a:headEnd/>
            <a:tailEnd/>
          </a:ln>
          <a:scene3d>
            <a:camera prst="perspectiveRelaxedModerately"/>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2"/>
          <p:cNvSpPr>
            <a:spLocks noChangeArrowheads="1"/>
          </p:cNvSpPr>
          <p:nvPr/>
        </p:nvSpPr>
        <p:spPr bwMode="auto">
          <a:xfrm>
            <a:off x="1371600" y="152400"/>
            <a:ext cx="6477000" cy="1077218"/>
          </a:xfrm>
          <a:prstGeom prst="rect">
            <a:avLst/>
          </a:prstGeom>
          <a:solidFill>
            <a:schemeClr val="bg1"/>
          </a:solidFill>
          <a:ln w="9525">
            <a:noFill/>
            <a:miter lim="800000"/>
            <a:headEnd/>
            <a:tailEnd/>
          </a:ln>
        </p:spPr>
        <p:txBody>
          <a:bodyPr wrap="square">
            <a:spAutoFit/>
          </a:bodyPr>
          <a:lstStyle/>
          <a:p>
            <a:pPr algn="ctr"/>
            <a:r>
              <a:rPr lang="en-US" sz="3200" b="1" dirty="0" smtClean="0"/>
              <a:t>List the 8 Steps of</a:t>
            </a:r>
          </a:p>
          <a:p>
            <a:pPr algn="ctr"/>
            <a:r>
              <a:rPr lang="en-US" sz="3200" b="1" dirty="0" smtClean="0"/>
              <a:t>Troop </a:t>
            </a:r>
            <a:r>
              <a:rPr lang="en-US" sz="3200" b="1" dirty="0"/>
              <a:t>Leading </a:t>
            </a:r>
            <a:r>
              <a:rPr lang="en-US" sz="3200" b="1" dirty="0" smtClean="0"/>
              <a:t>Procedures?</a:t>
            </a:r>
          </a:p>
        </p:txBody>
      </p:sp>
      <p:sp>
        <p:nvSpPr>
          <p:cNvPr id="5" name="Text Box 5"/>
          <p:cNvSpPr txBox="1">
            <a:spLocks noChangeArrowheads="1"/>
          </p:cNvSpPr>
          <p:nvPr/>
        </p:nvSpPr>
        <p:spPr bwMode="auto">
          <a:xfrm>
            <a:off x="533400" y="1539419"/>
            <a:ext cx="4191000" cy="4708981"/>
          </a:xfrm>
          <a:prstGeom prst="rect">
            <a:avLst/>
          </a:prstGeom>
          <a:solidFill>
            <a:srgbClr val="FFE36D"/>
          </a:solidFill>
          <a:ln w="76200">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2000" b="1" dirty="0" smtClean="0">
                <a:solidFill>
                  <a:srgbClr val="000000"/>
                </a:solidFill>
              </a:rPr>
              <a:t>Receive </a:t>
            </a:r>
            <a:r>
              <a:rPr lang="en-US" sz="2000" b="1" dirty="0">
                <a:solidFill>
                  <a:srgbClr val="000000"/>
                </a:solidFill>
              </a:rPr>
              <a:t>the </a:t>
            </a:r>
            <a:r>
              <a:rPr lang="en-US" sz="2000" b="1" dirty="0" smtClean="0">
                <a:solidFill>
                  <a:srgbClr val="000000"/>
                </a:solidFill>
              </a:rPr>
              <a:t>Mission</a:t>
            </a:r>
          </a:p>
          <a:p>
            <a:pPr marL="342900" indent="-342900" algn="l">
              <a:buFontTx/>
              <a:buAutoNum type="arabicPeriod"/>
            </a:pPr>
            <a:endParaRPr lang="en-US" sz="2000" b="1" dirty="0">
              <a:solidFill>
                <a:srgbClr val="000000"/>
              </a:solidFill>
            </a:endParaRPr>
          </a:p>
          <a:p>
            <a:pPr marL="342900" indent="-342900" algn="l">
              <a:buFontTx/>
              <a:buAutoNum type="arabicPeriod"/>
            </a:pPr>
            <a:r>
              <a:rPr lang="en-US" sz="2000" b="1" dirty="0">
                <a:solidFill>
                  <a:srgbClr val="000000"/>
                </a:solidFill>
              </a:rPr>
              <a:t>Issue a Warning </a:t>
            </a:r>
            <a:r>
              <a:rPr lang="en-US" sz="2000" b="1" dirty="0" smtClean="0">
                <a:solidFill>
                  <a:srgbClr val="000000"/>
                </a:solidFill>
              </a:rPr>
              <a:t>order</a:t>
            </a:r>
          </a:p>
          <a:p>
            <a:pPr marL="342900" indent="-342900" algn="l">
              <a:buFontTx/>
              <a:buAutoNum type="arabicPeriod"/>
            </a:pPr>
            <a:endParaRPr lang="en-US" sz="2000" b="1" dirty="0">
              <a:solidFill>
                <a:srgbClr val="000000"/>
              </a:solidFill>
            </a:endParaRPr>
          </a:p>
          <a:p>
            <a:pPr marL="342900" indent="-342900" algn="l">
              <a:buFontTx/>
              <a:buAutoNum type="arabicPeriod"/>
            </a:pPr>
            <a:r>
              <a:rPr lang="en-US" sz="2000" b="1" dirty="0">
                <a:solidFill>
                  <a:srgbClr val="000000"/>
                </a:solidFill>
              </a:rPr>
              <a:t>Make a Tentative </a:t>
            </a:r>
            <a:r>
              <a:rPr lang="en-US" sz="2000" b="1" dirty="0" smtClean="0">
                <a:solidFill>
                  <a:srgbClr val="000000"/>
                </a:solidFill>
              </a:rPr>
              <a:t>Plan</a:t>
            </a:r>
          </a:p>
          <a:p>
            <a:pPr marL="342900" indent="-342900" algn="l">
              <a:buFontTx/>
              <a:buAutoNum type="arabicPeriod"/>
            </a:pPr>
            <a:endParaRPr lang="en-US" sz="2000" b="1" dirty="0">
              <a:solidFill>
                <a:srgbClr val="000000"/>
              </a:solidFill>
            </a:endParaRPr>
          </a:p>
          <a:p>
            <a:pPr marL="342900" indent="-342900" algn="l">
              <a:buFontTx/>
              <a:buAutoNum type="arabicPeriod"/>
            </a:pPr>
            <a:r>
              <a:rPr lang="en-US" sz="2000" b="1" dirty="0">
                <a:solidFill>
                  <a:srgbClr val="000000"/>
                </a:solidFill>
              </a:rPr>
              <a:t>Initiate </a:t>
            </a:r>
            <a:r>
              <a:rPr lang="en-US" sz="2000" b="1" dirty="0" smtClean="0">
                <a:solidFill>
                  <a:srgbClr val="000000"/>
                </a:solidFill>
              </a:rPr>
              <a:t>Movement</a:t>
            </a:r>
          </a:p>
          <a:p>
            <a:pPr marL="342900" indent="-342900" algn="l">
              <a:buFontTx/>
              <a:buAutoNum type="arabicPeriod"/>
            </a:pPr>
            <a:endParaRPr lang="en-US" sz="2000" b="1" dirty="0">
              <a:solidFill>
                <a:srgbClr val="000000"/>
              </a:solidFill>
            </a:endParaRPr>
          </a:p>
          <a:p>
            <a:pPr marL="342900" indent="-342900" algn="l">
              <a:buFontTx/>
              <a:buAutoNum type="arabicPeriod"/>
            </a:pPr>
            <a:r>
              <a:rPr lang="en-US" sz="2000" b="1" dirty="0">
                <a:solidFill>
                  <a:srgbClr val="000000"/>
                </a:solidFill>
              </a:rPr>
              <a:t>Conduct </a:t>
            </a:r>
            <a:r>
              <a:rPr lang="en-US" sz="2000" b="1" dirty="0" smtClean="0">
                <a:solidFill>
                  <a:srgbClr val="000000"/>
                </a:solidFill>
              </a:rPr>
              <a:t>Reconnaissance</a:t>
            </a:r>
          </a:p>
          <a:p>
            <a:pPr marL="342900" indent="-342900" algn="l">
              <a:buFontTx/>
              <a:buAutoNum type="arabicPeriod"/>
            </a:pPr>
            <a:endParaRPr lang="en-US" sz="2000" b="1" dirty="0">
              <a:solidFill>
                <a:srgbClr val="000000"/>
              </a:solidFill>
            </a:endParaRPr>
          </a:p>
          <a:p>
            <a:pPr marL="342900" indent="-342900" algn="l">
              <a:buFontTx/>
              <a:buAutoNum type="arabicPeriod"/>
            </a:pPr>
            <a:r>
              <a:rPr lang="en-US" sz="2000" b="1" dirty="0">
                <a:solidFill>
                  <a:srgbClr val="000000"/>
                </a:solidFill>
              </a:rPr>
              <a:t>Complete the </a:t>
            </a:r>
            <a:r>
              <a:rPr lang="en-US" sz="2000" b="1" dirty="0" smtClean="0">
                <a:solidFill>
                  <a:srgbClr val="000000"/>
                </a:solidFill>
              </a:rPr>
              <a:t>Plan</a:t>
            </a:r>
          </a:p>
          <a:p>
            <a:pPr marL="342900" indent="-342900" algn="l">
              <a:buFontTx/>
              <a:buAutoNum type="arabicPeriod"/>
            </a:pPr>
            <a:endParaRPr lang="en-US" sz="2000" b="1" dirty="0">
              <a:solidFill>
                <a:srgbClr val="000000"/>
              </a:solidFill>
            </a:endParaRPr>
          </a:p>
          <a:p>
            <a:pPr marL="342900" indent="-342900" algn="l">
              <a:buFontTx/>
              <a:buAutoNum type="arabicPeriod"/>
            </a:pPr>
            <a:r>
              <a:rPr lang="en-US" sz="2000" b="1" dirty="0">
                <a:solidFill>
                  <a:srgbClr val="000000"/>
                </a:solidFill>
              </a:rPr>
              <a:t>Issue the </a:t>
            </a:r>
            <a:r>
              <a:rPr lang="en-US" sz="2000" b="1" dirty="0" smtClean="0">
                <a:solidFill>
                  <a:srgbClr val="000000"/>
                </a:solidFill>
              </a:rPr>
              <a:t>Order</a:t>
            </a:r>
          </a:p>
          <a:p>
            <a:pPr marL="342900" indent="-342900" algn="l">
              <a:buFontTx/>
              <a:buAutoNum type="arabicPeriod"/>
            </a:pPr>
            <a:endParaRPr lang="en-US" sz="2000" b="1" dirty="0">
              <a:solidFill>
                <a:srgbClr val="000000"/>
              </a:solidFill>
            </a:endParaRPr>
          </a:p>
          <a:p>
            <a:pPr marL="342900" indent="-342900" algn="l">
              <a:buFontTx/>
              <a:buAutoNum type="arabicPeriod"/>
            </a:pPr>
            <a:r>
              <a:rPr lang="en-US" sz="2000" b="1" dirty="0">
                <a:solidFill>
                  <a:srgbClr val="000000"/>
                </a:solidFill>
              </a:rPr>
              <a:t>Supervise and </a:t>
            </a:r>
            <a:r>
              <a:rPr lang="en-US" sz="2000" b="1" dirty="0" smtClean="0">
                <a:solidFill>
                  <a:srgbClr val="000000"/>
                </a:solidFill>
              </a:rPr>
              <a:t>Refine</a:t>
            </a:r>
            <a:endParaRPr lang="en-US" sz="2000" b="1" dirty="0">
              <a:solidFill>
                <a:srgbClr val="000000"/>
              </a:solidFill>
            </a:endParaRPr>
          </a:p>
        </p:txBody>
      </p:sp>
      <p:pic>
        <p:nvPicPr>
          <p:cNvPr id="14340" name="Picture 2"/>
          <p:cNvPicPr>
            <a:picLocks noChangeAspect="1" noChangeArrowheads="1"/>
          </p:cNvPicPr>
          <p:nvPr/>
        </p:nvPicPr>
        <p:blipFill>
          <a:blip r:embed="rId3" cstate="print"/>
          <a:srcRect/>
          <a:stretch>
            <a:fillRect/>
          </a:stretch>
        </p:blipFill>
        <p:spPr bwMode="auto">
          <a:xfrm>
            <a:off x="5029200" y="2057400"/>
            <a:ext cx="3650166" cy="2438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scene3d>
            <a:camera prst="perspectiveContrastingLeftFacing"/>
            <a:lightRig rig="threePt" dir="t"/>
          </a:scene3d>
        </p:spPr>
      </p:pic>
      <p:sp>
        <p:nvSpPr>
          <p:cNvPr id="6" name="Rectangle 5"/>
          <p:cNvSpPr/>
          <p:nvPr/>
        </p:nvSpPr>
        <p:spPr>
          <a:xfrm>
            <a:off x="4343400" y="5715000"/>
            <a:ext cx="4572000" cy="415498"/>
          </a:xfrm>
          <a:prstGeom prst="rect">
            <a:avLst/>
          </a:prstGeom>
        </p:spPr>
        <p:txBody>
          <a:bodyPr wrap="square">
            <a:spAutoFit/>
          </a:bodyPr>
          <a:lstStyle/>
          <a:p>
            <a:pPr>
              <a:defRPr/>
            </a:pPr>
            <a:r>
              <a:rPr lang="en-US" sz="1050" b="1" dirty="0" smtClean="0">
                <a:solidFill>
                  <a:srgbClr val="FF0000"/>
                </a:solidFill>
                <a:latin typeface="Arial" pitchFamily="34" charset="0"/>
                <a:cs typeface="Arial" pitchFamily="34" charset="0"/>
              </a:rPr>
              <a:t>NOTE.</a:t>
            </a:r>
            <a:r>
              <a:rPr lang="en-US" sz="1050" dirty="0" smtClean="0">
                <a:solidFill>
                  <a:srgbClr val="FF0000"/>
                </a:solidFill>
                <a:latin typeface="Arial" pitchFamily="34" charset="0"/>
                <a:cs typeface="Arial" pitchFamily="34" charset="0"/>
              </a:rPr>
              <a:t> May show </a:t>
            </a:r>
            <a:r>
              <a:rPr lang="en-US" sz="1050" u="sng" dirty="0" smtClean="0">
                <a:solidFill>
                  <a:srgbClr val="FF0000"/>
                </a:solidFill>
                <a:latin typeface="Arial" pitchFamily="34" charset="0"/>
                <a:cs typeface="Arial" pitchFamily="34" charset="0"/>
              </a:rPr>
              <a:t>a 16 minute </a:t>
            </a:r>
            <a:r>
              <a:rPr lang="en-US" sz="1050" dirty="0" smtClean="0">
                <a:solidFill>
                  <a:srgbClr val="FF0000"/>
                </a:solidFill>
                <a:latin typeface="Arial" pitchFamily="34" charset="0"/>
                <a:cs typeface="Arial" pitchFamily="34" charset="0"/>
              </a:rPr>
              <a:t>Troop Leading Procedures Video  included in the CD (See notes in the Note page of this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
          <p:cNvSpPr txBox="1">
            <a:spLocks noChangeArrowheads="1"/>
          </p:cNvSpPr>
          <p:nvPr/>
        </p:nvSpPr>
        <p:spPr bwMode="auto">
          <a:xfrm>
            <a:off x="3657600" y="1143000"/>
            <a:ext cx="5334000" cy="2554545"/>
          </a:xfrm>
          <a:prstGeom prst="rect">
            <a:avLst/>
          </a:prstGeom>
          <a:solidFill>
            <a:schemeClr val="bg1">
              <a:lumMod val="95000"/>
            </a:schemeClr>
          </a:solidFill>
          <a:ln w="28575">
            <a:solidFill>
              <a:schemeClr val="tx1"/>
            </a:solidFill>
            <a:miter lim="800000"/>
            <a:headEnd/>
            <a:tailEnd/>
          </a:ln>
        </p:spPr>
        <p:txBody>
          <a:bodyPr wrap="square">
            <a:spAutoFit/>
          </a:bodyPr>
          <a:lstStyle/>
          <a:p>
            <a:pPr marL="457200" indent="-457200">
              <a:buFont typeface="Wingdings" pitchFamily="2" charset="2"/>
              <a:buChar char="q"/>
              <a:tabLst>
                <a:tab pos="22860000" algn="l"/>
              </a:tabLst>
              <a:defRPr/>
            </a:pPr>
            <a:r>
              <a:rPr lang="en-US" sz="2000" dirty="0">
                <a:latin typeface="Arial" pitchFamily="34" charset="0"/>
                <a:cs typeface="Arial" pitchFamily="34" charset="0"/>
              </a:rPr>
              <a:t>What is the </a:t>
            </a:r>
            <a:r>
              <a:rPr lang="en-US" sz="2000" b="1" dirty="0">
                <a:latin typeface="Arial" pitchFamily="34" charset="0"/>
                <a:cs typeface="Arial" pitchFamily="34" charset="0"/>
              </a:rPr>
              <a:t>MISSION?</a:t>
            </a:r>
          </a:p>
          <a:p>
            <a:pPr marL="457200" indent="-457200">
              <a:buFont typeface="Wingdings" pitchFamily="2" charset="2"/>
              <a:buChar char="q"/>
              <a:tabLst>
                <a:tab pos="22860000" algn="l"/>
              </a:tabLst>
              <a:defRPr/>
            </a:pPr>
            <a:r>
              <a:rPr lang="en-US" sz="2000" dirty="0">
                <a:latin typeface="Arial" pitchFamily="34" charset="0"/>
                <a:cs typeface="Arial" pitchFamily="34" charset="0"/>
              </a:rPr>
              <a:t>What is known about the </a:t>
            </a:r>
            <a:r>
              <a:rPr lang="en-US" sz="2000" b="1" dirty="0">
                <a:latin typeface="Arial" pitchFamily="34" charset="0"/>
                <a:cs typeface="Arial" pitchFamily="34" charset="0"/>
              </a:rPr>
              <a:t>ENEMY? </a:t>
            </a:r>
          </a:p>
          <a:p>
            <a:pPr marL="457200" indent="-457200">
              <a:buFont typeface="Wingdings" pitchFamily="2" charset="2"/>
              <a:buChar char="q"/>
              <a:tabLst>
                <a:tab pos="22860000" algn="l"/>
              </a:tabLst>
              <a:defRPr/>
            </a:pPr>
            <a:r>
              <a:rPr lang="en-US" sz="2000" dirty="0">
                <a:latin typeface="Arial" pitchFamily="34" charset="0"/>
                <a:cs typeface="Arial" pitchFamily="34" charset="0"/>
              </a:rPr>
              <a:t>How will </a:t>
            </a:r>
            <a:r>
              <a:rPr lang="en-US" sz="2000" b="1" dirty="0">
                <a:latin typeface="Arial" pitchFamily="34" charset="0"/>
                <a:cs typeface="Arial" pitchFamily="34" charset="0"/>
              </a:rPr>
              <a:t>TERRAIN</a:t>
            </a:r>
            <a:r>
              <a:rPr lang="en-US" sz="2000" dirty="0">
                <a:latin typeface="Arial" pitchFamily="34" charset="0"/>
                <a:cs typeface="Arial" pitchFamily="34" charset="0"/>
              </a:rPr>
              <a:t> and weather affect the operation? </a:t>
            </a:r>
          </a:p>
          <a:p>
            <a:pPr marL="457200" indent="-457200">
              <a:buFont typeface="Wingdings" pitchFamily="2" charset="2"/>
              <a:buChar char="q"/>
              <a:tabLst>
                <a:tab pos="22860000" algn="l"/>
              </a:tabLst>
              <a:defRPr/>
            </a:pPr>
            <a:r>
              <a:rPr lang="en-US" sz="2000" dirty="0">
                <a:latin typeface="Arial" pitchFamily="34" charset="0"/>
                <a:cs typeface="Arial" pitchFamily="34" charset="0"/>
              </a:rPr>
              <a:t>What </a:t>
            </a:r>
            <a:r>
              <a:rPr lang="en-US" sz="2000" b="1" dirty="0">
                <a:latin typeface="Arial" pitchFamily="34" charset="0"/>
                <a:cs typeface="Arial" pitchFamily="34" charset="0"/>
              </a:rPr>
              <a:t>TROOPS</a:t>
            </a:r>
            <a:r>
              <a:rPr lang="en-US" sz="2000" dirty="0">
                <a:latin typeface="Arial" pitchFamily="34" charset="0"/>
                <a:cs typeface="Arial" pitchFamily="34" charset="0"/>
              </a:rPr>
              <a:t> are available? </a:t>
            </a:r>
          </a:p>
          <a:p>
            <a:pPr marL="457200" indent="-457200">
              <a:buFont typeface="Wingdings" pitchFamily="2" charset="2"/>
              <a:buChar char="q"/>
              <a:tabLst>
                <a:tab pos="22860000" algn="l"/>
              </a:tabLst>
              <a:defRPr/>
            </a:pPr>
            <a:r>
              <a:rPr lang="en-US" sz="2000" dirty="0">
                <a:latin typeface="Arial" pitchFamily="34" charset="0"/>
                <a:cs typeface="Arial" pitchFamily="34" charset="0"/>
              </a:rPr>
              <a:t>How much </a:t>
            </a:r>
            <a:r>
              <a:rPr lang="en-US" sz="2000" b="1" dirty="0">
                <a:latin typeface="Arial" pitchFamily="34" charset="0"/>
                <a:cs typeface="Arial" pitchFamily="34" charset="0"/>
              </a:rPr>
              <a:t>TIME</a:t>
            </a:r>
            <a:r>
              <a:rPr lang="en-US" sz="2000" dirty="0">
                <a:latin typeface="Arial" pitchFamily="34" charset="0"/>
                <a:cs typeface="Arial" pitchFamily="34" charset="0"/>
              </a:rPr>
              <a:t> is available? </a:t>
            </a:r>
          </a:p>
          <a:p>
            <a:pPr marL="457200" indent="-457200">
              <a:buFont typeface="Wingdings" pitchFamily="2" charset="2"/>
              <a:buChar char="q"/>
              <a:tabLst>
                <a:tab pos="22860000" algn="l"/>
              </a:tabLst>
              <a:defRPr/>
            </a:pPr>
            <a:r>
              <a:rPr lang="en-US" sz="2000" dirty="0">
                <a:latin typeface="Arial" pitchFamily="34" charset="0"/>
                <a:cs typeface="Arial" pitchFamily="34" charset="0"/>
              </a:rPr>
              <a:t>What </a:t>
            </a:r>
            <a:r>
              <a:rPr lang="en-US" sz="2000" b="1" dirty="0">
                <a:latin typeface="Arial" pitchFamily="34" charset="0"/>
                <a:cs typeface="Arial" pitchFamily="34" charset="0"/>
              </a:rPr>
              <a:t>CIVIL </a:t>
            </a:r>
            <a:r>
              <a:rPr lang="en-US" sz="2000" b="1" dirty="0" smtClean="0">
                <a:latin typeface="Arial" pitchFamily="34" charset="0"/>
                <a:cs typeface="Arial" pitchFamily="34" charset="0"/>
              </a:rPr>
              <a:t>MATTERS </a:t>
            </a:r>
            <a:r>
              <a:rPr lang="en-US" sz="2000" dirty="0">
                <a:latin typeface="Arial" pitchFamily="34" charset="0"/>
                <a:cs typeface="Arial" pitchFamily="34" charset="0"/>
              </a:rPr>
              <a:t>affect my </a:t>
            </a:r>
            <a:r>
              <a:rPr lang="en-US" sz="2000" dirty="0" smtClean="0">
                <a:latin typeface="Arial" pitchFamily="34" charset="0"/>
                <a:cs typeface="Arial" pitchFamily="34" charset="0"/>
              </a:rPr>
              <a:t>mission</a:t>
            </a:r>
            <a:r>
              <a:rPr lang="en-US" sz="2000" dirty="0">
                <a:latin typeface="Arial" pitchFamily="34" charset="0"/>
                <a:cs typeface="Arial" pitchFamily="34" charset="0"/>
              </a:rPr>
              <a:t>?</a:t>
            </a:r>
          </a:p>
        </p:txBody>
      </p:sp>
      <p:sp>
        <p:nvSpPr>
          <p:cNvPr id="18457" name="Rectangle 12"/>
          <p:cNvSpPr>
            <a:spLocks noChangeArrowheads="1"/>
          </p:cNvSpPr>
          <p:nvPr/>
        </p:nvSpPr>
        <p:spPr bwMode="auto">
          <a:xfrm>
            <a:off x="0" y="76200"/>
            <a:ext cx="9175750" cy="584775"/>
          </a:xfrm>
          <a:prstGeom prst="rect">
            <a:avLst/>
          </a:prstGeom>
          <a:noFill/>
          <a:ln w="9525">
            <a:noFill/>
            <a:miter lim="800000"/>
            <a:headEnd/>
            <a:tailEnd/>
          </a:ln>
        </p:spPr>
        <p:txBody>
          <a:bodyPr>
            <a:spAutoFit/>
          </a:bodyPr>
          <a:lstStyle/>
          <a:p>
            <a:pPr algn="ctr"/>
            <a:r>
              <a:rPr lang="en-US" sz="3200" b="1" dirty="0" smtClean="0">
                <a:solidFill>
                  <a:srgbClr val="0000CC"/>
                </a:solidFill>
                <a:latin typeface="Arial" pitchFamily="34" charset="0"/>
                <a:cs typeface="Arial" pitchFamily="34" charset="0"/>
              </a:rPr>
              <a:t>Troop Leading Procedures</a:t>
            </a:r>
          </a:p>
        </p:txBody>
      </p:sp>
      <p:sp>
        <p:nvSpPr>
          <p:cNvPr id="29" name="Text Box 5"/>
          <p:cNvSpPr txBox="1">
            <a:spLocks noChangeArrowheads="1"/>
          </p:cNvSpPr>
          <p:nvPr/>
        </p:nvSpPr>
        <p:spPr bwMode="auto">
          <a:xfrm>
            <a:off x="76200" y="1066800"/>
            <a:ext cx="3505200" cy="1969770"/>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2400" b="1" dirty="0" smtClean="0">
                <a:solidFill>
                  <a:srgbClr val="0000CC"/>
                </a:solidFill>
                <a:latin typeface="Arial" pitchFamily="34" charset="0"/>
                <a:cs typeface="Arial" pitchFamily="34" charset="0"/>
              </a:rPr>
              <a:t>Receive </a:t>
            </a:r>
            <a:r>
              <a:rPr lang="en-US" sz="2400" b="1" dirty="0">
                <a:solidFill>
                  <a:srgbClr val="0000CC"/>
                </a:solidFill>
                <a:latin typeface="Arial" pitchFamily="34" charset="0"/>
                <a:cs typeface="Arial" pitchFamily="34" charset="0"/>
              </a:rPr>
              <a:t>the Mission</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Issue a Warning order</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Make a Tentative Plan</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Initiate Movement</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Conduct Reconnaissance</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Complete the Plan</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Issue the Order</a:t>
            </a:r>
          </a:p>
          <a:p>
            <a:pPr marL="342900" indent="-342900">
              <a:buFontTx/>
              <a:buAutoNum type="arabicPeriod"/>
            </a:pPr>
            <a:r>
              <a:rPr lang="en-US" sz="1400" b="1" dirty="0">
                <a:solidFill>
                  <a:schemeClr val="bg1">
                    <a:lumMod val="50000"/>
                  </a:schemeClr>
                </a:solidFill>
                <a:latin typeface="Arial" pitchFamily="34" charset="0"/>
                <a:cs typeface="Arial" pitchFamily="34" charset="0"/>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bg1">
                  <a:lumMod val="50000"/>
                </a:schemeClr>
              </a:solidFill>
              <a:latin typeface="Arial" pitchFamily="34" charset="0"/>
              <a:cs typeface="Arial" pitchFamily="34" charset="0"/>
            </a:endParaRPr>
          </a:p>
        </p:txBody>
      </p:sp>
      <p:sp>
        <p:nvSpPr>
          <p:cNvPr id="44" name="Rectangle 43"/>
          <p:cNvSpPr/>
          <p:nvPr/>
        </p:nvSpPr>
        <p:spPr>
          <a:xfrm>
            <a:off x="2362200" y="4114800"/>
            <a:ext cx="5181600" cy="461665"/>
          </a:xfrm>
          <a:prstGeom prst="rect">
            <a:avLst/>
          </a:prstGeom>
          <a:solidFill>
            <a:srgbClr val="FFFF00"/>
          </a:solidFill>
          <a:ln>
            <a:solidFill>
              <a:schemeClr val="tx1"/>
            </a:solidFill>
          </a:ln>
        </p:spPr>
        <p:txBody>
          <a:bodyPr wrap="square">
            <a:spAutoFit/>
          </a:bodyPr>
          <a:lstStyle/>
          <a:p>
            <a:r>
              <a:rPr lang="en-US" sz="2400" b="1" dirty="0" smtClean="0">
                <a:latin typeface="Arial" pitchFamily="34" charset="0"/>
                <a:cs typeface="Arial" pitchFamily="34" charset="0"/>
              </a:rPr>
              <a:t>What should one be looking for?</a:t>
            </a:r>
          </a:p>
        </p:txBody>
      </p:sp>
      <p:grpSp>
        <p:nvGrpSpPr>
          <p:cNvPr id="3" name="Group 61"/>
          <p:cNvGrpSpPr/>
          <p:nvPr/>
        </p:nvGrpSpPr>
        <p:grpSpPr>
          <a:xfrm>
            <a:off x="304800" y="3810000"/>
            <a:ext cx="4343400" cy="2396192"/>
            <a:chOff x="-304800" y="2331660"/>
            <a:chExt cx="4343400" cy="2396192"/>
          </a:xfrm>
        </p:grpSpPr>
        <p:sp>
          <p:nvSpPr>
            <p:cNvPr id="50" name="Rectangle 49"/>
            <p:cNvSpPr/>
            <p:nvPr/>
          </p:nvSpPr>
          <p:spPr>
            <a:xfrm>
              <a:off x="-304800" y="2788860"/>
              <a:ext cx="4343400" cy="1938992"/>
            </a:xfrm>
            <a:prstGeom prst="rect">
              <a:avLst/>
            </a:prstGeom>
            <a:noFill/>
            <a:ln>
              <a:noFill/>
            </a:ln>
          </p:spPr>
          <p:txBody>
            <a:bodyPr wrap="square">
              <a:spAutoFit/>
            </a:bodyPr>
            <a:lstStyle/>
            <a:p>
              <a:pPr algn="ctr"/>
              <a:r>
                <a:rPr lang="en-US" sz="2400" dirty="0" smtClean="0">
                  <a:solidFill>
                    <a:srgbClr val="0000CC"/>
                  </a:solidFill>
                  <a:latin typeface="Arial" pitchFamily="34" charset="0"/>
                  <a:cs typeface="Arial" pitchFamily="34" charset="0"/>
                </a:rPr>
                <a:t> </a:t>
              </a:r>
              <a:r>
                <a:rPr lang="en-US" sz="2400" b="1" u="sng" dirty="0" smtClean="0">
                  <a:solidFill>
                    <a:srgbClr val="0000CC"/>
                  </a:solidFill>
                  <a:latin typeface="Arial" pitchFamily="34" charset="0"/>
                  <a:cs typeface="Arial" pitchFamily="34" charset="0"/>
                </a:rPr>
                <a:t>Initial Time Analysis</a:t>
              </a:r>
              <a:r>
                <a:rPr lang="en-US" sz="2400" b="1" dirty="0" smtClean="0">
                  <a:solidFill>
                    <a:srgbClr val="0000CC"/>
                  </a:solidFill>
                  <a:latin typeface="Arial" pitchFamily="34" charset="0"/>
                  <a:cs typeface="Arial" pitchFamily="34" charset="0"/>
                </a:rPr>
                <a:t>	</a:t>
              </a:r>
            </a:p>
            <a:p>
              <a:pPr>
                <a:buFont typeface="Arial" pitchFamily="34" charset="0"/>
                <a:buChar char="•"/>
              </a:pPr>
              <a:r>
                <a:rPr lang="en-US" sz="2400" dirty="0" smtClean="0">
                  <a:latin typeface="Arial" pitchFamily="34" charset="0"/>
                  <a:cs typeface="Arial" pitchFamily="34" charset="0"/>
                </a:rPr>
                <a:t> Backwards plan </a:t>
              </a:r>
            </a:p>
            <a:p>
              <a:pPr>
                <a:buFont typeface="Arial" pitchFamily="34" charset="0"/>
                <a:buChar char="•"/>
              </a:pPr>
              <a:r>
                <a:rPr lang="en-US" sz="2400" dirty="0" smtClean="0">
                  <a:latin typeface="Arial" pitchFamily="34" charset="0"/>
                  <a:cs typeface="Arial" pitchFamily="34" charset="0"/>
                </a:rPr>
                <a:t> Make a a tentative timeline;1/3 -2/3, parallel, HOPE-L</a:t>
              </a:r>
              <a:r>
                <a:rPr lang="en-US" b="1" dirty="0" smtClean="0">
                  <a:latin typeface="Arial" pitchFamily="34" charset="0"/>
                  <a:cs typeface="Arial" pitchFamily="34" charset="0"/>
                </a:rPr>
                <a:t>	</a:t>
              </a:r>
            </a:p>
          </p:txBody>
        </p:sp>
        <p:cxnSp>
          <p:nvCxnSpPr>
            <p:cNvPr id="53" name="Straight Arrow Connector 52"/>
            <p:cNvCxnSpPr/>
            <p:nvPr/>
          </p:nvCxnSpPr>
          <p:spPr>
            <a:xfrm flipH="1">
              <a:off x="2514600" y="2331660"/>
              <a:ext cx="381000" cy="4572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905000" y="5029200"/>
            <a:ext cx="6172200" cy="461665"/>
          </a:xfrm>
          <a:prstGeom prst="rect">
            <a:avLst/>
          </a:prstGeom>
          <a:solidFill>
            <a:srgbClr val="FFFF00"/>
          </a:solidFill>
          <a:ln>
            <a:solidFill>
              <a:schemeClr val="tx1"/>
            </a:solidFill>
          </a:ln>
        </p:spPr>
        <p:txBody>
          <a:bodyPr wrap="square">
            <a:spAutoFit/>
          </a:bodyPr>
          <a:lstStyle/>
          <a:p>
            <a:r>
              <a:rPr lang="en-US" sz="2400" b="1" dirty="0" smtClean="0">
                <a:latin typeface="Arial" pitchFamily="34" charset="0"/>
                <a:cs typeface="Arial" pitchFamily="34" charset="0"/>
              </a:rPr>
              <a:t>What is the leader supposed to do now?</a:t>
            </a:r>
          </a:p>
        </p:txBody>
      </p:sp>
      <p:sp>
        <p:nvSpPr>
          <p:cNvPr id="51" name="Rectangle 50"/>
          <p:cNvSpPr/>
          <p:nvPr/>
        </p:nvSpPr>
        <p:spPr>
          <a:xfrm>
            <a:off x="4800600" y="4180344"/>
            <a:ext cx="4038600" cy="2308324"/>
          </a:xfrm>
          <a:prstGeom prst="rect">
            <a:avLst/>
          </a:prstGeom>
          <a:noFill/>
          <a:ln>
            <a:noFill/>
          </a:ln>
        </p:spPr>
        <p:txBody>
          <a:bodyPr wrap="square">
            <a:spAutoFit/>
          </a:bodyPr>
          <a:lstStyle/>
          <a:p>
            <a:r>
              <a:rPr lang="en-US" sz="2400" b="1" u="sng" dirty="0" smtClean="0">
                <a:solidFill>
                  <a:srgbClr val="0000CC"/>
                </a:solidFill>
                <a:latin typeface="Arial" pitchFamily="34" charset="0"/>
                <a:cs typeface="Arial" pitchFamily="34" charset="0"/>
              </a:rPr>
              <a:t>Initial request for assets</a:t>
            </a:r>
          </a:p>
          <a:p>
            <a:r>
              <a:rPr lang="en-US" sz="2400" dirty="0" smtClean="0">
                <a:latin typeface="Arial" pitchFamily="34" charset="0"/>
                <a:cs typeface="Arial" pitchFamily="34" charset="0"/>
              </a:rPr>
              <a:t>Request appropriate assets based on the information available (i.e. ISR, C-IED enablers, interpreters, air assets)</a:t>
            </a:r>
            <a:endParaRPr lang="en-US" sz="2400" b="1" dirty="0" smtClean="0">
              <a:latin typeface="Arial" pitchFamily="34" charset="0"/>
              <a:cs typeface="Arial" pitchFamily="34" charset="0"/>
            </a:endParaRPr>
          </a:p>
        </p:txBody>
      </p:sp>
      <p:grpSp>
        <p:nvGrpSpPr>
          <p:cNvPr id="22" name="Group 21"/>
          <p:cNvGrpSpPr/>
          <p:nvPr/>
        </p:nvGrpSpPr>
        <p:grpSpPr>
          <a:xfrm>
            <a:off x="2743200" y="914400"/>
            <a:ext cx="5831775" cy="5584686"/>
            <a:chOff x="3312225" y="-228600"/>
            <a:chExt cx="5831775" cy="5584686"/>
          </a:xfrm>
        </p:grpSpPr>
        <p:grpSp>
          <p:nvGrpSpPr>
            <p:cNvPr id="17" name="Group 16"/>
            <p:cNvGrpSpPr/>
            <p:nvPr/>
          </p:nvGrpSpPr>
          <p:grpSpPr>
            <a:xfrm>
              <a:off x="3312225" y="-228600"/>
              <a:ext cx="5831775" cy="5584686"/>
              <a:chOff x="3388425" y="-228601"/>
              <a:chExt cx="5831775" cy="5584686"/>
            </a:xfrm>
          </p:grpSpPr>
          <p:pic>
            <p:nvPicPr>
              <p:cNvPr id="15" name="Picture 3" descr="C:\Users\b.gonzalez.ctr\Desktop\TLP Time Planning.jpg"/>
              <p:cNvPicPr>
                <a:picLocks noChangeAspect="1" noChangeArrowheads="1"/>
              </p:cNvPicPr>
              <p:nvPr/>
            </p:nvPicPr>
            <p:blipFill>
              <a:blip r:embed="rId3" cstate="print"/>
              <a:srcRect/>
              <a:stretch>
                <a:fillRect/>
              </a:stretch>
            </p:blipFill>
            <p:spPr bwMode="auto">
              <a:xfrm>
                <a:off x="3733800" y="-228601"/>
                <a:ext cx="5486400" cy="3865803"/>
              </a:xfrm>
              <a:prstGeom prst="rect">
                <a:avLst/>
              </a:prstGeom>
              <a:noFill/>
              <a:ln>
                <a:noFill/>
              </a:ln>
            </p:spPr>
          </p:pic>
          <p:sp>
            <p:nvSpPr>
              <p:cNvPr id="16" name="Rectangle 15"/>
              <p:cNvSpPr/>
              <p:nvPr/>
            </p:nvSpPr>
            <p:spPr>
              <a:xfrm>
                <a:off x="3388425" y="4648199"/>
                <a:ext cx="5570756" cy="707886"/>
              </a:xfrm>
              <a:prstGeom prst="rect">
                <a:avLst/>
              </a:prstGeom>
              <a:solidFill>
                <a:schemeClr val="bg1">
                  <a:lumMod val="75000"/>
                </a:schemeClr>
              </a:solidFill>
            </p:spPr>
            <p:txBody>
              <a:bodyPr wrap="none">
                <a:spAutoFit/>
              </a:bodyPr>
              <a:lstStyle/>
              <a:p>
                <a:r>
                  <a:rPr lang="en-US" sz="4000" b="1" dirty="0" smtClean="0">
                    <a:latin typeface="Arial" pitchFamily="34" charset="0"/>
                    <a:cs typeface="Arial" pitchFamily="34" charset="0"/>
                  </a:rPr>
                  <a:t>Start parallel planning</a:t>
                </a:r>
                <a:endParaRPr lang="en-US" sz="4000" dirty="0">
                  <a:latin typeface="Arial" pitchFamily="34" charset="0"/>
                  <a:cs typeface="Arial" pitchFamily="34" charset="0"/>
                </a:endParaRPr>
              </a:p>
            </p:txBody>
          </p:sp>
        </p:grpSp>
        <p:sp>
          <p:nvSpPr>
            <p:cNvPr id="19" name="TextBox 18"/>
            <p:cNvSpPr txBox="1"/>
            <p:nvPr/>
          </p:nvSpPr>
          <p:spPr>
            <a:xfrm>
              <a:off x="3403734" y="152400"/>
              <a:ext cx="518091" cy="369332"/>
            </a:xfrm>
            <a:prstGeom prst="rect">
              <a:avLst/>
            </a:prstGeom>
            <a:solidFill>
              <a:schemeClr val="bg1"/>
            </a:solidFill>
          </p:spPr>
          <p:txBody>
            <a:bodyPr wrap="none" rtlCol="0">
              <a:spAutoFit/>
            </a:bodyPr>
            <a:lstStyle/>
            <a:p>
              <a:r>
                <a:rPr lang="en-US" b="1" dirty="0" smtClean="0">
                  <a:solidFill>
                    <a:srgbClr val="0000CC"/>
                  </a:solidFill>
                  <a:latin typeface="Arial" pitchFamily="34" charset="0"/>
                  <a:cs typeface="Arial" pitchFamily="34" charset="0"/>
                </a:rPr>
                <a:t>BN</a:t>
              </a:r>
              <a:endParaRPr lang="en-US" b="1" dirty="0">
                <a:solidFill>
                  <a:srgbClr val="0000CC"/>
                </a:solidFill>
                <a:latin typeface="Arial" pitchFamily="34" charset="0"/>
                <a:cs typeface="Arial" pitchFamily="34" charset="0"/>
              </a:endParaRPr>
            </a:p>
          </p:txBody>
        </p:sp>
        <p:sp>
          <p:nvSpPr>
            <p:cNvPr id="20" name="TextBox 19"/>
            <p:cNvSpPr txBox="1"/>
            <p:nvPr/>
          </p:nvSpPr>
          <p:spPr>
            <a:xfrm>
              <a:off x="3617025" y="1524000"/>
              <a:ext cx="530915" cy="369332"/>
            </a:xfrm>
            <a:prstGeom prst="rect">
              <a:avLst/>
            </a:prstGeom>
            <a:solidFill>
              <a:schemeClr val="bg1"/>
            </a:solidFill>
          </p:spPr>
          <p:txBody>
            <a:bodyPr wrap="none" rtlCol="0">
              <a:spAutoFit/>
            </a:bodyPr>
            <a:lstStyle/>
            <a:p>
              <a:r>
                <a:rPr lang="en-US" b="1" dirty="0" smtClean="0">
                  <a:solidFill>
                    <a:srgbClr val="0000CC"/>
                  </a:solidFill>
                  <a:latin typeface="Arial" pitchFamily="34" charset="0"/>
                  <a:cs typeface="Arial" pitchFamily="34" charset="0"/>
                </a:rPr>
                <a:t>CO</a:t>
              </a:r>
              <a:endParaRPr lang="en-US" b="1" dirty="0">
                <a:solidFill>
                  <a:srgbClr val="0000CC"/>
                </a:solidFill>
                <a:latin typeface="Arial" pitchFamily="34" charset="0"/>
                <a:cs typeface="Arial" pitchFamily="34" charset="0"/>
              </a:endParaRPr>
            </a:p>
          </p:txBody>
        </p:sp>
        <p:sp>
          <p:nvSpPr>
            <p:cNvPr id="21" name="TextBox 20"/>
            <p:cNvSpPr txBox="1"/>
            <p:nvPr/>
          </p:nvSpPr>
          <p:spPr>
            <a:xfrm>
              <a:off x="4226625" y="2895600"/>
              <a:ext cx="603563" cy="369332"/>
            </a:xfrm>
            <a:prstGeom prst="rect">
              <a:avLst/>
            </a:prstGeom>
            <a:solidFill>
              <a:schemeClr val="bg1"/>
            </a:solidFill>
          </p:spPr>
          <p:txBody>
            <a:bodyPr wrap="none" rtlCol="0">
              <a:spAutoFit/>
            </a:bodyPr>
            <a:lstStyle/>
            <a:p>
              <a:r>
                <a:rPr lang="en-US" b="1" dirty="0" smtClean="0">
                  <a:solidFill>
                    <a:srgbClr val="0000CC"/>
                  </a:solidFill>
                  <a:latin typeface="Arial" pitchFamily="34" charset="0"/>
                  <a:cs typeface="Arial" pitchFamily="34" charset="0"/>
                </a:rPr>
                <a:t>PLT</a:t>
              </a:r>
              <a:endParaRPr lang="en-US" b="1" dirty="0">
                <a:solidFill>
                  <a:srgbClr val="0000CC"/>
                </a:solidFill>
                <a:latin typeface="Arial" pitchFamily="34" charset="0"/>
                <a:cs typeface="Arial" pitchFamily="34" charset="0"/>
              </a:endParaRPr>
            </a:p>
          </p:txBody>
        </p:sp>
      </p:grpSp>
      <p:grpSp>
        <p:nvGrpSpPr>
          <p:cNvPr id="2" name="Group 59"/>
          <p:cNvGrpSpPr/>
          <p:nvPr/>
        </p:nvGrpSpPr>
        <p:grpSpPr>
          <a:xfrm>
            <a:off x="1828800" y="914400"/>
            <a:ext cx="7086601" cy="3231654"/>
            <a:chOff x="1139170" y="-3203689"/>
            <a:chExt cx="6807210" cy="3290387"/>
          </a:xfrm>
        </p:grpSpPr>
        <p:sp>
          <p:nvSpPr>
            <p:cNvPr id="43" name="Rectangle 42"/>
            <p:cNvSpPr/>
            <p:nvPr/>
          </p:nvSpPr>
          <p:spPr>
            <a:xfrm>
              <a:off x="2383499" y="-3203689"/>
              <a:ext cx="5562881" cy="3290387"/>
            </a:xfrm>
            <a:prstGeom prst="rect">
              <a:avLst/>
            </a:prstGeom>
            <a:noFill/>
            <a:ln>
              <a:noFill/>
            </a:ln>
          </p:spPr>
          <p:txBody>
            <a:bodyPr wrap="square">
              <a:spAutoFit/>
            </a:bodyPr>
            <a:lstStyle/>
            <a:p>
              <a:pPr algn="ctr"/>
              <a:r>
                <a:rPr lang="en-US" sz="2400" b="1" u="sng" dirty="0" smtClean="0">
                  <a:solidFill>
                    <a:srgbClr val="0000CC"/>
                  </a:solidFill>
                  <a:latin typeface="Arial" pitchFamily="34" charset="0"/>
                  <a:cs typeface="Arial" pitchFamily="34" charset="0"/>
                </a:rPr>
                <a:t>Initial Mission Analysis</a:t>
              </a:r>
            </a:p>
            <a:p>
              <a:pPr algn="ctr"/>
              <a:endParaRPr lang="en-US" sz="1200" b="1" u="sng" dirty="0" smtClean="0">
                <a:solidFill>
                  <a:srgbClr val="0000CC"/>
                </a:solidFill>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Identify CDR's intent 2 levels up</a:t>
              </a:r>
            </a:p>
            <a:p>
              <a:pPr marL="166688" indent="-166688">
                <a:buFont typeface="Arial" pitchFamily="34" charset="0"/>
                <a:buChar char="•"/>
              </a:pPr>
              <a:r>
                <a:rPr lang="en-US" sz="2400" dirty="0" smtClean="0">
                  <a:latin typeface="Arial" pitchFamily="34" charset="0"/>
                  <a:cs typeface="Arial" pitchFamily="34" charset="0"/>
                </a:rPr>
                <a:t>Determine specified, implied &amp; essential tasks</a:t>
              </a:r>
            </a:p>
            <a:p>
              <a:pPr>
                <a:buFont typeface="Arial" pitchFamily="34" charset="0"/>
                <a:buChar char="•"/>
              </a:pPr>
              <a:r>
                <a:rPr lang="en-US" sz="2400" dirty="0" smtClean="0">
                  <a:latin typeface="Arial" pitchFamily="34" charset="0"/>
                  <a:cs typeface="Arial" pitchFamily="34" charset="0"/>
                </a:rPr>
                <a:t> Determine constraints and limitations</a:t>
              </a:r>
            </a:p>
            <a:p>
              <a:pPr>
                <a:buFont typeface="Arial" pitchFamily="34" charset="0"/>
                <a:buChar char="•"/>
              </a:pPr>
              <a:r>
                <a:rPr lang="en-US" sz="2400" dirty="0" smtClean="0">
                  <a:latin typeface="Arial" pitchFamily="34" charset="0"/>
                  <a:cs typeface="Arial" pitchFamily="34" charset="0"/>
                </a:rPr>
                <a:t> Restate your unit mission statement </a:t>
              </a:r>
            </a:p>
            <a:p>
              <a:pPr>
                <a:buFont typeface="Arial" pitchFamily="34" charset="0"/>
                <a:buChar char="•"/>
              </a:pPr>
              <a:r>
                <a:rPr lang="en-US" sz="2400" dirty="0" smtClean="0">
                  <a:latin typeface="Arial" pitchFamily="34" charset="0"/>
                  <a:cs typeface="Arial" pitchFamily="34" charset="0"/>
                </a:rPr>
                <a:t> </a:t>
              </a:r>
              <a:r>
                <a:rPr lang="en-US" sz="2400" b="1" dirty="0" err="1" smtClean="0">
                  <a:latin typeface="Arial" pitchFamily="34" charset="0"/>
                  <a:cs typeface="Arial" pitchFamily="34" charset="0"/>
                </a:rPr>
                <a:t>5Ws</a:t>
              </a:r>
              <a:r>
                <a:rPr lang="en-US" sz="2400" b="1" dirty="0" smtClean="0">
                  <a:latin typeface="Arial" pitchFamily="34" charset="0"/>
                  <a:cs typeface="Arial" pitchFamily="34" charset="0"/>
                </a:rPr>
                <a:t>:(Who, What, When, Where, Why)	</a:t>
              </a:r>
            </a:p>
          </p:txBody>
        </p:sp>
        <p:cxnSp>
          <p:nvCxnSpPr>
            <p:cNvPr id="35" name="Straight Arrow Connector 34"/>
            <p:cNvCxnSpPr/>
            <p:nvPr/>
          </p:nvCxnSpPr>
          <p:spPr>
            <a:xfrm flipV="1">
              <a:off x="1139170" y="-2893349"/>
              <a:ext cx="2049482" cy="310340"/>
            </a:xfrm>
            <a:prstGeom prst="straightConnector1">
              <a:avLst/>
            </a:prstGeom>
            <a:ln w="38100">
              <a:no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a:off x="3810000" y="4572000"/>
            <a:ext cx="9144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44"/>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18"/>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2"/>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44" grpId="0" animBg="1"/>
      <p:bldP spid="44" grpId="1" animBg="1"/>
      <p:bldP spid="18" grpId="0" animBg="1"/>
      <p:bldP spid="18" grpId="1"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9"/>
          <p:cNvSpPr>
            <a:spLocks noChangeArrowheads="1"/>
          </p:cNvSpPr>
          <p:nvPr/>
        </p:nvSpPr>
        <p:spPr bwMode="auto">
          <a:xfrm>
            <a:off x="3886200" y="1143000"/>
            <a:ext cx="5257800" cy="5562600"/>
          </a:xfrm>
          <a:prstGeom prst="rect">
            <a:avLst/>
          </a:prstGeom>
          <a:solidFill>
            <a:schemeClr val="bg1"/>
          </a:solidFill>
          <a:ln w="9525">
            <a:noFill/>
            <a:miter lim="800000"/>
            <a:headEnd/>
            <a:tailEnd/>
          </a:ln>
        </p:spPr>
        <p:txBody>
          <a:bodyPr lIns="92075" tIns="46038" rIns="92075" bIns="46038"/>
          <a:lstStyle/>
          <a:p>
            <a:pPr marL="457200" indent="-457200">
              <a:lnSpc>
                <a:spcPct val="80000"/>
              </a:lnSpc>
              <a:spcBef>
                <a:spcPts val="0"/>
              </a:spcBef>
              <a:spcAft>
                <a:spcPts val="1200"/>
              </a:spcAft>
              <a:buClr>
                <a:srgbClr val="1C1C1C"/>
              </a:buClr>
              <a:buSzPct val="70000"/>
              <a:buFont typeface="Wingdings" pitchFamily="2" charset="2"/>
              <a:buChar char="q"/>
              <a:defRPr/>
            </a:pPr>
            <a:r>
              <a:rPr lang="en-US" sz="2000" b="1" dirty="0" smtClean="0">
                <a:latin typeface="+mn-lt"/>
              </a:rPr>
              <a:t>Should follow 5 paragraph OPORD format</a:t>
            </a:r>
          </a:p>
          <a:p>
            <a:pPr marL="457200" indent="-457200">
              <a:lnSpc>
                <a:spcPct val="80000"/>
              </a:lnSpc>
              <a:spcBef>
                <a:spcPts val="0"/>
              </a:spcBef>
              <a:spcAft>
                <a:spcPts val="1200"/>
              </a:spcAft>
              <a:buClr>
                <a:srgbClr val="1C1C1C"/>
              </a:buClr>
              <a:buSzPct val="70000"/>
              <a:buFont typeface="Wingdings" pitchFamily="2" charset="2"/>
              <a:buChar char="q"/>
              <a:defRPr/>
            </a:pPr>
            <a:r>
              <a:rPr lang="en-US" sz="2000" b="1" dirty="0" smtClean="0">
                <a:latin typeface="+mn-lt"/>
              </a:rPr>
              <a:t>Provides </a:t>
            </a:r>
            <a:r>
              <a:rPr lang="en-US" sz="2000" b="1" dirty="0">
                <a:latin typeface="+mn-lt"/>
              </a:rPr>
              <a:t>advanced notice of operations and initial instructions in time for subordinates to begin their planning process</a:t>
            </a:r>
          </a:p>
          <a:p>
            <a:pPr marL="457200" indent="-457200">
              <a:lnSpc>
                <a:spcPct val="80000"/>
              </a:lnSpc>
              <a:spcBef>
                <a:spcPts val="0"/>
              </a:spcBef>
              <a:spcAft>
                <a:spcPts val="1200"/>
              </a:spcAft>
              <a:buClr>
                <a:srgbClr val="1C1C1C"/>
              </a:buClr>
              <a:buSzPct val="70000"/>
              <a:buFont typeface="Wingdings" pitchFamily="2" charset="2"/>
              <a:buChar char="q"/>
              <a:defRPr/>
            </a:pPr>
            <a:r>
              <a:rPr lang="en-US" sz="2000" b="1" dirty="0" smtClean="0">
                <a:latin typeface="+mn-lt"/>
              </a:rPr>
              <a:t>At </a:t>
            </a:r>
            <a:r>
              <a:rPr lang="en-US" sz="2000" b="1" dirty="0">
                <a:latin typeface="+mn-lt"/>
              </a:rPr>
              <a:t>a minimum must give:</a:t>
            </a:r>
          </a:p>
          <a:p>
            <a:pPr lvl="2" indent="-469900">
              <a:lnSpc>
                <a:spcPct val="80000"/>
              </a:lnSpc>
              <a:spcBef>
                <a:spcPct val="20000"/>
              </a:spcBef>
              <a:buClr>
                <a:srgbClr val="1C1C1C"/>
              </a:buClr>
              <a:buSzPct val="70000"/>
              <a:buFont typeface="Wingdings" pitchFamily="2" charset="2"/>
              <a:buChar char="§"/>
              <a:defRPr/>
            </a:pPr>
            <a:r>
              <a:rPr lang="en-US" sz="2000" b="1" dirty="0">
                <a:latin typeface="+mn-lt"/>
              </a:rPr>
              <a:t>Mission or nature of the operation</a:t>
            </a:r>
          </a:p>
          <a:p>
            <a:pPr lvl="2" indent="-469900">
              <a:lnSpc>
                <a:spcPct val="80000"/>
              </a:lnSpc>
              <a:spcBef>
                <a:spcPct val="20000"/>
              </a:spcBef>
              <a:buClr>
                <a:srgbClr val="1C1C1C"/>
              </a:buClr>
              <a:buSzPct val="70000"/>
              <a:buFont typeface="Wingdings" pitchFamily="2" charset="2"/>
              <a:buChar char="§"/>
              <a:defRPr/>
            </a:pPr>
            <a:r>
              <a:rPr lang="en-US" sz="2000" b="1" dirty="0">
                <a:latin typeface="+mn-lt"/>
              </a:rPr>
              <a:t>Time and place for issuing the OPORD</a:t>
            </a:r>
          </a:p>
          <a:p>
            <a:pPr lvl="2" indent="-469900">
              <a:lnSpc>
                <a:spcPct val="80000"/>
              </a:lnSpc>
              <a:spcBef>
                <a:spcPct val="20000"/>
              </a:spcBef>
              <a:buClr>
                <a:srgbClr val="1C1C1C"/>
              </a:buClr>
              <a:buSzPct val="70000"/>
              <a:buFont typeface="Wingdings" pitchFamily="2" charset="2"/>
              <a:buChar char="§"/>
              <a:defRPr/>
            </a:pPr>
            <a:r>
              <a:rPr lang="en-US" sz="2000" b="1" dirty="0">
                <a:latin typeface="+mn-lt"/>
              </a:rPr>
              <a:t>Who </a:t>
            </a:r>
            <a:r>
              <a:rPr lang="en-US" sz="2000" b="1" dirty="0" smtClean="0">
                <a:latin typeface="+mn-lt"/>
              </a:rPr>
              <a:t>are </a:t>
            </a:r>
            <a:r>
              <a:rPr lang="en-US" sz="2000" b="1" dirty="0">
                <a:latin typeface="+mn-lt"/>
              </a:rPr>
              <a:t>participating in the operation</a:t>
            </a:r>
          </a:p>
          <a:p>
            <a:pPr lvl="2" indent="-469900">
              <a:lnSpc>
                <a:spcPct val="80000"/>
              </a:lnSpc>
              <a:spcBef>
                <a:spcPct val="20000"/>
              </a:spcBef>
              <a:buClr>
                <a:srgbClr val="1C1C1C"/>
              </a:buClr>
              <a:buSzPct val="70000"/>
              <a:buFont typeface="Wingdings" pitchFamily="2" charset="2"/>
              <a:buChar char="§"/>
              <a:defRPr/>
            </a:pPr>
            <a:r>
              <a:rPr lang="en-US" sz="2000" b="1" dirty="0">
                <a:latin typeface="+mn-lt"/>
              </a:rPr>
              <a:t>Specific tasks not addressed by unit SOP</a:t>
            </a:r>
          </a:p>
          <a:p>
            <a:pPr lvl="2" indent="-469900">
              <a:lnSpc>
                <a:spcPct val="80000"/>
              </a:lnSpc>
              <a:spcBef>
                <a:spcPct val="20000"/>
              </a:spcBef>
              <a:buClr>
                <a:srgbClr val="1C1C1C"/>
              </a:buClr>
              <a:buSzPct val="70000"/>
              <a:buFont typeface="Wingdings" pitchFamily="2" charset="2"/>
              <a:buChar char="§"/>
              <a:defRPr/>
            </a:pPr>
            <a:r>
              <a:rPr lang="en-US" sz="2000" b="1" dirty="0">
                <a:latin typeface="+mn-lt"/>
              </a:rPr>
              <a:t>Time line for the </a:t>
            </a:r>
            <a:r>
              <a:rPr lang="en-US" sz="2000" b="1" dirty="0" smtClean="0">
                <a:latin typeface="+mn-lt"/>
              </a:rPr>
              <a:t>operation</a:t>
            </a:r>
          </a:p>
          <a:p>
            <a:pPr lvl="2" indent="-469900">
              <a:lnSpc>
                <a:spcPct val="80000"/>
              </a:lnSpc>
              <a:spcBef>
                <a:spcPct val="20000"/>
              </a:spcBef>
              <a:buClr>
                <a:srgbClr val="1C1C1C"/>
              </a:buClr>
              <a:buSzPct val="70000"/>
              <a:buFont typeface="Wingdings" pitchFamily="2" charset="2"/>
              <a:buChar char="§"/>
              <a:defRPr/>
            </a:pPr>
            <a:r>
              <a:rPr lang="en-US" sz="2000" b="1" dirty="0" smtClean="0">
                <a:latin typeface="+mn-lt"/>
              </a:rPr>
              <a:t>Commander’s Critical Information Requirements (FFIR and PIR)</a:t>
            </a:r>
          </a:p>
          <a:p>
            <a:pPr lvl="2" indent="-469900">
              <a:lnSpc>
                <a:spcPct val="80000"/>
              </a:lnSpc>
              <a:spcBef>
                <a:spcPct val="20000"/>
              </a:spcBef>
              <a:buClr>
                <a:srgbClr val="1C1C1C"/>
              </a:buClr>
              <a:buSzPct val="70000"/>
              <a:defRPr/>
            </a:pPr>
            <a:endParaRPr lang="en-US" sz="2000" b="1" dirty="0" smtClean="0">
              <a:latin typeface="+mn-lt"/>
            </a:endParaRPr>
          </a:p>
          <a:p>
            <a:pPr lvl="1" indent="-469900">
              <a:lnSpc>
                <a:spcPct val="80000"/>
              </a:lnSpc>
              <a:spcBef>
                <a:spcPct val="20000"/>
              </a:spcBef>
              <a:buClr>
                <a:srgbClr val="1C1C1C"/>
              </a:buClr>
              <a:buSzPct val="70000"/>
              <a:buFont typeface="Wingdings" pitchFamily="2" charset="2"/>
              <a:buChar char="q"/>
              <a:defRPr/>
            </a:pPr>
            <a:r>
              <a:rPr lang="en-US" sz="2000" b="1" dirty="0" smtClean="0">
                <a:latin typeface="+mn-lt"/>
              </a:rPr>
              <a:t>Issue Second WARNO following Mission Analysis</a:t>
            </a:r>
          </a:p>
          <a:p>
            <a:pPr lvl="1" indent="-469900">
              <a:lnSpc>
                <a:spcPct val="80000"/>
              </a:lnSpc>
              <a:spcBef>
                <a:spcPct val="20000"/>
              </a:spcBef>
              <a:buClr>
                <a:srgbClr val="1C1C1C"/>
              </a:buClr>
              <a:buSzPct val="70000"/>
              <a:buFont typeface="Wingdings" pitchFamily="2" charset="2"/>
              <a:buChar char="q"/>
              <a:defRPr/>
            </a:pPr>
            <a:r>
              <a:rPr lang="en-US" sz="2000" b="1" dirty="0" smtClean="0">
                <a:latin typeface="+mn-lt"/>
              </a:rPr>
              <a:t>Issue Third WARNO after Course of Action (COA) is finalized</a:t>
            </a:r>
            <a:endParaRPr lang="en-US" sz="2000" b="1" dirty="0">
              <a:latin typeface="+mn-lt"/>
            </a:endParaRPr>
          </a:p>
          <a:p>
            <a:pPr marL="908050" lvl="1" indent="-436563">
              <a:lnSpc>
                <a:spcPct val="80000"/>
              </a:lnSpc>
              <a:spcBef>
                <a:spcPct val="20000"/>
              </a:spcBef>
              <a:buClr>
                <a:srgbClr val="1C1C1C"/>
              </a:buClr>
              <a:buSzPct val="70000"/>
              <a:buFont typeface="Wingdings" pitchFamily="2" charset="2"/>
              <a:buNone/>
              <a:defRPr/>
            </a:pPr>
            <a:endParaRPr lang="en-US" sz="2000" b="1" dirty="0">
              <a:latin typeface="Verdana" pitchFamily="34" charset="0"/>
            </a:endParaRPr>
          </a:p>
        </p:txBody>
      </p:sp>
      <p:sp>
        <p:nvSpPr>
          <p:cNvPr id="18457" name="Rectangle 12"/>
          <p:cNvSpPr>
            <a:spLocks noChangeArrowheads="1"/>
          </p:cNvSpPr>
          <p:nvPr/>
        </p:nvSpPr>
        <p:spPr bwMode="auto">
          <a:xfrm>
            <a:off x="0" y="76200"/>
            <a:ext cx="9175750" cy="584775"/>
          </a:xfrm>
          <a:prstGeom prst="rect">
            <a:avLst/>
          </a:prstGeom>
          <a:noFill/>
          <a:ln w="9525">
            <a:noFill/>
            <a:miter lim="800000"/>
            <a:headEnd/>
            <a:tailEnd/>
          </a:ln>
        </p:spPr>
        <p:txBody>
          <a:bodyPr>
            <a:spAutoFit/>
          </a:bodyPr>
          <a:lstStyle/>
          <a:p>
            <a:pPr algn="ctr"/>
            <a:r>
              <a:rPr lang="en-US" sz="3200" b="1" dirty="0" smtClean="0">
                <a:solidFill>
                  <a:srgbClr val="0000CC"/>
                </a:solidFill>
                <a:latin typeface="Arial" pitchFamily="34" charset="0"/>
                <a:cs typeface="Arial" pitchFamily="34" charset="0"/>
              </a:rPr>
              <a:t>Troop Leading Procedures</a:t>
            </a:r>
          </a:p>
        </p:txBody>
      </p:sp>
      <p:sp>
        <p:nvSpPr>
          <p:cNvPr id="29" name="Text Box 5"/>
          <p:cNvSpPr txBox="1">
            <a:spLocks noChangeArrowheads="1"/>
          </p:cNvSpPr>
          <p:nvPr/>
        </p:nvSpPr>
        <p:spPr bwMode="auto">
          <a:xfrm>
            <a:off x="0" y="1143000"/>
            <a:ext cx="3733800" cy="1969770"/>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bg1">
                    <a:lumMod val="50000"/>
                  </a:schemeClr>
                </a:solidFill>
              </a:rPr>
              <a:t>Receive </a:t>
            </a:r>
            <a:r>
              <a:rPr lang="en-US" sz="1400" b="1" dirty="0">
                <a:solidFill>
                  <a:schemeClr val="bg1">
                    <a:lumMod val="50000"/>
                  </a:schemeClr>
                </a:solidFill>
              </a:rPr>
              <a:t>the Mission</a:t>
            </a:r>
          </a:p>
          <a:p>
            <a:pPr marL="342900" indent="-342900" algn="l">
              <a:buFontTx/>
              <a:buAutoNum type="arabicPeriod"/>
            </a:pPr>
            <a:r>
              <a:rPr lang="en-US" sz="2400" b="1" dirty="0">
                <a:solidFill>
                  <a:srgbClr val="0000CC"/>
                </a:solidFill>
              </a:rPr>
              <a:t>Issue a Warning order</a:t>
            </a:r>
          </a:p>
          <a:p>
            <a:pPr marL="342900" indent="-342900" algn="l">
              <a:buFontTx/>
              <a:buAutoNum type="arabicPeriod"/>
            </a:pPr>
            <a:r>
              <a:rPr lang="en-US" sz="1400" b="1" dirty="0">
                <a:solidFill>
                  <a:schemeClr val="bg1">
                    <a:lumMod val="50000"/>
                  </a:schemeClr>
                </a:solidFill>
              </a:rPr>
              <a:t>Make a Tentative Plan</a:t>
            </a:r>
          </a:p>
          <a:p>
            <a:pPr marL="342900" indent="-342900" algn="l">
              <a:buFontTx/>
              <a:buAutoNum type="arabicPeriod"/>
            </a:pPr>
            <a:r>
              <a:rPr lang="en-US" sz="1400" b="1" dirty="0">
                <a:solidFill>
                  <a:schemeClr val="bg1">
                    <a:lumMod val="50000"/>
                  </a:schemeClr>
                </a:solidFill>
              </a:rPr>
              <a:t>Initiate Movement</a:t>
            </a:r>
          </a:p>
          <a:p>
            <a:pPr marL="342900" indent="-342900" algn="l">
              <a:buFontTx/>
              <a:buAutoNum type="arabicPeriod"/>
            </a:pPr>
            <a:r>
              <a:rPr lang="en-US" sz="1400" b="1" dirty="0">
                <a:solidFill>
                  <a:schemeClr val="bg1">
                    <a:lumMod val="50000"/>
                  </a:schemeClr>
                </a:solidFill>
              </a:rPr>
              <a:t>Conduct Reconnaissance</a:t>
            </a:r>
          </a:p>
          <a:p>
            <a:pPr marL="342900" indent="-342900" algn="l">
              <a:buFontTx/>
              <a:buAutoNum type="arabicPeriod"/>
            </a:pPr>
            <a:r>
              <a:rPr lang="en-US" sz="1400" b="1" dirty="0">
                <a:solidFill>
                  <a:schemeClr val="bg1">
                    <a:lumMod val="50000"/>
                  </a:schemeClr>
                </a:solidFill>
              </a:rPr>
              <a:t>Complete the Plan</a:t>
            </a:r>
          </a:p>
          <a:p>
            <a:pPr marL="342900" indent="-342900" algn="l">
              <a:buFontTx/>
              <a:buAutoNum type="arabicPeriod"/>
            </a:pPr>
            <a:r>
              <a:rPr lang="en-US" sz="1400" b="1" dirty="0">
                <a:solidFill>
                  <a:schemeClr val="bg1">
                    <a:lumMod val="50000"/>
                  </a:schemeClr>
                </a:solidFill>
              </a:rPr>
              <a:t>Issue the Order</a:t>
            </a:r>
          </a:p>
          <a:p>
            <a:pPr marL="342900" indent="-342900">
              <a:buFontTx/>
              <a:buAutoNum type="arabicPeriod"/>
            </a:pPr>
            <a:r>
              <a:rPr lang="en-US" sz="1400" b="1" dirty="0">
                <a:solidFill>
                  <a:schemeClr val="bg1">
                    <a:lumMod val="50000"/>
                  </a:schemeClr>
                </a:solidFill>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bg1">
                  <a:lumMod val="50000"/>
                </a:schemeClr>
              </a:solidFill>
            </a:endParaRPr>
          </a:p>
        </p:txBody>
      </p:sp>
      <p:sp>
        <p:nvSpPr>
          <p:cNvPr id="44" name="Rectangle 43"/>
          <p:cNvSpPr/>
          <p:nvPr/>
        </p:nvSpPr>
        <p:spPr>
          <a:xfrm>
            <a:off x="304800" y="4038600"/>
            <a:ext cx="2895600" cy="830997"/>
          </a:xfrm>
          <a:prstGeom prst="rect">
            <a:avLst/>
          </a:prstGeom>
          <a:solidFill>
            <a:srgbClr val="FFFF00"/>
          </a:solidFill>
          <a:ln>
            <a:solidFill>
              <a:schemeClr val="tx1"/>
            </a:solidFill>
          </a:ln>
        </p:spPr>
        <p:txBody>
          <a:bodyPr wrap="square">
            <a:spAutoFit/>
          </a:bodyPr>
          <a:lstStyle/>
          <a:p>
            <a:r>
              <a:rPr lang="en-US" sz="2400" b="1" dirty="0" smtClean="0"/>
              <a:t>What should be in the WARNO?</a:t>
            </a:r>
          </a:p>
        </p:txBody>
      </p:sp>
      <p:grpSp>
        <p:nvGrpSpPr>
          <p:cNvPr id="27" name="Group 26"/>
          <p:cNvGrpSpPr/>
          <p:nvPr/>
        </p:nvGrpSpPr>
        <p:grpSpPr>
          <a:xfrm>
            <a:off x="3505200" y="1066800"/>
            <a:ext cx="5638800" cy="6172200"/>
            <a:chOff x="3581400" y="1066800"/>
            <a:chExt cx="5638800" cy="6172200"/>
          </a:xfrm>
        </p:grpSpPr>
        <p:grpSp>
          <p:nvGrpSpPr>
            <p:cNvPr id="26" name="Group 25"/>
            <p:cNvGrpSpPr/>
            <p:nvPr/>
          </p:nvGrpSpPr>
          <p:grpSpPr>
            <a:xfrm>
              <a:off x="3810000" y="1066800"/>
              <a:ext cx="5410200" cy="5791200"/>
              <a:chOff x="3810000" y="1066800"/>
              <a:chExt cx="5410200" cy="5791200"/>
            </a:xfrm>
          </p:grpSpPr>
          <p:sp>
            <p:nvSpPr>
              <p:cNvPr id="24" name="Rectangle 23"/>
              <p:cNvSpPr/>
              <p:nvPr/>
            </p:nvSpPr>
            <p:spPr>
              <a:xfrm>
                <a:off x="3810000" y="1143000"/>
                <a:ext cx="54102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4"/>
              <p:cNvSpPr txBox="1">
                <a:spLocks noChangeArrowheads="1"/>
              </p:cNvSpPr>
              <p:nvPr/>
            </p:nvSpPr>
            <p:spPr bwMode="auto">
              <a:xfrm>
                <a:off x="4114800" y="1066800"/>
                <a:ext cx="4495800" cy="707886"/>
              </a:xfrm>
              <a:prstGeom prst="rect">
                <a:avLst/>
              </a:prstGeom>
              <a:noFill/>
              <a:ln w="9525">
                <a:noFill/>
                <a:miter lim="800000"/>
                <a:headEnd/>
                <a:tailEnd/>
              </a:ln>
            </p:spPr>
            <p:txBody>
              <a:bodyPr wrap="square">
                <a:spAutoFit/>
              </a:bodyPr>
              <a:lstStyle/>
              <a:p>
                <a:pPr algn="ctr" eaLnBrk="0" hangingPunct="0">
                  <a:spcBef>
                    <a:spcPts val="0"/>
                  </a:spcBef>
                </a:pPr>
                <a:r>
                  <a:rPr kumimoji="1" lang="en-US" sz="2000" b="1" dirty="0" smtClean="0">
                    <a:solidFill>
                      <a:srgbClr val="0000CC"/>
                    </a:solidFill>
                  </a:rPr>
                  <a:t>5 Paragraph Operations Order</a:t>
                </a:r>
              </a:p>
              <a:p>
                <a:pPr algn="ctr" eaLnBrk="0" hangingPunct="0">
                  <a:spcBef>
                    <a:spcPts val="0"/>
                  </a:spcBef>
                </a:pPr>
                <a:r>
                  <a:rPr kumimoji="1" lang="en-US" sz="2000" b="1" dirty="0" smtClean="0">
                    <a:solidFill>
                      <a:srgbClr val="0000CC"/>
                    </a:solidFill>
                  </a:rPr>
                  <a:t> </a:t>
                </a:r>
                <a:r>
                  <a:rPr kumimoji="1" lang="en-US" sz="2000" b="1" dirty="0" smtClean="0">
                    <a:solidFill>
                      <a:schemeClr val="tx1">
                        <a:lumMod val="50000"/>
                        <a:lumOff val="50000"/>
                      </a:schemeClr>
                    </a:solidFill>
                  </a:rPr>
                  <a:t>A Basic Outline</a:t>
                </a:r>
                <a:endParaRPr kumimoji="1" lang="en-US" sz="2000" b="1" dirty="0">
                  <a:solidFill>
                    <a:schemeClr val="tx1">
                      <a:lumMod val="50000"/>
                      <a:lumOff val="50000"/>
                    </a:schemeClr>
                  </a:solidFill>
                </a:endParaRPr>
              </a:p>
            </p:txBody>
          </p:sp>
        </p:grpSp>
        <p:sp>
          <p:nvSpPr>
            <p:cNvPr id="20" name="Rectangle 3"/>
            <p:cNvSpPr txBox="1">
              <a:spLocks noChangeArrowheads="1"/>
            </p:cNvSpPr>
            <p:nvPr/>
          </p:nvSpPr>
          <p:spPr>
            <a:xfrm>
              <a:off x="3581400" y="1981200"/>
              <a:ext cx="2514600" cy="5105400"/>
            </a:xfrm>
            <a:prstGeom prst="rect">
              <a:avLst/>
            </a:prstGeom>
            <a:solidFill>
              <a:schemeClr val="bg2">
                <a:lumMod val="9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lIns="91440" tIns="45720" rIns="91440" bIns="45720" rtlCol="0">
              <a:normAutofit fontScale="92500" lnSpcReduction="20000"/>
            </a:bodyPr>
            <a:lstStyle/>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1. Situation</a:t>
              </a:r>
            </a:p>
            <a:p>
              <a:pPr marL="457200" marR="0" lvl="1" indent="0"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Enemy Forces</a:t>
              </a:r>
            </a:p>
            <a:p>
              <a:pPr marL="457200" marR="0" lvl="1" indent="0"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Friendly Forces</a:t>
              </a:r>
            </a:p>
            <a:p>
              <a:pPr marL="457200" marR="0" lvl="1" indent="0"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Attachments and Detachments</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2. Mission</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3. Execution</a:t>
              </a:r>
            </a:p>
            <a:p>
              <a:pPr marL="457200" marR="0" lvl="1" indent="0"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Concept of the Operation</a:t>
              </a:r>
            </a:p>
            <a:p>
              <a:pPr marL="914400" marR="0" lvl="2" indent="0" defTabSz="914400" rtl="0" eaLnBrk="1" fontAlgn="auto" latinLnBrk="0" hangingPunct="1">
                <a:lnSpc>
                  <a:spcPct val="80000"/>
                </a:lnSpc>
                <a:spcBef>
                  <a:spcPct val="20000"/>
                </a:spcBef>
                <a:spcAft>
                  <a:spcPts val="0"/>
                </a:spcAft>
                <a:buClrTx/>
                <a:buSzTx/>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Maneuver</a:t>
              </a:r>
            </a:p>
            <a:p>
              <a:pPr marL="914400" marR="0" lvl="2" indent="0" defTabSz="914400" rtl="0" eaLnBrk="1" fontAlgn="auto" latinLnBrk="0" hangingPunct="1">
                <a:lnSpc>
                  <a:spcPct val="80000"/>
                </a:lnSpc>
                <a:spcBef>
                  <a:spcPct val="20000"/>
                </a:spcBef>
                <a:spcAft>
                  <a:spcPts val="0"/>
                </a:spcAft>
                <a:buClrTx/>
                <a:buSzTx/>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Fires</a:t>
              </a:r>
            </a:p>
            <a:p>
              <a:pPr marL="457200" marR="0" lvl="1" indent="0"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Tasks to Maneuver Units</a:t>
              </a:r>
            </a:p>
            <a:p>
              <a:pPr marL="457200" marR="0" lvl="1" indent="0"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Tasks to Combat Support Units</a:t>
              </a:r>
            </a:p>
            <a:p>
              <a:pPr marL="457200" marR="0" lvl="1" indent="0"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Coordinating Instructions</a:t>
              </a:r>
            </a:p>
          </p:txBody>
        </p:sp>
        <p:sp>
          <p:nvSpPr>
            <p:cNvPr id="21" name="Rectangle 6"/>
            <p:cNvSpPr>
              <a:spLocks noChangeArrowheads="1"/>
            </p:cNvSpPr>
            <p:nvPr/>
          </p:nvSpPr>
          <p:spPr bwMode="auto">
            <a:xfrm>
              <a:off x="5410200" y="1828800"/>
              <a:ext cx="3276600" cy="5410200"/>
            </a:xfrm>
            <a:prstGeom prst="rect">
              <a:avLst/>
            </a:prstGeom>
            <a:solidFill>
              <a:schemeClr val="bg2">
                <a:lumMod val="90000"/>
              </a:schemeClr>
            </a:solidFill>
            <a:ln w="9525">
              <a:noFill/>
              <a:miter lim="800000"/>
              <a:headEnd/>
              <a:tailEnd/>
            </a:ln>
            <a:effectLst>
              <a:outerShdw blurRad="225425" dist="50800" dir="5220000" algn="ctr">
                <a:srgbClr val="000000">
                  <a:alpha val="33000"/>
                </a:srgbClr>
              </a:outerShdw>
            </a:effectLst>
            <a:scene3d>
              <a:camera prst="perspectiveHeroicExtremeLeftFacing"/>
              <a:lightRig rig="harsh" dir="t">
                <a:rot lat="0" lon="0" rev="3000000"/>
              </a:lightRig>
            </a:scene3d>
            <a:sp3d extrusionH="254000" contourW="19050">
              <a:bevelT w="82550" h="44450" prst="angle"/>
              <a:bevelB w="82550" h="44450" prst="angle"/>
              <a:contourClr>
                <a:srgbClr val="FFFFFF"/>
              </a:contourClr>
            </a:sp3d>
          </p:spPr>
          <p:txBody>
            <a:bodyPr/>
            <a:lstStyle/>
            <a:p>
              <a:pPr marL="469900" indent="-469900">
                <a:lnSpc>
                  <a:spcPct val="80000"/>
                </a:lnSpc>
                <a:spcBef>
                  <a:spcPct val="20000"/>
                </a:spcBef>
                <a:buClr>
                  <a:schemeClr val="bg2"/>
                </a:buClr>
                <a:buSzPct val="70000"/>
              </a:pPr>
              <a:endParaRPr lang="en-US" sz="2400" b="1" dirty="0" smtClean="0">
                <a:solidFill>
                  <a:srgbClr val="002060"/>
                </a:solidFill>
              </a:endParaRPr>
            </a:p>
            <a:p>
              <a:pPr marL="469900" indent="-469900">
                <a:lnSpc>
                  <a:spcPct val="80000"/>
                </a:lnSpc>
                <a:spcBef>
                  <a:spcPct val="20000"/>
                </a:spcBef>
                <a:buClr>
                  <a:schemeClr val="bg2"/>
                </a:buClr>
                <a:buSzPct val="70000"/>
              </a:pPr>
              <a:r>
                <a:rPr lang="en-US" sz="2400" b="1" dirty="0" smtClean="0">
                  <a:solidFill>
                    <a:srgbClr val="002060"/>
                  </a:solidFill>
                </a:rPr>
                <a:t>4. Service </a:t>
              </a:r>
              <a:r>
                <a:rPr lang="en-US" sz="2400" b="1" dirty="0">
                  <a:solidFill>
                    <a:srgbClr val="002060"/>
                  </a:solidFill>
                </a:rPr>
                <a:t>Support</a:t>
              </a:r>
            </a:p>
            <a:p>
              <a:pPr marL="908050" lvl="1" indent="-436563">
                <a:lnSpc>
                  <a:spcPct val="80000"/>
                </a:lnSpc>
                <a:spcBef>
                  <a:spcPct val="20000"/>
                </a:spcBef>
                <a:buClr>
                  <a:schemeClr val="accent2"/>
                </a:buClr>
                <a:buSzPct val="75000"/>
                <a:buFont typeface="Wingdings" pitchFamily="2" charset="2"/>
                <a:buChar char="q"/>
              </a:pPr>
              <a:r>
                <a:rPr lang="en-US" sz="2000" dirty="0">
                  <a:solidFill>
                    <a:schemeClr val="tx1">
                      <a:lumMod val="65000"/>
                      <a:lumOff val="35000"/>
                    </a:schemeClr>
                  </a:solidFill>
                </a:rPr>
                <a:t>General</a:t>
              </a:r>
            </a:p>
            <a:p>
              <a:pPr marL="908050" lvl="1" indent="-436563">
                <a:lnSpc>
                  <a:spcPct val="80000"/>
                </a:lnSpc>
                <a:spcBef>
                  <a:spcPct val="20000"/>
                </a:spcBef>
                <a:buClr>
                  <a:schemeClr val="accent2"/>
                </a:buClr>
                <a:buSzPct val="75000"/>
                <a:buFont typeface="Wingdings" pitchFamily="2" charset="2"/>
                <a:buChar char="q"/>
              </a:pPr>
              <a:r>
                <a:rPr lang="en-US" sz="2000" dirty="0">
                  <a:solidFill>
                    <a:schemeClr val="tx1">
                      <a:lumMod val="65000"/>
                      <a:lumOff val="35000"/>
                    </a:schemeClr>
                  </a:solidFill>
                </a:rPr>
                <a:t>Material and Services</a:t>
              </a:r>
            </a:p>
            <a:p>
              <a:pPr marL="1377950" lvl="2" indent="-468313">
                <a:lnSpc>
                  <a:spcPct val="80000"/>
                </a:lnSpc>
                <a:spcBef>
                  <a:spcPct val="20000"/>
                </a:spcBef>
                <a:buClr>
                  <a:schemeClr val="bg2"/>
                </a:buClr>
                <a:buSzPct val="65000"/>
                <a:buFont typeface="Wingdings" pitchFamily="2" charset="2"/>
                <a:buChar char="§"/>
              </a:pPr>
              <a:r>
                <a:rPr lang="en-US" dirty="0">
                  <a:solidFill>
                    <a:schemeClr val="tx1">
                      <a:lumMod val="65000"/>
                      <a:lumOff val="35000"/>
                    </a:schemeClr>
                  </a:solidFill>
                </a:rPr>
                <a:t>Supply</a:t>
              </a:r>
            </a:p>
            <a:p>
              <a:pPr marL="1377950" lvl="2" indent="-468313">
                <a:lnSpc>
                  <a:spcPct val="80000"/>
                </a:lnSpc>
                <a:spcBef>
                  <a:spcPct val="20000"/>
                </a:spcBef>
                <a:buClr>
                  <a:schemeClr val="bg2"/>
                </a:buClr>
                <a:buSzPct val="65000"/>
                <a:buFont typeface="Wingdings" pitchFamily="2" charset="2"/>
                <a:buChar char="§"/>
              </a:pPr>
              <a:r>
                <a:rPr lang="en-US" dirty="0">
                  <a:solidFill>
                    <a:schemeClr val="tx1">
                      <a:lumMod val="65000"/>
                      <a:lumOff val="35000"/>
                    </a:schemeClr>
                  </a:solidFill>
                </a:rPr>
                <a:t>Transportation</a:t>
              </a:r>
            </a:p>
            <a:p>
              <a:pPr marL="1377950" lvl="2" indent="-468313">
                <a:lnSpc>
                  <a:spcPct val="80000"/>
                </a:lnSpc>
                <a:spcBef>
                  <a:spcPct val="20000"/>
                </a:spcBef>
                <a:buClr>
                  <a:schemeClr val="bg2"/>
                </a:buClr>
                <a:buSzPct val="65000"/>
                <a:buFont typeface="Wingdings" pitchFamily="2" charset="2"/>
                <a:buChar char="§"/>
              </a:pPr>
              <a:r>
                <a:rPr lang="en-US" dirty="0">
                  <a:solidFill>
                    <a:schemeClr val="tx1">
                      <a:lumMod val="65000"/>
                      <a:lumOff val="35000"/>
                    </a:schemeClr>
                  </a:solidFill>
                </a:rPr>
                <a:t>Services</a:t>
              </a:r>
            </a:p>
            <a:p>
              <a:pPr marL="1377950" lvl="2" indent="-468313">
                <a:lnSpc>
                  <a:spcPct val="80000"/>
                </a:lnSpc>
                <a:spcBef>
                  <a:spcPct val="20000"/>
                </a:spcBef>
                <a:buClr>
                  <a:schemeClr val="bg2"/>
                </a:buClr>
                <a:buSzPct val="65000"/>
                <a:buFont typeface="Wingdings" pitchFamily="2" charset="2"/>
                <a:buChar char="§"/>
              </a:pPr>
              <a:r>
                <a:rPr lang="en-US" dirty="0">
                  <a:solidFill>
                    <a:schemeClr val="tx1">
                      <a:lumMod val="65000"/>
                      <a:lumOff val="35000"/>
                    </a:schemeClr>
                  </a:solidFill>
                </a:rPr>
                <a:t>Maintenance</a:t>
              </a:r>
            </a:p>
            <a:p>
              <a:pPr marL="1377950" lvl="2" indent="-468313">
                <a:lnSpc>
                  <a:spcPct val="80000"/>
                </a:lnSpc>
                <a:spcBef>
                  <a:spcPct val="20000"/>
                </a:spcBef>
                <a:buClr>
                  <a:schemeClr val="bg2"/>
                </a:buClr>
                <a:buSzPct val="65000"/>
                <a:buFont typeface="Wingdings" pitchFamily="2" charset="2"/>
                <a:buChar char="§"/>
              </a:pPr>
              <a:r>
                <a:rPr lang="en-US" dirty="0">
                  <a:solidFill>
                    <a:schemeClr val="tx1">
                      <a:lumMod val="65000"/>
                      <a:lumOff val="35000"/>
                    </a:schemeClr>
                  </a:solidFill>
                </a:rPr>
                <a:t>Medical Examinations</a:t>
              </a:r>
            </a:p>
            <a:p>
              <a:pPr marL="908050" lvl="1" indent="-436563">
                <a:lnSpc>
                  <a:spcPct val="80000"/>
                </a:lnSpc>
                <a:spcBef>
                  <a:spcPct val="20000"/>
                </a:spcBef>
                <a:buClr>
                  <a:schemeClr val="accent2"/>
                </a:buClr>
                <a:buSzPct val="75000"/>
                <a:buFont typeface="Wingdings" pitchFamily="2" charset="2"/>
                <a:buChar char="q"/>
              </a:pPr>
              <a:r>
                <a:rPr lang="en-US" sz="2000" dirty="0">
                  <a:solidFill>
                    <a:schemeClr val="tx1">
                      <a:lumMod val="65000"/>
                      <a:lumOff val="35000"/>
                    </a:schemeClr>
                  </a:solidFill>
                </a:rPr>
                <a:t>Personnel</a:t>
              </a:r>
            </a:p>
            <a:p>
              <a:pPr marL="908050" lvl="1" indent="-436563">
                <a:lnSpc>
                  <a:spcPct val="80000"/>
                </a:lnSpc>
                <a:spcBef>
                  <a:spcPct val="20000"/>
                </a:spcBef>
                <a:buClr>
                  <a:schemeClr val="accent2"/>
                </a:buClr>
                <a:buSzPct val="75000"/>
                <a:buFont typeface="Wingdings" pitchFamily="2" charset="2"/>
                <a:buChar char="q"/>
              </a:pPr>
              <a:r>
                <a:rPr lang="en-US" sz="2000" dirty="0">
                  <a:solidFill>
                    <a:schemeClr val="tx1">
                      <a:lumMod val="65000"/>
                      <a:lumOff val="35000"/>
                    </a:schemeClr>
                  </a:solidFill>
                </a:rPr>
                <a:t>Miscellaneous</a:t>
              </a:r>
            </a:p>
            <a:p>
              <a:pPr marL="469900" indent="-469900">
                <a:lnSpc>
                  <a:spcPct val="80000"/>
                </a:lnSpc>
                <a:spcBef>
                  <a:spcPct val="20000"/>
                </a:spcBef>
                <a:buClr>
                  <a:schemeClr val="bg2"/>
                </a:buClr>
                <a:buSzPct val="70000"/>
              </a:pPr>
              <a:r>
                <a:rPr lang="en-US" sz="2400" b="1" dirty="0" smtClean="0">
                  <a:solidFill>
                    <a:srgbClr val="002060"/>
                  </a:solidFill>
                </a:rPr>
                <a:t>5 Command </a:t>
              </a:r>
              <a:r>
                <a:rPr lang="en-US" sz="2400" b="1" dirty="0">
                  <a:solidFill>
                    <a:srgbClr val="002060"/>
                  </a:solidFill>
                </a:rPr>
                <a:t>and Signal</a:t>
              </a:r>
            </a:p>
            <a:p>
              <a:pPr marL="908050" lvl="1" indent="-436563">
                <a:lnSpc>
                  <a:spcPct val="80000"/>
                </a:lnSpc>
                <a:spcBef>
                  <a:spcPct val="20000"/>
                </a:spcBef>
                <a:buClr>
                  <a:schemeClr val="accent2"/>
                </a:buClr>
                <a:buSzPct val="75000"/>
                <a:buFont typeface="Wingdings" pitchFamily="2" charset="2"/>
                <a:buChar char="q"/>
              </a:pPr>
              <a:r>
                <a:rPr lang="en-US" sz="2000" dirty="0">
                  <a:solidFill>
                    <a:schemeClr val="tx1">
                      <a:lumMod val="65000"/>
                      <a:lumOff val="35000"/>
                    </a:schemeClr>
                  </a:solidFill>
                </a:rPr>
                <a:t>Command</a:t>
              </a:r>
            </a:p>
            <a:p>
              <a:pPr marL="908050" lvl="1" indent="-436563">
                <a:lnSpc>
                  <a:spcPct val="80000"/>
                </a:lnSpc>
                <a:spcBef>
                  <a:spcPct val="20000"/>
                </a:spcBef>
                <a:buClr>
                  <a:schemeClr val="accent2"/>
                </a:buClr>
                <a:buSzPct val="75000"/>
                <a:buFont typeface="Wingdings" pitchFamily="2" charset="2"/>
                <a:buChar char="q"/>
              </a:pPr>
              <a:r>
                <a:rPr lang="en-US" sz="2000" dirty="0">
                  <a:solidFill>
                    <a:schemeClr val="tx1">
                      <a:lumMod val="65000"/>
                      <a:lumOff val="35000"/>
                    </a:schemeClr>
                  </a:solidFill>
                </a:rPr>
                <a:t>Signal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Rectangle 12"/>
          <p:cNvSpPr>
            <a:spLocks noChangeArrowheads="1"/>
          </p:cNvSpPr>
          <p:nvPr/>
        </p:nvSpPr>
        <p:spPr bwMode="auto">
          <a:xfrm>
            <a:off x="0" y="76200"/>
            <a:ext cx="9175750" cy="584775"/>
          </a:xfrm>
          <a:prstGeom prst="rect">
            <a:avLst/>
          </a:prstGeom>
          <a:noFill/>
          <a:ln w="9525">
            <a:noFill/>
            <a:miter lim="800000"/>
            <a:headEnd/>
            <a:tailEnd/>
          </a:ln>
        </p:spPr>
        <p:txBody>
          <a:bodyPr>
            <a:spAutoFit/>
          </a:bodyPr>
          <a:lstStyle/>
          <a:p>
            <a:pPr algn="ctr"/>
            <a:r>
              <a:rPr lang="en-US" sz="3200" b="1" dirty="0" smtClean="0">
                <a:solidFill>
                  <a:srgbClr val="0000CC"/>
                </a:solidFill>
                <a:latin typeface="Arial" pitchFamily="34" charset="0"/>
                <a:cs typeface="Arial" pitchFamily="34" charset="0"/>
              </a:rPr>
              <a:t>Troop Leading Procedures</a:t>
            </a:r>
          </a:p>
        </p:txBody>
      </p:sp>
      <p:sp>
        <p:nvSpPr>
          <p:cNvPr id="29" name="Text Box 5"/>
          <p:cNvSpPr txBox="1">
            <a:spLocks noChangeArrowheads="1"/>
          </p:cNvSpPr>
          <p:nvPr/>
        </p:nvSpPr>
        <p:spPr bwMode="auto">
          <a:xfrm>
            <a:off x="0" y="1143000"/>
            <a:ext cx="3733800" cy="2462213"/>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tx1">
                    <a:lumMod val="50000"/>
                    <a:lumOff val="50000"/>
                  </a:schemeClr>
                </a:solidFill>
              </a:rPr>
              <a:t>Receive </a:t>
            </a:r>
            <a:r>
              <a:rPr lang="en-US" sz="1400" b="1" dirty="0">
                <a:solidFill>
                  <a:schemeClr val="tx1">
                    <a:lumMod val="50000"/>
                    <a:lumOff val="50000"/>
                  </a:schemeClr>
                </a:solidFill>
              </a:rPr>
              <a:t>the Mission</a:t>
            </a:r>
          </a:p>
          <a:p>
            <a:pPr marL="342900" indent="-342900" algn="l">
              <a:buFontTx/>
              <a:buAutoNum type="arabicPeriod"/>
            </a:pPr>
            <a:r>
              <a:rPr lang="en-US" sz="1400" b="1" dirty="0">
                <a:solidFill>
                  <a:schemeClr val="tx1">
                    <a:lumMod val="50000"/>
                    <a:lumOff val="50000"/>
                  </a:schemeClr>
                </a:solidFill>
              </a:rPr>
              <a:t>Issue a Warning order</a:t>
            </a:r>
          </a:p>
          <a:p>
            <a:pPr marL="342900" indent="-342900" algn="l">
              <a:buFontTx/>
              <a:buAutoNum type="arabicPeriod"/>
            </a:pPr>
            <a:r>
              <a:rPr lang="en-US" sz="2400" b="1" dirty="0">
                <a:solidFill>
                  <a:srgbClr val="0000CC"/>
                </a:solidFill>
              </a:rPr>
              <a:t>Make a Tentative </a:t>
            </a:r>
            <a:r>
              <a:rPr lang="en-US" sz="2400" b="1" dirty="0" smtClean="0">
                <a:solidFill>
                  <a:srgbClr val="0000CC"/>
                </a:solidFill>
              </a:rPr>
              <a:t>Plan</a:t>
            </a:r>
          </a:p>
          <a:p>
            <a:pPr marL="914400" lvl="1" indent="-457200">
              <a:buAutoNum type="alphaLcPeriod"/>
            </a:pPr>
            <a:r>
              <a:rPr lang="en-US" sz="1600" b="1" dirty="0" smtClean="0">
                <a:solidFill>
                  <a:srgbClr val="0000CC"/>
                </a:solidFill>
              </a:rPr>
              <a:t>METT-TC</a:t>
            </a:r>
          </a:p>
          <a:p>
            <a:pPr marL="914400" lvl="1" indent="-457200">
              <a:buAutoNum type="alphaLcPeriod"/>
            </a:pPr>
            <a:r>
              <a:rPr lang="en-US" sz="1600" b="1" dirty="0" smtClean="0">
                <a:solidFill>
                  <a:schemeClr val="bg1">
                    <a:lumMod val="50000"/>
                  </a:schemeClr>
                </a:solidFill>
              </a:rPr>
              <a:t>COA</a:t>
            </a:r>
            <a:endParaRPr lang="en-US" sz="1600" b="1" dirty="0">
              <a:solidFill>
                <a:schemeClr val="bg1">
                  <a:lumMod val="50000"/>
                </a:schemeClr>
              </a:solidFill>
            </a:endParaRPr>
          </a:p>
          <a:p>
            <a:pPr marL="342900" indent="-342900" algn="l">
              <a:buFontTx/>
              <a:buAutoNum type="arabicPeriod"/>
            </a:pPr>
            <a:r>
              <a:rPr lang="en-US" sz="1400" b="1" dirty="0">
                <a:solidFill>
                  <a:schemeClr val="tx1">
                    <a:lumMod val="50000"/>
                    <a:lumOff val="50000"/>
                  </a:schemeClr>
                </a:solidFill>
              </a:rPr>
              <a:t>Initiate Movement</a:t>
            </a:r>
          </a:p>
          <a:p>
            <a:pPr marL="342900" indent="-342900" algn="l">
              <a:buFontTx/>
              <a:buAutoNum type="arabicPeriod"/>
            </a:pPr>
            <a:r>
              <a:rPr lang="en-US" sz="1400" b="1" dirty="0">
                <a:solidFill>
                  <a:schemeClr val="tx1">
                    <a:lumMod val="50000"/>
                    <a:lumOff val="50000"/>
                  </a:schemeClr>
                </a:solidFill>
              </a:rPr>
              <a:t>Conduct Reconnaissance</a:t>
            </a:r>
          </a:p>
          <a:p>
            <a:pPr marL="342900" indent="-342900" algn="l">
              <a:buFontTx/>
              <a:buAutoNum type="arabicPeriod"/>
            </a:pPr>
            <a:r>
              <a:rPr lang="en-US" sz="1400" b="1" dirty="0">
                <a:solidFill>
                  <a:schemeClr val="tx1">
                    <a:lumMod val="50000"/>
                    <a:lumOff val="50000"/>
                  </a:schemeClr>
                </a:solidFill>
              </a:rPr>
              <a:t>Complete the Plan</a:t>
            </a:r>
          </a:p>
          <a:p>
            <a:pPr marL="342900" indent="-342900" algn="l">
              <a:buFontTx/>
              <a:buAutoNum type="arabicPeriod"/>
            </a:pPr>
            <a:r>
              <a:rPr lang="en-US" sz="1400" b="1" dirty="0">
                <a:solidFill>
                  <a:schemeClr val="tx1">
                    <a:lumMod val="50000"/>
                    <a:lumOff val="50000"/>
                  </a:schemeClr>
                </a:solidFill>
              </a:rPr>
              <a:t>Issue the Order</a:t>
            </a:r>
          </a:p>
          <a:p>
            <a:pPr marL="342900" indent="-342900">
              <a:buFontTx/>
              <a:buAutoNum type="arabicPeriod"/>
            </a:pPr>
            <a:r>
              <a:rPr lang="en-US" sz="1400" b="1" dirty="0">
                <a:solidFill>
                  <a:schemeClr val="tx1">
                    <a:lumMod val="50000"/>
                    <a:lumOff val="50000"/>
                  </a:schemeClr>
                </a:solidFill>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tx1">
                  <a:lumMod val="50000"/>
                  <a:lumOff val="50000"/>
                </a:schemeClr>
              </a:solidFill>
            </a:endParaRPr>
          </a:p>
        </p:txBody>
      </p:sp>
      <p:sp>
        <p:nvSpPr>
          <p:cNvPr id="44" name="Rectangle 43"/>
          <p:cNvSpPr/>
          <p:nvPr/>
        </p:nvSpPr>
        <p:spPr>
          <a:xfrm>
            <a:off x="3505200" y="609600"/>
            <a:ext cx="4419600" cy="461665"/>
          </a:xfrm>
          <a:prstGeom prst="rect">
            <a:avLst/>
          </a:prstGeom>
          <a:solidFill>
            <a:srgbClr val="FFFF00"/>
          </a:solidFill>
          <a:ln>
            <a:solidFill>
              <a:schemeClr val="tx1"/>
            </a:solidFill>
          </a:ln>
        </p:spPr>
        <p:txBody>
          <a:bodyPr wrap="square">
            <a:spAutoFit/>
          </a:bodyPr>
          <a:lstStyle/>
          <a:p>
            <a:pPr algn="ctr"/>
            <a:r>
              <a:rPr lang="en-US" sz="2400" b="1" dirty="0" smtClean="0"/>
              <a:t>What is METT-TC?</a:t>
            </a:r>
          </a:p>
        </p:txBody>
      </p:sp>
      <p:sp>
        <p:nvSpPr>
          <p:cNvPr id="13" name="TextBox 18"/>
          <p:cNvSpPr txBox="1">
            <a:spLocks noChangeArrowheads="1"/>
          </p:cNvSpPr>
          <p:nvPr/>
        </p:nvSpPr>
        <p:spPr bwMode="auto">
          <a:xfrm>
            <a:off x="3429001" y="1143000"/>
            <a:ext cx="5715000" cy="2677656"/>
          </a:xfrm>
          <a:prstGeom prst="rect">
            <a:avLst/>
          </a:prstGeom>
          <a:noFill/>
          <a:ln w="28575">
            <a:solidFill>
              <a:schemeClr val="tx1"/>
            </a:solidFill>
            <a:miter lim="800000"/>
            <a:headEnd/>
            <a:tailEnd/>
          </a:ln>
        </p:spPr>
        <p:txBody>
          <a:bodyPr wrap="square">
            <a:spAutoFit/>
          </a:bodyPr>
          <a:lstStyle/>
          <a:p>
            <a:r>
              <a:rPr lang="en-US" sz="2400" b="1" u="sng" dirty="0">
                <a:solidFill>
                  <a:srgbClr val="0000CC"/>
                </a:solidFill>
                <a:latin typeface="Arial" pitchFamily="34" charset="0"/>
                <a:cs typeface="Arial" pitchFamily="34" charset="0"/>
              </a:rPr>
              <a:t>M</a:t>
            </a:r>
            <a:r>
              <a:rPr lang="en-US" sz="2400" b="1" dirty="0">
                <a:solidFill>
                  <a:srgbClr val="0000CC"/>
                </a:solidFill>
                <a:latin typeface="Arial" pitchFamily="34" charset="0"/>
                <a:cs typeface="Arial" pitchFamily="34" charset="0"/>
              </a:rPr>
              <a:t>ission</a:t>
            </a:r>
          </a:p>
          <a:p>
            <a:pPr marL="109538" indent="-109538">
              <a:buFont typeface="Arial" charset="0"/>
              <a:buChar char="•"/>
            </a:pPr>
            <a:r>
              <a:rPr lang="en-US" sz="2400" b="1" dirty="0" smtClean="0">
                <a:latin typeface="Arial" pitchFamily="34" charset="0"/>
                <a:cs typeface="Arial" pitchFamily="34" charset="0"/>
              </a:rPr>
              <a:t>Mission</a:t>
            </a:r>
            <a:r>
              <a:rPr lang="en-US" sz="2400" b="1" dirty="0">
                <a:latin typeface="Arial" pitchFamily="34" charset="0"/>
                <a:cs typeface="Arial" pitchFamily="34" charset="0"/>
              </a:rPr>
              <a:t>, Intent, concept (2 levels up)</a:t>
            </a:r>
          </a:p>
          <a:p>
            <a:pPr marL="109538" indent="-109538">
              <a:buFont typeface="Arial" charset="0"/>
              <a:buChar char="•"/>
            </a:pPr>
            <a:r>
              <a:rPr lang="en-US" sz="2400" b="1" dirty="0" smtClean="0">
                <a:latin typeface="Arial" pitchFamily="34" charset="0"/>
                <a:cs typeface="Arial" pitchFamily="34" charset="0"/>
              </a:rPr>
              <a:t>Tasks: Specified</a:t>
            </a:r>
            <a:r>
              <a:rPr lang="en-US" sz="2400" b="1" dirty="0">
                <a:latin typeface="Arial" pitchFamily="34" charset="0"/>
                <a:cs typeface="Arial" pitchFamily="34" charset="0"/>
              </a:rPr>
              <a:t>/ Implied/ </a:t>
            </a:r>
            <a:r>
              <a:rPr lang="en-US" sz="2400" b="1" dirty="0" smtClean="0">
                <a:latin typeface="Arial" pitchFamily="34" charset="0"/>
                <a:cs typeface="Arial" pitchFamily="34" charset="0"/>
              </a:rPr>
              <a:t>Essential</a:t>
            </a:r>
          </a:p>
          <a:p>
            <a:pPr marL="109538" indent="-109538">
              <a:buFont typeface="Arial" panose="020B0604020202020204" pitchFamily="34" charset="0"/>
              <a:buChar char="•"/>
            </a:pPr>
            <a:r>
              <a:rPr lang="en-US" sz="2400" b="1" dirty="0" smtClean="0">
                <a:latin typeface="Arial" pitchFamily="34" charset="0"/>
                <a:cs typeface="Arial" pitchFamily="34" charset="0"/>
              </a:rPr>
              <a:t>Purpose</a:t>
            </a:r>
            <a:endParaRPr lang="en-US" sz="2400" b="1" dirty="0">
              <a:latin typeface="Arial" pitchFamily="34" charset="0"/>
              <a:cs typeface="Arial" pitchFamily="34" charset="0"/>
            </a:endParaRPr>
          </a:p>
          <a:p>
            <a:pPr marL="109538" indent="-109538">
              <a:buFont typeface="Arial" charset="0"/>
              <a:buChar char="•"/>
            </a:pPr>
            <a:r>
              <a:rPr lang="en-US" sz="2400" b="1" dirty="0">
                <a:latin typeface="Arial" pitchFamily="34" charset="0"/>
                <a:cs typeface="Arial" pitchFamily="34" charset="0"/>
              </a:rPr>
              <a:t>Constraints (require/limit action)</a:t>
            </a:r>
          </a:p>
          <a:p>
            <a:pPr marL="109538" indent="-109538">
              <a:buFont typeface="Arial" charset="0"/>
              <a:buChar char="•"/>
            </a:pPr>
            <a:r>
              <a:rPr lang="en-US" sz="2400" b="1" dirty="0">
                <a:latin typeface="Arial" pitchFamily="34" charset="0"/>
                <a:cs typeface="Arial" pitchFamily="34" charset="0"/>
              </a:rPr>
              <a:t>Restated </a:t>
            </a:r>
            <a:r>
              <a:rPr lang="en-US" sz="2400" b="1" dirty="0" smtClean="0">
                <a:latin typeface="Arial" pitchFamily="34" charset="0"/>
                <a:cs typeface="Arial" pitchFamily="34" charset="0"/>
              </a:rPr>
              <a:t>Mission (Who, What, When, Where, and Why)</a:t>
            </a:r>
            <a:endParaRPr lang="en-US" sz="2400" b="1" dirty="0">
              <a:latin typeface="Arial" pitchFamily="34" charset="0"/>
              <a:cs typeface="Arial" pitchFamily="34" charset="0"/>
            </a:endParaRPr>
          </a:p>
        </p:txBody>
      </p:sp>
      <p:grpSp>
        <p:nvGrpSpPr>
          <p:cNvPr id="97" name="Group 96"/>
          <p:cNvGrpSpPr/>
          <p:nvPr/>
        </p:nvGrpSpPr>
        <p:grpSpPr>
          <a:xfrm>
            <a:off x="3276600" y="1600200"/>
            <a:ext cx="5715000" cy="2677656"/>
            <a:chOff x="3352800" y="1600200"/>
            <a:chExt cx="5715000" cy="2677656"/>
          </a:xfrm>
        </p:grpSpPr>
        <p:sp>
          <p:nvSpPr>
            <p:cNvPr id="52" name="TextBox 22"/>
            <p:cNvSpPr txBox="1">
              <a:spLocks noChangeArrowheads="1"/>
            </p:cNvSpPr>
            <p:nvPr/>
          </p:nvSpPr>
          <p:spPr bwMode="auto">
            <a:xfrm>
              <a:off x="3352800" y="1600200"/>
              <a:ext cx="5715000" cy="2677656"/>
            </a:xfrm>
            <a:prstGeom prst="rect">
              <a:avLst/>
            </a:prstGeom>
            <a:solidFill>
              <a:schemeClr val="bg1"/>
            </a:solidFill>
            <a:ln w="28575">
              <a:solidFill>
                <a:schemeClr val="tx1"/>
              </a:solidFill>
              <a:miter lim="800000"/>
              <a:headEnd/>
              <a:tailEnd/>
            </a:ln>
          </p:spPr>
          <p:txBody>
            <a:bodyPr wrap="square">
              <a:spAutoFit/>
            </a:bodyPr>
            <a:lstStyle/>
            <a:p>
              <a:r>
                <a:rPr lang="en-US" sz="2400" b="1" u="sng" dirty="0" smtClean="0">
                  <a:solidFill>
                    <a:srgbClr val="0000CC"/>
                  </a:solidFill>
                  <a:latin typeface="Arial" pitchFamily="34" charset="0"/>
                  <a:cs typeface="Arial" pitchFamily="34" charset="0"/>
                </a:rPr>
                <a:t>E</a:t>
              </a:r>
              <a:r>
                <a:rPr lang="en-US" sz="2400" b="1" dirty="0" smtClean="0">
                  <a:solidFill>
                    <a:srgbClr val="0000CC"/>
                  </a:solidFill>
                  <a:latin typeface="Arial" pitchFamily="34" charset="0"/>
                  <a:cs typeface="Arial" pitchFamily="34" charset="0"/>
                </a:rPr>
                <a:t>nemy</a:t>
              </a:r>
              <a:r>
                <a:rPr lang="en-US" sz="2400" b="1" u="sng" dirty="0" smtClean="0">
                  <a:solidFill>
                    <a:srgbClr val="0000CC"/>
                  </a:solidFill>
                  <a:latin typeface="Arial" pitchFamily="34" charset="0"/>
                  <a:cs typeface="Arial" pitchFamily="34" charset="0"/>
                </a:rPr>
                <a:t>           </a:t>
              </a:r>
              <a:endParaRPr lang="en-US" sz="2400" b="1" u="sng" dirty="0">
                <a:solidFill>
                  <a:srgbClr val="0000CC"/>
                </a:solidFill>
                <a:latin typeface="Arial" pitchFamily="34" charset="0"/>
                <a:cs typeface="Arial" pitchFamily="34" charset="0"/>
              </a:endParaRPr>
            </a:p>
            <a:p>
              <a:pPr>
                <a:buFont typeface="Arial" charset="0"/>
                <a:buChar char="•"/>
              </a:pPr>
              <a:r>
                <a:rPr lang="en-US" sz="2400" b="1" dirty="0">
                  <a:latin typeface="Arial" pitchFamily="34" charset="0"/>
                  <a:cs typeface="Arial" pitchFamily="34" charset="0"/>
                </a:rPr>
                <a:t> General Situation</a:t>
              </a:r>
            </a:p>
            <a:p>
              <a:pPr>
                <a:buFont typeface="Arial" charset="0"/>
                <a:buChar char="•"/>
              </a:pPr>
              <a:r>
                <a:rPr lang="en-US" sz="2400" b="1" dirty="0">
                  <a:latin typeface="Arial" pitchFamily="34" charset="0"/>
                  <a:cs typeface="Arial" pitchFamily="34" charset="0"/>
                </a:rPr>
                <a:t> Disposition</a:t>
              </a:r>
            </a:p>
            <a:p>
              <a:pPr>
                <a:buFont typeface="Arial" charset="0"/>
                <a:buChar char="•"/>
              </a:pPr>
              <a:r>
                <a:rPr lang="en-US" sz="2400" b="1" dirty="0">
                  <a:latin typeface="Arial" pitchFamily="34" charset="0"/>
                  <a:cs typeface="Arial" pitchFamily="34" charset="0"/>
                </a:rPr>
                <a:t> Composition</a:t>
              </a:r>
            </a:p>
            <a:p>
              <a:pPr>
                <a:buFont typeface="Arial" charset="0"/>
                <a:buChar char="•"/>
              </a:pPr>
              <a:r>
                <a:rPr lang="en-US" sz="2400" b="1" dirty="0">
                  <a:latin typeface="Arial" pitchFamily="34" charset="0"/>
                  <a:cs typeface="Arial" pitchFamily="34" charset="0"/>
                </a:rPr>
                <a:t> Strength</a:t>
              </a:r>
            </a:p>
            <a:p>
              <a:pPr>
                <a:buFont typeface="Arial" charset="0"/>
                <a:buChar char="•"/>
              </a:pPr>
              <a:r>
                <a:rPr lang="en-US" sz="2400" b="1" dirty="0">
                  <a:latin typeface="Arial" pitchFamily="34" charset="0"/>
                  <a:cs typeface="Arial" pitchFamily="34" charset="0"/>
                </a:rPr>
                <a:t> Capabilities by WFF</a:t>
              </a:r>
            </a:p>
            <a:p>
              <a:pPr>
                <a:buFont typeface="Arial" charset="0"/>
                <a:buChar char="•"/>
              </a:pPr>
              <a:r>
                <a:rPr lang="en-US" sz="2400" b="1" dirty="0">
                  <a:latin typeface="Arial" pitchFamily="34" charset="0"/>
                  <a:cs typeface="Arial" pitchFamily="34" charset="0"/>
                </a:rPr>
                <a:t> PCOA &amp; MDCOA</a:t>
              </a:r>
            </a:p>
          </p:txBody>
        </p:sp>
        <p:sp>
          <p:nvSpPr>
            <p:cNvPr id="94" name="5-Point Star 93"/>
            <p:cNvSpPr/>
            <p:nvPr/>
          </p:nvSpPr>
          <p:spPr>
            <a:xfrm>
              <a:off x="8229600" y="25146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latin typeface="Arial" pitchFamily="34" charset="0"/>
                <a:cs typeface="Arial" pitchFamily="34" charset="0"/>
              </a:endParaRPr>
            </a:p>
          </p:txBody>
        </p:sp>
        <p:sp>
          <p:nvSpPr>
            <p:cNvPr id="95" name="TextBox 58"/>
            <p:cNvSpPr txBox="1">
              <a:spLocks noChangeArrowheads="1"/>
            </p:cNvSpPr>
            <p:nvPr/>
          </p:nvSpPr>
          <p:spPr bwMode="auto">
            <a:xfrm>
              <a:off x="7223143" y="2819400"/>
              <a:ext cx="1409360" cy="707886"/>
            </a:xfrm>
            <a:prstGeom prst="rect">
              <a:avLst/>
            </a:prstGeom>
            <a:noFill/>
            <a:ln w="12700">
              <a:solidFill>
                <a:srgbClr val="00B0F0"/>
              </a:solidFill>
              <a:miter lim="800000"/>
              <a:headEnd/>
              <a:tailEnd/>
            </a:ln>
          </p:spPr>
          <p:txBody>
            <a:bodyPr wrap="none">
              <a:spAutoFit/>
            </a:bodyPr>
            <a:lstStyle/>
            <a:p>
              <a:pPr algn="ctr"/>
              <a:r>
                <a:rPr lang="en-US" sz="2000" b="1" dirty="0">
                  <a:solidFill>
                    <a:schemeClr val="accent1"/>
                  </a:solidFill>
                  <a:latin typeface="Arial" pitchFamily="34" charset="0"/>
                  <a:cs typeface="Arial" pitchFamily="34" charset="0"/>
                </a:rPr>
                <a:t>Intent/</a:t>
              </a:r>
            </a:p>
            <a:p>
              <a:pPr algn="ctr"/>
              <a:r>
                <a:rPr lang="en-US" sz="2000" b="1" dirty="0">
                  <a:solidFill>
                    <a:schemeClr val="accent1"/>
                  </a:solidFill>
                  <a:latin typeface="Arial" pitchFamily="34" charset="0"/>
                  <a:cs typeface="Arial" pitchFamily="34" charset="0"/>
                </a:rPr>
                <a:t>Capability</a:t>
              </a:r>
            </a:p>
          </p:txBody>
        </p:sp>
      </p:grpSp>
      <p:sp>
        <p:nvSpPr>
          <p:cNvPr id="61" name="TextBox 19"/>
          <p:cNvSpPr txBox="1">
            <a:spLocks noChangeArrowheads="1"/>
          </p:cNvSpPr>
          <p:nvPr/>
        </p:nvSpPr>
        <p:spPr bwMode="auto">
          <a:xfrm>
            <a:off x="3164063" y="2057400"/>
            <a:ext cx="5715001" cy="3046988"/>
          </a:xfrm>
          <a:prstGeom prst="rect">
            <a:avLst/>
          </a:prstGeom>
          <a:solidFill>
            <a:schemeClr val="bg1"/>
          </a:solidFill>
          <a:ln w="28575">
            <a:solidFill>
              <a:schemeClr val="tx1"/>
            </a:solidFill>
            <a:miter lim="800000"/>
            <a:headEnd/>
            <a:tailEnd/>
          </a:ln>
        </p:spPr>
        <p:txBody>
          <a:bodyPr wrap="square">
            <a:spAutoFit/>
          </a:bodyPr>
          <a:lstStyle/>
          <a:p>
            <a:r>
              <a:rPr lang="en-US" sz="2400" b="1" u="sng" dirty="0" smtClean="0">
                <a:solidFill>
                  <a:srgbClr val="0000CC"/>
                </a:solidFill>
                <a:latin typeface="Arial" pitchFamily="34" charset="0"/>
                <a:cs typeface="Arial" pitchFamily="34" charset="0"/>
              </a:rPr>
              <a:t>Terrain</a:t>
            </a:r>
            <a:endParaRPr lang="en-US" sz="2400" b="1" u="sng" dirty="0">
              <a:solidFill>
                <a:srgbClr val="0000CC"/>
              </a:solidFill>
              <a:latin typeface="Arial" pitchFamily="34" charset="0"/>
              <a:cs typeface="Arial" pitchFamily="34" charset="0"/>
            </a:endParaRPr>
          </a:p>
          <a:p>
            <a:pPr marL="109538" indent="-109538">
              <a:buFont typeface="Arial" charset="0"/>
              <a:buChar char="•"/>
            </a:pPr>
            <a:r>
              <a:rPr lang="en-US" sz="2400" b="1" dirty="0" smtClean="0">
                <a:latin typeface="Arial" pitchFamily="34" charset="0"/>
                <a:cs typeface="Arial" pitchFamily="34" charset="0"/>
              </a:rPr>
              <a:t>AO / AI / </a:t>
            </a:r>
            <a:r>
              <a:rPr lang="en-US" sz="2400" b="1" dirty="0">
                <a:latin typeface="Arial" pitchFamily="34" charset="0"/>
                <a:cs typeface="Arial" pitchFamily="34" charset="0"/>
              </a:rPr>
              <a:t>AOI</a:t>
            </a:r>
          </a:p>
          <a:p>
            <a:pPr marL="109538" indent="-109538">
              <a:buFont typeface="Arial" charset="0"/>
              <a:buChar char="•"/>
            </a:pPr>
            <a:r>
              <a:rPr lang="en-US" sz="2400" b="1" dirty="0">
                <a:latin typeface="Arial" pitchFamily="34" charset="0"/>
                <a:cs typeface="Arial" pitchFamily="34" charset="0"/>
              </a:rPr>
              <a:t>Terrain</a:t>
            </a:r>
          </a:p>
          <a:p>
            <a:pPr marL="233363" indent="-1588">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O</a:t>
            </a:r>
            <a:r>
              <a:rPr lang="en-US" sz="2400" b="1" dirty="0" smtClean="0">
                <a:latin typeface="Arial" pitchFamily="34" charset="0"/>
                <a:cs typeface="Arial" pitchFamily="34" charset="0"/>
              </a:rPr>
              <a:t>bstacles</a:t>
            </a:r>
            <a:endParaRPr lang="en-US" sz="2400" b="1" dirty="0">
              <a:latin typeface="Arial" pitchFamily="34" charset="0"/>
              <a:cs typeface="Arial" pitchFamily="34" charset="0"/>
            </a:endParaRPr>
          </a:p>
          <a:p>
            <a:pPr marL="233363" indent="-1588">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A</a:t>
            </a:r>
            <a:r>
              <a:rPr lang="en-US" sz="2400" b="1" dirty="0" smtClean="0">
                <a:latin typeface="Arial" pitchFamily="34" charset="0"/>
                <a:cs typeface="Arial" pitchFamily="34" charset="0"/>
              </a:rPr>
              <a:t>venues </a:t>
            </a:r>
            <a:r>
              <a:rPr lang="en-US" sz="2400" b="1" dirty="0">
                <a:latin typeface="Arial" pitchFamily="34" charset="0"/>
                <a:cs typeface="Arial" pitchFamily="34" charset="0"/>
              </a:rPr>
              <a:t>of </a:t>
            </a:r>
            <a:r>
              <a:rPr lang="en-US" sz="2400" b="1" dirty="0" smtClean="0">
                <a:latin typeface="Arial" pitchFamily="34" charset="0"/>
                <a:cs typeface="Arial" pitchFamily="34" charset="0"/>
              </a:rPr>
              <a:t>approach</a:t>
            </a:r>
          </a:p>
          <a:p>
            <a:pPr marL="233363" indent="-1588">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K</a:t>
            </a:r>
            <a:r>
              <a:rPr lang="en-US" sz="2400" b="1" dirty="0" smtClean="0">
                <a:latin typeface="Arial" pitchFamily="34" charset="0"/>
                <a:cs typeface="Arial" pitchFamily="34" charset="0"/>
              </a:rPr>
              <a:t>ey Terrain</a:t>
            </a:r>
          </a:p>
          <a:p>
            <a:pPr marL="233363" indent="-1588">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O</a:t>
            </a:r>
            <a:r>
              <a:rPr lang="en-US" sz="2400" b="1" dirty="0" smtClean="0">
                <a:latin typeface="Arial" pitchFamily="34" charset="0"/>
                <a:cs typeface="Arial" pitchFamily="34" charset="0"/>
              </a:rPr>
              <a:t>bservation</a:t>
            </a:r>
            <a:r>
              <a:rPr lang="en-US" sz="2400" b="1" dirty="0">
                <a:latin typeface="Arial" pitchFamily="34" charset="0"/>
                <a:cs typeface="Arial" pitchFamily="34" charset="0"/>
              </a:rPr>
              <a:t>/ Fields of </a:t>
            </a:r>
            <a:r>
              <a:rPr lang="en-US" sz="2400" b="1" dirty="0" smtClean="0">
                <a:latin typeface="Arial" pitchFamily="34" charset="0"/>
                <a:cs typeface="Arial" pitchFamily="34" charset="0"/>
              </a:rPr>
              <a:t>fire</a:t>
            </a:r>
          </a:p>
          <a:p>
            <a:pPr marL="233363" indent="-1588">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C</a:t>
            </a:r>
            <a:r>
              <a:rPr lang="en-US" sz="2400" b="1" dirty="0" smtClean="0">
                <a:latin typeface="Arial" pitchFamily="34" charset="0"/>
                <a:cs typeface="Arial" pitchFamily="34" charset="0"/>
              </a:rPr>
              <a:t>over </a:t>
            </a:r>
            <a:r>
              <a:rPr lang="en-US" sz="2400" b="1" dirty="0">
                <a:latin typeface="Arial" pitchFamily="34" charset="0"/>
                <a:cs typeface="Arial" pitchFamily="34" charset="0"/>
              </a:rPr>
              <a:t>&amp; </a:t>
            </a:r>
            <a:r>
              <a:rPr lang="en-US" sz="2400" b="1" dirty="0" smtClean="0">
                <a:latin typeface="Arial" pitchFamily="34" charset="0"/>
                <a:cs typeface="Arial" pitchFamily="34" charset="0"/>
              </a:rPr>
              <a:t>Concealment</a:t>
            </a:r>
            <a:endParaRPr lang="en-US" sz="2400" b="1" dirty="0">
              <a:latin typeface="Arial" pitchFamily="34" charset="0"/>
              <a:cs typeface="Arial" pitchFamily="34" charset="0"/>
            </a:endParaRPr>
          </a:p>
        </p:txBody>
      </p:sp>
      <p:grpSp>
        <p:nvGrpSpPr>
          <p:cNvPr id="100" name="Group 99"/>
          <p:cNvGrpSpPr/>
          <p:nvPr/>
        </p:nvGrpSpPr>
        <p:grpSpPr>
          <a:xfrm>
            <a:off x="3124200" y="2057400"/>
            <a:ext cx="5715000" cy="3046988"/>
            <a:chOff x="3581400" y="3811012"/>
            <a:chExt cx="5715000" cy="3046988"/>
          </a:xfrm>
        </p:grpSpPr>
        <p:sp>
          <p:nvSpPr>
            <p:cNvPr id="70" name="TextBox 19"/>
            <p:cNvSpPr txBox="1">
              <a:spLocks noChangeArrowheads="1"/>
            </p:cNvSpPr>
            <p:nvPr/>
          </p:nvSpPr>
          <p:spPr bwMode="auto">
            <a:xfrm>
              <a:off x="3581400" y="3811012"/>
              <a:ext cx="5715000" cy="3046988"/>
            </a:xfrm>
            <a:prstGeom prst="rect">
              <a:avLst/>
            </a:prstGeom>
            <a:solidFill>
              <a:schemeClr val="bg1"/>
            </a:solidFill>
            <a:ln w="28575">
              <a:solidFill>
                <a:schemeClr val="tx1"/>
              </a:solidFill>
              <a:miter lim="800000"/>
              <a:headEnd/>
              <a:tailEnd/>
            </a:ln>
          </p:spPr>
          <p:txBody>
            <a:bodyPr wrap="square">
              <a:spAutoFit/>
            </a:bodyPr>
            <a:lstStyle/>
            <a:p>
              <a:r>
                <a:rPr lang="en-US" sz="2400" b="1" u="sng" dirty="0" smtClean="0">
                  <a:solidFill>
                    <a:srgbClr val="0000CC"/>
                  </a:solidFill>
                  <a:latin typeface="Arial" pitchFamily="34" charset="0"/>
                  <a:cs typeface="Arial" pitchFamily="34" charset="0"/>
                </a:rPr>
                <a:t>T</a:t>
              </a:r>
              <a:r>
                <a:rPr lang="en-US" sz="2400" b="1" dirty="0" smtClean="0">
                  <a:solidFill>
                    <a:srgbClr val="0000CC"/>
                  </a:solidFill>
                  <a:latin typeface="Arial" pitchFamily="34" charset="0"/>
                  <a:cs typeface="Arial" pitchFamily="34" charset="0"/>
                </a:rPr>
                <a:t>errain &amp; Weather</a:t>
              </a:r>
            </a:p>
            <a:p>
              <a:endParaRPr lang="en-US" sz="2400" b="1" u="sng" dirty="0">
                <a:solidFill>
                  <a:srgbClr val="0000CC"/>
                </a:solidFill>
                <a:latin typeface="Arial" pitchFamily="34" charset="0"/>
                <a:cs typeface="Arial" pitchFamily="34" charset="0"/>
              </a:endParaRPr>
            </a:p>
            <a:p>
              <a:pPr marL="109538" indent="-109538">
                <a:buFont typeface="Arial" charset="0"/>
                <a:buChar char="•"/>
              </a:pPr>
              <a:r>
                <a:rPr lang="en-US" sz="2400" b="1" dirty="0" smtClean="0">
                  <a:latin typeface="Arial" pitchFamily="34" charset="0"/>
                  <a:cs typeface="Arial" pitchFamily="34" charset="0"/>
                </a:rPr>
                <a:t> Visibility</a:t>
              </a:r>
              <a:endParaRPr lang="en-US" sz="2400" b="1" dirty="0">
                <a:latin typeface="Arial" pitchFamily="34" charset="0"/>
                <a:cs typeface="Arial" pitchFamily="34" charset="0"/>
              </a:endParaRPr>
            </a:p>
            <a:p>
              <a:pPr marL="233363">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 Wind</a:t>
              </a:r>
              <a:endParaRPr lang="en-US" sz="2400" b="1" dirty="0">
                <a:latin typeface="Arial" pitchFamily="34" charset="0"/>
                <a:cs typeface="Arial" pitchFamily="34" charset="0"/>
              </a:endParaRPr>
            </a:p>
            <a:p>
              <a:pPr marL="233363">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Precipitation</a:t>
              </a:r>
              <a:endParaRPr lang="en-US" sz="2400" b="1" dirty="0">
                <a:latin typeface="Arial" pitchFamily="34" charset="0"/>
                <a:cs typeface="Arial" pitchFamily="34" charset="0"/>
              </a:endParaRPr>
            </a:p>
            <a:p>
              <a:pPr marL="233363">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Cloud </a:t>
              </a:r>
              <a:r>
                <a:rPr lang="en-US" sz="2400" b="1" dirty="0">
                  <a:latin typeface="Arial" pitchFamily="34" charset="0"/>
                  <a:cs typeface="Arial" pitchFamily="34" charset="0"/>
                </a:rPr>
                <a:t>Coverage</a:t>
              </a:r>
            </a:p>
            <a:p>
              <a:pPr marL="233363">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Temp</a:t>
              </a:r>
              <a:r>
                <a:rPr lang="en-US" sz="2400" b="1" dirty="0">
                  <a:latin typeface="Arial" pitchFamily="34" charset="0"/>
                  <a:cs typeface="Arial" pitchFamily="34" charset="0"/>
                </a:rPr>
                <a:t>/ </a:t>
              </a:r>
              <a:r>
                <a:rPr lang="en-US" sz="2400" b="1" dirty="0" smtClean="0">
                  <a:latin typeface="Arial" pitchFamily="34" charset="0"/>
                  <a:cs typeface="Arial" pitchFamily="34" charset="0"/>
                </a:rPr>
                <a:t>Humidity</a:t>
              </a:r>
            </a:p>
            <a:p>
              <a:pPr marL="233363"/>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98" name="5-Point Star 97"/>
            <p:cNvSpPr/>
            <p:nvPr/>
          </p:nvSpPr>
          <p:spPr>
            <a:xfrm>
              <a:off x="7577096" y="4913531"/>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latin typeface="Arial" pitchFamily="34" charset="0"/>
                <a:cs typeface="Arial" pitchFamily="34" charset="0"/>
              </a:endParaRPr>
            </a:p>
          </p:txBody>
        </p:sp>
        <p:sp>
          <p:nvSpPr>
            <p:cNvPr id="99" name="TextBox 52"/>
            <p:cNvSpPr txBox="1">
              <a:spLocks noChangeArrowheads="1"/>
            </p:cNvSpPr>
            <p:nvPr/>
          </p:nvSpPr>
          <p:spPr bwMode="auto">
            <a:xfrm>
              <a:off x="6911931" y="5181600"/>
              <a:ext cx="1449436" cy="1015663"/>
            </a:xfrm>
            <a:prstGeom prst="rect">
              <a:avLst/>
            </a:prstGeom>
            <a:noFill/>
            <a:ln w="12700">
              <a:solidFill>
                <a:srgbClr val="00B0F0"/>
              </a:solidFill>
              <a:miter lim="800000"/>
              <a:headEnd/>
              <a:tailEnd/>
            </a:ln>
          </p:spPr>
          <p:txBody>
            <a:bodyPr wrap="none">
              <a:spAutoFit/>
            </a:bodyPr>
            <a:lstStyle/>
            <a:p>
              <a:pPr algn="ctr"/>
              <a:r>
                <a:rPr lang="en-US" sz="2000" b="1" dirty="0">
                  <a:solidFill>
                    <a:schemeClr val="accent1"/>
                  </a:solidFill>
                  <a:latin typeface="Arial" pitchFamily="34" charset="0"/>
                  <a:cs typeface="Arial" pitchFamily="34" charset="0"/>
                </a:rPr>
                <a:t>Location-</a:t>
              </a:r>
            </a:p>
            <a:p>
              <a:pPr algn="ctr"/>
              <a:r>
                <a:rPr lang="en-US" sz="2000" b="1" dirty="0">
                  <a:solidFill>
                    <a:schemeClr val="accent1"/>
                  </a:solidFill>
                  <a:latin typeface="Arial" pitchFamily="34" charset="0"/>
                  <a:cs typeface="Arial" pitchFamily="34" charset="0"/>
                </a:rPr>
                <a:t>Identify all</a:t>
              </a:r>
            </a:p>
            <a:p>
              <a:pPr algn="ctr"/>
              <a:r>
                <a:rPr lang="en-US" sz="2000" b="1" dirty="0" smtClean="0">
                  <a:solidFill>
                    <a:schemeClr val="accent1"/>
                  </a:solidFill>
                  <a:latin typeface="Arial" pitchFamily="34" charset="0"/>
                  <a:cs typeface="Arial" pitchFamily="34" charset="0"/>
                </a:rPr>
                <a:t>VA / </a:t>
              </a:r>
              <a:r>
                <a:rPr lang="en-US" sz="2000" b="1" dirty="0">
                  <a:solidFill>
                    <a:schemeClr val="accent1"/>
                  </a:solidFill>
                  <a:latin typeface="Arial" pitchFamily="34" charset="0"/>
                  <a:cs typeface="Arial" pitchFamily="34" charset="0"/>
                </a:rPr>
                <a:t>VPs</a:t>
              </a:r>
            </a:p>
          </p:txBody>
        </p:sp>
      </p:grpSp>
      <p:grpSp>
        <p:nvGrpSpPr>
          <p:cNvPr id="106" name="Group 105"/>
          <p:cNvGrpSpPr/>
          <p:nvPr/>
        </p:nvGrpSpPr>
        <p:grpSpPr>
          <a:xfrm>
            <a:off x="3048000" y="2514600"/>
            <a:ext cx="5715000" cy="2677656"/>
            <a:chOff x="3429000" y="5257800"/>
            <a:chExt cx="5715000" cy="2677656"/>
          </a:xfrm>
        </p:grpSpPr>
        <p:sp>
          <p:nvSpPr>
            <p:cNvPr id="74" name="TextBox 21"/>
            <p:cNvSpPr txBox="1">
              <a:spLocks noChangeArrowheads="1"/>
            </p:cNvSpPr>
            <p:nvPr/>
          </p:nvSpPr>
          <p:spPr bwMode="auto">
            <a:xfrm>
              <a:off x="3429000" y="5257800"/>
              <a:ext cx="5715000" cy="2677656"/>
            </a:xfrm>
            <a:prstGeom prst="rect">
              <a:avLst/>
            </a:prstGeom>
            <a:solidFill>
              <a:schemeClr val="bg1"/>
            </a:solidFill>
            <a:ln w="28575">
              <a:solidFill>
                <a:schemeClr val="tx1"/>
              </a:solidFill>
              <a:miter lim="800000"/>
              <a:headEnd/>
              <a:tailEnd/>
            </a:ln>
          </p:spPr>
          <p:txBody>
            <a:bodyPr wrap="square">
              <a:spAutoFit/>
            </a:bodyPr>
            <a:lstStyle/>
            <a:p>
              <a:r>
                <a:rPr lang="en-US" sz="2400" b="1" u="sng" dirty="0" smtClean="0">
                  <a:solidFill>
                    <a:srgbClr val="0000CC"/>
                  </a:solidFill>
                  <a:latin typeface="Arial" pitchFamily="34" charset="0"/>
                  <a:cs typeface="Arial" pitchFamily="34" charset="0"/>
                </a:rPr>
                <a:t>T</a:t>
              </a:r>
              <a:r>
                <a:rPr lang="en-US" sz="2400" b="1" dirty="0" smtClean="0">
                  <a:solidFill>
                    <a:srgbClr val="0000CC"/>
                  </a:solidFill>
                  <a:latin typeface="Arial" pitchFamily="34" charset="0"/>
                  <a:cs typeface="Arial" pitchFamily="34" charset="0"/>
                </a:rPr>
                <a:t>ime </a:t>
              </a:r>
              <a:r>
                <a:rPr lang="en-US" sz="2400" b="1" dirty="0" smtClean="0">
                  <a:solidFill>
                    <a:srgbClr val="FF0000"/>
                  </a:solidFill>
                  <a:latin typeface="Arial" pitchFamily="34" charset="0"/>
                  <a:cs typeface="Arial" pitchFamily="34" charset="0"/>
                </a:rPr>
                <a:t>/ HOPE-L</a:t>
              </a:r>
              <a:endParaRPr lang="en-US" sz="2400" b="1" u="sng" dirty="0">
                <a:solidFill>
                  <a:srgbClr val="0000CC"/>
                </a:solidFill>
                <a:latin typeface="Arial" pitchFamily="34" charset="0"/>
                <a:cs typeface="Arial" pitchFamily="34" charset="0"/>
              </a:endParaRPr>
            </a:p>
            <a:p>
              <a:pPr>
                <a:buFont typeface="Arial" charset="0"/>
                <a:buChar char="•"/>
              </a:pPr>
              <a:r>
                <a:rPr lang="en-US" sz="2400" b="1" dirty="0">
                  <a:latin typeface="Arial" pitchFamily="34" charset="0"/>
                  <a:cs typeface="Arial" pitchFamily="34" charset="0"/>
                </a:rPr>
                <a:t> </a:t>
              </a:r>
              <a:r>
                <a:rPr lang="en-US" sz="2400" b="1" u="sng" dirty="0" smtClean="0">
                  <a:latin typeface="Arial" pitchFamily="34" charset="0"/>
                  <a:cs typeface="Arial" pitchFamily="34" charset="0"/>
                </a:rPr>
                <a:t>H</a:t>
              </a:r>
              <a:r>
                <a:rPr lang="en-US" sz="2400" b="1" dirty="0" smtClean="0">
                  <a:latin typeface="Arial" pitchFamily="34" charset="0"/>
                  <a:cs typeface="Arial" pitchFamily="34" charset="0"/>
                </a:rPr>
                <a:t>igher’s Timeline</a:t>
              </a:r>
              <a:endParaRPr lang="en-US" sz="2400" b="1" dirty="0">
                <a:latin typeface="Arial" pitchFamily="34" charset="0"/>
                <a:cs typeface="Arial" pitchFamily="34" charset="0"/>
              </a:endParaRPr>
            </a:p>
            <a:p>
              <a:pPr>
                <a:buFont typeface="Arial" charset="0"/>
                <a:buChar char="•"/>
              </a:pPr>
              <a:r>
                <a:rPr lang="en-US" sz="2400" b="1" dirty="0">
                  <a:latin typeface="Arial" pitchFamily="34" charset="0"/>
                  <a:cs typeface="Arial" pitchFamily="34" charset="0"/>
                </a:rPr>
                <a:t> </a:t>
              </a:r>
              <a:r>
                <a:rPr lang="en-US" sz="2400" b="1" u="sng" dirty="0" smtClean="0">
                  <a:latin typeface="Arial" pitchFamily="34" charset="0"/>
                  <a:cs typeface="Arial" pitchFamily="34" charset="0"/>
                </a:rPr>
                <a:t>O</a:t>
              </a:r>
              <a:r>
                <a:rPr lang="en-US" sz="2400" b="1" dirty="0" smtClean="0">
                  <a:latin typeface="Arial" pitchFamily="34" charset="0"/>
                  <a:cs typeface="Arial" pitchFamily="34" charset="0"/>
                </a:rPr>
                <a:t>perational Timeline</a:t>
              </a:r>
              <a:endParaRPr lang="en-US" sz="2400" b="1" dirty="0">
                <a:latin typeface="Arial" pitchFamily="34" charset="0"/>
                <a:cs typeface="Arial" pitchFamily="34" charset="0"/>
              </a:endParaRPr>
            </a:p>
            <a:p>
              <a:pPr>
                <a:buFont typeface="Arial" charset="0"/>
                <a:buChar char="•"/>
              </a:pPr>
              <a:r>
                <a:rPr lang="en-US" sz="2400" b="1" dirty="0">
                  <a:latin typeface="Arial" pitchFamily="34" charset="0"/>
                  <a:cs typeface="Arial" pitchFamily="34" charset="0"/>
                </a:rPr>
                <a:t> </a:t>
              </a:r>
              <a:r>
                <a:rPr lang="en-US" sz="2400" b="1" u="sng" dirty="0" smtClean="0">
                  <a:latin typeface="Arial" pitchFamily="34" charset="0"/>
                  <a:cs typeface="Arial" pitchFamily="34" charset="0"/>
                </a:rPr>
                <a:t>P</a:t>
              </a:r>
              <a:r>
                <a:rPr lang="en-US" sz="2400" b="1" dirty="0" smtClean="0">
                  <a:latin typeface="Arial" pitchFamily="34" charset="0"/>
                  <a:cs typeface="Arial" pitchFamily="34" charset="0"/>
                </a:rPr>
                <a:t>lanning Timeline</a:t>
              </a:r>
              <a:endParaRPr lang="en-US" sz="2400" b="1" dirty="0">
                <a:latin typeface="Arial" pitchFamily="34" charset="0"/>
                <a:cs typeface="Arial" pitchFamily="34" charset="0"/>
              </a:endParaRPr>
            </a:p>
            <a:p>
              <a:pPr>
                <a:buFont typeface="Arial" charset="0"/>
                <a:buChar char="•"/>
              </a:pP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E</a:t>
              </a:r>
              <a:r>
                <a:rPr lang="en-US" sz="2400" b="1" dirty="0" smtClean="0">
                  <a:latin typeface="Arial" pitchFamily="34" charset="0"/>
                  <a:cs typeface="Arial" pitchFamily="34" charset="0"/>
                </a:rPr>
                <a:t>nemy’s Timeline</a:t>
              </a:r>
            </a:p>
            <a:p>
              <a:pPr>
                <a:buFont typeface="Arial" charset="0"/>
                <a:buChar char="•"/>
              </a:pP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L</a:t>
              </a:r>
              <a:r>
                <a:rPr lang="en-US" sz="2400" b="1" dirty="0" smtClean="0">
                  <a:latin typeface="Arial" pitchFamily="34" charset="0"/>
                  <a:cs typeface="Arial" pitchFamily="34" charset="0"/>
                </a:rPr>
                <a:t>ight Data </a:t>
              </a:r>
              <a:endParaRPr lang="en-US" sz="2400" b="1" dirty="0">
                <a:latin typeface="Arial" pitchFamily="34" charset="0"/>
                <a:cs typeface="Arial" pitchFamily="34" charset="0"/>
              </a:endParaRPr>
            </a:p>
            <a:p>
              <a:r>
                <a:rPr lang="en-US" sz="2400" b="1" dirty="0">
                  <a:latin typeface="Arial" pitchFamily="34" charset="0"/>
                  <a:cs typeface="Arial" pitchFamily="34" charset="0"/>
                </a:rPr>
                <a:t> </a:t>
              </a:r>
              <a:r>
                <a:rPr lang="en-US" sz="2400" b="1" dirty="0" smtClean="0">
                  <a:latin typeface="Arial" pitchFamily="34" charset="0"/>
                  <a:cs typeface="Arial" pitchFamily="34" charset="0"/>
                </a:rPr>
                <a:t>          1/3</a:t>
              </a:r>
              <a:r>
                <a:rPr lang="en-US" sz="2400" b="1" dirty="0">
                  <a:latin typeface="Arial" pitchFamily="34" charset="0"/>
                  <a:cs typeface="Arial" pitchFamily="34" charset="0"/>
                </a:rPr>
                <a:t>, 2/3 rule</a:t>
              </a:r>
            </a:p>
          </p:txBody>
        </p:sp>
        <p:sp>
          <p:nvSpPr>
            <p:cNvPr id="104" name="TextBox 54"/>
            <p:cNvSpPr txBox="1">
              <a:spLocks noChangeArrowheads="1"/>
            </p:cNvSpPr>
            <p:nvPr/>
          </p:nvSpPr>
          <p:spPr bwMode="auto">
            <a:xfrm>
              <a:off x="6705600" y="6534834"/>
              <a:ext cx="2133600" cy="1015663"/>
            </a:xfrm>
            <a:prstGeom prst="rect">
              <a:avLst/>
            </a:prstGeom>
            <a:solidFill>
              <a:schemeClr val="bg1"/>
            </a:solidFill>
            <a:ln w="12700">
              <a:solidFill>
                <a:srgbClr val="00B0F0"/>
              </a:solidFill>
              <a:miter lim="800000"/>
              <a:headEnd/>
              <a:tailEnd/>
            </a:ln>
          </p:spPr>
          <p:txBody>
            <a:bodyPr wrap="square">
              <a:spAutoFit/>
            </a:bodyPr>
            <a:lstStyle/>
            <a:p>
              <a:pPr algn="ctr"/>
              <a:r>
                <a:rPr lang="en-US" sz="2000" b="1" dirty="0">
                  <a:solidFill>
                    <a:schemeClr val="accent1"/>
                  </a:solidFill>
                  <a:latin typeface="Arial" pitchFamily="34" charset="0"/>
                  <a:cs typeface="Arial" pitchFamily="34" charset="0"/>
                </a:rPr>
                <a:t>Calculate additional time for </a:t>
              </a:r>
              <a:r>
                <a:rPr lang="en-US" sz="2000" b="1" dirty="0" smtClean="0">
                  <a:solidFill>
                    <a:schemeClr val="accent1"/>
                  </a:solidFill>
                  <a:latin typeface="Arial" pitchFamily="34" charset="0"/>
                  <a:cs typeface="Arial" pitchFamily="34" charset="0"/>
                </a:rPr>
                <a:t>VA / </a:t>
              </a:r>
              <a:r>
                <a:rPr lang="en-US" sz="2000" b="1" dirty="0">
                  <a:solidFill>
                    <a:schemeClr val="accent1"/>
                  </a:solidFill>
                  <a:latin typeface="Arial" pitchFamily="34" charset="0"/>
                  <a:cs typeface="Arial" pitchFamily="34" charset="0"/>
                </a:rPr>
                <a:t>VPs</a:t>
              </a:r>
            </a:p>
          </p:txBody>
        </p:sp>
        <p:sp>
          <p:nvSpPr>
            <p:cNvPr id="105" name="5-Point Star 104"/>
            <p:cNvSpPr/>
            <p:nvPr/>
          </p:nvSpPr>
          <p:spPr>
            <a:xfrm>
              <a:off x="7696200" y="60960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latin typeface="Arial" pitchFamily="34" charset="0"/>
                <a:cs typeface="Arial" pitchFamily="34" charset="0"/>
              </a:endParaRPr>
            </a:p>
          </p:txBody>
        </p:sp>
      </p:grpSp>
      <p:grpSp>
        <p:nvGrpSpPr>
          <p:cNvPr id="109" name="Group 108"/>
          <p:cNvGrpSpPr/>
          <p:nvPr/>
        </p:nvGrpSpPr>
        <p:grpSpPr>
          <a:xfrm>
            <a:off x="2895600" y="2971800"/>
            <a:ext cx="5715000" cy="2215991"/>
            <a:chOff x="4114800" y="5334000"/>
            <a:chExt cx="5715000" cy="2215991"/>
          </a:xfrm>
        </p:grpSpPr>
        <p:sp>
          <p:nvSpPr>
            <p:cNvPr id="82" name="TextBox 23"/>
            <p:cNvSpPr txBox="1">
              <a:spLocks noChangeArrowheads="1"/>
            </p:cNvSpPr>
            <p:nvPr/>
          </p:nvSpPr>
          <p:spPr bwMode="auto">
            <a:xfrm>
              <a:off x="4114800" y="5334000"/>
              <a:ext cx="5715000" cy="2215991"/>
            </a:xfrm>
            <a:prstGeom prst="rect">
              <a:avLst/>
            </a:prstGeom>
            <a:solidFill>
              <a:schemeClr val="bg1"/>
            </a:solidFill>
            <a:ln w="28575">
              <a:solidFill>
                <a:schemeClr val="tx1"/>
              </a:solidFill>
              <a:miter lim="800000"/>
              <a:headEnd/>
              <a:tailEnd/>
            </a:ln>
          </p:spPr>
          <p:txBody>
            <a:bodyPr wrap="square">
              <a:spAutoFit/>
            </a:bodyPr>
            <a:lstStyle/>
            <a:p>
              <a:r>
                <a:rPr lang="en-US" sz="2400" b="1" u="sng" dirty="0" smtClean="0">
                  <a:solidFill>
                    <a:srgbClr val="0000CC"/>
                  </a:solidFill>
                  <a:latin typeface="Arial" pitchFamily="34" charset="0"/>
                  <a:cs typeface="Arial" pitchFamily="34" charset="0"/>
                </a:rPr>
                <a:t>T</a:t>
              </a:r>
              <a:r>
                <a:rPr lang="en-US" sz="2400" b="1" dirty="0" smtClean="0">
                  <a:solidFill>
                    <a:srgbClr val="0000CC"/>
                  </a:solidFill>
                  <a:latin typeface="Arial" pitchFamily="34" charset="0"/>
                  <a:cs typeface="Arial" pitchFamily="34" charset="0"/>
                </a:rPr>
                <a:t>roops</a:t>
              </a:r>
            </a:p>
            <a:p>
              <a:endParaRPr lang="en-US" b="1" dirty="0">
                <a:solidFill>
                  <a:srgbClr val="0000CC"/>
                </a:solidFill>
                <a:latin typeface="Arial" pitchFamily="34" charset="0"/>
                <a:cs typeface="Arial" pitchFamily="34" charset="0"/>
              </a:endParaRPr>
            </a:p>
            <a:p>
              <a:pPr>
                <a:buFont typeface="Arial" charset="0"/>
                <a:buChar char="•"/>
              </a:pPr>
              <a:r>
                <a:rPr lang="en-US" sz="2400" b="1" dirty="0">
                  <a:latin typeface="Arial" pitchFamily="34" charset="0"/>
                  <a:cs typeface="Arial" pitchFamily="34" charset="0"/>
                </a:rPr>
                <a:t> Leadership</a:t>
              </a:r>
            </a:p>
            <a:p>
              <a:pPr>
                <a:buFont typeface="Arial" charset="0"/>
                <a:buChar char="•"/>
              </a:pPr>
              <a:r>
                <a:rPr lang="en-US" sz="2400" b="1" dirty="0">
                  <a:latin typeface="Arial" pitchFamily="34" charset="0"/>
                  <a:cs typeface="Arial" pitchFamily="34" charset="0"/>
                </a:rPr>
                <a:t> Morale</a:t>
              </a:r>
            </a:p>
            <a:p>
              <a:pPr>
                <a:buFont typeface="Arial" charset="0"/>
                <a:buChar char="•"/>
              </a:pPr>
              <a:r>
                <a:rPr lang="en-US" sz="2400" b="1" dirty="0">
                  <a:latin typeface="Arial" pitchFamily="34" charset="0"/>
                  <a:cs typeface="Arial" pitchFamily="34" charset="0"/>
                </a:rPr>
                <a:t> Training &amp; Experience</a:t>
              </a:r>
            </a:p>
            <a:p>
              <a:pPr>
                <a:buFont typeface="Arial" charset="0"/>
                <a:buChar char="•"/>
              </a:pPr>
              <a:r>
                <a:rPr lang="en-US" sz="2400" b="1" dirty="0">
                  <a:latin typeface="Arial" pitchFamily="34" charset="0"/>
                  <a:cs typeface="Arial" pitchFamily="34" charset="0"/>
                </a:rPr>
                <a:t> Capabilities by WFF</a:t>
              </a:r>
            </a:p>
          </p:txBody>
        </p:sp>
        <p:sp>
          <p:nvSpPr>
            <p:cNvPr id="107" name="TextBox 61"/>
            <p:cNvSpPr txBox="1">
              <a:spLocks noChangeArrowheads="1"/>
            </p:cNvSpPr>
            <p:nvPr/>
          </p:nvSpPr>
          <p:spPr bwMode="auto">
            <a:xfrm>
              <a:off x="7924800" y="6150114"/>
              <a:ext cx="1676400" cy="707886"/>
            </a:xfrm>
            <a:prstGeom prst="rect">
              <a:avLst/>
            </a:prstGeom>
            <a:noFill/>
            <a:ln w="12700">
              <a:solidFill>
                <a:srgbClr val="00B0F0"/>
              </a:solidFill>
              <a:miter lim="800000"/>
              <a:headEnd/>
              <a:tailEnd/>
            </a:ln>
          </p:spPr>
          <p:txBody>
            <a:bodyPr wrap="square">
              <a:spAutoFit/>
            </a:bodyPr>
            <a:lstStyle/>
            <a:p>
              <a:pPr algn="ctr"/>
              <a:r>
                <a:rPr lang="en-US" sz="2000" b="1" dirty="0">
                  <a:solidFill>
                    <a:schemeClr val="accent1"/>
                  </a:solidFill>
                  <a:latin typeface="Arial" pitchFamily="34" charset="0"/>
                  <a:cs typeface="Arial" pitchFamily="34" charset="0"/>
                </a:rPr>
                <a:t>Special</a:t>
              </a:r>
            </a:p>
            <a:p>
              <a:pPr algn="ctr"/>
              <a:r>
                <a:rPr lang="en-US" sz="2000" b="1" dirty="0">
                  <a:solidFill>
                    <a:schemeClr val="accent1"/>
                  </a:solidFill>
                  <a:latin typeface="Arial" pitchFamily="34" charset="0"/>
                  <a:cs typeface="Arial" pitchFamily="34" charset="0"/>
                </a:rPr>
                <a:t>Equipment</a:t>
              </a:r>
            </a:p>
          </p:txBody>
        </p:sp>
        <p:sp>
          <p:nvSpPr>
            <p:cNvPr id="108" name="5-Point Star 107"/>
            <p:cNvSpPr/>
            <p:nvPr/>
          </p:nvSpPr>
          <p:spPr>
            <a:xfrm>
              <a:off x="8534400" y="57150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grpSp>
      <p:grpSp>
        <p:nvGrpSpPr>
          <p:cNvPr id="112" name="Group 111"/>
          <p:cNvGrpSpPr/>
          <p:nvPr/>
        </p:nvGrpSpPr>
        <p:grpSpPr>
          <a:xfrm>
            <a:off x="2743200" y="3443168"/>
            <a:ext cx="5715000" cy="3262432"/>
            <a:chOff x="-1143000" y="3962400"/>
            <a:chExt cx="5715000" cy="3262432"/>
          </a:xfrm>
        </p:grpSpPr>
        <p:sp>
          <p:nvSpPr>
            <p:cNvPr id="90" name="TextBox 23"/>
            <p:cNvSpPr txBox="1">
              <a:spLocks noChangeArrowheads="1"/>
            </p:cNvSpPr>
            <p:nvPr/>
          </p:nvSpPr>
          <p:spPr bwMode="auto">
            <a:xfrm>
              <a:off x="-1143000" y="3962400"/>
              <a:ext cx="5715000" cy="3262432"/>
            </a:xfrm>
            <a:prstGeom prst="rect">
              <a:avLst/>
            </a:prstGeom>
            <a:solidFill>
              <a:schemeClr val="bg1"/>
            </a:solidFill>
            <a:ln w="28575">
              <a:solidFill>
                <a:schemeClr val="tx1"/>
              </a:solidFill>
              <a:miter lim="800000"/>
              <a:headEnd/>
              <a:tailEnd/>
            </a:ln>
          </p:spPr>
          <p:txBody>
            <a:bodyPr wrap="square">
              <a:spAutoFit/>
            </a:bodyPr>
            <a:lstStyle/>
            <a:p>
              <a:r>
                <a:rPr lang="en-US" sz="2400" b="1" u="sng" dirty="0" smtClean="0">
                  <a:solidFill>
                    <a:srgbClr val="0000CC"/>
                  </a:solidFill>
                  <a:latin typeface="Arial" pitchFamily="34" charset="0"/>
                  <a:cs typeface="Arial" pitchFamily="34" charset="0"/>
                </a:rPr>
                <a:t>C</a:t>
              </a:r>
              <a:r>
                <a:rPr lang="en-US" sz="2400" b="1" dirty="0" smtClean="0">
                  <a:solidFill>
                    <a:srgbClr val="0000CC"/>
                  </a:solidFill>
                  <a:latin typeface="Arial" pitchFamily="34" charset="0"/>
                  <a:cs typeface="Arial" pitchFamily="34" charset="0"/>
                </a:rPr>
                <a:t>ivilian Considerations</a:t>
              </a:r>
            </a:p>
            <a:p>
              <a:endParaRPr lang="en-US" sz="1100" b="1" dirty="0" smtClean="0">
                <a:solidFill>
                  <a:srgbClr val="0000CC"/>
                </a:solidFill>
                <a:latin typeface="Arial" pitchFamily="34" charset="0"/>
                <a:cs typeface="Arial" pitchFamily="34" charset="0"/>
              </a:endParaRPr>
            </a:p>
            <a:p>
              <a:r>
                <a:rPr lang="en-US" sz="2400" b="1" dirty="0" smtClean="0"/>
                <a:t>Civilian Analysis includes:</a:t>
              </a:r>
            </a:p>
            <a:p>
              <a:pPr>
                <a:buFont typeface="Arial" pitchFamily="34" charset="0"/>
                <a:buChar char="•"/>
              </a:pPr>
              <a:r>
                <a:rPr lang="en-US" sz="2400" b="1" dirty="0" smtClean="0"/>
                <a:t> </a:t>
              </a:r>
              <a:r>
                <a:rPr lang="en-US" sz="2400" b="1" u="sng" dirty="0" smtClean="0"/>
                <a:t>A</a:t>
              </a:r>
              <a:r>
                <a:rPr lang="en-US" sz="2400" b="1" dirty="0" smtClean="0"/>
                <a:t>rea (Key Civilian Areas)</a:t>
              </a:r>
            </a:p>
            <a:p>
              <a:pPr>
                <a:buFont typeface="Arial" pitchFamily="34" charset="0"/>
                <a:buChar char="•"/>
              </a:pPr>
              <a:r>
                <a:rPr lang="en-US" sz="2400" b="1" u="sng" dirty="0" smtClean="0"/>
                <a:t> S</a:t>
              </a:r>
              <a:r>
                <a:rPr lang="en-US" sz="2400" b="1" dirty="0" smtClean="0"/>
                <a:t>tructures</a:t>
              </a:r>
            </a:p>
            <a:p>
              <a:pPr>
                <a:buFont typeface="Arial" pitchFamily="34" charset="0"/>
                <a:buChar char="•"/>
              </a:pPr>
              <a:r>
                <a:rPr lang="en-US" sz="2400" b="1" dirty="0" smtClean="0"/>
                <a:t> </a:t>
              </a:r>
              <a:r>
                <a:rPr lang="en-US" sz="2400" b="1" u="sng" dirty="0" smtClean="0"/>
                <a:t>C</a:t>
              </a:r>
              <a:r>
                <a:rPr lang="en-US" sz="2400" b="1" dirty="0" smtClean="0"/>
                <a:t>apabilities</a:t>
              </a:r>
            </a:p>
            <a:p>
              <a:pPr>
                <a:buFont typeface="Arial" pitchFamily="34" charset="0"/>
                <a:buChar char="•"/>
              </a:pPr>
              <a:r>
                <a:rPr lang="en-US" sz="2400" b="1" dirty="0" smtClean="0"/>
                <a:t> </a:t>
              </a:r>
              <a:r>
                <a:rPr lang="en-US" sz="2400" b="1" u="sng" dirty="0" smtClean="0"/>
                <a:t>O</a:t>
              </a:r>
              <a:r>
                <a:rPr lang="en-US" sz="2400" b="1" dirty="0" smtClean="0"/>
                <a:t>rganizations</a:t>
              </a:r>
            </a:p>
            <a:p>
              <a:pPr>
                <a:buFont typeface="Arial" pitchFamily="34" charset="0"/>
                <a:buChar char="•"/>
              </a:pPr>
              <a:r>
                <a:rPr lang="en-US" sz="2400" b="1" dirty="0" smtClean="0"/>
                <a:t> </a:t>
              </a:r>
              <a:r>
                <a:rPr lang="en-US" sz="2400" b="1" u="sng" dirty="0" smtClean="0"/>
                <a:t>P</a:t>
              </a:r>
              <a:r>
                <a:rPr lang="en-US" sz="2400" b="1" dirty="0" smtClean="0"/>
                <a:t>eople</a:t>
              </a:r>
            </a:p>
            <a:p>
              <a:pPr>
                <a:buFont typeface="Arial" pitchFamily="34" charset="0"/>
                <a:buChar char="•"/>
              </a:pPr>
              <a:r>
                <a:rPr lang="en-US" sz="2400" b="1" dirty="0" smtClean="0"/>
                <a:t> </a:t>
              </a:r>
              <a:r>
                <a:rPr lang="en-US" sz="2400" b="1" u="sng" dirty="0" smtClean="0"/>
                <a:t>E</a:t>
              </a:r>
              <a:r>
                <a:rPr lang="en-US" sz="2400" b="1" dirty="0" smtClean="0"/>
                <a:t>vents within the AO</a:t>
              </a:r>
              <a:endParaRPr lang="en-US" sz="2400" b="1" u="sng" dirty="0">
                <a:solidFill>
                  <a:srgbClr val="0000CC"/>
                </a:solidFill>
                <a:latin typeface="Arial" pitchFamily="34" charset="0"/>
                <a:cs typeface="Arial" pitchFamily="34" charset="0"/>
              </a:endParaRPr>
            </a:p>
          </p:txBody>
        </p:sp>
        <p:sp>
          <p:nvSpPr>
            <p:cNvPr id="110" name="TextBox 61"/>
            <p:cNvSpPr txBox="1">
              <a:spLocks noChangeArrowheads="1"/>
            </p:cNvSpPr>
            <p:nvPr/>
          </p:nvSpPr>
          <p:spPr bwMode="auto">
            <a:xfrm>
              <a:off x="2438400" y="5943600"/>
              <a:ext cx="1447800" cy="400110"/>
            </a:xfrm>
            <a:prstGeom prst="rect">
              <a:avLst/>
            </a:prstGeom>
            <a:noFill/>
            <a:ln w="12700">
              <a:solidFill>
                <a:srgbClr val="00B0F0"/>
              </a:solidFill>
              <a:miter lim="800000"/>
              <a:headEnd/>
              <a:tailEnd/>
            </a:ln>
          </p:spPr>
          <p:txBody>
            <a:bodyPr wrap="square">
              <a:spAutoFit/>
            </a:bodyPr>
            <a:lstStyle/>
            <a:p>
              <a:pPr algn="ctr"/>
              <a:r>
                <a:rPr lang="en-US" sz="2000" b="1" dirty="0" smtClean="0">
                  <a:solidFill>
                    <a:schemeClr val="accent1"/>
                  </a:solidFill>
                  <a:latin typeface="Arial" pitchFamily="34" charset="0"/>
                  <a:cs typeface="Arial" pitchFamily="34" charset="0"/>
                </a:rPr>
                <a:t>VA/VPs</a:t>
              </a:r>
              <a:endParaRPr lang="en-US" sz="2000" b="1" dirty="0">
                <a:solidFill>
                  <a:schemeClr val="accent1"/>
                </a:solidFill>
                <a:latin typeface="Arial" pitchFamily="34" charset="0"/>
                <a:cs typeface="Arial" pitchFamily="34" charset="0"/>
              </a:endParaRPr>
            </a:p>
          </p:txBody>
        </p:sp>
        <p:sp>
          <p:nvSpPr>
            <p:cNvPr id="111" name="5-Point Star 110"/>
            <p:cNvSpPr/>
            <p:nvPr/>
          </p:nvSpPr>
          <p:spPr>
            <a:xfrm>
              <a:off x="3276600" y="5715000"/>
              <a:ext cx="337254"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grpSp>
      <p:cxnSp>
        <p:nvCxnSpPr>
          <p:cNvPr id="114" name="Straight Arrow Connector 113"/>
          <p:cNvCxnSpPr/>
          <p:nvPr/>
        </p:nvCxnSpPr>
        <p:spPr>
          <a:xfrm flipV="1">
            <a:off x="1981200" y="1981200"/>
            <a:ext cx="1066800" cy="7620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76200" y="5874603"/>
            <a:ext cx="8991600" cy="830997"/>
          </a:xfrm>
          <a:prstGeom prst="rect">
            <a:avLst/>
          </a:prstGeom>
          <a:solidFill>
            <a:srgbClr val="FFFF00"/>
          </a:solidFill>
          <a:ln>
            <a:solidFill>
              <a:schemeClr val="tx1"/>
            </a:solidFill>
          </a:ln>
        </p:spPr>
        <p:txBody>
          <a:bodyPr wrap="square">
            <a:spAutoFit/>
          </a:bodyPr>
          <a:lstStyle/>
          <a:p>
            <a:r>
              <a:rPr lang="en-US" sz="2400" b="1" dirty="0" smtClean="0"/>
              <a:t>Keep this information in mind during the </a:t>
            </a:r>
            <a:r>
              <a:rPr lang="en-US" sz="2400" b="1" u="sng" dirty="0" smtClean="0"/>
              <a:t>Threat Assessment c</a:t>
            </a:r>
            <a:r>
              <a:rPr lang="en-US" sz="2400" b="1" dirty="0" smtClean="0"/>
              <a:t>lass that will be conducted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blinds(horizontal)">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linds(horizont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blinds(horizontal)">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blinds(horizontal)">
                                      <p:cBhvr>
                                        <p:cTn id="27" dur="500"/>
                                        <p:tgtEl>
                                          <p:spTgt spid="10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blinds(horizontal)">
                                      <p:cBhvr>
                                        <p:cTn id="32" dur="500"/>
                                        <p:tgtEl>
                                          <p:spTgt spid="10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blinds(horizontal)">
                                      <p:cBhvr>
                                        <p:cTn id="37" dur="500"/>
                                        <p:tgtEl>
                                          <p:spTgt spid="1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blinds(horizontal)">
                                      <p:cBhvr>
                                        <p:cTn id="42"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1" grpId="0" animBg="1"/>
      <p:bldP spid="116" grpId="0" animBg="1"/>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lder xmlns="c723011d-115e-4a46-8158-a207be1dccbf">Slide Deck</Fold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D425B8368F9B408914295E9C3801D0" ma:contentTypeVersion="1" ma:contentTypeDescription="Create a new document." ma:contentTypeScope="" ma:versionID="4355f2bac415fb9a656cfa77acda2471">
  <xsd:schema xmlns:xsd="http://www.w3.org/2001/XMLSchema" xmlns:xs="http://www.w3.org/2001/XMLSchema" xmlns:p="http://schemas.microsoft.com/office/2006/metadata/properties" xmlns:ns2="c723011d-115e-4a46-8158-a207be1dccbf" targetNamespace="http://schemas.microsoft.com/office/2006/metadata/properties" ma:root="true" ma:fieldsID="6fe8f142aab8570c297f4972fbb8eb50" ns2:_="">
    <xsd:import namespace="c723011d-115e-4a46-8158-a207be1dccbf"/>
    <xsd:element name="properties">
      <xsd:complexType>
        <xsd:sequence>
          <xsd:element name="documentManagement">
            <xsd:complexType>
              <xsd:all>
                <xsd:element ref="ns2: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3011d-115e-4a46-8158-a207be1dccbf" elementFormDefault="qualified">
    <xsd:import namespace="http://schemas.microsoft.com/office/2006/documentManagement/types"/>
    <xsd:import namespace="http://schemas.microsoft.com/office/infopath/2007/PartnerControls"/>
    <xsd:element name="Folder" ma:index="8" nillable="true" ma:displayName="Folder" ma:internalName="Fold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F707C9-7181-4398-977C-AB376C046A67}">
  <ds:schemaRefs>
    <ds:schemaRef ds:uri="http://schemas.microsoft.com/sharepoint/v3/contenttype/forms"/>
  </ds:schemaRefs>
</ds:datastoreItem>
</file>

<file path=customXml/itemProps2.xml><?xml version="1.0" encoding="utf-8"?>
<ds:datastoreItem xmlns:ds="http://schemas.openxmlformats.org/officeDocument/2006/customXml" ds:itemID="{3A6136D5-1568-4BE8-977F-38EDB8874086}">
  <ds:schemaRef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terms/"/>
    <ds:schemaRef ds:uri="c723011d-115e-4a46-8158-a207be1dccbf"/>
    <ds:schemaRef ds:uri="http://purl.org/dc/dcmitype/"/>
    <ds:schemaRef ds:uri="http://purl.org/dc/elements/1.1/"/>
  </ds:schemaRefs>
</ds:datastoreItem>
</file>

<file path=customXml/itemProps3.xml><?xml version="1.0" encoding="utf-8"?>
<ds:datastoreItem xmlns:ds="http://schemas.openxmlformats.org/officeDocument/2006/customXml" ds:itemID="{7DBBDAFB-F9CA-4A0F-B9F3-3CABB5EC8B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3011d-115e-4a46-8158-a207be1dc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4604</TotalTime>
  <Words>9731</Words>
  <Application>Microsoft Office PowerPoint</Application>
  <PresentationFormat>On-screen Show (4:3)</PresentationFormat>
  <Paragraphs>1786</Paragraphs>
  <Slides>49</Slides>
  <Notes>48</Notes>
  <HiddenSlides>26</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宋体</vt:lpstr>
      <vt:lpstr>Arial</vt:lpstr>
      <vt:lpstr>Calibri</vt:lpstr>
      <vt:lpstr>Verdana</vt:lpstr>
      <vt:lpstr>Wingdings</vt:lpstr>
      <vt:lpstr>2_Custom Design</vt:lpstr>
      <vt:lpstr>Custom Design</vt:lpstr>
      <vt:lpstr>Plan a Tactical Mission IAW Troop Leading Procedures (TLP)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Paragraph Operations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Civil Considerations</vt:lpstr>
      <vt:lpstr>Mission Planning</vt:lpstr>
      <vt:lpstr>Mission Planning (cont.)</vt:lpstr>
      <vt:lpstr>Mission Planning (cont.)</vt:lpstr>
      <vt:lpstr>Mission Planning (cont.)</vt:lpstr>
      <vt:lpstr>Common TTP violations</vt:lpstr>
      <vt:lpstr>PowerPoint Presentation</vt:lpstr>
      <vt:lpstr>PowerPoint Presentation</vt:lpstr>
      <vt:lpstr>PowerPoint Presentation</vt:lpstr>
      <vt:lpstr>PowerPoint Presentation</vt:lpstr>
      <vt:lpstr>PowerPoint Presentation</vt:lpstr>
      <vt:lpstr>Summary</vt:lpstr>
      <vt:lpstr>PowerPoint Presentation</vt:lpstr>
      <vt:lpstr>Terminal Learning Objective</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Lesson</dc:title>
  <dc:creator>Nick</dc:creator>
  <cp:lastModifiedBy>Turner, Richard D CTR US USA</cp:lastModifiedBy>
  <cp:revision>381</cp:revision>
  <dcterms:created xsi:type="dcterms:W3CDTF">2012-12-08T19:15:16Z</dcterms:created>
  <dcterms:modified xsi:type="dcterms:W3CDTF">2015-08-05T13:00:40Z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0x0101005BD425B8368F9B408914295E9C3801D0</vt:lpwstr>
  </property>
</Properties>
</file>