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43"/>
  </p:notesMasterIdLst>
  <p:handoutMasterIdLst>
    <p:handoutMasterId r:id="rId44"/>
  </p:handoutMasterIdLst>
  <p:sldIdLst>
    <p:sldId id="257" r:id="rId5"/>
    <p:sldId id="301" r:id="rId6"/>
    <p:sldId id="259" r:id="rId7"/>
    <p:sldId id="260" r:id="rId8"/>
    <p:sldId id="262" r:id="rId9"/>
    <p:sldId id="263" r:id="rId10"/>
    <p:sldId id="264" r:id="rId11"/>
    <p:sldId id="303" r:id="rId12"/>
    <p:sldId id="277" r:id="rId13"/>
    <p:sldId id="266" r:id="rId14"/>
    <p:sldId id="267" r:id="rId15"/>
    <p:sldId id="270" r:id="rId16"/>
    <p:sldId id="271" r:id="rId17"/>
    <p:sldId id="279" r:id="rId18"/>
    <p:sldId id="304" r:id="rId19"/>
    <p:sldId id="297" r:id="rId20"/>
    <p:sldId id="298" r:id="rId21"/>
    <p:sldId id="280" r:id="rId22"/>
    <p:sldId id="281" r:id="rId23"/>
    <p:sldId id="282" r:id="rId24"/>
    <p:sldId id="283" r:id="rId25"/>
    <p:sldId id="284" r:id="rId26"/>
    <p:sldId id="285" r:id="rId27"/>
    <p:sldId id="286" r:id="rId28"/>
    <p:sldId id="287" r:id="rId29"/>
    <p:sldId id="289" r:id="rId30"/>
    <p:sldId id="288" r:id="rId31"/>
    <p:sldId id="296" r:id="rId32"/>
    <p:sldId id="269" r:id="rId33"/>
    <p:sldId id="268" r:id="rId34"/>
    <p:sldId id="272" r:id="rId35"/>
    <p:sldId id="273" r:id="rId36"/>
    <p:sldId id="294" r:id="rId37"/>
    <p:sldId id="293" r:id="rId38"/>
    <p:sldId id="292" r:id="rId39"/>
    <p:sldId id="305" r:id="rId40"/>
    <p:sldId id="291"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3750" autoAdjust="0"/>
  </p:normalViewPr>
  <p:slideViewPr>
    <p:cSldViewPr snapToGrid="0">
      <p:cViewPr varScale="1">
        <p:scale>
          <a:sx n="66" d="100"/>
          <a:sy n="66" d="100"/>
        </p:scale>
        <p:origin x="864" y="66"/>
      </p:cViewPr>
      <p:guideLst>
        <p:guide orient="horz" pos="2160"/>
        <p:guide pos="2880"/>
      </p:guideLst>
    </p:cSldViewPr>
  </p:slideViewPr>
  <p:notesTextViewPr>
    <p:cViewPr>
      <p:scale>
        <a:sx n="3" d="2"/>
        <a:sy n="3" d="2"/>
      </p:scale>
      <p:origin x="0" y="-3348"/>
    </p:cViewPr>
  </p:notesTextViewPr>
  <p:sorterViewPr>
    <p:cViewPr>
      <p:scale>
        <a:sx n="90" d="100"/>
        <a:sy n="90" d="100"/>
      </p:scale>
      <p:origin x="0" y="0"/>
    </p:cViewPr>
  </p:sorterViewPr>
  <p:notesViewPr>
    <p:cSldViewPr snapToGrid="0">
      <p:cViewPr>
        <p:scale>
          <a:sx n="100" d="100"/>
          <a:sy n="100" d="100"/>
        </p:scale>
        <p:origin x="-180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lIns="91440" tIns="45720" rIns="91440" bIns="45720" rtlCol="0"/>
          <a:lstStyle>
            <a:lvl1pPr algn="l">
              <a:defRPr sz="1200"/>
            </a:lvl1pPr>
          </a:lstStyle>
          <a:p>
            <a:r>
              <a:rPr lang="en-US" dirty="0" smtClean="0"/>
              <a:t>9E-F59/950-F38 Dismounted Counter IED Tactics-Master Trainer</a:t>
            </a:r>
          </a:p>
          <a:p>
            <a:r>
              <a:rPr lang="en-US" dirty="0" smtClean="0"/>
              <a:t>071-FREBB012 Danger Areas (Vulnerable Points/ Vulnerable Areas)</a:t>
            </a:r>
            <a:endParaRPr lang="en-US"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algn="ctr">
              <a:defRPr/>
            </a:pPr>
            <a:r>
              <a:rPr lang="en-US" dirty="0" smtClean="0">
                <a:solidFill>
                  <a:srgbClr val="00B050"/>
                </a:solidFill>
                <a:latin typeface="Arial" pitchFamily="34" charset="0"/>
                <a:cs typeface="Arial" pitchFamily="34" charset="0"/>
              </a:rPr>
              <a:t>UNCLASSIFIED/FOUO Information in this document may be EXEMPT FROM  MANDATORY DISCLOSURE under the Freedom of Information Act (FOIA) Exemption 7 (F)</a:t>
            </a:r>
            <a:endParaRPr lang="en-US"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18735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16EC1-A561-418A-8724-D80622499487}" type="datetimeFigureOut">
              <a:rPr lang="en-US" smtClean="0"/>
              <a:pPr/>
              <a:t>7/28/2015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F5C20-1EFD-45A8-A119-FB21F9F76284}" type="slidenum">
              <a:rPr lang="en-US" smtClean="0"/>
              <a:pPr/>
              <a:t>‹#›</a:t>
            </a:fld>
            <a:endParaRPr lang="en-US" dirty="0"/>
          </a:p>
        </p:txBody>
      </p:sp>
    </p:spTree>
    <p:extLst>
      <p:ext uri="{BB962C8B-B14F-4D97-AF65-F5344CB8AC3E}">
        <p14:creationId xmlns:p14="http://schemas.microsoft.com/office/powerpoint/2010/main" val="274477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Tx/>
              <a:buChar cha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32943" marR="0" indent="-232943" algn="l" defTabSz="914400" rtl="0" eaLnBrk="0" fontAlgn="base" latinLnBrk="0" hangingPunct="0">
              <a:lnSpc>
                <a:spcPct val="100000"/>
              </a:lnSpc>
              <a:spcBef>
                <a:spcPct val="30000"/>
              </a:spcBef>
              <a:spcAft>
                <a:spcPct val="0"/>
              </a:spcAft>
              <a:buClrTx/>
              <a:buSzTx/>
              <a:buFontTx/>
              <a:buNone/>
              <a:tabLst/>
              <a:defRPr/>
            </a:pPr>
            <a:r>
              <a:rPr lang="en-US" sz="1200" b="0" u="none" dirty="0" smtClean="0"/>
              <a:t>1. Introduce yourself. Only needed for the first time you deliver instruction to these students. </a:t>
            </a:r>
          </a:p>
          <a:p>
            <a:r>
              <a:rPr lang="en-US" sz="1200" dirty="0" smtClean="0"/>
              <a:t>2.</a:t>
            </a:r>
            <a:r>
              <a:rPr lang="en-US" dirty="0" smtClean="0"/>
              <a:t> Present the following </a:t>
            </a:r>
            <a:r>
              <a:rPr lang="en-US" sz="1200" b="1" u="sng" kern="1200" baseline="0" dirty="0" smtClean="0">
                <a:solidFill>
                  <a:schemeClr val="tx1"/>
                </a:solidFill>
                <a:latin typeface="+mn-lt"/>
                <a:ea typeface="+mn-ea"/>
                <a:cs typeface="+mn-cs"/>
              </a:rPr>
              <a:t>Motivator.</a:t>
            </a:r>
            <a:r>
              <a:rPr lang="en-US" sz="1200" b="1" u="non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As a Leader of Soldiers, you must express to your Soldiers the importance of various search tactics, techniques and procedures (TTPs) and ensure they understand the emerging threats the enemy are using to wound or kill coalition forces. Knowing how they think and countering against the attack has proven beneficial in saving many lives.</a:t>
            </a:r>
          </a:p>
          <a:p>
            <a:r>
              <a:rPr lang="en-US" sz="1200" b="0" i="0" u="none" strike="noStrike" kern="1200" baseline="0" dirty="0" smtClean="0">
                <a:solidFill>
                  <a:schemeClr val="tx1"/>
                </a:solidFill>
                <a:latin typeface="+mn-lt"/>
                <a:ea typeface="+mn-ea"/>
                <a:cs typeface="+mn-cs"/>
              </a:rPr>
              <a:t>3.  There is a PE associated with this exercise.  Review Appendix C of the lesson plan prior to conducting this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a:t>
            </a:fld>
            <a:endParaRPr lang="en-US" dirty="0"/>
          </a:p>
        </p:txBody>
      </p:sp>
    </p:spTree>
    <p:extLst>
      <p:ext uri="{BB962C8B-B14F-4D97-AF65-F5344CB8AC3E}">
        <p14:creationId xmlns:p14="http://schemas.microsoft.com/office/powerpoint/2010/main" val="109529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Marking systems utilized will be decided according to operational tempo, situational awareness, threat to life and availability of equipment.</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10</a:t>
            </a:fld>
            <a:endParaRPr lang="en-US" dirty="0"/>
          </a:p>
        </p:txBody>
      </p:sp>
    </p:spTree>
    <p:extLst>
      <p:ext uri="{BB962C8B-B14F-4D97-AF65-F5344CB8AC3E}">
        <p14:creationId xmlns:p14="http://schemas.microsoft.com/office/powerpoint/2010/main" val="183522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A number of incidents have occurred resulting in casualties where personnel or vehicles have strayed outside of searched areas. The following points should be adhered to in order to minimize further casualties.</a:t>
            </a:r>
          </a:p>
          <a:p>
            <a:pPr marL="228600" indent="-228600">
              <a:buAutoNum type="arabicPeriod"/>
            </a:pPr>
            <a:r>
              <a:rPr lang="en-US" sz="1200" kern="1200" baseline="0" dirty="0" smtClean="0">
                <a:solidFill>
                  <a:schemeClr val="tx1"/>
                </a:solidFill>
                <a:latin typeface="+mn-lt"/>
                <a:ea typeface="+mn-ea"/>
                <a:cs typeface="+mn-cs"/>
              </a:rPr>
              <a:t>The lead searcher must mark the safe route. This will avoid confusion as to which area has been searched, ensuring safe passage for the remainder of the team moving along the route.</a:t>
            </a:r>
          </a:p>
          <a:p>
            <a:pPr marL="228600" indent="-228600">
              <a:buAutoNum type="arabicPeriod"/>
            </a:pPr>
            <a:r>
              <a:rPr lang="en-US" sz="1200" kern="1200" baseline="0" dirty="0" smtClean="0">
                <a:solidFill>
                  <a:schemeClr val="tx1"/>
                </a:solidFill>
                <a:latin typeface="+mn-lt"/>
                <a:ea typeface="+mn-ea"/>
                <a:cs typeface="+mn-cs"/>
              </a:rPr>
              <a:t>Markers, where possible, are to be picked up by the last person or vehicle moving along the safe route. They must however, ensure they do not leave the safe route themselves. This will ensure minimum confusion with any subsequent or other patrol in the area.</a:t>
            </a:r>
          </a:p>
          <a:p>
            <a:pPr marL="228600" indent="-228600">
              <a:buAutoNum type="arabicPeriod"/>
            </a:pPr>
            <a:r>
              <a:rPr lang="en-US" sz="1200" kern="1200" baseline="0" dirty="0" smtClean="0">
                <a:solidFill>
                  <a:schemeClr val="tx1"/>
                </a:solidFill>
                <a:latin typeface="+mn-lt"/>
                <a:ea typeface="+mn-ea"/>
                <a:cs typeface="+mn-cs"/>
              </a:rPr>
              <a:t>There should be clear markers for safe lanes and suspect danger areas. Everyone in the patrol must understand the system being used. The markers must be clear to personnel who may have to move back along the cleared route.</a:t>
            </a:r>
          </a:p>
          <a:p>
            <a:pPr marL="228600" indent="-228600">
              <a:buAutoNum type="arabicPeriod"/>
            </a:pPr>
            <a:r>
              <a:rPr lang="en-US" sz="1200" kern="1200" baseline="0" dirty="0" smtClean="0">
                <a:solidFill>
                  <a:schemeClr val="tx1"/>
                </a:solidFill>
                <a:latin typeface="+mn-lt"/>
                <a:ea typeface="+mn-ea"/>
                <a:cs typeface="+mn-cs"/>
              </a:rPr>
              <a:t>Lanes should be marked on both sides unless they are avoiding an obvious linear feature, when only one side needs to be marked. When placing markers they should be a maximum of 10m apart.</a:t>
            </a:r>
          </a:p>
          <a:p>
            <a:pPr marL="228600" indent="-228600">
              <a:buAutoNum type="arabicPeriod"/>
            </a:pPr>
            <a:r>
              <a:rPr lang="en-US" sz="1200" kern="1200" baseline="0" dirty="0" smtClean="0">
                <a:solidFill>
                  <a:schemeClr val="tx1"/>
                </a:solidFill>
                <a:latin typeface="+mn-lt"/>
                <a:ea typeface="+mn-ea"/>
                <a:cs typeface="+mn-cs"/>
              </a:rPr>
              <a:t>Regularly used routes are to be marked with temporary markers and not overt paint. This is to avoid confusion on subsequent use of the route.</a:t>
            </a:r>
          </a:p>
          <a:p>
            <a:pPr marL="228600" indent="-228600">
              <a:buAutoNum type="arabicPeriod"/>
            </a:pPr>
            <a:r>
              <a:rPr lang="en-US" dirty="0" smtClean="0"/>
              <a:t>Patrols should adopt a standard marking system that best suits the terrain of their AO. Although this will set patterns, the risk will be mitigated by following the procedures laid down in this document.</a:t>
            </a:r>
          </a:p>
          <a:p>
            <a:pPr marL="228600" indent="-228600">
              <a:buAutoNum type="arabicPeriod"/>
            </a:pPr>
            <a:r>
              <a:rPr lang="en-US" dirty="0" smtClean="0"/>
              <a:t>Tactical Ground Reporting (TiGR) or alternative GPS technology is to be utilized with every patrol. This will keep a detailed patrol trace that will help avoid pattern setting. This technology can be utilized for both Mark to Inform and Mark to Avoid.</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11</a:t>
            </a:fld>
            <a:endParaRPr lang="en-US" dirty="0"/>
          </a:p>
        </p:txBody>
      </p:sp>
    </p:spTree>
    <p:extLst>
      <p:ext uri="{BB962C8B-B14F-4D97-AF65-F5344CB8AC3E}">
        <p14:creationId xmlns:p14="http://schemas.microsoft.com/office/powerpoint/2010/main" val="3838799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Same marking system used but the spray paint is more of a permanent feature. </a:t>
            </a:r>
          </a:p>
          <a:p>
            <a:pPr marL="228600" indent="-228600">
              <a:buAutoNum type="arabicPeriod"/>
            </a:pPr>
            <a:r>
              <a:rPr lang="en-US" sz="1200" kern="1200" baseline="0" dirty="0" smtClean="0">
                <a:solidFill>
                  <a:schemeClr val="tx1"/>
                </a:solidFill>
                <a:latin typeface="+mn-lt"/>
                <a:ea typeface="+mn-ea"/>
                <a:cs typeface="+mn-cs"/>
              </a:rPr>
              <a:t>Flour will dissipate with moisture and is easily destroyed. Possible IEDs should be marked with mine marking cones or red markers 1m from the device on a safe path. </a:t>
            </a:r>
          </a:p>
          <a:p>
            <a:pPr marL="228600" indent="-228600">
              <a:buAutoNum type="arabicPeriod"/>
            </a:pPr>
            <a:r>
              <a:rPr lang="en-US" sz="1200" kern="1200" baseline="0" dirty="0" smtClean="0">
                <a:solidFill>
                  <a:schemeClr val="tx1"/>
                </a:solidFill>
                <a:latin typeface="+mn-lt"/>
                <a:ea typeface="+mn-ea"/>
                <a:cs typeface="+mn-cs"/>
              </a:rPr>
              <a:t>Alternatively spray paint markers approximately 1m back from possible IED. </a:t>
            </a:r>
          </a:p>
          <a:p>
            <a:pPr marL="228600" indent="-228600">
              <a:buAutoNum type="arabicPeriod"/>
            </a:pPr>
            <a:r>
              <a:rPr lang="en-US" sz="1200" kern="1200" baseline="0" dirty="0" smtClean="0">
                <a:solidFill>
                  <a:schemeClr val="tx1"/>
                </a:solidFill>
                <a:latin typeface="+mn-lt"/>
                <a:ea typeface="+mn-ea"/>
                <a:cs typeface="+mn-cs"/>
              </a:rPr>
              <a:t>Straight line marking limit of advance followed by arrow pointed at area of the device. </a:t>
            </a:r>
          </a:p>
          <a:p>
            <a:pPr marL="228600" indent="-228600">
              <a:buAutoNum type="arabicPeriod"/>
            </a:pPr>
            <a:r>
              <a:rPr lang="en-US" sz="1200" kern="1200" baseline="0" dirty="0" smtClean="0">
                <a:solidFill>
                  <a:schemeClr val="tx1"/>
                </a:solidFill>
                <a:latin typeface="+mn-lt"/>
                <a:ea typeface="+mn-ea"/>
                <a:cs typeface="+mn-cs"/>
              </a:rPr>
              <a:t>The safety lane should be marked back to the ICP, marked on both sides and approx 1‐2 m wide.</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12</a:t>
            </a:fld>
            <a:endParaRPr lang="en-US" dirty="0"/>
          </a:p>
        </p:txBody>
      </p:sp>
    </p:spTree>
    <p:extLst>
      <p:ext uri="{BB962C8B-B14F-4D97-AF65-F5344CB8AC3E}">
        <p14:creationId xmlns:p14="http://schemas.microsoft.com/office/powerpoint/2010/main" val="2038757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smtClean="0"/>
              <a:t>Reinforce the two below.</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smtClean="0"/>
              <a:t>When marking a lane it is essential that you take into account the agencies that need to work in that area and the equipment the patrol have to carry. </a:t>
            </a:r>
          </a:p>
          <a:p>
            <a:pPr marL="68580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en-US" sz="1200" dirty="0" smtClean="0"/>
              <a:t>Its important to remember that the lane is wide enough for a Soldier  to go down on one knee to take up a firing position</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13</a:t>
            </a:fld>
            <a:endParaRPr lang="en-US" dirty="0"/>
          </a:p>
        </p:txBody>
      </p:sp>
    </p:spTree>
    <p:extLst>
      <p:ext uri="{BB962C8B-B14F-4D97-AF65-F5344CB8AC3E}">
        <p14:creationId xmlns:p14="http://schemas.microsoft.com/office/powerpoint/2010/main" val="1603714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If marking is to be used at night, the lane must be indicated by a light and have a different color to indicate the IED. </a:t>
            </a:r>
          </a:p>
          <a:p>
            <a:pPr marL="228600" indent="-228600">
              <a:buAutoNum type="arabicPeriod"/>
            </a:pPr>
            <a:r>
              <a:rPr lang="en-US" sz="1200" kern="1200" baseline="0" dirty="0" smtClean="0">
                <a:solidFill>
                  <a:schemeClr val="tx1"/>
                </a:solidFill>
                <a:latin typeface="+mn-lt"/>
                <a:ea typeface="+mn-ea"/>
                <a:cs typeface="+mn-cs"/>
              </a:rPr>
              <a:t>This picture shows a green safe path using light sticks and a red light stick indicating an IED</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14</a:t>
            </a:fld>
            <a:endParaRPr lang="en-US" dirty="0"/>
          </a:p>
        </p:txBody>
      </p:sp>
    </p:spTree>
    <p:extLst>
      <p:ext uri="{BB962C8B-B14F-4D97-AF65-F5344CB8AC3E}">
        <p14:creationId xmlns:p14="http://schemas.microsoft.com/office/powerpoint/2010/main" val="1082430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Answer any questions that students may have.</a:t>
            </a:r>
          </a:p>
          <a:p>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15</a:t>
            </a:fld>
            <a:endParaRPr lang="en-US" dirty="0"/>
          </a:p>
        </p:txBody>
      </p:sp>
    </p:spTree>
    <p:extLst>
      <p:ext uri="{BB962C8B-B14F-4D97-AF65-F5344CB8AC3E}">
        <p14:creationId xmlns:p14="http://schemas.microsoft.com/office/powerpoint/2010/main" val="3763898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In areas where the ground forces the patrol into single file, it should first be considered if the patrol can avoid the area entirely or if VP 360 drills are possible. </a:t>
            </a:r>
          </a:p>
          <a:p>
            <a:pPr marL="228600" indent="-228600">
              <a:buAutoNum type="arabicPeriod"/>
            </a:pPr>
            <a:r>
              <a:rPr lang="en-US" sz="1200" kern="1200" baseline="0" dirty="0" smtClean="0">
                <a:solidFill>
                  <a:schemeClr val="tx1"/>
                </a:solidFill>
                <a:latin typeface="+mn-lt"/>
                <a:ea typeface="+mn-ea"/>
                <a:cs typeface="+mn-cs"/>
              </a:rPr>
              <a:t>Where not, the gap between MDs should be a maximum of three men. </a:t>
            </a:r>
          </a:p>
          <a:p>
            <a:pPr marL="228600" indent="-228600">
              <a:buAutoNum type="arabicPeriod"/>
            </a:pPr>
            <a:r>
              <a:rPr lang="en-US" sz="1200" kern="1200" baseline="0" dirty="0" smtClean="0">
                <a:solidFill>
                  <a:schemeClr val="tx1"/>
                </a:solidFill>
                <a:latin typeface="+mn-lt"/>
                <a:ea typeface="+mn-ea"/>
                <a:cs typeface="+mn-cs"/>
              </a:rPr>
              <a:t>It is recommended that the lead man marks the safe lane. In larger sections/multiples the spare MDs can be used to ensure coverage.</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16</a:t>
            </a:fld>
            <a:endParaRPr lang="en-US" dirty="0"/>
          </a:p>
        </p:txBody>
      </p:sp>
    </p:spTree>
    <p:extLst>
      <p:ext uri="{BB962C8B-B14F-4D97-AF65-F5344CB8AC3E}">
        <p14:creationId xmlns:p14="http://schemas.microsoft.com/office/powerpoint/2010/main" val="1031631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In a larger patrol where more than one section/multiple is on the ground, each team should deploy MDs. </a:t>
            </a:r>
          </a:p>
          <a:p>
            <a:pPr marL="228600" indent="-228600">
              <a:buAutoNum type="arabicPeriod"/>
            </a:pPr>
            <a:r>
              <a:rPr lang="en-US" sz="1200" kern="1200" baseline="0" dirty="0" smtClean="0">
                <a:solidFill>
                  <a:schemeClr val="tx1"/>
                </a:solidFill>
                <a:latin typeface="+mn-lt"/>
                <a:ea typeface="+mn-ea"/>
                <a:cs typeface="+mn-cs"/>
              </a:rPr>
              <a:t>This raises assurance and gives the Commander options for mutual support and depth</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17</a:t>
            </a:fld>
            <a:endParaRPr lang="en-US" dirty="0"/>
          </a:p>
        </p:txBody>
      </p:sp>
    </p:spTree>
    <p:extLst>
      <p:ext uri="{BB962C8B-B14F-4D97-AF65-F5344CB8AC3E}">
        <p14:creationId xmlns:p14="http://schemas.microsoft.com/office/powerpoint/2010/main" val="179722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dirty="0" smtClean="0"/>
              <a:t>1. States the steps listed above on slide</a:t>
            </a:r>
            <a:r>
              <a:rPr lang="en-US" baseline="0" dirty="0" smtClean="0"/>
              <a:t> and answer any questions if needed pertaining to them.</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18</a:t>
            </a:fld>
            <a:endParaRPr lang="en-US" dirty="0"/>
          </a:p>
        </p:txBody>
      </p:sp>
    </p:spTree>
    <p:extLst>
      <p:ext uri="{BB962C8B-B14F-4D97-AF65-F5344CB8AC3E}">
        <p14:creationId xmlns:p14="http://schemas.microsoft.com/office/powerpoint/2010/main" val="3346393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Explain the locations and responsibilities of all members in the formation.</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19</a:t>
            </a:fld>
            <a:endParaRPr lang="en-US" dirty="0"/>
          </a:p>
        </p:txBody>
      </p:sp>
    </p:spTree>
    <p:extLst>
      <p:ext uri="{BB962C8B-B14F-4D97-AF65-F5344CB8AC3E}">
        <p14:creationId xmlns:p14="http://schemas.microsoft.com/office/powerpoint/2010/main" val="279986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marR="0" indent="-232943" algn="l" defTabSz="914400" rtl="0" eaLnBrk="1" fontAlgn="auto" latinLnBrk="0" hangingPunct="1">
              <a:lnSpc>
                <a:spcPct val="100000"/>
              </a:lnSpc>
              <a:spcBef>
                <a:spcPts val="0"/>
              </a:spcBef>
              <a:spcAft>
                <a:spcPts val="0"/>
              </a:spcAft>
              <a:buClrTx/>
              <a:buSzTx/>
              <a:buFontTx/>
              <a:buChar char="-"/>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Tell the students that at the end of this class they should</a:t>
            </a:r>
            <a:r>
              <a:rPr lang="en-US" baseline="0" dirty="0" smtClean="0"/>
              <a:t> be able to </a:t>
            </a:r>
            <a:r>
              <a:rPr lang="en-US" sz="1200" b="1" dirty="0" smtClean="0">
                <a:solidFill>
                  <a:schemeClr val="tx1"/>
                </a:solidFill>
                <a:latin typeface="Arial" pitchFamily="34" charset="0"/>
                <a:cs typeface="Arial" pitchFamily="34" charset="0"/>
              </a:rPr>
              <a:t>Demonstrate</a:t>
            </a:r>
            <a:r>
              <a:rPr lang="en-US" sz="1200" b="1" baseline="0" dirty="0" smtClean="0">
                <a:solidFill>
                  <a:schemeClr val="tx1"/>
                </a:solidFill>
                <a:latin typeface="Arial" pitchFamily="34" charset="0"/>
                <a:cs typeface="Arial" pitchFamily="34" charset="0"/>
              </a:rPr>
              <a:t> </a:t>
            </a:r>
            <a:r>
              <a:rPr lang="en-US" sz="1200" b="1" dirty="0" smtClean="0">
                <a:solidFill>
                  <a:schemeClr val="tx1"/>
                </a:solidFill>
                <a:latin typeface="Arial" pitchFamily="34" charset="0"/>
                <a:cs typeface="Arial" pitchFamily="34" charset="0"/>
              </a:rPr>
              <a:t>patrol formations that</a:t>
            </a:r>
            <a:r>
              <a:rPr lang="en-US" sz="1200" b="1" baseline="0" dirty="0" smtClean="0">
                <a:solidFill>
                  <a:schemeClr val="tx1"/>
                </a:solidFill>
                <a:latin typeface="Arial" pitchFamily="34" charset="0"/>
                <a:cs typeface="Arial" pitchFamily="34" charset="0"/>
              </a:rPr>
              <a:t> mitigate the threats</a:t>
            </a:r>
            <a:r>
              <a:rPr lang="en-US" sz="1200" b="1" dirty="0" smtClean="0">
                <a:solidFill>
                  <a:schemeClr val="tx1"/>
                </a:solidFill>
                <a:latin typeface="Arial" pitchFamily="34" charset="0"/>
                <a:cs typeface="Arial" pitchFamily="34" charset="0"/>
              </a:rPr>
              <a:t> in Danger Areas (VP/VA) and that includes:</a:t>
            </a:r>
          </a:p>
          <a:p>
            <a:r>
              <a:rPr lang="en-US" sz="1200" b="1" dirty="0" smtClean="0">
                <a:solidFill>
                  <a:schemeClr val="tx1"/>
                </a:solidFill>
                <a:latin typeface="Arial" pitchFamily="34" charset="0"/>
                <a:cs typeface="Arial" pitchFamily="34" charset="0"/>
              </a:rPr>
              <a:t>    a.  Identify</a:t>
            </a:r>
            <a:r>
              <a:rPr lang="en-US" sz="1200" b="1" baseline="0" dirty="0" smtClean="0">
                <a:solidFill>
                  <a:schemeClr val="tx1"/>
                </a:solidFill>
                <a:latin typeface="Arial" panose="020B0604020202020204" pitchFamily="34" charset="0"/>
                <a:cs typeface="Arial" panose="020B0604020202020204" pitchFamily="34" charset="0"/>
              </a:rPr>
              <a:t> the fundamentals of</a:t>
            </a:r>
            <a:r>
              <a:rPr lang="en-US" sz="1200" b="1" dirty="0" smtClean="0">
                <a:solidFill>
                  <a:schemeClr val="tx1"/>
                </a:solidFill>
                <a:latin typeface="Arial" panose="020B0604020202020204" pitchFamily="34" charset="0"/>
                <a:cs typeface="Arial" panose="020B0604020202020204" pitchFamily="34" charset="0"/>
              </a:rPr>
              <a:t> danger Areas (VP/VA)</a:t>
            </a:r>
          </a:p>
          <a:p>
            <a:r>
              <a:rPr lang="en-US" sz="1200" b="1" dirty="0" smtClean="0">
                <a:solidFill>
                  <a:schemeClr val="tx1"/>
                </a:solidFill>
                <a:latin typeface="Arial" panose="020B0604020202020204" pitchFamily="34" charset="0"/>
                <a:cs typeface="Arial" panose="020B0604020202020204" pitchFamily="34" charset="0"/>
              </a:rPr>
              <a:t>    b. Conduct dismounted patrol formations search techniques  </a:t>
            </a:r>
          </a:p>
          <a:p>
            <a:endParaRPr lang="en-US" sz="1200" b="1" dirty="0" smtClean="0">
              <a:solidFill>
                <a:schemeClr val="tx1"/>
              </a:solidFill>
              <a:latin typeface="Arial" panose="020B0604020202020204" pitchFamily="34" charset="0"/>
              <a:cs typeface="Arial" panose="020B0604020202020204" pitchFamily="34" charset="0"/>
            </a:endParaRPr>
          </a:p>
          <a:p>
            <a:r>
              <a:rPr lang="en-US" sz="1200" b="0" dirty="0" smtClean="0">
                <a:solidFill>
                  <a:schemeClr val="tx1"/>
                </a:solidFill>
                <a:latin typeface="Arial" panose="020B0604020202020204" pitchFamily="34" charset="0"/>
                <a:cs typeface="Arial" panose="020B0604020202020204" pitchFamily="34" charset="0"/>
              </a:rPr>
              <a:t>2. This lesson includes a practical exercise listed in appendix C of this lesson plan.</a:t>
            </a:r>
          </a:p>
        </p:txBody>
      </p:sp>
      <p:sp>
        <p:nvSpPr>
          <p:cNvPr id="4" name="Slide Number Placeholder 3"/>
          <p:cNvSpPr>
            <a:spLocks noGrp="1"/>
          </p:cNvSpPr>
          <p:nvPr>
            <p:ph type="sldNum" sz="quarter" idx="10"/>
          </p:nvPr>
        </p:nvSpPr>
        <p:spPr/>
        <p:txBody>
          <a:bodyPr/>
          <a:lstStyle/>
          <a:p>
            <a:fld id="{6ADF5C20-1EFD-45A8-A119-FB21F9F76284}" type="slidenum">
              <a:rPr lang="en-US" smtClean="0"/>
              <a:pPr/>
              <a:t>2</a:t>
            </a:fld>
            <a:endParaRPr lang="en-US" dirty="0"/>
          </a:p>
        </p:txBody>
      </p:sp>
    </p:spTree>
    <p:extLst>
      <p:ext uri="{BB962C8B-B14F-4D97-AF65-F5344CB8AC3E}">
        <p14:creationId xmlns:p14="http://schemas.microsoft.com/office/powerpoint/2010/main" val="198682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Explain the proper employment of the detectors in order to detect IEDs. </a:t>
            </a:r>
          </a:p>
          <a:p>
            <a:pPr marL="228600" indent="-228600">
              <a:buAutoNum type="arabicPeriod"/>
            </a:pPr>
            <a:r>
              <a:rPr lang="en-US" sz="1200" kern="1200" baseline="0" dirty="0" smtClean="0">
                <a:solidFill>
                  <a:schemeClr val="tx1"/>
                </a:solidFill>
                <a:latin typeface="+mn-lt"/>
                <a:ea typeface="+mn-ea"/>
                <a:cs typeface="+mn-cs"/>
              </a:rPr>
              <a:t>Ensure students understand the isolation is conducted 50‐100 meters from the VP and that observation into the VP as the searchers pass.</a:t>
            </a:r>
          </a:p>
          <a:p>
            <a:pPr marL="228600" indent="-228600">
              <a:buAutoNum type="arabicPeriod" startAt="3"/>
            </a:pPr>
            <a:r>
              <a:rPr lang="en-US" sz="1200" kern="1200" baseline="0" dirty="0" smtClean="0">
                <a:solidFill>
                  <a:schemeClr val="tx1"/>
                </a:solidFill>
                <a:latin typeface="+mn-lt"/>
                <a:ea typeface="+mn-ea"/>
                <a:cs typeface="+mn-cs"/>
              </a:rPr>
              <a:t>Ensure to talk about the need to use optics to OBSERVE the inside of the culvert as the VP360 team moves along.</a:t>
            </a:r>
          </a:p>
          <a:p>
            <a:pPr marL="228600" indent="-228600">
              <a:buAutoNum type="arabicPeriod" startAt="3"/>
            </a:pPr>
            <a:endParaRPr lang="en-US" sz="1200" kern="1200" baseline="0" dirty="0" smtClean="0">
              <a:solidFill>
                <a:schemeClr val="tx1"/>
              </a:solidFill>
              <a:latin typeface="+mn-lt"/>
              <a:ea typeface="+mn-ea"/>
              <a:cs typeface="+mn-cs"/>
            </a:endParaRPr>
          </a:p>
          <a:p>
            <a:pPr marL="228600" indent="-228600">
              <a:buAutoNum type="arabicPeriod" startAt="3"/>
            </a:pPr>
            <a:r>
              <a:rPr lang="en-US" sz="1200" b="1" kern="1200" baseline="0" dirty="0" smtClean="0">
                <a:solidFill>
                  <a:srgbClr val="0000FF"/>
                </a:solidFill>
                <a:effectLst>
                  <a:outerShdw blurRad="38100" dist="38100" dir="2700000" algn="tl">
                    <a:srgbClr val="000000">
                      <a:alpha val="43137"/>
                    </a:srgbClr>
                  </a:outerShdw>
                </a:effectLst>
                <a:latin typeface="+mn-lt"/>
                <a:ea typeface="+mn-ea"/>
                <a:cs typeface="+mn-cs"/>
              </a:rPr>
              <a:t>INSTRUCTOR MUST EXPLAIN –</a:t>
            </a:r>
          </a:p>
          <a:p>
            <a:pPr marL="228600" indent="-228600">
              <a:buNone/>
            </a:pPr>
            <a:r>
              <a:rPr lang="en-US" sz="1200" b="1" kern="1200" baseline="0" dirty="0" smtClean="0">
                <a:solidFill>
                  <a:srgbClr val="0000FF"/>
                </a:solidFill>
                <a:effectLst>
                  <a:outerShdw blurRad="38100" dist="38100" dir="2700000" algn="tl">
                    <a:srgbClr val="000000">
                      <a:alpha val="43137"/>
                    </a:srgbClr>
                  </a:outerShdw>
                </a:effectLst>
                <a:latin typeface="+mn-lt"/>
                <a:ea typeface="+mn-ea"/>
                <a:cs typeface="+mn-cs"/>
              </a:rPr>
              <a:t>If an IED is found during a VP 360 it should be reported, however, the team should continue to remain focused on mitigating the command wire threat.  That IS the purpose of the VP 360!</a:t>
            </a:r>
            <a:endParaRPr lang="en-US" b="1" dirty="0">
              <a:solidFill>
                <a:srgbClr val="0000FF"/>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0"/>
          </p:nvPr>
        </p:nvSpPr>
        <p:spPr/>
        <p:txBody>
          <a:bodyPr/>
          <a:lstStyle/>
          <a:p>
            <a:fld id="{6ADF5C20-1EFD-45A8-A119-FB21F9F76284}" type="slidenum">
              <a:rPr lang="en-US" smtClean="0"/>
              <a:pPr/>
              <a:t>20</a:t>
            </a:fld>
            <a:endParaRPr lang="en-US" dirty="0"/>
          </a:p>
        </p:txBody>
      </p:sp>
    </p:spTree>
    <p:extLst>
      <p:ext uri="{BB962C8B-B14F-4D97-AF65-F5344CB8AC3E}">
        <p14:creationId xmlns:p14="http://schemas.microsoft.com/office/powerpoint/2010/main" val="1251749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Discuss marking of the crossing point as it relates to the 4 or 2 man drill.</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21</a:t>
            </a:fld>
            <a:endParaRPr lang="en-US" dirty="0"/>
          </a:p>
        </p:txBody>
      </p:sp>
    </p:spTree>
    <p:extLst>
      <p:ext uri="{BB962C8B-B14F-4D97-AF65-F5344CB8AC3E}">
        <p14:creationId xmlns:p14="http://schemas.microsoft.com/office/powerpoint/2010/main" val="2479147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Ensure the element returns to its starting point to ensure the isolation is complete.</a:t>
            </a:r>
          </a:p>
          <a:p>
            <a:pPr marL="0" indent="0">
              <a:buNone/>
            </a:pPr>
            <a:r>
              <a:rPr lang="en-US" sz="1200" kern="1200" baseline="0" dirty="0" smtClean="0">
                <a:solidFill>
                  <a:schemeClr val="tx1"/>
                </a:solidFill>
                <a:latin typeface="+mn-lt"/>
                <a:ea typeface="+mn-ea"/>
                <a:cs typeface="+mn-cs"/>
              </a:rPr>
              <a:t>2. Again: use OPTICS to observe the inside of the culvert as the VP360 team moves past.</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22</a:t>
            </a:fld>
            <a:endParaRPr lang="en-US" dirty="0"/>
          </a:p>
        </p:txBody>
      </p:sp>
    </p:spTree>
    <p:extLst>
      <p:ext uri="{BB962C8B-B14F-4D97-AF65-F5344CB8AC3E}">
        <p14:creationId xmlns:p14="http://schemas.microsoft.com/office/powerpoint/2010/main" val="280423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Vulnerable Point 360</a:t>
            </a:r>
          </a:p>
          <a:p>
            <a:pPr marL="685800" lvl="1" indent="-228600">
              <a:buFont typeface="+mj-lt"/>
              <a:buAutoNum type="alphaLcPeriod"/>
            </a:pPr>
            <a:r>
              <a:rPr lang="en-US" sz="1200" kern="1200" baseline="0" dirty="0" smtClean="0">
                <a:solidFill>
                  <a:schemeClr val="tx1"/>
                </a:solidFill>
                <a:latin typeface="+mn-lt"/>
                <a:ea typeface="+mn-ea"/>
                <a:cs typeface="+mn-cs"/>
              </a:rPr>
              <a:t>Visual search for evidence of buried devices or CW.</a:t>
            </a:r>
          </a:p>
          <a:p>
            <a:pPr marL="685800" lvl="1" indent="-228600">
              <a:buFont typeface="+mj-lt"/>
              <a:buAutoNum type="alphaLcPeriod"/>
            </a:pPr>
            <a:r>
              <a:rPr lang="en-US" sz="1200" kern="1200" baseline="0" dirty="0" smtClean="0">
                <a:solidFill>
                  <a:schemeClr val="tx1"/>
                </a:solidFill>
                <a:latin typeface="+mn-lt"/>
                <a:ea typeface="+mn-ea"/>
                <a:cs typeface="+mn-cs"/>
              </a:rPr>
              <a:t>Detector sweep and visual search for evidence of buried devices or CW. Lead men are staggered to allow for overlap</a:t>
            </a:r>
          </a:p>
          <a:p>
            <a:pPr marL="685800" lvl="1" indent="-228600">
              <a:buFont typeface="+mj-lt"/>
              <a:buAutoNum type="alphaLcPeriod"/>
            </a:pPr>
            <a:r>
              <a:rPr lang="en-US" sz="1200" kern="1200" baseline="0" dirty="0" smtClean="0">
                <a:solidFill>
                  <a:schemeClr val="tx1"/>
                </a:solidFill>
                <a:latin typeface="+mn-lt"/>
                <a:ea typeface="+mn-ea"/>
                <a:cs typeface="+mn-cs"/>
              </a:rPr>
              <a:t>Front Soldier places marker, rear Soldier picks up to ensure full isolation.</a:t>
            </a:r>
          </a:p>
          <a:p>
            <a:pPr marL="685800" lvl="1" indent="-228600">
              <a:buFont typeface="+mj-lt"/>
              <a:buAutoNum type="alphaLcPeriod"/>
            </a:pPr>
            <a:r>
              <a:rPr lang="en-US" sz="1200" kern="1200" baseline="0" dirty="0" smtClean="0">
                <a:solidFill>
                  <a:schemeClr val="tx1"/>
                </a:solidFill>
                <a:latin typeface="+mn-lt"/>
                <a:ea typeface="+mn-ea"/>
                <a:cs typeface="+mn-cs"/>
              </a:rPr>
              <a:t>Marker</a:t>
            </a:r>
          </a:p>
          <a:p>
            <a:pPr marL="685800" lvl="1" indent="-228600">
              <a:buFont typeface="+mj-lt"/>
              <a:buAutoNum type="alphaLcPeriod"/>
            </a:pPr>
            <a:r>
              <a:rPr lang="en-US" sz="1200" kern="1200" baseline="0" dirty="0" smtClean="0">
                <a:solidFill>
                  <a:schemeClr val="tx1"/>
                </a:solidFill>
                <a:latin typeface="+mn-lt"/>
                <a:ea typeface="+mn-ea"/>
                <a:cs typeface="+mn-cs"/>
              </a:rPr>
              <a:t>Where Intel or history suggests CWIED/CPIED push out towards 100m to reduce the effects of a blast on the VP 360 party. Distances should be varied to reduce the risk of VOIED targeting by pattern setting at the stop short point and on the VP 360. CREW is to be carried, CREW configuration may vary No CREW is to be within 10m of the detector.</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23</a:t>
            </a:fld>
            <a:endParaRPr lang="en-US" dirty="0"/>
          </a:p>
        </p:txBody>
      </p:sp>
    </p:spTree>
    <p:extLst>
      <p:ext uri="{BB962C8B-B14F-4D97-AF65-F5344CB8AC3E}">
        <p14:creationId xmlns:p14="http://schemas.microsoft.com/office/powerpoint/2010/main" val="685333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Explain formations proper spacing between HHDs for interoperability and lane coverage procedures.</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24</a:t>
            </a:fld>
            <a:endParaRPr lang="en-US" dirty="0"/>
          </a:p>
        </p:txBody>
      </p:sp>
    </p:spTree>
    <p:extLst>
      <p:ext uri="{BB962C8B-B14F-4D97-AF65-F5344CB8AC3E}">
        <p14:creationId xmlns:p14="http://schemas.microsoft.com/office/powerpoint/2010/main" val="416682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Emphasis overlapping coverage and control by the element leader.</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25</a:t>
            </a:fld>
            <a:endParaRPr lang="en-US" dirty="0"/>
          </a:p>
        </p:txBody>
      </p:sp>
    </p:spTree>
    <p:extLst>
      <p:ext uri="{BB962C8B-B14F-4D97-AF65-F5344CB8AC3E}">
        <p14:creationId xmlns:p14="http://schemas.microsoft.com/office/powerpoint/2010/main" val="388792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The 2‐man drill is required. </a:t>
            </a:r>
          </a:p>
          <a:p>
            <a:pPr marL="228600" indent="-228600">
              <a:buAutoNum type="arabicPeriod"/>
            </a:pPr>
            <a:r>
              <a:rPr lang="en-US" sz="1200" kern="1200" baseline="0" dirty="0" smtClean="0">
                <a:solidFill>
                  <a:schemeClr val="tx1"/>
                </a:solidFill>
                <a:latin typeface="+mn-lt"/>
                <a:ea typeface="+mn-ea"/>
                <a:cs typeface="+mn-cs"/>
              </a:rPr>
              <a:t>The spacing and search responsibilities remain the same.</a:t>
            </a:r>
            <a:endParaRPr lang="en-US" dirty="0" smtClean="0"/>
          </a:p>
          <a:p>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26</a:t>
            </a:fld>
            <a:endParaRPr lang="en-US" dirty="0"/>
          </a:p>
        </p:txBody>
      </p:sp>
    </p:spTree>
    <p:extLst>
      <p:ext uri="{BB962C8B-B14F-4D97-AF65-F5344CB8AC3E}">
        <p14:creationId xmlns:p14="http://schemas.microsoft.com/office/powerpoint/2010/main" val="3928876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DISMOUNTED TECHNIQUES. </a:t>
            </a:r>
          </a:p>
          <a:p>
            <a:pPr marL="685800" lvl="1" indent="-228600">
              <a:buFont typeface="+mj-lt"/>
              <a:buAutoNum type="alphaLcPeriod"/>
            </a:pPr>
            <a:r>
              <a:rPr lang="en-US" sz="1200" kern="1200" baseline="0" dirty="0" smtClean="0">
                <a:solidFill>
                  <a:schemeClr val="tx1"/>
                </a:solidFill>
                <a:latin typeface="+mn-lt"/>
                <a:ea typeface="+mn-ea"/>
                <a:cs typeface="+mn-cs"/>
              </a:rPr>
              <a:t>There are numerous methods for conducting dismounted clearing of danger areas. Each technique should be selected based on terrain, personnel, and equipment available. The recommended technique for clearing most danger areas is the “V‐Sweep”. These techniques can also be modified to fit the situation, terrain, equipment, or number of personnel available.</a:t>
            </a:r>
          </a:p>
          <a:p>
            <a:pPr marL="685800" lvl="1" indent="-228600">
              <a:buFont typeface="+mj-lt"/>
              <a:buAutoNum type="alphaLcPeriod"/>
            </a:pPr>
            <a:r>
              <a:rPr lang="en-US" sz="1200" kern="1200" baseline="0" dirty="0" smtClean="0">
                <a:solidFill>
                  <a:schemeClr val="tx1"/>
                </a:solidFill>
                <a:latin typeface="+mn-lt"/>
                <a:ea typeface="+mn-ea"/>
                <a:cs typeface="+mn-cs"/>
              </a:rPr>
              <a:t>V‐Sweep:The V‐Sweep is the currently recommended technique for dismounted investigation of danger areas. It is used at potential danger areas or likely IED emplacement locations in order to flush out trigger‐men or identify indicators before the main body of the patrol enters the effective casualty radius of an IED. This technique can also be used as a reactive measure to search for secondary/tertiary IEDs after an IED detonation.\</a:t>
            </a:r>
          </a:p>
          <a:p>
            <a:pPr marL="685800" lvl="1" indent="-228600">
              <a:buFont typeface="+mj-lt"/>
              <a:buAutoNum type="alphaLcPeriod"/>
            </a:pPr>
            <a:r>
              <a:rPr lang="en-US" sz="1200" kern="1200" baseline="0" dirty="0" smtClean="0">
                <a:solidFill>
                  <a:schemeClr val="tx1"/>
                </a:solidFill>
                <a:latin typeface="+mn-lt"/>
                <a:ea typeface="+mn-ea"/>
                <a:cs typeface="+mn-cs"/>
              </a:rPr>
              <a:t>Advantages</a:t>
            </a:r>
          </a:p>
          <a:p>
            <a:pPr marL="1143000" lvl="2" indent="-228600">
              <a:buFont typeface="+mj-lt"/>
              <a:buAutoNum type="arabicParenBoth"/>
            </a:pPr>
            <a:r>
              <a:rPr lang="en-US" sz="1200" kern="1200" baseline="0" dirty="0" smtClean="0">
                <a:solidFill>
                  <a:schemeClr val="tx1"/>
                </a:solidFill>
                <a:latin typeface="+mn-lt"/>
                <a:ea typeface="+mn-ea"/>
                <a:cs typeface="+mn-cs"/>
              </a:rPr>
              <a:t>Since IED indicators can be very subtle, an observer may, unintentionally, be within the effective casualty radius of an IED before detecting its presence. </a:t>
            </a:r>
          </a:p>
          <a:p>
            <a:pPr marL="1143000" lvl="2" indent="-228600">
              <a:buFont typeface="+mj-lt"/>
              <a:buAutoNum type="arabicParenBoth"/>
            </a:pPr>
            <a:r>
              <a:rPr lang="en-US" sz="1200" kern="1200" baseline="0" dirty="0" smtClean="0">
                <a:solidFill>
                  <a:schemeClr val="tx1"/>
                </a:solidFill>
                <a:latin typeface="+mn-lt"/>
                <a:ea typeface="+mn-ea"/>
                <a:cs typeface="+mn-cs"/>
              </a:rPr>
              <a:t>The “V” formation denies the enemy a target while providing maximum stand‐off and protection while sweeping danger areas.</a:t>
            </a:r>
          </a:p>
          <a:p>
            <a:pPr marL="1143000" lvl="2" indent="-228600">
              <a:buFont typeface="+mj-lt"/>
              <a:buAutoNum type="arabicParenBoth"/>
            </a:pPr>
            <a:r>
              <a:rPr lang="en-US" sz="1200" kern="1200" baseline="0" dirty="0" smtClean="0">
                <a:solidFill>
                  <a:schemeClr val="tx1"/>
                </a:solidFill>
                <a:latin typeface="+mn-lt"/>
                <a:ea typeface="+mn-ea"/>
                <a:cs typeface="+mn-cs"/>
              </a:rPr>
              <a:t>Dismounts can now be covered at all times by vehicle mounted (crew served) weapons.</a:t>
            </a:r>
          </a:p>
          <a:p>
            <a:pPr marL="1143000" lvl="2" indent="-228600">
              <a:buFont typeface="+mj-lt"/>
              <a:buAutoNum type="arabicParenBoth"/>
            </a:pPr>
            <a:r>
              <a:rPr lang="en-US" sz="1200" kern="1200" baseline="0" dirty="0" smtClean="0">
                <a:solidFill>
                  <a:schemeClr val="tx1"/>
                </a:solidFill>
                <a:latin typeface="+mn-lt"/>
                <a:ea typeface="+mn-ea"/>
                <a:cs typeface="+mn-cs"/>
              </a:rPr>
              <a:t>The majority of dismounted personnel stay inside the protective coverage of the Electronic Countermeasures (ECM) device. Personnel further away from vehicle mounted systems should employ THOR III to ensure proper coverage.</a:t>
            </a:r>
          </a:p>
          <a:p>
            <a:pPr marL="1143000" lvl="2" indent="-228600">
              <a:buFont typeface="+mj-lt"/>
              <a:buAutoNum type="arabicParenBoth"/>
            </a:pPr>
            <a:r>
              <a:rPr lang="en-US" sz="1200" kern="1200" baseline="0" dirty="0" smtClean="0">
                <a:solidFill>
                  <a:schemeClr val="tx1"/>
                </a:solidFill>
                <a:latin typeface="+mn-lt"/>
                <a:ea typeface="+mn-ea"/>
                <a:cs typeface="+mn-cs"/>
              </a:rPr>
              <a:t>Even if the trigger man is not identified he might trigger‐identified, abandon his position if he does not think he can detonate the IED and still escape.</a:t>
            </a:r>
          </a:p>
          <a:p>
            <a:pPr marL="685800" lvl="1" indent="-228600">
              <a:buFont typeface="+mj-lt"/>
              <a:buAutoNum type="alphaLcPeriod"/>
            </a:pPr>
            <a:r>
              <a:rPr lang="en-US" sz="1200" kern="1200" baseline="0" dirty="0" smtClean="0">
                <a:solidFill>
                  <a:schemeClr val="tx1"/>
                </a:solidFill>
                <a:latin typeface="+mn-lt"/>
                <a:ea typeface="+mn-ea"/>
                <a:cs typeface="+mn-cs"/>
              </a:rPr>
              <a:t>Techniques</a:t>
            </a:r>
          </a:p>
          <a:p>
            <a:pPr marL="1143000" lvl="2" indent="-228600">
              <a:buFont typeface="+mj-lt"/>
              <a:buAutoNum type="arabicParenBoth"/>
            </a:pPr>
            <a:r>
              <a:rPr lang="en-US" sz="1200" kern="1200" baseline="0" dirty="0" smtClean="0">
                <a:solidFill>
                  <a:schemeClr val="tx1"/>
                </a:solidFill>
                <a:latin typeface="+mn-lt"/>
                <a:ea typeface="+mn-ea"/>
                <a:cs typeface="+mn-cs"/>
              </a:rPr>
              <a:t>V‐Formation assembled in front of the lead vehicle.</a:t>
            </a:r>
          </a:p>
          <a:p>
            <a:pPr marL="1143000" lvl="2" indent="-228600">
              <a:buFont typeface="+mj-lt"/>
              <a:buAutoNum type="arabicParenBoth"/>
            </a:pPr>
            <a:r>
              <a:rPr lang="en-US" sz="1200" kern="1200" baseline="0" dirty="0" smtClean="0">
                <a:solidFill>
                  <a:schemeClr val="tx1"/>
                </a:solidFill>
                <a:latin typeface="+mn-lt"/>
                <a:ea typeface="+mn-ea"/>
                <a:cs typeface="+mn-cs"/>
              </a:rPr>
              <a:t>Personnel furthest from the main body should push out as far as is tactically feasible (recommend 200‐300 meters) and still have good line of sight/line of communication to other members of the patrol.</a:t>
            </a:r>
          </a:p>
          <a:p>
            <a:pPr marL="1143000" lvl="2" indent="-228600">
              <a:buFont typeface="+mj-lt"/>
              <a:buAutoNum type="arabicParenBoth"/>
            </a:pPr>
            <a:r>
              <a:rPr lang="en-US" sz="1200" kern="1200" baseline="0" dirty="0" smtClean="0">
                <a:solidFill>
                  <a:schemeClr val="tx1"/>
                </a:solidFill>
                <a:latin typeface="+mn-lt"/>
                <a:ea typeface="+mn-ea"/>
                <a:cs typeface="+mn-cs"/>
              </a:rPr>
              <a:t>These individuals will be looking for IED indicators (colors, shapes, and markers) off the road as well as looking for the enemy.</a:t>
            </a:r>
          </a:p>
          <a:p>
            <a:pPr marL="1143000" lvl="2" indent="-228600">
              <a:buFont typeface="+mj-lt"/>
              <a:buAutoNum type="arabicParenBoth"/>
            </a:pPr>
            <a:r>
              <a:rPr lang="en-US" sz="1200" kern="1200" baseline="0" dirty="0" smtClean="0">
                <a:solidFill>
                  <a:schemeClr val="tx1"/>
                </a:solidFill>
                <a:latin typeface="+mn-lt"/>
                <a:ea typeface="+mn-ea"/>
                <a:cs typeface="+mn-cs"/>
              </a:rPr>
              <a:t>They should also look toward the body of the patrol from time to time to see the terrain from the enemy’s vantage point and possibly see indicators or markers left by the enemy.</a:t>
            </a:r>
          </a:p>
          <a:p>
            <a:pPr marL="1143000" lvl="2" indent="-228600">
              <a:buFont typeface="+mj-lt"/>
              <a:buAutoNum type="arabicParenBoth"/>
            </a:pPr>
            <a:r>
              <a:rPr lang="en-US" sz="1200" kern="1200" baseline="0" dirty="0" smtClean="0">
                <a:solidFill>
                  <a:schemeClr val="tx1"/>
                </a:solidFill>
                <a:latin typeface="+mn-lt"/>
                <a:ea typeface="+mn-ea"/>
                <a:cs typeface="+mn-cs"/>
              </a:rPr>
              <a:t>The exact distance from the lead vehicle/road will vary depending on terrain and visibility. However, the enemy will try to maximize stand‐off from the device and indicators may be present 200m or more away from the road.</a:t>
            </a:r>
          </a:p>
          <a:p>
            <a:pPr marL="1143000" lvl="2" indent="-228600">
              <a:buFont typeface="+mj-lt"/>
              <a:buAutoNum type="arabicParenBoth"/>
            </a:pPr>
            <a:r>
              <a:rPr lang="en-US" sz="1200" kern="1200" baseline="0" dirty="0" smtClean="0">
                <a:solidFill>
                  <a:schemeClr val="tx1"/>
                </a:solidFill>
                <a:latin typeface="+mn-lt"/>
                <a:ea typeface="+mn-ea"/>
                <a:cs typeface="+mn-cs"/>
              </a:rPr>
              <a:t>Consider checking the opposite side of any terrain features encountered as well.</a:t>
            </a:r>
          </a:p>
          <a:p>
            <a:pPr marL="1143000" lvl="2" indent="-228600">
              <a:buFont typeface="+mj-lt"/>
              <a:buAutoNum type="arabicParenBoth"/>
            </a:pPr>
            <a:r>
              <a:rPr lang="en-US" sz="1200" kern="1200" baseline="0" dirty="0" smtClean="0">
                <a:solidFill>
                  <a:schemeClr val="tx1"/>
                </a:solidFill>
                <a:latin typeface="+mn-lt"/>
                <a:ea typeface="+mn-ea"/>
                <a:cs typeface="+mn-cs"/>
              </a:rPr>
              <a:t>Personnel in the middle are looking for IED indicators along the shoulder of the road as well as looking on the road itself.</a:t>
            </a:r>
          </a:p>
          <a:p>
            <a:pPr marL="1143000" lvl="2" indent="-228600">
              <a:buFont typeface="+mj-lt"/>
              <a:buAutoNum type="arabicParenBoth"/>
            </a:pPr>
            <a:r>
              <a:rPr lang="en-US" sz="1200" kern="1200" baseline="0" dirty="0" smtClean="0">
                <a:solidFill>
                  <a:schemeClr val="tx1"/>
                </a:solidFill>
                <a:latin typeface="+mn-lt"/>
                <a:ea typeface="+mn-ea"/>
                <a:cs typeface="+mn-cs"/>
              </a:rPr>
              <a:t>Personnel closest to/in the road should use a mine/metal detector to sweep for buried components and should be dispersed and staggered forward of the lead vehicle (approximately 50m dispersion).</a:t>
            </a:r>
          </a:p>
          <a:p>
            <a:pPr marL="1143000" lvl="2" indent="-228600">
              <a:buFont typeface="+mj-lt"/>
              <a:buAutoNum type="arabicParenBoth"/>
            </a:pPr>
            <a:r>
              <a:rPr lang="en-US" sz="1200" kern="1200" baseline="0" dirty="0" smtClean="0">
                <a:solidFill>
                  <a:schemeClr val="tx1"/>
                </a:solidFill>
                <a:latin typeface="+mn-lt"/>
                <a:ea typeface="+mn-ea"/>
                <a:cs typeface="+mn-cs"/>
              </a:rPr>
              <a:t>Vehicles are lined up, ducks in a row, and follow in the lead vehicle’s tire tracks.</a:t>
            </a:r>
          </a:p>
          <a:p>
            <a:pPr marL="1143000" lvl="2" indent="-228600">
              <a:buFont typeface="+mj-lt"/>
              <a:buAutoNum type="arabicParenBoth"/>
            </a:pPr>
            <a:r>
              <a:rPr lang="en-US" sz="1200" kern="1200" baseline="0" dirty="0" smtClean="0">
                <a:solidFill>
                  <a:schemeClr val="tx1"/>
                </a:solidFill>
                <a:latin typeface="+mn-lt"/>
                <a:ea typeface="+mn-ea"/>
                <a:cs typeface="+mn-cs"/>
              </a:rPr>
              <a:t>Personnel conducting the sweep should have (and employ) optics.</a:t>
            </a:r>
            <a:endParaRPr lang="en-US" dirty="0" smtClean="0"/>
          </a:p>
          <a:p>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27</a:t>
            </a:fld>
            <a:endParaRPr lang="en-US" dirty="0"/>
          </a:p>
        </p:txBody>
      </p:sp>
    </p:spTree>
    <p:extLst>
      <p:ext uri="{BB962C8B-B14F-4D97-AF65-F5344CB8AC3E}">
        <p14:creationId xmlns:p14="http://schemas.microsoft.com/office/powerpoint/2010/main" val="1426707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By approaching the VP from a direction other than the enemy anticipates you will increase your ability to identify IEDs with HHDs.</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28</a:t>
            </a:fld>
            <a:endParaRPr lang="en-US" dirty="0"/>
          </a:p>
        </p:txBody>
      </p:sp>
    </p:spTree>
    <p:extLst>
      <p:ext uri="{BB962C8B-B14F-4D97-AF65-F5344CB8AC3E}">
        <p14:creationId xmlns:p14="http://schemas.microsoft.com/office/powerpoint/2010/main" val="3300081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Detailed Marking should be used whenever possible to give both ground troops and follow up agencies a detailed picture of the area around a possible IED. It should be marked as follows:</a:t>
            </a:r>
          </a:p>
          <a:p>
            <a:pPr marL="685800" lvl="1" indent="-228600">
              <a:buFont typeface="+mj-lt"/>
              <a:buAutoNum type="alphaLcPeriod"/>
            </a:pPr>
            <a:r>
              <a:rPr lang="en-US" sz="1200" kern="1200" baseline="0" dirty="0" smtClean="0">
                <a:solidFill>
                  <a:schemeClr val="tx1"/>
                </a:solidFill>
                <a:latin typeface="+mn-lt"/>
                <a:ea typeface="+mn-ea"/>
                <a:cs typeface="+mn-cs"/>
              </a:rPr>
              <a:t>Possible IEDs should be marked with mine marking cones or red markers 1m back from the device on a safe path.</a:t>
            </a:r>
          </a:p>
          <a:p>
            <a:pPr marL="685800" lvl="1" indent="-228600">
              <a:buFont typeface="+mj-lt"/>
              <a:buAutoNum type="alphaLcPeriod"/>
            </a:pPr>
            <a:r>
              <a:rPr lang="en-US" sz="1200" kern="1200" baseline="0" dirty="0" smtClean="0">
                <a:solidFill>
                  <a:schemeClr val="tx1"/>
                </a:solidFill>
                <a:latin typeface="+mn-lt"/>
                <a:ea typeface="+mn-ea"/>
                <a:cs typeface="+mn-cs"/>
              </a:rPr>
              <a:t>Alternatively spray‐paint mark approximately 1m back from possible IED. Straight‐line marking limit of advance followed by arrow pointing at area of device: The safe lane should be marked back to the Incident Command Post (ICP), marked on both sides and approximately 1‐ 2m wide.</a:t>
            </a:r>
          </a:p>
          <a:p>
            <a:pPr marL="685800" lvl="1" indent="-228600">
              <a:buFont typeface="+mj-lt"/>
              <a:buAutoNum type="alphaLcPeriod"/>
            </a:pPr>
            <a:r>
              <a:rPr lang="en-US" sz="1200" kern="1200" baseline="0" dirty="0" smtClean="0">
                <a:solidFill>
                  <a:schemeClr val="tx1"/>
                </a:solidFill>
                <a:latin typeface="+mn-lt"/>
                <a:ea typeface="+mn-ea"/>
                <a:cs typeface="+mn-cs"/>
              </a:rPr>
              <a:t>Minimal Marking: In extremis, where there is a shortage of kit to mark a device, a marker must be placed 1m back from a device.</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29</a:t>
            </a:fld>
            <a:endParaRPr lang="en-US" dirty="0"/>
          </a:p>
        </p:txBody>
      </p:sp>
    </p:spTree>
    <p:extLst>
      <p:ext uri="{BB962C8B-B14F-4D97-AF65-F5344CB8AC3E}">
        <p14:creationId xmlns:p14="http://schemas.microsoft.com/office/powerpoint/2010/main" val="240363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Tx/>
              <a:buChar cha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dirty="0" smtClean="0"/>
              <a:t>Inform these are the formations that will be used during the course. </a:t>
            </a:r>
          </a:p>
          <a:p>
            <a:pPr marL="228600" indent="-228600">
              <a:buAutoNum type="arabicPeriod"/>
            </a:pPr>
            <a:r>
              <a:rPr lang="en-US" dirty="0" smtClean="0"/>
              <a:t>These formation will be discussed in detail later during the lesson.</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a:t>
            </a:fld>
            <a:endParaRPr lang="en-US" dirty="0"/>
          </a:p>
        </p:txBody>
      </p:sp>
    </p:spTree>
    <p:extLst>
      <p:ext uri="{BB962C8B-B14F-4D97-AF65-F5344CB8AC3E}">
        <p14:creationId xmlns:p14="http://schemas.microsoft.com/office/powerpoint/2010/main" val="251401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Make the safe lane wide enough for patrol or agencies that will use the lane.</a:t>
            </a:r>
          </a:p>
          <a:p>
            <a:pPr marL="228600" indent="-228600">
              <a:buAutoNum type="arabicPeriod"/>
            </a:pPr>
            <a:r>
              <a:rPr lang="en-US" sz="1200" kern="1200" baseline="0" dirty="0" smtClean="0">
                <a:solidFill>
                  <a:schemeClr val="tx1"/>
                </a:solidFill>
                <a:latin typeface="+mn-lt"/>
                <a:ea typeface="+mn-ea"/>
                <a:cs typeface="+mn-cs"/>
              </a:rPr>
              <a:t>Ensure all personnel are aware of your marking SOP so personnel don’t step out of the searched area. </a:t>
            </a:r>
          </a:p>
          <a:p>
            <a:pPr marL="228600" indent="-228600">
              <a:buAutoNum type="arabicPeriod"/>
            </a:pPr>
            <a:r>
              <a:rPr lang="en-US" sz="1200" kern="1200" baseline="0" dirty="0" smtClean="0">
                <a:solidFill>
                  <a:schemeClr val="tx1"/>
                </a:solidFill>
                <a:latin typeface="+mn-lt"/>
                <a:ea typeface="+mn-ea"/>
                <a:cs typeface="+mn-cs"/>
              </a:rPr>
              <a:t>Keep changing your marking system so we don’t set patterns. </a:t>
            </a:r>
          </a:p>
          <a:p>
            <a:pPr marL="228600" indent="-228600">
              <a:buAutoNum type="arabicPeriod"/>
            </a:pPr>
            <a:r>
              <a:rPr lang="en-US" sz="1200" kern="1200" baseline="0" dirty="0" smtClean="0">
                <a:solidFill>
                  <a:schemeClr val="tx1"/>
                </a:solidFill>
                <a:latin typeface="+mn-lt"/>
                <a:ea typeface="+mn-ea"/>
                <a:cs typeface="+mn-cs"/>
              </a:rPr>
              <a:t>Conduct different marking systems on low threat areas so we create deception.</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30</a:t>
            </a:fld>
            <a:endParaRPr lang="en-US" dirty="0"/>
          </a:p>
        </p:txBody>
      </p:sp>
    </p:spTree>
    <p:extLst>
      <p:ext uri="{BB962C8B-B14F-4D97-AF65-F5344CB8AC3E}">
        <p14:creationId xmlns:p14="http://schemas.microsoft.com/office/powerpoint/2010/main" val="12625245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This example is using flour on a hard surface that is easily recognized. The line is placed 1m back with the arrow pointing at the IED. Ensure everyone in the patrol is aware of your marking SOP.</a:t>
            </a:r>
          </a:p>
          <a:p>
            <a:pPr marL="685800" lvl="1" indent="-228600">
              <a:buFont typeface="+mj-lt"/>
              <a:buAutoNum type="alphaLcPeriod"/>
            </a:pPr>
            <a:r>
              <a:rPr lang="en-US" sz="1200" kern="1200" baseline="0" dirty="0" smtClean="0">
                <a:solidFill>
                  <a:schemeClr val="tx1"/>
                </a:solidFill>
                <a:latin typeface="+mn-lt"/>
                <a:ea typeface="+mn-ea"/>
                <a:cs typeface="+mn-cs"/>
              </a:rPr>
              <a:t>White plastic markers</a:t>
            </a:r>
          </a:p>
          <a:p>
            <a:pPr marL="685800" lvl="1" indent="-228600">
              <a:buFont typeface="+mj-lt"/>
              <a:buAutoNum type="alphaLcPeriod"/>
            </a:pPr>
            <a:r>
              <a:rPr lang="en-US" sz="1200" kern="1200" baseline="0" dirty="0" smtClean="0">
                <a:solidFill>
                  <a:schemeClr val="tx1"/>
                </a:solidFill>
                <a:latin typeface="+mn-lt"/>
                <a:ea typeface="+mn-ea"/>
                <a:cs typeface="+mn-cs"/>
              </a:rPr>
              <a:t>Spray paint, including Ultra Violet and Infra Red</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31</a:t>
            </a:fld>
            <a:endParaRPr lang="en-US" dirty="0"/>
          </a:p>
        </p:txBody>
      </p:sp>
    </p:spTree>
    <p:extLst>
      <p:ext uri="{BB962C8B-B14F-4D97-AF65-F5344CB8AC3E}">
        <p14:creationId xmlns:p14="http://schemas.microsoft.com/office/powerpoint/2010/main" val="2891534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sng" dirty="0" smtClean="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Command Wire</a:t>
            </a:r>
          </a:p>
          <a:p>
            <a:pPr marL="228600" indent="-228600">
              <a:buAutoNum type="arabicPeriod"/>
            </a:pPr>
            <a:r>
              <a:rPr lang="en-US" sz="1200" kern="1200" baseline="0" dirty="0" smtClean="0">
                <a:solidFill>
                  <a:schemeClr val="tx1"/>
                </a:solidFill>
                <a:latin typeface="+mn-lt"/>
                <a:ea typeface="+mn-ea"/>
                <a:cs typeface="+mn-cs"/>
              </a:rPr>
              <a:t>The line has been placed 1m back and parallel with the command wire. This will help Explosive Ordnance Disposal (EOD) when they approach the target.</a:t>
            </a:r>
          </a:p>
        </p:txBody>
      </p:sp>
      <p:sp>
        <p:nvSpPr>
          <p:cNvPr id="4" name="Slide Number Placeholder 3"/>
          <p:cNvSpPr>
            <a:spLocks noGrp="1"/>
          </p:cNvSpPr>
          <p:nvPr>
            <p:ph type="sldNum" sz="quarter" idx="10"/>
          </p:nvPr>
        </p:nvSpPr>
        <p:spPr/>
        <p:txBody>
          <a:bodyPr/>
          <a:lstStyle/>
          <a:p>
            <a:fld id="{6ADF5C20-1EFD-45A8-A119-FB21F9F76284}" type="slidenum">
              <a:rPr lang="en-US" smtClean="0"/>
              <a:pPr/>
              <a:t>32</a:t>
            </a:fld>
            <a:endParaRPr lang="en-US" dirty="0"/>
          </a:p>
        </p:txBody>
      </p:sp>
    </p:spTree>
    <p:extLst>
      <p:ext uri="{BB962C8B-B14F-4D97-AF65-F5344CB8AC3E}">
        <p14:creationId xmlns:p14="http://schemas.microsoft.com/office/powerpoint/2010/main" val="2539393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If additional equipment is carried on top of the basic Soldier load, leaders must plan for additional rest halts. </a:t>
            </a:r>
          </a:p>
          <a:p>
            <a:pPr marL="228600" indent="-228600">
              <a:buAutoNum type="arabicPeriod"/>
            </a:pPr>
            <a:r>
              <a:rPr lang="en-US" sz="1200" kern="1200" baseline="0" dirty="0" smtClean="0">
                <a:solidFill>
                  <a:schemeClr val="tx1"/>
                </a:solidFill>
                <a:latin typeface="+mn-lt"/>
                <a:ea typeface="+mn-ea"/>
                <a:cs typeface="+mn-cs"/>
              </a:rPr>
              <a:t>Ensure that you understand the capabilities and limitations of the additional equipment and any negative impacts from its employment.</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33</a:t>
            </a:fld>
            <a:endParaRPr lang="en-US" dirty="0"/>
          </a:p>
        </p:txBody>
      </p:sp>
    </p:spTree>
    <p:extLst>
      <p:ext uri="{BB962C8B-B14F-4D97-AF65-F5344CB8AC3E}">
        <p14:creationId xmlns:p14="http://schemas.microsoft.com/office/powerpoint/2010/main" val="21421233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Ensure that HNSF in your formation are aware of your SOPs and that if they participate in any clearing activities they are properly trained and vetted.</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34</a:t>
            </a:fld>
            <a:endParaRPr lang="en-US" dirty="0"/>
          </a:p>
        </p:txBody>
      </p:sp>
    </p:spTree>
    <p:extLst>
      <p:ext uri="{BB962C8B-B14F-4D97-AF65-F5344CB8AC3E}">
        <p14:creationId xmlns:p14="http://schemas.microsoft.com/office/powerpoint/2010/main" val="35614430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We can't force locals to clear any routes that we intend to take, however we can follow in their path if moving in the same direction.</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35</a:t>
            </a:fld>
            <a:endParaRPr lang="en-US" dirty="0"/>
          </a:p>
        </p:txBody>
      </p:sp>
    </p:spTree>
    <p:extLst>
      <p:ext uri="{BB962C8B-B14F-4D97-AF65-F5344CB8AC3E}">
        <p14:creationId xmlns:p14="http://schemas.microsoft.com/office/powerpoint/2010/main" val="631985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dirty="0" smtClean="0"/>
              <a:t>- Answer any questions that students may have.</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36</a:t>
            </a:fld>
            <a:endParaRPr lang="en-US" dirty="0"/>
          </a:p>
        </p:txBody>
      </p:sp>
    </p:spTree>
    <p:extLst>
      <p:ext uri="{BB962C8B-B14F-4D97-AF65-F5344CB8AC3E}">
        <p14:creationId xmlns:p14="http://schemas.microsoft.com/office/powerpoint/2010/main" val="738237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endParaRPr lang="en-US" sz="1200" b="1" dirty="0" smtClean="0">
              <a:solidFill>
                <a:srgbClr val="FF0000"/>
              </a:solidFill>
              <a:latin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0" indent="0">
              <a:buNone/>
              <a:defRPr/>
            </a:pPr>
            <a:r>
              <a:rPr lang="en-US" sz="1200" b="0" dirty="0" smtClean="0">
                <a:solidFill>
                  <a:srgbClr val="FF0000"/>
                </a:solidFill>
                <a:latin typeface="Arial" charset="0"/>
                <a:cs typeface="Arial" charset="0"/>
              </a:rPr>
              <a:t>- I/F</a:t>
            </a:r>
            <a:r>
              <a:rPr lang="en-US" sz="1200" b="0" baseline="0" dirty="0" smtClean="0">
                <a:solidFill>
                  <a:srgbClr val="FF0000"/>
                </a:solidFill>
                <a:latin typeface="Arial" charset="0"/>
                <a:cs typeface="Arial" charset="0"/>
              </a:rPr>
              <a:t> may ask a student to summarize the material that was covered in this lesson.</a:t>
            </a:r>
            <a:endParaRPr lang="en-US" sz="1200" b="0" dirty="0" smtClean="0">
              <a:solidFill>
                <a:srgbClr val="FF0000"/>
              </a:solidFill>
              <a:latin typeface="Arial" charset="0"/>
              <a:cs typeface="Arial" charset="0"/>
            </a:endParaRPr>
          </a:p>
        </p:txBody>
      </p:sp>
      <p:sp>
        <p:nvSpPr>
          <p:cNvPr id="4" name="Slide Number Placeholder 3"/>
          <p:cNvSpPr>
            <a:spLocks noGrp="1"/>
          </p:cNvSpPr>
          <p:nvPr>
            <p:ph type="sldNum" sz="quarter" idx="10"/>
          </p:nvPr>
        </p:nvSpPr>
        <p:spPr/>
        <p:txBody>
          <a:bodyPr/>
          <a:lstStyle/>
          <a:p>
            <a:fld id="{6ADF5C20-1EFD-45A8-A119-FB21F9F76284}" type="slidenum">
              <a:rPr lang="en-US" smtClean="0"/>
              <a:pPr/>
              <a:t>37</a:t>
            </a:fld>
            <a:endParaRPr lang="en-US" dirty="0"/>
          </a:p>
        </p:txBody>
      </p:sp>
    </p:spTree>
    <p:extLst>
      <p:ext uri="{BB962C8B-B14F-4D97-AF65-F5344CB8AC3E}">
        <p14:creationId xmlns:p14="http://schemas.microsoft.com/office/powerpoint/2010/main" val="543858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dirty="0" smtClean="0"/>
              <a:t>Ask if anyone has any Questions. </a:t>
            </a:r>
          </a:p>
          <a:p>
            <a:pPr marL="228600" indent="-228600">
              <a:buAutoNum type="arabicPeriod"/>
            </a:pPr>
            <a:r>
              <a:rPr lang="en-US" dirty="0" smtClean="0"/>
              <a:t>The Practical</a:t>
            </a:r>
            <a:r>
              <a:rPr lang="en-US" baseline="0" dirty="0" smtClean="0"/>
              <a:t> exercise can be found in the course CD under Appendix C, of </a:t>
            </a:r>
            <a:r>
              <a:rPr lang="en-US" sz="1200" b="0" dirty="0" smtClean="0"/>
              <a:t>Danger Areas (Vulnerable Point/Vulnerable Area) Search Techniques lesson plan.</a:t>
            </a:r>
          </a:p>
          <a:p>
            <a:pPr marL="228600" indent="-228600">
              <a:buAutoNum type="arabicPeriod"/>
            </a:pPr>
            <a:r>
              <a:rPr lang="en-US" sz="1200" b="0" dirty="0" smtClean="0"/>
              <a:t>This PE can be conducted</a:t>
            </a:r>
            <a:r>
              <a:rPr lang="en-US" sz="1200" b="0" baseline="0" dirty="0" smtClean="0"/>
              <a:t> immediately after the formal portion of the class or can be combined with other lessons PE.</a:t>
            </a:r>
            <a:endParaRPr lang="en-US" b="0"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38</a:t>
            </a:fld>
            <a:endParaRPr lang="en-US" dirty="0"/>
          </a:p>
        </p:txBody>
      </p:sp>
    </p:spTree>
    <p:extLst>
      <p:ext uri="{BB962C8B-B14F-4D97-AF65-F5344CB8AC3E}">
        <p14:creationId xmlns:p14="http://schemas.microsoft.com/office/powerpoint/2010/main" val="58429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t>Reinforcement</a:t>
            </a:r>
            <a:r>
              <a:rPr lang="en-US" baseline="0" dirty="0" smtClean="0"/>
              <a:t> from previous class for terms.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Conduct check on learning and ask for examples.</a:t>
            </a:r>
            <a:endParaRPr lang="en-US" dirty="0" smtClean="0"/>
          </a:p>
        </p:txBody>
      </p:sp>
      <p:sp>
        <p:nvSpPr>
          <p:cNvPr id="4" name="Slide Number Placeholder 3"/>
          <p:cNvSpPr>
            <a:spLocks noGrp="1"/>
          </p:cNvSpPr>
          <p:nvPr>
            <p:ph type="sldNum" sz="quarter" idx="10"/>
          </p:nvPr>
        </p:nvSpPr>
        <p:spPr/>
        <p:txBody>
          <a:bodyPr/>
          <a:lstStyle/>
          <a:p>
            <a:fld id="{6ADF5C20-1EFD-45A8-A119-FB21F9F76284}" type="slidenum">
              <a:rPr lang="en-US" smtClean="0"/>
              <a:pPr/>
              <a:t>4</a:t>
            </a:fld>
            <a:endParaRPr lang="en-US" dirty="0"/>
          </a:p>
        </p:txBody>
      </p:sp>
    </p:spTree>
    <p:extLst>
      <p:ext uri="{BB962C8B-B14F-4D97-AF65-F5344CB8AC3E}">
        <p14:creationId xmlns:p14="http://schemas.microsoft.com/office/powerpoint/2010/main" val="151397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The best mitigation from an explosion is standoff. The further apart Soldiers are from each other at the moment of detonation, the fewer casualties will be taken.</a:t>
            </a:r>
          </a:p>
          <a:p>
            <a:pPr marL="228600" indent="-228600">
              <a:buAutoNum type="arabicPeriod"/>
            </a:pPr>
            <a:r>
              <a:rPr lang="en-US" sz="1200" kern="1200" baseline="0" dirty="0" smtClean="0">
                <a:solidFill>
                  <a:schemeClr val="tx1"/>
                </a:solidFill>
                <a:latin typeface="+mn-lt"/>
                <a:ea typeface="+mn-ea"/>
                <a:cs typeface="+mn-cs"/>
              </a:rPr>
              <a:t>Commanders should try, wherever possible, to achieve depth by patrolling with more than one maneuver unit.</a:t>
            </a:r>
          </a:p>
          <a:p>
            <a:pPr marL="228600" indent="-228600">
              <a:buAutoNum type="arabicPeriod"/>
            </a:pPr>
            <a:r>
              <a:rPr lang="en-US" sz="1200" kern="1200" baseline="0" dirty="0" smtClean="0">
                <a:solidFill>
                  <a:schemeClr val="tx1"/>
                </a:solidFill>
                <a:latin typeface="+mn-lt"/>
                <a:ea typeface="+mn-ea"/>
                <a:cs typeface="+mn-cs"/>
              </a:rPr>
              <a:t>This will not only make the patrol more resilient to attack but will also put doubt in the mind of the Enemy Forces (EF) as to where all elements of the patrol are and therefore potentially deny him the opportunity to attack. </a:t>
            </a:r>
          </a:p>
          <a:p>
            <a:pPr marL="228600" indent="-228600">
              <a:buAutoNum type="arabicPeriod"/>
            </a:pPr>
            <a:r>
              <a:rPr lang="en-US" sz="1200" kern="1200" baseline="0" dirty="0" smtClean="0">
                <a:solidFill>
                  <a:schemeClr val="tx1"/>
                </a:solidFill>
                <a:latin typeface="+mn-lt"/>
                <a:ea typeface="+mn-ea"/>
                <a:cs typeface="+mn-cs"/>
              </a:rPr>
              <a:t>Base and/or organic ISR can also provide depth to a patrol by providing early warning and situational awareness.</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5</a:t>
            </a:fld>
            <a:endParaRPr lang="en-US" dirty="0"/>
          </a:p>
        </p:txBody>
      </p:sp>
    </p:spTree>
    <p:extLst>
      <p:ext uri="{BB962C8B-B14F-4D97-AF65-F5344CB8AC3E}">
        <p14:creationId xmlns:p14="http://schemas.microsoft.com/office/powerpoint/2010/main" val="2493737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sz="1200" kern="1200" baseline="0" dirty="0" smtClean="0">
                <a:solidFill>
                  <a:schemeClr val="tx1"/>
                </a:solidFill>
                <a:latin typeface="+mn-lt"/>
                <a:ea typeface="+mn-ea"/>
                <a:cs typeface="+mn-cs"/>
              </a:rPr>
              <a:t>1. In an attempt to avoid setting patterns consider conducting VA/VP search in areas not necessarily VA/VP. </a:t>
            </a:r>
            <a:endParaRPr lang="en-US" dirty="0"/>
          </a:p>
        </p:txBody>
      </p:sp>
      <p:sp>
        <p:nvSpPr>
          <p:cNvPr id="4" name="Slide Number Placeholder 3"/>
          <p:cNvSpPr>
            <a:spLocks noGrp="1"/>
          </p:cNvSpPr>
          <p:nvPr>
            <p:ph type="sldNum" sz="quarter" idx="10"/>
          </p:nvPr>
        </p:nvSpPr>
        <p:spPr/>
        <p:txBody>
          <a:bodyPr/>
          <a:lstStyle/>
          <a:p>
            <a:fld id="{6ADF5C20-1EFD-45A8-A119-FB21F9F76284}" type="slidenum">
              <a:rPr lang="en-US" smtClean="0"/>
              <a:pPr/>
              <a:t>6</a:t>
            </a:fld>
            <a:endParaRPr lang="en-US" dirty="0"/>
          </a:p>
        </p:txBody>
      </p:sp>
    </p:spTree>
    <p:extLst>
      <p:ext uri="{BB962C8B-B14F-4D97-AF65-F5344CB8AC3E}">
        <p14:creationId xmlns:p14="http://schemas.microsoft.com/office/powerpoint/2010/main" val="3630961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dirty="0" smtClean="0">
                <a:latin typeface="Arial" charset="0"/>
                <a:cs typeface="Arial" charset="0"/>
              </a:rPr>
              <a:t>VP/VA searches must be conducted under CREW coverage.</a:t>
            </a:r>
          </a:p>
          <a:p>
            <a:pPr marL="228600" indent="-228600">
              <a:buAutoNum type="arabicPeriod"/>
            </a:pPr>
            <a:r>
              <a:rPr lang="en-US" sz="1200" dirty="0" smtClean="0">
                <a:latin typeface="Arial" charset="0"/>
                <a:cs typeface="Arial" charset="0"/>
              </a:rPr>
              <a:t>If using vehicle mounted CREW, ensure the CREW is at least 10m from the dismounted team’s HHDs.</a:t>
            </a:r>
          </a:p>
          <a:p>
            <a:pPr marL="228600" indent="-228600">
              <a:buAutoNum type="arabicPeriod"/>
            </a:pPr>
            <a:r>
              <a:rPr lang="en-US" sz="1200" dirty="0" smtClean="0">
                <a:latin typeface="Arial" charset="0"/>
                <a:cs typeface="Arial" charset="0"/>
              </a:rPr>
              <a:t>VP 360 Check should always be conducted with Dismounted CREW (THOR III).</a:t>
            </a:r>
          </a:p>
        </p:txBody>
      </p:sp>
      <p:sp>
        <p:nvSpPr>
          <p:cNvPr id="4" name="Slide Number Placeholder 3"/>
          <p:cNvSpPr>
            <a:spLocks noGrp="1"/>
          </p:cNvSpPr>
          <p:nvPr>
            <p:ph type="sldNum" sz="quarter" idx="10"/>
          </p:nvPr>
        </p:nvSpPr>
        <p:spPr/>
        <p:txBody>
          <a:bodyPr/>
          <a:lstStyle/>
          <a:p>
            <a:fld id="{6ADF5C20-1EFD-45A8-A119-FB21F9F76284}" type="slidenum">
              <a:rPr lang="en-US" smtClean="0"/>
              <a:pPr/>
              <a:t>7</a:t>
            </a:fld>
            <a:endParaRPr lang="en-US" dirty="0"/>
          </a:p>
        </p:txBody>
      </p:sp>
    </p:spTree>
    <p:extLst>
      <p:ext uri="{BB962C8B-B14F-4D97-AF65-F5344CB8AC3E}">
        <p14:creationId xmlns:p14="http://schemas.microsoft.com/office/powerpoint/2010/main" val="3378541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6D5645-B109-4E10-9A5D-C2166C2B4D65}" type="slidenum">
              <a:rPr lang="en-US" smtClean="0"/>
              <a:pPr>
                <a:defRPr/>
              </a:pPr>
              <a:t>8</a:t>
            </a:fld>
            <a:endParaRPr lang="en-US" dirty="0" smtClean="0"/>
          </a:p>
        </p:txBody>
      </p:sp>
      <p:sp>
        <p:nvSpPr>
          <p:cNvPr id="234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 name="Notes Placeholder 4"/>
          <p:cNvSpPr>
            <a:spLocks noGrp="1"/>
          </p:cNvSpPr>
          <p:nvPr>
            <p:ph type="body" sz="quarter" idx="10"/>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r>
              <a:rPr lang="en-US" dirty="0" smtClean="0"/>
              <a:t>1. Show or explain each in detail</a:t>
            </a:r>
            <a:endParaRPr lang="en-US" dirty="0"/>
          </a:p>
        </p:txBody>
      </p:sp>
    </p:spTree>
    <p:extLst>
      <p:ext uri="{BB962C8B-B14F-4D97-AF65-F5344CB8AC3E}">
        <p14:creationId xmlns:p14="http://schemas.microsoft.com/office/powerpoint/2010/main" val="4092927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u="sng" dirty="0" smtClean="0"/>
              <a:t>Instructor/</a:t>
            </a:r>
            <a:r>
              <a:rPr lang="en-US" sz="1200" b="1" u="sng" baseline="0" dirty="0" smtClean="0"/>
              <a:t>Facilitator’s (I/F) Note</a:t>
            </a:r>
            <a:endParaRPr lang="en-US" sz="1200" b="1" u="sng" dirty="0" smtClean="0"/>
          </a:p>
          <a:p>
            <a:pPr marL="228600" indent="-228600">
              <a:buAutoNum type="arabicPeriod"/>
            </a:pPr>
            <a:r>
              <a:rPr lang="en-US" sz="1200" kern="1200" baseline="0" dirty="0" smtClean="0">
                <a:solidFill>
                  <a:schemeClr val="tx1"/>
                </a:solidFill>
                <a:latin typeface="+mn-lt"/>
                <a:ea typeface="+mn-ea"/>
                <a:cs typeface="+mn-cs"/>
              </a:rPr>
              <a:t>Show and explain diagram. </a:t>
            </a:r>
          </a:p>
          <a:p>
            <a:pPr marL="228600" indent="-228600">
              <a:buAutoNum type="arabicPeriod"/>
            </a:pPr>
            <a:r>
              <a:rPr lang="en-US" sz="1200" kern="1200" baseline="0" dirty="0" smtClean="0">
                <a:solidFill>
                  <a:schemeClr val="tx1"/>
                </a:solidFill>
                <a:latin typeface="+mn-lt"/>
                <a:ea typeface="+mn-ea"/>
                <a:cs typeface="+mn-cs"/>
              </a:rPr>
              <a:t>If patrolling in an area with an increased IED threat, the Commander should deploy two detector men at the head of the patrol. They should be staggered (10m) and overlap sweeps. The MD Control and Cover Man monitors the overlap, and if necessary provide cover. A spare MD should be carried at the rear of the patrol to provide redundancy, enable the patrol to change direction rapidly, and present the commander with options during an incident, such as a casualty extraction.</a:t>
            </a:r>
          </a:p>
        </p:txBody>
      </p:sp>
      <p:sp>
        <p:nvSpPr>
          <p:cNvPr id="4" name="Slide Number Placeholder 3"/>
          <p:cNvSpPr>
            <a:spLocks noGrp="1"/>
          </p:cNvSpPr>
          <p:nvPr>
            <p:ph type="sldNum" sz="quarter" idx="10"/>
          </p:nvPr>
        </p:nvSpPr>
        <p:spPr/>
        <p:txBody>
          <a:bodyPr/>
          <a:lstStyle/>
          <a:p>
            <a:fld id="{6ADF5C20-1EFD-45A8-A119-FB21F9F76284}" type="slidenum">
              <a:rPr lang="en-US" smtClean="0"/>
              <a:pPr/>
              <a:t>9</a:t>
            </a:fld>
            <a:endParaRPr lang="en-US" dirty="0"/>
          </a:p>
        </p:txBody>
      </p:sp>
    </p:spTree>
    <p:extLst>
      <p:ext uri="{BB962C8B-B14F-4D97-AF65-F5344CB8AC3E}">
        <p14:creationId xmlns:p14="http://schemas.microsoft.com/office/powerpoint/2010/main" val="153948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13537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53636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58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644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290513"/>
            <a:ext cx="6807200" cy="639762"/>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12598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0513"/>
            <a:ext cx="8229600" cy="583565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14438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28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08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253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6492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61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03846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49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7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654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199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861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84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31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18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689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498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424366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29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7965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643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531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138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40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704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95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922985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209434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4112422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1508"/>
            <a:ext cx="8261498" cy="531627"/>
          </a:xfrm>
        </p:spPr>
        <p:txBody>
          <a:bodyPr anchor="b">
            <a:noAutofit/>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75907"/>
            <a:ext cx="5111750" cy="48502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19393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3297066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06AB2C3-33B1-4153-966C-F7C9F4B25977}" type="datetimeFigureOut">
              <a:rPr lang="en-US" smtClean="0"/>
              <a:pPr/>
              <a:t>7/28/2015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A61CD5E-FFF0-45F2-B7B7-8B7178E955B5}" type="slidenum">
              <a:rPr lang="en-US" smtClean="0"/>
              <a:pPr/>
              <a:t>‹#›</a:t>
            </a:fld>
            <a:endParaRPr lang="en-US" dirty="0"/>
          </a:p>
        </p:txBody>
      </p:sp>
    </p:spTree>
    <p:extLst>
      <p:ext uri="{BB962C8B-B14F-4D97-AF65-F5344CB8AC3E}">
        <p14:creationId xmlns:p14="http://schemas.microsoft.com/office/powerpoint/2010/main" val="105801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610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351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24491" y="6492875"/>
            <a:ext cx="81950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1CD5E-FFF0-45F2-B7B7-8B7178E955B5}" type="slidenum">
              <a:rPr lang="en-US" smtClean="0"/>
              <a:pPr/>
              <a:t>‹#›</a:t>
            </a:fld>
            <a:endParaRPr lang="en-US" dirty="0"/>
          </a:p>
        </p:txBody>
      </p:sp>
      <p:pic>
        <p:nvPicPr>
          <p:cNvPr id="7" name="Picture 6" descr="316th_cavalry_brigade_s.jpg"/>
          <p:cNvPicPr>
            <a:picLocks noChangeAspect="1"/>
          </p:cNvPicPr>
          <p:nvPr userDrawn="1"/>
        </p:nvPicPr>
        <p:blipFill>
          <a:blip r:embed="rId39" cstate="print"/>
          <a:stretch>
            <a:fillRect/>
          </a:stretch>
        </p:blipFill>
        <p:spPr>
          <a:xfrm>
            <a:off x="120168" y="263709"/>
            <a:ext cx="685800" cy="685800"/>
          </a:xfrm>
          <a:prstGeom prst="rect">
            <a:avLst/>
          </a:prstGeom>
        </p:spPr>
      </p:pic>
      <p:pic>
        <p:nvPicPr>
          <p:cNvPr id="8" name="Picture 7" descr="3-16.png"/>
          <p:cNvPicPr>
            <a:picLocks noChangeAspect="1"/>
          </p:cNvPicPr>
          <p:nvPr userDrawn="1"/>
        </p:nvPicPr>
        <p:blipFill>
          <a:blip r:embed="rId40" cstate="print"/>
          <a:stretch>
            <a:fillRect/>
          </a:stretch>
        </p:blipFill>
        <p:spPr>
          <a:xfrm>
            <a:off x="8418220" y="274342"/>
            <a:ext cx="564060" cy="685800"/>
          </a:xfrm>
          <a:prstGeom prst="rect">
            <a:avLst/>
          </a:prstGeom>
        </p:spPr>
      </p:pic>
      <p:sp>
        <p:nvSpPr>
          <p:cNvPr id="9" name="TextBox 8"/>
          <p:cNvSpPr txBox="1"/>
          <p:nvPr userDrawn="1"/>
        </p:nvSpPr>
        <p:spPr>
          <a:xfrm>
            <a:off x="3523888" y="0"/>
            <a:ext cx="2090738" cy="307975"/>
          </a:xfrm>
          <a:prstGeom prst="rect">
            <a:avLst/>
          </a:prstGeom>
          <a:noFill/>
        </p:spPr>
        <p:txBody>
          <a:bodyPr wrap="none">
            <a:spAutoFit/>
          </a:bodyPr>
          <a:lstStyle/>
          <a:p>
            <a:pPr>
              <a:defRPr/>
            </a:pPr>
            <a:r>
              <a:rPr lang="en-US" sz="1400" b="0" dirty="0">
                <a:solidFill>
                  <a:srgbClr val="00B050"/>
                </a:solidFill>
                <a:latin typeface="Arial" pitchFamily="34" charset="0"/>
                <a:cs typeface="Arial" pitchFamily="34" charset="0"/>
              </a:rPr>
              <a:t>UNCLASSIFIED/FOUO</a:t>
            </a:r>
          </a:p>
        </p:txBody>
      </p:sp>
      <p:sp>
        <p:nvSpPr>
          <p:cNvPr id="10" name="TextBox 16"/>
          <p:cNvSpPr txBox="1">
            <a:spLocks noChangeArrowheads="1"/>
          </p:cNvSpPr>
          <p:nvPr userDrawn="1"/>
        </p:nvSpPr>
        <p:spPr bwMode="auto">
          <a:xfrm>
            <a:off x="10620" y="6519446"/>
            <a:ext cx="8167218" cy="338554"/>
          </a:xfrm>
          <a:prstGeom prst="rect">
            <a:avLst/>
          </a:prstGeom>
          <a:solidFill>
            <a:srgbClr val="00B050"/>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smtClean="0">
                <a:solidFill>
                  <a:schemeClr val="bg1"/>
                </a:solidFill>
                <a:latin typeface="Arial" pitchFamily="34" charset="0"/>
                <a:cs typeface="Arial" pitchFamily="34" charset="0"/>
              </a:rPr>
              <a:t>UNCLASSIFIED////FOR</a:t>
            </a:r>
            <a:r>
              <a:rPr lang="en-US" sz="800" baseline="0" dirty="0" smtClean="0">
                <a:solidFill>
                  <a:schemeClr val="bg1"/>
                </a:solidFill>
                <a:latin typeface="Arial" pitchFamily="34" charset="0"/>
                <a:cs typeface="Arial" pitchFamily="34" charset="0"/>
              </a:rPr>
              <a:t> OFFICAL USE ONLY   This document contains information that may be EXEMPT FROM MANDATORY DISCLOSURE under the Freedom of Information Act (FOIA) Exemption 7 (F</a:t>
            </a:r>
            <a:r>
              <a:rPr lang="en-US" sz="700" baseline="0" dirty="0" smtClean="0">
                <a:solidFill>
                  <a:schemeClr val="bg1"/>
                </a:solidFill>
                <a:latin typeface="Arial" pitchFamily="34" charset="0"/>
                <a:cs typeface="Arial" pitchFamily="34" charset="0"/>
              </a:rPr>
              <a:t>)</a:t>
            </a:r>
            <a:endParaRPr lang="en-US" sz="7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810000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Lst>
  <p:txStyles>
    <p:titleStyle>
      <a:lvl1pPr algn="ctr" defTabSz="914400" rtl="0" eaLnBrk="1" latinLnBrk="0" hangingPunct="1">
        <a:spcBef>
          <a:spcPct val="0"/>
        </a:spcBef>
        <a:buNone/>
        <a:defRPr sz="2800" b="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839157" y="2508278"/>
            <a:ext cx="7338095" cy="1402452"/>
          </a:xfrm>
          <a:solidFill>
            <a:schemeClr val="bg1"/>
          </a:solidFill>
        </p:spPr>
        <p:txBody>
          <a:bodyPr>
            <a:noAutofit/>
          </a:bodyPr>
          <a:lstStyle/>
          <a:p>
            <a:r>
              <a:rPr lang="en-US" sz="2800" b="1" dirty="0" smtClean="0"/>
              <a:t>Danger Areas</a:t>
            </a:r>
            <a:br>
              <a:rPr lang="en-US" sz="2800" b="1" dirty="0" smtClean="0"/>
            </a:br>
            <a:r>
              <a:rPr lang="en-US" sz="2800" b="1" dirty="0" smtClean="0"/>
              <a:t>(Vulnerable Point/Vulnerable Area) </a:t>
            </a:r>
            <a:br>
              <a:rPr lang="en-US" sz="2800" b="1" dirty="0" smtClean="0"/>
            </a:br>
            <a:r>
              <a:rPr lang="en-US" sz="2800" b="1" dirty="0" smtClean="0"/>
              <a:t>Search Techniques</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Safe Lane Marking</a:t>
            </a:r>
            <a:endParaRPr lang="en-US" dirty="0"/>
          </a:p>
        </p:txBody>
      </p:sp>
      <p:sp>
        <p:nvSpPr>
          <p:cNvPr id="9" name="Content Placeholder 8"/>
          <p:cNvSpPr>
            <a:spLocks noGrp="1"/>
          </p:cNvSpPr>
          <p:nvPr>
            <p:ph idx="1"/>
          </p:nvPr>
        </p:nvSpPr>
        <p:spPr>
          <a:xfrm>
            <a:off x="419994" y="1192963"/>
            <a:ext cx="7841504" cy="5665037"/>
          </a:xfrm>
        </p:spPr>
        <p:txBody>
          <a:bodyPr/>
          <a:lstStyle/>
          <a:p>
            <a:pPr eaLnBrk="1" hangingPunct="1">
              <a:spcBef>
                <a:spcPts val="1000"/>
              </a:spcBef>
            </a:pPr>
            <a:r>
              <a:rPr lang="en-US" sz="2800" dirty="0" smtClean="0"/>
              <a:t>Reasons for Marking</a:t>
            </a:r>
          </a:p>
          <a:p>
            <a:pPr lvl="1" eaLnBrk="1" hangingPunct="1">
              <a:spcBef>
                <a:spcPts val="1000"/>
              </a:spcBef>
              <a:buFont typeface="Calibri" pitchFamily="34" charset="0"/>
              <a:buChar char="–"/>
            </a:pPr>
            <a:r>
              <a:rPr lang="en-US" sz="2400" dirty="0" smtClean="0"/>
              <a:t>Mark to inform</a:t>
            </a:r>
          </a:p>
          <a:p>
            <a:pPr lvl="2" indent="-417513" eaLnBrk="1" hangingPunct="1">
              <a:spcBef>
                <a:spcPts val="1000"/>
              </a:spcBef>
            </a:pPr>
            <a:r>
              <a:rPr lang="en-US" sz="2000" dirty="0" smtClean="0"/>
              <a:t>Employed to inform troops on the ground, follow-on agencies, or locals</a:t>
            </a:r>
          </a:p>
          <a:p>
            <a:pPr lvl="2" indent="-417513" eaLnBrk="1" hangingPunct="1">
              <a:spcBef>
                <a:spcPts val="1000"/>
              </a:spcBef>
            </a:pPr>
            <a:r>
              <a:rPr lang="en-US" sz="2000" dirty="0" smtClean="0"/>
              <a:t>A more detailed and visual means of marking and is primarily used for marking safety lanes and IEDs</a:t>
            </a:r>
            <a:endParaRPr lang="en-US" sz="2200" dirty="0" smtClean="0"/>
          </a:p>
          <a:p>
            <a:pPr lvl="1" eaLnBrk="1" hangingPunct="1">
              <a:spcBef>
                <a:spcPts val="1000"/>
              </a:spcBef>
              <a:buFont typeface="Calibri" pitchFamily="34" charset="0"/>
              <a:buChar char="–"/>
            </a:pPr>
            <a:r>
              <a:rPr lang="en-US" sz="2400" dirty="0" smtClean="0"/>
              <a:t>Mark to avoid</a:t>
            </a:r>
          </a:p>
          <a:p>
            <a:pPr lvl="2" indent="-417513" eaLnBrk="1" hangingPunct="1">
              <a:spcBef>
                <a:spcPts val="1000"/>
              </a:spcBef>
            </a:pPr>
            <a:r>
              <a:rPr lang="en-US" sz="2000" dirty="0" smtClean="0"/>
              <a:t>Doesn’t require any visible marking system; at a minimum it should be recorded electronically</a:t>
            </a:r>
          </a:p>
          <a:p>
            <a:pPr lvl="2" indent="-417513" eaLnBrk="1" hangingPunct="1">
              <a:spcBef>
                <a:spcPts val="1000"/>
              </a:spcBef>
            </a:pPr>
            <a:r>
              <a:rPr lang="en-US" sz="2000" dirty="0" smtClean="0"/>
              <a:t>May include a visible marking system to inform of a safe route around danger or hazards</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10</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Safe Marking (cont.)</a:t>
            </a:r>
            <a:endParaRPr lang="en-US" sz="2800" dirty="0"/>
          </a:p>
        </p:txBody>
      </p:sp>
      <p:sp>
        <p:nvSpPr>
          <p:cNvPr id="10" name="Content Placeholder 9"/>
          <p:cNvSpPr>
            <a:spLocks noGrp="1"/>
          </p:cNvSpPr>
          <p:nvPr>
            <p:ph idx="1"/>
          </p:nvPr>
        </p:nvSpPr>
        <p:spPr>
          <a:xfrm>
            <a:off x="514590" y="1088409"/>
            <a:ext cx="7884034" cy="5665037"/>
          </a:xfrm>
        </p:spPr>
        <p:txBody>
          <a:bodyPr/>
          <a:lstStyle/>
          <a:p>
            <a:pPr eaLnBrk="1" hangingPunct="1">
              <a:spcBef>
                <a:spcPts val="1000"/>
              </a:spcBef>
            </a:pPr>
            <a:r>
              <a:rPr lang="en-US" sz="2800" dirty="0" smtClean="0"/>
              <a:t>Marking of Safe Lanes</a:t>
            </a:r>
          </a:p>
          <a:p>
            <a:pPr lvl="1" eaLnBrk="1" hangingPunct="1">
              <a:spcBef>
                <a:spcPts val="1000"/>
              </a:spcBef>
              <a:buFont typeface="Times New Roman" pitchFamily="18" charset="0"/>
              <a:buChar char="–"/>
            </a:pPr>
            <a:r>
              <a:rPr lang="en-US" sz="2000" dirty="0" smtClean="0"/>
              <a:t>The </a:t>
            </a:r>
            <a:r>
              <a:rPr lang="en-US" sz="2000" b="1" u="sng" dirty="0" smtClean="0"/>
              <a:t>lead searcher</a:t>
            </a:r>
            <a:r>
              <a:rPr lang="en-US" sz="2000" b="1" dirty="0" smtClean="0"/>
              <a:t> </a:t>
            </a:r>
            <a:r>
              <a:rPr lang="en-US" sz="2000" dirty="0" smtClean="0"/>
              <a:t>must mark the safe route, this will avoid any confusion if an area has been searched</a:t>
            </a:r>
          </a:p>
          <a:p>
            <a:pPr lvl="1" eaLnBrk="1" hangingPunct="1">
              <a:spcBef>
                <a:spcPts val="1000"/>
              </a:spcBef>
              <a:buFont typeface="Times New Roman" pitchFamily="18" charset="0"/>
              <a:buChar char="–"/>
            </a:pPr>
            <a:r>
              <a:rPr lang="en-US" sz="2000" dirty="0" smtClean="0"/>
              <a:t>If markers are semi-permanent, the last person will pick up the markers without stepping outside of their safe route *(threat dependant)</a:t>
            </a:r>
          </a:p>
          <a:p>
            <a:pPr lvl="1" eaLnBrk="1" hangingPunct="1">
              <a:spcBef>
                <a:spcPts val="1000"/>
              </a:spcBef>
              <a:buFont typeface="Times New Roman" pitchFamily="18" charset="0"/>
              <a:buChar char="–"/>
            </a:pPr>
            <a:r>
              <a:rPr lang="en-US" sz="2000" dirty="0" smtClean="0"/>
              <a:t>Everyone on the patrol must understand what type of marking system they are using</a:t>
            </a:r>
          </a:p>
          <a:p>
            <a:pPr lvl="1" eaLnBrk="1" hangingPunct="1">
              <a:spcBef>
                <a:spcPts val="1000"/>
              </a:spcBef>
              <a:buFont typeface="Times New Roman" pitchFamily="18" charset="0"/>
              <a:buChar char="–"/>
            </a:pPr>
            <a:r>
              <a:rPr lang="en-US" sz="2000" dirty="0" smtClean="0"/>
              <a:t>Lanes should be marked on </a:t>
            </a:r>
            <a:r>
              <a:rPr lang="en-US" sz="2000" b="1" u="sng" dirty="0" smtClean="0"/>
              <a:t>both sides</a:t>
            </a:r>
            <a:r>
              <a:rPr lang="en-US" sz="2000" dirty="0" smtClean="0"/>
              <a:t>, unless they are utilizing linear features, then only one side is needed</a:t>
            </a:r>
          </a:p>
          <a:p>
            <a:pPr lvl="1" eaLnBrk="1" hangingPunct="1">
              <a:spcBef>
                <a:spcPts val="1000"/>
              </a:spcBef>
              <a:buFont typeface="Times New Roman" pitchFamily="18" charset="0"/>
              <a:buChar char="–"/>
            </a:pPr>
            <a:r>
              <a:rPr lang="en-US" sz="2000" dirty="0" smtClean="0"/>
              <a:t>Regularly used routes should use temporary markers like powder, paint, or shaving cream</a:t>
            </a:r>
          </a:p>
          <a:p>
            <a:pPr lvl="1" eaLnBrk="1" hangingPunct="1">
              <a:spcBef>
                <a:spcPts val="1000"/>
              </a:spcBef>
              <a:buFont typeface="Times New Roman" pitchFamily="18" charset="0"/>
              <a:buChar char="–"/>
            </a:pPr>
            <a:r>
              <a:rPr lang="en-US" sz="2000" dirty="0" smtClean="0"/>
              <a:t>GPS technology should be used on every patrol for the purpose of honesty traces</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11</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8344" y="285271"/>
            <a:ext cx="8229600" cy="661027"/>
          </a:xfrm>
        </p:spPr>
        <p:txBody>
          <a:bodyPr>
            <a:normAutofit/>
          </a:bodyPr>
          <a:lstStyle/>
          <a:p>
            <a:r>
              <a:rPr lang="en-US" sz="2800" dirty="0" smtClean="0"/>
              <a:t>Safe Lane Marking (cont.)</a:t>
            </a:r>
            <a:endParaRPr lang="en-US" sz="2800" dirty="0"/>
          </a:p>
        </p:txBody>
      </p:sp>
      <p:pic>
        <p:nvPicPr>
          <p:cNvPr id="5" name="Picture 2" descr="C:\Users\user\Desktop\Marking Lane\P1000082.JPG"/>
          <p:cNvPicPr>
            <a:picLocks noGrp="1" noChangeAspect="1" noChangeArrowheads="1"/>
          </p:cNvPicPr>
          <p:nvPr>
            <p:ph idx="1"/>
          </p:nvPr>
        </p:nvPicPr>
        <p:blipFill>
          <a:blip r:embed="rId3" cstate="screen"/>
          <a:srcRect l="8331" r="6460"/>
          <a:stretch>
            <a:fillRect/>
          </a:stretch>
        </p:blipFill>
        <p:spPr bwMode="auto">
          <a:xfrm>
            <a:off x="904875" y="1903555"/>
            <a:ext cx="3654980" cy="3733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12</a:t>
            </a:fld>
            <a:endParaRPr lang="en-US" dirty="0">
              <a:latin typeface="Arial" pitchFamily="34" charset="0"/>
              <a:cs typeface="Arial" pitchFamily="34" charset="0"/>
            </a:endParaRPr>
          </a:p>
        </p:txBody>
      </p:sp>
      <p:pic>
        <p:nvPicPr>
          <p:cNvPr id="6" name="Picture 5" descr="C:\Users\user\Desktop\Marking Lane\P1000083.JPG"/>
          <p:cNvPicPr>
            <a:picLocks noChangeAspect="1" noChangeArrowheads="1"/>
          </p:cNvPicPr>
          <p:nvPr/>
        </p:nvPicPr>
        <p:blipFill>
          <a:blip r:embed="rId4" cstate="screen"/>
          <a:srcRect r="11894"/>
          <a:stretch>
            <a:fillRect/>
          </a:stretch>
        </p:blipFill>
        <p:spPr bwMode="auto">
          <a:xfrm>
            <a:off x="4572872" y="1903555"/>
            <a:ext cx="3698112" cy="37338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7" name="TextBox 11"/>
          <p:cNvSpPr txBox="1">
            <a:spLocks noChangeArrowheads="1"/>
          </p:cNvSpPr>
          <p:nvPr/>
        </p:nvSpPr>
        <p:spPr bwMode="auto">
          <a:xfrm>
            <a:off x="853980" y="1389205"/>
            <a:ext cx="3657600" cy="461665"/>
          </a:xfrm>
          <a:prstGeom prst="rect">
            <a:avLst/>
          </a:prstGeom>
          <a:noFill/>
          <a:ln w="9525">
            <a:noFill/>
            <a:miter lim="800000"/>
            <a:headEnd/>
            <a:tailEnd/>
          </a:ln>
        </p:spPr>
        <p:txBody>
          <a:bodyPr>
            <a:spAutoFit/>
          </a:bodyPr>
          <a:lstStyle/>
          <a:p>
            <a:pPr algn="ctr"/>
            <a:r>
              <a:rPr lang="en-US" sz="2400" b="1" dirty="0">
                <a:latin typeface="Arial" pitchFamily="34" charset="0"/>
                <a:cs typeface="Arial" pitchFamily="34" charset="0"/>
              </a:rPr>
              <a:t>Spray </a:t>
            </a:r>
            <a:r>
              <a:rPr lang="en-US" sz="2400" b="1" dirty="0" smtClean="0">
                <a:latin typeface="Arial" pitchFamily="34" charset="0"/>
                <a:cs typeface="Arial" pitchFamily="34" charset="0"/>
              </a:rPr>
              <a:t>Paint</a:t>
            </a:r>
            <a:endParaRPr lang="en-US" sz="2400" b="1" dirty="0">
              <a:latin typeface="Arial" pitchFamily="34" charset="0"/>
              <a:cs typeface="Arial" pitchFamily="34" charset="0"/>
            </a:endParaRPr>
          </a:p>
        </p:txBody>
      </p:sp>
      <p:sp>
        <p:nvSpPr>
          <p:cNvPr id="8" name="TextBox 12"/>
          <p:cNvSpPr txBox="1">
            <a:spLocks noChangeArrowheads="1"/>
          </p:cNvSpPr>
          <p:nvPr/>
        </p:nvSpPr>
        <p:spPr bwMode="auto">
          <a:xfrm>
            <a:off x="4545714" y="1389205"/>
            <a:ext cx="3657600" cy="523220"/>
          </a:xfrm>
          <a:prstGeom prst="rect">
            <a:avLst/>
          </a:prstGeom>
          <a:noFill/>
          <a:ln w="9525">
            <a:noFill/>
            <a:miter lim="800000"/>
            <a:headEnd/>
            <a:tailEnd/>
          </a:ln>
        </p:spPr>
        <p:txBody>
          <a:bodyPr>
            <a:spAutoFit/>
          </a:bodyPr>
          <a:lstStyle/>
          <a:p>
            <a:pPr algn="ctr"/>
            <a:r>
              <a:rPr lang="en-US" sz="2400" b="1" dirty="0">
                <a:latin typeface="Arial" pitchFamily="34" charset="0"/>
                <a:cs typeface="Arial" pitchFamily="34" charset="0"/>
              </a:rPr>
              <a:t>Flou</a:t>
            </a:r>
            <a:r>
              <a:rPr lang="en-US" sz="2800" b="1" dirty="0">
                <a:latin typeface="Arial" pitchFamily="34" charset="0"/>
                <a:cs typeface="Arial" pitchFamily="34" charset="0"/>
              </a:rPr>
              <a:t>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Safe Lane Marking (cont.)</a:t>
            </a:r>
            <a:endParaRPr lang="en-US" sz="2800" dirty="0"/>
          </a:p>
        </p:txBody>
      </p:sp>
      <p:sp>
        <p:nvSpPr>
          <p:cNvPr id="7" name="Content Placeholder 6"/>
          <p:cNvSpPr>
            <a:spLocks noGrp="1"/>
          </p:cNvSpPr>
          <p:nvPr>
            <p:ph idx="1"/>
          </p:nvPr>
        </p:nvSpPr>
        <p:spPr>
          <a:xfrm>
            <a:off x="48898" y="1255593"/>
            <a:ext cx="4769401" cy="4913195"/>
          </a:xfrm>
        </p:spPr>
        <p:txBody>
          <a:bodyPr>
            <a:normAutofit/>
          </a:bodyPr>
          <a:lstStyle/>
          <a:p>
            <a:pPr marL="457200" indent="-342900">
              <a:spcBef>
                <a:spcPts val="1000"/>
              </a:spcBef>
              <a:buFont typeface="Arial" pitchFamily="34" charset="0"/>
              <a:buChar char="•"/>
            </a:pPr>
            <a:r>
              <a:rPr lang="en-US" sz="2200" dirty="0" smtClean="0"/>
              <a:t>Make the path wide enough so personnel or vehicles can clearly see a safe route</a:t>
            </a:r>
          </a:p>
          <a:p>
            <a:pPr marL="457200" indent="-342900">
              <a:spcBef>
                <a:spcPts val="1000"/>
              </a:spcBef>
              <a:buFont typeface="Arial" pitchFamily="34" charset="0"/>
              <a:buChar char="•"/>
            </a:pPr>
            <a:r>
              <a:rPr lang="en-US" sz="2200" dirty="0" smtClean="0"/>
              <a:t>When marking a lane it is essential that you take into account the agencies that need to work in that area and the equipment the patrol must carry</a:t>
            </a:r>
          </a:p>
          <a:p>
            <a:pPr marL="457200" indent="-342900">
              <a:spcBef>
                <a:spcPts val="1000"/>
              </a:spcBef>
              <a:buFont typeface="Arial" pitchFamily="34" charset="0"/>
              <a:buChar char="•"/>
            </a:pPr>
            <a:r>
              <a:rPr lang="en-US" sz="2200" dirty="0" smtClean="0"/>
              <a:t>Its important to remember that the lane is wide enough for a Soldier to go down on one knee to take up a firing position</a:t>
            </a:r>
          </a:p>
          <a:p>
            <a:pPr lvl="1">
              <a:buNone/>
              <a:defRPr/>
            </a:pPr>
            <a:endParaRPr lang="en-US" sz="2200" dirty="0" smtClean="0">
              <a:ea typeface="MS PGothic" pitchFamily="34" charset="-128"/>
            </a:endParaRPr>
          </a:p>
          <a:p>
            <a:endParaRPr lang="en-US" sz="22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13</a:t>
            </a:fld>
            <a:endParaRPr lang="en-US" dirty="0">
              <a:latin typeface="Arial" pitchFamily="34" charset="0"/>
              <a:cs typeface="Arial" pitchFamily="34" charset="0"/>
            </a:endParaRPr>
          </a:p>
        </p:txBody>
      </p:sp>
      <p:pic>
        <p:nvPicPr>
          <p:cNvPr id="11" name="Picture 2" descr="C:\Users\user\Desktop\Marking Lane\P1000102.JPG"/>
          <p:cNvPicPr>
            <a:picLocks noChangeAspect="1" noChangeArrowheads="1"/>
          </p:cNvPicPr>
          <p:nvPr/>
        </p:nvPicPr>
        <p:blipFill>
          <a:blip r:embed="rId3" cstate="screen"/>
          <a:srcRect r="5818"/>
          <a:stretch>
            <a:fillRect/>
          </a:stretch>
        </p:blipFill>
        <p:spPr bwMode="auto">
          <a:xfrm>
            <a:off x="4818299" y="1611454"/>
            <a:ext cx="3430351" cy="443692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Safe Lane Marking at Night</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14</a:t>
            </a:fld>
            <a:endParaRPr lang="en-US" dirty="0">
              <a:latin typeface="Arial" pitchFamily="34" charset="0"/>
              <a:cs typeface="Arial" pitchFamily="34" charset="0"/>
            </a:endParaRPr>
          </a:p>
        </p:txBody>
      </p:sp>
      <p:pic>
        <p:nvPicPr>
          <p:cNvPr id="12" name="Picture 2"/>
          <p:cNvPicPr>
            <a:picLocks noChangeAspect="1" noChangeArrowheads="1"/>
          </p:cNvPicPr>
          <p:nvPr/>
        </p:nvPicPr>
        <p:blipFill>
          <a:blip r:embed="rId3" cstate="screen"/>
          <a:srcRect/>
          <a:stretch>
            <a:fillRect/>
          </a:stretch>
        </p:blipFill>
        <p:spPr bwMode="auto">
          <a:xfrm>
            <a:off x="3943202" y="1616149"/>
            <a:ext cx="4269341" cy="3858732"/>
          </a:xfrm>
          <a:prstGeom prst="rect">
            <a:avLst/>
          </a:prstGeom>
          <a:noFill/>
          <a:ln w="28575">
            <a:solidFill>
              <a:schemeClr val="tx1"/>
            </a:solidFill>
            <a:miter lim="800000"/>
            <a:headEnd/>
            <a:tailEnd/>
          </a:ln>
        </p:spPr>
      </p:pic>
      <p:sp>
        <p:nvSpPr>
          <p:cNvPr id="13" name="TextBox 4"/>
          <p:cNvSpPr txBox="1">
            <a:spLocks noChangeArrowheads="1"/>
          </p:cNvSpPr>
          <p:nvPr/>
        </p:nvSpPr>
        <p:spPr bwMode="auto">
          <a:xfrm>
            <a:off x="400050" y="1389764"/>
            <a:ext cx="3401090" cy="4893647"/>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sz="2400" dirty="0">
                <a:latin typeface="Arial" pitchFamily="34" charset="0"/>
                <a:cs typeface="Arial" pitchFamily="34" charset="0"/>
              </a:rPr>
              <a:t>If  marking is to be used at night, the lane must be indicated by a light and have a different color to indicate the </a:t>
            </a:r>
            <a:r>
              <a:rPr lang="en-US" sz="2400" dirty="0" smtClean="0">
                <a:latin typeface="Arial" pitchFamily="34" charset="0"/>
                <a:cs typeface="Arial" pitchFamily="34" charset="0"/>
              </a:rPr>
              <a:t>IED</a:t>
            </a:r>
          </a:p>
          <a:p>
            <a:pPr marL="342900" indent="-342900">
              <a:buFont typeface="Arial" panose="020B0604020202020204" pitchFamily="34" charset="0"/>
              <a:buChar char="•"/>
            </a:pPr>
            <a:endParaRPr lang="en-US" sz="2400" dirty="0" smtClean="0">
              <a:latin typeface="Arial" pitchFamily="34" charset="0"/>
              <a:cs typeface="Arial" pitchFamily="34" charset="0"/>
            </a:endParaRPr>
          </a:p>
          <a:p>
            <a:pPr marL="342900" indent="-342900">
              <a:buFont typeface="Arial" panose="020B0604020202020204" pitchFamily="34" charset="0"/>
              <a:buChar char="•"/>
            </a:pPr>
            <a:r>
              <a:rPr lang="en-US" sz="2400" dirty="0" smtClean="0">
                <a:latin typeface="Arial" pitchFamily="34" charset="0"/>
                <a:cs typeface="Arial" pitchFamily="34" charset="0"/>
              </a:rPr>
              <a:t>This </a:t>
            </a:r>
            <a:r>
              <a:rPr lang="en-US" sz="2400" dirty="0">
                <a:latin typeface="Arial" pitchFamily="34" charset="0"/>
                <a:cs typeface="Arial" pitchFamily="34" charset="0"/>
              </a:rPr>
              <a:t>picture shows a green safe path using light sticks and a red light stick indicating an </a:t>
            </a:r>
            <a:r>
              <a:rPr lang="en-US" sz="2400" dirty="0" smtClean="0">
                <a:latin typeface="Arial" pitchFamily="34" charset="0"/>
                <a:cs typeface="Arial" pitchFamily="34" charset="0"/>
              </a:rPr>
              <a:t>IED</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15</a:t>
            </a:fld>
            <a:endParaRPr lang="en-US" dirty="0">
              <a:latin typeface="Arial" pitchFamily="34" charset="0"/>
              <a:cs typeface="Arial" pitchFamily="34" charset="0"/>
            </a:endParaRPr>
          </a:p>
        </p:txBody>
      </p:sp>
      <p:sp>
        <p:nvSpPr>
          <p:cNvPr id="5" name="TextBox 4"/>
          <p:cNvSpPr txBox="1"/>
          <p:nvPr/>
        </p:nvSpPr>
        <p:spPr>
          <a:xfrm>
            <a:off x="0" y="310116"/>
            <a:ext cx="9144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Check on Learning</a:t>
            </a:r>
            <a:endParaRPr lang="en-US" sz="2800" dirty="0">
              <a:latin typeface="Arial" pitchFamily="34" charset="0"/>
              <a:cs typeface="Arial" pitchFamily="34" charset="0"/>
            </a:endParaRPr>
          </a:p>
        </p:txBody>
      </p:sp>
      <p:sp>
        <p:nvSpPr>
          <p:cNvPr id="6" name="TextBox 5"/>
          <p:cNvSpPr txBox="1"/>
          <p:nvPr/>
        </p:nvSpPr>
        <p:spPr>
          <a:xfrm>
            <a:off x="419100" y="1257300"/>
            <a:ext cx="5146128" cy="1200329"/>
          </a:xfrm>
          <a:prstGeom prst="rect">
            <a:avLst/>
          </a:prstGeom>
          <a:noFill/>
        </p:spPr>
        <p:txBody>
          <a:bodyPr wrap="square" rtlCol="0">
            <a:spAutoFit/>
          </a:bodyPr>
          <a:lstStyle/>
          <a:p>
            <a:pPr marL="457200" indent="-457200">
              <a:buFont typeface="+mj-lt"/>
              <a:buAutoNum type="arabicPeriod"/>
            </a:pPr>
            <a:r>
              <a:rPr lang="en-US" sz="2400" dirty="0" smtClean="0">
                <a:latin typeface="Arial" pitchFamily="34" charset="0"/>
                <a:cs typeface="Arial" pitchFamily="34" charset="0"/>
              </a:rPr>
              <a:t>__________</a:t>
            </a:r>
            <a:r>
              <a:rPr lang="en-US" sz="2400" dirty="0" smtClean="0">
                <a:solidFill>
                  <a:schemeClr val="bg1"/>
                </a:solidFill>
                <a:latin typeface="Arial" pitchFamily="34" charset="0"/>
                <a:cs typeface="Arial" pitchFamily="34" charset="0"/>
              </a:rPr>
              <a:t> </a:t>
            </a:r>
            <a:r>
              <a:rPr lang="en-US" sz="2400" dirty="0" smtClean="0">
                <a:latin typeface="Arial" pitchFamily="34" charset="0"/>
                <a:cs typeface="Arial" pitchFamily="34" charset="0"/>
              </a:rPr>
              <a:t>are where it is particularly advantageous for the enemy to position an IED.</a:t>
            </a:r>
            <a:endParaRPr lang="en-US" sz="2000" dirty="0">
              <a:latin typeface="Arial" pitchFamily="34" charset="0"/>
              <a:cs typeface="Arial" pitchFamily="34" charset="0"/>
            </a:endParaRPr>
          </a:p>
        </p:txBody>
      </p:sp>
      <p:sp>
        <p:nvSpPr>
          <p:cNvPr id="7" name="TextBox 6"/>
          <p:cNvSpPr txBox="1"/>
          <p:nvPr/>
        </p:nvSpPr>
        <p:spPr>
          <a:xfrm>
            <a:off x="432236" y="2848302"/>
            <a:ext cx="5105400" cy="1569660"/>
          </a:xfrm>
          <a:prstGeom prst="rect">
            <a:avLst/>
          </a:prstGeom>
          <a:noFill/>
        </p:spPr>
        <p:txBody>
          <a:bodyPr wrap="square" rtlCol="0">
            <a:spAutoFit/>
          </a:bodyPr>
          <a:lstStyle/>
          <a:p>
            <a:pPr marL="457200" indent="-457200">
              <a:buFont typeface="+mj-lt"/>
              <a:buAutoNum type="arabicPeriod" startAt="2"/>
            </a:pPr>
            <a:r>
              <a:rPr lang="en-US" sz="2400" dirty="0" smtClean="0">
                <a:latin typeface="Arial" pitchFamily="34" charset="0"/>
                <a:cs typeface="Arial" pitchFamily="34" charset="0"/>
              </a:rPr>
              <a:t>___________ are where pattern setting allows the insurgent to predict with a degree of certainly that troops will use them again.</a:t>
            </a:r>
            <a:endParaRPr lang="en-US" sz="2000" dirty="0">
              <a:latin typeface="Arial" pitchFamily="34" charset="0"/>
              <a:cs typeface="Arial" pitchFamily="34" charset="0"/>
            </a:endParaRPr>
          </a:p>
        </p:txBody>
      </p:sp>
      <p:sp>
        <p:nvSpPr>
          <p:cNvPr id="9" name="TextBox 8"/>
          <p:cNvSpPr txBox="1"/>
          <p:nvPr/>
        </p:nvSpPr>
        <p:spPr>
          <a:xfrm>
            <a:off x="419100" y="4838700"/>
            <a:ext cx="5035769" cy="1200329"/>
          </a:xfrm>
          <a:prstGeom prst="rect">
            <a:avLst/>
          </a:prstGeom>
          <a:noFill/>
        </p:spPr>
        <p:txBody>
          <a:bodyPr wrap="square" rtlCol="0">
            <a:spAutoFit/>
          </a:bodyPr>
          <a:lstStyle/>
          <a:p>
            <a:pPr marL="457200" indent="-457200">
              <a:buFont typeface="+mj-lt"/>
              <a:buAutoNum type="arabicPeriod" startAt="3"/>
            </a:pPr>
            <a:r>
              <a:rPr lang="en-US" sz="2400" dirty="0" smtClean="0">
                <a:latin typeface="Arial" pitchFamily="34" charset="0"/>
                <a:cs typeface="Arial" pitchFamily="34" charset="0"/>
              </a:rPr>
              <a:t>VA/VP searches must be conducted under CREW coverage. True or False?</a:t>
            </a:r>
            <a:endParaRPr lang="en-US" sz="2400" dirty="0">
              <a:latin typeface="Arial" pitchFamily="34" charset="0"/>
              <a:cs typeface="Arial" pitchFamily="34" charset="0"/>
            </a:endParaRPr>
          </a:p>
        </p:txBody>
      </p:sp>
      <p:sp>
        <p:nvSpPr>
          <p:cNvPr id="10" name="TextBox 9"/>
          <p:cNvSpPr txBox="1"/>
          <p:nvPr/>
        </p:nvSpPr>
        <p:spPr>
          <a:xfrm>
            <a:off x="5912069" y="1588376"/>
            <a:ext cx="2743200" cy="461665"/>
          </a:xfrm>
          <a:prstGeom prst="rect">
            <a:avLst/>
          </a:prstGeom>
          <a:solidFill>
            <a:srgbClr val="FFFF00"/>
          </a:solidFill>
        </p:spPr>
        <p:txBody>
          <a:bodyPr wrap="square" rtlCol="0">
            <a:spAutoFit/>
          </a:bodyPr>
          <a:lstStyle/>
          <a:p>
            <a:pPr marL="457200" indent="-457200" algn="ctr"/>
            <a:r>
              <a:rPr lang="en-US" sz="2400" dirty="0" smtClean="0">
                <a:latin typeface="Arial" pitchFamily="34" charset="0"/>
                <a:cs typeface="Arial" pitchFamily="34" charset="0"/>
              </a:rPr>
              <a:t>Vulnerable Points</a:t>
            </a:r>
            <a:endParaRPr lang="en-US" sz="2800" dirty="0">
              <a:latin typeface="Arial" pitchFamily="34" charset="0"/>
              <a:cs typeface="Arial" pitchFamily="34" charset="0"/>
            </a:endParaRPr>
          </a:p>
        </p:txBody>
      </p:sp>
      <p:sp>
        <p:nvSpPr>
          <p:cNvPr id="11" name="TextBox 10"/>
          <p:cNvSpPr txBox="1"/>
          <p:nvPr/>
        </p:nvSpPr>
        <p:spPr>
          <a:xfrm>
            <a:off x="5934404" y="3347578"/>
            <a:ext cx="2743200" cy="461665"/>
          </a:xfrm>
          <a:prstGeom prst="rect">
            <a:avLst/>
          </a:prstGeom>
          <a:solidFill>
            <a:srgbClr val="FFFF00"/>
          </a:solidFill>
        </p:spPr>
        <p:txBody>
          <a:bodyPr wrap="square" rtlCol="0">
            <a:spAutoFit/>
          </a:bodyPr>
          <a:lstStyle/>
          <a:p>
            <a:pPr marL="457200" indent="-457200" algn="ctr"/>
            <a:r>
              <a:rPr lang="en-US" sz="2400" dirty="0" smtClean="0">
                <a:latin typeface="Arial" pitchFamily="34" charset="0"/>
                <a:cs typeface="Arial" pitchFamily="34" charset="0"/>
              </a:rPr>
              <a:t>Vulnerable Areas</a:t>
            </a:r>
            <a:endParaRPr lang="en-US" sz="2000" dirty="0">
              <a:latin typeface="Arial" pitchFamily="34" charset="0"/>
              <a:cs typeface="Arial" pitchFamily="34" charset="0"/>
            </a:endParaRPr>
          </a:p>
        </p:txBody>
      </p:sp>
      <p:sp>
        <p:nvSpPr>
          <p:cNvPr id="12" name="TextBox 11"/>
          <p:cNvSpPr txBox="1"/>
          <p:nvPr/>
        </p:nvSpPr>
        <p:spPr>
          <a:xfrm>
            <a:off x="5921266" y="5202672"/>
            <a:ext cx="2743200" cy="461665"/>
          </a:xfrm>
          <a:prstGeom prst="rect">
            <a:avLst/>
          </a:prstGeom>
          <a:solidFill>
            <a:srgbClr val="FFFF00"/>
          </a:solidFill>
        </p:spPr>
        <p:txBody>
          <a:bodyPr wrap="square" rtlCol="0">
            <a:spAutoFit/>
          </a:bodyPr>
          <a:lstStyle/>
          <a:p>
            <a:pPr marL="457200" indent="-457200" algn="ctr"/>
            <a:r>
              <a:rPr lang="en-US" sz="2400" dirty="0" smtClean="0">
                <a:latin typeface="Arial" pitchFamily="34" charset="0"/>
                <a:cs typeface="Arial" pitchFamily="34" charset="0"/>
              </a:rPr>
              <a:t>TRUE</a:t>
            </a:r>
            <a:endParaRPr lang="en-US"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6961" y="996944"/>
            <a:ext cx="8229600" cy="661027"/>
          </a:xfrm>
        </p:spPr>
        <p:txBody>
          <a:bodyPr>
            <a:normAutofit/>
          </a:bodyPr>
          <a:lstStyle/>
          <a:p>
            <a:r>
              <a:rPr lang="en-US" sz="2800" b="1" u="sng" dirty="0" smtClean="0"/>
              <a:t>Single File Formation</a:t>
            </a:r>
            <a:endParaRPr lang="en-US" sz="2800" b="1" u="sng"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16</a:t>
            </a:fld>
            <a:endParaRPr lang="en-US" dirty="0">
              <a:latin typeface="Arial" pitchFamily="34" charset="0"/>
              <a:cs typeface="Arial" pitchFamily="34" charset="0"/>
            </a:endParaRPr>
          </a:p>
        </p:txBody>
      </p:sp>
      <p:grpSp>
        <p:nvGrpSpPr>
          <p:cNvPr id="7" name="Group 1"/>
          <p:cNvGrpSpPr>
            <a:grpSpLocks/>
          </p:cNvGrpSpPr>
          <p:nvPr/>
        </p:nvGrpSpPr>
        <p:grpSpPr bwMode="auto">
          <a:xfrm>
            <a:off x="768350" y="2555288"/>
            <a:ext cx="7224713" cy="1184275"/>
            <a:chOff x="2203" y="-2274"/>
            <a:chExt cx="7942" cy="1228"/>
          </a:xfrm>
        </p:grpSpPr>
        <p:grpSp>
          <p:nvGrpSpPr>
            <p:cNvPr id="8" name="Group 7"/>
            <p:cNvGrpSpPr>
              <a:grpSpLocks/>
            </p:cNvGrpSpPr>
            <p:nvPr/>
          </p:nvGrpSpPr>
          <p:grpSpPr bwMode="auto">
            <a:xfrm>
              <a:off x="2203" y="-2274"/>
              <a:ext cx="7942" cy="1228"/>
              <a:chOff x="2203" y="-2274"/>
              <a:chExt cx="7942" cy="1228"/>
            </a:xfrm>
          </p:grpSpPr>
          <p:sp>
            <p:nvSpPr>
              <p:cNvPr id="44" name="Freeform 3"/>
              <p:cNvSpPr>
                <a:spLocks/>
              </p:cNvSpPr>
              <p:nvPr/>
            </p:nvSpPr>
            <p:spPr bwMode="auto">
              <a:xfrm>
                <a:off x="2203" y="-2274"/>
                <a:ext cx="7942" cy="1228"/>
              </a:xfrm>
              <a:custGeom>
                <a:avLst/>
                <a:gdLst>
                  <a:gd name="T0" fmla="*/ 0 w 7942"/>
                  <a:gd name="T1" fmla="*/ 1227 h 1228"/>
                  <a:gd name="T2" fmla="*/ 7942 w 7942"/>
                  <a:gd name="T3" fmla="*/ 1227 h 1228"/>
                  <a:gd name="T4" fmla="*/ 7942 w 7942"/>
                  <a:gd name="T5" fmla="*/ 0 h 1228"/>
                  <a:gd name="T6" fmla="*/ 0 w 7942"/>
                  <a:gd name="T7" fmla="*/ 0 h 1228"/>
                  <a:gd name="T8" fmla="*/ 0 w 7942"/>
                  <a:gd name="T9" fmla="*/ 1227 h 1228"/>
                  <a:gd name="T10" fmla="*/ 0 60000 65536"/>
                  <a:gd name="T11" fmla="*/ 0 60000 65536"/>
                  <a:gd name="T12" fmla="*/ 0 60000 65536"/>
                  <a:gd name="T13" fmla="*/ 0 60000 65536"/>
                  <a:gd name="T14" fmla="*/ 0 60000 65536"/>
                  <a:gd name="T15" fmla="*/ 0 w 7942"/>
                  <a:gd name="T16" fmla="*/ 0 h 1228"/>
                  <a:gd name="T17" fmla="*/ 7942 w 7942"/>
                  <a:gd name="T18" fmla="*/ 1228 h 1228"/>
                </a:gdLst>
                <a:ahLst/>
                <a:cxnLst>
                  <a:cxn ang="T10">
                    <a:pos x="T0" y="T1"/>
                  </a:cxn>
                  <a:cxn ang="T11">
                    <a:pos x="T2" y="T3"/>
                  </a:cxn>
                  <a:cxn ang="T12">
                    <a:pos x="T4" y="T5"/>
                  </a:cxn>
                  <a:cxn ang="T13">
                    <a:pos x="T6" y="T7"/>
                  </a:cxn>
                  <a:cxn ang="T14">
                    <a:pos x="T8" y="T9"/>
                  </a:cxn>
                </a:cxnLst>
                <a:rect l="T15" t="T16" r="T17" b="T18"/>
                <a:pathLst>
                  <a:path w="7942" h="1228">
                    <a:moveTo>
                      <a:pt x="0" y="1227"/>
                    </a:moveTo>
                    <a:lnTo>
                      <a:pt x="7942" y="1227"/>
                    </a:lnTo>
                    <a:lnTo>
                      <a:pt x="7942" y="0"/>
                    </a:lnTo>
                    <a:lnTo>
                      <a:pt x="0" y="0"/>
                    </a:lnTo>
                    <a:lnTo>
                      <a:pt x="0" y="1227"/>
                    </a:lnTo>
                  </a:path>
                </a:pathLst>
              </a:custGeom>
              <a:solidFill>
                <a:srgbClr val="D4A97E"/>
              </a:solidFill>
              <a:ln w="9525">
                <a:noFill/>
                <a:round/>
                <a:headEnd/>
                <a:tailEnd/>
              </a:ln>
            </p:spPr>
            <p:txBody>
              <a:bodyPr/>
              <a:lstStyle/>
              <a:p>
                <a:endParaRPr lang="en-US" dirty="0">
                  <a:latin typeface="Arial" pitchFamily="34" charset="0"/>
                  <a:cs typeface="Arial" pitchFamily="34" charset="0"/>
                </a:endParaRPr>
              </a:p>
            </p:txBody>
          </p:sp>
        </p:grpSp>
        <p:grpSp>
          <p:nvGrpSpPr>
            <p:cNvPr id="9" name="Group 4"/>
            <p:cNvGrpSpPr>
              <a:grpSpLocks/>
            </p:cNvGrpSpPr>
            <p:nvPr/>
          </p:nvGrpSpPr>
          <p:grpSpPr bwMode="auto">
            <a:xfrm>
              <a:off x="7406" y="-1717"/>
              <a:ext cx="196" cy="155"/>
              <a:chOff x="7406" y="-1717"/>
              <a:chExt cx="196" cy="155"/>
            </a:xfrm>
          </p:grpSpPr>
          <p:sp>
            <p:nvSpPr>
              <p:cNvPr id="43" name="Freeform 5"/>
              <p:cNvSpPr>
                <a:spLocks/>
              </p:cNvSpPr>
              <p:nvPr/>
            </p:nvSpPr>
            <p:spPr bwMode="auto">
              <a:xfrm>
                <a:off x="7406" y="-1717"/>
                <a:ext cx="196" cy="155"/>
              </a:xfrm>
              <a:custGeom>
                <a:avLst/>
                <a:gdLst>
                  <a:gd name="T0" fmla="*/ 105 w 196"/>
                  <a:gd name="T1" fmla="*/ 0 h 155"/>
                  <a:gd name="T2" fmla="*/ 34 w 196"/>
                  <a:gd name="T3" fmla="*/ 19 h 155"/>
                  <a:gd name="T4" fmla="*/ 0 w 196"/>
                  <a:gd name="T5" fmla="*/ 66 h 155"/>
                  <a:gd name="T6" fmla="*/ 3 w 196"/>
                  <a:gd name="T7" fmla="*/ 89 h 155"/>
                  <a:gd name="T8" fmla="*/ 40 w 196"/>
                  <a:gd name="T9" fmla="*/ 140 h 155"/>
                  <a:gd name="T10" fmla="*/ 82 w 196"/>
                  <a:gd name="T11" fmla="*/ 154 h 155"/>
                  <a:gd name="T12" fmla="*/ 110 w 196"/>
                  <a:gd name="T13" fmla="*/ 153 h 155"/>
                  <a:gd name="T14" fmla="*/ 173 w 196"/>
                  <a:gd name="T15" fmla="*/ 126 h 155"/>
                  <a:gd name="T16" fmla="*/ 196 w 196"/>
                  <a:gd name="T17" fmla="*/ 77 h 155"/>
                  <a:gd name="T18" fmla="*/ 193 w 196"/>
                  <a:gd name="T19" fmla="*/ 57 h 155"/>
                  <a:gd name="T20" fmla="*/ 151 w 196"/>
                  <a:gd name="T21" fmla="*/ 12 h 155"/>
                  <a:gd name="T22" fmla="*/ 105 w 196"/>
                  <a:gd name="T23" fmla="*/ 0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55"/>
                  <a:gd name="T38" fmla="*/ 196 w 196"/>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55">
                    <a:moveTo>
                      <a:pt x="105" y="0"/>
                    </a:moveTo>
                    <a:lnTo>
                      <a:pt x="34" y="19"/>
                    </a:lnTo>
                    <a:lnTo>
                      <a:pt x="0" y="66"/>
                    </a:lnTo>
                    <a:lnTo>
                      <a:pt x="3" y="89"/>
                    </a:lnTo>
                    <a:lnTo>
                      <a:pt x="40" y="140"/>
                    </a:lnTo>
                    <a:lnTo>
                      <a:pt x="82" y="154"/>
                    </a:lnTo>
                    <a:lnTo>
                      <a:pt x="110" y="153"/>
                    </a:lnTo>
                    <a:lnTo>
                      <a:pt x="173" y="126"/>
                    </a:lnTo>
                    <a:lnTo>
                      <a:pt x="196" y="77"/>
                    </a:lnTo>
                    <a:lnTo>
                      <a:pt x="193" y="57"/>
                    </a:lnTo>
                    <a:lnTo>
                      <a:pt x="151" y="12"/>
                    </a:lnTo>
                    <a:lnTo>
                      <a:pt x="105"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10" name="Group 6"/>
            <p:cNvGrpSpPr>
              <a:grpSpLocks/>
            </p:cNvGrpSpPr>
            <p:nvPr/>
          </p:nvGrpSpPr>
          <p:grpSpPr bwMode="auto">
            <a:xfrm>
              <a:off x="7406" y="-1717"/>
              <a:ext cx="196" cy="155"/>
              <a:chOff x="7406" y="-1717"/>
              <a:chExt cx="196" cy="155"/>
            </a:xfrm>
          </p:grpSpPr>
          <p:sp>
            <p:nvSpPr>
              <p:cNvPr id="42" name="Freeform 7"/>
              <p:cNvSpPr>
                <a:spLocks/>
              </p:cNvSpPr>
              <p:nvPr/>
            </p:nvSpPr>
            <p:spPr bwMode="auto">
              <a:xfrm>
                <a:off x="7406" y="-1717"/>
                <a:ext cx="196" cy="155"/>
              </a:xfrm>
              <a:custGeom>
                <a:avLst/>
                <a:gdLst>
                  <a:gd name="T0" fmla="*/ 196 w 196"/>
                  <a:gd name="T1" fmla="*/ 77 h 155"/>
                  <a:gd name="T2" fmla="*/ 151 w 196"/>
                  <a:gd name="T3" fmla="*/ 12 h 155"/>
                  <a:gd name="T4" fmla="*/ 105 w 196"/>
                  <a:gd name="T5" fmla="*/ 0 h 155"/>
                  <a:gd name="T6" fmla="*/ 78 w 196"/>
                  <a:gd name="T7" fmla="*/ 2 h 155"/>
                  <a:gd name="T8" fmla="*/ 18 w 196"/>
                  <a:gd name="T9" fmla="*/ 32 h 155"/>
                  <a:gd name="T10" fmla="*/ 0 w 196"/>
                  <a:gd name="T11" fmla="*/ 66 h 155"/>
                  <a:gd name="T12" fmla="*/ 3 w 196"/>
                  <a:gd name="T13" fmla="*/ 89 h 155"/>
                  <a:gd name="T14" fmla="*/ 40 w 196"/>
                  <a:gd name="T15" fmla="*/ 140 h 155"/>
                  <a:gd name="T16" fmla="*/ 82 w 196"/>
                  <a:gd name="T17" fmla="*/ 154 h 155"/>
                  <a:gd name="T18" fmla="*/ 110 w 196"/>
                  <a:gd name="T19" fmla="*/ 153 h 155"/>
                  <a:gd name="T20" fmla="*/ 173 w 196"/>
                  <a:gd name="T21" fmla="*/ 126 h 155"/>
                  <a:gd name="T22" fmla="*/ 196 w 196"/>
                  <a:gd name="T23" fmla="*/ 77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55"/>
                  <a:gd name="T38" fmla="*/ 196 w 196"/>
                  <a:gd name="T39" fmla="*/ 155 h 1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55">
                    <a:moveTo>
                      <a:pt x="196" y="77"/>
                    </a:moveTo>
                    <a:lnTo>
                      <a:pt x="151" y="12"/>
                    </a:lnTo>
                    <a:lnTo>
                      <a:pt x="105" y="0"/>
                    </a:lnTo>
                    <a:lnTo>
                      <a:pt x="78" y="2"/>
                    </a:lnTo>
                    <a:lnTo>
                      <a:pt x="18" y="32"/>
                    </a:lnTo>
                    <a:lnTo>
                      <a:pt x="0" y="66"/>
                    </a:lnTo>
                    <a:lnTo>
                      <a:pt x="3" y="89"/>
                    </a:lnTo>
                    <a:lnTo>
                      <a:pt x="40" y="140"/>
                    </a:lnTo>
                    <a:lnTo>
                      <a:pt x="82" y="154"/>
                    </a:lnTo>
                    <a:lnTo>
                      <a:pt x="110" y="153"/>
                    </a:lnTo>
                    <a:lnTo>
                      <a:pt x="173" y="126"/>
                    </a:lnTo>
                    <a:lnTo>
                      <a:pt x="196"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1" name="Group 8"/>
            <p:cNvGrpSpPr>
              <a:grpSpLocks/>
            </p:cNvGrpSpPr>
            <p:nvPr/>
          </p:nvGrpSpPr>
          <p:grpSpPr bwMode="auto">
            <a:xfrm>
              <a:off x="8038" y="-1723"/>
              <a:ext cx="184" cy="180"/>
              <a:chOff x="8038" y="-1723"/>
              <a:chExt cx="184" cy="180"/>
            </a:xfrm>
          </p:grpSpPr>
          <p:sp>
            <p:nvSpPr>
              <p:cNvPr id="41" name="Freeform 9"/>
              <p:cNvSpPr>
                <a:spLocks/>
              </p:cNvSpPr>
              <p:nvPr/>
            </p:nvSpPr>
            <p:spPr bwMode="auto">
              <a:xfrm>
                <a:off x="8038" y="-1723"/>
                <a:ext cx="184" cy="180"/>
              </a:xfrm>
              <a:custGeom>
                <a:avLst/>
                <a:gdLst>
                  <a:gd name="T0" fmla="*/ 47 w 184"/>
                  <a:gd name="T1" fmla="*/ 0 h 180"/>
                  <a:gd name="T2" fmla="*/ 2 w 184"/>
                  <a:gd name="T3" fmla="*/ 40 h 180"/>
                  <a:gd name="T4" fmla="*/ 0 w 184"/>
                  <a:gd name="T5" fmla="*/ 56 h 180"/>
                  <a:gd name="T6" fmla="*/ 2 w 184"/>
                  <a:gd name="T7" fmla="*/ 74 h 180"/>
                  <a:gd name="T8" fmla="*/ 44 w 184"/>
                  <a:gd name="T9" fmla="*/ 142 h 180"/>
                  <a:gd name="T10" fmla="*/ 100 w 184"/>
                  <a:gd name="T11" fmla="*/ 176 h 180"/>
                  <a:gd name="T12" fmla="*/ 137 w 184"/>
                  <a:gd name="T13" fmla="*/ 180 h 180"/>
                  <a:gd name="T14" fmla="*/ 153 w 184"/>
                  <a:gd name="T15" fmla="*/ 177 h 180"/>
                  <a:gd name="T16" fmla="*/ 166 w 184"/>
                  <a:gd name="T17" fmla="*/ 169 h 180"/>
                  <a:gd name="T18" fmla="*/ 176 w 184"/>
                  <a:gd name="T19" fmla="*/ 156 h 180"/>
                  <a:gd name="T20" fmla="*/ 182 w 184"/>
                  <a:gd name="T21" fmla="*/ 140 h 180"/>
                  <a:gd name="T22" fmla="*/ 184 w 184"/>
                  <a:gd name="T23" fmla="*/ 124 h 180"/>
                  <a:gd name="T24" fmla="*/ 182 w 184"/>
                  <a:gd name="T25" fmla="*/ 106 h 180"/>
                  <a:gd name="T26" fmla="*/ 140 w 184"/>
                  <a:gd name="T27" fmla="*/ 38 h 180"/>
                  <a:gd name="T28" fmla="*/ 84 w 184"/>
                  <a:gd name="T29" fmla="*/ 4 h 180"/>
                  <a:gd name="T30" fmla="*/ 47 w 184"/>
                  <a:gd name="T31" fmla="*/ 0 h 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80"/>
                  <a:gd name="T50" fmla="*/ 184 w 184"/>
                  <a:gd name="T51" fmla="*/ 180 h 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80">
                    <a:moveTo>
                      <a:pt x="47" y="0"/>
                    </a:moveTo>
                    <a:lnTo>
                      <a:pt x="2" y="40"/>
                    </a:lnTo>
                    <a:lnTo>
                      <a:pt x="0" y="56"/>
                    </a:lnTo>
                    <a:lnTo>
                      <a:pt x="2" y="74"/>
                    </a:lnTo>
                    <a:lnTo>
                      <a:pt x="44" y="142"/>
                    </a:lnTo>
                    <a:lnTo>
                      <a:pt x="100" y="176"/>
                    </a:lnTo>
                    <a:lnTo>
                      <a:pt x="137" y="180"/>
                    </a:lnTo>
                    <a:lnTo>
                      <a:pt x="153" y="177"/>
                    </a:lnTo>
                    <a:lnTo>
                      <a:pt x="166" y="169"/>
                    </a:lnTo>
                    <a:lnTo>
                      <a:pt x="176" y="156"/>
                    </a:lnTo>
                    <a:lnTo>
                      <a:pt x="182" y="140"/>
                    </a:lnTo>
                    <a:lnTo>
                      <a:pt x="184" y="124"/>
                    </a:lnTo>
                    <a:lnTo>
                      <a:pt x="182" y="106"/>
                    </a:lnTo>
                    <a:lnTo>
                      <a:pt x="140" y="38"/>
                    </a:lnTo>
                    <a:lnTo>
                      <a:pt x="84" y="4"/>
                    </a:lnTo>
                    <a:lnTo>
                      <a:pt x="47"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12" name="Group 10"/>
            <p:cNvGrpSpPr>
              <a:grpSpLocks/>
            </p:cNvGrpSpPr>
            <p:nvPr/>
          </p:nvGrpSpPr>
          <p:grpSpPr bwMode="auto">
            <a:xfrm>
              <a:off x="8038" y="-1723"/>
              <a:ext cx="184" cy="180"/>
              <a:chOff x="8038" y="-1723"/>
              <a:chExt cx="184" cy="180"/>
            </a:xfrm>
          </p:grpSpPr>
          <p:sp>
            <p:nvSpPr>
              <p:cNvPr id="40" name="Freeform 11"/>
              <p:cNvSpPr>
                <a:spLocks/>
              </p:cNvSpPr>
              <p:nvPr/>
            </p:nvSpPr>
            <p:spPr bwMode="auto">
              <a:xfrm>
                <a:off x="8038" y="-1723"/>
                <a:ext cx="184" cy="180"/>
              </a:xfrm>
              <a:custGeom>
                <a:avLst/>
                <a:gdLst>
                  <a:gd name="T0" fmla="*/ 140 w 184"/>
                  <a:gd name="T1" fmla="*/ 38 h 180"/>
                  <a:gd name="T2" fmla="*/ 84 w 184"/>
                  <a:gd name="T3" fmla="*/ 4 h 180"/>
                  <a:gd name="T4" fmla="*/ 47 w 184"/>
                  <a:gd name="T5" fmla="*/ 0 h 180"/>
                  <a:gd name="T6" fmla="*/ 31 w 184"/>
                  <a:gd name="T7" fmla="*/ 3 h 180"/>
                  <a:gd name="T8" fmla="*/ 18 w 184"/>
                  <a:gd name="T9" fmla="*/ 11 h 180"/>
                  <a:gd name="T10" fmla="*/ 8 w 184"/>
                  <a:gd name="T11" fmla="*/ 24 h 180"/>
                  <a:gd name="T12" fmla="*/ 2 w 184"/>
                  <a:gd name="T13" fmla="*/ 40 h 180"/>
                  <a:gd name="T14" fmla="*/ 0 w 184"/>
                  <a:gd name="T15" fmla="*/ 56 h 180"/>
                  <a:gd name="T16" fmla="*/ 2 w 184"/>
                  <a:gd name="T17" fmla="*/ 74 h 180"/>
                  <a:gd name="T18" fmla="*/ 44 w 184"/>
                  <a:gd name="T19" fmla="*/ 142 h 180"/>
                  <a:gd name="T20" fmla="*/ 100 w 184"/>
                  <a:gd name="T21" fmla="*/ 176 h 180"/>
                  <a:gd name="T22" fmla="*/ 137 w 184"/>
                  <a:gd name="T23" fmla="*/ 180 h 180"/>
                  <a:gd name="T24" fmla="*/ 153 w 184"/>
                  <a:gd name="T25" fmla="*/ 177 h 180"/>
                  <a:gd name="T26" fmla="*/ 166 w 184"/>
                  <a:gd name="T27" fmla="*/ 169 h 180"/>
                  <a:gd name="T28" fmla="*/ 176 w 184"/>
                  <a:gd name="T29" fmla="*/ 156 h 180"/>
                  <a:gd name="T30" fmla="*/ 182 w 184"/>
                  <a:gd name="T31" fmla="*/ 140 h 180"/>
                  <a:gd name="T32" fmla="*/ 184 w 184"/>
                  <a:gd name="T33" fmla="*/ 124 h 180"/>
                  <a:gd name="T34" fmla="*/ 182 w 184"/>
                  <a:gd name="T35" fmla="*/ 106 h 180"/>
                  <a:gd name="T36" fmla="*/ 140 w 184"/>
                  <a:gd name="T37" fmla="*/ 38 h 180"/>
                  <a:gd name="T38" fmla="*/ 140 w 184"/>
                  <a:gd name="T39" fmla="*/ 38 h 1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4"/>
                  <a:gd name="T61" fmla="*/ 0 h 180"/>
                  <a:gd name="T62" fmla="*/ 184 w 184"/>
                  <a:gd name="T63" fmla="*/ 180 h 1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4" h="180">
                    <a:moveTo>
                      <a:pt x="140" y="38"/>
                    </a:moveTo>
                    <a:lnTo>
                      <a:pt x="84" y="4"/>
                    </a:lnTo>
                    <a:lnTo>
                      <a:pt x="47" y="0"/>
                    </a:lnTo>
                    <a:lnTo>
                      <a:pt x="31" y="3"/>
                    </a:lnTo>
                    <a:lnTo>
                      <a:pt x="18" y="11"/>
                    </a:lnTo>
                    <a:lnTo>
                      <a:pt x="8" y="24"/>
                    </a:lnTo>
                    <a:lnTo>
                      <a:pt x="2" y="40"/>
                    </a:lnTo>
                    <a:lnTo>
                      <a:pt x="0" y="56"/>
                    </a:lnTo>
                    <a:lnTo>
                      <a:pt x="2" y="74"/>
                    </a:lnTo>
                    <a:lnTo>
                      <a:pt x="44" y="142"/>
                    </a:lnTo>
                    <a:lnTo>
                      <a:pt x="100" y="176"/>
                    </a:lnTo>
                    <a:lnTo>
                      <a:pt x="137" y="180"/>
                    </a:lnTo>
                    <a:lnTo>
                      <a:pt x="153" y="177"/>
                    </a:lnTo>
                    <a:lnTo>
                      <a:pt x="166" y="169"/>
                    </a:lnTo>
                    <a:lnTo>
                      <a:pt x="176" y="156"/>
                    </a:lnTo>
                    <a:lnTo>
                      <a:pt x="182" y="140"/>
                    </a:lnTo>
                    <a:lnTo>
                      <a:pt x="184" y="124"/>
                    </a:lnTo>
                    <a:lnTo>
                      <a:pt x="182" y="106"/>
                    </a:lnTo>
                    <a:lnTo>
                      <a:pt x="140" y="38"/>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3" name="Group 12"/>
            <p:cNvGrpSpPr>
              <a:grpSpLocks/>
            </p:cNvGrpSpPr>
            <p:nvPr/>
          </p:nvGrpSpPr>
          <p:grpSpPr bwMode="auto">
            <a:xfrm>
              <a:off x="6744" y="-1723"/>
              <a:ext cx="195" cy="154"/>
              <a:chOff x="6744" y="-1723"/>
              <a:chExt cx="195" cy="154"/>
            </a:xfrm>
          </p:grpSpPr>
          <p:sp>
            <p:nvSpPr>
              <p:cNvPr id="39" name="Freeform 13"/>
              <p:cNvSpPr>
                <a:spLocks/>
              </p:cNvSpPr>
              <p:nvPr/>
            </p:nvSpPr>
            <p:spPr bwMode="auto">
              <a:xfrm>
                <a:off x="6744" y="-1723"/>
                <a:ext cx="195" cy="154"/>
              </a:xfrm>
              <a:custGeom>
                <a:avLst/>
                <a:gdLst>
                  <a:gd name="T0" fmla="*/ 103 w 195"/>
                  <a:gd name="T1" fmla="*/ 0 h 154"/>
                  <a:gd name="T2" fmla="*/ 33 w 195"/>
                  <a:gd name="T3" fmla="*/ 19 h 154"/>
                  <a:gd name="T4" fmla="*/ 0 w 195"/>
                  <a:gd name="T5" fmla="*/ 67 h 154"/>
                  <a:gd name="T6" fmla="*/ 2 w 195"/>
                  <a:gd name="T7" fmla="*/ 90 h 154"/>
                  <a:gd name="T8" fmla="*/ 40 w 195"/>
                  <a:gd name="T9" fmla="*/ 139 h 154"/>
                  <a:gd name="T10" fmla="*/ 83 w 195"/>
                  <a:gd name="T11" fmla="*/ 153 h 154"/>
                  <a:gd name="T12" fmla="*/ 111 w 195"/>
                  <a:gd name="T13" fmla="*/ 151 h 154"/>
                  <a:gd name="T14" fmla="*/ 174 w 195"/>
                  <a:gd name="T15" fmla="*/ 124 h 154"/>
                  <a:gd name="T16" fmla="*/ 194 w 195"/>
                  <a:gd name="T17" fmla="*/ 77 h 154"/>
                  <a:gd name="T18" fmla="*/ 191 w 195"/>
                  <a:gd name="T19" fmla="*/ 57 h 154"/>
                  <a:gd name="T20" fmla="*/ 150 w 195"/>
                  <a:gd name="T21" fmla="*/ 12 h 154"/>
                  <a:gd name="T22" fmla="*/ 103 w 195"/>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154"/>
                  <a:gd name="T38" fmla="*/ 195 w 195"/>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154">
                    <a:moveTo>
                      <a:pt x="103" y="0"/>
                    </a:moveTo>
                    <a:lnTo>
                      <a:pt x="33" y="19"/>
                    </a:lnTo>
                    <a:lnTo>
                      <a:pt x="0" y="67"/>
                    </a:lnTo>
                    <a:lnTo>
                      <a:pt x="2" y="90"/>
                    </a:lnTo>
                    <a:lnTo>
                      <a:pt x="40" y="139"/>
                    </a:lnTo>
                    <a:lnTo>
                      <a:pt x="83" y="153"/>
                    </a:lnTo>
                    <a:lnTo>
                      <a:pt x="111" y="151"/>
                    </a:lnTo>
                    <a:lnTo>
                      <a:pt x="174" y="124"/>
                    </a:lnTo>
                    <a:lnTo>
                      <a:pt x="194" y="77"/>
                    </a:lnTo>
                    <a:lnTo>
                      <a:pt x="191" y="57"/>
                    </a:lnTo>
                    <a:lnTo>
                      <a:pt x="150" y="12"/>
                    </a:lnTo>
                    <a:lnTo>
                      <a:pt x="103"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14" name="Group 14"/>
            <p:cNvGrpSpPr>
              <a:grpSpLocks/>
            </p:cNvGrpSpPr>
            <p:nvPr/>
          </p:nvGrpSpPr>
          <p:grpSpPr bwMode="auto">
            <a:xfrm>
              <a:off x="6744" y="-1723"/>
              <a:ext cx="195" cy="154"/>
              <a:chOff x="6744" y="-1723"/>
              <a:chExt cx="195" cy="154"/>
            </a:xfrm>
          </p:grpSpPr>
          <p:sp>
            <p:nvSpPr>
              <p:cNvPr id="38" name="Freeform 15"/>
              <p:cNvSpPr>
                <a:spLocks/>
              </p:cNvSpPr>
              <p:nvPr/>
            </p:nvSpPr>
            <p:spPr bwMode="auto">
              <a:xfrm>
                <a:off x="6744" y="-1723"/>
                <a:ext cx="195" cy="154"/>
              </a:xfrm>
              <a:custGeom>
                <a:avLst/>
                <a:gdLst>
                  <a:gd name="T0" fmla="*/ 194 w 195"/>
                  <a:gd name="T1" fmla="*/ 77 h 154"/>
                  <a:gd name="T2" fmla="*/ 150 w 195"/>
                  <a:gd name="T3" fmla="*/ 12 h 154"/>
                  <a:gd name="T4" fmla="*/ 103 w 195"/>
                  <a:gd name="T5" fmla="*/ 0 h 154"/>
                  <a:gd name="T6" fmla="*/ 77 w 195"/>
                  <a:gd name="T7" fmla="*/ 2 h 154"/>
                  <a:gd name="T8" fmla="*/ 17 w 195"/>
                  <a:gd name="T9" fmla="*/ 33 h 154"/>
                  <a:gd name="T10" fmla="*/ 0 w 195"/>
                  <a:gd name="T11" fmla="*/ 67 h 154"/>
                  <a:gd name="T12" fmla="*/ 2 w 195"/>
                  <a:gd name="T13" fmla="*/ 90 h 154"/>
                  <a:gd name="T14" fmla="*/ 40 w 195"/>
                  <a:gd name="T15" fmla="*/ 139 h 154"/>
                  <a:gd name="T16" fmla="*/ 83 w 195"/>
                  <a:gd name="T17" fmla="*/ 153 h 154"/>
                  <a:gd name="T18" fmla="*/ 111 w 195"/>
                  <a:gd name="T19" fmla="*/ 151 h 154"/>
                  <a:gd name="T20" fmla="*/ 174 w 195"/>
                  <a:gd name="T21" fmla="*/ 124 h 154"/>
                  <a:gd name="T22" fmla="*/ 194 w 195"/>
                  <a:gd name="T23" fmla="*/ 77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5"/>
                  <a:gd name="T37" fmla="*/ 0 h 154"/>
                  <a:gd name="T38" fmla="*/ 195 w 195"/>
                  <a:gd name="T39" fmla="*/ 154 h 1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5" h="154">
                    <a:moveTo>
                      <a:pt x="194" y="77"/>
                    </a:moveTo>
                    <a:lnTo>
                      <a:pt x="150" y="12"/>
                    </a:lnTo>
                    <a:lnTo>
                      <a:pt x="103" y="0"/>
                    </a:lnTo>
                    <a:lnTo>
                      <a:pt x="77" y="2"/>
                    </a:lnTo>
                    <a:lnTo>
                      <a:pt x="17" y="33"/>
                    </a:lnTo>
                    <a:lnTo>
                      <a:pt x="0" y="67"/>
                    </a:lnTo>
                    <a:lnTo>
                      <a:pt x="2" y="90"/>
                    </a:lnTo>
                    <a:lnTo>
                      <a:pt x="40" y="139"/>
                    </a:lnTo>
                    <a:lnTo>
                      <a:pt x="83" y="153"/>
                    </a:lnTo>
                    <a:lnTo>
                      <a:pt x="111" y="151"/>
                    </a:lnTo>
                    <a:lnTo>
                      <a:pt x="174" y="124"/>
                    </a:lnTo>
                    <a:lnTo>
                      <a:pt x="194"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5" name="Group 16"/>
            <p:cNvGrpSpPr>
              <a:grpSpLocks/>
            </p:cNvGrpSpPr>
            <p:nvPr/>
          </p:nvGrpSpPr>
          <p:grpSpPr bwMode="auto">
            <a:xfrm>
              <a:off x="6086" y="-1717"/>
              <a:ext cx="196" cy="153"/>
              <a:chOff x="6086" y="-1717"/>
              <a:chExt cx="196" cy="153"/>
            </a:xfrm>
          </p:grpSpPr>
          <p:sp>
            <p:nvSpPr>
              <p:cNvPr id="37" name="Freeform 17"/>
              <p:cNvSpPr>
                <a:spLocks/>
              </p:cNvSpPr>
              <p:nvPr/>
            </p:nvSpPr>
            <p:spPr bwMode="auto">
              <a:xfrm>
                <a:off x="6086" y="-1717"/>
                <a:ext cx="196" cy="153"/>
              </a:xfrm>
              <a:custGeom>
                <a:avLst/>
                <a:gdLst>
                  <a:gd name="T0" fmla="*/ 104 w 196"/>
                  <a:gd name="T1" fmla="*/ 0 h 153"/>
                  <a:gd name="T2" fmla="*/ 33 w 196"/>
                  <a:gd name="T3" fmla="*/ 19 h 153"/>
                  <a:gd name="T4" fmla="*/ 0 w 196"/>
                  <a:gd name="T5" fmla="*/ 67 h 153"/>
                  <a:gd name="T6" fmla="*/ 3 w 196"/>
                  <a:gd name="T7" fmla="*/ 89 h 153"/>
                  <a:gd name="T8" fmla="*/ 41 w 196"/>
                  <a:gd name="T9" fmla="*/ 138 h 153"/>
                  <a:gd name="T10" fmla="*/ 84 w 196"/>
                  <a:gd name="T11" fmla="*/ 152 h 153"/>
                  <a:gd name="T12" fmla="*/ 112 w 196"/>
                  <a:gd name="T13" fmla="*/ 150 h 153"/>
                  <a:gd name="T14" fmla="*/ 175 w 196"/>
                  <a:gd name="T15" fmla="*/ 123 h 153"/>
                  <a:gd name="T16" fmla="*/ 196 w 196"/>
                  <a:gd name="T17" fmla="*/ 76 h 153"/>
                  <a:gd name="T18" fmla="*/ 193 w 196"/>
                  <a:gd name="T19" fmla="*/ 57 h 153"/>
                  <a:gd name="T20" fmla="*/ 150 w 196"/>
                  <a:gd name="T21" fmla="*/ 12 h 153"/>
                  <a:gd name="T22" fmla="*/ 104 w 196"/>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53"/>
                  <a:gd name="T38" fmla="*/ 196 w 196"/>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53">
                    <a:moveTo>
                      <a:pt x="104" y="0"/>
                    </a:moveTo>
                    <a:lnTo>
                      <a:pt x="33" y="19"/>
                    </a:lnTo>
                    <a:lnTo>
                      <a:pt x="0" y="67"/>
                    </a:lnTo>
                    <a:lnTo>
                      <a:pt x="3" y="89"/>
                    </a:lnTo>
                    <a:lnTo>
                      <a:pt x="41" y="138"/>
                    </a:lnTo>
                    <a:lnTo>
                      <a:pt x="84" y="152"/>
                    </a:lnTo>
                    <a:lnTo>
                      <a:pt x="112" y="150"/>
                    </a:lnTo>
                    <a:lnTo>
                      <a:pt x="175" y="123"/>
                    </a:lnTo>
                    <a:lnTo>
                      <a:pt x="196" y="76"/>
                    </a:lnTo>
                    <a:lnTo>
                      <a:pt x="193" y="57"/>
                    </a:lnTo>
                    <a:lnTo>
                      <a:pt x="150" y="12"/>
                    </a:lnTo>
                    <a:lnTo>
                      <a:pt x="104"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16" name="Group 18"/>
            <p:cNvGrpSpPr>
              <a:grpSpLocks/>
            </p:cNvGrpSpPr>
            <p:nvPr/>
          </p:nvGrpSpPr>
          <p:grpSpPr bwMode="auto">
            <a:xfrm>
              <a:off x="6086" y="-1717"/>
              <a:ext cx="196" cy="153"/>
              <a:chOff x="6086" y="-1717"/>
              <a:chExt cx="196" cy="153"/>
            </a:xfrm>
          </p:grpSpPr>
          <p:sp>
            <p:nvSpPr>
              <p:cNvPr id="36" name="Freeform 19"/>
              <p:cNvSpPr>
                <a:spLocks/>
              </p:cNvSpPr>
              <p:nvPr/>
            </p:nvSpPr>
            <p:spPr bwMode="auto">
              <a:xfrm>
                <a:off x="6086" y="-1717"/>
                <a:ext cx="196" cy="153"/>
              </a:xfrm>
              <a:custGeom>
                <a:avLst/>
                <a:gdLst>
                  <a:gd name="T0" fmla="*/ 196 w 196"/>
                  <a:gd name="T1" fmla="*/ 76 h 153"/>
                  <a:gd name="T2" fmla="*/ 150 w 196"/>
                  <a:gd name="T3" fmla="*/ 12 h 153"/>
                  <a:gd name="T4" fmla="*/ 104 w 196"/>
                  <a:gd name="T5" fmla="*/ 0 h 153"/>
                  <a:gd name="T6" fmla="*/ 77 w 196"/>
                  <a:gd name="T7" fmla="*/ 2 h 153"/>
                  <a:gd name="T8" fmla="*/ 17 w 196"/>
                  <a:gd name="T9" fmla="*/ 33 h 153"/>
                  <a:gd name="T10" fmla="*/ 0 w 196"/>
                  <a:gd name="T11" fmla="*/ 67 h 153"/>
                  <a:gd name="T12" fmla="*/ 3 w 196"/>
                  <a:gd name="T13" fmla="*/ 89 h 153"/>
                  <a:gd name="T14" fmla="*/ 41 w 196"/>
                  <a:gd name="T15" fmla="*/ 138 h 153"/>
                  <a:gd name="T16" fmla="*/ 84 w 196"/>
                  <a:gd name="T17" fmla="*/ 152 h 153"/>
                  <a:gd name="T18" fmla="*/ 112 w 196"/>
                  <a:gd name="T19" fmla="*/ 150 h 153"/>
                  <a:gd name="T20" fmla="*/ 175 w 196"/>
                  <a:gd name="T21" fmla="*/ 123 h 153"/>
                  <a:gd name="T22" fmla="*/ 196 w 196"/>
                  <a:gd name="T23" fmla="*/ 76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53"/>
                  <a:gd name="T38" fmla="*/ 196 w 196"/>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53">
                    <a:moveTo>
                      <a:pt x="196" y="76"/>
                    </a:moveTo>
                    <a:lnTo>
                      <a:pt x="150" y="12"/>
                    </a:lnTo>
                    <a:lnTo>
                      <a:pt x="104" y="0"/>
                    </a:lnTo>
                    <a:lnTo>
                      <a:pt x="77" y="2"/>
                    </a:lnTo>
                    <a:lnTo>
                      <a:pt x="17" y="33"/>
                    </a:lnTo>
                    <a:lnTo>
                      <a:pt x="0" y="67"/>
                    </a:lnTo>
                    <a:lnTo>
                      <a:pt x="3" y="89"/>
                    </a:lnTo>
                    <a:lnTo>
                      <a:pt x="41" y="138"/>
                    </a:lnTo>
                    <a:lnTo>
                      <a:pt x="84" y="152"/>
                    </a:lnTo>
                    <a:lnTo>
                      <a:pt x="112" y="150"/>
                    </a:lnTo>
                    <a:lnTo>
                      <a:pt x="175" y="123"/>
                    </a:lnTo>
                    <a:lnTo>
                      <a:pt x="196" y="76"/>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7" name="Group 20"/>
            <p:cNvGrpSpPr>
              <a:grpSpLocks/>
            </p:cNvGrpSpPr>
            <p:nvPr/>
          </p:nvGrpSpPr>
          <p:grpSpPr bwMode="auto">
            <a:xfrm>
              <a:off x="4525" y="-1726"/>
              <a:ext cx="197" cy="153"/>
              <a:chOff x="4525" y="-1726"/>
              <a:chExt cx="197" cy="153"/>
            </a:xfrm>
          </p:grpSpPr>
          <p:sp>
            <p:nvSpPr>
              <p:cNvPr id="35" name="Freeform 21"/>
              <p:cNvSpPr>
                <a:spLocks/>
              </p:cNvSpPr>
              <p:nvPr/>
            </p:nvSpPr>
            <p:spPr bwMode="auto">
              <a:xfrm>
                <a:off x="4525" y="-1726"/>
                <a:ext cx="197" cy="153"/>
              </a:xfrm>
              <a:custGeom>
                <a:avLst/>
                <a:gdLst>
                  <a:gd name="T0" fmla="*/ 105 w 197"/>
                  <a:gd name="T1" fmla="*/ 0 h 153"/>
                  <a:gd name="T2" fmla="*/ 34 w 197"/>
                  <a:gd name="T3" fmla="*/ 19 h 153"/>
                  <a:gd name="T4" fmla="*/ 0 w 197"/>
                  <a:gd name="T5" fmla="*/ 66 h 153"/>
                  <a:gd name="T6" fmla="*/ 2 w 197"/>
                  <a:gd name="T7" fmla="*/ 89 h 153"/>
                  <a:gd name="T8" fmla="*/ 40 w 197"/>
                  <a:gd name="T9" fmla="*/ 139 h 153"/>
                  <a:gd name="T10" fmla="*/ 83 w 197"/>
                  <a:gd name="T11" fmla="*/ 153 h 153"/>
                  <a:gd name="T12" fmla="*/ 111 w 197"/>
                  <a:gd name="T13" fmla="*/ 151 h 153"/>
                  <a:gd name="T14" fmla="*/ 175 w 197"/>
                  <a:gd name="T15" fmla="*/ 124 h 153"/>
                  <a:gd name="T16" fmla="*/ 197 w 197"/>
                  <a:gd name="T17" fmla="*/ 77 h 153"/>
                  <a:gd name="T18" fmla="*/ 194 w 197"/>
                  <a:gd name="T19" fmla="*/ 57 h 153"/>
                  <a:gd name="T20" fmla="*/ 152 w 197"/>
                  <a:gd name="T21" fmla="*/ 12 h 153"/>
                  <a:gd name="T22" fmla="*/ 105 w 197"/>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3"/>
                  <a:gd name="T38" fmla="*/ 197 w 197"/>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3">
                    <a:moveTo>
                      <a:pt x="105" y="0"/>
                    </a:moveTo>
                    <a:lnTo>
                      <a:pt x="34" y="19"/>
                    </a:lnTo>
                    <a:lnTo>
                      <a:pt x="0" y="66"/>
                    </a:lnTo>
                    <a:lnTo>
                      <a:pt x="2" y="89"/>
                    </a:lnTo>
                    <a:lnTo>
                      <a:pt x="40" y="139"/>
                    </a:lnTo>
                    <a:lnTo>
                      <a:pt x="83" y="153"/>
                    </a:lnTo>
                    <a:lnTo>
                      <a:pt x="111" y="151"/>
                    </a:lnTo>
                    <a:lnTo>
                      <a:pt x="175" y="124"/>
                    </a:lnTo>
                    <a:lnTo>
                      <a:pt x="197" y="77"/>
                    </a:lnTo>
                    <a:lnTo>
                      <a:pt x="194" y="57"/>
                    </a:lnTo>
                    <a:lnTo>
                      <a:pt x="152" y="12"/>
                    </a:lnTo>
                    <a:lnTo>
                      <a:pt x="105"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18" name="Group 22"/>
            <p:cNvGrpSpPr>
              <a:grpSpLocks/>
            </p:cNvGrpSpPr>
            <p:nvPr/>
          </p:nvGrpSpPr>
          <p:grpSpPr bwMode="auto">
            <a:xfrm>
              <a:off x="4525" y="-1726"/>
              <a:ext cx="197" cy="153"/>
              <a:chOff x="4525" y="-1726"/>
              <a:chExt cx="197" cy="153"/>
            </a:xfrm>
          </p:grpSpPr>
          <p:sp>
            <p:nvSpPr>
              <p:cNvPr id="34" name="Freeform 23"/>
              <p:cNvSpPr>
                <a:spLocks/>
              </p:cNvSpPr>
              <p:nvPr/>
            </p:nvSpPr>
            <p:spPr bwMode="auto">
              <a:xfrm>
                <a:off x="4525" y="-1726"/>
                <a:ext cx="197" cy="153"/>
              </a:xfrm>
              <a:custGeom>
                <a:avLst/>
                <a:gdLst>
                  <a:gd name="T0" fmla="*/ 197 w 197"/>
                  <a:gd name="T1" fmla="*/ 77 h 153"/>
                  <a:gd name="T2" fmla="*/ 152 w 197"/>
                  <a:gd name="T3" fmla="*/ 12 h 153"/>
                  <a:gd name="T4" fmla="*/ 105 w 197"/>
                  <a:gd name="T5" fmla="*/ 0 h 153"/>
                  <a:gd name="T6" fmla="*/ 78 w 197"/>
                  <a:gd name="T7" fmla="*/ 2 h 153"/>
                  <a:gd name="T8" fmla="*/ 18 w 197"/>
                  <a:gd name="T9" fmla="*/ 33 h 153"/>
                  <a:gd name="T10" fmla="*/ 0 w 197"/>
                  <a:gd name="T11" fmla="*/ 66 h 153"/>
                  <a:gd name="T12" fmla="*/ 2 w 197"/>
                  <a:gd name="T13" fmla="*/ 89 h 153"/>
                  <a:gd name="T14" fmla="*/ 40 w 197"/>
                  <a:gd name="T15" fmla="*/ 139 h 153"/>
                  <a:gd name="T16" fmla="*/ 83 w 197"/>
                  <a:gd name="T17" fmla="*/ 153 h 153"/>
                  <a:gd name="T18" fmla="*/ 111 w 197"/>
                  <a:gd name="T19" fmla="*/ 151 h 153"/>
                  <a:gd name="T20" fmla="*/ 175 w 197"/>
                  <a:gd name="T21" fmla="*/ 124 h 153"/>
                  <a:gd name="T22" fmla="*/ 197 w 197"/>
                  <a:gd name="T23" fmla="*/ 77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3"/>
                  <a:gd name="T38" fmla="*/ 197 w 197"/>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3">
                    <a:moveTo>
                      <a:pt x="197" y="77"/>
                    </a:moveTo>
                    <a:lnTo>
                      <a:pt x="152" y="12"/>
                    </a:lnTo>
                    <a:lnTo>
                      <a:pt x="105" y="0"/>
                    </a:lnTo>
                    <a:lnTo>
                      <a:pt x="78" y="2"/>
                    </a:lnTo>
                    <a:lnTo>
                      <a:pt x="18" y="33"/>
                    </a:lnTo>
                    <a:lnTo>
                      <a:pt x="0" y="66"/>
                    </a:lnTo>
                    <a:lnTo>
                      <a:pt x="2" y="89"/>
                    </a:lnTo>
                    <a:lnTo>
                      <a:pt x="40" y="139"/>
                    </a:lnTo>
                    <a:lnTo>
                      <a:pt x="83" y="153"/>
                    </a:lnTo>
                    <a:lnTo>
                      <a:pt x="111" y="151"/>
                    </a:lnTo>
                    <a:lnTo>
                      <a:pt x="175" y="124"/>
                    </a:lnTo>
                    <a:lnTo>
                      <a:pt x="197"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9" name="Group 24"/>
            <p:cNvGrpSpPr>
              <a:grpSpLocks/>
            </p:cNvGrpSpPr>
            <p:nvPr/>
          </p:nvGrpSpPr>
          <p:grpSpPr bwMode="auto">
            <a:xfrm>
              <a:off x="3837" y="-1726"/>
              <a:ext cx="197" cy="152"/>
              <a:chOff x="3837" y="-1726"/>
              <a:chExt cx="197" cy="152"/>
            </a:xfrm>
          </p:grpSpPr>
          <p:sp>
            <p:nvSpPr>
              <p:cNvPr id="33" name="Freeform 25"/>
              <p:cNvSpPr>
                <a:spLocks/>
              </p:cNvSpPr>
              <p:nvPr/>
            </p:nvSpPr>
            <p:spPr bwMode="auto">
              <a:xfrm>
                <a:off x="3837" y="-1726"/>
                <a:ext cx="197" cy="152"/>
              </a:xfrm>
              <a:custGeom>
                <a:avLst/>
                <a:gdLst>
                  <a:gd name="T0" fmla="*/ 105 w 197"/>
                  <a:gd name="T1" fmla="*/ 0 h 152"/>
                  <a:gd name="T2" fmla="*/ 34 w 197"/>
                  <a:gd name="T3" fmla="*/ 19 h 152"/>
                  <a:gd name="T4" fmla="*/ 0 w 197"/>
                  <a:gd name="T5" fmla="*/ 66 h 152"/>
                  <a:gd name="T6" fmla="*/ 3 w 197"/>
                  <a:gd name="T7" fmla="*/ 89 h 152"/>
                  <a:gd name="T8" fmla="*/ 40 w 197"/>
                  <a:gd name="T9" fmla="*/ 138 h 152"/>
                  <a:gd name="T10" fmla="*/ 83 w 197"/>
                  <a:gd name="T11" fmla="*/ 153 h 152"/>
                  <a:gd name="T12" fmla="*/ 112 w 197"/>
                  <a:gd name="T13" fmla="*/ 151 h 152"/>
                  <a:gd name="T14" fmla="*/ 176 w 197"/>
                  <a:gd name="T15" fmla="*/ 124 h 152"/>
                  <a:gd name="T16" fmla="*/ 197 w 197"/>
                  <a:gd name="T17" fmla="*/ 77 h 152"/>
                  <a:gd name="T18" fmla="*/ 194 w 197"/>
                  <a:gd name="T19" fmla="*/ 57 h 152"/>
                  <a:gd name="T20" fmla="*/ 152 w 197"/>
                  <a:gd name="T21" fmla="*/ 12 h 152"/>
                  <a:gd name="T22" fmla="*/ 105 w 197"/>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2"/>
                  <a:gd name="T38" fmla="*/ 197 w 19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2">
                    <a:moveTo>
                      <a:pt x="105" y="0"/>
                    </a:moveTo>
                    <a:lnTo>
                      <a:pt x="34" y="19"/>
                    </a:lnTo>
                    <a:lnTo>
                      <a:pt x="0" y="66"/>
                    </a:lnTo>
                    <a:lnTo>
                      <a:pt x="3" y="89"/>
                    </a:lnTo>
                    <a:lnTo>
                      <a:pt x="40" y="138"/>
                    </a:lnTo>
                    <a:lnTo>
                      <a:pt x="83" y="153"/>
                    </a:lnTo>
                    <a:lnTo>
                      <a:pt x="112" y="151"/>
                    </a:lnTo>
                    <a:lnTo>
                      <a:pt x="176" y="124"/>
                    </a:lnTo>
                    <a:lnTo>
                      <a:pt x="197" y="77"/>
                    </a:lnTo>
                    <a:lnTo>
                      <a:pt x="194" y="57"/>
                    </a:lnTo>
                    <a:lnTo>
                      <a:pt x="152" y="12"/>
                    </a:lnTo>
                    <a:lnTo>
                      <a:pt x="105"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0" name="Group 26"/>
            <p:cNvGrpSpPr>
              <a:grpSpLocks/>
            </p:cNvGrpSpPr>
            <p:nvPr/>
          </p:nvGrpSpPr>
          <p:grpSpPr bwMode="auto">
            <a:xfrm>
              <a:off x="3837" y="-1726"/>
              <a:ext cx="197" cy="152"/>
              <a:chOff x="3837" y="-1726"/>
              <a:chExt cx="197" cy="152"/>
            </a:xfrm>
          </p:grpSpPr>
          <p:sp>
            <p:nvSpPr>
              <p:cNvPr id="32" name="Freeform 27"/>
              <p:cNvSpPr>
                <a:spLocks/>
              </p:cNvSpPr>
              <p:nvPr/>
            </p:nvSpPr>
            <p:spPr bwMode="auto">
              <a:xfrm>
                <a:off x="3837" y="-1726"/>
                <a:ext cx="197" cy="152"/>
              </a:xfrm>
              <a:custGeom>
                <a:avLst/>
                <a:gdLst>
                  <a:gd name="T0" fmla="*/ 197 w 197"/>
                  <a:gd name="T1" fmla="*/ 77 h 152"/>
                  <a:gd name="T2" fmla="*/ 152 w 197"/>
                  <a:gd name="T3" fmla="*/ 12 h 152"/>
                  <a:gd name="T4" fmla="*/ 105 w 197"/>
                  <a:gd name="T5" fmla="*/ 0 h 152"/>
                  <a:gd name="T6" fmla="*/ 78 w 197"/>
                  <a:gd name="T7" fmla="*/ 2 h 152"/>
                  <a:gd name="T8" fmla="*/ 18 w 197"/>
                  <a:gd name="T9" fmla="*/ 33 h 152"/>
                  <a:gd name="T10" fmla="*/ 0 w 197"/>
                  <a:gd name="T11" fmla="*/ 66 h 152"/>
                  <a:gd name="T12" fmla="*/ 3 w 197"/>
                  <a:gd name="T13" fmla="*/ 89 h 152"/>
                  <a:gd name="T14" fmla="*/ 40 w 197"/>
                  <a:gd name="T15" fmla="*/ 138 h 152"/>
                  <a:gd name="T16" fmla="*/ 83 w 197"/>
                  <a:gd name="T17" fmla="*/ 153 h 152"/>
                  <a:gd name="T18" fmla="*/ 112 w 197"/>
                  <a:gd name="T19" fmla="*/ 151 h 152"/>
                  <a:gd name="T20" fmla="*/ 176 w 197"/>
                  <a:gd name="T21" fmla="*/ 124 h 152"/>
                  <a:gd name="T22" fmla="*/ 197 w 197"/>
                  <a:gd name="T23" fmla="*/ 77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2"/>
                  <a:gd name="T38" fmla="*/ 197 w 19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2">
                    <a:moveTo>
                      <a:pt x="197" y="77"/>
                    </a:moveTo>
                    <a:lnTo>
                      <a:pt x="152" y="12"/>
                    </a:lnTo>
                    <a:lnTo>
                      <a:pt x="105" y="0"/>
                    </a:lnTo>
                    <a:lnTo>
                      <a:pt x="78" y="2"/>
                    </a:lnTo>
                    <a:lnTo>
                      <a:pt x="18" y="33"/>
                    </a:lnTo>
                    <a:lnTo>
                      <a:pt x="0" y="66"/>
                    </a:lnTo>
                    <a:lnTo>
                      <a:pt x="3" y="89"/>
                    </a:lnTo>
                    <a:lnTo>
                      <a:pt x="40" y="138"/>
                    </a:lnTo>
                    <a:lnTo>
                      <a:pt x="83" y="153"/>
                    </a:lnTo>
                    <a:lnTo>
                      <a:pt x="112" y="151"/>
                    </a:lnTo>
                    <a:lnTo>
                      <a:pt x="176" y="124"/>
                    </a:lnTo>
                    <a:lnTo>
                      <a:pt x="197"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1" name="Group 28"/>
            <p:cNvGrpSpPr>
              <a:grpSpLocks/>
            </p:cNvGrpSpPr>
            <p:nvPr/>
          </p:nvGrpSpPr>
          <p:grpSpPr bwMode="auto">
            <a:xfrm>
              <a:off x="3058" y="-1726"/>
              <a:ext cx="197" cy="152"/>
              <a:chOff x="3058" y="-1726"/>
              <a:chExt cx="197" cy="152"/>
            </a:xfrm>
          </p:grpSpPr>
          <p:sp>
            <p:nvSpPr>
              <p:cNvPr id="31" name="Freeform 29"/>
              <p:cNvSpPr>
                <a:spLocks/>
              </p:cNvSpPr>
              <p:nvPr/>
            </p:nvSpPr>
            <p:spPr bwMode="auto">
              <a:xfrm>
                <a:off x="3058" y="-1726"/>
                <a:ext cx="197" cy="152"/>
              </a:xfrm>
              <a:custGeom>
                <a:avLst/>
                <a:gdLst>
                  <a:gd name="T0" fmla="*/ 105 w 197"/>
                  <a:gd name="T1" fmla="*/ 0 h 152"/>
                  <a:gd name="T2" fmla="*/ 34 w 197"/>
                  <a:gd name="T3" fmla="*/ 19 h 152"/>
                  <a:gd name="T4" fmla="*/ 0 w 197"/>
                  <a:gd name="T5" fmla="*/ 66 h 152"/>
                  <a:gd name="T6" fmla="*/ 3 w 197"/>
                  <a:gd name="T7" fmla="*/ 89 h 152"/>
                  <a:gd name="T8" fmla="*/ 41 w 197"/>
                  <a:gd name="T9" fmla="*/ 138 h 152"/>
                  <a:gd name="T10" fmla="*/ 83 w 197"/>
                  <a:gd name="T11" fmla="*/ 153 h 152"/>
                  <a:gd name="T12" fmla="*/ 112 w 197"/>
                  <a:gd name="T13" fmla="*/ 151 h 152"/>
                  <a:gd name="T14" fmla="*/ 175 w 197"/>
                  <a:gd name="T15" fmla="*/ 124 h 152"/>
                  <a:gd name="T16" fmla="*/ 198 w 197"/>
                  <a:gd name="T17" fmla="*/ 77 h 152"/>
                  <a:gd name="T18" fmla="*/ 194 w 197"/>
                  <a:gd name="T19" fmla="*/ 57 h 152"/>
                  <a:gd name="T20" fmla="*/ 152 w 197"/>
                  <a:gd name="T21" fmla="*/ 12 h 152"/>
                  <a:gd name="T22" fmla="*/ 105 w 197"/>
                  <a:gd name="T23" fmla="*/ 0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2"/>
                  <a:gd name="T38" fmla="*/ 197 w 19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2">
                    <a:moveTo>
                      <a:pt x="105" y="0"/>
                    </a:moveTo>
                    <a:lnTo>
                      <a:pt x="34" y="19"/>
                    </a:lnTo>
                    <a:lnTo>
                      <a:pt x="0" y="66"/>
                    </a:lnTo>
                    <a:lnTo>
                      <a:pt x="3" y="89"/>
                    </a:lnTo>
                    <a:lnTo>
                      <a:pt x="41" y="138"/>
                    </a:lnTo>
                    <a:lnTo>
                      <a:pt x="83" y="153"/>
                    </a:lnTo>
                    <a:lnTo>
                      <a:pt x="112" y="151"/>
                    </a:lnTo>
                    <a:lnTo>
                      <a:pt x="175" y="124"/>
                    </a:lnTo>
                    <a:lnTo>
                      <a:pt x="198" y="77"/>
                    </a:lnTo>
                    <a:lnTo>
                      <a:pt x="194" y="57"/>
                    </a:lnTo>
                    <a:lnTo>
                      <a:pt x="152" y="12"/>
                    </a:lnTo>
                    <a:lnTo>
                      <a:pt x="105"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2" name="Group 30"/>
            <p:cNvGrpSpPr>
              <a:grpSpLocks/>
            </p:cNvGrpSpPr>
            <p:nvPr/>
          </p:nvGrpSpPr>
          <p:grpSpPr bwMode="auto">
            <a:xfrm>
              <a:off x="3058" y="-1726"/>
              <a:ext cx="197" cy="152"/>
              <a:chOff x="3058" y="-1726"/>
              <a:chExt cx="197" cy="152"/>
            </a:xfrm>
          </p:grpSpPr>
          <p:sp>
            <p:nvSpPr>
              <p:cNvPr id="30" name="Freeform 31"/>
              <p:cNvSpPr>
                <a:spLocks/>
              </p:cNvSpPr>
              <p:nvPr/>
            </p:nvSpPr>
            <p:spPr bwMode="auto">
              <a:xfrm>
                <a:off x="3058" y="-1726"/>
                <a:ext cx="197" cy="152"/>
              </a:xfrm>
              <a:custGeom>
                <a:avLst/>
                <a:gdLst>
                  <a:gd name="T0" fmla="*/ 198 w 197"/>
                  <a:gd name="T1" fmla="*/ 77 h 152"/>
                  <a:gd name="T2" fmla="*/ 152 w 197"/>
                  <a:gd name="T3" fmla="*/ 12 h 152"/>
                  <a:gd name="T4" fmla="*/ 105 w 197"/>
                  <a:gd name="T5" fmla="*/ 0 h 152"/>
                  <a:gd name="T6" fmla="*/ 79 w 197"/>
                  <a:gd name="T7" fmla="*/ 2 h 152"/>
                  <a:gd name="T8" fmla="*/ 18 w 197"/>
                  <a:gd name="T9" fmla="*/ 33 h 152"/>
                  <a:gd name="T10" fmla="*/ 0 w 197"/>
                  <a:gd name="T11" fmla="*/ 66 h 152"/>
                  <a:gd name="T12" fmla="*/ 3 w 197"/>
                  <a:gd name="T13" fmla="*/ 89 h 152"/>
                  <a:gd name="T14" fmla="*/ 41 w 197"/>
                  <a:gd name="T15" fmla="*/ 138 h 152"/>
                  <a:gd name="T16" fmla="*/ 83 w 197"/>
                  <a:gd name="T17" fmla="*/ 153 h 152"/>
                  <a:gd name="T18" fmla="*/ 112 w 197"/>
                  <a:gd name="T19" fmla="*/ 151 h 152"/>
                  <a:gd name="T20" fmla="*/ 175 w 197"/>
                  <a:gd name="T21" fmla="*/ 124 h 152"/>
                  <a:gd name="T22" fmla="*/ 198 w 197"/>
                  <a:gd name="T23" fmla="*/ 77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2"/>
                  <a:gd name="T38" fmla="*/ 197 w 197"/>
                  <a:gd name="T39" fmla="*/ 152 h 1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2">
                    <a:moveTo>
                      <a:pt x="198" y="77"/>
                    </a:moveTo>
                    <a:lnTo>
                      <a:pt x="152" y="12"/>
                    </a:lnTo>
                    <a:lnTo>
                      <a:pt x="105" y="0"/>
                    </a:lnTo>
                    <a:lnTo>
                      <a:pt x="79" y="2"/>
                    </a:lnTo>
                    <a:lnTo>
                      <a:pt x="18" y="33"/>
                    </a:lnTo>
                    <a:lnTo>
                      <a:pt x="0" y="66"/>
                    </a:lnTo>
                    <a:lnTo>
                      <a:pt x="3" y="89"/>
                    </a:lnTo>
                    <a:lnTo>
                      <a:pt x="41" y="138"/>
                    </a:lnTo>
                    <a:lnTo>
                      <a:pt x="83" y="153"/>
                    </a:lnTo>
                    <a:lnTo>
                      <a:pt x="112" y="151"/>
                    </a:lnTo>
                    <a:lnTo>
                      <a:pt x="175" y="124"/>
                    </a:lnTo>
                    <a:lnTo>
                      <a:pt x="198"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3" name="Group 32"/>
            <p:cNvGrpSpPr>
              <a:grpSpLocks/>
            </p:cNvGrpSpPr>
            <p:nvPr/>
          </p:nvGrpSpPr>
          <p:grpSpPr bwMode="auto">
            <a:xfrm>
              <a:off x="2322" y="-1723"/>
              <a:ext cx="197" cy="153"/>
              <a:chOff x="2322" y="-1723"/>
              <a:chExt cx="197" cy="153"/>
            </a:xfrm>
          </p:grpSpPr>
          <p:sp>
            <p:nvSpPr>
              <p:cNvPr id="29" name="Freeform 33"/>
              <p:cNvSpPr>
                <a:spLocks/>
              </p:cNvSpPr>
              <p:nvPr/>
            </p:nvSpPr>
            <p:spPr bwMode="auto">
              <a:xfrm>
                <a:off x="2322" y="-1723"/>
                <a:ext cx="197" cy="153"/>
              </a:xfrm>
              <a:custGeom>
                <a:avLst/>
                <a:gdLst>
                  <a:gd name="T0" fmla="*/ 106 w 197"/>
                  <a:gd name="T1" fmla="*/ 0 h 153"/>
                  <a:gd name="T2" fmla="*/ 34 w 197"/>
                  <a:gd name="T3" fmla="*/ 18 h 153"/>
                  <a:gd name="T4" fmla="*/ 0 w 197"/>
                  <a:gd name="T5" fmla="*/ 66 h 153"/>
                  <a:gd name="T6" fmla="*/ 2 w 197"/>
                  <a:gd name="T7" fmla="*/ 88 h 153"/>
                  <a:gd name="T8" fmla="*/ 39 w 197"/>
                  <a:gd name="T9" fmla="*/ 138 h 153"/>
                  <a:gd name="T10" fmla="*/ 81 w 197"/>
                  <a:gd name="T11" fmla="*/ 153 h 153"/>
                  <a:gd name="T12" fmla="*/ 110 w 197"/>
                  <a:gd name="T13" fmla="*/ 151 h 153"/>
                  <a:gd name="T14" fmla="*/ 174 w 197"/>
                  <a:gd name="T15" fmla="*/ 125 h 153"/>
                  <a:gd name="T16" fmla="*/ 197 w 197"/>
                  <a:gd name="T17" fmla="*/ 77 h 153"/>
                  <a:gd name="T18" fmla="*/ 194 w 197"/>
                  <a:gd name="T19" fmla="*/ 57 h 153"/>
                  <a:gd name="T20" fmla="*/ 152 w 197"/>
                  <a:gd name="T21" fmla="*/ 12 h 153"/>
                  <a:gd name="T22" fmla="*/ 106 w 197"/>
                  <a:gd name="T23" fmla="*/ 0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3"/>
                  <a:gd name="T38" fmla="*/ 197 w 197"/>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3">
                    <a:moveTo>
                      <a:pt x="106" y="0"/>
                    </a:moveTo>
                    <a:lnTo>
                      <a:pt x="34" y="18"/>
                    </a:lnTo>
                    <a:lnTo>
                      <a:pt x="0" y="66"/>
                    </a:lnTo>
                    <a:lnTo>
                      <a:pt x="2" y="88"/>
                    </a:lnTo>
                    <a:lnTo>
                      <a:pt x="39" y="138"/>
                    </a:lnTo>
                    <a:lnTo>
                      <a:pt x="81" y="153"/>
                    </a:lnTo>
                    <a:lnTo>
                      <a:pt x="110" y="151"/>
                    </a:lnTo>
                    <a:lnTo>
                      <a:pt x="174" y="125"/>
                    </a:lnTo>
                    <a:lnTo>
                      <a:pt x="197" y="77"/>
                    </a:lnTo>
                    <a:lnTo>
                      <a:pt x="194" y="57"/>
                    </a:lnTo>
                    <a:lnTo>
                      <a:pt x="152" y="12"/>
                    </a:lnTo>
                    <a:lnTo>
                      <a:pt x="106"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4" name="Group 34"/>
            <p:cNvGrpSpPr>
              <a:grpSpLocks/>
            </p:cNvGrpSpPr>
            <p:nvPr/>
          </p:nvGrpSpPr>
          <p:grpSpPr bwMode="auto">
            <a:xfrm>
              <a:off x="2322" y="-1723"/>
              <a:ext cx="197" cy="153"/>
              <a:chOff x="2322" y="-1723"/>
              <a:chExt cx="197" cy="153"/>
            </a:xfrm>
          </p:grpSpPr>
          <p:sp>
            <p:nvSpPr>
              <p:cNvPr id="28" name="Freeform 35"/>
              <p:cNvSpPr>
                <a:spLocks/>
              </p:cNvSpPr>
              <p:nvPr/>
            </p:nvSpPr>
            <p:spPr bwMode="auto">
              <a:xfrm>
                <a:off x="2322" y="-1723"/>
                <a:ext cx="197" cy="153"/>
              </a:xfrm>
              <a:custGeom>
                <a:avLst/>
                <a:gdLst>
                  <a:gd name="T0" fmla="*/ 197 w 197"/>
                  <a:gd name="T1" fmla="*/ 77 h 153"/>
                  <a:gd name="T2" fmla="*/ 152 w 197"/>
                  <a:gd name="T3" fmla="*/ 12 h 153"/>
                  <a:gd name="T4" fmla="*/ 106 w 197"/>
                  <a:gd name="T5" fmla="*/ 0 h 153"/>
                  <a:gd name="T6" fmla="*/ 79 w 197"/>
                  <a:gd name="T7" fmla="*/ 2 h 153"/>
                  <a:gd name="T8" fmla="*/ 18 w 197"/>
                  <a:gd name="T9" fmla="*/ 32 h 153"/>
                  <a:gd name="T10" fmla="*/ 0 w 197"/>
                  <a:gd name="T11" fmla="*/ 66 h 153"/>
                  <a:gd name="T12" fmla="*/ 2 w 197"/>
                  <a:gd name="T13" fmla="*/ 88 h 153"/>
                  <a:gd name="T14" fmla="*/ 39 w 197"/>
                  <a:gd name="T15" fmla="*/ 138 h 153"/>
                  <a:gd name="T16" fmla="*/ 81 w 197"/>
                  <a:gd name="T17" fmla="*/ 153 h 153"/>
                  <a:gd name="T18" fmla="*/ 110 w 197"/>
                  <a:gd name="T19" fmla="*/ 151 h 153"/>
                  <a:gd name="T20" fmla="*/ 174 w 197"/>
                  <a:gd name="T21" fmla="*/ 125 h 153"/>
                  <a:gd name="T22" fmla="*/ 197 w 197"/>
                  <a:gd name="T23" fmla="*/ 77 h 1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
                  <a:gd name="T37" fmla="*/ 0 h 153"/>
                  <a:gd name="T38" fmla="*/ 197 w 197"/>
                  <a:gd name="T39" fmla="*/ 153 h 1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 h="153">
                    <a:moveTo>
                      <a:pt x="197" y="77"/>
                    </a:moveTo>
                    <a:lnTo>
                      <a:pt x="152" y="12"/>
                    </a:lnTo>
                    <a:lnTo>
                      <a:pt x="106" y="0"/>
                    </a:lnTo>
                    <a:lnTo>
                      <a:pt x="79" y="2"/>
                    </a:lnTo>
                    <a:lnTo>
                      <a:pt x="18" y="32"/>
                    </a:lnTo>
                    <a:lnTo>
                      <a:pt x="0" y="66"/>
                    </a:lnTo>
                    <a:lnTo>
                      <a:pt x="2" y="88"/>
                    </a:lnTo>
                    <a:lnTo>
                      <a:pt x="39" y="138"/>
                    </a:lnTo>
                    <a:lnTo>
                      <a:pt x="81" y="153"/>
                    </a:lnTo>
                    <a:lnTo>
                      <a:pt x="110" y="151"/>
                    </a:lnTo>
                    <a:lnTo>
                      <a:pt x="174" y="125"/>
                    </a:lnTo>
                    <a:lnTo>
                      <a:pt x="197" y="7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5" name="Group 36"/>
            <p:cNvGrpSpPr>
              <a:grpSpLocks/>
            </p:cNvGrpSpPr>
            <p:nvPr/>
          </p:nvGrpSpPr>
          <p:grpSpPr bwMode="auto">
            <a:xfrm>
              <a:off x="2225" y="-2004"/>
              <a:ext cx="6082" cy="13"/>
              <a:chOff x="2225" y="-2004"/>
              <a:chExt cx="6082" cy="13"/>
            </a:xfrm>
          </p:grpSpPr>
          <p:sp>
            <p:nvSpPr>
              <p:cNvPr id="27" name="Freeform 37"/>
              <p:cNvSpPr>
                <a:spLocks/>
              </p:cNvSpPr>
              <p:nvPr/>
            </p:nvSpPr>
            <p:spPr bwMode="auto">
              <a:xfrm>
                <a:off x="2225" y="-2004"/>
                <a:ext cx="6082" cy="13"/>
              </a:xfrm>
              <a:custGeom>
                <a:avLst/>
                <a:gdLst>
                  <a:gd name="T0" fmla="*/ 6081 w 6082"/>
                  <a:gd name="T1" fmla="*/ 0 h 13"/>
                  <a:gd name="T2" fmla="*/ 0 w 6082"/>
                  <a:gd name="T3" fmla="*/ 13 h 13"/>
                  <a:gd name="T4" fmla="*/ 0 60000 65536"/>
                  <a:gd name="T5" fmla="*/ 0 60000 65536"/>
                  <a:gd name="T6" fmla="*/ 0 w 6082"/>
                  <a:gd name="T7" fmla="*/ 0 h 13"/>
                  <a:gd name="T8" fmla="*/ 6082 w 6082"/>
                  <a:gd name="T9" fmla="*/ 13 h 13"/>
                </a:gdLst>
                <a:ahLst/>
                <a:cxnLst>
                  <a:cxn ang="T4">
                    <a:pos x="T0" y="T1"/>
                  </a:cxn>
                  <a:cxn ang="T5">
                    <a:pos x="T2" y="T3"/>
                  </a:cxn>
                </a:cxnLst>
                <a:rect l="T6" t="T7" r="T8" b="T9"/>
                <a:pathLst>
                  <a:path w="6082" h="13">
                    <a:moveTo>
                      <a:pt x="6081" y="0"/>
                    </a:moveTo>
                    <a:lnTo>
                      <a:pt x="0" y="13"/>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sp>
          <p:nvSpPr>
            <p:cNvPr id="26" name="Freeform 39"/>
            <p:cNvSpPr>
              <a:spLocks/>
            </p:cNvSpPr>
            <p:nvPr/>
          </p:nvSpPr>
          <p:spPr bwMode="auto">
            <a:xfrm>
              <a:off x="2207" y="-1268"/>
              <a:ext cx="6100" cy="2"/>
            </a:xfrm>
            <a:custGeom>
              <a:avLst/>
              <a:gdLst>
                <a:gd name="T0" fmla="*/ 6099 w 6100"/>
                <a:gd name="T1" fmla="*/ 0 h 2"/>
                <a:gd name="T2" fmla="*/ 0 w 6100"/>
                <a:gd name="T3" fmla="*/ 0 h 2"/>
                <a:gd name="T4" fmla="*/ 0 60000 65536"/>
                <a:gd name="T5" fmla="*/ 0 60000 65536"/>
                <a:gd name="T6" fmla="*/ 0 w 6100"/>
                <a:gd name="T7" fmla="*/ 0 h 2"/>
                <a:gd name="T8" fmla="*/ 6100 w 6100"/>
                <a:gd name="T9" fmla="*/ 2 h 2"/>
              </a:gdLst>
              <a:ahLst/>
              <a:cxnLst>
                <a:cxn ang="T4">
                  <a:pos x="T0" y="T1"/>
                </a:cxn>
                <a:cxn ang="T5">
                  <a:pos x="T2" y="T3"/>
                </a:cxn>
              </a:cxnLst>
              <a:rect l="T6" t="T7" r="T8" b="T9"/>
              <a:pathLst>
                <a:path w="6100" h="2">
                  <a:moveTo>
                    <a:pt x="6099" y="0"/>
                  </a:moveTo>
                  <a:lnTo>
                    <a:pt x="0" y="0"/>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sp>
        <p:nvSpPr>
          <p:cNvPr id="45" name="Pie 44"/>
          <p:cNvSpPr/>
          <p:nvPr/>
        </p:nvSpPr>
        <p:spPr bwMode="auto">
          <a:xfrm>
            <a:off x="3810000" y="2213644"/>
            <a:ext cx="4724400" cy="1905000"/>
          </a:xfrm>
          <a:prstGeom prst="pie">
            <a:avLst>
              <a:gd name="adj1" fmla="val 20710181"/>
              <a:gd name="adj2" fmla="val 807614"/>
            </a:avLst>
          </a:prstGeom>
          <a:solidFill>
            <a:srgbClr val="008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sp>
        <p:nvSpPr>
          <p:cNvPr id="46" name="Pie 45"/>
          <p:cNvSpPr/>
          <p:nvPr/>
        </p:nvSpPr>
        <p:spPr bwMode="auto">
          <a:xfrm>
            <a:off x="685800" y="2207956"/>
            <a:ext cx="4724400" cy="1905000"/>
          </a:xfrm>
          <a:prstGeom prst="pie">
            <a:avLst>
              <a:gd name="adj1" fmla="val 20710181"/>
              <a:gd name="adj2" fmla="val 807614"/>
            </a:avLst>
          </a:prstGeom>
          <a:solidFill>
            <a:srgbClr val="008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sp>
        <p:nvSpPr>
          <p:cNvPr id="47" name="Pie 46"/>
          <p:cNvSpPr/>
          <p:nvPr/>
        </p:nvSpPr>
        <p:spPr bwMode="auto">
          <a:xfrm>
            <a:off x="4724400" y="1715500"/>
            <a:ext cx="2971800" cy="2971800"/>
          </a:xfrm>
          <a:prstGeom prst="pie">
            <a:avLst>
              <a:gd name="adj1" fmla="val 16086512"/>
              <a:gd name="adj2" fmla="val 5273374"/>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sp>
        <p:nvSpPr>
          <p:cNvPr id="48" name="Pie 47"/>
          <p:cNvSpPr/>
          <p:nvPr/>
        </p:nvSpPr>
        <p:spPr bwMode="auto">
          <a:xfrm rot="254007">
            <a:off x="1524000" y="1647261"/>
            <a:ext cx="2971800" cy="2971800"/>
          </a:xfrm>
          <a:prstGeom prst="pie">
            <a:avLst>
              <a:gd name="adj1" fmla="val 15835639"/>
              <a:gd name="adj2" fmla="val 5189382"/>
            </a:avLst>
          </a:prstGeom>
          <a:solidFill>
            <a:srgbClr val="FFFF00">
              <a:alpha val="50000"/>
            </a:srgb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sp>
        <p:nvSpPr>
          <p:cNvPr id="49" name="Pie 48"/>
          <p:cNvSpPr/>
          <p:nvPr/>
        </p:nvSpPr>
        <p:spPr bwMode="auto">
          <a:xfrm rot="14228690">
            <a:off x="2519363" y="2739438"/>
            <a:ext cx="917575" cy="873125"/>
          </a:xfrm>
          <a:prstGeom prst="pie">
            <a:avLst>
              <a:gd name="adj1" fmla="val 2107167"/>
              <a:gd name="adj2" fmla="val 12523489"/>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sp>
        <p:nvSpPr>
          <p:cNvPr id="50" name="Pie 49"/>
          <p:cNvSpPr/>
          <p:nvPr/>
        </p:nvSpPr>
        <p:spPr bwMode="auto">
          <a:xfrm rot="14716968">
            <a:off x="5774351" y="2753086"/>
            <a:ext cx="917575" cy="873125"/>
          </a:xfrm>
          <a:prstGeom prst="pie">
            <a:avLst>
              <a:gd name="adj1" fmla="val 1031259"/>
              <a:gd name="adj2" fmla="val 12123636"/>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800" dirty="0">
              <a:latin typeface="Arial" pitchFamily="34" charset="0"/>
              <a:cs typeface="Arial" pitchFamily="34" charset="0"/>
            </a:endParaRPr>
          </a:p>
        </p:txBody>
      </p:sp>
      <p:grpSp>
        <p:nvGrpSpPr>
          <p:cNvPr id="51" name="Group 68"/>
          <p:cNvGrpSpPr>
            <a:grpSpLocks/>
          </p:cNvGrpSpPr>
          <p:nvPr/>
        </p:nvGrpSpPr>
        <p:grpSpPr bwMode="auto">
          <a:xfrm>
            <a:off x="266634" y="4744829"/>
            <a:ext cx="5600590" cy="1524000"/>
            <a:chOff x="1296" y="10973"/>
            <a:chExt cx="6758" cy="1961"/>
          </a:xfrm>
        </p:grpSpPr>
        <p:sp>
          <p:nvSpPr>
            <p:cNvPr id="52"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53" name="Picture 70"/>
            <p:cNvPicPr>
              <a:picLocks noChangeArrowheads="1"/>
            </p:cNvPicPr>
            <p:nvPr/>
          </p:nvPicPr>
          <p:blipFill>
            <a:blip r:embed="rId3" cstate="screen"/>
            <a:srcRect/>
            <a:stretch>
              <a:fillRect/>
            </a:stretch>
          </p:blipFill>
          <p:spPr bwMode="auto">
            <a:xfrm>
              <a:off x="1585" y="11746"/>
              <a:ext cx="662" cy="612"/>
            </a:xfrm>
            <a:prstGeom prst="rect">
              <a:avLst/>
            </a:prstGeom>
            <a:noFill/>
            <a:ln w="9525">
              <a:noFill/>
              <a:miter lim="800000"/>
              <a:headEnd/>
              <a:tailEnd/>
            </a:ln>
          </p:spPr>
        </p:pic>
        <p:pic>
          <p:nvPicPr>
            <p:cNvPr id="54" name="Picture 71"/>
            <p:cNvPicPr>
              <a:picLocks noChangeArrowheads="1"/>
            </p:cNvPicPr>
            <p:nvPr/>
          </p:nvPicPr>
          <p:blipFill>
            <a:blip r:embed="rId4" cstate="screen"/>
            <a:srcRect/>
            <a:stretch>
              <a:fillRect/>
            </a:stretch>
          </p:blipFill>
          <p:spPr bwMode="auto">
            <a:xfrm>
              <a:off x="1629" y="11089"/>
              <a:ext cx="617" cy="579"/>
            </a:xfrm>
            <a:prstGeom prst="rect">
              <a:avLst/>
            </a:prstGeom>
            <a:noFill/>
            <a:ln w="9525">
              <a:noFill/>
              <a:miter lim="800000"/>
              <a:headEnd/>
              <a:tailEnd/>
            </a:ln>
          </p:spPr>
        </p:pic>
        <p:pic>
          <p:nvPicPr>
            <p:cNvPr id="55" name="Picture 72"/>
            <p:cNvPicPr>
              <a:picLocks noChangeArrowheads="1"/>
            </p:cNvPicPr>
            <p:nvPr/>
          </p:nvPicPr>
          <p:blipFill>
            <a:blip r:embed="rId5" cstate="screen"/>
            <a:srcRect/>
            <a:stretch>
              <a:fillRect/>
            </a:stretch>
          </p:blipFill>
          <p:spPr bwMode="auto">
            <a:xfrm>
              <a:off x="1612" y="12366"/>
              <a:ext cx="662" cy="486"/>
            </a:xfrm>
            <a:prstGeom prst="rect">
              <a:avLst/>
            </a:prstGeom>
            <a:noFill/>
            <a:ln w="9525">
              <a:noFill/>
              <a:miter lim="800000"/>
              <a:headEnd/>
              <a:tailEnd/>
            </a:ln>
          </p:spPr>
        </p:pic>
        <p:sp>
          <p:nvSpPr>
            <p:cNvPr id="56" name="Text Box 73"/>
            <p:cNvSpPr txBox="1">
              <a:spLocks noChangeArrowheads="1"/>
            </p:cNvSpPr>
            <p:nvPr/>
          </p:nvSpPr>
          <p:spPr bwMode="auto">
            <a:xfrm>
              <a:off x="2274" y="11725"/>
              <a:ext cx="5320" cy="534"/>
            </a:xfrm>
            <a:prstGeom prst="rect">
              <a:avLst/>
            </a:prstGeom>
            <a:noFill/>
            <a:ln w="9525">
              <a:noFill/>
              <a:miter lim="800000"/>
              <a:headEnd/>
              <a:tailEnd/>
            </a:ln>
          </p:spPr>
          <p:txBody>
            <a:bodyPr lIns="95098" tIns="47549" rIns="95098" bIns="47549"/>
            <a:lstStyle/>
            <a:p>
              <a:pPr>
                <a:spcAft>
                  <a:spcPts val="1000"/>
                </a:spcAft>
              </a:pPr>
              <a:r>
                <a:rPr lang="en-US" sz="2400" dirty="0">
                  <a:latin typeface="Arial" pitchFamily="34" charset="0"/>
                  <a:cs typeface="Arial" pitchFamily="34" charset="0"/>
                </a:rPr>
                <a:t>Primary Search Area</a:t>
              </a:r>
              <a:endParaRPr lang="en-US" sz="4000" dirty="0">
                <a:latin typeface="Arial" pitchFamily="34" charset="0"/>
                <a:cs typeface="Arial" pitchFamily="34" charset="0"/>
              </a:endParaRPr>
            </a:p>
          </p:txBody>
        </p:sp>
        <p:sp>
          <p:nvSpPr>
            <p:cNvPr id="57" name="Text Box 74"/>
            <p:cNvSpPr txBox="1">
              <a:spLocks noChangeArrowheads="1"/>
            </p:cNvSpPr>
            <p:nvPr/>
          </p:nvSpPr>
          <p:spPr bwMode="auto">
            <a:xfrm>
              <a:off x="2254" y="11104"/>
              <a:ext cx="5593" cy="518"/>
            </a:xfrm>
            <a:prstGeom prst="rect">
              <a:avLst/>
            </a:prstGeom>
            <a:noFill/>
            <a:ln w="9525">
              <a:noFill/>
              <a:miter lim="800000"/>
              <a:headEnd/>
              <a:tailEnd/>
            </a:ln>
          </p:spPr>
          <p:txBody>
            <a:bodyPr lIns="95098" tIns="47549" rIns="95098" bIns="47549"/>
            <a:lstStyle/>
            <a:p>
              <a:pPr algn="just">
                <a:spcAft>
                  <a:spcPts val="1000"/>
                </a:spcAft>
              </a:pPr>
              <a:r>
                <a:rPr lang="en-US" sz="2400" dirty="0">
                  <a:latin typeface="Arial" pitchFamily="34" charset="0"/>
                  <a:cs typeface="Arial" pitchFamily="34" charset="0"/>
                </a:rPr>
                <a:t>Secondary Search Area</a:t>
              </a:r>
              <a:endParaRPr lang="en-US" sz="4000" dirty="0">
                <a:latin typeface="Arial" pitchFamily="34" charset="0"/>
                <a:cs typeface="Arial" pitchFamily="34" charset="0"/>
              </a:endParaRPr>
            </a:p>
          </p:txBody>
        </p:sp>
        <p:sp>
          <p:nvSpPr>
            <p:cNvPr id="58" name="Text Box 75"/>
            <p:cNvSpPr txBox="1">
              <a:spLocks noChangeArrowheads="1"/>
            </p:cNvSpPr>
            <p:nvPr/>
          </p:nvSpPr>
          <p:spPr bwMode="auto">
            <a:xfrm>
              <a:off x="2274" y="12295"/>
              <a:ext cx="5504" cy="540"/>
            </a:xfrm>
            <a:prstGeom prst="rect">
              <a:avLst/>
            </a:prstGeom>
            <a:noFill/>
            <a:ln w="9525">
              <a:noFill/>
              <a:miter lim="800000"/>
              <a:headEnd/>
              <a:tailEnd/>
            </a:ln>
          </p:spPr>
          <p:txBody>
            <a:bodyPr lIns="95098" tIns="47549" rIns="95098" bIns="47549"/>
            <a:lstStyle/>
            <a:p>
              <a:pPr>
                <a:spcAft>
                  <a:spcPts val="1000"/>
                </a:spcAft>
              </a:pPr>
              <a:r>
                <a:rPr lang="en-US" sz="2400" dirty="0">
                  <a:latin typeface="Arial" pitchFamily="34" charset="0"/>
                  <a:cs typeface="Arial" pitchFamily="34" charset="0"/>
                </a:rPr>
                <a:t>Detector Sweep</a:t>
              </a:r>
              <a:endParaRPr lang="en-US" sz="4000" dirty="0">
                <a:latin typeface="Arial" pitchFamily="34" charset="0"/>
                <a:cs typeface="Arial" pitchFamily="34" charset="0"/>
              </a:endParaRPr>
            </a:p>
          </p:txBody>
        </p:sp>
      </p:grpSp>
      <p:sp>
        <p:nvSpPr>
          <p:cNvPr id="2" name="Rectangle 1"/>
          <p:cNvSpPr/>
          <p:nvPr/>
        </p:nvSpPr>
        <p:spPr>
          <a:xfrm>
            <a:off x="1077136" y="212875"/>
            <a:ext cx="6915927" cy="954107"/>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Conduct dismounted patrol formations search techniques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Large Formations</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17</a:t>
            </a:fld>
            <a:endParaRPr lang="en-US" dirty="0">
              <a:latin typeface="Arial" pitchFamily="34" charset="0"/>
              <a:cs typeface="Arial" pitchFamily="34" charset="0"/>
            </a:endParaRPr>
          </a:p>
        </p:txBody>
      </p:sp>
      <p:grpSp>
        <p:nvGrpSpPr>
          <p:cNvPr id="7" name="Group 2"/>
          <p:cNvGrpSpPr>
            <a:grpSpLocks/>
          </p:cNvGrpSpPr>
          <p:nvPr/>
        </p:nvGrpSpPr>
        <p:grpSpPr bwMode="auto">
          <a:xfrm>
            <a:off x="740391" y="1421133"/>
            <a:ext cx="8077200" cy="2819081"/>
            <a:chOff x="956" y="3413"/>
            <a:chExt cx="9753" cy="3124"/>
          </a:xfrm>
        </p:grpSpPr>
        <p:grpSp>
          <p:nvGrpSpPr>
            <p:cNvPr id="8" name="Group 3"/>
            <p:cNvGrpSpPr>
              <a:grpSpLocks/>
            </p:cNvGrpSpPr>
            <p:nvPr/>
          </p:nvGrpSpPr>
          <p:grpSpPr bwMode="auto">
            <a:xfrm>
              <a:off x="977" y="4362"/>
              <a:ext cx="4854" cy="1282"/>
              <a:chOff x="977" y="4362"/>
              <a:chExt cx="4854" cy="1282"/>
            </a:xfrm>
          </p:grpSpPr>
          <p:sp>
            <p:nvSpPr>
              <p:cNvPr id="145" name="Freeform 4"/>
              <p:cNvSpPr>
                <a:spLocks/>
              </p:cNvSpPr>
              <p:nvPr/>
            </p:nvSpPr>
            <p:spPr bwMode="auto">
              <a:xfrm>
                <a:off x="977" y="4362"/>
                <a:ext cx="4854" cy="1282"/>
              </a:xfrm>
              <a:custGeom>
                <a:avLst/>
                <a:gdLst>
                  <a:gd name="T0" fmla="*/ 0 w 4854"/>
                  <a:gd name="T1" fmla="*/ 1282 h 1282"/>
                  <a:gd name="T2" fmla="*/ 4854 w 4854"/>
                  <a:gd name="T3" fmla="*/ 1282 h 1282"/>
                  <a:gd name="T4" fmla="*/ 4854 w 4854"/>
                  <a:gd name="T5" fmla="*/ 0 h 1282"/>
                  <a:gd name="T6" fmla="*/ 0 w 4854"/>
                  <a:gd name="T7" fmla="*/ 0 h 1282"/>
                  <a:gd name="T8" fmla="*/ 0 w 4854"/>
                  <a:gd name="T9" fmla="*/ 1282 h 1282"/>
                  <a:gd name="T10" fmla="*/ 0 60000 65536"/>
                  <a:gd name="T11" fmla="*/ 0 60000 65536"/>
                  <a:gd name="T12" fmla="*/ 0 60000 65536"/>
                  <a:gd name="T13" fmla="*/ 0 60000 65536"/>
                  <a:gd name="T14" fmla="*/ 0 60000 65536"/>
                  <a:gd name="T15" fmla="*/ 0 w 4854"/>
                  <a:gd name="T16" fmla="*/ 0 h 1282"/>
                  <a:gd name="T17" fmla="*/ 4854 w 4854"/>
                  <a:gd name="T18" fmla="*/ 1282 h 1282"/>
                </a:gdLst>
                <a:ahLst/>
                <a:cxnLst>
                  <a:cxn ang="T10">
                    <a:pos x="T0" y="T1"/>
                  </a:cxn>
                  <a:cxn ang="T11">
                    <a:pos x="T2" y="T3"/>
                  </a:cxn>
                  <a:cxn ang="T12">
                    <a:pos x="T4" y="T5"/>
                  </a:cxn>
                  <a:cxn ang="T13">
                    <a:pos x="T6" y="T7"/>
                  </a:cxn>
                  <a:cxn ang="T14">
                    <a:pos x="T8" y="T9"/>
                  </a:cxn>
                </a:cxnLst>
                <a:rect l="T15" t="T16" r="T17" b="T18"/>
                <a:pathLst>
                  <a:path w="4854" h="1282">
                    <a:moveTo>
                      <a:pt x="0" y="1282"/>
                    </a:moveTo>
                    <a:lnTo>
                      <a:pt x="4854" y="1282"/>
                    </a:lnTo>
                    <a:lnTo>
                      <a:pt x="4854" y="0"/>
                    </a:lnTo>
                    <a:lnTo>
                      <a:pt x="0" y="0"/>
                    </a:lnTo>
                    <a:lnTo>
                      <a:pt x="0" y="1282"/>
                    </a:lnTo>
                  </a:path>
                </a:pathLst>
              </a:custGeom>
              <a:solidFill>
                <a:srgbClr val="D4A97E"/>
              </a:solidFill>
              <a:ln w="9525">
                <a:noFill/>
                <a:round/>
                <a:headEnd/>
                <a:tailEnd/>
              </a:ln>
            </p:spPr>
            <p:txBody>
              <a:bodyPr/>
              <a:lstStyle/>
              <a:p>
                <a:endParaRPr lang="en-US" dirty="0">
                  <a:latin typeface="Arial" pitchFamily="34" charset="0"/>
                  <a:cs typeface="Arial" pitchFamily="34" charset="0"/>
                </a:endParaRPr>
              </a:p>
            </p:txBody>
          </p:sp>
        </p:grpSp>
        <p:grpSp>
          <p:nvGrpSpPr>
            <p:cNvPr id="9" name="Group 5"/>
            <p:cNvGrpSpPr>
              <a:grpSpLocks/>
            </p:cNvGrpSpPr>
            <p:nvPr/>
          </p:nvGrpSpPr>
          <p:grpSpPr bwMode="auto">
            <a:xfrm>
              <a:off x="3502" y="4630"/>
              <a:ext cx="121" cy="161"/>
              <a:chOff x="3502" y="4630"/>
              <a:chExt cx="121" cy="161"/>
            </a:xfrm>
          </p:grpSpPr>
          <p:sp>
            <p:nvSpPr>
              <p:cNvPr id="144" name="Freeform 6"/>
              <p:cNvSpPr>
                <a:spLocks/>
              </p:cNvSpPr>
              <p:nvPr/>
            </p:nvSpPr>
            <p:spPr bwMode="auto">
              <a:xfrm>
                <a:off x="3502" y="4630"/>
                <a:ext cx="121" cy="161"/>
              </a:xfrm>
              <a:custGeom>
                <a:avLst/>
                <a:gdLst>
                  <a:gd name="T0" fmla="*/ 61 w 121"/>
                  <a:gd name="T1" fmla="*/ 0 h 161"/>
                  <a:gd name="T2" fmla="*/ 3 w 121"/>
                  <a:gd name="T3" fmla="*/ 53 h 161"/>
                  <a:gd name="T4" fmla="*/ 0 w 121"/>
                  <a:gd name="T5" fmla="*/ 78 h 161"/>
                  <a:gd name="T6" fmla="*/ 3 w 121"/>
                  <a:gd name="T7" fmla="*/ 104 h 161"/>
                  <a:gd name="T8" fmla="*/ 11 w 121"/>
                  <a:gd name="T9" fmla="*/ 126 h 161"/>
                  <a:gd name="T10" fmla="*/ 24 w 121"/>
                  <a:gd name="T11" fmla="*/ 144 h 161"/>
                  <a:gd name="T12" fmla="*/ 40 w 121"/>
                  <a:gd name="T13" fmla="*/ 156 h 161"/>
                  <a:gd name="T14" fmla="*/ 58 w 121"/>
                  <a:gd name="T15" fmla="*/ 160 h 161"/>
                  <a:gd name="T16" fmla="*/ 78 w 121"/>
                  <a:gd name="T17" fmla="*/ 156 h 161"/>
                  <a:gd name="T18" fmla="*/ 95 w 121"/>
                  <a:gd name="T19" fmla="*/ 145 h 161"/>
                  <a:gd name="T20" fmla="*/ 109 w 121"/>
                  <a:gd name="T21" fmla="*/ 129 h 161"/>
                  <a:gd name="T22" fmla="*/ 117 w 121"/>
                  <a:gd name="T23" fmla="*/ 107 h 161"/>
                  <a:gd name="T24" fmla="*/ 121 w 121"/>
                  <a:gd name="T25" fmla="*/ 82 h 161"/>
                  <a:gd name="T26" fmla="*/ 121 w 121"/>
                  <a:gd name="T27" fmla="*/ 78 h 161"/>
                  <a:gd name="T28" fmla="*/ 97 w 121"/>
                  <a:gd name="T29" fmla="*/ 15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3"/>
                    </a:lnTo>
                    <a:lnTo>
                      <a:pt x="0" y="78"/>
                    </a:lnTo>
                    <a:lnTo>
                      <a:pt x="3" y="104"/>
                    </a:lnTo>
                    <a:lnTo>
                      <a:pt x="11" y="126"/>
                    </a:lnTo>
                    <a:lnTo>
                      <a:pt x="24" y="144"/>
                    </a:lnTo>
                    <a:lnTo>
                      <a:pt x="40" y="156"/>
                    </a:lnTo>
                    <a:lnTo>
                      <a:pt x="58" y="160"/>
                    </a:lnTo>
                    <a:lnTo>
                      <a:pt x="78" y="156"/>
                    </a:lnTo>
                    <a:lnTo>
                      <a:pt x="95" y="145"/>
                    </a:lnTo>
                    <a:lnTo>
                      <a:pt x="109" y="129"/>
                    </a:lnTo>
                    <a:lnTo>
                      <a:pt x="117" y="107"/>
                    </a:lnTo>
                    <a:lnTo>
                      <a:pt x="121" y="82"/>
                    </a:lnTo>
                    <a:lnTo>
                      <a:pt x="121" y="78"/>
                    </a:lnTo>
                    <a:lnTo>
                      <a:pt x="97" y="15"/>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sp>
          <p:nvSpPr>
            <p:cNvPr id="10" name="Freeform 8"/>
            <p:cNvSpPr>
              <a:spLocks/>
            </p:cNvSpPr>
            <p:nvPr/>
          </p:nvSpPr>
          <p:spPr bwMode="auto">
            <a:xfrm>
              <a:off x="3502" y="4630"/>
              <a:ext cx="121" cy="161"/>
            </a:xfrm>
            <a:custGeom>
              <a:avLst/>
              <a:gdLst>
                <a:gd name="T0" fmla="*/ 121 w 121"/>
                <a:gd name="T1" fmla="*/ 80 h 161"/>
                <a:gd name="T2" fmla="*/ 97 w 121"/>
                <a:gd name="T3" fmla="*/ 15 h 161"/>
                <a:gd name="T4" fmla="*/ 61 w 121"/>
                <a:gd name="T5" fmla="*/ 0 h 161"/>
                <a:gd name="T6" fmla="*/ 42 w 121"/>
                <a:gd name="T7" fmla="*/ 4 h 161"/>
                <a:gd name="T8" fmla="*/ 25 w 121"/>
                <a:gd name="T9" fmla="*/ 15 h 161"/>
                <a:gd name="T10" fmla="*/ 12 w 121"/>
                <a:gd name="T11" fmla="*/ 32 h 161"/>
                <a:gd name="T12" fmla="*/ 3 w 121"/>
                <a:gd name="T13" fmla="*/ 53 h 161"/>
                <a:gd name="T14" fmla="*/ 0 w 121"/>
                <a:gd name="T15" fmla="*/ 78 h 161"/>
                <a:gd name="T16" fmla="*/ 3 w 121"/>
                <a:gd name="T17" fmla="*/ 104 h 161"/>
                <a:gd name="T18" fmla="*/ 11 w 121"/>
                <a:gd name="T19" fmla="*/ 126 h 161"/>
                <a:gd name="T20" fmla="*/ 24 w 121"/>
                <a:gd name="T21" fmla="*/ 144 h 161"/>
                <a:gd name="T22" fmla="*/ 40 w 121"/>
                <a:gd name="T23" fmla="*/ 156 h 161"/>
                <a:gd name="T24" fmla="*/ 58 w 121"/>
                <a:gd name="T25" fmla="*/ 160 h 161"/>
                <a:gd name="T26" fmla="*/ 78 w 121"/>
                <a:gd name="T27" fmla="*/ 156 h 161"/>
                <a:gd name="T28" fmla="*/ 117 w 121"/>
                <a:gd name="T29" fmla="*/ 107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5"/>
                  </a:lnTo>
                  <a:lnTo>
                    <a:pt x="61" y="0"/>
                  </a:lnTo>
                  <a:lnTo>
                    <a:pt x="42" y="4"/>
                  </a:lnTo>
                  <a:lnTo>
                    <a:pt x="25" y="15"/>
                  </a:lnTo>
                  <a:lnTo>
                    <a:pt x="12" y="32"/>
                  </a:lnTo>
                  <a:lnTo>
                    <a:pt x="3" y="53"/>
                  </a:lnTo>
                  <a:lnTo>
                    <a:pt x="0" y="78"/>
                  </a:lnTo>
                  <a:lnTo>
                    <a:pt x="3" y="104"/>
                  </a:lnTo>
                  <a:lnTo>
                    <a:pt x="11" y="126"/>
                  </a:lnTo>
                  <a:lnTo>
                    <a:pt x="24" y="144"/>
                  </a:lnTo>
                  <a:lnTo>
                    <a:pt x="40" y="156"/>
                  </a:lnTo>
                  <a:lnTo>
                    <a:pt x="58" y="160"/>
                  </a:lnTo>
                  <a:lnTo>
                    <a:pt x="78" y="156"/>
                  </a:lnTo>
                  <a:lnTo>
                    <a:pt x="117" y="107"/>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11" name="Group 10"/>
            <p:cNvGrpSpPr>
              <a:grpSpLocks/>
            </p:cNvGrpSpPr>
            <p:nvPr/>
          </p:nvGrpSpPr>
          <p:grpSpPr bwMode="auto">
            <a:xfrm>
              <a:off x="3622" y="4024"/>
              <a:ext cx="1196" cy="943"/>
              <a:chOff x="3622" y="4024"/>
              <a:chExt cx="1196" cy="943"/>
            </a:xfrm>
          </p:grpSpPr>
          <p:sp>
            <p:nvSpPr>
              <p:cNvPr id="143" name="Freeform 11"/>
              <p:cNvSpPr>
                <a:spLocks/>
              </p:cNvSpPr>
              <p:nvPr/>
            </p:nvSpPr>
            <p:spPr bwMode="auto">
              <a:xfrm>
                <a:off x="3622" y="4024"/>
                <a:ext cx="1196" cy="943"/>
              </a:xfrm>
              <a:custGeom>
                <a:avLst/>
                <a:gdLst>
                  <a:gd name="T0" fmla="*/ 0 w 1196"/>
                  <a:gd name="T1" fmla="*/ 647 h 943"/>
                  <a:gd name="T2" fmla="*/ 6 w 1196"/>
                  <a:gd name="T3" fmla="*/ 654 h 943"/>
                  <a:gd name="T4" fmla="*/ 9 w 1196"/>
                  <a:gd name="T5" fmla="*/ 661 h 943"/>
                  <a:gd name="T6" fmla="*/ 12 w 1196"/>
                  <a:gd name="T7" fmla="*/ 669 h 943"/>
                  <a:gd name="T8" fmla="*/ 13 w 1196"/>
                  <a:gd name="T9" fmla="*/ 679 h 943"/>
                  <a:gd name="T10" fmla="*/ 13 w 1196"/>
                  <a:gd name="T11" fmla="*/ 687 h 943"/>
                  <a:gd name="T12" fmla="*/ 9 w 1196"/>
                  <a:gd name="T13" fmla="*/ 696 h 943"/>
                  <a:gd name="T14" fmla="*/ 1140 w 1196"/>
                  <a:gd name="T15" fmla="*/ 943 h 943"/>
                  <a:gd name="T16" fmla="*/ 1163 w 1196"/>
                  <a:gd name="T17" fmla="*/ 869 h 943"/>
                  <a:gd name="T18" fmla="*/ 1180 w 1196"/>
                  <a:gd name="T19" fmla="*/ 795 h 943"/>
                  <a:gd name="T20" fmla="*/ 1191 w 1196"/>
                  <a:gd name="T21" fmla="*/ 720 h 943"/>
                  <a:gd name="T22" fmla="*/ 1196 w 1196"/>
                  <a:gd name="T23" fmla="*/ 645 h 943"/>
                  <a:gd name="T24" fmla="*/ 1196 w 1196"/>
                  <a:gd name="T25" fmla="*/ 620 h 943"/>
                  <a:gd name="T26" fmla="*/ 1195 w 1196"/>
                  <a:gd name="T27" fmla="*/ 595 h 943"/>
                  <a:gd name="T28" fmla="*/ 1190 w 1196"/>
                  <a:gd name="T29" fmla="*/ 520 h 943"/>
                  <a:gd name="T30" fmla="*/ 1179 w 1196"/>
                  <a:gd name="T31" fmla="*/ 446 h 943"/>
                  <a:gd name="T32" fmla="*/ 1162 w 1196"/>
                  <a:gd name="T33" fmla="*/ 373 h 943"/>
                  <a:gd name="T34" fmla="*/ 1140 w 1196"/>
                  <a:gd name="T35" fmla="*/ 302 h 943"/>
                  <a:gd name="T36" fmla="*/ 1111 w 1196"/>
                  <a:gd name="T37" fmla="*/ 233 h 943"/>
                  <a:gd name="T38" fmla="*/ 1077 w 1196"/>
                  <a:gd name="T39" fmla="*/ 166 h 943"/>
                  <a:gd name="T40" fmla="*/ 1037 w 1196"/>
                  <a:gd name="T41" fmla="*/ 101 h 943"/>
                  <a:gd name="T42" fmla="*/ 993 w 1196"/>
                  <a:gd name="T43" fmla="*/ 39 h 943"/>
                  <a:gd name="T44" fmla="*/ 960 w 1196"/>
                  <a:gd name="T45" fmla="*/ 0 h 943"/>
                  <a:gd name="T46" fmla="*/ 0 w 1196"/>
                  <a:gd name="T47" fmla="*/ 647 h 9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6"/>
                  <a:gd name="T73" fmla="*/ 0 h 943"/>
                  <a:gd name="T74" fmla="*/ 1196 w 1196"/>
                  <a:gd name="T75" fmla="*/ 943 h 9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6" h="943">
                    <a:moveTo>
                      <a:pt x="0" y="647"/>
                    </a:moveTo>
                    <a:lnTo>
                      <a:pt x="6" y="654"/>
                    </a:lnTo>
                    <a:lnTo>
                      <a:pt x="9" y="661"/>
                    </a:lnTo>
                    <a:lnTo>
                      <a:pt x="12" y="669"/>
                    </a:lnTo>
                    <a:lnTo>
                      <a:pt x="13" y="679"/>
                    </a:lnTo>
                    <a:lnTo>
                      <a:pt x="13" y="687"/>
                    </a:lnTo>
                    <a:lnTo>
                      <a:pt x="9" y="696"/>
                    </a:lnTo>
                    <a:lnTo>
                      <a:pt x="1140" y="943"/>
                    </a:lnTo>
                    <a:lnTo>
                      <a:pt x="1163" y="869"/>
                    </a:lnTo>
                    <a:lnTo>
                      <a:pt x="1180" y="795"/>
                    </a:lnTo>
                    <a:lnTo>
                      <a:pt x="1191" y="720"/>
                    </a:lnTo>
                    <a:lnTo>
                      <a:pt x="1196" y="645"/>
                    </a:lnTo>
                    <a:lnTo>
                      <a:pt x="1196" y="620"/>
                    </a:lnTo>
                    <a:lnTo>
                      <a:pt x="1195" y="595"/>
                    </a:lnTo>
                    <a:lnTo>
                      <a:pt x="1190" y="520"/>
                    </a:lnTo>
                    <a:lnTo>
                      <a:pt x="1179" y="446"/>
                    </a:lnTo>
                    <a:lnTo>
                      <a:pt x="1162" y="373"/>
                    </a:lnTo>
                    <a:lnTo>
                      <a:pt x="1140" y="302"/>
                    </a:lnTo>
                    <a:lnTo>
                      <a:pt x="1111" y="233"/>
                    </a:lnTo>
                    <a:lnTo>
                      <a:pt x="1077" y="166"/>
                    </a:lnTo>
                    <a:lnTo>
                      <a:pt x="1037" y="101"/>
                    </a:lnTo>
                    <a:lnTo>
                      <a:pt x="993" y="39"/>
                    </a:lnTo>
                    <a:lnTo>
                      <a:pt x="960" y="0"/>
                    </a:lnTo>
                    <a:lnTo>
                      <a:pt x="0" y="647"/>
                    </a:lnTo>
                    <a:close/>
                  </a:path>
                </a:pathLst>
              </a:custGeom>
              <a:solidFill>
                <a:srgbClr val="00B050"/>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2" name="Group 12"/>
            <p:cNvGrpSpPr>
              <a:grpSpLocks/>
            </p:cNvGrpSpPr>
            <p:nvPr/>
          </p:nvGrpSpPr>
          <p:grpSpPr bwMode="auto">
            <a:xfrm>
              <a:off x="4562" y="5307"/>
              <a:ext cx="139" cy="140"/>
              <a:chOff x="4562" y="5307"/>
              <a:chExt cx="139" cy="140"/>
            </a:xfrm>
          </p:grpSpPr>
          <p:sp>
            <p:nvSpPr>
              <p:cNvPr id="142" name="Freeform 13"/>
              <p:cNvSpPr>
                <a:spLocks/>
              </p:cNvSpPr>
              <p:nvPr/>
            </p:nvSpPr>
            <p:spPr bwMode="auto">
              <a:xfrm>
                <a:off x="4562" y="5307"/>
                <a:ext cx="139" cy="140"/>
              </a:xfrm>
              <a:custGeom>
                <a:avLst/>
                <a:gdLst>
                  <a:gd name="T0" fmla="*/ 66 w 139"/>
                  <a:gd name="T1" fmla="*/ 0 h 140"/>
                  <a:gd name="T2" fmla="*/ 15 w 139"/>
                  <a:gd name="T3" fmla="*/ 34 h 140"/>
                  <a:gd name="T4" fmla="*/ 0 w 139"/>
                  <a:gd name="T5" fmla="*/ 89 h 140"/>
                  <a:gd name="T6" fmla="*/ 4 w 139"/>
                  <a:gd name="T7" fmla="*/ 105 h 140"/>
                  <a:gd name="T8" fmla="*/ 13 w 139"/>
                  <a:gd name="T9" fmla="*/ 119 h 140"/>
                  <a:gd name="T10" fmla="*/ 29 w 139"/>
                  <a:gd name="T11" fmla="*/ 132 h 140"/>
                  <a:gd name="T12" fmla="*/ 47 w 139"/>
                  <a:gd name="T13" fmla="*/ 139 h 140"/>
                  <a:gd name="T14" fmla="*/ 66 w 139"/>
                  <a:gd name="T15" fmla="*/ 141 h 140"/>
                  <a:gd name="T16" fmla="*/ 83 w 139"/>
                  <a:gd name="T17" fmla="*/ 138 h 140"/>
                  <a:gd name="T18" fmla="*/ 136 w 139"/>
                  <a:gd name="T19" fmla="*/ 82 h 140"/>
                  <a:gd name="T20" fmla="*/ 138 w 139"/>
                  <a:gd name="T21" fmla="*/ 64 h 140"/>
                  <a:gd name="T22" fmla="*/ 136 w 139"/>
                  <a:gd name="T23" fmla="*/ 45 h 140"/>
                  <a:gd name="T24" fmla="*/ 85 w 139"/>
                  <a:gd name="T25" fmla="*/ 1 h 140"/>
                  <a:gd name="T26" fmla="*/ 66 w 139"/>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0"/>
                  <a:gd name="T44" fmla="*/ 139 w 139"/>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0">
                    <a:moveTo>
                      <a:pt x="66" y="0"/>
                    </a:moveTo>
                    <a:lnTo>
                      <a:pt x="15" y="34"/>
                    </a:lnTo>
                    <a:lnTo>
                      <a:pt x="0" y="89"/>
                    </a:lnTo>
                    <a:lnTo>
                      <a:pt x="4" y="105"/>
                    </a:lnTo>
                    <a:lnTo>
                      <a:pt x="13" y="119"/>
                    </a:lnTo>
                    <a:lnTo>
                      <a:pt x="29" y="132"/>
                    </a:lnTo>
                    <a:lnTo>
                      <a:pt x="47" y="139"/>
                    </a:lnTo>
                    <a:lnTo>
                      <a:pt x="66" y="141"/>
                    </a:lnTo>
                    <a:lnTo>
                      <a:pt x="83" y="138"/>
                    </a:lnTo>
                    <a:lnTo>
                      <a:pt x="136" y="82"/>
                    </a:lnTo>
                    <a:lnTo>
                      <a:pt x="138" y="64"/>
                    </a:lnTo>
                    <a:lnTo>
                      <a:pt x="136" y="45"/>
                    </a:lnTo>
                    <a:lnTo>
                      <a:pt x="85" y="1"/>
                    </a:lnTo>
                    <a:lnTo>
                      <a:pt x="66"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sp>
          <p:nvSpPr>
            <p:cNvPr id="13" name="Freeform 15"/>
            <p:cNvSpPr>
              <a:spLocks/>
            </p:cNvSpPr>
            <p:nvPr/>
          </p:nvSpPr>
          <p:spPr bwMode="auto">
            <a:xfrm>
              <a:off x="4562" y="5307"/>
              <a:ext cx="139" cy="140"/>
            </a:xfrm>
            <a:custGeom>
              <a:avLst/>
              <a:gdLst>
                <a:gd name="T0" fmla="*/ 118 w 139"/>
                <a:gd name="T1" fmla="*/ 16 h 140"/>
                <a:gd name="T2" fmla="*/ 102 w 139"/>
                <a:gd name="T3" fmla="*/ 6 h 140"/>
                <a:gd name="T4" fmla="*/ 85 w 139"/>
                <a:gd name="T5" fmla="*/ 1 h 140"/>
                <a:gd name="T6" fmla="*/ 66 w 139"/>
                <a:gd name="T7" fmla="*/ 0 h 140"/>
                <a:gd name="T8" fmla="*/ 48 w 139"/>
                <a:gd name="T9" fmla="*/ 5 h 140"/>
                <a:gd name="T10" fmla="*/ 5 w 139"/>
                <a:gd name="T11" fmla="*/ 53 h 140"/>
                <a:gd name="T12" fmla="*/ 0 w 139"/>
                <a:gd name="T13" fmla="*/ 89 h 140"/>
                <a:gd name="T14" fmla="*/ 4 w 139"/>
                <a:gd name="T15" fmla="*/ 105 h 140"/>
                <a:gd name="T16" fmla="*/ 13 w 139"/>
                <a:gd name="T17" fmla="*/ 119 h 140"/>
                <a:gd name="T18" fmla="*/ 29 w 139"/>
                <a:gd name="T19" fmla="*/ 132 h 140"/>
                <a:gd name="T20" fmla="*/ 47 w 139"/>
                <a:gd name="T21" fmla="*/ 139 h 140"/>
                <a:gd name="T22" fmla="*/ 66 w 139"/>
                <a:gd name="T23" fmla="*/ 141 h 140"/>
                <a:gd name="T24" fmla="*/ 83 w 139"/>
                <a:gd name="T25" fmla="*/ 138 h 140"/>
                <a:gd name="T26" fmla="*/ 136 w 139"/>
                <a:gd name="T27" fmla="*/ 82 h 140"/>
                <a:gd name="T28" fmla="*/ 138 w 139"/>
                <a:gd name="T29" fmla="*/ 64 h 140"/>
                <a:gd name="T30" fmla="*/ 136 w 139"/>
                <a:gd name="T31" fmla="*/ 45 h 140"/>
                <a:gd name="T32" fmla="*/ 129 w 139"/>
                <a:gd name="T33" fmla="*/ 29 h 140"/>
                <a:gd name="T34" fmla="*/ 118 w 139"/>
                <a:gd name="T35" fmla="*/ 16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140"/>
                <a:gd name="T56" fmla="*/ 139 w 13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140">
                  <a:moveTo>
                    <a:pt x="118" y="16"/>
                  </a:moveTo>
                  <a:lnTo>
                    <a:pt x="102" y="6"/>
                  </a:lnTo>
                  <a:lnTo>
                    <a:pt x="85" y="1"/>
                  </a:lnTo>
                  <a:lnTo>
                    <a:pt x="66" y="0"/>
                  </a:lnTo>
                  <a:lnTo>
                    <a:pt x="48" y="5"/>
                  </a:lnTo>
                  <a:lnTo>
                    <a:pt x="5" y="53"/>
                  </a:lnTo>
                  <a:lnTo>
                    <a:pt x="0" y="89"/>
                  </a:lnTo>
                  <a:lnTo>
                    <a:pt x="4" y="105"/>
                  </a:lnTo>
                  <a:lnTo>
                    <a:pt x="13" y="119"/>
                  </a:lnTo>
                  <a:lnTo>
                    <a:pt x="29" y="132"/>
                  </a:lnTo>
                  <a:lnTo>
                    <a:pt x="47" y="139"/>
                  </a:lnTo>
                  <a:lnTo>
                    <a:pt x="66" y="141"/>
                  </a:lnTo>
                  <a:lnTo>
                    <a:pt x="83" y="138"/>
                  </a:lnTo>
                  <a:lnTo>
                    <a:pt x="136" y="82"/>
                  </a:lnTo>
                  <a:lnTo>
                    <a:pt x="138" y="64"/>
                  </a:lnTo>
                  <a:lnTo>
                    <a:pt x="136" y="45"/>
                  </a:lnTo>
                  <a:lnTo>
                    <a:pt x="129" y="29"/>
                  </a:lnTo>
                  <a:lnTo>
                    <a:pt x="118" y="16"/>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14" name="Freeform 18"/>
            <p:cNvSpPr>
              <a:spLocks/>
            </p:cNvSpPr>
            <p:nvPr/>
          </p:nvSpPr>
          <p:spPr bwMode="auto">
            <a:xfrm>
              <a:off x="4637" y="4994"/>
              <a:ext cx="1197" cy="954"/>
            </a:xfrm>
            <a:custGeom>
              <a:avLst/>
              <a:gdLst>
                <a:gd name="T0" fmla="*/ 6 w 1197"/>
                <a:gd name="T1" fmla="*/ 338 h 954"/>
                <a:gd name="T2" fmla="*/ 9 w 1197"/>
                <a:gd name="T3" fmla="*/ 346 h 954"/>
                <a:gd name="T4" fmla="*/ 11 w 1197"/>
                <a:gd name="T5" fmla="*/ 354 h 954"/>
                <a:gd name="T6" fmla="*/ 9 w 1197"/>
                <a:gd name="T7" fmla="*/ 364 h 954"/>
                <a:gd name="T8" fmla="*/ 9 w 1197"/>
                <a:gd name="T9" fmla="*/ 372 h 954"/>
                <a:gd name="T10" fmla="*/ 6 w 1197"/>
                <a:gd name="T11" fmla="*/ 381 h 954"/>
                <a:gd name="T12" fmla="*/ 0 w 1197"/>
                <a:gd name="T13" fmla="*/ 388 h 954"/>
                <a:gd name="T14" fmla="*/ 1009 w 1197"/>
                <a:gd name="T15" fmla="*/ 954 h 954"/>
                <a:gd name="T16" fmla="*/ 1052 w 1197"/>
                <a:gd name="T17" fmla="*/ 891 h 954"/>
                <a:gd name="T18" fmla="*/ 1090 w 1197"/>
                <a:gd name="T19" fmla="*/ 825 h 954"/>
                <a:gd name="T20" fmla="*/ 1122 w 1197"/>
                <a:gd name="T21" fmla="*/ 756 h 954"/>
                <a:gd name="T22" fmla="*/ 1149 w 1197"/>
                <a:gd name="T23" fmla="*/ 686 h 954"/>
                <a:gd name="T24" fmla="*/ 1170 w 1197"/>
                <a:gd name="T25" fmla="*/ 614 h 954"/>
                <a:gd name="T26" fmla="*/ 1185 w 1197"/>
                <a:gd name="T27" fmla="*/ 541 h 954"/>
                <a:gd name="T28" fmla="*/ 1194 w 1197"/>
                <a:gd name="T29" fmla="*/ 466 h 954"/>
                <a:gd name="T30" fmla="*/ 1197 w 1197"/>
                <a:gd name="T31" fmla="*/ 392 h 954"/>
                <a:gd name="T32" fmla="*/ 1196 w 1197"/>
                <a:gd name="T33" fmla="*/ 367 h 954"/>
                <a:gd name="T34" fmla="*/ 1191 w 1197"/>
                <a:gd name="T35" fmla="*/ 292 h 954"/>
                <a:gd name="T36" fmla="*/ 1180 w 1197"/>
                <a:gd name="T37" fmla="*/ 218 h 954"/>
                <a:gd name="T38" fmla="*/ 1163 w 1197"/>
                <a:gd name="T39" fmla="*/ 144 h 954"/>
                <a:gd name="T40" fmla="*/ 1141 w 1197"/>
                <a:gd name="T41" fmla="*/ 72 h 954"/>
                <a:gd name="T42" fmla="*/ 1112 w 1197"/>
                <a:gd name="T43" fmla="*/ 0 h 954"/>
                <a:gd name="T44" fmla="*/ 6 w 1197"/>
                <a:gd name="T45" fmla="*/ 338 h 9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7"/>
                <a:gd name="T70" fmla="*/ 0 h 954"/>
                <a:gd name="T71" fmla="*/ 1197 w 1197"/>
                <a:gd name="T72" fmla="*/ 954 h 9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7" h="954">
                  <a:moveTo>
                    <a:pt x="6" y="338"/>
                  </a:moveTo>
                  <a:lnTo>
                    <a:pt x="9" y="346"/>
                  </a:lnTo>
                  <a:lnTo>
                    <a:pt x="11" y="354"/>
                  </a:lnTo>
                  <a:lnTo>
                    <a:pt x="9" y="364"/>
                  </a:lnTo>
                  <a:lnTo>
                    <a:pt x="9" y="372"/>
                  </a:lnTo>
                  <a:lnTo>
                    <a:pt x="6" y="381"/>
                  </a:lnTo>
                  <a:lnTo>
                    <a:pt x="0" y="388"/>
                  </a:lnTo>
                  <a:lnTo>
                    <a:pt x="1009" y="954"/>
                  </a:lnTo>
                  <a:lnTo>
                    <a:pt x="1052" y="891"/>
                  </a:lnTo>
                  <a:lnTo>
                    <a:pt x="1090" y="825"/>
                  </a:lnTo>
                  <a:lnTo>
                    <a:pt x="1122" y="756"/>
                  </a:lnTo>
                  <a:lnTo>
                    <a:pt x="1149" y="686"/>
                  </a:lnTo>
                  <a:lnTo>
                    <a:pt x="1170" y="614"/>
                  </a:lnTo>
                  <a:lnTo>
                    <a:pt x="1185" y="541"/>
                  </a:lnTo>
                  <a:lnTo>
                    <a:pt x="1194" y="466"/>
                  </a:lnTo>
                  <a:lnTo>
                    <a:pt x="1197" y="392"/>
                  </a:lnTo>
                  <a:lnTo>
                    <a:pt x="1196" y="367"/>
                  </a:lnTo>
                  <a:lnTo>
                    <a:pt x="1191" y="292"/>
                  </a:lnTo>
                  <a:lnTo>
                    <a:pt x="1180" y="218"/>
                  </a:lnTo>
                  <a:lnTo>
                    <a:pt x="1163" y="144"/>
                  </a:lnTo>
                  <a:lnTo>
                    <a:pt x="1141" y="72"/>
                  </a:lnTo>
                  <a:lnTo>
                    <a:pt x="1112" y="0"/>
                  </a:lnTo>
                  <a:lnTo>
                    <a:pt x="6" y="338"/>
                  </a:lnTo>
                  <a:close/>
                </a:path>
              </a:pathLst>
            </a:custGeom>
            <a:solidFill>
              <a:srgbClr val="00B05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15" name="Freeform 21"/>
            <p:cNvSpPr>
              <a:spLocks/>
            </p:cNvSpPr>
            <p:nvPr/>
          </p:nvSpPr>
          <p:spPr bwMode="auto">
            <a:xfrm rot="470788">
              <a:off x="4470" y="4000"/>
              <a:ext cx="1134" cy="2388"/>
            </a:xfrm>
            <a:custGeom>
              <a:avLst/>
              <a:gdLst>
                <a:gd name="T0" fmla="*/ 164 w 1134"/>
                <a:gd name="T1" fmla="*/ 1341 h 2388"/>
                <a:gd name="T2" fmla="*/ 184 w 1134"/>
                <a:gd name="T3" fmla="*/ 1375 h 2388"/>
                <a:gd name="T4" fmla="*/ 182 w 1134"/>
                <a:gd name="T5" fmla="*/ 1381 h 2388"/>
                <a:gd name="T6" fmla="*/ 1082 w 1134"/>
                <a:gd name="T7" fmla="*/ 2388 h 2388"/>
                <a:gd name="T8" fmla="*/ 1110 w 1134"/>
                <a:gd name="T9" fmla="*/ 2278 h 2388"/>
                <a:gd name="T10" fmla="*/ 1128 w 1134"/>
                <a:gd name="T11" fmla="*/ 2159 h 2388"/>
                <a:gd name="T12" fmla="*/ 1132 w 1134"/>
                <a:gd name="T13" fmla="*/ 2097 h 2388"/>
                <a:gd name="T14" fmla="*/ 1134 w 1134"/>
                <a:gd name="T15" fmla="*/ 2032 h 2388"/>
                <a:gd name="T16" fmla="*/ 1134 w 1134"/>
                <a:gd name="T17" fmla="*/ 1967 h 2388"/>
                <a:gd name="T18" fmla="*/ 1131 w 1134"/>
                <a:gd name="T19" fmla="*/ 1899 h 2388"/>
                <a:gd name="T20" fmla="*/ 1126 w 1134"/>
                <a:gd name="T21" fmla="*/ 1831 h 2388"/>
                <a:gd name="T22" fmla="*/ 1117 w 1134"/>
                <a:gd name="T23" fmla="*/ 1761 h 2388"/>
                <a:gd name="T24" fmla="*/ 1107 w 1134"/>
                <a:gd name="T25" fmla="*/ 1690 h 2388"/>
                <a:gd name="T26" fmla="*/ 1094 w 1134"/>
                <a:gd name="T27" fmla="*/ 1619 h 2388"/>
                <a:gd name="T28" fmla="*/ 1079 w 1134"/>
                <a:gd name="T29" fmla="*/ 1546 h 2388"/>
                <a:gd name="T30" fmla="*/ 1061 w 1134"/>
                <a:gd name="T31" fmla="*/ 1473 h 2388"/>
                <a:gd name="T32" fmla="*/ 1040 w 1134"/>
                <a:gd name="T33" fmla="*/ 1400 h 2388"/>
                <a:gd name="T34" fmla="*/ 1017 w 1134"/>
                <a:gd name="T35" fmla="*/ 1326 h 2388"/>
                <a:gd name="T36" fmla="*/ 992 w 1134"/>
                <a:gd name="T37" fmla="*/ 1252 h 2388"/>
                <a:gd name="T38" fmla="*/ 965 w 1134"/>
                <a:gd name="T39" fmla="*/ 1178 h 2388"/>
                <a:gd name="T40" fmla="*/ 935 w 1134"/>
                <a:gd name="T41" fmla="*/ 1104 h 2388"/>
                <a:gd name="T42" fmla="*/ 902 w 1134"/>
                <a:gd name="T43" fmla="*/ 1030 h 2388"/>
                <a:gd name="T44" fmla="*/ 868 w 1134"/>
                <a:gd name="T45" fmla="*/ 958 h 2388"/>
                <a:gd name="T46" fmla="*/ 832 w 1134"/>
                <a:gd name="T47" fmla="*/ 886 h 2388"/>
                <a:gd name="T48" fmla="*/ 795 w 1134"/>
                <a:gd name="T49" fmla="*/ 817 h 2388"/>
                <a:gd name="T50" fmla="*/ 756 w 1134"/>
                <a:gd name="T51" fmla="*/ 749 h 2388"/>
                <a:gd name="T52" fmla="*/ 715 w 1134"/>
                <a:gd name="T53" fmla="*/ 683 h 2388"/>
                <a:gd name="T54" fmla="*/ 673 w 1134"/>
                <a:gd name="T55" fmla="*/ 619 h 2388"/>
                <a:gd name="T56" fmla="*/ 630 w 1134"/>
                <a:gd name="T57" fmla="*/ 558 h 2388"/>
                <a:gd name="T58" fmla="*/ 586 w 1134"/>
                <a:gd name="T59" fmla="*/ 498 h 2388"/>
                <a:gd name="T60" fmla="*/ 541 w 1134"/>
                <a:gd name="T61" fmla="*/ 441 h 2388"/>
                <a:gd name="T62" fmla="*/ 494 w 1134"/>
                <a:gd name="T63" fmla="*/ 387 h 2388"/>
                <a:gd name="T64" fmla="*/ 447 w 1134"/>
                <a:gd name="T65" fmla="*/ 335 h 2388"/>
                <a:gd name="T66" fmla="*/ 399 w 1134"/>
                <a:gd name="T67" fmla="*/ 285 h 2388"/>
                <a:gd name="T68" fmla="*/ 351 w 1134"/>
                <a:gd name="T69" fmla="*/ 239 h 2388"/>
                <a:gd name="T70" fmla="*/ 302 w 1134"/>
                <a:gd name="T71" fmla="*/ 195 h 2388"/>
                <a:gd name="T72" fmla="*/ 252 w 1134"/>
                <a:gd name="T73" fmla="*/ 154 h 2388"/>
                <a:gd name="T74" fmla="*/ 202 w 1134"/>
                <a:gd name="T75" fmla="*/ 117 h 2388"/>
                <a:gd name="T76" fmla="*/ 152 w 1134"/>
                <a:gd name="T77" fmla="*/ 82 h 2388"/>
                <a:gd name="T78" fmla="*/ 51 w 1134"/>
                <a:gd name="T79" fmla="*/ 24 h 2388"/>
                <a:gd name="T80" fmla="*/ 0 w 1134"/>
                <a:gd name="T81" fmla="*/ 0 h 2388"/>
                <a:gd name="T82" fmla="*/ 164 w 1134"/>
                <a:gd name="T83" fmla="*/ 1341 h 2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34"/>
                <a:gd name="T127" fmla="*/ 0 h 2388"/>
                <a:gd name="T128" fmla="*/ 1134 w 1134"/>
                <a:gd name="T129" fmla="*/ 2388 h 2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34" h="2388">
                  <a:moveTo>
                    <a:pt x="164" y="1341"/>
                  </a:moveTo>
                  <a:lnTo>
                    <a:pt x="184" y="1375"/>
                  </a:lnTo>
                  <a:lnTo>
                    <a:pt x="182" y="1381"/>
                  </a:lnTo>
                  <a:lnTo>
                    <a:pt x="1082" y="2388"/>
                  </a:lnTo>
                  <a:lnTo>
                    <a:pt x="1110" y="2278"/>
                  </a:lnTo>
                  <a:lnTo>
                    <a:pt x="1128" y="2159"/>
                  </a:lnTo>
                  <a:lnTo>
                    <a:pt x="1132" y="2097"/>
                  </a:lnTo>
                  <a:lnTo>
                    <a:pt x="1134" y="2032"/>
                  </a:lnTo>
                  <a:lnTo>
                    <a:pt x="1134" y="1967"/>
                  </a:lnTo>
                  <a:lnTo>
                    <a:pt x="1131" y="1899"/>
                  </a:lnTo>
                  <a:lnTo>
                    <a:pt x="1126" y="1831"/>
                  </a:lnTo>
                  <a:lnTo>
                    <a:pt x="1117" y="1761"/>
                  </a:lnTo>
                  <a:lnTo>
                    <a:pt x="1107" y="1690"/>
                  </a:lnTo>
                  <a:lnTo>
                    <a:pt x="1094" y="1619"/>
                  </a:lnTo>
                  <a:lnTo>
                    <a:pt x="1079" y="1546"/>
                  </a:lnTo>
                  <a:lnTo>
                    <a:pt x="1061" y="1473"/>
                  </a:lnTo>
                  <a:lnTo>
                    <a:pt x="1040" y="1400"/>
                  </a:lnTo>
                  <a:lnTo>
                    <a:pt x="1017" y="1326"/>
                  </a:lnTo>
                  <a:lnTo>
                    <a:pt x="992" y="1252"/>
                  </a:lnTo>
                  <a:lnTo>
                    <a:pt x="965" y="1178"/>
                  </a:lnTo>
                  <a:lnTo>
                    <a:pt x="935" y="1104"/>
                  </a:lnTo>
                  <a:lnTo>
                    <a:pt x="902" y="1030"/>
                  </a:lnTo>
                  <a:lnTo>
                    <a:pt x="868" y="958"/>
                  </a:lnTo>
                  <a:lnTo>
                    <a:pt x="832" y="886"/>
                  </a:lnTo>
                  <a:lnTo>
                    <a:pt x="795" y="817"/>
                  </a:lnTo>
                  <a:lnTo>
                    <a:pt x="756" y="749"/>
                  </a:lnTo>
                  <a:lnTo>
                    <a:pt x="715" y="683"/>
                  </a:lnTo>
                  <a:lnTo>
                    <a:pt x="673" y="619"/>
                  </a:lnTo>
                  <a:lnTo>
                    <a:pt x="630" y="558"/>
                  </a:lnTo>
                  <a:lnTo>
                    <a:pt x="586" y="498"/>
                  </a:lnTo>
                  <a:lnTo>
                    <a:pt x="541" y="441"/>
                  </a:lnTo>
                  <a:lnTo>
                    <a:pt x="494" y="387"/>
                  </a:lnTo>
                  <a:lnTo>
                    <a:pt x="447" y="335"/>
                  </a:lnTo>
                  <a:lnTo>
                    <a:pt x="399" y="285"/>
                  </a:lnTo>
                  <a:lnTo>
                    <a:pt x="351" y="239"/>
                  </a:lnTo>
                  <a:lnTo>
                    <a:pt x="302" y="195"/>
                  </a:lnTo>
                  <a:lnTo>
                    <a:pt x="252" y="154"/>
                  </a:lnTo>
                  <a:lnTo>
                    <a:pt x="202" y="117"/>
                  </a:lnTo>
                  <a:lnTo>
                    <a:pt x="152" y="82"/>
                  </a:lnTo>
                  <a:lnTo>
                    <a:pt x="51" y="24"/>
                  </a:lnTo>
                  <a:lnTo>
                    <a:pt x="0" y="0"/>
                  </a:lnTo>
                  <a:lnTo>
                    <a:pt x="164" y="1341"/>
                  </a:lnTo>
                  <a:close/>
                </a:path>
              </a:pathLst>
            </a:custGeom>
            <a:solidFill>
              <a:srgbClr val="FFFF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16" name="Group 23"/>
            <p:cNvGrpSpPr>
              <a:grpSpLocks/>
            </p:cNvGrpSpPr>
            <p:nvPr/>
          </p:nvGrpSpPr>
          <p:grpSpPr bwMode="auto">
            <a:xfrm>
              <a:off x="4643" y="4921"/>
              <a:ext cx="307" cy="782"/>
              <a:chOff x="4643" y="4921"/>
              <a:chExt cx="307" cy="782"/>
            </a:xfrm>
          </p:grpSpPr>
          <p:sp>
            <p:nvSpPr>
              <p:cNvPr id="141" name="Freeform 24"/>
              <p:cNvSpPr>
                <a:spLocks/>
              </p:cNvSpPr>
              <p:nvPr/>
            </p:nvSpPr>
            <p:spPr bwMode="auto">
              <a:xfrm>
                <a:off x="4643" y="4921"/>
                <a:ext cx="307" cy="782"/>
              </a:xfrm>
              <a:custGeom>
                <a:avLst/>
                <a:gdLst>
                  <a:gd name="T0" fmla="*/ 0 w 307"/>
                  <a:gd name="T1" fmla="*/ 383 h 782"/>
                  <a:gd name="T2" fmla="*/ 9 w 307"/>
                  <a:gd name="T3" fmla="*/ 385 h 782"/>
                  <a:gd name="T4" fmla="*/ 18 w 307"/>
                  <a:gd name="T5" fmla="*/ 396 h 782"/>
                  <a:gd name="T6" fmla="*/ 20 w 307"/>
                  <a:gd name="T7" fmla="*/ 408 h 782"/>
                  <a:gd name="T8" fmla="*/ 24 w 307"/>
                  <a:gd name="T9" fmla="*/ 421 h 782"/>
                  <a:gd name="T10" fmla="*/ 20 w 307"/>
                  <a:gd name="T11" fmla="*/ 435 h 782"/>
                  <a:gd name="T12" fmla="*/ 13 w 307"/>
                  <a:gd name="T13" fmla="*/ 441 h 782"/>
                  <a:gd name="T14" fmla="*/ 185 w 307"/>
                  <a:gd name="T15" fmla="*/ 783 h 782"/>
                  <a:gd name="T16" fmla="*/ 228 w 307"/>
                  <a:gd name="T17" fmla="*/ 739 h 782"/>
                  <a:gd name="T18" fmla="*/ 262 w 307"/>
                  <a:gd name="T19" fmla="*/ 685 h 782"/>
                  <a:gd name="T20" fmla="*/ 287 w 307"/>
                  <a:gd name="T21" fmla="*/ 621 h 782"/>
                  <a:gd name="T22" fmla="*/ 302 w 307"/>
                  <a:gd name="T23" fmla="*/ 551 h 782"/>
                  <a:gd name="T24" fmla="*/ 307 w 307"/>
                  <a:gd name="T25" fmla="*/ 476 h 782"/>
                  <a:gd name="T26" fmla="*/ 306 w 307"/>
                  <a:gd name="T27" fmla="*/ 450 h 782"/>
                  <a:gd name="T28" fmla="*/ 297 w 307"/>
                  <a:gd name="T29" fmla="*/ 371 h 782"/>
                  <a:gd name="T30" fmla="*/ 277 w 307"/>
                  <a:gd name="T31" fmla="*/ 293 h 782"/>
                  <a:gd name="T32" fmla="*/ 247 w 307"/>
                  <a:gd name="T33" fmla="*/ 220 h 782"/>
                  <a:gd name="T34" fmla="*/ 209 w 307"/>
                  <a:gd name="T35" fmla="*/ 155 h 782"/>
                  <a:gd name="T36" fmla="*/ 164 w 307"/>
                  <a:gd name="T37" fmla="*/ 99 h 782"/>
                  <a:gd name="T38" fmla="*/ 113 w 307"/>
                  <a:gd name="T39" fmla="*/ 54 h 782"/>
                  <a:gd name="T40" fmla="*/ 59 w 307"/>
                  <a:gd name="T41" fmla="*/ 20 h 782"/>
                  <a:gd name="T42" fmla="*/ 1 w 307"/>
                  <a:gd name="T43" fmla="*/ 0 h 782"/>
                  <a:gd name="T44" fmla="*/ 0 w 307"/>
                  <a:gd name="T45" fmla="*/ 383 h 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7"/>
                  <a:gd name="T70" fmla="*/ 0 h 782"/>
                  <a:gd name="T71" fmla="*/ 307 w 307"/>
                  <a:gd name="T72" fmla="*/ 782 h 7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7" h="782">
                    <a:moveTo>
                      <a:pt x="0" y="383"/>
                    </a:moveTo>
                    <a:lnTo>
                      <a:pt x="9" y="385"/>
                    </a:lnTo>
                    <a:lnTo>
                      <a:pt x="18" y="396"/>
                    </a:lnTo>
                    <a:lnTo>
                      <a:pt x="20" y="408"/>
                    </a:lnTo>
                    <a:lnTo>
                      <a:pt x="24" y="421"/>
                    </a:lnTo>
                    <a:lnTo>
                      <a:pt x="20" y="435"/>
                    </a:lnTo>
                    <a:lnTo>
                      <a:pt x="13" y="441"/>
                    </a:lnTo>
                    <a:lnTo>
                      <a:pt x="185" y="783"/>
                    </a:lnTo>
                    <a:lnTo>
                      <a:pt x="228" y="739"/>
                    </a:lnTo>
                    <a:lnTo>
                      <a:pt x="262" y="685"/>
                    </a:lnTo>
                    <a:lnTo>
                      <a:pt x="287" y="621"/>
                    </a:lnTo>
                    <a:lnTo>
                      <a:pt x="302" y="551"/>
                    </a:lnTo>
                    <a:lnTo>
                      <a:pt x="307" y="476"/>
                    </a:lnTo>
                    <a:lnTo>
                      <a:pt x="306" y="450"/>
                    </a:lnTo>
                    <a:lnTo>
                      <a:pt x="297" y="371"/>
                    </a:lnTo>
                    <a:lnTo>
                      <a:pt x="277" y="293"/>
                    </a:lnTo>
                    <a:lnTo>
                      <a:pt x="247" y="220"/>
                    </a:lnTo>
                    <a:lnTo>
                      <a:pt x="209" y="155"/>
                    </a:lnTo>
                    <a:lnTo>
                      <a:pt x="164" y="99"/>
                    </a:lnTo>
                    <a:lnTo>
                      <a:pt x="113" y="54"/>
                    </a:lnTo>
                    <a:lnTo>
                      <a:pt x="59" y="20"/>
                    </a:lnTo>
                    <a:lnTo>
                      <a:pt x="1" y="0"/>
                    </a:lnTo>
                    <a:lnTo>
                      <a:pt x="0" y="383"/>
                    </a:lnTo>
                    <a:close/>
                  </a:path>
                </a:pathLst>
              </a:custGeom>
              <a:solidFill>
                <a:srgbClr val="FF00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17" name="Group 25"/>
            <p:cNvGrpSpPr>
              <a:grpSpLocks/>
            </p:cNvGrpSpPr>
            <p:nvPr/>
          </p:nvGrpSpPr>
          <p:grpSpPr bwMode="auto">
            <a:xfrm>
              <a:off x="4642" y="3413"/>
              <a:ext cx="2" cy="3084"/>
              <a:chOff x="4642" y="3413"/>
              <a:chExt cx="2" cy="3084"/>
            </a:xfrm>
          </p:grpSpPr>
          <p:sp>
            <p:nvSpPr>
              <p:cNvPr id="140" name="Freeform 26"/>
              <p:cNvSpPr>
                <a:spLocks/>
              </p:cNvSpPr>
              <p:nvPr/>
            </p:nvSpPr>
            <p:spPr bwMode="auto">
              <a:xfrm>
                <a:off x="4642" y="3413"/>
                <a:ext cx="2" cy="3084"/>
              </a:xfrm>
              <a:custGeom>
                <a:avLst/>
                <a:gdLst>
                  <a:gd name="T0" fmla="*/ 0 w 2"/>
                  <a:gd name="T1" fmla="*/ 0 h 3084"/>
                  <a:gd name="T2" fmla="*/ 0 w 2"/>
                  <a:gd name="T3" fmla="*/ 3084 h 3084"/>
                  <a:gd name="T4" fmla="*/ 0 60000 65536"/>
                  <a:gd name="T5" fmla="*/ 0 60000 65536"/>
                  <a:gd name="T6" fmla="*/ 0 w 2"/>
                  <a:gd name="T7" fmla="*/ 0 h 3084"/>
                  <a:gd name="T8" fmla="*/ 2 w 2"/>
                  <a:gd name="T9" fmla="*/ 3084 h 3084"/>
                </a:gdLst>
                <a:ahLst/>
                <a:cxnLst>
                  <a:cxn ang="T4">
                    <a:pos x="T0" y="T1"/>
                  </a:cxn>
                  <a:cxn ang="T5">
                    <a:pos x="T2" y="T3"/>
                  </a:cxn>
                </a:cxnLst>
                <a:rect l="T6" t="T7" r="T8" b="T9"/>
                <a:pathLst>
                  <a:path w="2" h="3084">
                    <a:moveTo>
                      <a:pt x="0" y="0"/>
                    </a:moveTo>
                    <a:lnTo>
                      <a:pt x="0" y="3084"/>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grpSp>
        <p:sp>
          <p:nvSpPr>
            <p:cNvPr id="18" name="Freeform 28"/>
            <p:cNvSpPr>
              <a:spLocks/>
            </p:cNvSpPr>
            <p:nvPr/>
          </p:nvSpPr>
          <p:spPr bwMode="auto">
            <a:xfrm>
              <a:off x="3564" y="3469"/>
              <a:ext cx="2" cy="3068"/>
            </a:xfrm>
            <a:custGeom>
              <a:avLst/>
              <a:gdLst>
                <a:gd name="T0" fmla="*/ 0 w 2"/>
                <a:gd name="T1" fmla="*/ 0 h 3068"/>
                <a:gd name="T2" fmla="*/ 0 w 2"/>
                <a:gd name="T3" fmla="*/ 3069 h 3068"/>
                <a:gd name="T4" fmla="*/ 0 60000 65536"/>
                <a:gd name="T5" fmla="*/ 0 60000 65536"/>
                <a:gd name="T6" fmla="*/ 0 w 2"/>
                <a:gd name="T7" fmla="*/ 0 h 3068"/>
                <a:gd name="T8" fmla="*/ 2 w 2"/>
                <a:gd name="T9" fmla="*/ 3068 h 3068"/>
              </a:gdLst>
              <a:ahLst/>
              <a:cxnLst>
                <a:cxn ang="T4">
                  <a:pos x="T0" y="T1"/>
                </a:cxn>
                <a:cxn ang="T5">
                  <a:pos x="T2" y="T3"/>
                </a:cxn>
              </a:cxnLst>
              <a:rect l="T6" t="T7" r="T8" b="T9"/>
              <a:pathLst>
                <a:path w="2" h="3068">
                  <a:moveTo>
                    <a:pt x="0" y="0"/>
                  </a:moveTo>
                  <a:lnTo>
                    <a:pt x="0" y="3069"/>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sp>
          <p:nvSpPr>
            <p:cNvPr id="19" name="Freeform 31"/>
            <p:cNvSpPr>
              <a:spLocks/>
            </p:cNvSpPr>
            <p:nvPr/>
          </p:nvSpPr>
          <p:spPr bwMode="auto">
            <a:xfrm rot="20861303">
              <a:off x="3310" y="3755"/>
              <a:ext cx="1263" cy="2316"/>
            </a:xfrm>
            <a:custGeom>
              <a:avLst/>
              <a:gdLst>
                <a:gd name="T0" fmla="*/ 270 w 1263"/>
                <a:gd name="T1" fmla="*/ 949 h 2316"/>
                <a:gd name="T2" fmla="*/ 249 w 1263"/>
                <a:gd name="T3" fmla="*/ 986 h 2316"/>
                <a:gd name="T4" fmla="*/ 0 w 1263"/>
                <a:gd name="T5" fmla="*/ 2316 h 2316"/>
                <a:gd name="T6" fmla="*/ 104 w 1263"/>
                <a:gd name="T7" fmla="*/ 2271 h 2316"/>
                <a:gd name="T8" fmla="*/ 208 w 1263"/>
                <a:gd name="T9" fmla="*/ 2211 h 2316"/>
                <a:gd name="T10" fmla="*/ 261 w 1263"/>
                <a:gd name="T11" fmla="*/ 2177 h 2316"/>
                <a:gd name="T12" fmla="*/ 313 w 1263"/>
                <a:gd name="T13" fmla="*/ 2140 h 2316"/>
                <a:gd name="T14" fmla="*/ 365 w 1263"/>
                <a:gd name="T15" fmla="*/ 2099 h 2316"/>
                <a:gd name="T16" fmla="*/ 416 w 1263"/>
                <a:gd name="T17" fmla="*/ 2056 h 2316"/>
                <a:gd name="T18" fmla="*/ 467 w 1263"/>
                <a:gd name="T19" fmla="*/ 2009 h 2316"/>
                <a:gd name="T20" fmla="*/ 517 w 1263"/>
                <a:gd name="T21" fmla="*/ 1960 h 2316"/>
                <a:gd name="T22" fmla="*/ 567 w 1263"/>
                <a:gd name="T23" fmla="*/ 1909 h 2316"/>
                <a:gd name="T24" fmla="*/ 616 w 1263"/>
                <a:gd name="T25" fmla="*/ 1855 h 2316"/>
                <a:gd name="T26" fmla="*/ 664 w 1263"/>
                <a:gd name="T27" fmla="*/ 1798 h 2316"/>
                <a:gd name="T28" fmla="*/ 711 w 1263"/>
                <a:gd name="T29" fmla="*/ 1739 h 2316"/>
                <a:gd name="T30" fmla="*/ 756 w 1263"/>
                <a:gd name="T31" fmla="*/ 1678 h 2316"/>
                <a:gd name="T32" fmla="*/ 801 w 1263"/>
                <a:gd name="T33" fmla="*/ 1615 h 2316"/>
                <a:gd name="T34" fmla="*/ 844 w 1263"/>
                <a:gd name="T35" fmla="*/ 1550 h 2316"/>
                <a:gd name="T36" fmla="*/ 886 w 1263"/>
                <a:gd name="T37" fmla="*/ 1483 h 2316"/>
                <a:gd name="T38" fmla="*/ 927 w 1263"/>
                <a:gd name="T39" fmla="*/ 1414 h 2316"/>
                <a:gd name="T40" fmla="*/ 966 w 1263"/>
                <a:gd name="T41" fmla="*/ 1344 h 2316"/>
                <a:gd name="T42" fmla="*/ 1002 w 1263"/>
                <a:gd name="T43" fmla="*/ 1272 h 2316"/>
                <a:gd name="T44" fmla="*/ 1037 w 1263"/>
                <a:gd name="T45" fmla="*/ 1200 h 2316"/>
                <a:gd name="T46" fmla="*/ 1069 w 1263"/>
                <a:gd name="T47" fmla="*/ 1128 h 2316"/>
                <a:gd name="T48" fmla="*/ 1099 w 1263"/>
                <a:gd name="T49" fmla="*/ 1055 h 2316"/>
                <a:gd name="T50" fmla="*/ 1126 w 1263"/>
                <a:gd name="T51" fmla="*/ 983 h 2316"/>
                <a:gd name="T52" fmla="*/ 1151 w 1263"/>
                <a:gd name="T53" fmla="*/ 911 h 2316"/>
                <a:gd name="T54" fmla="*/ 1174 w 1263"/>
                <a:gd name="T55" fmla="*/ 839 h 2316"/>
                <a:gd name="T56" fmla="*/ 1194 w 1263"/>
                <a:gd name="T57" fmla="*/ 768 h 2316"/>
                <a:gd name="T58" fmla="*/ 1212 w 1263"/>
                <a:gd name="T59" fmla="*/ 697 h 2316"/>
                <a:gd name="T60" fmla="*/ 1227 w 1263"/>
                <a:gd name="T61" fmla="*/ 627 h 2316"/>
                <a:gd name="T62" fmla="*/ 1239 w 1263"/>
                <a:gd name="T63" fmla="*/ 558 h 2316"/>
                <a:gd name="T64" fmla="*/ 1249 w 1263"/>
                <a:gd name="T65" fmla="*/ 490 h 2316"/>
                <a:gd name="T66" fmla="*/ 1256 w 1263"/>
                <a:gd name="T67" fmla="*/ 423 h 2316"/>
                <a:gd name="T68" fmla="*/ 1261 w 1263"/>
                <a:gd name="T69" fmla="*/ 358 h 2316"/>
                <a:gd name="T70" fmla="*/ 1263 w 1263"/>
                <a:gd name="T71" fmla="*/ 294 h 2316"/>
                <a:gd name="T72" fmla="*/ 1262 w 1263"/>
                <a:gd name="T73" fmla="*/ 231 h 2316"/>
                <a:gd name="T74" fmla="*/ 1259 w 1263"/>
                <a:gd name="T75" fmla="*/ 170 h 2316"/>
                <a:gd name="T76" fmla="*/ 1253 w 1263"/>
                <a:gd name="T77" fmla="*/ 111 h 2316"/>
                <a:gd name="T78" fmla="*/ 1244 w 1263"/>
                <a:gd name="T79" fmla="*/ 55 h 2316"/>
                <a:gd name="T80" fmla="*/ 1232 w 1263"/>
                <a:gd name="T81" fmla="*/ 0 h 2316"/>
                <a:gd name="T82" fmla="*/ 270 w 1263"/>
                <a:gd name="T83" fmla="*/ 949 h 23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63"/>
                <a:gd name="T127" fmla="*/ 0 h 2316"/>
                <a:gd name="T128" fmla="*/ 1263 w 1263"/>
                <a:gd name="T129" fmla="*/ 2316 h 23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63" h="2316">
                  <a:moveTo>
                    <a:pt x="270" y="949"/>
                  </a:moveTo>
                  <a:lnTo>
                    <a:pt x="249" y="986"/>
                  </a:lnTo>
                  <a:lnTo>
                    <a:pt x="0" y="2316"/>
                  </a:lnTo>
                  <a:lnTo>
                    <a:pt x="104" y="2271"/>
                  </a:lnTo>
                  <a:lnTo>
                    <a:pt x="208" y="2211"/>
                  </a:lnTo>
                  <a:lnTo>
                    <a:pt x="261" y="2177"/>
                  </a:lnTo>
                  <a:lnTo>
                    <a:pt x="313" y="2140"/>
                  </a:lnTo>
                  <a:lnTo>
                    <a:pt x="365" y="2099"/>
                  </a:lnTo>
                  <a:lnTo>
                    <a:pt x="416" y="2056"/>
                  </a:lnTo>
                  <a:lnTo>
                    <a:pt x="467" y="2009"/>
                  </a:lnTo>
                  <a:lnTo>
                    <a:pt x="517" y="1960"/>
                  </a:lnTo>
                  <a:lnTo>
                    <a:pt x="567" y="1909"/>
                  </a:lnTo>
                  <a:lnTo>
                    <a:pt x="616" y="1855"/>
                  </a:lnTo>
                  <a:lnTo>
                    <a:pt x="664" y="1798"/>
                  </a:lnTo>
                  <a:lnTo>
                    <a:pt x="711" y="1739"/>
                  </a:lnTo>
                  <a:lnTo>
                    <a:pt x="756" y="1678"/>
                  </a:lnTo>
                  <a:lnTo>
                    <a:pt x="801" y="1615"/>
                  </a:lnTo>
                  <a:lnTo>
                    <a:pt x="844" y="1550"/>
                  </a:lnTo>
                  <a:lnTo>
                    <a:pt x="886" y="1483"/>
                  </a:lnTo>
                  <a:lnTo>
                    <a:pt x="927" y="1414"/>
                  </a:lnTo>
                  <a:lnTo>
                    <a:pt x="966" y="1344"/>
                  </a:lnTo>
                  <a:lnTo>
                    <a:pt x="1002" y="1272"/>
                  </a:lnTo>
                  <a:lnTo>
                    <a:pt x="1037" y="1200"/>
                  </a:lnTo>
                  <a:lnTo>
                    <a:pt x="1069" y="1128"/>
                  </a:lnTo>
                  <a:lnTo>
                    <a:pt x="1099" y="1055"/>
                  </a:lnTo>
                  <a:lnTo>
                    <a:pt x="1126" y="983"/>
                  </a:lnTo>
                  <a:lnTo>
                    <a:pt x="1151" y="911"/>
                  </a:lnTo>
                  <a:lnTo>
                    <a:pt x="1174" y="839"/>
                  </a:lnTo>
                  <a:lnTo>
                    <a:pt x="1194" y="768"/>
                  </a:lnTo>
                  <a:lnTo>
                    <a:pt x="1212" y="697"/>
                  </a:lnTo>
                  <a:lnTo>
                    <a:pt x="1227" y="627"/>
                  </a:lnTo>
                  <a:lnTo>
                    <a:pt x="1239" y="558"/>
                  </a:lnTo>
                  <a:lnTo>
                    <a:pt x="1249" y="490"/>
                  </a:lnTo>
                  <a:lnTo>
                    <a:pt x="1256" y="423"/>
                  </a:lnTo>
                  <a:lnTo>
                    <a:pt x="1261" y="358"/>
                  </a:lnTo>
                  <a:lnTo>
                    <a:pt x="1263" y="294"/>
                  </a:lnTo>
                  <a:lnTo>
                    <a:pt x="1262" y="231"/>
                  </a:lnTo>
                  <a:lnTo>
                    <a:pt x="1259" y="170"/>
                  </a:lnTo>
                  <a:lnTo>
                    <a:pt x="1253" y="111"/>
                  </a:lnTo>
                  <a:lnTo>
                    <a:pt x="1244" y="55"/>
                  </a:lnTo>
                  <a:lnTo>
                    <a:pt x="1232" y="0"/>
                  </a:lnTo>
                  <a:lnTo>
                    <a:pt x="270" y="949"/>
                  </a:lnTo>
                  <a:close/>
                </a:path>
              </a:pathLst>
            </a:custGeom>
            <a:solidFill>
              <a:srgbClr val="FFFF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20" name="Group 35"/>
            <p:cNvGrpSpPr>
              <a:grpSpLocks/>
            </p:cNvGrpSpPr>
            <p:nvPr/>
          </p:nvGrpSpPr>
          <p:grpSpPr bwMode="auto">
            <a:xfrm>
              <a:off x="2984" y="4938"/>
              <a:ext cx="120" cy="161"/>
              <a:chOff x="2984" y="4938"/>
              <a:chExt cx="120" cy="161"/>
            </a:xfrm>
          </p:grpSpPr>
          <p:sp>
            <p:nvSpPr>
              <p:cNvPr id="139" name="Freeform 36"/>
              <p:cNvSpPr>
                <a:spLocks/>
              </p:cNvSpPr>
              <p:nvPr/>
            </p:nvSpPr>
            <p:spPr bwMode="auto">
              <a:xfrm>
                <a:off x="2984" y="4938"/>
                <a:ext cx="120" cy="161"/>
              </a:xfrm>
              <a:custGeom>
                <a:avLst/>
                <a:gdLst>
                  <a:gd name="T0" fmla="*/ 61 w 120"/>
                  <a:gd name="T1" fmla="*/ 0 h 161"/>
                  <a:gd name="T2" fmla="*/ 4 w 120"/>
                  <a:gd name="T3" fmla="*/ 54 h 161"/>
                  <a:gd name="T4" fmla="*/ 0 w 120"/>
                  <a:gd name="T5" fmla="*/ 80 h 161"/>
                  <a:gd name="T6" fmla="*/ 3 w 120"/>
                  <a:gd name="T7" fmla="*/ 105 h 161"/>
                  <a:gd name="T8" fmla="*/ 12 w 120"/>
                  <a:gd name="T9" fmla="*/ 127 h 161"/>
                  <a:gd name="T10" fmla="*/ 24 w 120"/>
                  <a:gd name="T11" fmla="*/ 145 h 161"/>
                  <a:gd name="T12" fmla="*/ 41 w 120"/>
                  <a:gd name="T13" fmla="*/ 156 h 161"/>
                  <a:gd name="T14" fmla="*/ 60 w 120"/>
                  <a:gd name="T15" fmla="*/ 161 h 161"/>
                  <a:gd name="T16" fmla="*/ 79 w 120"/>
                  <a:gd name="T17" fmla="*/ 157 h 161"/>
                  <a:gd name="T18" fmla="*/ 96 w 120"/>
                  <a:gd name="T19" fmla="*/ 146 h 161"/>
                  <a:gd name="T20" fmla="*/ 109 w 120"/>
                  <a:gd name="T21" fmla="*/ 128 h 161"/>
                  <a:gd name="T22" fmla="*/ 117 w 120"/>
                  <a:gd name="T23" fmla="*/ 107 h 161"/>
                  <a:gd name="T24" fmla="*/ 120 w 120"/>
                  <a:gd name="T25" fmla="*/ 82 h 161"/>
                  <a:gd name="T26" fmla="*/ 120 w 120"/>
                  <a:gd name="T27" fmla="*/ 80 h 161"/>
                  <a:gd name="T28" fmla="*/ 96 w 120"/>
                  <a:gd name="T29" fmla="*/ 16 h 161"/>
                  <a:gd name="T30" fmla="*/ 61 w 120"/>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161"/>
                  <a:gd name="T50" fmla="*/ 120 w 120"/>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161">
                    <a:moveTo>
                      <a:pt x="61" y="0"/>
                    </a:moveTo>
                    <a:lnTo>
                      <a:pt x="4" y="54"/>
                    </a:lnTo>
                    <a:lnTo>
                      <a:pt x="0" y="80"/>
                    </a:lnTo>
                    <a:lnTo>
                      <a:pt x="3" y="105"/>
                    </a:lnTo>
                    <a:lnTo>
                      <a:pt x="12" y="127"/>
                    </a:lnTo>
                    <a:lnTo>
                      <a:pt x="24" y="145"/>
                    </a:lnTo>
                    <a:lnTo>
                      <a:pt x="41" y="156"/>
                    </a:lnTo>
                    <a:lnTo>
                      <a:pt x="60" y="161"/>
                    </a:lnTo>
                    <a:lnTo>
                      <a:pt x="79" y="157"/>
                    </a:lnTo>
                    <a:lnTo>
                      <a:pt x="96" y="146"/>
                    </a:lnTo>
                    <a:lnTo>
                      <a:pt x="109" y="128"/>
                    </a:lnTo>
                    <a:lnTo>
                      <a:pt x="117" y="107"/>
                    </a:lnTo>
                    <a:lnTo>
                      <a:pt x="120" y="82"/>
                    </a:lnTo>
                    <a:lnTo>
                      <a:pt x="120" y="80"/>
                    </a:lnTo>
                    <a:lnTo>
                      <a:pt x="96"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1" name="Group 37"/>
            <p:cNvGrpSpPr>
              <a:grpSpLocks/>
            </p:cNvGrpSpPr>
            <p:nvPr/>
          </p:nvGrpSpPr>
          <p:grpSpPr bwMode="auto">
            <a:xfrm>
              <a:off x="2984" y="4938"/>
              <a:ext cx="120" cy="161"/>
              <a:chOff x="2984" y="4938"/>
              <a:chExt cx="120" cy="161"/>
            </a:xfrm>
          </p:grpSpPr>
          <p:sp>
            <p:nvSpPr>
              <p:cNvPr id="138" name="Freeform 38"/>
              <p:cNvSpPr>
                <a:spLocks/>
              </p:cNvSpPr>
              <p:nvPr/>
            </p:nvSpPr>
            <p:spPr bwMode="auto">
              <a:xfrm>
                <a:off x="2984" y="4938"/>
                <a:ext cx="120" cy="161"/>
              </a:xfrm>
              <a:custGeom>
                <a:avLst/>
                <a:gdLst>
                  <a:gd name="T0" fmla="*/ 120 w 120"/>
                  <a:gd name="T1" fmla="*/ 80 h 161"/>
                  <a:gd name="T2" fmla="*/ 96 w 120"/>
                  <a:gd name="T3" fmla="*/ 16 h 161"/>
                  <a:gd name="T4" fmla="*/ 61 w 120"/>
                  <a:gd name="T5" fmla="*/ 0 h 161"/>
                  <a:gd name="T6" fmla="*/ 42 w 120"/>
                  <a:gd name="T7" fmla="*/ 4 h 161"/>
                  <a:gd name="T8" fmla="*/ 25 w 120"/>
                  <a:gd name="T9" fmla="*/ 15 h 161"/>
                  <a:gd name="T10" fmla="*/ 12 w 120"/>
                  <a:gd name="T11" fmla="*/ 33 h 161"/>
                  <a:gd name="T12" fmla="*/ 4 w 120"/>
                  <a:gd name="T13" fmla="*/ 54 h 161"/>
                  <a:gd name="T14" fmla="*/ 0 w 120"/>
                  <a:gd name="T15" fmla="*/ 80 h 161"/>
                  <a:gd name="T16" fmla="*/ 3 w 120"/>
                  <a:gd name="T17" fmla="*/ 105 h 161"/>
                  <a:gd name="T18" fmla="*/ 12 w 120"/>
                  <a:gd name="T19" fmla="*/ 127 h 161"/>
                  <a:gd name="T20" fmla="*/ 24 w 120"/>
                  <a:gd name="T21" fmla="*/ 145 h 161"/>
                  <a:gd name="T22" fmla="*/ 41 w 120"/>
                  <a:gd name="T23" fmla="*/ 156 h 161"/>
                  <a:gd name="T24" fmla="*/ 60 w 120"/>
                  <a:gd name="T25" fmla="*/ 161 h 161"/>
                  <a:gd name="T26" fmla="*/ 79 w 120"/>
                  <a:gd name="T27" fmla="*/ 157 h 161"/>
                  <a:gd name="T28" fmla="*/ 117 w 120"/>
                  <a:gd name="T29" fmla="*/ 107 h 161"/>
                  <a:gd name="T30" fmla="*/ 120 w 120"/>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161"/>
                  <a:gd name="T50" fmla="*/ 120 w 120"/>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161">
                    <a:moveTo>
                      <a:pt x="120" y="80"/>
                    </a:moveTo>
                    <a:lnTo>
                      <a:pt x="96" y="16"/>
                    </a:lnTo>
                    <a:lnTo>
                      <a:pt x="61" y="0"/>
                    </a:lnTo>
                    <a:lnTo>
                      <a:pt x="42" y="4"/>
                    </a:lnTo>
                    <a:lnTo>
                      <a:pt x="25" y="15"/>
                    </a:lnTo>
                    <a:lnTo>
                      <a:pt x="12" y="33"/>
                    </a:lnTo>
                    <a:lnTo>
                      <a:pt x="4" y="54"/>
                    </a:lnTo>
                    <a:lnTo>
                      <a:pt x="0" y="80"/>
                    </a:lnTo>
                    <a:lnTo>
                      <a:pt x="3" y="105"/>
                    </a:lnTo>
                    <a:lnTo>
                      <a:pt x="12" y="127"/>
                    </a:lnTo>
                    <a:lnTo>
                      <a:pt x="24" y="145"/>
                    </a:lnTo>
                    <a:lnTo>
                      <a:pt x="41" y="156"/>
                    </a:lnTo>
                    <a:lnTo>
                      <a:pt x="60" y="161"/>
                    </a:lnTo>
                    <a:lnTo>
                      <a:pt x="79" y="157"/>
                    </a:lnTo>
                    <a:lnTo>
                      <a:pt x="117" y="107"/>
                    </a:lnTo>
                    <a:lnTo>
                      <a:pt x="120"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2" name="Group 39"/>
            <p:cNvGrpSpPr>
              <a:grpSpLocks/>
            </p:cNvGrpSpPr>
            <p:nvPr/>
          </p:nvGrpSpPr>
          <p:grpSpPr bwMode="auto">
            <a:xfrm>
              <a:off x="2605" y="4944"/>
              <a:ext cx="121" cy="161"/>
              <a:chOff x="2605" y="4944"/>
              <a:chExt cx="121" cy="161"/>
            </a:xfrm>
          </p:grpSpPr>
          <p:sp>
            <p:nvSpPr>
              <p:cNvPr id="137" name="Freeform 40"/>
              <p:cNvSpPr>
                <a:spLocks/>
              </p:cNvSpPr>
              <p:nvPr/>
            </p:nvSpPr>
            <p:spPr bwMode="auto">
              <a:xfrm>
                <a:off x="2605" y="4944"/>
                <a:ext cx="121" cy="161"/>
              </a:xfrm>
              <a:custGeom>
                <a:avLst/>
                <a:gdLst>
                  <a:gd name="T0" fmla="*/ 61 w 121"/>
                  <a:gd name="T1" fmla="*/ 0 h 161"/>
                  <a:gd name="T2" fmla="*/ 3 w 121"/>
                  <a:gd name="T3" fmla="*/ 54 h 161"/>
                  <a:gd name="T4" fmla="*/ 0 w 121"/>
                  <a:gd name="T5" fmla="*/ 79 h 161"/>
                  <a:gd name="T6" fmla="*/ 3 w 121"/>
                  <a:gd name="T7" fmla="*/ 105 h 161"/>
                  <a:gd name="T8" fmla="*/ 11 w 121"/>
                  <a:gd name="T9" fmla="*/ 127 h 161"/>
                  <a:gd name="T10" fmla="*/ 24 w 121"/>
                  <a:gd name="T11" fmla="*/ 145 h 161"/>
                  <a:gd name="T12" fmla="*/ 40 w 121"/>
                  <a:gd name="T13" fmla="*/ 156 h 161"/>
                  <a:gd name="T14" fmla="*/ 59 w 121"/>
                  <a:gd name="T15" fmla="*/ 161 h 161"/>
                  <a:gd name="T16" fmla="*/ 78 w 121"/>
                  <a:gd name="T17" fmla="*/ 157 h 161"/>
                  <a:gd name="T18" fmla="*/ 95 w 121"/>
                  <a:gd name="T19" fmla="*/ 146 h 161"/>
                  <a:gd name="T20" fmla="*/ 109 w 121"/>
                  <a:gd name="T21" fmla="*/ 129 h 161"/>
                  <a:gd name="T22" fmla="*/ 118 w 121"/>
                  <a:gd name="T23" fmla="*/ 108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5"/>
                    </a:lnTo>
                    <a:lnTo>
                      <a:pt x="11" y="127"/>
                    </a:lnTo>
                    <a:lnTo>
                      <a:pt x="24" y="145"/>
                    </a:lnTo>
                    <a:lnTo>
                      <a:pt x="40" y="156"/>
                    </a:lnTo>
                    <a:lnTo>
                      <a:pt x="59" y="161"/>
                    </a:lnTo>
                    <a:lnTo>
                      <a:pt x="78" y="157"/>
                    </a:lnTo>
                    <a:lnTo>
                      <a:pt x="95" y="146"/>
                    </a:lnTo>
                    <a:lnTo>
                      <a:pt x="109" y="129"/>
                    </a:lnTo>
                    <a:lnTo>
                      <a:pt x="118" y="108"/>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3" name="Group 41"/>
            <p:cNvGrpSpPr>
              <a:grpSpLocks/>
            </p:cNvGrpSpPr>
            <p:nvPr/>
          </p:nvGrpSpPr>
          <p:grpSpPr bwMode="auto">
            <a:xfrm>
              <a:off x="2605" y="4944"/>
              <a:ext cx="121" cy="161"/>
              <a:chOff x="2605" y="4944"/>
              <a:chExt cx="121" cy="161"/>
            </a:xfrm>
          </p:grpSpPr>
          <p:sp>
            <p:nvSpPr>
              <p:cNvPr id="136" name="Freeform 42"/>
              <p:cNvSpPr>
                <a:spLocks/>
              </p:cNvSpPr>
              <p:nvPr/>
            </p:nvSpPr>
            <p:spPr bwMode="auto">
              <a:xfrm>
                <a:off x="2605" y="4944"/>
                <a:ext cx="121" cy="161"/>
              </a:xfrm>
              <a:custGeom>
                <a:avLst/>
                <a:gdLst>
                  <a:gd name="T0" fmla="*/ 121 w 121"/>
                  <a:gd name="T1" fmla="*/ 80 h 161"/>
                  <a:gd name="T2" fmla="*/ 97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5 h 161"/>
                  <a:gd name="T18" fmla="*/ 11 w 121"/>
                  <a:gd name="T19" fmla="*/ 127 h 161"/>
                  <a:gd name="T20" fmla="*/ 24 w 121"/>
                  <a:gd name="T21" fmla="*/ 145 h 161"/>
                  <a:gd name="T22" fmla="*/ 40 w 121"/>
                  <a:gd name="T23" fmla="*/ 156 h 161"/>
                  <a:gd name="T24" fmla="*/ 59 w 121"/>
                  <a:gd name="T25" fmla="*/ 161 h 161"/>
                  <a:gd name="T26" fmla="*/ 78 w 121"/>
                  <a:gd name="T27" fmla="*/ 157 h 161"/>
                  <a:gd name="T28" fmla="*/ 118 w 121"/>
                  <a:gd name="T29" fmla="*/ 108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6"/>
                    </a:lnTo>
                    <a:lnTo>
                      <a:pt x="61" y="0"/>
                    </a:lnTo>
                    <a:lnTo>
                      <a:pt x="42" y="4"/>
                    </a:lnTo>
                    <a:lnTo>
                      <a:pt x="25" y="15"/>
                    </a:lnTo>
                    <a:lnTo>
                      <a:pt x="12" y="32"/>
                    </a:lnTo>
                    <a:lnTo>
                      <a:pt x="3" y="54"/>
                    </a:lnTo>
                    <a:lnTo>
                      <a:pt x="0" y="79"/>
                    </a:lnTo>
                    <a:lnTo>
                      <a:pt x="3" y="105"/>
                    </a:lnTo>
                    <a:lnTo>
                      <a:pt x="11" y="127"/>
                    </a:lnTo>
                    <a:lnTo>
                      <a:pt x="24" y="145"/>
                    </a:lnTo>
                    <a:lnTo>
                      <a:pt x="40" y="156"/>
                    </a:lnTo>
                    <a:lnTo>
                      <a:pt x="59" y="161"/>
                    </a:lnTo>
                    <a:lnTo>
                      <a:pt x="78" y="157"/>
                    </a:lnTo>
                    <a:lnTo>
                      <a:pt x="118" y="108"/>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4" name="Group 43"/>
            <p:cNvGrpSpPr>
              <a:grpSpLocks/>
            </p:cNvGrpSpPr>
            <p:nvPr/>
          </p:nvGrpSpPr>
          <p:grpSpPr bwMode="auto">
            <a:xfrm>
              <a:off x="2203" y="4934"/>
              <a:ext cx="121" cy="161"/>
              <a:chOff x="2203" y="4934"/>
              <a:chExt cx="121" cy="161"/>
            </a:xfrm>
          </p:grpSpPr>
          <p:sp>
            <p:nvSpPr>
              <p:cNvPr id="135" name="Freeform 44"/>
              <p:cNvSpPr>
                <a:spLocks/>
              </p:cNvSpPr>
              <p:nvPr/>
            </p:nvSpPr>
            <p:spPr bwMode="auto">
              <a:xfrm>
                <a:off x="2203" y="4934"/>
                <a:ext cx="121" cy="161"/>
              </a:xfrm>
              <a:custGeom>
                <a:avLst/>
                <a:gdLst>
                  <a:gd name="T0" fmla="*/ 61 w 121"/>
                  <a:gd name="T1" fmla="*/ 0 h 161"/>
                  <a:gd name="T2" fmla="*/ 3 w 121"/>
                  <a:gd name="T3" fmla="*/ 54 h 161"/>
                  <a:gd name="T4" fmla="*/ 0 w 121"/>
                  <a:gd name="T5" fmla="*/ 80 h 161"/>
                  <a:gd name="T6" fmla="*/ 3 w 121"/>
                  <a:gd name="T7" fmla="*/ 105 h 161"/>
                  <a:gd name="T8" fmla="*/ 11 w 121"/>
                  <a:gd name="T9" fmla="*/ 127 h 161"/>
                  <a:gd name="T10" fmla="*/ 24 w 121"/>
                  <a:gd name="T11" fmla="*/ 145 h 161"/>
                  <a:gd name="T12" fmla="*/ 40 w 121"/>
                  <a:gd name="T13" fmla="*/ 157 h 161"/>
                  <a:gd name="T14" fmla="*/ 59 w 121"/>
                  <a:gd name="T15" fmla="*/ 161 h 161"/>
                  <a:gd name="T16" fmla="*/ 78 w 121"/>
                  <a:gd name="T17" fmla="*/ 157 h 161"/>
                  <a:gd name="T18" fmla="*/ 95 w 121"/>
                  <a:gd name="T19" fmla="*/ 146 h 161"/>
                  <a:gd name="T20" fmla="*/ 109 w 121"/>
                  <a:gd name="T21" fmla="*/ 129 h 161"/>
                  <a:gd name="T22" fmla="*/ 118 w 121"/>
                  <a:gd name="T23" fmla="*/ 108 h 161"/>
                  <a:gd name="T24" fmla="*/ 121 w 121"/>
                  <a:gd name="T25" fmla="*/ 83 h 161"/>
                  <a:gd name="T26" fmla="*/ 121 w 121"/>
                  <a:gd name="T27" fmla="*/ 80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80"/>
                    </a:lnTo>
                    <a:lnTo>
                      <a:pt x="3" y="105"/>
                    </a:lnTo>
                    <a:lnTo>
                      <a:pt x="11" y="127"/>
                    </a:lnTo>
                    <a:lnTo>
                      <a:pt x="24" y="145"/>
                    </a:lnTo>
                    <a:lnTo>
                      <a:pt x="40" y="157"/>
                    </a:lnTo>
                    <a:lnTo>
                      <a:pt x="59" y="161"/>
                    </a:lnTo>
                    <a:lnTo>
                      <a:pt x="78" y="157"/>
                    </a:lnTo>
                    <a:lnTo>
                      <a:pt x="95" y="146"/>
                    </a:lnTo>
                    <a:lnTo>
                      <a:pt x="109" y="129"/>
                    </a:lnTo>
                    <a:lnTo>
                      <a:pt x="118" y="108"/>
                    </a:lnTo>
                    <a:lnTo>
                      <a:pt x="121" y="83"/>
                    </a:lnTo>
                    <a:lnTo>
                      <a:pt x="121" y="80"/>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5" name="Group 45"/>
            <p:cNvGrpSpPr>
              <a:grpSpLocks/>
            </p:cNvGrpSpPr>
            <p:nvPr/>
          </p:nvGrpSpPr>
          <p:grpSpPr bwMode="auto">
            <a:xfrm>
              <a:off x="2203" y="4934"/>
              <a:ext cx="121" cy="161"/>
              <a:chOff x="2203" y="4934"/>
              <a:chExt cx="121" cy="161"/>
            </a:xfrm>
          </p:grpSpPr>
          <p:sp>
            <p:nvSpPr>
              <p:cNvPr id="134" name="Freeform 46"/>
              <p:cNvSpPr>
                <a:spLocks/>
              </p:cNvSpPr>
              <p:nvPr/>
            </p:nvSpPr>
            <p:spPr bwMode="auto">
              <a:xfrm>
                <a:off x="2203"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80 h 161"/>
                  <a:gd name="T16" fmla="*/ 3 w 121"/>
                  <a:gd name="T17" fmla="*/ 105 h 161"/>
                  <a:gd name="T18" fmla="*/ 11 w 121"/>
                  <a:gd name="T19" fmla="*/ 127 h 161"/>
                  <a:gd name="T20" fmla="*/ 24 w 121"/>
                  <a:gd name="T21" fmla="*/ 145 h 161"/>
                  <a:gd name="T22" fmla="*/ 40 w 121"/>
                  <a:gd name="T23" fmla="*/ 157 h 161"/>
                  <a:gd name="T24" fmla="*/ 59 w 121"/>
                  <a:gd name="T25" fmla="*/ 161 h 161"/>
                  <a:gd name="T26" fmla="*/ 78 w 121"/>
                  <a:gd name="T27" fmla="*/ 157 h 161"/>
                  <a:gd name="T28" fmla="*/ 118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80"/>
                    </a:lnTo>
                    <a:lnTo>
                      <a:pt x="3" y="105"/>
                    </a:lnTo>
                    <a:lnTo>
                      <a:pt x="11" y="127"/>
                    </a:lnTo>
                    <a:lnTo>
                      <a:pt x="24" y="145"/>
                    </a:lnTo>
                    <a:lnTo>
                      <a:pt x="40" y="157"/>
                    </a:lnTo>
                    <a:lnTo>
                      <a:pt x="59" y="161"/>
                    </a:lnTo>
                    <a:lnTo>
                      <a:pt x="78" y="157"/>
                    </a:lnTo>
                    <a:lnTo>
                      <a:pt x="118"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6" name="Group 47"/>
            <p:cNvGrpSpPr>
              <a:grpSpLocks/>
            </p:cNvGrpSpPr>
            <p:nvPr/>
          </p:nvGrpSpPr>
          <p:grpSpPr bwMode="auto">
            <a:xfrm>
              <a:off x="1783" y="4934"/>
              <a:ext cx="121" cy="161"/>
              <a:chOff x="1783" y="4934"/>
              <a:chExt cx="121" cy="161"/>
            </a:xfrm>
          </p:grpSpPr>
          <p:sp>
            <p:nvSpPr>
              <p:cNvPr id="133" name="Freeform 48"/>
              <p:cNvSpPr>
                <a:spLocks/>
              </p:cNvSpPr>
              <p:nvPr/>
            </p:nvSpPr>
            <p:spPr bwMode="auto">
              <a:xfrm>
                <a:off x="1783" y="4934"/>
                <a:ext cx="121" cy="161"/>
              </a:xfrm>
              <a:custGeom>
                <a:avLst/>
                <a:gdLst>
                  <a:gd name="T0" fmla="*/ 61 w 121"/>
                  <a:gd name="T1" fmla="*/ 0 h 161"/>
                  <a:gd name="T2" fmla="*/ 3 w 121"/>
                  <a:gd name="T3" fmla="*/ 54 h 161"/>
                  <a:gd name="T4" fmla="*/ 0 w 121"/>
                  <a:gd name="T5" fmla="*/ 80 h 161"/>
                  <a:gd name="T6" fmla="*/ 3 w 121"/>
                  <a:gd name="T7" fmla="*/ 105 h 161"/>
                  <a:gd name="T8" fmla="*/ 11 w 121"/>
                  <a:gd name="T9" fmla="*/ 127 h 161"/>
                  <a:gd name="T10" fmla="*/ 24 w 121"/>
                  <a:gd name="T11" fmla="*/ 145 h 161"/>
                  <a:gd name="T12" fmla="*/ 40 w 121"/>
                  <a:gd name="T13" fmla="*/ 157 h 161"/>
                  <a:gd name="T14" fmla="*/ 59 w 121"/>
                  <a:gd name="T15" fmla="*/ 161 h 161"/>
                  <a:gd name="T16" fmla="*/ 78 w 121"/>
                  <a:gd name="T17" fmla="*/ 157 h 161"/>
                  <a:gd name="T18" fmla="*/ 95 w 121"/>
                  <a:gd name="T19" fmla="*/ 146 h 161"/>
                  <a:gd name="T20" fmla="*/ 109 w 121"/>
                  <a:gd name="T21" fmla="*/ 129 h 161"/>
                  <a:gd name="T22" fmla="*/ 118 w 121"/>
                  <a:gd name="T23" fmla="*/ 108 h 161"/>
                  <a:gd name="T24" fmla="*/ 121 w 121"/>
                  <a:gd name="T25" fmla="*/ 83 h 161"/>
                  <a:gd name="T26" fmla="*/ 121 w 121"/>
                  <a:gd name="T27" fmla="*/ 80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80"/>
                    </a:lnTo>
                    <a:lnTo>
                      <a:pt x="3" y="105"/>
                    </a:lnTo>
                    <a:lnTo>
                      <a:pt x="11" y="127"/>
                    </a:lnTo>
                    <a:lnTo>
                      <a:pt x="24" y="145"/>
                    </a:lnTo>
                    <a:lnTo>
                      <a:pt x="40" y="157"/>
                    </a:lnTo>
                    <a:lnTo>
                      <a:pt x="59" y="161"/>
                    </a:lnTo>
                    <a:lnTo>
                      <a:pt x="78" y="157"/>
                    </a:lnTo>
                    <a:lnTo>
                      <a:pt x="95" y="146"/>
                    </a:lnTo>
                    <a:lnTo>
                      <a:pt x="109" y="129"/>
                    </a:lnTo>
                    <a:lnTo>
                      <a:pt x="118" y="108"/>
                    </a:lnTo>
                    <a:lnTo>
                      <a:pt x="121" y="83"/>
                    </a:lnTo>
                    <a:lnTo>
                      <a:pt x="121" y="80"/>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7" name="Group 49"/>
            <p:cNvGrpSpPr>
              <a:grpSpLocks/>
            </p:cNvGrpSpPr>
            <p:nvPr/>
          </p:nvGrpSpPr>
          <p:grpSpPr bwMode="auto">
            <a:xfrm>
              <a:off x="1783" y="4934"/>
              <a:ext cx="121" cy="161"/>
              <a:chOff x="1783" y="4934"/>
              <a:chExt cx="121" cy="161"/>
            </a:xfrm>
          </p:grpSpPr>
          <p:sp>
            <p:nvSpPr>
              <p:cNvPr id="132" name="Freeform 50"/>
              <p:cNvSpPr>
                <a:spLocks/>
              </p:cNvSpPr>
              <p:nvPr/>
            </p:nvSpPr>
            <p:spPr bwMode="auto">
              <a:xfrm>
                <a:off x="1783"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80 h 161"/>
                  <a:gd name="T16" fmla="*/ 3 w 121"/>
                  <a:gd name="T17" fmla="*/ 105 h 161"/>
                  <a:gd name="T18" fmla="*/ 11 w 121"/>
                  <a:gd name="T19" fmla="*/ 127 h 161"/>
                  <a:gd name="T20" fmla="*/ 24 w 121"/>
                  <a:gd name="T21" fmla="*/ 145 h 161"/>
                  <a:gd name="T22" fmla="*/ 40 w 121"/>
                  <a:gd name="T23" fmla="*/ 157 h 161"/>
                  <a:gd name="T24" fmla="*/ 59 w 121"/>
                  <a:gd name="T25" fmla="*/ 161 h 161"/>
                  <a:gd name="T26" fmla="*/ 78 w 121"/>
                  <a:gd name="T27" fmla="*/ 157 h 161"/>
                  <a:gd name="T28" fmla="*/ 118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80"/>
                    </a:lnTo>
                    <a:lnTo>
                      <a:pt x="3" y="105"/>
                    </a:lnTo>
                    <a:lnTo>
                      <a:pt x="11" y="127"/>
                    </a:lnTo>
                    <a:lnTo>
                      <a:pt x="24" y="145"/>
                    </a:lnTo>
                    <a:lnTo>
                      <a:pt x="40" y="157"/>
                    </a:lnTo>
                    <a:lnTo>
                      <a:pt x="59" y="161"/>
                    </a:lnTo>
                    <a:lnTo>
                      <a:pt x="78" y="157"/>
                    </a:lnTo>
                    <a:lnTo>
                      <a:pt x="118"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8" name="Group 51"/>
            <p:cNvGrpSpPr>
              <a:grpSpLocks/>
            </p:cNvGrpSpPr>
            <p:nvPr/>
          </p:nvGrpSpPr>
          <p:grpSpPr bwMode="auto">
            <a:xfrm>
              <a:off x="1408" y="4934"/>
              <a:ext cx="121" cy="161"/>
              <a:chOff x="1408" y="4934"/>
              <a:chExt cx="121" cy="161"/>
            </a:xfrm>
          </p:grpSpPr>
          <p:sp>
            <p:nvSpPr>
              <p:cNvPr id="131" name="Freeform 52"/>
              <p:cNvSpPr>
                <a:spLocks/>
              </p:cNvSpPr>
              <p:nvPr/>
            </p:nvSpPr>
            <p:spPr bwMode="auto">
              <a:xfrm>
                <a:off x="1408" y="4934"/>
                <a:ext cx="121" cy="161"/>
              </a:xfrm>
              <a:custGeom>
                <a:avLst/>
                <a:gdLst>
                  <a:gd name="T0" fmla="*/ 61 w 121"/>
                  <a:gd name="T1" fmla="*/ 0 h 161"/>
                  <a:gd name="T2" fmla="*/ 3 w 121"/>
                  <a:gd name="T3" fmla="*/ 54 h 161"/>
                  <a:gd name="T4" fmla="*/ 0 w 121"/>
                  <a:gd name="T5" fmla="*/ 79 h 161"/>
                  <a:gd name="T6" fmla="*/ 3 w 121"/>
                  <a:gd name="T7" fmla="*/ 105 h 161"/>
                  <a:gd name="T8" fmla="*/ 11 w 121"/>
                  <a:gd name="T9" fmla="*/ 127 h 161"/>
                  <a:gd name="T10" fmla="*/ 24 w 121"/>
                  <a:gd name="T11" fmla="*/ 145 h 161"/>
                  <a:gd name="T12" fmla="*/ 40 w 121"/>
                  <a:gd name="T13" fmla="*/ 156 h 161"/>
                  <a:gd name="T14" fmla="*/ 58 w 121"/>
                  <a:gd name="T15" fmla="*/ 161 h 161"/>
                  <a:gd name="T16" fmla="*/ 78 w 121"/>
                  <a:gd name="T17" fmla="*/ 157 h 161"/>
                  <a:gd name="T18" fmla="*/ 95 w 121"/>
                  <a:gd name="T19" fmla="*/ 146 h 161"/>
                  <a:gd name="T20" fmla="*/ 109 w 121"/>
                  <a:gd name="T21" fmla="*/ 129 h 161"/>
                  <a:gd name="T22" fmla="*/ 117 w 121"/>
                  <a:gd name="T23" fmla="*/ 108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5"/>
                    </a:lnTo>
                    <a:lnTo>
                      <a:pt x="11" y="127"/>
                    </a:lnTo>
                    <a:lnTo>
                      <a:pt x="24" y="145"/>
                    </a:lnTo>
                    <a:lnTo>
                      <a:pt x="40" y="156"/>
                    </a:lnTo>
                    <a:lnTo>
                      <a:pt x="58" y="161"/>
                    </a:lnTo>
                    <a:lnTo>
                      <a:pt x="78" y="157"/>
                    </a:lnTo>
                    <a:lnTo>
                      <a:pt x="95" y="146"/>
                    </a:lnTo>
                    <a:lnTo>
                      <a:pt x="109" y="129"/>
                    </a:lnTo>
                    <a:lnTo>
                      <a:pt x="117" y="108"/>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9" name="Group 53"/>
            <p:cNvGrpSpPr>
              <a:grpSpLocks/>
            </p:cNvGrpSpPr>
            <p:nvPr/>
          </p:nvGrpSpPr>
          <p:grpSpPr bwMode="auto">
            <a:xfrm>
              <a:off x="1408" y="4934"/>
              <a:ext cx="121" cy="161"/>
              <a:chOff x="1408" y="4934"/>
              <a:chExt cx="121" cy="161"/>
            </a:xfrm>
          </p:grpSpPr>
          <p:sp>
            <p:nvSpPr>
              <p:cNvPr id="130" name="Freeform 54"/>
              <p:cNvSpPr>
                <a:spLocks/>
              </p:cNvSpPr>
              <p:nvPr/>
            </p:nvSpPr>
            <p:spPr bwMode="auto">
              <a:xfrm>
                <a:off x="1408"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79 h 161"/>
                  <a:gd name="T16" fmla="*/ 3 w 121"/>
                  <a:gd name="T17" fmla="*/ 105 h 161"/>
                  <a:gd name="T18" fmla="*/ 11 w 121"/>
                  <a:gd name="T19" fmla="*/ 127 h 161"/>
                  <a:gd name="T20" fmla="*/ 24 w 121"/>
                  <a:gd name="T21" fmla="*/ 145 h 161"/>
                  <a:gd name="T22" fmla="*/ 40 w 121"/>
                  <a:gd name="T23" fmla="*/ 156 h 161"/>
                  <a:gd name="T24" fmla="*/ 58 w 121"/>
                  <a:gd name="T25" fmla="*/ 161 h 161"/>
                  <a:gd name="T26" fmla="*/ 78 w 121"/>
                  <a:gd name="T27" fmla="*/ 157 h 161"/>
                  <a:gd name="T28" fmla="*/ 117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79"/>
                    </a:lnTo>
                    <a:lnTo>
                      <a:pt x="3" y="105"/>
                    </a:lnTo>
                    <a:lnTo>
                      <a:pt x="11" y="127"/>
                    </a:lnTo>
                    <a:lnTo>
                      <a:pt x="24" y="145"/>
                    </a:lnTo>
                    <a:lnTo>
                      <a:pt x="40" y="156"/>
                    </a:lnTo>
                    <a:lnTo>
                      <a:pt x="58" y="161"/>
                    </a:lnTo>
                    <a:lnTo>
                      <a:pt x="78" y="157"/>
                    </a:lnTo>
                    <a:lnTo>
                      <a:pt x="117"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0" name="Group 55"/>
            <p:cNvGrpSpPr>
              <a:grpSpLocks/>
            </p:cNvGrpSpPr>
            <p:nvPr/>
          </p:nvGrpSpPr>
          <p:grpSpPr bwMode="auto">
            <a:xfrm>
              <a:off x="1048" y="4938"/>
              <a:ext cx="121" cy="161"/>
              <a:chOff x="1048" y="4938"/>
              <a:chExt cx="121" cy="161"/>
            </a:xfrm>
          </p:grpSpPr>
          <p:sp>
            <p:nvSpPr>
              <p:cNvPr id="129" name="Freeform 56"/>
              <p:cNvSpPr>
                <a:spLocks/>
              </p:cNvSpPr>
              <p:nvPr/>
            </p:nvSpPr>
            <p:spPr bwMode="auto">
              <a:xfrm>
                <a:off x="1048" y="4938"/>
                <a:ext cx="121" cy="161"/>
              </a:xfrm>
              <a:custGeom>
                <a:avLst/>
                <a:gdLst>
                  <a:gd name="T0" fmla="*/ 61 w 121"/>
                  <a:gd name="T1" fmla="*/ 0 h 161"/>
                  <a:gd name="T2" fmla="*/ 3 w 121"/>
                  <a:gd name="T3" fmla="*/ 54 h 161"/>
                  <a:gd name="T4" fmla="*/ 0 w 121"/>
                  <a:gd name="T5" fmla="*/ 79 h 161"/>
                  <a:gd name="T6" fmla="*/ 3 w 121"/>
                  <a:gd name="T7" fmla="*/ 104 h 161"/>
                  <a:gd name="T8" fmla="*/ 11 w 121"/>
                  <a:gd name="T9" fmla="*/ 127 h 161"/>
                  <a:gd name="T10" fmla="*/ 24 w 121"/>
                  <a:gd name="T11" fmla="*/ 144 h 161"/>
                  <a:gd name="T12" fmla="*/ 40 w 121"/>
                  <a:gd name="T13" fmla="*/ 156 h 161"/>
                  <a:gd name="T14" fmla="*/ 58 w 121"/>
                  <a:gd name="T15" fmla="*/ 161 h 161"/>
                  <a:gd name="T16" fmla="*/ 78 w 121"/>
                  <a:gd name="T17" fmla="*/ 157 h 161"/>
                  <a:gd name="T18" fmla="*/ 95 w 121"/>
                  <a:gd name="T19" fmla="*/ 146 h 161"/>
                  <a:gd name="T20" fmla="*/ 109 w 121"/>
                  <a:gd name="T21" fmla="*/ 129 h 161"/>
                  <a:gd name="T22" fmla="*/ 117 w 121"/>
                  <a:gd name="T23" fmla="*/ 107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4"/>
                    </a:lnTo>
                    <a:lnTo>
                      <a:pt x="11" y="127"/>
                    </a:lnTo>
                    <a:lnTo>
                      <a:pt x="24" y="144"/>
                    </a:lnTo>
                    <a:lnTo>
                      <a:pt x="40" y="156"/>
                    </a:lnTo>
                    <a:lnTo>
                      <a:pt x="58" y="161"/>
                    </a:lnTo>
                    <a:lnTo>
                      <a:pt x="78" y="157"/>
                    </a:lnTo>
                    <a:lnTo>
                      <a:pt x="95" y="146"/>
                    </a:lnTo>
                    <a:lnTo>
                      <a:pt x="109" y="129"/>
                    </a:lnTo>
                    <a:lnTo>
                      <a:pt x="117" y="107"/>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31" name="Group 57"/>
            <p:cNvGrpSpPr>
              <a:grpSpLocks/>
            </p:cNvGrpSpPr>
            <p:nvPr/>
          </p:nvGrpSpPr>
          <p:grpSpPr bwMode="auto">
            <a:xfrm>
              <a:off x="1048" y="4938"/>
              <a:ext cx="121" cy="161"/>
              <a:chOff x="1048" y="4938"/>
              <a:chExt cx="121" cy="161"/>
            </a:xfrm>
          </p:grpSpPr>
          <p:sp>
            <p:nvSpPr>
              <p:cNvPr id="128" name="Freeform 58"/>
              <p:cNvSpPr>
                <a:spLocks/>
              </p:cNvSpPr>
              <p:nvPr/>
            </p:nvSpPr>
            <p:spPr bwMode="auto">
              <a:xfrm>
                <a:off x="1048" y="4938"/>
                <a:ext cx="121" cy="161"/>
              </a:xfrm>
              <a:custGeom>
                <a:avLst/>
                <a:gdLst>
                  <a:gd name="T0" fmla="*/ 121 w 121"/>
                  <a:gd name="T1" fmla="*/ 80 h 161"/>
                  <a:gd name="T2" fmla="*/ 97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4 h 161"/>
                  <a:gd name="T18" fmla="*/ 11 w 121"/>
                  <a:gd name="T19" fmla="*/ 127 h 161"/>
                  <a:gd name="T20" fmla="*/ 24 w 121"/>
                  <a:gd name="T21" fmla="*/ 144 h 161"/>
                  <a:gd name="T22" fmla="*/ 40 w 121"/>
                  <a:gd name="T23" fmla="*/ 156 h 161"/>
                  <a:gd name="T24" fmla="*/ 58 w 121"/>
                  <a:gd name="T25" fmla="*/ 161 h 161"/>
                  <a:gd name="T26" fmla="*/ 78 w 121"/>
                  <a:gd name="T27" fmla="*/ 157 h 161"/>
                  <a:gd name="T28" fmla="*/ 117 w 121"/>
                  <a:gd name="T29" fmla="*/ 107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6"/>
                    </a:lnTo>
                    <a:lnTo>
                      <a:pt x="61" y="0"/>
                    </a:lnTo>
                    <a:lnTo>
                      <a:pt x="42" y="4"/>
                    </a:lnTo>
                    <a:lnTo>
                      <a:pt x="25" y="15"/>
                    </a:lnTo>
                    <a:lnTo>
                      <a:pt x="12" y="32"/>
                    </a:lnTo>
                    <a:lnTo>
                      <a:pt x="3" y="54"/>
                    </a:lnTo>
                    <a:lnTo>
                      <a:pt x="0" y="79"/>
                    </a:lnTo>
                    <a:lnTo>
                      <a:pt x="3" y="104"/>
                    </a:lnTo>
                    <a:lnTo>
                      <a:pt x="11" y="127"/>
                    </a:lnTo>
                    <a:lnTo>
                      <a:pt x="24" y="144"/>
                    </a:lnTo>
                    <a:lnTo>
                      <a:pt x="40" y="156"/>
                    </a:lnTo>
                    <a:lnTo>
                      <a:pt x="58" y="161"/>
                    </a:lnTo>
                    <a:lnTo>
                      <a:pt x="78" y="157"/>
                    </a:lnTo>
                    <a:lnTo>
                      <a:pt x="117" y="107"/>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2" name="Group 59"/>
            <p:cNvGrpSpPr>
              <a:grpSpLocks/>
            </p:cNvGrpSpPr>
            <p:nvPr/>
          </p:nvGrpSpPr>
          <p:grpSpPr bwMode="auto">
            <a:xfrm>
              <a:off x="991" y="4522"/>
              <a:ext cx="2575" cy="2"/>
              <a:chOff x="991" y="4522"/>
              <a:chExt cx="2575" cy="2"/>
            </a:xfrm>
          </p:grpSpPr>
          <p:sp>
            <p:nvSpPr>
              <p:cNvPr id="127" name="Freeform 60"/>
              <p:cNvSpPr>
                <a:spLocks/>
              </p:cNvSpPr>
              <p:nvPr/>
            </p:nvSpPr>
            <p:spPr bwMode="auto">
              <a:xfrm>
                <a:off x="991" y="4522"/>
                <a:ext cx="2575" cy="2"/>
              </a:xfrm>
              <a:custGeom>
                <a:avLst/>
                <a:gdLst>
                  <a:gd name="T0" fmla="*/ 2575 w 2575"/>
                  <a:gd name="T1" fmla="*/ 0 h 2"/>
                  <a:gd name="T2" fmla="*/ 0 w 2575"/>
                  <a:gd name="T3" fmla="*/ 0 h 2"/>
                  <a:gd name="T4" fmla="*/ 0 60000 65536"/>
                  <a:gd name="T5" fmla="*/ 0 60000 65536"/>
                  <a:gd name="T6" fmla="*/ 0 w 2575"/>
                  <a:gd name="T7" fmla="*/ 0 h 2"/>
                  <a:gd name="T8" fmla="*/ 2575 w 2575"/>
                  <a:gd name="T9" fmla="*/ 2 h 2"/>
                </a:gdLst>
                <a:ahLst/>
                <a:cxnLst>
                  <a:cxn ang="T4">
                    <a:pos x="T0" y="T1"/>
                  </a:cxn>
                  <a:cxn ang="T5">
                    <a:pos x="T2" y="T3"/>
                  </a:cxn>
                </a:cxnLst>
                <a:rect l="T6" t="T7" r="T8" b="T9"/>
                <a:pathLst>
                  <a:path w="2575" h="2">
                    <a:moveTo>
                      <a:pt x="2575" y="0"/>
                    </a:moveTo>
                    <a:lnTo>
                      <a:pt x="0" y="0"/>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grpSp>
          <p:nvGrpSpPr>
            <p:cNvPr id="33" name="Group 61"/>
            <p:cNvGrpSpPr>
              <a:grpSpLocks/>
            </p:cNvGrpSpPr>
            <p:nvPr/>
          </p:nvGrpSpPr>
          <p:grpSpPr bwMode="auto">
            <a:xfrm>
              <a:off x="980" y="5522"/>
              <a:ext cx="3660" cy="2"/>
              <a:chOff x="980" y="5522"/>
              <a:chExt cx="3660" cy="2"/>
            </a:xfrm>
          </p:grpSpPr>
          <p:sp>
            <p:nvSpPr>
              <p:cNvPr id="126" name="Freeform 62"/>
              <p:cNvSpPr>
                <a:spLocks/>
              </p:cNvSpPr>
              <p:nvPr/>
            </p:nvSpPr>
            <p:spPr bwMode="auto">
              <a:xfrm>
                <a:off x="980" y="5522"/>
                <a:ext cx="3660" cy="2"/>
              </a:xfrm>
              <a:custGeom>
                <a:avLst/>
                <a:gdLst>
                  <a:gd name="T0" fmla="*/ 3660 w 3660"/>
                  <a:gd name="T1" fmla="*/ 0 h 2"/>
                  <a:gd name="T2" fmla="*/ 0 w 3660"/>
                  <a:gd name="T3" fmla="*/ 0 h 2"/>
                  <a:gd name="T4" fmla="*/ 0 60000 65536"/>
                  <a:gd name="T5" fmla="*/ 0 60000 65536"/>
                  <a:gd name="T6" fmla="*/ 0 w 3660"/>
                  <a:gd name="T7" fmla="*/ 0 h 2"/>
                  <a:gd name="T8" fmla="*/ 3660 w 3660"/>
                  <a:gd name="T9" fmla="*/ 2 h 2"/>
                </a:gdLst>
                <a:ahLst/>
                <a:cxnLst>
                  <a:cxn ang="T4">
                    <a:pos x="T0" y="T1"/>
                  </a:cxn>
                  <a:cxn ang="T5">
                    <a:pos x="T2" y="T3"/>
                  </a:cxn>
                </a:cxnLst>
                <a:rect l="T6" t="T7" r="T8" b="T9"/>
                <a:pathLst>
                  <a:path w="3660" h="2">
                    <a:moveTo>
                      <a:pt x="3660" y="0"/>
                    </a:moveTo>
                    <a:lnTo>
                      <a:pt x="0" y="0"/>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grpSp>
          <p:nvGrpSpPr>
            <p:cNvPr id="34" name="Group 63"/>
            <p:cNvGrpSpPr>
              <a:grpSpLocks/>
            </p:cNvGrpSpPr>
            <p:nvPr/>
          </p:nvGrpSpPr>
          <p:grpSpPr bwMode="auto">
            <a:xfrm>
              <a:off x="1032" y="5140"/>
              <a:ext cx="182" cy="161"/>
              <a:chOff x="1032" y="5140"/>
              <a:chExt cx="182" cy="161"/>
            </a:xfrm>
          </p:grpSpPr>
          <p:sp>
            <p:nvSpPr>
              <p:cNvPr id="125" name="Freeform 64"/>
              <p:cNvSpPr>
                <a:spLocks/>
              </p:cNvSpPr>
              <p:nvPr/>
            </p:nvSpPr>
            <p:spPr bwMode="auto">
              <a:xfrm>
                <a:off x="1032" y="5140"/>
                <a:ext cx="182" cy="161"/>
              </a:xfrm>
              <a:custGeom>
                <a:avLst/>
                <a:gdLst>
                  <a:gd name="T0" fmla="*/ 93 w 182"/>
                  <a:gd name="T1" fmla="*/ 0 h 161"/>
                  <a:gd name="T2" fmla="*/ 28 w 182"/>
                  <a:gd name="T3" fmla="*/ 22 h 161"/>
                  <a:gd name="T4" fmla="*/ 0 w 182"/>
                  <a:gd name="T5" fmla="*/ 77 h 161"/>
                  <a:gd name="T6" fmla="*/ 3 w 182"/>
                  <a:gd name="T7" fmla="*/ 99 h 161"/>
                  <a:gd name="T8" fmla="*/ 43 w 182"/>
                  <a:gd name="T9" fmla="*/ 148 h 161"/>
                  <a:gd name="T10" fmla="*/ 87 w 182"/>
                  <a:gd name="T11" fmla="*/ 160 h 161"/>
                  <a:gd name="T12" fmla="*/ 112 w 182"/>
                  <a:gd name="T13" fmla="*/ 158 h 161"/>
                  <a:gd name="T14" fmla="*/ 168 w 182"/>
                  <a:gd name="T15" fmla="*/ 123 h 161"/>
                  <a:gd name="T16" fmla="*/ 182 w 182"/>
                  <a:gd name="T17" fmla="*/ 80 h 161"/>
                  <a:gd name="T18" fmla="*/ 179 w 182"/>
                  <a:gd name="T19" fmla="*/ 59 h 161"/>
                  <a:gd name="T20" fmla="*/ 138 w 182"/>
                  <a:gd name="T21" fmla="*/ 11 h 161"/>
                  <a:gd name="T22" fmla="*/ 93 w 182"/>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161"/>
                  <a:gd name="T38" fmla="*/ 182 w 182"/>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161">
                    <a:moveTo>
                      <a:pt x="93" y="0"/>
                    </a:moveTo>
                    <a:lnTo>
                      <a:pt x="28" y="22"/>
                    </a:lnTo>
                    <a:lnTo>
                      <a:pt x="0" y="77"/>
                    </a:lnTo>
                    <a:lnTo>
                      <a:pt x="3" y="99"/>
                    </a:lnTo>
                    <a:lnTo>
                      <a:pt x="43" y="148"/>
                    </a:lnTo>
                    <a:lnTo>
                      <a:pt x="87" y="160"/>
                    </a:lnTo>
                    <a:lnTo>
                      <a:pt x="112" y="158"/>
                    </a:lnTo>
                    <a:lnTo>
                      <a:pt x="168" y="123"/>
                    </a:lnTo>
                    <a:lnTo>
                      <a:pt x="182" y="80"/>
                    </a:lnTo>
                    <a:lnTo>
                      <a:pt x="179" y="59"/>
                    </a:lnTo>
                    <a:lnTo>
                      <a:pt x="138" y="11"/>
                    </a:lnTo>
                    <a:lnTo>
                      <a:pt x="93"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35" name="Group 65"/>
            <p:cNvGrpSpPr>
              <a:grpSpLocks/>
            </p:cNvGrpSpPr>
            <p:nvPr/>
          </p:nvGrpSpPr>
          <p:grpSpPr bwMode="auto">
            <a:xfrm>
              <a:off x="1032" y="5140"/>
              <a:ext cx="182" cy="161"/>
              <a:chOff x="1032" y="5140"/>
              <a:chExt cx="182" cy="161"/>
            </a:xfrm>
          </p:grpSpPr>
          <p:sp>
            <p:nvSpPr>
              <p:cNvPr id="124" name="Freeform 66"/>
              <p:cNvSpPr>
                <a:spLocks/>
              </p:cNvSpPr>
              <p:nvPr/>
            </p:nvSpPr>
            <p:spPr bwMode="auto">
              <a:xfrm>
                <a:off x="1032" y="5140"/>
                <a:ext cx="182" cy="161"/>
              </a:xfrm>
              <a:custGeom>
                <a:avLst/>
                <a:gdLst>
                  <a:gd name="T0" fmla="*/ 182 w 182"/>
                  <a:gd name="T1" fmla="*/ 80 h 161"/>
                  <a:gd name="T2" fmla="*/ 156 w 182"/>
                  <a:gd name="T3" fmla="*/ 24 h 161"/>
                  <a:gd name="T4" fmla="*/ 93 w 182"/>
                  <a:gd name="T5" fmla="*/ 0 h 161"/>
                  <a:gd name="T6" fmla="*/ 69 w 182"/>
                  <a:gd name="T7" fmla="*/ 2 h 161"/>
                  <a:gd name="T8" fmla="*/ 14 w 182"/>
                  <a:gd name="T9" fmla="*/ 38 h 161"/>
                  <a:gd name="T10" fmla="*/ 0 w 182"/>
                  <a:gd name="T11" fmla="*/ 77 h 161"/>
                  <a:gd name="T12" fmla="*/ 3 w 182"/>
                  <a:gd name="T13" fmla="*/ 99 h 161"/>
                  <a:gd name="T14" fmla="*/ 43 w 182"/>
                  <a:gd name="T15" fmla="*/ 148 h 161"/>
                  <a:gd name="T16" fmla="*/ 87 w 182"/>
                  <a:gd name="T17" fmla="*/ 160 h 161"/>
                  <a:gd name="T18" fmla="*/ 112 w 182"/>
                  <a:gd name="T19" fmla="*/ 158 h 161"/>
                  <a:gd name="T20" fmla="*/ 168 w 182"/>
                  <a:gd name="T21" fmla="*/ 123 h 161"/>
                  <a:gd name="T22" fmla="*/ 182 w 182"/>
                  <a:gd name="T23" fmla="*/ 8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2"/>
                  <a:gd name="T37" fmla="*/ 0 h 161"/>
                  <a:gd name="T38" fmla="*/ 182 w 182"/>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2" h="161">
                    <a:moveTo>
                      <a:pt x="182" y="80"/>
                    </a:moveTo>
                    <a:lnTo>
                      <a:pt x="156" y="24"/>
                    </a:lnTo>
                    <a:lnTo>
                      <a:pt x="93" y="0"/>
                    </a:lnTo>
                    <a:lnTo>
                      <a:pt x="69" y="2"/>
                    </a:lnTo>
                    <a:lnTo>
                      <a:pt x="14" y="38"/>
                    </a:lnTo>
                    <a:lnTo>
                      <a:pt x="0" y="77"/>
                    </a:lnTo>
                    <a:lnTo>
                      <a:pt x="3" y="99"/>
                    </a:lnTo>
                    <a:lnTo>
                      <a:pt x="43" y="148"/>
                    </a:lnTo>
                    <a:lnTo>
                      <a:pt x="87" y="160"/>
                    </a:lnTo>
                    <a:lnTo>
                      <a:pt x="112" y="158"/>
                    </a:lnTo>
                    <a:lnTo>
                      <a:pt x="168" y="123"/>
                    </a:lnTo>
                    <a:lnTo>
                      <a:pt x="182"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6" name="Group 67"/>
            <p:cNvGrpSpPr>
              <a:grpSpLocks/>
            </p:cNvGrpSpPr>
            <p:nvPr/>
          </p:nvGrpSpPr>
          <p:grpSpPr bwMode="auto">
            <a:xfrm>
              <a:off x="956" y="5209"/>
              <a:ext cx="80" cy="18"/>
              <a:chOff x="956" y="5209"/>
              <a:chExt cx="80" cy="18"/>
            </a:xfrm>
          </p:grpSpPr>
          <p:sp>
            <p:nvSpPr>
              <p:cNvPr id="123" name="Freeform 68"/>
              <p:cNvSpPr>
                <a:spLocks/>
              </p:cNvSpPr>
              <p:nvPr/>
            </p:nvSpPr>
            <p:spPr bwMode="auto">
              <a:xfrm>
                <a:off x="956" y="5209"/>
                <a:ext cx="80" cy="18"/>
              </a:xfrm>
              <a:custGeom>
                <a:avLst/>
                <a:gdLst>
                  <a:gd name="T0" fmla="*/ 76 w 80"/>
                  <a:gd name="T1" fmla="*/ 0 h 18"/>
                  <a:gd name="T2" fmla="*/ 5 w 80"/>
                  <a:gd name="T3" fmla="*/ 0 h 18"/>
                  <a:gd name="T4" fmla="*/ 0 w 80"/>
                  <a:gd name="T5" fmla="*/ 4 h 18"/>
                  <a:gd name="T6" fmla="*/ 0 w 80"/>
                  <a:gd name="T7" fmla="*/ 13 h 18"/>
                  <a:gd name="T8" fmla="*/ 5 w 80"/>
                  <a:gd name="T9" fmla="*/ 18 h 18"/>
                  <a:gd name="T10" fmla="*/ 76 w 80"/>
                  <a:gd name="T11" fmla="*/ 18 h 18"/>
                  <a:gd name="T12" fmla="*/ 81 w 80"/>
                  <a:gd name="T13" fmla="*/ 13 h 18"/>
                  <a:gd name="T14" fmla="*/ 81 w 80"/>
                  <a:gd name="T15" fmla="*/ 4 h 18"/>
                  <a:gd name="T16" fmla="*/ 76 w 8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8"/>
                  <a:gd name="T29" fmla="*/ 80 w 8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8">
                    <a:moveTo>
                      <a:pt x="76" y="0"/>
                    </a:moveTo>
                    <a:lnTo>
                      <a:pt x="5" y="0"/>
                    </a:lnTo>
                    <a:lnTo>
                      <a:pt x="0" y="4"/>
                    </a:lnTo>
                    <a:lnTo>
                      <a:pt x="0" y="13"/>
                    </a:lnTo>
                    <a:lnTo>
                      <a:pt x="5" y="18"/>
                    </a:lnTo>
                    <a:lnTo>
                      <a:pt x="76" y="18"/>
                    </a:lnTo>
                    <a:lnTo>
                      <a:pt x="81" y="13"/>
                    </a:lnTo>
                    <a:lnTo>
                      <a:pt x="81" y="4"/>
                    </a:lnTo>
                    <a:lnTo>
                      <a:pt x="76"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37" name="Group 69"/>
            <p:cNvGrpSpPr>
              <a:grpSpLocks/>
            </p:cNvGrpSpPr>
            <p:nvPr/>
          </p:nvGrpSpPr>
          <p:grpSpPr bwMode="auto">
            <a:xfrm>
              <a:off x="1016" y="5209"/>
              <a:ext cx="20" cy="18"/>
              <a:chOff x="1016" y="5209"/>
              <a:chExt cx="20" cy="18"/>
            </a:xfrm>
          </p:grpSpPr>
          <p:sp>
            <p:nvSpPr>
              <p:cNvPr id="122" name="Freeform 70"/>
              <p:cNvSpPr>
                <a:spLocks/>
              </p:cNvSpPr>
              <p:nvPr/>
            </p:nvSpPr>
            <p:spPr bwMode="auto">
              <a:xfrm>
                <a:off x="1016" y="5209"/>
                <a:ext cx="20" cy="18"/>
              </a:xfrm>
              <a:custGeom>
                <a:avLst/>
                <a:gdLst>
                  <a:gd name="T0" fmla="*/ 16 w 20"/>
                  <a:gd name="T1" fmla="*/ 0 h 18"/>
                  <a:gd name="T2" fmla="*/ 5 w 20"/>
                  <a:gd name="T3" fmla="*/ 0 h 18"/>
                  <a:gd name="T4" fmla="*/ 0 w 20"/>
                  <a:gd name="T5" fmla="*/ 4 h 18"/>
                  <a:gd name="T6" fmla="*/ 0 w 20"/>
                  <a:gd name="T7" fmla="*/ 13 h 18"/>
                  <a:gd name="T8" fmla="*/ 5 w 20"/>
                  <a:gd name="T9" fmla="*/ 18 h 18"/>
                  <a:gd name="T10" fmla="*/ 16 w 20"/>
                  <a:gd name="T11" fmla="*/ 18 h 18"/>
                  <a:gd name="T12" fmla="*/ 21 w 20"/>
                  <a:gd name="T13" fmla="*/ 13 h 18"/>
                  <a:gd name="T14" fmla="*/ 21 w 20"/>
                  <a:gd name="T15" fmla="*/ 4 h 18"/>
                  <a:gd name="T16" fmla="*/ 16 w 2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16" y="0"/>
                    </a:moveTo>
                    <a:lnTo>
                      <a:pt x="5" y="0"/>
                    </a:lnTo>
                    <a:lnTo>
                      <a:pt x="0" y="4"/>
                    </a:lnTo>
                    <a:lnTo>
                      <a:pt x="0" y="13"/>
                    </a:lnTo>
                    <a:lnTo>
                      <a:pt x="5" y="18"/>
                    </a:lnTo>
                    <a:lnTo>
                      <a:pt x="16" y="18"/>
                    </a:lnTo>
                    <a:lnTo>
                      <a:pt x="21" y="13"/>
                    </a:lnTo>
                    <a:lnTo>
                      <a:pt x="21" y="4"/>
                    </a:lnTo>
                    <a:lnTo>
                      <a:pt x="16" y="0"/>
                    </a:lnTo>
                  </a:path>
                </a:pathLst>
              </a:custGeom>
              <a:solidFill>
                <a:srgbClr val="329932"/>
              </a:solidFill>
              <a:ln w="9525">
                <a:noFill/>
                <a:round/>
                <a:headEnd/>
                <a:tailEnd/>
              </a:ln>
            </p:spPr>
            <p:txBody>
              <a:bodyPr/>
              <a:lstStyle/>
              <a:p>
                <a:endParaRPr lang="en-US" dirty="0">
                  <a:latin typeface="Arial" pitchFamily="34" charset="0"/>
                  <a:cs typeface="Arial" pitchFamily="34" charset="0"/>
                </a:endParaRPr>
              </a:p>
            </p:txBody>
          </p:sp>
        </p:grpSp>
        <p:grpSp>
          <p:nvGrpSpPr>
            <p:cNvPr id="38" name="Group 71"/>
            <p:cNvGrpSpPr>
              <a:grpSpLocks/>
            </p:cNvGrpSpPr>
            <p:nvPr/>
          </p:nvGrpSpPr>
          <p:grpSpPr bwMode="auto">
            <a:xfrm>
              <a:off x="956" y="5209"/>
              <a:ext cx="80" cy="18"/>
              <a:chOff x="956" y="5209"/>
              <a:chExt cx="80" cy="18"/>
            </a:xfrm>
          </p:grpSpPr>
          <p:sp>
            <p:nvSpPr>
              <p:cNvPr id="121" name="Freeform 72"/>
              <p:cNvSpPr>
                <a:spLocks/>
              </p:cNvSpPr>
              <p:nvPr/>
            </p:nvSpPr>
            <p:spPr bwMode="auto">
              <a:xfrm>
                <a:off x="956" y="5209"/>
                <a:ext cx="80" cy="18"/>
              </a:xfrm>
              <a:custGeom>
                <a:avLst/>
                <a:gdLst>
                  <a:gd name="T0" fmla="*/ 81 w 80"/>
                  <a:gd name="T1" fmla="*/ 9 h 18"/>
                  <a:gd name="T2" fmla="*/ 81 w 80"/>
                  <a:gd name="T3" fmla="*/ 4 h 18"/>
                  <a:gd name="T4" fmla="*/ 76 w 80"/>
                  <a:gd name="T5" fmla="*/ 0 h 18"/>
                  <a:gd name="T6" fmla="*/ 71 w 80"/>
                  <a:gd name="T7" fmla="*/ 0 h 18"/>
                  <a:gd name="T8" fmla="*/ 11 w 80"/>
                  <a:gd name="T9" fmla="*/ 0 h 18"/>
                  <a:gd name="T10" fmla="*/ 5 w 80"/>
                  <a:gd name="T11" fmla="*/ 0 h 18"/>
                  <a:gd name="T12" fmla="*/ 0 w 80"/>
                  <a:gd name="T13" fmla="*/ 4 h 18"/>
                  <a:gd name="T14" fmla="*/ 0 w 80"/>
                  <a:gd name="T15" fmla="*/ 9 h 18"/>
                  <a:gd name="T16" fmla="*/ 0 w 80"/>
                  <a:gd name="T17" fmla="*/ 13 h 18"/>
                  <a:gd name="T18" fmla="*/ 5 w 80"/>
                  <a:gd name="T19" fmla="*/ 18 h 18"/>
                  <a:gd name="T20" fmla="*/ 11 w 80"/>
                  <a:gd name="T21" fmla="*/ 18 h 18"/>
                  <a:gd name="T22" fmla="*/ 71 w 80"/>
                  <a:gd name="T23" fmla="*/ 18 h 18"/>
                  <a:gd name="T24" fmla="*/ 76 w 80"/>
                  <a:gd name="T25" fmla="*/ 18 h 18"/>
                  <a:gd name="T26" fmla="*/ 81 w 80"/>
                  <a:gd name="T27" fmla="*/ 13 h 18"/>
                  <a:gd name="T28" fmla="*/ 81 w 80"/>
                  <a:gd name="T29" fmla="*/ 9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18"/>
                  <a:gd name="T47" fmla="*/ 80 w 80"/>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18">
                    <a:moveTo>
                      <a:pt x="81" y="9"/>
                    </a:moveTo>
                    <a:lnTo>
                      <a:pt x="81" y="4"/>
                    </a:lnTo>
                    <a:lnTo>
                      <a:pt x="76" y="0"/>
                    </a:lnTo>
                    <a:lnTo>
                      <a:pt x="71" y="0"/>
                    </a:lnTo>
                    <a:lnTo>
                      <a:pt x="11" y="0"/>
                    </a:lnTo>
                    <a:lnTo>
                      <a:pt x="5" y="0"/>
                    </a:lnTo>
                    <a:lnTo>
                      <a:pt x="0" y="4"/>
                    </a:lnTo>
                    <a:lnTo>
                      <a:pt x="0" y="9"/>
                    </a:lnTo>
                    <a:lnTo>
                      <a:pt x="0" y="13"/>
                    </a:lnTo>
                    <a:lnTo>
                      <a:pt x="5" y="18"/>
                    </a:lnTo>
                    <a:lnTo>
                      <a:pt x="11" y="18"/>
                    </a:lnTo>
                    <a:lnTo>
                      <a:pt x="71" y="18"/>
                    </a:lnTo>
                    <a:lnTo>
                      <a:pt x="76" y="18"/>
                    </a:lnTo>
                    <a:lnTo>
                      <a:pt x="81" y="13"/>
                    </a:lnTo>
                    <a:lnTo>
                      <a:pt x="81" y="9"/>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9" name="Group 73"/>
            <p:cNvGrpSpPr>
              <a:grpSpLocks/>
            </p:cNvGrpSpPr>
            <p:nvPr/>
          </p:nvGrpSpPr>
          <p:grpSpPr bwMode="auto">
            <a:xfrm>
              <a:off x="1016" y="5209"/>
              <a:ext cx="11" cy="18"/>
              <a:chOff x="1016" y="5209"/>
              <a:chExt cx="11" cy="18"/>
            </a:xfrm>
          </p:grpSpPr>
          <p:sp>
            <p:nvSpPr>
              <p:cNvPr id="120" name="Freeform 74"/>
              <p:cNvSpPr>
                <a:spLocks/>
              </p:cNvSpPr>
              <p:nvPr/>
            </p:nvSpPr>
            <p:spPr bwMode="auto">
              <a:xfrm>
                <a:off x="1016" y="5209"/>
                <a:ext cx="11" cy="18"/>
              </a:xfrm>
              <a:custGeom>
                <a:avLst/>
                <a:gdLst>
                  <a:gd name="T0" fmla="*/ 11 w 11"/>
                  <a:gd name="T1" fmla="*/ 0 h 18"/>
                  <a:gd name="T2" fmla="*/ 5 w 11"/>
                  <a:gd name="T3" fmla="*/ 0 h 18"/>
                  <a:gd name="T4" fmla="*/ 0 w 11"/>
                  <a:gd name="T5" fmla="*/ 4 h 18"/>
                  <a:gd name="T6" fmla="*/ 0 w 11"/>
                  <a:gd name="T7" fmla="*/ 9 h 18"/>
                  <a:gd name="T8" fmla="*/ 0 w 11"/>
                  <a:gd name="T9" fmla="*/ 13 h 18"/>
                  <a:gd name="T10" fmla="*/ 5 w 11"/>
                  <a:gd name="T11" fmla="*/ 18 h 18"/>
                  <a:gd name="T12" fmla="*/ 11 w 11"/>
                  <a:gd name="T13" fmla="*/ 18 h 18"/>
                  <a:gd name="T14" fmla="*/ 0 60000 65536"/>
                  <a:gd name="T15" fmla="*/ 0 60000 65536"/>
                  <a:gd name="T16" fmla="*/ 0 60000 65536"/>
                  <a:gd name="T17" fmla="*/ 0 60000 65536"/>
                  <a:gd name="T18" fmla="*/ 0 60000 65536"/>
                  <a:gd name="T19" fmla="*/ 0 60000 65536"/>
                  <a:gd name="T20" fmla="*/ 0 60000 65536"/>
                  <a:gd name="T21" fmla="*/ 0 w 11"/>
                  <a:gd name="T22" fmla="*/ 0 h 18"/>
                  <a:gd name="T23" fmla="*/ 11 w 11"/>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8">
                    <a:moveTo>
                      <a:pt x="11" y="0"/>
                    </a:moveTo>
                    <a:lnTo>
                      <a:pt x="5" y="0"/>
                    </a:lnTo>
                    <a:lnTo>
                      <a:pt x="0" y="4"/>
                    </a:lnTo>
                    <a:lnTo>
                      <a:pt x="0" y="9"/>
                    </a:lnTo>
                    <a:lnTo>
                      <a:pt x="0" y="13"/>
                    </a:lnTo>
                    <a:lnTo>
                      <a:pt x="5" y="18"/>
                    </a:lnTo>
                    <a:lnTo>
                      <a:pt x="11" y="18"/>
                    </a:lnTo>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0" name="Group 75"/>
            <p:cNvGrpSpPr>
              <a:grpSpLocks/>
            </p:cNvGrpSpPr>
            <p:nvPr/>
          </p:nvGrpSpPr>
          <p:grpSpPr bwMode="auto">
            <a:xfrm>
              <a:off x="1132" y="5166"/>
              <a:ext cx="69" cy="109"/>
              <a:chOff x="1132" y="5166"/>
              <a:chExt cx="69" cy="109"/>
            </a:xfrm>
          </p:grpSpPr>
          <p:sp>
            <p:nvSpPr>
              <p:cNvPr id="119" name="Freeform 76"/>
              <p:cNvSpPr>
                <a:spLocks/>
              </p:cNvSpPr>
              <p:nvPr/>
            </p:nvSpPr>
            <p:spPr bwMode="auto">
              <a:xfrm>
                <a:off x="1132" y="5166"/>
                <a:ext cx="69" cy="109"/>
              </a:xfrm>
              <a:custGeom>
                <a:avLst/>
                <a:gdLst>
                  <a:gd name="T0" fmla="*/ 34 w 69"/>
                  <a:gd name="T1" fmla="*/ 0 h 109"/>
                  <a:gd name="T2" fmla="*/ 0 w 69"/>
                  <a:gd name="T3" fmla="*/ 0 h 109"/>
                  <a:gd name="T4" fmla="*/ 0 w 69"/>
                  <a:gd name="T5" fmla="*/ 109 h 109"/>
                  <a:gd name="T6" fmla="*/ 43 w 69"/>
                  <a:gd name="T7" fmla="*/ 108 h 109"/>
                  <a:gd name="T8" fmla="*/ 56 w 69"/>
                  <a:gd name="T9" fmla="*/ 96 h 109"/>
                  <a:gd name="T10" fmla="*/ 66 w 69"/>
                  <a:gd name="T11" fmla="*/ 76 h 109"/>
                  <a:gd name="T12" fmla="*/ 69 w 69"/>
                  <a:gd name="T13" fmla="*/ 48 h 109"/>
                  <a:gd name="T14" fmla="*/ 63 w 69"/>
                  <a:gd name="T15" fmla="*/ 24 h 109"/>
                  <a:gd name="T16" fmla="*/ 51 w 69"/>
                  <a:gd name="T17" fmla="*/ 6 h 109"/>
                  <a:gd name="T18" fmla="*/ 34 w 69"/>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9"/>
                  <a:gd name="T32" fmla="*/ 69 w 6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9">
                    <a:moveTo>
                      <a:pt x="34" y="0"/>
                    </a:moveTo>
                    <a:lnTo>
                      <a:pt x="0" y="0"/>
                    </a:lnTo>
                    <a:lnTo>
                      <a:pt x="0" y="109"/>
                    </a:lnTo>
                    <a:lnTo>
                      <a:pt x="43" y="108"/>
                    </a:lnTo>
                    <a:lnTo>
                      <a:pt x="56" y="96"/>
                    </a:lnTo>
                    <a:lnTo>
                      <a:pt x="66" y="76"/>
                    </a:lnTo>
                    <a:lnTo>
                      <a:pt x="69" y="48"/>
                    </a:lnTo>
                    <a:lnTo>
                      <a:pt x="63" y="24"/>
                    </a:lnTo>
                    <a:lnTo>
                      <a:pt x="51" y="6"/>
                    </a:lnTo>
                    <a:lnTo>
                      <a:pt x="34"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41" name="Group 77"/>
            <p:cNvGrpSpPr>
              <a:grpSpLocks/>
            </p:cNvGrpSpPr>
            <p:nvPr/>
          </p:nvGrpSpPr>
          <p:grpSpPr bwMode="auto">
            <a:xfrm>
              <a:off x="1132" y="5166"/>
              <a:ext cx="69" cy="109"/>
              <a:chOff x="1132" y="5166"/>
              <a:chExt cx="69" cy="109"/>
            </a:xfrm>
          </p:grpSpPr>
          <p:sp>
            <p:nvSpPr>
              <p:cNvPr id="118" name="Freeform 78"/>
              <p:cNvSpPr>
                <a:spLocks/>
              </p:cNvSpPr>
              <p:nvPr/>
            </p:nvSpPr>
            <p:spPr bwMode="auto">
              <a:xfrm>
                <a:off x="1132" y="5166"/>
                <a:ext cx="69" cy="109"/>
              </a:xfrm>
              <a:custGeom>
                <a:avLst/>
                <a:gdLst>
                  <a:gd name="T0" fmla="*/ 34 w 69"/>
                  <a:gd name="T1" fmla="*/ 0 h 109"/>
                  <a:gd name="T2" fmla="*/ 51 w 69"/>
                  <a:gd name="T3" fmla="*/ 6 h 109"/>
                  <a:gd name="T4" fmla="*/ 63 w 69"/>
                  <a:gd name="T5" fmla="*/ 24 h 109"/>
                  <a:gd name="T6" fmla="*/ 69 w 69"/>
                  <a:gd name="T7" fmla="*/ 48 h 109"/>
                  <a:gd name="T8" fmla="*/ 66 w 69"/>
                  <a:gd name="T9" fmla="*/ 76 h 109"/>
                  <a:gd name="T10" fmla="*/ 56 w 69"/>
                  <a:gd name="T11" fmla="*/ 96 h 109"/>
                  <a:gd name="T12" fmla="*/ 43 w 69"/>
                  <a:gd name="T13" fmla="*/ 108 h 109"/>
                  <a:gd name="T14" fmla="*/ 0 w 69"/>
                  <a:gd name="T15" fmla="*/ 109 h 109"/>
                  <a:gd name="T16" fmla="*/ 0 w 69"/>
                  <a:gd name="T17" fmla="*/ 0 h 109"/>
                  <a:gd name="T18" fmla="*/ 34 w 69"/>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9"/>
                  <a:gd name="T32" fmla="*/ 69 w 6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9">
                    <a:moveTo>
                      <a:pt x="34" y="0"/>
                    </a:moveTo>
                    <a:lnTo>
                      <a:pt x="51" y="6"/>
                    </a:lnTo>
                    <a:lnTo>
                      <a:pt x="63" y="24"/>
                    </a:lnTo>
                    <a:lnTo>
                      <a:pt x="69" y="48"/>
                    </a:lnTo>
                    <a:lnTo>
                      <a:pt x="66" y="76"/>
                    </a:lnTo>
                    <a:lnTo>
                      <a:pt x="56" y="96"/>
                    </a:lnTo>
                    <a:lnTo>
                      <a:pt x="43" y="108"/>
                    </a:lnTo>
                    <a:lnTo>
                      <a:pt x="0" y="109"/>
                    </a:lnTo>
                    <a:lnTo>
                      <a:pt x="0" y="0"/>
                    </a:lnTo>
                    <a:lnTo>
                      <a:pt x="34"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2" name="Group 79"/>
            <p:cNvGrpSpPr>
              <a:grpSpLocks/>
            </p:cNvGrpSpPr>
            <p:nvPr/>
          </p:nvGrpSpPr>
          <p:grpSpPr bwMode="auto">
            <a:xfrm>
              <a:off x="1048" y="5166"/>
              <a:ext cx="69" cy="109"/>
              <a:chOff x="1048" y="5166"/>
              <a:chExt cx="69" cy="109"/>
            </a:xfrm>
          </p:grpSpPr>
          <p:sp>
            <p:nvSpPr>
              <p:cNvPr id="117" name="Freeform 80"/>
              <p:cNvSpPr>
                <a:spLocks/>
              </p:cNvSpPr>
              <p:nvPr/>
            </p:nvSpPr>
            <p:spPr bwMode="auto">
              <a:xfrm>
                <a:off x="1048" y="5166"/>
                <a:ext cx="69" cy="109"/>
              </a:xfrm>
              <a:custGeom>
                <a:avLst/>
                <a:gdLst>
                  <a:gd name="T0" fmla="*/ 69 w 69"/>
                  <a:gd name="T1" fmla="*/ 0 h 109"/>
                  <a:gd name="T2" fmla="*/ 26 w 69"/>
                  <a:gd name="T3" fmla="*/ 2 h 109"/>
                  <a:gd name="T4" fmla="*/ 12 w 69"/>
                  <a:gd name="T5" fmla="*/ 13 h 109"/>
                  <a:gd name="T6" fmla="*/ 3 w 69"/>
                  <a:gd name="T7" fmla="*/ 33 h 109"/>
                  <a:gd name="T8" fmla="*/ 0 w 69"/>
                  <a:gd name="T9" fmla="*/ 61 h 109"/>
                  <a:gd name="T10" fmla="*/ 6 w 69"/>
                  <a:gd name="T11" fmla="*/ 85 h 109"/>
                  <a:gd name="T12" fmla="*/ 18 w 69"/>
                  <a:gd name="T13" fmla="*/ 103 h 109"/>
                  <a:gd name="T14" fmla="*/ 34 w 69"/>
                  <a:gd name="T15" fmla="*/ 109 h 109"/>
                  <a:gd name="T16" fmla="*/ 69 w 69"/>
                  <a:gd name="T17" fmla="*/ 109 h 109"/>
                  <a:gd name="T18" fmla="*/ 69 w 69"/>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9"/>
                  <a:gd name="T32" fmla="*/ 69 w 6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9">
                    <a:moveTo>
                      <a:pt x="69" y="0"/>
                    </a:moveTo>
                    <a:lnTo>
                      <a:pt x="26" y="2"/>
                    </a:lnTo>
                    <a:lnTo>
                      <a:pt x="12" y="13"/>
                    </a:lnTo>
                    <a:lnTo>
                      <a:pt x="3" y="33"/>
                    </a:lnTo>
                    <a:lnTo>
                      <a:pt x="0" y="61"/>
                    </a:lnTo>
                    <a:lnTo>
                      <a:pt x="6" y="85"/>
                    </a:lnTo>
                    <a:lnTo>
                      <a:pt x="18" y="103"/>
                    </a:lnTo>
                    <a:lnTo>
                      <a:pt x="34" y="109"/>
                    </a:lnTo>
                    <a:lnTo>
                      <a:pt x="69" y="109"/>
                    </a:lnTo>
                    <a:lnTo>
                      <a:pt x="69"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43" name="Group 81"/>
            <p:cNvGrpSpPr>
              <a:grpSpLocks/>
            </p:cNvGrpSpPr>
            <p:nvPr/>
          </p:nvGrpSpPr>
          <p:grpSpPr bwMode="auto">
            <a:xfrm>
              <a:off x="1048" y="5166"/>
              <a:ext cx="69" cy="109"/>
              <a:chOff x="1048" y="5166"/>
              <a:chExt cx="69" cy="109"/>
            </a:xfrm>
          </p:grpSpPr>
          <p:sp>
            <p:nvSpPr>
              <p:cNvPr id="116" name="Freeform 82"/>
              <p:cNvSpPr>
                <a:spLocks/>
              </p:cNvSpPr>
              <p:nvPr/>
            </p:nvSpPr>
            <p:spPr bwMode="auto">
              <a:xfrm>
                <a:off x="1048" y="5166"/>
                <a:ext cx="69" cy="109"/>
              </a:xfrm>
              <a:custGeom>
                <a:avLst/>
                <a:gdLst>
                  <a:gd name="T0" fmla="*/ 34 w 69"/>
                  <a:gd name="T1" fmla="*/ 109 h 109"/>
                  <a:gd name="T2" fmla="*/ 18 w 69"/>
                  <a:gd name="T3" fmla="*/ 103 h 109"/>
                  <a:gd name="T4" fmla="*/ 6 w 69"/>
                  <a:gd name="T5" fmla="*/ 85 h 109"/>
                  <a:gd name="T6" fmla="*/ 0 w 69"/>
                  <a:gd name="T7" fmla="*/ 61 h 109"/>
                  <a:gd name="T8" fmla="*/ 3 w 69"/>
                  <a:gd name="T9" fmla="*/ 33 h 109"/>
                  <a:gd name="T10" fmla="*/ 12 w 69"/>
                  <a:gd name="T11" fmla="*/ 13 h 109"/>
                  <a:gd name="T12" fmla="*/ 26 w 69"/>
                  <a:gd name="T13" fmla="*/ 2 h 109"/>
                  <a:gd name="T14" fmla="*/ 69 w 69"/>
                  <a:gd name="T15" fmla="*/ 0 h 109"/>
                  <a:gd name="T16" fmla="*/ 69 w 69"/>
                  <a:gd name="T17" fmla="*/ 109 h 109"/>
                  <a:gd name="T18" fmla="*/ 34 w 69"/>
                  <a:gd name="T19" fmla="*/ 109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109"/>
                  <a:gd name="T32" fmla="*/ 69 w 6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109">
                    <a:moveTo>
                      <a:pt x="34" y="109"/>
                    </a:moveTo>
                    <a:lnTo>
                      <a:pt x="18" y="103"/>
                    </a:lnTo>
                    <a:lnTo>
                      <a:pt x="6" y="85"/>
                    </a:lnTo>
                    <a:lnTo>
                      <a:pt x="0" y="61"/>
                    </a:lnTo>
                    <a:lnTo>
                      <a:pt x="3" y="33"/>
                    </a:lnTo>
                    <a:lnTo>
                      <a:pt x="12" y="13"/>
                    </a:lnTo>
                    <a:lnTo>
                      <a:pt x="26" y="2"/>
                    </a:lnTo>
                    <a:lnTo>
                      <a:pt x="69" y="0"/>
                    </a:lnTo>
                    <a:lnTo>
                      <a:pt x="69" y="109"/>
                    </a:lnTo>
                    <a:lnTo>
                      <a:pt x="34" y="109"/>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4" name="Group 83"/>
            <p:cNvGrpSpPr>
              <a:grpSpLocks/>
            </p:cNvGrpSpPr>
            <p:nvPr/>
          </p:nvGrpSpPr>
          <p:grpSpPr bwMode="auto">
            <a:xfrm>
              <a:off x="5852" y="4362"/>
              <a:ext cx="4854" cy="1282"/>
              <a:chOff x="5852" y="4362"/>
              <a:chExt cx="4854" cy="1282"/>
            </a:xfrm>
          </p:grpSpPr>
          <p:sp>
            <p:nvSpPr>
              <p:cNvPr id="115" name="Freeform 84"/>
              <p:cNvSpPr>
                <a:spLocks/>
              </p:cNvSpPr>
              <p:nvPr/>
            </p:nvSpPr>
            <p:spPr bwMode="auto">
              <a:xfrm>
                <a:off x="5852" y="4362"/>
                <a:ext cx="4854" cy="1282"/>
              </a:xfrm>
              <a:custGeom>
                <a:avLst/>
                <a:gdLst>
                  <a:gd name="T0" fmla="*/ 0 w 4854"/>
                  <a:gd name="T1" fmla="*/ 1282 h 1282"/>
                  <a:gd name="T2" fmla="*/ 4854 w 4854"/>
                  <a:gd name="T3" fmla="*/ 1282 h 1282"/>
                  <a:gd name="T4" fmla="*/ 4854 w 4854"/>
                  <a:gd name="T5" fmla="*/ 0 h 1282"/>
                  <a:gd name="T6" fmla="*/ 0 w 4854"/>
                  <a:gd name="T7" fmla="*/ 0 h 1282"/>
                  <a:gd name="T8" fmla="*/ 0 w 4854"/>
                  <a:gd name="T9" fmla="*/ 1282 h 1282"/>
                  <a:gd name="T10" fmla="*/ 0 60000 65536"/>
                  <a:gd name="T11" fmla="*/ 0 60000 65536"/>
                  <a:gd name="T12" fmla="*/ 0 60000 65536"/>
                  <a:gd name="T13" fmla="*/ 0 60000 65536"/>
                  <a:gd name="T14" fmla="*/ 0 60000 65536"/>
                  <a:gd name="T15" fmla="*/ 0 w 4854"/>
                  <a:gd name="T16" fmla="*/ 0 h 1282"/>
                  <a:gd name="T17" fmla="*/ 4854 w 4854"/>
                  <a:gd name="T18" fmla="*/ 1282 h 1282"/>
                </a:gdLst>
                <a:ahLst/>
                <a:cxnLst>
                  <a:cxn ang="T10">
                    <a:pos x="T0" y="T1"/>
                  </a:cxn>
                  <a:cxn ang="T11">
                    <a:pos x="T2" y="T3"/>
                  </a:cxn>
                  <a:cxn ang="T12">
                    <a:pos x="T4" y="T5"/>
                  </a:cxn>
                  <a:cxn ang="T13">
                    <a:pos x="T6" y="T7"/>
                  </a:cxn>
                  <a:cxn ang="T14">
                    <a:pos x="T8" y="T9"/>
                  </a:cxn>
                </a:cxnLst>
                <a:rect l="T15" t="T16" r="T17" b="T18"/>
                <a:pathLst>
                  <a:path w="4854" h="1282">
                    <a:moveTo>
                      <a:pt x="0" y="1282"/>
                    </a:moveTo>
                    <a:lnTo>
                      <a:pt x="4854" y="1282"/>
                    </a:lnTo>
                    <a:lnTo>
                      <a:pt x="4854" y="0"/>
                    </a:lnTo>
                    <a:lnTo>
                      <a:pt x="0" y="0"/>
                    </a:lnTo>
                    <a:lnTo>
                      <a:pt x="0" y="1282"/>
                    </a:lnTo>
                  </a:path>
                </a:pathLst>
              </a:custGeom>
              <a:solidFill>
                <a:srgbClr val="D4A97E"/>
              </a:solidFill>
              <a:ln w="9525">
                <a:noFill/>
                <a:round/>
                <a:headEnd/>
                <a:tailEnd/>
              </a:ln>
            </p:spPr>
            <p:txBody>
              <a:bodyPr/>
              <a:lstStyle/>
              <a:p>
                <a:endParaRPr lang="en-US" dirty="0">
                  <a:latin typeface="Arial" pitchFamily="34" charset="0"/>
                  <a:cs typeface="Arial" pitchFamily="34" charset="0"/>
                </a:endParaRPr>
              </a:p>
            </p:txBody>
          </p:sp>
        </p:grpSp>
        <p:grpSp>
          <p:nvGrpSpPr>
            <p:cNvPr id="45" name="Group 85"/>
            <p:cNvGrpSpPr>
              <a:grpSpLocks/>
            </p:cNvGrpSpPr>
            <p:nvPr/>
          </p:nvGrpSpPr>
          <p:grpSpPr bwMode="auto">
            <a:xfrm>
              <a:off x="8377" y="4630"/>
              <a:ext cx="121" cy="161"/>
              <a:chOff x="8377" y="4630"/>
              <a:chExt cx="121" cy="161"/>
            </a:xfrm>
          </p:grpSpPr>
          <p:sp>
            <p:nvSpPr>
              <p:cNvPr id="114" name="Freeform 86"/>
              <p:cNvSpPr>
                <a:spLocks/>
              </p:cNvSpPr>
              <p:nvPr/>
            </p:nvSpPr>
            <p:spPr bwMode="auto">
              <a:xfrm>
                <a:off x="8377" y="4630"/>
                <a:ext cx="121" cy="161"/>
              </a:xfrm>
              <a:custGeom>
                <a:avLst/>
                <a:gdLst>
                  <a:gd name="T0" fmla="*/ 61 w 121"/>
                  <a:gd name="T1" fmla="*/ 0 h 161"/>
                  <a:gd name="T2" fmla="*/ 3 w 121"/>
                  <a:gd name="T3" fmla="*/ 54 h 161"/>
                  <a:gd name="T4" fmla="*/ 0 w 121"/>
                  <a:gd name="T5" fmla="*/ 79 h 161"/>
                  <a:gd name="T6" fmla="*/ 3 w 121"/>
                  <a:gd name="T7" fmla="*/ 104 h 161"/>
                  <a:gd name="T8" fmla="*/ 11 w 121"/>
                  <a:gd name="T9" fmla="*/ 127 h 161"/>
                  <a:gd name="T10" fmla="*/ 24 w 121"/>
                  <a:gd name="T11" fmla="*/ 144 h 161"/>
                  <a:gd name="T12" fmla="*/ 40 w 121"/>
                  <a:gd name="T13" fmla="*/ 156 h 161"/>
                  <a:gd name="T14" fmla="*/ 59 w 121"/>
                  <a:gd name="T15" fmla="*/ 160 h 161"/>
                  <a:gd name="T16" fmla="*/ 78 w 121"/>
                  <a:gd name="T17" fmla="*/ 156 h 161"/>
                  <a:gd name="T18" fmla="*/ 95 w 121"/>
                  <a:gd name="T19" fmla="*/ 145 h 161"/>
                  <a:gd name="T20" fmla="*/ 109 w 121"/>
                  <a:gd name="T21" fmla="*/ 129 h 161"/>
                  <a:gd name="T22" fmla="*/ 118 w 121"/>
                  <a:gd name="T23" fmla="*/ 107 h 161"/>
                  <a:gd name="T24" fmla="*/ 121 w 121"/>
                  <a:gd name="T25" fmla="*/ 82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4"/>
                    </a:lnTo>
                    <a:lnTo>
                      <a:pt x="11" y="127"/>
                    </a:lnTo>
                    <a:lnTo>
                      <a:pt x="24" y="144"/>
                    </a:lnTo>
                    <a:lnTo>
                      <a:pt x="40" y="156"/>
                    </a:lnTo>
                    <a:lnTo>
                      <a:pt x="59" y="160"/>
                    </a:lnTo>
                    <a:lnTo>
                      <a:pt x="78" y="156"/>
                    </a:lnTo>
                    <a:lnTo>
                      <a:pt x="95" y="145"/>
                    </a:lnTo>
                    <a:lnTo>
                      <a:pt x="109" y="129"/>
                    </a:lnTo>
                    <a:lnTo>
                      <a:pt x="118" y="107"/>
                    </a:lnTo>
                    <a:lnTo>
                      <a:pt x="121" y="82"/>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46" name="Group 87"/>
            <p:cNvGrpSpPr>
              <a:grpSpLocks/>
            </p:cNvGrpSpPr>
            <p:nvPr/>
          </p:nvGrpSpPr>
          <p:grpSpPr bwMode="auto">
            <a:xfrm>
              <a:off x="8377" y="4630"/>
              <a:ext cx="121" cy="161"/>
              <a:chOff x="8377" y="4630"/>
              <a:chExt cx="121" cy="161"/>
            </a:xfrm>
          </p:grpSpPr>
          <p:sp>
            <p:nvSpPr>
              <p:cNvPr id="112" name="Freeform 88"/>
              <p:cNvSpPr>
                <a:spLocks/>
              </p:cNvSpPr>
              <p:nvPr/>
            </p:nvSpPr>
            <p:spPr bwMode="auto">
              <a:xfrm>
                <a:off x="8377" y="4630"/>
                <a:ext cx="121" cy="161"/>
              </a:xfrm>
              <a:custGeom>
                <a:avLst/>
                <a:gdLst>
                  <a:gd name="T0" fmla="*/ 121 w 121"/>
                  <a:gd name="T1" fmla="*/ 80 h 161"/>
                  <a:gd name="T2" fmla="*/ 97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4 h 161"/>
                  <a:gd name="T18" fmla="*/ 11 w 121"/>
                  <a:gd name="T19" fmla="*/ 127 h 161"/>
                  <a:gd name="T20" fmla="*/ 24 w 121"/>
                  <a:gd name="T21" fmla="*/ 144 h 161"/>
                  <a:gd name="T22" fmla="*/ 40 w 121"/>
                  <a:gd name="T23" fmla="*/ 156 h 161"/>
                  <a:gd name="T24" fmla="*/ 59 w 121"/>
                  <a:gd name="T25" fmla="*/ 160 h 161"/>
                  <a:gd name="T26" fmla="*/ 78 w 121"/>
                  <a:gd name="T27" fmla="*/ 156 h 161"/>
                  <a:gd name="T28" fmla="*/ 118 w 121"/>
                  <a:gd name="T29" fmla="*/ 107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6"/>
                    </a:lnTo>
                    <a:lnTo>
                      <a:pt x="61" y="0"/>
                    </a:lnTo>
                    <a:lnTo>
                      <a:pt x="42" y="4"/>
                    </a:lnTo>
                    <a:lnTo>
                      <a:pt x="25" y="15"/>
                    </a:lnTo>
                    <a:lnTo>
                      <a:pt x="12" y="32"/>
                    </a:lnTo>
                    <a:lnTo>
                      <a:pt x="3" y="54"/>
                    </a:lnTo>
                    <a:lnTo>
                      <a:pt x="0" y="79"/>
                    </a:lnTo>
                    <a:lnTo>
                      <a:pt x="3" y="104"/>
                    </a:lnTo>
                    <a:lnTo>
                      <a:pt x="11" y="127"/>
                    </a:lnTo>
                    <a:lnTo>
                      <a:pt x="24" y="144"/>
                    </a:lnTo>
                    <a:lnTo>
                      <a:pt x="40" y="156"/>
                    </a:lnTo>
                    <a:lnTo>
                      <a:pt x="59" y="160"/>
                    </a:lnTo>
                    <a:lnTo>
                      <a:pt x="78" y="156"/>
                    </a:lnTo>
                    <a:lnTo>
                      <a:pt x="118" y="107"/>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pic>
            <p:nvPicPr>
              <p:cNvPr id="113" name="Picture 89"/>
              <p:cNvPicPr>
                <a:picLocks noChangeAspect="1" noChangeArrowheads="1"/>
              </p:cNvPicPr>
              <p:nvPr/>
            </p:nvPicPr>
            <p:blipFill>
              <a:blip r:embed="rId3" cstate="screen"/>
              <a:srcRect/>
              <a:stretch>
                <a:fillRect/>
              </a:stretch>
            </p:blipFill>
            <p:spPr bwMode="auto">
              <a:xfrm>
                <a:off x="8456" y="4037"/>
                <a:ext cx="1196" cy="943"/>
              </a:xfrm>
              <a:prstGeom prst="rect">
                <a:avLst/>
              </a:prstGeom>
              <a:noFill/>
              <a:ln w="9525">
                <a:noFill/>
                <a:miter lim="800000"/>
                <a:headEnd/>
                <a:tailEnd/>
              </a:ln>
            </p:spPr>
          </p:pic>
        </p:grpSp>
        <p:grpSp>
          <p:nvGrpSpPr>
            <p:cNvPr id="47" name="Group 90"/>
            <p:cNvGrpSpPr>
              <a:grpSpLocks/>
            </p:cNvGrpSpPr>
            <p:nvPr/>
          </p:nvGrpSpPr>
          <p:grpSpPr bwMode="auto">
            <a:xfrm>
              <a:off x="8456" y="4037"/>
              <a:ext cx="1196" cy="943"/>
              <a:chOff x="8456" y="4037"/>
              <a:chExt cx="1196" cy="943"/>
            </a:xfrm>
          </p:grpSpPr>
          <p:sp>
            <p:nvSpPr>
              <p:cNvPr id="111" name="Freeform 91"/>
              <p:cNvSpPr>
                <a:spLocks/>
              </p:cNvSpPr>
              <p:nvPr/>
            </p:nvSpPr>
            <p:spPr bwMode="auto">
              <a:xfrm>
                <a:off x="8456" y="4037"/>
                <a:ext cx="1196" cy="943"/>
              </a:xfrm>
              <a:custGeom>
                <a:avLst/>
                <a:gdLst>
                  <a:gd name="T0" fmla="*/ 0 w 1196"/>
                  <a:gd name="T1" fmla="*/ 647 h 943"/>
                  <a:gd name="T2" fmla="*/ 6 w 1196"/>
                  <a:gd name="T3" fmla="*/ 654 h 943"/>
                  <a:gd name="T4" fmla="*/ 10 w 1196"/>
                  <a:gd name="T5" fmla="*/ 661 h 943"/>
                  <a:gd name="T6" fmla="*/ 11 w 1196"/>
                  <a:gd name="T7" fmla="*/ 669 h 943"/>
                  <a:gd name="T8" fmla="*/ 14 w 1196"/>
                  <a:gd name="T9" fmla="*/ 679 h 943"/>
                  <a:gd name="T10" fmla="*/ 12 w 1196"/>
                  <a:gd name="T11" fmla="*/ 687 h 943"/>
                  <a:gd name="T12" fmla="*/ 10 w 1196"/>
                  <a:gd name="T13" fmla="*/ 696 h 943"/>
                  <a:gd name="T14" fmla="*/ 1140 w 1196"/>
                  <a:gd name="T15" fmla="*/ 943 h 943"/>
                  <a:gd name="T16" fmla="*/ 1163 w 1196"/>
                  <a:gd name="T17" fmla="*/ 869 h 943"/>
                  <a:gd name="T18" fmla="*/ 1180 w 1196"/>
                  <a:gd name="T19" fmla="*/ 795 h 943"/>
                  <a:gd name="T20" fmla="*/ 1191 w 1196"/>
                  <a:gd name="T21" fmla="*/ 720 h 943"/>
                  <a:gd name="T22" fmla="*/ 1196 w 1196"/>
                  <a:gd name="T23" fmla="*/ 645 h 943"/>
                  <a:gd name="T24" fmla="*/ 1196 w 1196"/>
                  <a:gd name="T25" fmla="*/ 620 h 943"/>
                  <a:gd name="T26" fmla="*/ 1196 w 1196"/>
                  <a:gd name="T27" fmla="*/ 595 h 943"/>
                  <a:gd name="T28" fmla="*/ 1191 w 1196"/>
                  <a:gd name="T29" fmla="*/ 520 h 943"/>
                  <a:gd name="T30" fmla="*/ 1180 w 1196"/>
                  <a:gd name="T31" fmla="*/ 446 h 943"/>
                  <a:gd name="T32" fmla="*/ 1163 w 1196"/>
                  <a:gd name="T33" fmla="*/ 373 h 943"/>
                  <a:gd name="T34" fmla="*/ 1140 w 1196"/>
                  <a:gd name="T35" fmla="*/ 302 h 943"/>
                  <a:gd name="T36" fmla="*/ 1111 w 1196"/>
                  <a:gd name="T37" fmla="*/ 233 h 943"/>
                  <a:gd name="T38" fmla="*/ 1077 w 1196"/>
                  <a:gd name="T39" fmla="*/ 166 h 943"/>
                  <a:gd name="T40" fmla="*/ 1037 w 1196"/>
                  <a:gd name="T41" fmla="*/ 101 h 943"/>
                  <a:gd name="T42" fmla="*/ 992 w 1196"/>
                  <a:gd name="T43" fmla="*/ 39 h 943"/>
                  <a:gd name="T44" fmla="*/ 959 w 1196"/>
                  <a:gd name="T45" fmla="*/ 0 h 943"/>
                  <a:gd name="T46" fmla="*/ 0 w 1196"/>
                  <a:gd name="T47" fmla="*/ 647 h 9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96"/>
                  <a:gd name="T73" fmla="*/ 0 h 943"/>
                  <a:gd name="T74" fmla="*/ 1196 w 1196"/>
                  <a:gd name="T75" fmla="*/ 943 h 9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96" h="943">
                    <a:moveTo>
                      <a:pt x="0" y="647"/>
                    </a:moveTo>
                    <a:lnTo>
                      <a:pt x="6" y="654"/>
                    </a:lnTo>
                    <a:lnTo>
                      <a:pt x="10" y="661"/>
                    </a:lnTo>
                    <a:lnTo>
                      <a:pt x="11" y="669"/>
                    </a:lnTo>
                    <a:lnTo>
                      <a:pt x="14" y="679"/>
                    </a:lnTo>
                    <a:lnTo>
                      <a:pt x="12" y="687"/>
                    </a:lnTo>
                    <a:lnTo>
                      <a:pt x="10" y="696"/>
                    </a:lnTo>
                    <a:lnTo>
                      <a:pt x="1140" y="943"/>
                    </a:lnTo>
                    <a:lnTo>
                      <a:pt x="1163" y="869"/>
                    </a:lnTo>
                    <a:lnTo>
                      <a:pt x="1180" y="795"/>
                    </a:lnTo>
                    <a:lnTo>
                      <a:pt x="1191" y="720"/>
                    </a:lnTo>
                    <a:lnTo>
                      <a:pt x="1196" y="645"/>
                    </a:lnTo>
                    <a:lnTo>
                      <a:pt x="1196" y="620"/>
                    </a:lnTo>
                    <a:lnTo>
                      <a:pt x="1196" y="595"/>
                    </a:lnTo>
                    <a:lnTo>
                      <a:pt x="1191" y="520"/>
                    </a:lnTo>
                    <a:lnTo>
                      <a:pt x="1180" y="446"/>
                    </a:lnTo>
                    <a:lnTo>
                      <a:pt x="1163" y="373"/>
                    </a:lnTo>
                    <a:lnTo>
                      <a:pt x="1140" y="302"/>
                    </a:lnTo>
                    <a:lnTo>
                      <a:pt x="1111" y="233"/>
                    </a:lnTo>
                    <a:lnTo>
                      <a:pt x="1077" y="166"/>
                    </a:lnTo>
                    <a:lnTo>
                      <a:pt x="1037" y="101"/>
                    </a:lnTo>
                    <a:lnTo>
                      <a:pt x="992" y="39"/>
                    </a:lnTo>
                    <a:lnTo>
                      <a:pt x="959" y="0"/>
                    </a:lnTo>
                    <a:lnTo>
                      <a:pt x="0" y="647"/>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8" name="Group 92"/>
            <p:cNvGrpSpPr>
              <a:grpSpLocks/>
            </p:cNvGrpSpPr>
            <p:nvPr/>
          </p:nvGrpSpPr>
          <p:grpSpPr bwMode="auto">
            <a:xfrm>
              <a:off x="9436" y="5308"/>
              <a:ext cx="138" cy="140"/>
              <a:chOff x="9436" y="5308"/>
              <a:chExt cx="138" cy="140"/>
            </a:xfrm>
          </p:grpSpPr>
          <p:sp>
            <p:nvSpPr>
              <p:cNvPr id="110" name="Freeform 93"/>
              <p:cNvSpPr>
                <a:spLocks/>
              </p:cNvSpPr>
              <p:nvPr/>
            </p:nvSpPr>
            <p:spPr bwMode="auto">
              <a:xfrm>
                <a:off x="9436" y="5308"/>
                <a:ext cx="138" cy="140"/>
              </a:xfrm>
              <a:custGeom>
                <a:avLst/>
                <a:gdLst>
                  <a:gd name="T0" fmla="*/ 67 w 138"/>
                  <a:gd name="T1" fmla="*/ 0 h 140"/>
                  <a:gd name="T2" fmla="*/ 16 w 138"/>
                  <a:gd name="T3" fmla="*/ 33 h 140"/>
                  <a:gd name="T4" fmla="*/ 0 w 138"/>
                  <a:gd name="T5" fmla="*/ 88 h 140"/>
                  <a:gd name="T6" fmla="*/ 5 w 138"/>
                  <a:gd name="T7" fmla="*/ 105 h 140"/>
                  <a:gd name="T8" fmla="*/ 13 w 138"/>
                  <a:gd name="T9" fmla="*/ 119 h 140"/>
                  <a:gd name="T10" fmla="*/ 30 w 138"/>
                  <a:gd name="T11" fmla="*/ 131 h 140"/>
                  <a:gd name="T12" fmla="*/ 48 w 138"/>
                  <a:gd name="T13" fmla="*/ 138 h 140"/>
                  <a:gd name="T14" fmla="*/ 66 w 138"/>
                  <a:gd name="T15" fmla="*/ 140 h 140"/>
                  <a:gd name="T16" fmla="*/ 84 w 138"/>
                  <a:gd name="T17" fmla="*/ 137 h 140"/>
                  <a:gd name="T18" fmla="*/ 136 w 138"/>
                  <a:gd name="T19" fmla="*/ 81 h 140"/>
                  <a:gd name="T20" fmla="*/ 139 w 138"/>
                  <a:gd name="T21" fmla="*/ 62 h 140"/>
                  <a:gd name="T22" fmla="*/ 136 w 138"/>
                  <a:gd name="T23" fmla="*/ 44 h 140"/>
                  <a:gd name="T24" fmla="*/ 86 w 138"/>
                  <a:gd name="T25" fmla="*/ 0 h 140"/>
                  <a:gd name="T26" fmla="*/ 67 w 138"/>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40"/>
                  <a:gd name="T44" fmla="*/ 138 w 138"/>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40">
                    <a:moveTo>
                      <a:pt x="67" y="0"/>
                    </a:moveTo>
                    <a:lnTo>
                      <a:pt x="16" y="33"/>
                    </a:lnTo>
                    <a:lnTo>
                      <a:pt x="0" y="88"/>
                    </a:lnTo>
                    <a:lnTo>
                      <a:pt x="5" y="105"/>
                    </a:lnTo>
                    <a:lnTo>
                      <a:pt x="13" y="119"/>
                    </a:lnTo>
                    <a:lnTo>
                      <a:pt x="30" y="131"/>
                    </a:lnTo>
                    <a:lnTo>
                      <a:pt x="48" y="138"/>
                    </a:lnTo>
                    <a:lnTo>
                      <a:pt x="66" y="140"/>
                    </a:lnTo>
                    <a:lnTo>
                      <a:pt x="84" y="137"/>
                    </a:lnTo>
                    <a:lnTo>
                      <a:pt x="136" y="81"/>
                    </a:lnTo>
                    <a:lnTo>
                      <a:pt x="139" y="62"/>
                    </a:lnTo>
                    <a:lnTo>
                      <a:pt x="136" y="44"/>
                    </a:lnTo>
                    <a:lnTo>
                      <a:pt x="86" y="0"/>
                    </a:lnTo>
                    <a:lnTo>
                      <a:pt x="67"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sp>
          <p:nvSpPr>
            <p:cNvPr id="49" name="Freeform 95"/>
            <p:cNvSpPr>
              <a:spLocks/>
            </p:cNvSpPr>
            <p:nvPr/>
          </p:nvSpPr>
          <p:spPr bwMode="auto">
            <a:xfrm>
              <a:off x="9436" y="5308"/>
              <a:ext cx="138" cy="140"/>
            </a:xfrm>
            <a:custGeom>
              <a:avLst/>
              <a:gdLst>
                <a:gd name="T0" fmla="*/ 118 w 138"/>
                <a:gd name="T1" fmla="*/ 15 h 140"/>
                <a:gd name="T2" fmla="*/ 103 w 138"/>
                <a:gd name="T3" fmla="*/ 5 h 140"/>
                <a:gd name="T4" fmla="*/ 86 w 138"/>
                <a:gd name="T5" fmla="*/ 0 h 140"/>
                <a:gd name="T6" fmla="*/ 67 w 138"/>
                <a:gd name="T7" fmla="*/ 0 h 140"/>
                <a:gd name="T8" fmla="*/ 49 w 138"/>
                <a:gd name="T9" fmla="*/ 4 h 140"/>
                <a:gd name="T10" fmla="*/ 6 w 138"/>
                <a:gd name="T11" fmla="*/ 52 h 140"/>
                <a:gd name="T12" fmla="*/ 0 w 138"/>
                <a:gd name="T13" fmla="*/ 88 h 140"/>
                <a:gd name="T14" fmla="*/ 5 w 138"/>
                <a:gd name="T15" fmla="*/ 105 h 140"/>
                <a:gd name="T16" fmla="*/ 13 w 138"/>
                <a:gd name="T17" fmla="*/ 119 h 140"/>
                <a:gd name="T18" fmla="*/ 30 w 138"/>
                <a:gd name="T19" fmla="*/ 131 h 140"/>
                <a:gd name="T20" fmla="*/ 48 w 138"/>
                <a:gd name="T21" fmla="*/ 138 h 140"/>
                <a:gd name="T22" fmla="*/ 66 w 138"/>
                <a:gd name="T23" fmla="*/ 140 h 140"/>
                <a:gd name="T24" fmla="*/ 84 w 138"/>
                <a:gd name="T25" fmla="*/ 137 h 140"/>
                <a:gd name="T26" fmla="*/ 136 w 138"/>
                <a:gd name="T27" fmla="*/ 81 h 140"/>
                <a:gd name="T28" fmla="*/ 139 w 138"/>
                <a:gd name="T29" fmla="*/ 62 h 140"/>
                <a:gd name="T30" fmla="*/ 136 w 138"/>
                <a:gd name="T31" fmla="*/ 44 h 140"/>
                <a:gd name="T32" fmla="*/ 129 w 138"/>
                <a:gd name="T33" fmla="*/ 28 h 140"/>
                <a:gd name="T34" fmla="*/ 118 w 138"/>
                <a:gd name="T35" fmla="*/ 15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40"/>
                <a:gd name="T56" fmla="*/ 138 w 138"/>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40">
                  <a:moveTo>
                    <a:pt x="118" y="15"/>
                  </a:moveTo>
                  <a:lnTo>
                    <a:pt x="103" y="5"/>
                  </a:lnTo>
                  <a:lnTo>
                    <a:pt x="86" y="0"/>
                  </a:lnTo>
                  <a:lnTo>
                    <a:pt x="67" y="0"/>
                  </a:lnTo>
                  <a:lnTo>
                    <a:pt x="49" y="4"/>
                  </a:lnTo>
                  <a:lnTo>
                    <a:pt x="6" y="52"/>
                  </a:lnTo>
                  <a:lnTo>
                    <a:pt x="0" y="88"/>
                  </a:lnTo>
                  <a:lnTo>
                    <a:pt x="5" y="105"/>
                  </a:lnTo>
                  <a:lnTo>
                    <a:pt x="13" y="119"/>
                  </a:lnTo>
                  <a:lnTo>
                    <a:pt x="30" y="131"/>
                  </a:lnTo>
                  <a:lnTo>
                    <a:pt x="48" y="138"/>
                  </a:lnTo>
                  <a:lnTo>
                    <a:pt x="66" y="140"/>
                  </a:lnTo>
                  <a:lnTo>
                    <a:pt x="84" y="137"/>
                  </a:lnTo>
                  <a:lnTo>
                    <a:pt x="136" y="81"/>
                  </a:lnTo>
                  <a:lnTo>
                    <a:pt x="139" y="62"/>
                  </a:lnTo>
                  <a:lnTo>
                    <a:pt x="136" y="44"/>
                  </a:lnTo>
                  <a:lnTo>
                    <a:pt x="129" y="28"/>
                  </a:lnTo>
                  <a:lnTo>
                    <a:pt x="118" y="15"/>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50" name="Group 97"/>
            <p:cNvGrpSpPr>
              <a:grpSpLocks/>
            </p:cNvGrpSpPr>
            <p:nvPr/>
          </p:nvGrpSpPr>
          <p:grpSpPr bwMode="auto">
            <a:xfrm>
              <a:off x="9346" y="4000"/>
              <a:ext cx="1363" cy="2388"/>
              <a:chOff x="9346" y="4000"/>
              <a:chExt cx="1363" cy="2388"/>
            </a:xfrm>
          </p:grpSpPr>
          <p:sp>
            <p:nvSpPr>
              <p:cNvPr id="108" name="Freeform 98"/>
              <p:cNvSpPr>
                <a:spLocks/>
              </p:cNvSpPr>
              <p:nvPr/>
            </p:nvSpPr>
            <p:spPr bwMode="auto">
              <a:xfrm>
                <a:off x="9512" y="4994"/>
                <a:ext cx="1197" cy="954"/>
              </a:xfrm>
              <a:custGeom>
                <a:avLst/>
                <a:gdLst>
                  <a:gd name="T0" fmla="*/ 5 w 1197"/>
                  <a:gd name="T1" fmla="*/ 338 h 954"/>
                  <a:gd name="T2" fmla="*/ 9 w 1197"/>
                  <a:gd name="T3" fmla="*/ 346 h 954"/>
                  <a:gd name="T4" fmla="*/ 11 w 1197"/>
                  <a:gd name="T5" fmla="*/ 354 h 954"/>
                  <a:gd name="T6" fmla="*/ 10 w 1197"/>
                  <a:gd name="T7" fmla="*/ 364 h 954"/>
                  <a:gd name="T8" fmla="*/ 9 w 1197"/>
                  <a:gd name="T9" fmla="*/ 372 h 954"/>
                  <a:gd name="T10" fmla="*/ 5 w 1197"/>
                  <a:gd name="T11" fmla="*/ 381 h 954"/>
                  <a:gd name="T12" fmla="*/ 0 w 1197"/>
                  <a:gd name="T13" fmla="*/ 388 h 954"/>
                  <a:gd name="T14" fmla="*/ 1008 w 1197"/>
                  <a:gd name="T15" fmla="*/ 954 h 954"/>
                  <a:gd name="T16" fmla="*/ 1052 w 1197"/>
                  <a:gd name="T17" fmla="*/ 891 h 954"/>
                  <a:gd name="T18" fmla="*/ 1090 w 1197"/>
                  <a:gd name="T19" fmla="*/ 825 h 954"/>
                  <a:gd name="T20" fmla="*/ 1122 w 1197"/>
                  <a:gd name="T21" fmla="*/ 756 h 954"/>
                  <a:gd name="T22" fmla="*/ 1149 w 1197"/>
                  <a:gd name="T23" fmla="*/ 686 h 954"/>
                  <a:gd name="T24" fmla="*/ 1170 w 1197"/>
                  <a:gd name="T25" fmla="*/ 614 h 954"/>
                  <a:gd name="T26" fmla="*/ 1185 w 1197"/>
                  <a:gd name="T27" fmla="*/ 541 h 954"/>
                  <a:gd name="T28" fmla="*/ 1194 w 1197"/>
                  <a:gd name="T29" fmla="*/ 466 h 954"/>
                  <a:gd name="T30" fmla="*/ 1197 w 1197"/>
                  <a:gd name="T31" fmla="*/ 392 h 954"/>
                  <a:gd name="T32" fmla="*/ 1197 w 1197"/>
                  <a:gd name="T33" fmla="*/ 367 h 954"/>
                  <a:gd name="T34" fmla="*/ 1192 w 1197"/>
                  <a:gd name="T35" fmla="*/ 292 h 954"/>
                  <a:gd name="T36" fmla="*/ 1181 w 1197"/>
                  <a:gd name="T37" fmla="*/ 218 h 954"/>
                  <a:gd name="T38" fmla="*/ 1164 w 1197"/>
                  <a:gd name="T39" fmla="*/ 144 h 954"/>
                  <a:gd name="T40" fmla="*/ 1141 w 1197"/>
                  <a:gd name="T41" fmla="*/ 72 h 954"/>
                  <a:gd name="T42" fmla="*/ 1112 w 1197"/>
                  <a:gd name="T43" fmla="*/ 0 h 954"/>
                  <a:gd name="T44" fmla="*/ 5 w 1197"/>
                  <a:gd name="T45" fmla="*/ 338 h 9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97"/>
                  <a:gd name="T70" fmla="*/ 0 h 954"/>
                  <a:gd name="T71" fmla="*/ 1197 w 1197"/>
                  <a:gd name="T72" fmla="*/ 954 h 9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97" h="954">
                    <a:moveTo>
                      <a:pt x="5" y="338"/>
                    </a:moveTo>
                    <a:lnTo>
                      <a:pt x="9" y="346"/>
                    </a:lnTo>
                    <a:lnTo>
                      <a:pt x="11" y="354"/>
                    </a:lnTo>
                    <a:lnTo>
                      <a:pt x="10" y="364"/>
                    </a:lnTo>
                    <a:lnTo>
                      <a:pt x="9" y="372"/>
                    </a:lnTo>
                    <a:lnTo>
                      <a:pt x="5" y="381"/>
                    </a:lnTo>
                    <a:lnTo>
                      <a:pt x="0" y="388"/>
                    </a:lnTo>
                    <a:lnTo>
                      <a:pt x="1008" y="954"/>
                    </a:lnTo>
                    <a:lnTo>
                      <a:pt x="1052" y="891"/>
                    </a:lnTo>
                    <a:lnTo>
                      <a:pt x="1090" y="825"/>
                    </a:lnTo>
                    <a:lnTo>
                      <a:pt x="1122" y="756"/>
                    </a:lnTo>
                    <a:lnTo>
                      <a:pt x="1149" y="686"/>
                    </a:lnTo>
                    <a:lnTo>
                      <a:pt x="1170" y="614"/>
                    </a:lnTo>
                    <a:lnTo>
                      <a:pt x="1185" y="541"/>
                    </a:lnTo>
                    <a:lnTo>
                      <a:pt x="1194" y="466"/>
                    </a:lnTo>
                    <a:lnTo>
                      <a:pt x="1197" y="392"/>
                    </a:lnTo>
                    <a:lnTo>
                      <a:pt x="1197" y="367"/>
                    </a:lnTo>
                    <a:lnTo>
                      <a:pt x="1192" y="292"/>
                    </a:lnTo>
                    <a:lnTo>
                      <a:pt x="1181" y="218"/>
                    </a:lnTo>
                    <a:lnTo>
                      <a:pt x="1164" y="144"/>
                    </a:lnTo>
                    <a:lnTo>
                      <a:pt x="1141" y="72"/>
                    </a:lnTo>
                    <a:lnTo>
                      <a:pt x="1112" y="0"/>
                    </a:lnTo>
                    <a:lnTo>
                      <a:pt x="5" y="338"/>
                    </a:lnTo>
                    <a:close/>
                  </a:path>
                </a:pathLst>
              </a:custGeom>
              <a:solidFill>
                <a:srgbClr val="00CC00"/>
              </a:solidFill>
              <a:ln w="9525">
                <a:solidFill>
                  <a:srgbClr val="000000"/>
                </a:solidFill>
                <a:round/>
                <a:headEnd/>
                <a:tailEnd/>
              </a:ln>
            </p:spPr>
            <p:txBody>
              <a:bodyPr/>
              <a:lstStyle/>
              <a:p>
                <a:endParaRPr lang="en-US" dirty="0">
                  <a:latin typeface="Arial" pitchFamily="34" charset="0"/>
                  <a:cs typeface="Arial" pitchFamily="34" charset="0"/>
                </a:endParaRPr>
              </a:p>
            </p:txBody>
          </p:sp>
          <p:pic>
            <p:nvPicPr>
              <p:cNvPr id="109" name="Picture 99"/>
              <p:cNvPicPr>
                <a:picLocks noChangeAspect="1" noChangeArrowheads="1"/>
              </p:cNvPicPr>
              <p:nvPr/>
            </p:nvPicPr>
            <p:blipFill>
              <a:blip r:embed="rId4" cstate="screen"/>
              <a:srcRect/>
              <a:stretch>
                <a:fillRect/>
              </a:stretch>
            </p:blipFill>
            <p:spPr bwMode="auto">
              <a:xfrm rot="336101">
                <a:off x="9346" y="4000"/>
                <a:ext cx="1134" cy="2388"/>
              </a:xfrm>
              <a:prstGeom prst="rect">
                <a:avLst/>
              </a:prstGeom>
              <a:noFill/>
              <a:ln w="9525">
                <a:noFill/>
                <a:miter lim="800000"/>
                <a:headEnd/>
                <a:tailEnd/>
              </a:ln>
            </p:spPr>
          </p:pic>
        </p:grpSp>
        <p:sp>
          <p:nvSpPr>
            <p:cNvPr id="51" name="Freeform 101"/>
            <p:cNvSpPr>
              <a:spLocks/>
            </p:cNvSpPr>
            <p:nvPr/>
          </p:nvSpPr>
          <p:spPr bwMode="auto">
            <a:xfrm rot="397236">
              <a:off x="9346" y="4000"/>
              <a:ext cx="1134" cy="2388"/>
            </a:xfrm>
            <a:custGeom>
              <a:avLst/>
              <a:gdLst>
                <a:gd name="T0" fmla="*/ 163 w 1134"/>
                <a:gd name="T1" fmla="*/ 1341 h 2388"/>
                <a:gd name="T2" fmla="*/ 169 w 1134"/>
                <a:gd name="T3" fmla="*/ 1344 h 2388"/>
                <a:gd name="T4" fmla="*/ 175 w 1134"/>
                <a:gd name="T5" fmla="*/ 1350 h 2388"/>
                <a:gd name="T6" fmla="*/ 178 w 1134"/>
                <a:gd name="T7" fmla="*/ 1358 h 2388"/>
                <a:gd name="T8" fmla="*/ 182 w 1134"/>
                <a:gd name="T9" fmla="*/ 1366 h 2388"/>
                <a:gd name="T10" fmla="*/ 183 w 1134"/>
                <a:gd name="T11" fmla="*/ 1375 h 2388"/>
                <a:gd name="T12" fmla="*/ 181 w 1134"/>
                <a:gd name="T13" fmla="*/ 1381 h 2388"/>
                <a:gd name="T14" fmla="*/ 1082 w 1134"/>
                <a:gd name="T15" fmla="*/ 2388 h 2388"/>
                <a:gd name="T16" fmla="*/ 1110 w 1134"/>
                <a:gd name="T17" fmla="*/ 2278 h 2388"/>
                <a:gd name="T18" fmla="*/ 1127 w 1134"/>
                <a:gd name="T19" fmla="*/ 2159 h 2388"/>
                <a:gd name="T20" fmla="*/ 1132 w 1134"/>
                <a:gd name="T21" fmla="*/ 2097 h 2388"/>
                <a:gd name="T22" fmla="*/ 1134 w 1134"/>
                <a:gd name="T23" fmla="*/ 2032 h 2388"/>
                <a:gd name="T24" fmla="*/ 1133 w 1134"/>
                <a:gd name="T25" fmla="*/ 1967 h 2388"/>
                <a:gd name="T26" fmla="*/ 1130 w 1134"/>
                <a:gd name="T27" fmla="*/ 1899 h 2388"/>
                <a:gd name="T28" fmla="*/ 1125 w 1134"/>
                <a:gd name="T29" fmla="*/ 1831 h 2388"/>
                <a:gd name="T30" fmla="*/ 1117 w 1134"/>
                <a:gd name="T31" fmla="*/ 1761 h 2388"/>
                <a:gd name="T32" fmla="*/ 1106 w 1134"/>
                <a:gd name="T33" fmla="*/ 1690 h 2388"/>
                <a:gd name="T34" fmla="*/ 1093 w 1134"/>
                <a:gd name="T35" fmla="*/ 1619 h 2388"/>
                <a:gd name="T36" fmla="*/ 1078 w 1134"/>
                <a:gd name="T37" fmla="*/ 1546 h 2388"/>
                <a:gd name="T38" fmla="*/ 1060 w 1134"/>
                <a:gd name="T39" fmla="*/ 1473 h 2388"/>
                <a:gd name="T40" fmla="*/ 1039 w 1134"/>
                <a:gd name="T41" fmla="*/ 1400 h 2388"/>
                <a:gd name="T42" fmla="*/ 1017 w 1134"/>
                <a:gd name="T43" fmla="*/ 1326 h 2388"/>
                <a:gd name="T44" fmla="*/ 991 w 1134"/>
                <a:gd name="T45" fmla="*/ 1252 h 2388"/>
                <a:gd name="T46" fmla="*/ 964 w 1134"/>
                <a:gd name="T47" fmla="*/ 1178 h 2388"/>
                <a:gd name="T48" fmla="*/ 934 w 1134"/>
                <a:gd name="T49" fmla="*/ 1104 h 2388"/>
                <a:gd name="T50" fmla="*/ 902 w 1134"/>
                <a:gd name="T51" fmla="*/ 1030 h 2388"/>
                <a:gd name="T52" fmla="*/ 868 w 1134"/>
                <a:gd name="T53" fmla="*/ 958 h 2388"/>
                <a:gd name="T54" fmla="*/ 832 w 1134"/>
                <a:gd name="T55" fmla="*/ 886 h 2388"/>
                <a:gd name="T56" fmla="*/ 794 w 1134"/>
                <a:gd name="T57" fmla="*/ 817 h 2388"/>
                <a:gd name="T58" fmla="*/ 755 w 1134"/>
                <a:gd name="T59" fmla="*/ 749 h 2388"/>
                <a:gd name="T60" fmla="*/ 715 w 1134"/>
                <a:gd name="T61" fmla="*/ 683 h 2388"/>
                <a:gd name="T62" fmla="*/ 673 w 1134"/>
                <a:gd name="T63" fmla="*/ 619 h 2388"/>
                <a:gd name="T64" fmla="*/ 630 w 1134"/>
                <a:gd name="T65" fmla="*/ 558 h 2388"/>
                <a:gd name="T66" fmla="*/ 586 w 1134"/>
                <a:gd name="T67" fmla="*/ 498 h 2388"/>
                <a:gd name="T68" fmla="*/ 540 w 1134"/>
                <a:gd name="T69" fmla="*/ 441 h 2388"/>
                <a:gd name="T70" fmla="*/ 494 w 1134"/>
                <a:gd name="T71" fmla="*/ 387 h 2388"/>
                <a:gd name="T72" fmla="*/ 447 w 1134"/>
                <a:gd name="T73" fmla="*/ 335 h 2388"/>
                <a:gd name="T74" fmla="*/ 399 w 1134"/>
                <a:gd name="T75" fmla="*/ 285 h 2388"/>
                <a:gd name="T76" fmla="*/ 350 w 1134"/>
                <a:gd name="T77" fmla="*/ 239 h 2388"/>
                <a:gd name="T78" fmla="*/ 301 w 1134"/>
                <a:gd name="T79" fmla="*/ 195 h 2388"/>
                <a:gd name="T80" fmla="*/ 252 w 1134"/>
                <a:gd name="T81" fmla="*/ 154 h 2388"/>
                <a:gd name="T82" fmla="*/ 202 w 1134"/>
                <a:gd name="T83" fmla="*/ 117 h 2388"/>
                <a:gd name="T84" fmla="*/ 151 w 1134"/>
                <a:gd name="T85" fmla="*/ 82 h 2388"/>
                <a:gd name="T86" fmla="*/ 50 w 1134"/>
                <a:gd name="T87" fmla="*/ 24 h 2388"/>
                <a:gd name="T88" fmla="*/ 0 w 1134"/>
                <a:gd name="T89" fmla="*/ 0 h 2388"/>
                <a:gd name="T90" fmla="*/ 163 w 1134"/>
                <a:gd name="T91" fmla="*/ 1341 h 23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4"/>
                <a:gd name="T139" fmla="*/ 0 h 2388"/>
                <a:gd name="T140" fmla="*/ 1134 w 1134"/>
                <a:gd name="T141" fmla="*/ 2388 h 23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4" h="2388">
                  <a:moveTo>
                    <a:pt x="163" y="1341"/>
                  </a:moveTo>
                  <a:lnTo>
                    <a:pt x="169" y="1344"/>
                  </a:lnTo>
                  <a:lnTo>
                    <a:pt x="175" y="1350"/>
                  </a:lnTo>
                  <a:lnTo>
                    <a:pt x="178" y="1358"/>
                  </a:lnTo>
                  <a:lnTo>
                    <a:pt x="182" y="1366"/>
                  </a:lnTo>
                  <a:lnTo>
                    <a:pt x="183" y="1375"/>
                  </a:lnTo>
                  <a:lnTo>
                    <a:pt x="181" y="1381"/>
                  </a:lnTo>
                  <a:lnTo>
                    <a:pt x="1082" y="2388"/>
                  </a:lnTo>
                  <a:lnTo>
                    <a:pt x="1110" y="2278"/>
                  </a:lnTo>
                  <a:lnTo>
                    <a:pt x="1127" y="2159"/>
                  </a:lnTo>
                  <a:lnTo>
                    <a:pt x="1132" y="2097"/>
                  </a:lnTo>
                  <a:lnTo>
                    <a:pt x="1134" y="2032"/>
                  </a:lnTo>
                  <a:lnTo>
                    <a:pt x="1133" y="1967"/>
                  </a:lnTo>
                  <a:lnTo>
                    <a:pt x="1130" y="1899"/>
                  </a:lnTo>
                  <a:lnTo>
                    <a:pt x="1125" y="1831"/>
                  </a:lnTo>
                  <a:lnTo>
                    <a:pt x="1117" y="1761"/>
                  </a:lnTo>
                  <a:lnTo>
                    <a:pt x="1106" y="1690"/>
                  </a:lnTo>
                  <a:lnTo>
                    <a:pt x="1093" y="1619"/>
                  </a:lnTo>
                  <a:lnTo>
                    <a:pt x="1078" y="1546"/>
                  </a:lnTo>
                  <a:lnTo>
                    <a:pt x="1060" y="1473"/>
                  </a:lnTo>
                  <a:lnTo>
                    <a:pt x="1039" y="1400"/>
                  </a:lnTo>
                  <a:lnTo>
                    <a:pt x="1017" y="1326"/>
                  </a:lnTo>
                  <a:lnTo>
                    <a:pt x="991" y="1252"/>
                  </a:lnTo>
                  <a:lnTo>
                    <a:pt x="964" y="1178"/>
                  </a:lnTo>
                  <a:lnTo>
                    <a:pt x="934" y="1104"/>
                  </a:lnTo>
                  <a:lnTo>
                    <a:pt x="902" y="1030"/>
                  </a:lnTo>
                  <a:lnTo>
                    <a:pt x="868" y="958"/>
                  </a:lnTo>
                  <a:lnTo>
                    <a:pt x="832" y="886"/>
                  </a:lnTo>
                  <a:lnTo>
                    <a:pt x="794" y="817"/>
                  </a:lnTo>
                  <a:lnTo>
                    <a:pt x="755" y="749"/>
                  </a:lnTo>
                  <a:lnTo>
                    <a:pt x="715" y="683"/>
                  </a:lnTo>
                  <a:lnTo>
                    <a:pt x="673" y="619"/>
                  </a:lnTo>
                  <a:lnTo>
                    <a:pt x="630" y="558"/>
                  </a:lnTo>
                  <a:lnTo>
                    <a:pt x="586" y="498"/>
                  </a:lnTo>
                  <a:lnTo>
                    <a:pt x="540" y="441"/>
                  </a:lnTo>
                  <a:lnTo>
                    <a:pt x="494" y="387"/>
                  </a:lnTo>
                  <a:lnTo>
                    <a:pt x="447" y="335"/>
                  </a:lnTo>
                  <a:lnTo>
                    <a:pt x="399" y="285"/>
                  </a:lnTo>
                  <a:lnTo>
                    <a:pt x="350" y="239"/>
                  </a:lnTo>
                  <a:lnTo>
                    <a:pt x="301" y="195"/>
                  </a:lnTo>
                  <a:lnTo>
                    <a:pt x="252" y="154"/>
                  </a:lnTo>
                  <a:lnTo>
                    <a:pt x="202" y="117"/>
                  </a:lnTo>
                  <a:lnTo>
                    <a:pt x="151" y="82"/>
                  </a:lnTo>
                  <a:lnTo>
                    <a:pt x="50" y="24"/>
                  </a:lnTo>
                  <a:lnTo>
                    <a:pt x="0" y="0"/>
                  </a:lnTo>
                  <a:lnTo>
                    <a:pt x="163" y="1341"/>
                  </a:lnTo>
                  <a:close/>
                </a:path>
              </a:pathLst>
            </a:custGeom>
            <a:solidFill>
              <a:srgbClr val="FFFF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52" name="Group 103"/>
            <p:cNvGrpSpPr>
              <a:grpSpLocks/>
            </p:cNvGrpSpPr>
            <p:nvPr/>
          </p:nvGrpSpPr>
          <p:grpSpPr bwMode="auto">
            <a:xfrm>
              <a:off x="9517" y="4921"/>
              <a:ext cx="308" cy="782"/>
              <a:chOff x="9517" y="4921"/>
              <a:chExt cx="308" cy="782"/>
            </a:xfrm>
          </p:grpSpPr>
          <p:sp>
            <p:nvSpPr>
              <p:cNvPr id="107" name="Freeform 104"/>
              <p:cNvSpPr>
                <a:spLocks/>
              </p:cNvSpPr>
              <p:nvPr/>
            </p:nvSpPr>
            <p:spPr bwMode="auto">
              <a:xfrm>
                <a:off x="9517" y="4921"/>
                <a:ext cx="308" cy="782"/>
              </a:xfrm>
              <a:custGeom>
                <a:avLst/>
                <a:gdLst>
                  <a:gd name="T0" fmla="*/ 0 w 308"/>
                  <a:gd name="T1" fmla="*/ 383 h 782"/>
                  <a:gd name="T2" fmla="*/ 10 w 308"/>
                  <a:gd name="T3" fmla="*/ 385 h 782"/>
                  <a:gd name="T4" fmla="*/ 18 w 308"/>
                  <a:gd name="T5" fmla="*/ 396 h 782"/>
                  <a:gd name="T6" fmla="*/ 22 w 308"/>
                  <a:gd name="T7" fmla="*/ 408 h 782"/>
                  <a:gd name="T8" fmla="*/ 24 w 308"/>
                  <a:gd name="T9" fmla="*/ 421 h 782"/>
                  <a:gd name="T10" fmla="*/ 22 w 308"/>
                  <a:gd name="T11" fmla="*/ 435 h 782"/>
                  <a:gd name="T12" fmla="*/ 13 w 308"/>
                  <a:gd name="T13" fmla="*/ 441 h 782"/>
                  <a:gd name="T14" fmla="*/ 186 w 308"/>
                  <a:gd name="T15" fmla="*/ 783 h 782"/>
                  <a:gd name="T16" fmla="*/ 229 w 308"/>
                  <a:gd name="T17" fmla="*/ 739 h 782"/>
                  <a:gd name="T18" fmla="*/ 263 w 308"/>
                  <a:gd name="T19" fmla="*/ 685 h 782"/>
                  <a:gd name="T20" fmla="*/ 288 w 308"/>
                  <a:gd name="T21" fmla="*/ 621 h 782"/>
                  <a:gd name="T22" fmla="*/ 303 w 308"/>
                  <a:gd name="T23" fmla="*/ 551 h 782"/>
                  <a:gd name="T24" fmla="*/ 308 w 308"/>
                  <a:gd name="T25" fmla="*/ 476 h 782"/>
                  <a:gd name="T26" fmla="*/ 307 w 308"/>
                  <a:gd name="T27" fmla="*/ 450 h 782"/>
                  <a:gd name="T28" fmla="*/ 297 w 308"/>
                  <a:gd name="T29" fmla="*/ 371 h 782"/>
                  <a:gd name="T30" fmla="*/ 277 w 308"/>
                  <a:gd name="T31" fmla="*/ 293 h 782"/>
                  <a:gd name="T32" fmla="*/ 247 w 308"/>
                  <a:gd name="T33" fmla="*/ 220 h 782"/>
                  <a:gd name="T34" fmla="*/ 209 w 308"/>
                  <a:gd name="T35" fmla="*/ 155 h 782"/>
                  <a:gd name="T36" fmla="*/ 165 w 308"/>
                  <a:gd name="T37" fmla="*/ 99 h 782"/>
                  <a:gd name="T38" fmla="*/ 114 w 308"/>
                  <a:gd name="T39" fmla="*/ 54 h 782"/>
                  <a:gd name="T40" fmla="*/ 60 w 308"/>
                  <a:gd name="T41" fmla="*/ 20 h 782"/>
                  <a:gd name="T42" fmla="*/ 1 w 308"/>
                  <a:gd name="T43" fmla="*/ 0 h 782"/>
                  <a:gd name="T44" fmla="*/ 0 w 308"/>
                  <a:gd name="T45" fmla="*/ 383 h 7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8"/>
                  <a:gd name="T70" fmla="*/ 0 h 782"/>
                  <a:gd name="T71" fmla="*/ 308 w 308"/>
                  <a:gd name="T72" fmla="*/ 782 h 7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8" h="782">
                    <a:moveTo>
                      <a:pt x="0" y="383"/>
                    </a:moveTo>
                    <a:lnTo>
                      <a:pt x="10" y="385"/>
                    </a:lnTo>
                    <a:lnTo>
                      <a:pt x="18" y="396"/>
                    </a:lnTo>
                    <a:lnTo>
                      <a:pt x="22" y="408"/>
                    </a:lnTo>
                    <a:lnTo>
                      <a:pt x="24" y="421"/>
                    </a:lnTo>
                    <a:lnTo>
                      <a:pt x="22" y="435"/>
                    </a:lnTo>
                    <a:lnTo>
                      <a:pt x="13" y="441"/>
                    </a:lnTo>
                    <a:lnTo>
                      <a:pt x="186" y="783"/>
                    </a:lnTo>
                    <a:lnTo>
                      <a:pt x="229" y="739"/>
                    </a:lnTo>
                    <a:lnTo>
                      <a:pt x="263" y="685"/>
                    </a:lnTo>
                    <a:lnTo>
                      <a:pt x="288" y="621"/>
                    </a:lnTo>
                    <a:lnTo>
                      <a:pt x="303" y="551"/>
                    </a:lnTo>
                    <a:lnTo>
                      <a:pt x="308" y="476"/>
                    </a:lnTo>
                    <a:lnTo>
                      <a:pt x="307" y="450"/>
                    </a:lnTo>
                    <a:lnTo>
                      <a:pt x="297" y="371"/>
                    </a:lnTo>
                    <a:lnTo>
                      <a:pt x="277" y="293"/>
                    </a:lnTo>
                    <a:lnTo>
                      <a:pt x="247" y="220"/>
                    </a:lnTo>
                    <a:lnTo>
                      <a:pt x="209" y="155"/>
                    </a:lnTo>
                    <a:lnTo>
                      <a:pt x="165" y="99"/>
                    </a:lnTo>
                    <a:lnTo>
                      <a:pt x="114" y="54"/>
                    </a:lnTo>
                    <a:lnTo>
                      <a:pt x="60" y="20"/>
                    </a:lnTo>
                    <a:lnTo>
                      <a:pt x="1" y="0"/>
                    </a:lnTo>
                    <a:lnTo>
                      <a:pt x="0" y="383"/>
                    </a:lnTo>
                    <a:close/>
                  </a:path>
                </a:pathLst>
              </a:custGeom>
              <a:solidFill>
                <a:srgbClr val="FF00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3" name="Group 105"/>
            <p:cNvGrpSpPr>
              <a:grpSpLocks/>
            </p:cNvGrpSpPr>
            <p:nvPr/>
          </p:nvGrpSpPr>
          <p:grpSpPr bwMode="auto">
            <a:xfrm>
              <a:off x="9517" y="3534"/>
              <a:ext cx="55" cy="2917"/>
              <a:chOff x="9517" y="3534"/>
              <a:chExt cx="55" cy="2917"/>
            </a:xfrm>
          </p:grpSpPr>
          <p:sp>
            <p:nvSpPr>
              <p:cNvPr id="106" name="Freeform 106"/>
              <p:cNvSpPr>
                <a:spLocks/>
              </p:cNvSpPr>
              <p:nvPr/>
            </p:nvSpPr>
            <p:spPr bwMode="auto">
              <a:xfrm>
                <a:off x="9517" y="3534"/>
                <a:ext cx="55" cy="2917"/>
              </a:xfrm>
              <a:custGeom>
                <a:avLst/>
                <a:gdLst>
                  <a:gd name="T0" fmla="*/ 0 w 2"/>
                  <a:gd name="T1" fmla="*/ 0 h 3084"/>
                  <a:gd name="T2" fmla="*/ 0 w 2"/>
                  <a:gd name="T3" fmla="*/ 3084 h 3084"/>
                  <a:gd name="T4" fmla="*/ 0 60000 65536"/>
                  <a:gd name="T5" fmla="*/ 0 60000 65536"/>
                  <a:gd name="T6" fmla="*/ 0 w 2"/>
                  <a:gd name="T7" fmla="*/ 0 h 3084"/>
                  <a:gd name="T8" fmla="*/ 2 w 2"/>
                  <a:gd name="T9" fmla="*/ 3084 h 3084"/>
                </a:gdLst>
                <a:ahLst/>
                <a:cxnLst>
                  <a:cxn ang="T4">
                    <a:pos x="T0" y="T1"/>
                  </a:cxn>
                  <a:cxn ang="T5">
                    <a:pos x="T2" y="T3"/>
                  </a:cxn>
                </a:cxnLst>
                <a:rect l="T6" t="T7" r="T8" b="T9"/>
                <a:pathLst>
                  <a:path w="2" h="3084">
                    <a:moveTo>
                      <a:pt x="0" y="0"/>
                    </a:moveTo>
                    <a:lnTo>
                      <a:pt x="0" y="3084"/>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grpSp>
        <p:sp>
          <p:nvSpPr>
            <p:cNvPr id="54" name="Freeform 108"/>
            <p:cNvSpPr>
              <a:spLocks/>
            </p:cNvSpPr>
            <p:nvPr/>
          </p:nvSpPr>
          <p:spPr bwMode="auto">
            <a:xfrm>
              <a:off x="8438" y="3469"/>
              <a:ext cx="2" cy="3068"/>
            </a:xfrm>
            <a:custGeom>
              <a:avLst/>
              <a:gdLst>
                <a:gd name="T0" fmla="*/ 0 w 2"/>
                <a:gd name="T1" fmla="*/ 0 h 3068"/>
                <a:gd name="T2" fmla="*/ 0 w 2"/>
                <a:gd name="T3" fmla="*/ 3069 h 3068"/>
                <a:gd name="T4" fmla="*/ 0 60000 65536"/>
                <a:gd name="T5" fmla="*/ 0 60000 65536"/>
                <a:gd name="T6" fmla="*/ 0 w 2"/>
                <a:gd name="T7" fmla="*/ 0 h 3068"/>
                <a:gd name="T8" fmla="*/ 2 w 2"/>
                <a:gd name="T9" fmla="*/ 3068 h 3068"/>
              </a:gdLst>
              <a:ahLst/>
              <a:cxnLst>
                <a:cxn ang="T4">
                  <a:pos x="T0" y="T1"/>
                </a:cxn>
                <a:cxn ang="T5">
                  <a:pos x="T2" y="T3"/>
                </a:cxn>
              </a:cxnLst>
              <a:rect l="T6" t="T7" r="T8" b="T9"/>
              <a:pathLst>
                <a:path w="2" h="3068">
                  <a:moveTo>
                    <a:pt x="0" y="0"/>
                  </a:moveTo>
                  <a:lnTo>
                    <a:pt x="0" y="3069"/>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sp>
          <p:nvSpPr>
            <p:cNvPr id="55" name="Freeform 111"/>
            <p:cNvSpPr>
              <a:spLocks/>
            </p:cNvSpPr>
            <p:nvPr/>
          </p:nvSpPr>
          <p:spPr bwMode="auto">
            <a:xfrm rot="20852973">
              <a:off x="8184" y="3755"/>
              <a:ext cx="1263" cy="2316"/>
            </a:xfrm>
            <a:custGeom>
              <a:avLst/>
              <a:gdLst>
                <a:gd name="T0" fmla="*/ 270 w 1263"/>
                <a:gd name="T1" fmla="*/ 949 h 2316"/>
                <a:gd name="T2" fmla="*/ 271 w 1263"/>
                <a:gd name="T3" fmla="*/ 955 h 2316"/>
                <a:gd name="T4" fmla="*/ 270 w 1263"/>
                <a:gd name="T5" fmla="*/ 963 h 2316"/>
                <a:gd name="T6" fmla="*/ 265 w 1263"/>
                <a:gd name="T7" fmla="*/ 971 h 2316"/>
                <a:gd name="T8" fmla="*/ 262 w 1263"/>
                <a:gd name="T9" fmla="*/ 979 h 2316"/>
                <a:gd name="T10" fmla="*/ 256 w 1263"/>
                <a:gd name="T11" fmla="*/ 985 h 2316"/>
                <a:gd name="T12" fmla="*/ 250 w 1263"/>
                <a:gd name="T13" fmla="*/ 986 h 2316"/>
                <a:gd name="T14" fmla="*/ 0 w 1263"/>
                <a:gd name="T15" fmla="*/ 2316 h 2316"/>
                <a:gd name="T16" fmla="*/ 104 w 1263"/>
                <a:gd name="T17" fmla="*/ 2271 h 2316"/>
                <a:gd name="T18" fmla="*/ 209 w 1263"/>
                <a:gd name="T19" fmla="*/ 2211 h 2316"/>
                <a:gd name="T20" fmla="*/ 261 w 1263"/>
                <a:gd name="T21" fmla="*/ 2177 h 2316"/>
                <a:gd name="T22" fmla="*/ 313 w 1263"/>
                <a:gd name="T23" fmla="*/ 2140 h 2316"/>
                <a:gd name="T24" fmla="*/ 365 w 1263"/>
                <a:gd name="T25" fmla="*/ 2099 h 2316"/>
                <a:gd name="T26" fmla="*/ 416 w 1263"/>
                <a:gd name="T27" fmla="*/ 2056 h 2316"/>
                <a:gd name="T28" fmla="*/ 467 w 1263"/>
                <a:gd name="T29" fmla="*/ 2009 h 2316"/>
                <a:gd name="T30" fmla="*/ 518 w 1263"/>
                <a:gd name="T31" fmla="*/ 1960 h 2316"/>
                <a:gd name="T32" fmla="*/ 567 w 1263"/>
                <a:gd name="T33" fmla="*/ 1909 h 2316"/>
                <a:gd name="T34" fmla="*/ 616 w 1263"/>
                <a:gd name="T35" fmla="*/ 1855 h 2316"/>
                <a:gd name="T36" fmla="*/ 664 w 1263"/>
                <a:gd name="T37" fmla="*/ 1798 h 2316"/>
                <a:gd name="T38" fmla="*/ 711 w 1263"/>
                <a:gd name="T39" fmla="*/ 1739 h 2316"/>
                <a:gd name="T40" fmla="*/ 757 w 1263"/>
                <a:gd name="T41" fmla="*/ 1678 h 2316"/>
                <a:gd name="T42" fmla="*/ 801 w 1263"/>
                <a:gd name="T43" fmla="*/ 1615 h 2316"/>
                <a:gd name="T44" fmla="*/ 845 w 1263"/>
                <a:gd name="T45" fmla="*/ 1550 h 2316"/>
                <a:gd name="T46" fmla="*/ 887 w 1263"/>
                <a:gd name="T47" fmla="*/ 1483 h 2316"/>
                <a:gd name="T48" fmla="*/ 927 w 1263"/>
                <a:gd name="T49" fmla="*/ 1414 h 2316"/>
                <a:gd name="T50" fmla="*/ 966 w 1263"/>
                <a:gd name="T51" fmla="*/ 1344 h 2316"/>
                <a:gd name="T52" fmla="*/ 1003 w 1263"/>
                <a:gd name="T53" fmla="*/ 1272 h 2316"/>
                <a:gd name="T54" fmla="*/ 1037 w 1263"/>
                <a:gd name="T55" fmla="*/ 1200 h 2316"/>
                <a:gd name="T56" fmla="*/ 1070 w 1263"/>
                <a:gd name="T57" fmla="*/ 1128 h 2316"/>
                <a:gd name="T58" fmla="*/ 1099 w 1263"/>
                <a:gd name="T59" fmla="*/ 1055 h 2316"/>
                <a:gd name="T60" fmla="*/ 1127 w 1263"/>
                <a:gd name="T61" fmla="*/ 983 h 2316"/>
                <a:gd name="T62" fmla="*/ 1152 w 1263"/>
                <a:gd name="T63" fmla="*/ 911 h 2316"/>
                <a:gd name="T64" fmla="*/ 1174 w 1263"/>
                <a:gd name="T65" fmla="*/ 839 h 2316"/>
                <a:gd name="T66" fmla="*/ 1194 w 1263"/>
                <a:gd name="T67" fmla="*/ 768 h 2316"/>
                <a:gd name="T68" fmla="*/ 1212 w 1263"/>
                <a:gd name="T69" fmla="*/ 697 h 2316"/>
                <a:gd name="T70" fmla="*/ 1227 w 1263"/>
                <a:gd name="T71" fmla="*/ 627 h 2316"/>
                <a:gd name="T72" fmla="*/ 1239 w 1263"/>
                <a:gd name="T73" fmla="*/ 558 h 2316"/>
                <a:gd name="T74" fmla="*/ 1249 w 1263"/>
                <a:gd name="T75" fmla="*/ 490 h 2316"/>
                <a:gd name="T76" fmla="*/ 1257 w 1263"/>
                <a:gd name="T77" fmla="*/ 423 h 2316"/>
                <a:gd name="T78" fmla="*/ 1261 w 1263"/>
                <a:gd name="T79" fmla="*/ 358 h 2316"/>
                <a:gd name="T80" fmla="*/ 1263 w 1263"/>
                <a:gd name="T81" fmla="*/ 294 h 2316"/>
                <a:gd name="T82" fmla="*/ 1263 w 1263"/>
                <a:gd name="T83" fmla="*/ 231 h 2316"/>
                <a:gd name="T84" fmla="*/ 1259 w 1263"/>
                <a:gd name="T85" fmla="*/ 170 h 2316"/>
                <a:gd name="T86" fmla="*/ 1253 w 1263"/>
                <a:gd name="T87" fmla="*/ 111 h 2316"/>
                <a:gd name="T88" fmla="*/ 1244 w 1263"/>
                <a:gd name="T89" fmla="*/ 55 h 2316"/>
                <a:gd name="T90" fmla="*/ 1232 w 1263"/>
                <a:gd name="T91" fmla="*/ 0 h 2316"/>
                <a:gd name="T92" fmla="*/ 270 w 1263"/>
                <a:gd name="T93" fmla="*/ 949 h 23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3"/>
                <a:gd name="T142" fmla="*/ 0 h 2316"/>
                <a:gd name="T143" fmla="*/ 1263 w 1263"/>
                <a:gd name="T144" fmla="*/ 2316 h 23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3" h="2316">
                  <a:moveTo>
                    <a:pt x="270" y="949"/>
                  </a:moveTo>
                  <a:lnTo>
                    <a:pt x="271" y="955"/>
                  </a:lnTo>
                  <a:lnTo>
                    <a:pt x="270" y="963"/>
                  </a:lnTo>
                  <a:lnTo>
                    <a:pt x="265" y="971"/>
                  </a:lnTo>
                  <a:lnTo>
                    <a:pt x="262" y="979"/>
                  </a:lnTo>
                  <a:lnTo>
                    <a:pt x="256" y="985"/>
                  </a:lnTo>
                  <a:lnTo>
                    <a:pt x="250" y="986"/>
                  </a:lnTo>
                  <a:lnTo>
                    <a:pt x="0" y="2316"/>
                  </a:lnTo>
                  <a:lnTo>
                    <a:pt x="104" y="2271"/>
                  </a:lnTo>
                  <a:lnTo>
                    <a:pt x="209" y="2211"/>
                  </a:lnTo>
                  <a:lnTo>
                    <a:pt x="261" y="2177"/>
                  </a:lnTo>
                  <a:lnTo>
                    <a:pt x="313" y="2140"/>
                  </a:lnTo>
                  <a:lnTo>
                    <a:pt x="365" y="2099"/>
                  </a:lnTo>
                  <a:lnTo>
                    <a:pt x="416" y="2056"/>
                  </a:lnTo>
                  <a:lnTo>
                    <a:pt x="467" y="2009"/>
                  </a:lnTo>
                  <a:lnTo>
                    <a:pt x="518" y="1960"/>
                  </a:lnTo>
                  <a:lnTo>
                    <a:pt x="567" y="1909"/>
                  </a:lnTo>
                  <a:lnTo>
                    <a:pt x="616" y="1855"/>
                  </a:lnTo>
                  <a:lnTo>
                    <a:pt x="664" y="1798"/>
                  </a:lnTo>
                  <a:lnTo>
                    <a:pt x="711" y="1739"/>
                  </a:lnTo>
                  <a:lnTo>
                    <a:pt x="757" y="1678"/>
                  </a:lnTo>
                  <a:lnTo>
                    <a:pt x="801" y="1615"/>
                  </a:lnTo>
                  <a:lnTo>
                    <a:pt x="845" y="1550"/>
                  </a:lnTo>
                  <a:lnTo>
                    <a:pt x="887" y="1483"/>
                  </a:lnTo>
                  <a:lnTo>
                    <a:pt x="927" y="1414"/>
                  </a:lnTo>
                  <a:lnTo>
                    <a:pt x="966" y="1344"/>
                  </a:lnTo>
                  <a:lnTo>
                    <a:pt x="1003" y="1272"/>
                  </a:lnTo>
                  <a:lnTo>
                    <a:pt x="1037" y="1200"/>
                  </a:lnTo>
                  <a:lnTo>
                    <a:pt x="1070" y="1128"/>
                  </a:lnTo>
                  <a:lnTo>
                    <a:pt x="1099" y="1055"/>
                  </a:lnTo>
                  <a:lnTo>
                    <a:pt x="1127" y="983"/>
                  </a:lnTo>
                  <a:lnTo>
                    <a:pt x="1152" y="911"/>
                  </a:lnTo>
                  <a:lnTo>
                    <a:pt x="1174" y="839"/>
                  </a:lnTo>
                  <a:lnTo>
                    <a:pt x="1194" y="768"/>
                  </a:lnTo>
                  <a:lnTo>
                    <a:pt x="1212" y="697"/>
                  </a:lnTo>
                  <a:lnTo>
                    <a:pt x="1227" y="627"/>
                  </a:lnTo>
                  <a:lnTo>
                    <a:pt x="1239" y="558"/>
                  </a:lnTo>
                  <a:lnTo>
                    <a:pt x="1249" y="490"/>
                  </a:lnTo>
                  <a:lnTo>
                    <a:pt x="1257" y="423"/>
                  </a:lnTo>
                  <a:lnTo>
                    <a:pt x="1261" y="358"/>
                  </a:lnTo>
                  <a:lnTo>
                    <a:pt x="1263" y="294"/>
                  </a:lnTo>
                  <a:lnTo>
                    <a:pt x="1263" y="231"/>
                  </a:lnTo>
                  <a:lnTo>
                    <a:pt x="1259" y="170"/>
                  </a:lnTo>
                  <a:lnTo>
                    <a:pt x="1253" y="111"/>
                  </a:lnTo>
                  <a:lnTo>
                    <a:pt x="1244" y="55"/>
                  </a:lnTo>
                  <a:lnTo>
                    <a:pt x="1232" y="0"/>
                  </a:lnTo>
                  <a:lnTo>
                    <a:pt x="270" y="949"/>
                  </a:lnTo>
                  <a:close/>
                </a:path>
              </a:pathLst>
            </a:custGeom>
            <a:solidFill>
              <a:srgbClr val="FFFF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56" name="Group 113"/>
            <p:cNvGrpSpPr>
              <a:grpSpLocks/>
            </p:cNvGrpSpPr>
            <p:nvPr/>
          </p:nvGrpSpPr>
          <p:grpSpPr bwMode="auto">
            <a:xfrm>
              <a:off x="8428" y="4325"/>
              <a:ext cx="323" cy="767"/>
              <a:chOff x="8428" y="4325"/>
              <a:chExt cx="323" cy="767"/>
            </a:xfrm>
          </p:grpSpPr>
          <p:sp>
            <p:nvSpPr>
              <p:cNvPr id="105" name="Freeform 114"/>
              <p:cNvSpPr>
                <a:spLocks/>
              </p:cNvSpPr>
              <p:nvPr/>
            </p:nvSpPr>
            <p:spPr bwMode="auto">
              <a:xfrm>
                <a:off x="8428" y="4325"/>
                <a:ext cx="323" cy="767"/>
              </a:xfrm>
              <a:custGeom>
                <a:avLst/>
                <a:gdLst>
                  <a:gd name="T0" fmla="*/ 44 w 323"/>
                  <a:gd name="T1" fmla="*/ 331 h 767"/>
                  <a:gd name="T2" fmla="*/ 51 w 323"/>
                  <a:gd name="T3" fmla="*/ 338 h 767"/>
                  <a:gd name="T4" fmla="*/ 52 w 323"/>
                  <a:gd name="T5" fmla="*/ 350 h 767"/>
                  <a:gd name="T6" fmla="*/ 49 w 323"/>
                  <a:gd name="T7" fmla="*/ 363 h 767"/>
                  <a:gd name="T8" fmla="*/ 45 w 323"/>
                  <a:gd name="T9" fmla="*/ 375 h 767"/>
                  <a:gd name="T10" fmla="*/ 37 w 323"/>
                  <a:gd name="T11" fmla="*/ 385 h 767"/>
                  <a:gd name="T12" fmla="*/ 27 w 323"/>
                  <a:gd name="T13" fmla="*/ 387 h 767"/>
                  <a:gd name="T14" fmla="*/ 0 w 323"/>
                  <a:gd name="T15" fmla="*/ 767 h 767"/>
                  <a:gd name="T16" fmla="*/ 73 w 323"/>
                  <a:gd name="T17" fmla="*/ 740 h 767"/>
                  <a:gd name="T18" fmla="*/ 126 w 323"/>
                  <a:gd name="T19" fmla="*/ 705 h 767"/>
                  <a:gd name="T20" fmla="*/ 175 w 323"/>
                  <a:gd name="T21" fmla="*/ 659 h 767"/>
                  <a:gd name="T22" fmla="*/ 219 w 323"/>
                  <a:gd name="T23" fmla="*/ 602 h 767"/>
                  <a:gd name="T24" fmla="*/ 257 w 323"/>
                  <a:gd name="T25" fmla="*/ 537 h 767"/>
                  <a:gd name="T26" fmla="*/ 288 w 323"/>
                  <a:gd name="T27" fmla="*/ 464 h 767"/>
                  <a:gd name="T28" fmla="*/ 309 w 323"/>
                  <a:gd name="T29" fmla="*/ 386 h 767"/>
                  <a:gd name="T30" fmla="*/ 321 w 323"/>
                  <a:gd name="T31" fmla="*/ 308 h 767"/>
                  <a:gd name="T32" fmla="*/ 323 w 323"/>
                  <a:gd name="T33" fmla="*/ 258 h 767"/>
                  <a:gd name="T34" fmla="*/ 322 w 323"/>
                  <a:gd name="T35" fmla="*/ 234 h 767"/>
                  <a:gd name="T36" fmla="*/ 313 w 323"/>
                  <a:gd name="T37" fmla="*/ 164 h 767"/>
                  <a:gd name="T38" fmla="*/ 295 w 323"/>
                  <a:gd name="T39" fmla="*/ 101 h 767"/>
                  <a:gd name="T40" fmla="*/ 267 w 323"/>
                  <a:gd name="T41" fmla="*/ 45 h 767"/>
                  <a:gd name="T42" fmla="*/ 230 w 323"/>
                  <a:gd name="T43" fmla="*/ 0 h 767"/>
                  <a:gd name="T44" fmla="*/ 44 w 323"/>
                  <a:gd name="T45" fmla="*/ 331 h 7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3"/>
                  <a:gd name="T70" fmla="*/ 0 h 767"/>
                  <a:gd name="T71" fmla="*/ 323 w 323"/>
                  <a:gd name="T72" fmla="*/ 767 h 7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3" h="767">
                    <a:moveTo>
                      <a:pt x="44" y="331"/>
                    </a:moveTo>
                    <a:lnTo>
                      <a:pt x="51" y="338"/>
                    </a:lnTo>
                    <a:lnTo>
                      <a:pt x="52" y="350"/>
                    </a:lnTo>
                    <a:lnTo>
                      <a:pt x="49" y="363"/>
                    </a:lnTo>
                    <a:lnTo>
                      <a:pt x="45" y="375"/>
                    </a:lnTo>
                    <a:lnTo>
                      <a:pt x="37" y="385"/>
                    </a:lnTo>
                    <a:lnTo>
                      <a:pt x="27" y="387"/>
                    </a:lnTo>
                    <a:lnTo>
                      <a:pt x="0" y="767"/>
                    </a:lnTo>
                    <a:lnTo>
                      <a:pt x="73" y="740"/>
                    </a:lnTo>
                    <a:lnTo>
                      <a:pt x="126" y="705"/>
                    </a:lnTo>
                    <a:lnTo>
                      <a:pt x="175" y="659"/>
                    </a:lnTo>
                    <a:lnTo>
                      <a:pt x="219" y="602"/>
                    </a:lnTo>
                    <a:lnTo>
                      <a:pt x="257" y="537"/>
                    </a:lnTo>
                    <a:lnTo>
                      <a:pt x="288" y="464"/>
                    </a:lnTo>
                    <a:lnTo>
                      <a:pt x="309" y="386"/>
                    </a:lnTo>
                    <a:lnTo>
                      <a:pt x="321" y="308"/>
                    </a:lnTo>
                    <a:lnTo>
                      <a:pt x="323" y="258"/>
                    </a:lnTo>
                    <a:lnTo>
                      <a:pt x="322" y="234"/>
                    </a:lnTo>
                    <a:lnTo>
                      <a:pt x="313" y="164"/>
                    </a:lnTo>
                    <a:lnTo>
                      <a:pt x="295" y="101"/>
                    </a:lnTo>
                    <a:lnTo>
                      <a:pt x="267" y="45"/>
                    </a:lnTo>
                    <a:lnTo>
                      <a:pt x="230" y="0"/>
                    </a:lnTo>
                    <a:lnTo>
                      <a:pt x="44" y="331"/>
                    </a:lnTo>
                    <a:close/>
                  </a:path>
                </a:pathLst>
              </a:custGeom>
              <a:solidFill>
                <a:srgbClr val="FF00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7" name="Group 115"/>
            <p:cNvGrpSpPr>
              <a:grpSpLocks/>
            </p:cNvGrpSpPr>
            <p:nvPr/>
          </p:nvGrpSpPr>
          <p:grpSpPr bwMode="auto">
            <a:xfrm>
              <a:off x="7859" y="4938"/>
              <a:ext cx="121" cy="161"/>
              <a:chOff x="7859" y="4938"/>
              <a:chExt cx="121" cy="161"/>
            </a:xfrm>
          </p:grpSpPr>
          <p:sp>
            <p:nvSpPr>
              <p:cNvPr id="104" name="Freeform 116"/>
              <p:cNvSpPr>
                <a:spLocks/>
              </p:cNvSpPr>
              <p:nvPr/>
            </p:nvSpPr>
            <p:spPr bwMode="auto">
              <a:xfrm>
                <a:off x="7859" y="4938"/>
                <a:ext cx="121" cy="161"/>
              </a:xfrm>
              <a:custGeom>
                <a:avLst/>
                <a:gdLst>
                  <a:gd name="T0" fmla="*/ 61 w 121"/>
                  <a:gd name="T1" fmla="*/ 0 h 161"/>
                  <a:gd name="T2" fmla="*/ 3 w 121"/>
                  <a:gd name="T3" fmla="*/ 54 h 161"/>
                  <a:gd name="T4" fmla="*/ 0 w 121"/>
                  <a:gd name="T5" fmla="*/ 79 h 161"/>
                  <a:gd name="T6" fmla="*/ 3 w 121"/>
                  <a:gd name="T7" fmla="*/ 104 h 161"/>
                  <a:gd name="T8" fmla="*/ 11 w 121"/>
                  <a:gd name="T9" fmla="*/ 127 h 161"/>
                  <a:gd name="T10" fmla="*/ 24 w 121"/>
                  <a:gd name="T11" fmla="*/ 144 h 161"/>
                  <a:gd name="T12" fmla="*/ 40 w 121"/>
                  <a:gd name="T13" fmla="*/ 156 h 161"/>
                  <a:gd name="T14" fmla="*/ 59 w 121"/>
                  <a:gd name="T15" fmla="*/ 161 h 161"/>
                  <a:gd name="T16" fmla="*/ 78 w 121"/>
                  <a:gd name="T17" fmla="*/ 157 h 161"/>
                  <a:gd name="T18" fmla="*/ 95 w 121"/>
                  <a:gd name="T19" fmla="*/ 146 h 161"/>
                  <a:gd name="T20" fmla="*/ 108 w 121"/>
                  <a:gd name="T21" fmla="*/ 129 h 161"/>
                  <a:gd name="T22" fmla="*/ 117 w 121"/>
                  <a:gd name="T23" fmla="*/ 107 h 161"/>
                  <a:gd name="T24" fmla="*/ 121 w 121"/>
                  <a:gd name="T25" fmla="*/ 83 h 161"/>
                  <a:gd name="T26" fmla="*/ 121 w 121"/>
                  <a:gd name="T27" fmla="*/ 79 h 161"/>
                  <a:gd name="T28" fmla="*/ 96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4"/>
                    </a:lnTo>
                    <a:lnTo>
                      <a:pt x="11" y="127"/>
                    </a:lnTo>
                    <a:lnTo>
                      <a:pt x="24" y="144"/>
                    </a:lnTo>
                    <a:lnTo>
                      <a:pt x="40" y="156"/>
                    </a:lnTo>
                    <a:lnTo>
                      <a:pt x="59" y="161"/>
                    </a:lnTo>
                    <a:lnTo>
                      <a:pt x="78" y="157"/>
                    </a:lnTo>
                    <a:lnTo>
                      <a:pt x="95" y="146"/>
                    </a:lnTo>
                    <a:lnTo>
                      <a:pt x="108" y="129"/>
                    </a:lnTo>
                    <a:lnTo>
                      <a:pt x="117" y="107"/>
                    </a:lnTo>
                    <a:lnTo>
                      <a:pt x="121" y="83"/>
                    </a:lnTo>
                    <a:lnTo>
                      <a:pt x="121" y="79"/>
                    </a:lnTo>
                    <a:lnTo>
                      <a:pt x="96"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58" name="Group 117"/>
            <p:cNvGrpSpPr>
              <a:grpSpLocks/>
            </p:cNvGrpSpPr>
            <p:nvPr/>
          </p:nvGrpSpPr>
          <p:grpSpPr bwMode="auto">
            <a:xfrm>
              <a:off x="7859" y="4938"/>
              <a:ext cx="121" cy="161"/>
              <a:chOff x="7859" y="4938"/>
              <a:chExt cx="121" cy="161"/>
            </a:xfrm>
          </p:grpSpPr>
          <p:sp>
            <p:nvSpPr>
              <p:cNvPr id="103" name="Freeform 118"/>
              <p:cNvSpPr>
                <a:spLocks/>
              </p:cNvSpPr>
              <p:nvPr/>
            </p:nvSpPr>
            <p:spPr bwMode="auto">
              <a:xfrm>
                <a:off x="7859" y="4938"/>
                <a:ext cx="121" cy="161"/>
              </a:xfrm>
              <a:custGeom>
                <a:avLst/>
                <a:gdLst>
                  <a:gd name="T0" fmla="*/ 121 w 121"/>
                  <a:gd name="T1" fmla="*/ 80 h 161"/>
                  <a:gd name="T2" fmla="*/ 96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4 h 161"/>
                  <a:gd name="T18" fmla="*/ 11 w 121"/>
                  <a:gd name="T19" fmla="*/ 127 h 161"/>
                  <a:gd name="T20" fmla="*/ 24 w 121"/>
                  <a:gd name="T21" fmla="*/ 144 h 161"/>
                  <a:gd name="T22" fmla="*/ 40 w 121"/>
                  <a:gd name="T23" fmla="*/ 156 h 161"/>
                  <a:gd name="T24" fmla="*/ 59 w 121"/>
                  <a:gd name="T25" fmla="*/ 161 h 161"/>
                  <a:gd name="T26" fmla="*/ 78 w 121"/>
                  <a:gd name="T27" fmla="*/ 157 h 161"/>
                  <a:gd name="T28" fmla="*/ 117 w 121"/>
                  <a:gd name="T29" fmla="*/ 107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6" y="16"/>
                    </a:lnTo>
                    <a:lnTo>
                      <a:pt x="61" y="0"/>
                    </a:lnTo>
                    <a:lnTo>
                      <a:pt x="42" y="4"/>
                    </a:lnTo>
                    <a:lnTo>
                      <a:pt x="25" y="15"/>
                    </a:lnTo>
                    <a:lnTo>
                      <a:pt x="12" y="32"/>
                    </a:lnTo>
                    <a:lnTo>
                      <a:pt x="3" y="54"/>
                    </a:lnTo>
                    <a:lnTo>
                      <a:pt x="0" y="79"/>
                    </a:lnTo>
                    <a:lnTo>
                      <a:pt x="3" y="104"/>
                    </a:lnTo>
                    <a:lnTo>
                      <a:pt x="11" y="127"/>
                    </a:lnTo>
                    <a:lnTo>
                      <a:pt x="24" y="144"/>
                    </a:lnTo>
                    <a:lnTo>
                      <a:pt x="40" y="156"/>
                    </a:lnTo>
                    <a:lnTo>
                      <a:pt x="59" y="161"/>
                    </a:lnTo>
                    <a:lnTo>
                      <a:pt x="78" y="157"/>
                    </a:lnTo>
                    <a:lnTo>
                      <a:pt x="117" y="107"/>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9" name="Group 119"/>
            <p:cNvGrpSpPr>
              <a:grpSpLocks/>
            </p:cNvGrpSpPr>
            <p:nvPr/>
          </p:nvGrpSpPr>
          <p:grpSpPr bwMode="auto">
            <a:xfrm>
              <a:off x="7480" y="4944"/>
              <a:ext cx="121" cy="161"/>
              <a:chOff x="7480" y="4944"/>
              <a:chExt cx="121" cy="161"/>
            </a:xfrm>
          </p:grpSpPr>
          <p:sp>
            <p:nvSpPr>
              <p:cNvPr id="102" name="Freeform 120"/>
              <p:cNvSpPr>
                <a:spLocks/>
              </p:cNvSpPr>
              <p:nvPr/>
            </p:nvSpPr>
            <p:spPr bwMode="auto">
              <a:xfrm>
                <a:off x="7480" y="4944"/>
                <a:ext cx="121" cy="161"/>
              </a:xfrm>
              <a:custGeom>
                <a:avLst/>
                <a:gdLst>
                  <a:gd name="T0" fmla="*/ 61 w 121"/>
                  <a:gd name="T1" fmla="*/ 0 h 161"/>
                  <a:gd name="T2" fmla="*/ 3 w 121"/>
                  <a:gd name="T3" fmla="*/ 54 h 161"/>
                  <a:gd name="T4" fmla="*/ 0 w 121"/>
                  <a:gd name="T5" fmla="*/ 79 h 161"/>
                  <a:gd name="T6" fmla="*/ 3 w 121"/>
                  <a:gd name="T7" fmla="*/ 104 h 161"/>
                  <a:gd name="T8" fmla="*/ 11 w 121"/>
                  <a:gd name="T9" fmla="*/ 127 h 161"/>
                  <a:gd name="T10" fmla="*/ 24 w 121"/>
                  <a:gd name="T11" fmla="*/ 144 h 161"/>
                  <a:gd name="T12" fmla="*/ 40 w 121"/>
                  <a:gd name="T13" fmla="*/ 156 h 161"/>
                  <a:gd name="T14" fmla="*/ 58 w 121"/>
                  <a:gd name="T15" fmla="*/ 161 h 161"/>
                  <a:gd name="T16" fmla="*/ 78 w 121"/>
                  <a:gd name="T17" fmla="*/ 157 h 161"/>
                  <a:gd name="T18" fmla="*/ 95 w 121"/>
                  <a:gd name="T19" fmla="*/ 146 h 161"/>
                  <a:gd name="T20" fmla="*/ 109 w 121"/>
                  <a:gd name="T21" fmla="*/ 129 h 161"/>
                  <a:gd name="T22" fmla="*/ 117 w 121"/>
                  <a:gd name="T23" fmla="*/ 107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4"/>
                    </a:lnTo>
                    <a:lnTo>
                      <a:pt x="11" y="127"/>
                    </a:lnTo>
                    <a:lnTo>
                      <a:pt x="24" y="144"/>
                    </a:lnTo>
                    <a:lnTo>
                      <a:pt x="40" y="156"/>
                    </a:lnTo>
                    <a:lnTo>
                      <a:pt x="58" y="161"/>
                    </a:lnTo>
                    <a:lnTo>
                      <a:pt x="78" y="157"/>
                    </a:lnTo>
                    <a:lnTo>
                      <a:pt x="95" y="146"/>
                    </a:lnTo>
                    <a:lnTo>
                      <a:pt x="109" y="129"/>
                    </a:lnTo>
                    <a:lnTo>
                      <a:pt x="117" y="107"/>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60" name="Group 121"/>
            <p:cNvGrpSpPr>
              <a:grpSpLocks/>
            </p:cNvGrpSpPr>
            <p:nvPr/>
          </p:nvGrpSpPr>
          <p:grpSpPr bwMode="auto">
            <a:xfrm>
              <a:off x="7480" y="4944"/>
              <a:ext cx="121" cy="161"/>
              <a:chOff x="7480" y="4944"/>
              <a:chExt cx="121" cy="161"/>
            </a:xfrm>
          </p:grpSpPr>
          <p:sp>
            <p:nvSpPr>
              <p:cNvPr id="101" name="Freeform 122"/>
              <p:cNvSpPr>
                <a:spLocks/>
              </p:cNvSpPr>
              <p:nvPr/>
            </p:nvSpPr>
            <p:spPr bwMode="auto">
              <a:xfrm>
                <a:off x="7480" y="4944"/>
                <a:ext cx="121" cy="161"/>
              </a:xfrm>
              <a:custGeom>
                <a:avLst/>
                <a:gdLst>
                  <a:gd name="T0" fmla="*/ 121 w 121"/>
                  <a:gd name="T1" fmla="*/ 80 h 161"/>
                  <a:gd name="T2" fmla="*/ 97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4 h 161"/>
                  <a:gd name="T18" fmla="*/ 11 w 121"/>
                  <a:gd name="T19" fmla="*/ 127 h 161"/>
                  <a:gd name="T20" fmla="*/ 24 w 121"/>
                  <a:gd name="T21" fmla="*/ 144 h 161"/>
                  <a:gd name="T22" fmla="*/ 40 w 121"/>
                  <a:gd name="T23" fmla="*/ 156 h 161"/>
                  <a:gd name="T24" fmla="*/ 58 w 121"/>
                  <a:gd name="T25" fmla="*/ 161 h 161"/>
                  <a:gd name="T26" fmla="*/ 78 w 121"/>
                  <a:gd name="T27" fmla="*/ 157 h 161"/>
                  <a:gd name="T28" fmla="*/ 117 w 121"/>
                  <a:gd name="T29" fmla="*/ 107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6"/>
                    </a:lnTo>
                    <a:lnTo>
                      <a:pt x="61" y="0"/>
                    </a:lnTo>
                    <a:lnTo>
                      <a:pt x="42" y="4"/>
                    </a:lnTo>
                    <a:lnTo>
                      <a:pt x="25" y="15"/>
                    </a:lnTo>
                    <a:lnTo>
                      <a:pt x="12" y="32"/>
                    </a:lnTo>
                    <a:lnTo>
                      <a:pt x="3" y="54"/>
                    </a:lnTo>
                    <a:lnTo>
                      <a:pt x="0" y="79"/>
                    </a:lnTo>
                    <a:lnTo>
                      <a:pt x="3" y="104"/>
                    </a:lnTo>
                    <a:lnTo>
                      <a:pt x="11" y="127"/>
                    </a:lnTo>
                    <a:lnTo>
                      <a:pt x="24" y="144"/>
                    </a:lnTo>
                    <a:lnTo>
                      <a:pt x="40" y="156"/>
                    </a:lnTo>
                    <a:lnTo>
                      <a:pt x="58" y="161"/>
                    </a:lnTo>
                    <a:lnTo>
                      <a:pt x="78" y="157"/>
                    </a:lnTo>
                    <a:lnTo>
                      <a:pt x="117" y="107"/>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1" name="Group 123"/>
            <p:cNvGrpSpPr>
              <a:grpSpLocks/>
            </p:cNvGrpSpPr>
            <p:nvPr/>
          </p:nvGrpSpPr>
          <p:grpSpPr bwMode="auto">
            <a:xfrm>
              <a:off x="7078" y="4934"/>
              <a:ext cx="121" cy="161"/>
              <a:chOff x="7078" y="4934"/>
              <a:chExt cx="121" cy="161"/>
            </a:xfrm>
          </p:grpSpPr>
          <p:sp>
            <p:nvSpPr>
              <p:cNvPr id="100" name="Freeform 124"/>
              <p:cNvSpPr>
                <a:spLocks/>
              </p:cNvSpPr>
              <p:nvPr/>
            </p:nvSpPr>
            <p:spPr bwMode="auto">
              <a:xfrm>
                <a:off x="7078" y="4934"/>
                <a:ext cx="121" cy="161"/>
              </a:xfrm>
              <a:custGeom>
                <a:avLst/>
                <a:gdLst>
                  <a:gd name="T0" fmla="*/ 61 w 121"/>
                  <a:gd name="T1" fmla="*/ 0 h 161"/>
                  <a:gd name="T2" fmla="*/ 3 w 121"/>
                  <a:gd name="T3" fmla="*/ 54 h 161"/>
                  <a:gd name="T4" fmla="*/ 0 w 121"/>
                  <a:gd name="T5" fmla="*/ 79 h 161"/>
                  <a:gd name="T6" fmla="*/ 3 w 121"/>
                  <a:gd name="T7" fmla="*/ 105 h 161"/>
                  <a:gd name="T8" fmla="*/ 11 w 121"/>
                  <a:gd name="T9" fmla="*/ 127 h 161"/>
                  <a:gd name="T10" fmla="*/ 24 w 121"/>
                  <a:gd name="T11" fmla="*/ 145 h 161"/>
                  <a:gd name="T12" fmla="*/ 40 w 121"/>
                  <a:gd name="T13" fmla="*/ 156 h 161"/>
                  <a:gd name="T14" fmla="*/ 58 w 121"/>
                  <a:gd name="T15" fmla="*/ 161 h 161"/>
                  <a:gd name="T16" fmla="*/ 78 w 121"/>
                  <a:gd name="T17" fmla="*/ 157 h 161"/>
                  <a:gd name="T18" fmla="*/ 95 w 121"/>
                  <a:gd name="T19" fmla="*/ 146 h 161"/>
                  <a:gd name="T20" fmla="*/ 109 w 121"/>
                  <a:gd name="T21" fmla="*/ 129 h 161"/>
                  <a:gd name="T22" fmla="*/ 117 w 121"/>
                  <a:gd name="T23" fmla="*/ 108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5"/>
                    </a:lnTo>
                    <a:lnTo>
                      <a:pt x="11" y="127"/>
                    </a:lnTo>
                    <a:lnTo>
                      <a:pt x="24" y="145"/>
                    </a:lnTo>
                    <a:lnTo>
                      <a:pt x="40" y="156"/>
                    </a:lnTo>
                    <a:lnTo>
                      <a:pt x="58" y="161"/>
                    </a:lnTo>
                    <a:lnTo>
                      <a:pt x="78" y="157"/>
                    </a:lnTo>
                    <a:lnTo>
                      <a:pt x="95" y="146"/>
                    </a:lnTo>
                    <a:lnTo>
                      <a:pt x="109" y="129"/>
                    </a:lnTo>
                    <a:lnTo>
                      <a:pt x="117" y="108"/>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62" name="Group 125"/>
            <p:cNvGrpSpPr>
              <a:grpSpLocks/>
            </p:cNvGrpSpPr>
            <p:nvPr/>
          </p:nvGrpSpPr>
          <p:grpSpPr bwMode="auto">
            <a:xfrm>
              <a:off x="7078" y="4934"/>
              <a:ext cx="121" cy="161"/>
              <a:chOff x="7078" y="4934"/>
              <a:chExt cx="121" cy="161"/>
            </a:xfrm>
          </p:grpSpPr>
          <p:sp>
            <p:nvSpPr>
              <p:cNvPr id="99" name="Freeform 126"/>
              <p:cNvSpPr>
                <a:spLocks/>
              </p:cNvSpPr>
              <p:nvPr/>
            </p:nvSpPr>
            <p:spPr bwMode="auto">
              <a:xfrm>
                <a:off x="7078"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79 h 161"/>
                  <a:gd name="T16" fmla="*/ 3 w 121"/>
                  <a:gd name="T17" fmla="*/ 105 h 161"/>
                  <a:gd name="T18" fmla="*/ 11 w 121"/>
                  <a:gd name="T19" fmla="*/ 127 h 161"/>
                  <a:gd name="T20" fmla="*/ 24 w 121"/>
                  <a:gd name="T21" fmla="*/ 145 h 161"/>
                  <a:gd name="T22" fmla="*/ 40 w 121"/>
                  <a:gd name="T23" fmla="*/ 156 h 161"/>
                  <a:gd name="T24" fmla="*/ 58 w 121"/>
                  <a:gd name="T25" fmla="*/ 161 h 161"/>
                  <a:gd name="T26" fmla="*/ 78 w 121"/>
                  <a:gd name="T27" fmla="*/ 157 h 161"/>
                  <a:gd name="T28" fmla="*/ 117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79"/>
                    </a:lnTo>
                    <a:lnTo>
                      <a:pt x="3" y="105"/>
                    </a:lnTo>
                    <a:lnTo>
                      <a:pt x="11" y="127"/>
                    </a:lnTo>
                    <a:lnTo>
                      <a:pt x="24" y="145"/>
                    </a:lnTo>
                    <a:lnTo>
                      <a:pt x="40" y="156"/>
                    </a:lnTo>
                    <a:lnTo>
                      <a:pt x="58" y="161"/>
                    </a:lnTo>
                    <a:lnTo>
                      <a:pt x="78" y="157"/>
                    </a:lnTo>
                    <a:lnTo>
                      <a:pt x="117"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3" name="Group 127"/>
            <p:cNvGrpSpPr>
              <a:grpSpLocks/>
            </p:cNvGrpSpPr>
            <p:nvPr/>
          </p:nvGrpSpPr>
          <p:grpSpPr bwMode="auto">
            <a:xfrm>
              <a:off x="6658" y="4934"/>
              <a:ext cx="121" cy="161"/>
              <a:chOff x="6658" y="4934"/>
              <a:chExt cx="121" cy="161"/>
            </a:xfrm>
          </p:grpSpPr>
          <p:sp>
            <p:nvSpPr>
              <p:cNvPr id="98" name="Freeform 128"/>
              <p:cNvSpPr>
                <a:spLocks/>
              </p:cNvSpPr>
              <p:nvPr/>
            </p:nvSpPr>
            <p:spPr bwMode="auto">
              <a:xfrm>
                <a:off x="6658" y="4934"/>
                <a:ext cx="121" cy="161"/>
              </a:xfrm>
              <a:custGeom>
                <a:avLst/>
                <a:gdLst>
                  <a:gd name="T0" fmla="*/ 61 w 121"/>
                  <a:gd name="T1" fmla="*/ 0 h 161"/>
                  <a:gd name="T2" fmla="*/ 3 w 121"/>
                  <a:gd name="T3" fmla="*/ 54 h 161"/>
                  <a:gd name="T4" fmla="*/ 0 w 121"/>
                  <a:gd name="T5" fmla="*/ 79 h 161"/>
                  <a:gd name="T6" fmla="*/ 3 w 121"/>
                  <a:gd name="T7" fmla="*/ 105 h 161"/>
                  <a:gd name="T8" fmla="*/ 11 w 121"/>
                  <a:gd name="T9" fmla="*/ 127 h 161"/>
                  <a:gd name="T10" fmla="*/ 24 w 121"/>
                  <a:gd name="T11" fmla="*/ 145 h 161"/>
                  <a:gd name="T12" fmla="*/ 40 w 121"/>
                  <a:gd name="T13" fmla="*/ 156 h 161"/>
                  <a:gd name="T14" fmla="*/ 58 w 121"/>
                  <a:gd name="T15" fmla="*/ 161 h 161"/>
                  <a:gd name="T16" fmla="*/ 78 w 121"/>
                  <a:gd name="T17" fmla="*/ 157 h 161"/>
                  <a:gd name="T18" fmla="*/ 95 w 121"/>
                  <a:gd name="T19" fmla="*/ 146 h 161"/>
                  <a:gd name="T20" fmla="*/ 109 w 121"/>
                  <a:gd name="T21" fmla="*/ 129 h 161"/>
                  <a:gd name="T22" fmla="*/ 117 w 121"/>
                  <a:gd name="T23" fmla="*/ 108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5"/>
                    </a:lnTo>
                    <a:lnTo>
                      <a:pt x="11" y="127"/>
                    </a:lnTo>
                    <a:lnTo>
                      <a:pt x="24" y="145"/>
                    </a:lnTo>
                    <a:lnTo>
                      <a:pt x="40" y="156"/>
                    </a:lnTo>
                    <a:lnTo>
                      <a:pt x="58" y="161"/>
                    </a:lnTo>
                    <a:lnTo>
                      <a:pt x="78" y="157"/>
                    </a:lnTo>
                    <a:lnTo>
                      <a:pt x="95" y="146"/>
                    </a:lnTo>
                    <a:lnTo>
                      <a:pt x="109" y="129"/>
                    </a:lnTo>
                    <a:lnTo>
                      <a:pt x="117" y="108"/>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64" name="Group 129"/>
            <p:cNvGrpSpPr>
              <a:grpSpLocks/>
            </p:cNvGrpSpPr>
            <p:nvPr/>
          </p:nvGrpSpPr>
          <p:grpSpPr bwMode="auto">
            <a:xfrm>
              <a:off x="6658" y="4934"/>
              <a:ext cx="121" cy="161"/>
              <a:chOff x="6658" y="4934"/>
              <a:chExt cx="121" cy="161"/>
            </a:xfrm>
          </p:grpSpPr>
          <p:sp>
            <p:nvSpPr>
              <p:cNvPr id="97" name="Freeform 130"/>
              <p:cNvSpPr>
                <a:spLocks/>
              </p:cNvSpPr>
              <p:nvPr/>
            </p:nvSpPr>
            <p:spPr bwMode="auto">
              <a:xfrm>
                <a:off x="6658"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79 h 161"/>
                  <a:gd name="T16" fmla="*/ 3 w 121"/>
                  <a:gd name="T17" fmla="*/ 105 h 161"/>
                  <a:gd name="T18" fmla="*/ 11 w 121"/>
                  <a:gd name="T19" fmla="*/ 127 h 161"/>
                  <a:gd name="T20" fmla="*/ 24 w 121"/>
                  <a:gd name="T21" fmla="*/ 145 h 161"/>
                  <a:gd name="T22" fmla="*/ 40 w 121"/>
                  <a:gd name="T23" fmla="*/ 156 h 161"/>
                  <a:gd name="T24" fmla="*/ 58 w 121"/>
                  <a:gd name="T25" fmla="*/ 161 h 161"/>
                  <a:gd name="T26" fmla="*/ 78 w 121"/>
                  <a:gd name="T27" fmla="*/ 157 h 161"/>
                  <a:gd name="T28" fmla="*/ 117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79"/>
                    </a:lnTo>
                    <a:lnTo>
                      <a:pt x="3" y="105"/>
                    </a:lnTo>
                    <a:lnTo>
                      <a:pt x="11" y="127"/>
                    </a:lnTo>
                    <a:lnTo>
                      <a:pt x="24" y="145"/>
                    </a:lnTo>
                    <a:lnTo>
                      <a:pt x="40" y="156"/>
                    </a:lnTo>
                    <a:lnTo>
                      <a:pt x="58" y="161"/>
                    </a:lnTo>
                    <a:lnTo>
                      <a:pt x="78" y="157"/>
                    </a:lnTo>
                    <a:lnTo>
                      <a:pt x="117"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5" name="Group 131"/>
            <p:cNvGrpSpPr>
              <a:grpSpLocks/>
            </p:cNvGrpSpPr>
            <p:nvPr/>
          </p:nvGrpSpPr>
          <p:grpSpPr bwMode="auto">
            <a:xfrm>
              <a:off x="6283" y="4934"/>
              <a:ext cx="121" cy="161"/>
              <a:chOff x="6283" y="4934"/>
              <a:chExt cx="121" cy="161"/>
            </a:xfrm>
          </p:grpSpPr>
          <p:sp>
            <p:nvSpPr>
              <p:cNvPr id="96" name="Freeform 132"/>
              <p:cNvSpPr>
                <a:spLocks/>
              </p:cNvSpPr>
              <p:nvPr/>
            </p:nvSpPr>
            <p:spPr bwMode="auto">
              <a:xfrm>
                <a:off x="6283" y="4934"/>
                <a:ext cx="121" cy="161"/>
              </a:xfrm>
              <a:custGeom>
                <a:avLst/>
                <a:gdLst>
                  <a:gd name="T0" fmla="*/ 61 w 121"/>
                  <a:gd name="T1" fmla="*/ 0 h 161"/>
                  <a:gd name="T2" fmla="*/ 3 w 121"/>
                  <a:gd name="T3" fmla="*/ 54 h 161"/>
                  <a:gd name="T4" fmla="*/ 0 w 121"/>
                  <a:gd name="T5" fmla="*/ 80 h 161"/>
                  <a:gd name="T6" fmla="*/ 3 w 121"/>
                  <a:gd name="T7" fmla="*/ 105 h 161"/>
                  <a:gd name="T8" fmla="*/ 11 w 121"/>
                  <a:gd name="T9" fmla="*/ 127 h 161"/>
                  <a:gd name="T10" fmla="*/ 24 w 121"/>
                  <a:gd name="T11" fmla="*/ 145 h 161"/>
                  <a:gd name="T12" fmla="*/ 40 w 121"/>
                  <a:gd name="T13" fmla="*/ 157 h 161"/>
                  <a:gd name="T14" fmla="*/ 59 w 121"/>
                  <a:gd name="T15" fmla="*/ 161 h 161"/>
                  <a:gd name="T16" fmla="*/ 78 w 121"/>
                  <a:gd name="T17" fmla="*/ 157 h 161"/>
                  <a:gd name="T18" fmla="*/ 95 w 121"/>
                  <a:gd name="T19" fmla="*/ 146 h 161"/>
                  <a:gd name="T20" fmla="*/ 109 w 121"/>
                  <a:gd name="T21" fmla="*/ 129 h 161"/>
                  <a:gd name="T22" fmla="*/ 118 w 121"/>
                  <a:gd name="T23" fmla="*/ 108 h 161"/>
                  <a:gd name="T24" fmla="*/ 121 w 121"/>
                  <a:gd name="T25" fmla="*/ 83 h 161"/>
                  <a:gd name="T26" fmla="*/ 121 w 121"/>
                  <a:gd name="T27" fmla="*/ 80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80"/>
                    </a:lnTo>
                    <a:lnTo>
                      <a:pt x="3" y="105"/>
                    </a:lnTo>
                    <a:lnTo>
                      <a:pt x="11" y="127"/>
                    </a:lnTo>
                    <a:lnTo>
                      <a:pt x="24" y="145"/>
                    </a:lnTo>
                    <a:lnTo>
                      <a:pt x="40" y="157"/>
                    </a:lnTo>
                    <a:lnTo>
                      <a:pt x="59" y="161"/>
                    </a:lnTo>
                    <a:lnTo>
                      <a:pt x="78" y="157"/>
                    </a:lnTo>
                    <a:lnTo>
                      <a:pt x="95" y="146"/>
                    </a:lnTo>
                    <a:lnTo>
                      <a:pt x="109" y="129"/>
                    </a:lnTo>
                    <a:lnTo>
                      <a:pt x="118" y="108"/>
                    </a:lnTo>
                    <a:lnTo>
                      <a:pt x="121" y="83"/>
                    </a:lnTo>
                    <a:lnTo>
                      <a:pt x="121" y="80"/>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66" name="Group 133"/>
            <p:cNvGrpSpPr>
              <a:grpSpLocks/>
            </p:cNvGrpSpPr>
            <p:nvPr/>
          </p:nvGrpSpPr>
          <p:grpSpPr bwMode="auto">
            <a:xfrm>
              <a:off x="6283" y="4934"/>
              <a:ext cx="121" cy="161"/>
              <a:chOff x="6283" y="4934"/>
              <a:chExt cx="121" cy="161"/>
            </a:xfrm>
          </p:grpSpPr>
          <p:sp>
            <p:nvSpPr>
              <p:cNvPr id="95" name="Freeform 134"/>
              <p:cNvSpPr>
                <a:spLocks/>
              </p:cNvSpPr>
              <p:nvPr/>
            </p:nvSpPr>
            <p:spPr bwMode="auto">
              <a:xfrm>
                <a:off x="6283" y="4934"/>
                <a:ext cx="121" cy="161"/>
              </a:xfrm>
              <a:custGeom>
                <a:avLst/>
                <a:gdLst>
                  <a:gd name="T0" fmla="*/ 121 w 121"/>
                  <a:gd name="T1" fmla="*/ 81 h 161"/>
                  <a:gd name="T2" fmla="*/ 97 w 121"/>
                  <a:gd name="T3" fmla="*/ 16 h 161"/>
                  <a:gd name="T4" fmla="*/ 61 w 121"/>
                  <a:gd name="T5" fmla="*/ 0 h 161"/>
                  <a:gd name="T6" fmla="*/ 42 w 121"/>
                  <a:gd name="T7" fmla="*/ 4 h 161"/>
                  <a:gd name="T8" fmla="*/ 25 w 121"/>
                  <a:gd name="T9" fmla="*/ 16 h 161"/>
                  <a:gd name="T10" fmla="*/ 12 w 121"/>
                  <a:gd name="T11" fmla="*/ 33 h 161"/>
                  <a:gd name="T12" fmla="*/ 3 w 121"/>
                  <a:gd name="T13" fmla="*/ 54 h 161"/>
                  <a:gd name="T14" fmla="*/ 0 w 121"/>
                  <a:gd name="T15" fmla="*/ 80 h 161"/>
                  <a:gd name="T16" fmla="*/ 3 w 121"/>
                  <a:gd name="T17" fmla="*/ 105 h 161"/>
                  <a:gd name="T18" fmla="*/ 11 w 121"/>
                  <a:gd name="T19" fmla="*/ 127 h 161"/>
                  <a:gd name="T20" fmla="*/ 24 w 121"/>
                  <a:gd name="T21" fmla="*/ 145 h 161"/>
                  <a:gd name="T22" fmla="*/ 40 w 121"/>
                  <a:gd name="T23" fmla="*/ 157 h 161"/>
                  <a:gd name="T24" fmla="*/ 59 w 121"/>
                  <a:gd name="T25" fmla="*/ 161 h 161"/>
                  <a:gd name="T26" fmla="*/ 78 w 121"/>
                  <a:gd name="T27" fmla="*/ 157 h 161"/>
                  <a:gd name="T28" fmla="*/ 118 w 121"/>
                  <a:gd name="T29" fmla="*/ 108 h 161"/>
                  <a:gd name="T30" fmla="*/ 121 w 121"/>
                  <a:gd name="T31" fmla="*/ 81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1"/>
                    </a:moveTo>
                    <a:lnTo>
                      <a:pt x="97" y="16"/>
                    </a:lnTo>
                    <a:lnTo>
                      <a:pt x="61" y="0"/>
                    </a:lnTo>
                    <a:lnTo>
                      <a:pt x="42" y="4"/>
                    </a:lnTo>
                    <a:lnTo>
                      <a:pt x="25" y="16"/>
                    </a:lnTo>
                    <a:lnTo>
                      <a:pt x="12" y="33"/>
                    </a:lnTo>
                    <a:lnTo>
                      <a:pt x="3" y="54"/>
                    </a:lnTo>
                    <a:lnTo>
                      <a:pt x="0" y="80"/>
                    </a:lnTo>
                    <a:lnTo>
                      <a:pt x="3" y="105"/>
                    </a:lnTo>
                    <a:lnTo>
                      <a:pt x="11" y="127"/>
                    </a:lnTo>
                    <a:lnTo>
                      <a:pt x="24" y="145"/>
                    </a:lnTo>
                    <a:lnTo>
                      <a:pt x="40" y="157"/>
                    </a:lnTo>
                    <a:lnTo>
                      <a:pt x="59" y="161"/>
                    </a:lnTo>
                    <a:lnTo>
                      <a:pt x="78" y="157"/>
                    </a:lnTo>
                    <a:lnTo>
                      <a:pt x="118" y="108"/>
                    </a:lnTo>
                    <a:lnTo>
                      <a:pt x="121" y="81"/>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7" name="Group 135"/>
            <p:cNvGrpSpPr>
              <a:grpSpLocks/>
            </p:cNvGrpSpPr>
            <p:nvPr/>
          </p:nvGrpSpPr>
          <p:grpSpPr bwMode="auto">
            <a:xfrm>
              <a:off x="5923" y="4938"/>
              <a:ext cx="121" cy="161"/>
              <a:chOff x="5923" y="4938"/>
              <a:chExt cx="121" cy="161"/>
            </a:xfrm>
          </p:grpSpPr>
          <p:sp>
            <p:nvSpPr>
              <p:cNvPr id="94" name="Freeform 136"/>
              <p:cNvSpPr>
                <a:spLocks/>
              </p:cNvSpPr>
              <p:nvPr/>
            </p:nvSpPr>
            <p:spPr bwMode="auto">
              <a:xfrm>
                <a:off x="5923" y="4938"/>
                <a:ext cx="121" cy="161"/>
              </a:xfrm>
              <a:custGeom>
                <a:avLst/>
                <a:gdLst>
                  <a:gd name="T0" fmla="*/ 61 w 121"/>
                  <a:gd name="T1" fmla="*/ 0 h 161"/>
                  <a:gd name="T2" fmla="*/ 3 w 121"/>
                  <a:gd name="T3" fmla="*/ 54 h 161"/>
                  <a:gd name="T4" fmla="*/ 0 w 121"/>
                  <a:gd name="T5" fmla="*/ 79 h 161"/>
                  <a:gd name="T6" fmla="*/ 3 w 121"/>
                  <a:gd name="T7" fmla="*/ 105 h 161"/>
                  <a:gd name="T8" fmla="*/ 11 w 121"/>
                  <a:gd name="T9" fmla="*/ 127 h 161"/>
                  <a:gd name="T10" fmla="*/ 24 w 121"/>
                  <a:gd name="T11" fmla="*/ 145 h 161"/>
                  <a:gd name="T12" fmla="*/ 40 w 121"/>
                  <a:gd name="T13" fmla="*/ 156 h 161"/>
                  <a:gd name="T14" fmla="*/ 59 w 121"/>
                  <a:gd name="T15" fmla="*/ 161 h 161"/>
                  <a:gd name="T16" fmla="*/ 78 w 121"/>
                  <a:gd name="T17" fmla="*/ 157 h 161"/>
                  <a:gd name="T18" fmla="*/ 95 w 121"/>
                  <a:gd name="T19" fmla="*/ 146 h 161"/>
                  <a:gd name="T20" fmla="*/ 109 w 121"/>
                  <a:gd name="T21" fmla="*/ 129 h 161"/>
                  <a:gd name="T22" fmla="*/ 118 w 121"/>
                  <a:gd name="T23" fmla="*/ 108 h 161"/>
                  <a:gd name="T24" fmla="*/ 121 w 121"/>
                  <a:gd name="T25" fmla="*/ 83 h 161"/>
                  <a:gd name="T26" fmla="*/ 121 w 121"/>
                  <a:gd name="T27" fmla="*/ 79 h 161"/>
                  <a:gd name="T28" fmla="*/ 97 w 121"/>
                  <a:gd name="T29" fmla="*/ 16 h 161"/>
                  <a:gd name="T30" fmla="*/ 61 w 121"/>
                  <a:gd name="T31" fmla="*/ 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61" y="0"/>
                    </a:moveTo>
                    <a:lnTo>
                      <a:pt x="3" y="54"/>
                    </a:lnTo>
                    <a:lnTo>
                      <a:pt x="0" y="79"/>
                    </a:lnTo>
                    <a:lnTo>
                      <a:pt x="3" y="105"/>
                    </a:lnTo>
                    <a:lnTo>
                      <a:pt x="11" y="127"/>
                    </a:lnTo>
                    <a:lnTo>
                      <a:pt x="24" y="145"/>
                    </a:lnTo>
                    <a:lnTo>
                      <a:pt x="40" y="156"/>
                    </a:lnTo>
                    <a:lnTo>
                      <a:pt x="59" y="161"/>
                    </a:lnTo>
                    <a:lnTo>
                      <a:pt x="78" y="157"/>
                    </a:lnTo>
                    <a:lnTo>
                      <a:pt x="95" y="146"/>
                    </a:lnTo>
                    <a:lnTo>
                      <a:pt x="109" y="129"/>
                    </a:lnTo>
                    <a:lnTo>
                      <a:pt x="118" y="108"/>
                    </a:lnTo>
                    <a:lnTo>
                      <a:pt x="121" y="83"/>
                    </a:lnTo>
                    <a:lnTo>
                      <a:pt x="121" y="79"/>
                    </a:lnTo>
                    <a:lnTo>
                      <a:pt x="97" y="16"/>
                    </a:lnTo>
                    <a:lnTo>
                      <a:pt x="6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68" name="Group 137"/>
            <p:cNvGrpSpPr>
              <a:grpSpLocks/>
            </p:cNvGrpSpPr>
            <p:nvPr/>
          </p:nvGrpSpPr>
          <p:grpSpPr bwMode="auto">
            <a:xfrm>
              <a:off x="5923" y="4938"/>
              <a:ext cx="121" cy="161"/>
              <a:chOff x="5923" y="4938"/>
              <a:chExt cx="121" cy="161"/>
            </a:xfrm>
          </p:grpSpPr>
          <p:sp>
            <p:nvSpPr>
              <p:cNvPr id="93" name="Freeform 138"/>
              <p:cNvSpPr>
                <a:spLocks/>
              </p:cNvSpPr>
              <p:nvPr/>
            </p:nvSpPr>
            <p:spPr bwMode="auto">
              <a:xfrm>
                <a:off x="5923" y="4938"/>
                <a:ext cx="121" cy="161"/>
              </a:xfrm>
              <a:custGeom>
                <a:avLst/>
                <a:gdLst>
                  <a:gd name="T0" fmla="*/ 121 w 121"/>
                  <a:gd name="T1" fmla="*/ 80 h 161"/>
                  <a:gd name="T2" fmla="*/ 97 w 121"/>
                  <a:gd name="T3" fmla="*/ 16 h 161"/>
                  <a:gd name="T4" fmla="*/ 61 w 121"/>
                  <a:gd name="T5" fmla="*/ 0 h 161"/>
                  <a:gd name="T6" fmla="*/ 42 w 121"/>
                  <a:gd name="T7" fmla="*/ 4 h 161"/>
                  <a:gd name="T8" fmla="*/ 25 w 121"/>
                  <a:gd name="T9" fmla="*/ 15 h 161"/>
                  <a:gd name="T10" fmla="*/ 12 w 121"/>
                  <a:gd name="T11" fmla="*/ 32 h 161"/>
                  <a:gd name="T12" fmla="*/ 3 w 121"/>
                  <a:gd name="T13" fmla="*/ 54 h 161"/>
                  <a:gd name="T14" fmla="*/ 0 w 121"/>
                  <a:gd name="T15" fmla="*/ 79 h 161"/>
                  <a:gd name="T16" fmla="*/ 3 w 121"/>
                  <a:gd name="T17" fmla="*/ 105 h 161"/>
                  <a:gd name="T18" fmla="*/ 11 w 121"/>
                  <a:gd name="T19" fmla="*/ 127 h 161"/>
                  <a:gd name="T20" fmla="*/ 24 w 121"/>
                  <a:gd name="T21" fmla="*/ 145 h 161"/>
                  <a:gd name="T22" fmla="*/ 40 w 121"/>
                  <a:gd name="T23" fmla="*/ 156 h 161"/>
                  <a:gd name="T24" fmla="*/ 59 w 121"/>
                  <a:gd name="T25" fmla="*/ 161 h 161"/>
                  <a:gd name="T26" fmla="*/ 78 w 121"/>
                  <a:gd name="T27" fmla="*/ 157 h 161"/>
                  <a:gd name="T28" fmla="*/ 118 w 121"/>
                  <a:gd name="T29" fmla="*/ 108 h 161"/>
                  <a:gd name="T30" fmla="*/ 121 w 121"/>
                  <a:gd name="T31" fmla="*/ 80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161"/>
                  <a:gd name="T50" fmla="*/ 121 w 121"/>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161">
                    <a:moveTo>
                      <a:pt x="121" y="80"/>
                    </a:moveTo>
                    <a:lnTo>
                      <a:pt x="97" y="16"/>
                    </a:lnTo>
                    <a:lnTo>
                      <a:pt x="61" y="0"/>
                    </a:lnTo>
                    <a:lnTo>
                      <a:pt x="42" y="4"/>
                    </a:lnTo>
                    <a:lnTo>
                      <a:pt x="25" y="15"/>
                    </a:lnTo>
                    <a:lnTo>
                      <a:pt x="12" y="32"/>
                    </a:lnTo>
                    <a:lnTo>
                      <a:pt x="3" y="54"/>
                    </a:lnTo>
                    <a:lnTo>
                      <a:pt x="0" y="79"/>
                    </a:lnTo>
                    <a:lnTo>
                      <a:pt x="3" y="105"/>
                    </a:lnTo>
                    <a:lnTo>
                      <a:pt x="11" y="127"/>
                    </a:lnTo>
                    <a:lnTo>
                      <a:pt x="24" y="145"/>
                    </a:lnTo>
                    <a:lnTo>
                      <a:pt x="40" y="156"/>
                    </a:lnTo>
                    <a:lnTo>
                      <a:pt x="59" y="161"/>
                    </a:lnTo>
                    <a:lnTo>
                      <a:pt x="78" y="157"/>
                    </a:lnTo>
                    <a:lnTo>
                      <a:pt x="118" y="108"/>
                    </a:lnTo>
                    <a:lnTo>
                      <a:pt x="121"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9" name="Group 139"/>
            <p:cNvGrpSpPr>
              <a:grpSpLocks/>
            </p:cNvGrpSpPr>
            <p:nvPr/>
          </p:nvGrpSpPr>
          <p:grpSpPr bwMode="auto">
            <a:xfrm>
              <a:off x="5866" y="4522"/>
              <a:ext cx="2576" cy="2"/>
              <a:chOff x="5866" y="4522"/>
              <a:chExt cx="2576" cy="2"/>
            </a:xfrm>
          </p:grpSpPr>
          <p:sp>
            <p:nvSpPr>
              <p:cNvPr id="92" name="Freeform 140"/>
              <p:cNvSpPr>
                <a:spLocks/>
              </p:cNvSpPr>
              <p:nvPr/>
            </p:nvSpPr>
            <p:spPr bwMode="auto">
              <a:xfrm>
                <a:off x="5866" y="4522"/>
                <a:ext cx="2576" cy="2"/>
              </a:xfrm>
              <a:custGeom>
                <a:avLst/>
                <a:gdLst>
                  <a:gd name="T0" fmla="*/ 2576 w 2576"/>
                  <a:gd name="T1" fmla="*/ 0 h 2"/>
                  <a:gd name="T2" fmla="*/ 0 w 2576"/>
                  <a:gd name="T3" fmla="*/ 0 h 2"/>
                  <a:gd name="T4" fmla="*/ 0 60000 65536"/>
                  <a:gd name="T5" fmla="*/ 0 60000 65536"/>
                  <a:gd name="T6" fmla="*/ 0 w 2576"/>
                  <a:gd name="T7" fmla="*/ 0 h 2"/>
                  <a:gd name="T8" fmla="*/ 2576 w 2576"/>
                  <a:gd name="T9" fmla="*/ 2 h 2"/>
                </a:gdLst>
                <a:ahLst/>
                <a:cxnLst>
                  <a:cxn ang="T4">
                    <a:pos x="T0" y="T1"/>
                  </a:cxn>
                  <a:cxn ang="T5">
                    <a:pos x="T2" y="T3"/>
                  </a:cxn>
                </a:cxnLst>
                <a:rect l="T6" t="T7" r="T8" b="T9"/>
                <a:pathLst>
                  <a:path w="2576" h="2">
                    <a:moveTo>
                      <a:pt x="2576" y="0"/>
                    </a:moveTo>
                    <a:lnTo>
                      <a:pt x="0" y="0"/>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grpSp>
          <p:nvGrpSpPr>
            <p:cNvPr id="70" name="Group 141"/>
            <p:cNvGrpSpPr>
              <a:grpSpLocks/>
            </p:cNvGrpSpPr>
            <p:nvPr/>
          </p:nvGrpSpPr>
          <p:grpSpPr bwMode="auto">
            <a:xfrm>
              <a:off x="5855" y="5522"/>
              <a:ext cx="3660" cy="2"/>
              <a:chOff x="5855" y="5522"/>
              <a:chExt cx="3660" cy="2"/>
            </a:xfrm>
          </p:grpSpPr>
          <p:sp>
            <p:nvSpPr>
              <p:cNvPr id="91" name="Freeform 142"/>
              <p:cNvSpPr>
                <a:spLocks/>
              </p:cNvSpPr>
              <p:nvPr/>
            </p:nvSpPr>
            <p:spPr bwMode="auto">
              <a:xfrm>
                <a:off x="5855" y="5522"/>
                <a:ext cx="3660" cy="2"/>
              </a:xfrm>
              <a:custGeom>
                <a:avLst/>
                <a:gdLst>
                  <a:gd name="T0" fmla="*/ 3660 w 3660"/>
                  <a:gd name="T1" fmla="*/ 0 h 2"/>
                  <a:gd name="T2" fmla="*/ 0 w 3660"/>
                  <a:gd name="T3" fmla="*/ 0 h 2"/>
                  <a:gd name="T4" fmla="*/ 0 60000 65536"/>
                  <a:gd name="T5" fmla="*/ 0 60000 65536"/>
                  <a:gd name="T6" fmla="*/ 0 w 3660"/>
                  <a:gd name="T7" fmla="*/ 0 h 2"/>
                  <a:gd name="T8" fmla="*/ 3660 w 3660"/>
                  <a:gd name="T9" fmla="*/ 2 h 2"/>
                </a:gdLst>
                <a:ahLst/>
                <a:cxnLst>
                  <a:cxn ang="T4">
                    <a:pos x="T0" y="T1"/>
                  </a:cxn>
                  <a:cxn ang="T5">
                    <a:pos x="T2" y="T3"/>
                  </a:cxn>
                </a:cxnLst>
                <a:rect l="T6" t="T7" r="T8" b="T9"/>
                <a:pathLst>
                  <a:path w="3660" h="2">
                    <a:moveTo>
                      <a:pt x="3660" y="0"/>
                    </a:moveTo>
                    <a:lnTo>
                      <a:pt x="0" y="0"/>
                    </a:lnTo>
                  </a:path>
                </a:pathLst>
              </a:custGeom>
              <a:noFill/>
              <a:ln w="9525">
                <a:solidFill>
                  <a:srgbClr val="000000"/>
                </a:solidFill>
                <a:prstDash val="dash"/>
                <a:round/>
                <a:headEnd/>
                <a:tailEnd/>
              </a:ln>
            </p:spPr>
            <p:txBody>
              <a:bodyPr/>
              <a:lstStyle/>
              <a:p>
                <a:endParaRPr lang="en-US" dirty="0">
                  <a:latin typeface="Arial" pitchFamily="34" charset="0"/>
                  <a:cs typeface="Arial" pitchFamily="34" charset="0"/>
                </a:endParaRPr>
              </a:p>
            </p:txBody>
          </p:sp>
        </p:grpSp>
        <p:grpSp>
          <p:nvGrpSpPr>
            <p:cNvPr id="71" name="Group 143"/>
            <p:cNvGrpSpPr>
              <a:grpSpLocks/>
            </p:cNvGrpSpPr>
            <p:nvPr/>
          </p:nvGrpSpPr>
          <p:grpSpPr bwMode="auto">
            <a:xfrm>
              <a:off x="5907" y="5140"/>
              <a:ext cx="183" cy="161"/>
              <a:chOff x="5907" y="5140"/>
              <a:chExt cx="183" cy="161"/>
            </a:xfrm>
          </p:grpSpPr>
          <p:sp>
            <p:nvSpPr>
              <p:cNvPr id="90" name="Freeform 144"/>
              <p:cNvSpPr>
                <a:spLocks/>
              </p:cNvSpPr>
              <p:nvPr/>
            </p:nvSpPr>
            <p:spPr bwMode="auto">
              <a:xfrm>
                <a:off x="5907" y="5140"/>
                <a:ext cx="183" cy="161"/>
              </a:xfrm>
              <a:custGeom>
                <a:avLst/>
                <a:gdLst>
                  <a:gd name="T0" fmla="*/ 94 w 183"/>
                  <a:gd name="T1" fmla="*/ 0 h 161"/>
                  <a:gd name="T2" fmla="*/ 29 w 183"/>
                  <a:gd name="T3" fmla="*/ 22 h 161"/>
                  <a:gd name="T4" fmla="*/ 0 w 183"/>
                  <a:gd name="T5" fmla="*/ 76 h 161"/>
                  <a:gd name="T6" fmla="*/ 3 w 183"/>
                  <a:gd name="T7" fmla="*/ 98 h 161"/>
                  <a:gd name="T8" fmla="*/ 42 w 183"/>
                  <a:gd name="T9" fmla="*/ 147 h 161"/>
                  <a:gd name="T10" fmla="*/ 85 w 183"/>
                  <a:gd name="T11" fmla="*/ 160 h 161"/>
                  <a:gd name="T12" fmla="*/ 111 w 183"/>
                  <a:gd name="T13" fmla="*/ 158 h 161"/>
                  <a:gd name="T14" fmla="*/ 168 w 183"/>
                  <a:gd name="T15" fmla="*/ 124 h 161"/>
                  <a:gd name="T16" fmla="*/ 183 w 183"/>
                  <a:gd name="T17" fmla="*/ 80 h 161"/>
                  <a:gd name="T18" fmla="*/ 180 w 183"/>
                  <a:gd name="T19" fmla="*/ 59 h 161"/>
                  <a:gd name="T20" fmla="*/ 139 w 183"/>
                  <a:gd name="T21" fmla="*/ 11 h 161"/>
                  <a:gd name="T22" fmla="*/ 94 w 183"/>
                  <a:gd name="T23" fmla="*/ 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61"/>
                  <a:gd name="T38" fmla="*/ 183 w 183"/>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61">
                    <a:moveTo>
                      <a:pt x="94" y="0"/>
                    </a:moveTo>
                    <a:lnTo>
                      <a:pt x="29" y="22"/>
                    </a:lnTo>
                    <a:lnTo>
                      <a:pt x="0" y="76"/>
                    </a:lnTo>
                    <a:lnTo>
                      <a:pt x="3" y="98"/>
                    </a:lnTo>
                    <a:lnTo>
                      <a:pt x="42" y="147"/>
                    </a:lnTo>
                    <a:lnTo>
                      <a:pt x="85" y="160"/>
                    </a:lnTo>
                    <a:lnTo>
                      <a:pt x="111" y="158"/>
                    </a:lnTo>
                    <a:lnTo>
                      <a:pt x="168" y="124"/>
                    </a:lnTo>
                    <a:lnTo>
                      <a:pt x="183" y="80"/>
                    </a:lnTo>
                    <a:lnTo>
                      <a:pt x="180" y="59"/>
                    </a:lnTo>
                    <a:lnTo>
                      <a:pt x="139" y="11"/>
                    </a:lnTo>
                    <a:lnTo>
                      <a:pt x="94"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72" name="Group 145"/>
            <p:cNvGrpSpPr>
              <a:grpSpLocks/>
            </p:cNvGrpSpPr>
            <p:nvPr/>
          </p:nvGrpSpPr>
          <p:grpSpPr bwMode="auto">
            <a:xfrm>
              <a:off x="5907" y="5140"/>
              <a:ext cx="183" cy="161"/>
              <a:chOff x="5907" y="5140"/>
              <a:chExt cx="183" cy="161"/>
            </a:xfrm>
          </p:grpSpPr>
          <p:sp>
            <p:nvSpPr>
              <p:cNvPr id="89" name="Freeform 146"/>
              <p:cNvSpPr>
                <a:spLocks/>
              </p:cNvSpPr>
              <p:nvPr/>
            </p:nvSpPr>
            <p:spPr bwMode="auto">
              <a:xfrm>
                <a:off x="5907" y="5140"/>
                <a:ext cx="183" cy="161"/>
              </a:xfrm>
              <a:custGeom>
                <a:avLst/>
                <a:gdLst>
                  <a:gd name="T0" fmla="*/ 183 w 183"/>
                  <a:gd name="T1" fmla="*/ 80 h 161"/>
                  <a:gd name="T2" fmla="*/ 157 w 183"/>
                  <a:gd name="T3" fmla="*/ 24 h 161"/>
                  <a:gd name="T4" fmla="*/ 94 w 183"/>
                  <a:gd name="T5" fmla="*/ 0 h 161"/>
                  <a:gd name="T6" fmla="*/ 69 w 183"/>
                  <a:gd name="T7" fmla="*/ 2 h 161"/>
                  <a:gd name="T8" fmla="*/ 14 w 183"/>
                  <a:gd name="T9" fmla="*/ 37 h 161"/>
                  <a:gd name="T10" fmla="*/ 0 w 183"/>
                  <a:gd name="T11" fmla="*/ 76 h 161"/>
                  <a:gd name="T12" fmla="*/ 3 w 183"/>
                  <a:gd name="T13" fmla="*/ 98 h 161"/>
                  <a:gd name="T14" fmla="*/ 42 w 183"/>
                  <a:gd name="T15" fmla="*/ 147 h 161"/>
                  <a:gd name="T16" fmla="*/ 85 w 183"/>
                  <a:gd name="T17" fmla="*/ 160 h 161"/>
                  <a:gd name="T18" fmla="*/ 111 w 183"/>
                  <a:gd name="T19" fmla="*/ 158 h 161"/>
                  <a:gd name="T20" fmla="*/ 168 w 183"/>
                  <a:gd name="T21" fmla="*/ 124 h 161"/>
                  <a:gd name="T22" fmla="*/ 183 w 183"/>
                  <a:gd name="T23" fmla="*/ 80 h 1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3"/>
                  <a:gd name="T37" fmla="*/ 0 h 161"/>
                  <a:gd name="T38" fmla="*/ 183 w 183"/>
                  <a:gd name="T39" fmla="*/ 161 h 1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3" h="161">
                    <a:moveTo>
                      <a:pt x="183" y="80"/>
                    </a:moveTo>
                    <a:lnTo>
                      <a:pt x="157" y="24"/>
                    </a:lnTo>
                    <a:lnTo>
                      <a:pt x="94" y="0"/>
                    </a:lnTo>
                    <a:lnTo>
                      <a:pt x="69" y="2"/>
                    </a:lnTo>
                    <a:lnTo>
                      <a:pt x="14" y="37"/>
                    </a:lnTo>
                    <a:lnTo>
                      <a:pt x="0" y="76"/>
                    </a:lnTo>
                    <a:lnTo>
                      <a:pt x="3" y="98"/>
                    </a:lnTo>
                    <a:lnTo>
                      <a:pt x="42" y="147"/>
                    </a:lnTo>
                    <a:lnTo>
                      <a:pt x="85" y="160"/>
                    </a:lnTo>
                    <a:lnTo>
                      <a:pt x="111" y="158"/>
                    </a:lnTo>
                    <a:lnTo>
                      <a:pt x="168" y="124"/>
                    </a:lnTo>
                    <a:lnTo>
                      <a:pt x="183" y="8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73" name="Group 147"/>
            <p:cNvGrpSpPr>
              <a:grpSpLocks/>
            </p:cNvGrpSpPr>
            <p:nvPr/>
          </p:nvGrpSpPr>
          <p:grpSpPr bwMode="auto">
            <a:xfrm>
              <a:off x="5832" y="5209"/>
              <a:ext cx="80" cy="18"/>
              <a:chOff x="5832" y="5209"/>
              <a:chExt cx="80" cy="18"/>
            </a:xfrm>
          </p:grpSpPr>
          <p:sp>
            <p:nvSpPr>
              <p:cNvPr id="88" name="Freeform 148"/>
              <p:cNvSpPr>
                <a:spLocks/>
              </p:cNvSpPr>
              <p:nvPr/>
            </p:nvSpPr>
            <p:spPr bwMode="auto">
              <a:xfrm>
                <a:off x="5832" y="5209"/>
                <a:ext cx="80" cy="18"/>
              </a:xfrm>
              <a:custGeom>
                <a:avLst/>
                <a:gdLst>
                  <a:gd name="T0" fmla="*/ 76 w 80"/>
                  <a:gd name="T1" fmla="*/ 0 h 18"/>
                  <a:gd name="T2" fmla="*/ 5 w 80"/>
                  <a:gd name="T3" fmla="*/ 0 h 18"/>
                  <a:gd name="T4" fmla="*/ 0 w 80"/>
                  <a:gd name="T5" fmla="*/ 4 h 18"/>
                  <a:gd name="T6" fmla="*/ 0 w 80"/>
                  <a:gd name="T7" fmla="*/ 13 h 18"/>
                  <a:gd name="T8" fmla="*/ 5 w 80"/>
                  <a:gd name="T9" fmla="*/ 18 h 18"/>
                  <a:gd name="T10" fmla="*/ 76 w 80"/>
                  <a:gd name="T11" fmla="*/ 18 h 18"/>
                  <a:gd name="T12" fmla="*/ 80 w 80"/>
                  <a:gd name="T13" fmla="*/ 13 h 18"/>
                  <a:gd name="T14" fmla="*/ 80 w 80"/>
                  <a:gd name="T15" fmla="*/ 4 h 18"/>
                  <a:gd name="T16" fmla="*/ 76 w 8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8"/>
                  <a:gd name="T29" fmla="*/ 80 w 8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8">
                    <a:moveTo>
                      <a:pt x="76" y="0"/>
                    </a:moveTo>
                    <a:lnTo>
                      <a:pt x="5" y="0"/>
                    </a:lnTo>
                    <a:lnTo>
                      <a:pt x="0" y="4"/>
                    </a:lnTo>
                    <a:lnTo>
                      <a:pt x="0" y="13"/>
                    </a:lnTo>
                    <a:lnTo>
                      <a:pt x="5" y="18"/>
                    </a:lnTo>
                    <a:lnTo>
                      <a:pt x="76" y="18"/>
                    </a:lnTo>
                    <a:lnTo>
                      <a:pt x="80" y="13"/>
                    </a:lnTo>
                    <a:lnTo>
                      <a:pt x="80" y="4"/>
                    </a:lnTo>
                    <a:lnTo>
                      <a:pt x="76"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74" name="Group 149"/>
            <p:cNvGrpSpPr>
              <a:grpSpLocks/>
            </p:cNvGrpSpPr>
            <p:nvPr/>
          </p:nvGrpSpPr>
          <p:grpSpPr bwMode="auto">
            <a:xfrm>
              <a:off x="5892" y="5209"/>
              <a:ext cx="20" cy="18"/>
              <a:chOff x="5892" y="5209"/>
              <a:chExt cx="20" cy="18"/>
            </a:xfrm>
          </p:grpSpPr>
          <p:sp>
            <p:nvSpPr>
              <p:cNvPr id="87" name="Freeform 150"/>
              <p:cNvSpPr>
                <a:spLocks/>
              </p:cNvSpPr>
              <p:nvPr/>
            </p:nvSpPr>
            <p:spPr bwMode="auto">
              <a:xfrm>
                <a:off x="5892" y="5209"/>
                <a:ext cx="20" cy="18"/>
              </a:xfrm>
              <a:custGeom>
                <a:avLst/>
                <a:gdLst>
                  <a:gd name="T0" fmla="*/ 16 w 20"/>
                  <a:gd name="T1" fmla="*/ 0 h 18"/>
                  <a:gd name="T2" fmla="*/ 5 w 20"/>
                  <a:gd name="T3" fmla="*/ 0 h 18"/>
                  <a:gd name="T4" fmla="*/ 0 w 20"/>
                  <a:gd name="T5" fmla="*/ 4 h 18"/>
                  <a:gd name="T6" fmla="*/ 0 w 20"/>
                  <a:gd name="T7" fmla="*/ 13 h 18"/>
                  <a:gd name="T8" fmla="*/ 5 w 20"/>
                  <a:gd name="T9" fmla="*/ 18 h 18"/>
                  <a:gd name="T10" fmla="*/ 16 w 20"/>
                  <a:gd name="T11" fmla="*/ 18 h 18"/>
                  <a:gd name="T12" fmla="*/ 20 w 20"/>
                  <a:gd name="T13" fmla="*/ 13 h 18"/>
                  <a:gd name="T14" fmla="*/ 20 w 20"/>
                  <a:gd name="T15" fmla="*/ 4 h 18"/>
                  <a:gd name="T16" fmla="*/ 16 w 20"/>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8"/>
                  <a:gd name="T29" fmla="*/ 20 w 20"/>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8">
                    <a:moveTo>
                      <a:pt x="16" y="0"/>
                    </a:moveTo>
                    <a:lnTo>
                      <a:pt x="5" y="0"/>
                    </a:lnTo>
                    <a:lnTo>
                      <a:pt x="0" y="4"/>
                    </a:lnTo>
                    <a:lnTo>
                      <a:pt x="0" y="13"/>
                    </a:lnTo>
                    <a:lnTo>
                      <a:pt x="5" y="18"/>
                    </a:lnTo>
                    <a:lnTo>
                      <a:pt x="16" y="18"/>
                    </a:lnTo>
                    <a:lnTo>
                      <a:pt x="20" y="13"/>
                    </a:lnTo>
                    <a:lnTo>
                      <a:pt x="20" y="4"/>
                    </a:lnTo>
                    <a:lnTo>
                      <a:pt x="16" y="0"/>
                    </a:lnTo>
                  </a:path>
                </a:pathLst>
              </a:custGeom>
              <a:solidFill>
                <a:srgbClr val="329932"/>
              </a:solidFill>
              <a:ln w="9525">
                <a:noFill/>
                <a:round/>
                <a:headEnd/>
                <a:tailEnd/>
              </a:ln>
            </p:spPr>
            <p:txBody>
              <a:bodyPr/>
              <a:lstStyle/>
              <a:p>
                <a:endParaRPr lang="en-US" dirty="0">
                  <a:latin typeface="Arial" pitchFamily="34" charset="0"/>
                  <a:cs typeface="Arial" pitchFamily="34" charset="0"/>
                </a:endParaRPr>
              </a:p>
            </p:txBody>
          </p:sp>
        </p:grpSp>
        <p:grpSp>
          <p:nvGrpSpPr>
            <p:cNvPr id="75" name="Group 151"/>
            <p:cNvGrpSpPr>
              <a:grpSpLocks/>
            </p:cNvGrpSpPr>
            <p:nvPr/>
          </p:nvGrpSpPr>
          <p:grpSpPr bwMode="auto">
            <a:xfrm>
              <a:off x="5832" y="5209"/>
              <a:ext cx="80" cy="18"/>
              <a:chOff x="5832" y="5209"/>
              <a:chExt cx="80" cy="18"/>
            </a:xfrm>
          </p:grpSpPr>
          <p:sp>
            <p:nvSpPr>
              <p:cNvPr id="86" name="Freeform 152"/>
              <p:cNvSpPr>
                <a:spLocks/>
              </p:cNvSpPr>
              <p:nvPr/>
            </p:nvSpPr>
            <p:spPr bwMode="auto">
              <a:xfrm>
                <a:off x="5832" y="5209"/>
                <a:ext cx="80" cy="18"/>
              </a:xfrm>
              <a:custGeom>
                <a:avLst/>
                <a:gdLst>
                  <a:gd name="T0" fmla="*/ 80 w 80"/>
                  <a:gd name="T1" fmla="*/ 9 h 18"/>
                  <a:gd name="T2" fmla="*/ 80 w 80"/>
                  <a:gd name="T3" fmla="*/ 4 h 18"/>
                  <a:gd name="T4" fmla="*/ 76 w 80"/>
                  <a:gd name="T5" fmla="*/ 0 h 18"/>
                  <a:gd name="T6" fmla="*/ 70 w 80"/>
                  <a:gd name="T7" fmla="*/ 0 h 18"/>
                  <a:gd name="T8" fmla="*/ 10 w 80"/>
                  <a:gd name="T9" fmla="*/ 0 h 18"/>
                  <a:gd name="T10" fmla="*/ 5 w 80"/>
                  <a:gd name="T11" fmla="*/ 0 h 18"/>
                  <a:gd name="T12" fmla="*/ 0 w 80"/>
                  <a:gd name="T13" fmla="*/ 4 h 18"/>
                  <a:gd name="T14" fmla="*/ 0 w 80"/>
                  <a:gd name="T15" fmla="*/ 9 h 18"/>
                  <a:gd name="T16" fmla="*/ 0 w 80"/>
                  <a:gd name="T17" fmla="*/ 13 h 18"/>
                  <a:gd name="T18" fmla="*/ 5 w 80"/>
                  <a:gd name="T19" fmla="*/ 18 h 18"/>
                  <a:gd name="T20" fmla="*/ 10 w 80"/>
                  <a:gd name="T21" fmla="*/ 18 h 18"/>
                  <a:gd name="T22" fmla="*/ 70 w 80"/>
                  <a:gd name="T23" fmla="*/ 18 h 18"/>
                  <a:gd name="T24" fmla="*/ 76 w 80"/>
                  <a:gd name="T25" fmla="*/ 18 h 18"/>
                  <a:gd name="T26" fmla="*/ 80 w 80"/>
                  <a:gd name="T27" fmla="*/ 13 h 18"/>
                  <a:gd name="T28" fmla="*/ 80 w 80"/>
                  <a:gd name="T29" fmla="*/ 9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0"/>
                  <a:gd name="T46" fmla="*/ 0 h 18"/>
                  <a:gd name="T47" fmla="*/ 80 w 80"/>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0" h="18">
                    <a:moveTo>
                      <a:pt x="80" y="9"/>
                    </a:moveTo>
                    <a:lnTo>
                      <a:pt x="80" y="4"/>
                    </a:lnTo>
                    <a:lnTo>
                      <a:pt x="76" y="0"/>
                    </a:lnTo>
                    <a:lnTo>
                      <a:pt x="70" y="0"/>
                    </a:lnTo>
                    <a:lnTo>
                      <a:pt x="10" y="0"/>
                    </a:lnTo>
                    <a:lnTo>
                      <a:pt x="5" y="0"/>
                    </a:lnTo>
                    <a:lnTo>
                      <a:pt x="0" y="4"/>
                    </a:lnTo>
                    <a:lnTo>
                      <a:pt x="0" y="9"/>
                    </a:lnTo>
                    <a:lnTo>
                      <a:pt x="0" y="13"/>
                    </a:lnTo>
                    <a:lnTo>
                      <a:pt x="5" y="18"/>
                    </a:lnTo>
                    <a:lnTo>
                      <a:pt x="10" y="18"/>
                    </a:lnTo>
                    <a:lnTo>
                      <a:pt x="70" y="18"/>
                    </a:lnTo>
                    <a:lnTo>
                      <a:pt x="76" y="18"/>
                    </a:lnTo>
                    <a:lnTo>
                      <a:pt x="80" y="13"/>
                    </a:lnTo>
                    <a:lnTo>
                      <a:pt x="80" y="9"/>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76" name="Group 153"/>
            <p:cNvGrpSpPr>
              <a:grpSpLocks/>
            </p:cNvGrpSpPr>
            <p:nvPr/>
          </p:nvGrpSpPr>
          <p:grpSpPr bwMode="auto">
            <a:xfrm>
              <a:off x="5892" y="5209"/>
              <a:ext cx="10" cy="18"/>
              <a:chOff x="5892" y="5209"/>
              <a:chExt cx="10" cy="18"/>
            </a:xfrm>
          </p:grpSpPr>
          <p:sp>
            <p:nvSpPr>
              <p:cNvPr id="85" name="Freeform 154"/>
              <p:cNvSpPr>
                <a:spLocks/>
              </p:cNvSpPr>
              <p:nvPr/>
            </p:nvSpPr>
            <p:spPr bwMode="auto">
              <a:xfrm>
                <a:off x="5892" y="5209"/>
                <a:ext cx="10" cy="18"/>
              </a:xfrm>
              <a:custGeom>
                <a:avLst/>
                <a:gdLst>
                  <a:gd name="T0" fmla="*/ 10 w 10"/>
                  <a:gd name="T1" fmla="*/ 0 h 18"/>
                  <a:gd name="T2" fmla="*/ 5 w 10"/>
                  <a:gd name="T3" fmla="*/ 0 h 18"/>
                  <a:gd name="T4" fmla="*/ 0 w 10"/>
                  <a:gd name="T5" fmla="*/ 4 h 18"/>
                  <a:gd name="T6" fmla="*/ 0 w 10"/>
                  <a:gd name="T7" fmla="*/ 9 h 18"/>
                  <a:gd name="T8" fmla="*/ 0 w 10"/>
                  <a:gd name="T9" fmla="*/ 13 h 18"/>
                  <a:gd name="T10" fmla="*/ 5 w 10"/>
                  <a:gd name="T11" fmla="*/ 18 h 18"/>
                  <a:gd name="T12" fmla="*/ 10 w 10"/>
                  <a:gd name="T13" fmla="*/ 18 h 18"/>
                  <a:gd name="T14" fmla="*/ 0 60000 65536"/>
                  <a:gd name="T15" fmla="*/ 0 60000 65536"/>
                  <a:gd name="T16" fmla="*/ 0 60000 65536"/>
                  <a:gd name="T17" fmla="*/ 0 60000 65536"/>
                  <a:gd name="T18" fmla="*/ 0 60000 65536"/>
                  <a:gd name="T19" fmla="*/ 0 60000 65536"/>
                  <a:gd name="T20" fmla="*/ 0 60000 65536"/>
                  <a:gd name="T21" fmla="*/ 0 w 10"/>
                  <a:gd name="T22" fmla="*/ 0 h 18"/>
                  <a:gd name="T23" fmla="*/ 10 w 10"/>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8">
                    <a:moveTo>
                      <a:pt x="10" y="0"/>
                    </a:moveTo>
                    <a:lnTo>
                      <a:pt x="5" y="0"/>
                    </a:lnTo>
                    <a:lnTo>
                      <a:pt x="0" y="4"/>
                    </a:lnTo>
                    <a:lnTo>
                      <a:pt x="0" y="9"/>
                    </a:lnTo>
                    <a:lnTo>
                      <a:pt x="0" y="13"/>
                    </a:lnTo>
                    <a:lnTo>
                      <a:pt x="5" y="18"/>
                    </a:lnTo>
                    <a:lnTo>
                      <a:pt x="10" y="18"/>
                    </a:lnTo>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77" name="Group 155"/>
            <p:cNvGrpSpPr>
              <a:grpSpLocks/>
            </p:cNvGrpSpPr>
            <p:nvPr/>
          </p:nvGrpSpPr>
          <p:grpSpPr bwMode="auto">
            <a:xfrm>
              <a:off x="6007" y="5166"/>
              <a:ext cx="68" cy="109"/>
              <a:chOff x="6007" y="5166"/>
              <a:chExt cx="68" cy="109"/>
            </a:xfrm>
          </p:grpSpPr>
          <p:sp>
            <p:nvSpPr>
              <p:cNvPr id="84" name="Freeform 156"/>
              <p:cNvSpPr>
                <a:spLocks/>
              </p:cNvSpPr>
              <p:nvPr/>
            </p:nvSpPr>
            <p:spPr bwMode="auto">
              <a:xfrm>
                <a:off x="6007" y="5166"/>
                <a:ext cx="68" cy="109"/>
              </a:xfrm>
              <a:custGeom>
                <a:avLst/>
                <a:gdLst>
                  <a:gd name="T0" fmla="*/ 35 w 68"/>
                  <a:gd name="T1" fmla="*/ 0 h 109"/>
                  <a:gd name="T2" fmla="*/ 0 w 68"/>
                  <a:gd name="T3" fmla="*/ 0 h 109"/>
                  <a:gd name="T4" fmla="*/ 0 w 68"/>
                  <a:gd name="T5" fmla="*/ 109 h 109"/>
                  <a:gd name="T6" fmla="*/ 42 w 68"/>
                  <a:gd name="T7" fmla="*/ 108 h 109"/>
                  <a:gd name="T8" fmla="*/ 55 w 68"/>
                  <a:gd name="T9" fmla="*/ 97 h 109"/>
                  <a:gd name="T10" fmla="*/ 65 w 68"/>
                  <a:gd name="T11" fmla="*/ 77 h 109"/>
                  <a:gd name="T12" fmla="*/ 68 w 68"/>
                  <a:gd name="T13" fmla="*/ 49 h 109"/>
                  <a:gd name="T14" fmla="*/ 63 w 68"/>
                  <a:gd name="T15" fmla="*/ 24 h 109"/>
                  <a:gd name="T16" fmla="*/ 51 w 68"/>
                  <a:gd name="T17" fmla="*/ 7 h 109"/>
                  <a:gd name="T18" fmla="*/ 35 w 6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09"/>
                  <a:gd name="T32" fmla="*/ 68 w 6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09">
                    <a:moveTo>
                      <a:pt x="35" y="0"/>
                    </a:moveTo>
                    <a:lnTo>
                      <a:pt x="0" y="0"/>
                    </a:lnTo>
                    <a:lnTo>
                      <a:pt x="0" y="109"/>
                    </a:lnTo>
                    <a:lnTo>
                      <a:pt x="42" y="108"/>
                    </a:lnTo>
                    <a:lnTo>
                      <a:pt x="55" y="97"/>
                    </a:lnTo>
                    <a:lnTo>
                      <a:pt x="65" y="77"/>
                    </a:lnTo>
                    <a:lnTo>
                      <a:pt x="68" y="49"/>
                    </a:lnTo>
                    <a:lnTo>
                      <a:pt x="63" y="24"/>
                    </a:lnTo>
                    <a:lnTo>
                      <a:pt x="51" y="7"/>
                    </a:lnTo>
                    <a:lnTo>
                      <a:pt x="35"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78" name="Group 157"/>
            <p:cNvGrpSpPr>
              <a:grpSpLocks/>
            </p:cNvGrpSpPr>
            <p:nvPr/>
          </p:nvGrpSpPr>
          <p:grpSpPr bwMode="auto">
            <a:xfrm>
              <a:off x="6007" y="5166"/>
              <a:ext cx="68" cy="109"/>
              <a:chOff x="6007" y="5166"/>
              <a:chExt cx="68" cy="109"/>
            </a:xfrm>
          </p:grpSpPr>
          <p:sp>
            <p:nvSpPr>
              <p:cNvPr id="83" name="Freeform 158"/>
              <p:cNvSpPr>
                <a:spLocks/>
              </p:cNvSpPr>
              <p:nvPr/>
            </p:nvSpPr>
            <p:spPr bwMode="auto">
              <a:xfrm>
                <a:off x="6007" y="5166"/>
                <a:ext cx="68" cy="109"/>
              </a:xfrm>
              <a:custGeom>
                <a:avLst/>
                <a:gdLst>
                  <a:gd name="T0" fmla="*/ 35 w 68"/>
                  <a:gd name="T1" fmla="*/ 0 h 109"/>
                  <a:gd name="T2" fmla="*/ 51 w 68"/>
                  <a:gd name="T3" fmla="*/ 7 h 109"/>
                  <a:gd name="T4" fmla="*/ 63 w 68"/>
                  <a:gd name="T5" fmla="*/ 24 h 109"/>
                  <a:gd name="T6" fmla="*/ 68 w 68"/>
                  <a:gd name="T7" fmla="*/ 49 h 109"/>
                  <a:gd name="T8" fmla="*/ 65 w 68"/>
                  <a:gd name="T9" fmla="*/ 77 h 109"/>
                  <a:gd name="T10" fmla="*/ 55 w 68"/>
                  <a:gd name="T11" fmla="*/ 97 h 109"/>
                  <a:gd name="T12" fmla="*/ 42 w 68"/>
                  <a:gd name="T13" fmla="*/ 108 h 109"/>
                  <a:gd name="T14" fmla="*/ 0 w 68"/>
                  <a:gd name="T15" fmla="*/ 109 h 109"/>
                  <a:gd name="T16" fmla="*/ 0 w 68"/>
                  <a:gd name="T17" fmla="*/ 0 h 109"/>
                  <a:gd name="T18" fmla="*/ 35 w 6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09"/>
                  <a:gd name="T32" fmla="*/ 68 w 6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09">
                    <a:moveTo>
                      <a:pt x="35" y="0"/>
                    </a:moveTo>
                    <a:lnTo>
                      <a:pt x="51" y="7"/>
                    </a:lnTo>
                    <a:lnTo>
                      <a:pt x="63" y="24"/>
                    </a:lnTo>
                    <a:lnTo>
                      <a:pt x="68" y="49"/>
                    </a:lnTo>
                    <a:lnTo>
                      <a:pt x="65" y="77"/>
                    </a:lnTo>
                    <a:lnTo>
                      <a:pt x="55" y="97"/>
                    </a:lnTo>
                    <a:lnTo>
                      <a:pt x="42" y="108"/>
                    </a:lnTo>
                    <a:lnTo>
                      <a:pt x="0" y="109"/>
                    </a:lnTo>
                    <a:lnTo>
                      <a:pt x="0" y="0"/>
                    </a:lnTo>
                    <a:lnTo>
                      <a:pt x="35"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79" name="Group 159"/>
            <p:cNvGrpSpPr>
              <a:grpSpLocks/>
            </p:cNvGrpSpPr>
            <p:nvPr/>
          </p:nvGrpSpPr>
          <p:grpSpPr bwMode="auto">
            <a:xfrm>
              <a:off x="5923" y="5166"/>
              <a:ext cx="68" cy="109"/>
              <a:chOff x="5923" y="5166"/>
              <a:chExt cx="68" cy="109"/>
            </a:xfrm>
          </p:grpSpPr>
          <p:sp>
            <p:nvSpPr>
              <p:cNvPr id="82" name="Freeform 160"/>
              <p:cNvSpPr>
                <a:spLocks/>
              </p:cNvSpPr>
              <p:nvPr/>
            </p:nvSpPr>
            <p:spPr bwMode="auto">
              <a:xfrm>
                <a:off x="5923" y="5166"/>
                <a:ext cx="68" cy="109"/>
              </a:xfrm>
              <a:custGeom>
                <a:avLst/>
                <a:gdLst>
                  <a:gd name="T0" fmla="*/ 69 w 68"/>
                  <a:gd name="T1" fmla="*/ 0 h 109"/>
                  <a:gd name="T2" fmla="*/ 27 w 68"/>
                  <a:gd name="T3" fmla="*/ 2 h 109"/>
                  <a:gd name="T4" fmla="*/ 13 w 68"/>
                  <a:gd name="T5" fmla="*/ 13 h 109"/>
                  <a:gd name="T6" fmla="*/ 4 w 68"/>
                  <a:gd name="T7" fmla="*/ 33 h 109"/>
                  <a:gd name="T8" fmla="*/ 0 w 68"/>
                  <a:gd name="T9" fmla="*/ 61 h 109"/>
                  <a:gd name="T10" fmla="*/ 7 w 68"/>
                  <a:gd name="T11" fmla="*/ 85 h 109"/>
                  <a:gd name="T12" fmla="*/ 19 w 68"/>
                  <a:gd name="T13" fmla="*/ 103 h 109"/>
                  <a:gd name="T14" fmla="*/ 35 w 68"/>
                  <a:gd name="T15" fmla="*/ 109 h 109"/>
                  <a:gd name="T16" fmla="*/ 69 w 68"/>
                  <a:gd name="T17" fmla="*/ 109 h 109"/>
                  <a:gd name="T18" fmla="*/ 69 w 68"/>
                  <a:gd name="T19" fmla="*/ 0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09"/>
                  <a:gd name="T32" fmla="*/ 68 w 6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09">
                    <a:moveTo>
                      <a:pt x="69" y="0"/>
                    </a:moveTo>
                    <a:lnTo>
                      <a:pt x="27" y="2"/>
                    </a:lnTo>
                    <a:lnTo>
                      <a:pt x="13" y="13"/>
                    </a:lnTo>
                    <a:lnTo>
                      <a:pt x="4" y="33"/>
                    </a:lnTo>
                    <a:lnTo>
                      <a:pt x="0" y="61"/>
                    </a:lnTo>
                    <a:lnTo>
                      <a:pt x="7" y="85"/>
                    </a:lnTo>
                    <a:lnTo>
                      <a:pt x="19" y="103"/>
                    </a:lnTo>
                    <a:lnTo>
                      <a:pt x="35" y="109"/>
                    </a:lnTo>
                    <a:lnTo>
                      <a:pt x="69" y="109"/>
                    </a:lnTo>
                    <a:lnTo>
                      <a:pt x="69"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80" name="Group 161"/>
            <p:cNvGrpSpPr>
              <a:grpSpLocks/>
            </p:cNvGrpSpPr>
            <p:nvPr/>
          </p:nvGrpSpPr>
          <p:grpSpPr bwMode="auto">
            <a:xfrm>
              <a:off x="5923" y="5166"/>
              <a:ext cx="68" cy="109"/>
              <a:chOff x="5923" y="5166"/>
              <a:chExt cx="68" cy="109"/>
            </a:xfrm>
          </p:grpSpPr>
          <p:sp>
            <p:nvSpPr>
              <p:cNvPr id="81" name="Freeform 162"/>
              <p:cNvSpPr>
                <a:spLocks/>
              </p:cNvSpPr>
              <p:nvPr/>
            </p:nvSpPr>
            <p:spPr bwMode="auto">
              <a:xfrm>
                <a:off x="5923" y="5166"/>
                <a:ext cx="68" cy="109"/>
              </a:xfrm>
              <a:custGeom>
                <a:avLst/>
                <a:gdLst>
                  <a:gd name="T0" fmla="*/ 35 w 68"/>
                  <a:gd name="T1" fmla="*/ 109 h 109"/>
                  <a:gd name="T2" fmla="*/ 19 w 68"/>
                  <a:gd name="T3" fmla="*/ 103 h 109"/>
                  <a:gd name="T4" fmla="*/ 7 w 68"/>
                  <a:gd name="T5" fmla="*/ 85 h 109"/>
                  <a:gd name="T6" fmla="*/ 0 w 68"/>
                  <a:gd name="T7" fmla="*/ 61 h 109"/>
                  <a:gd name="T8" fmla="*/ 4 w 68"/>
                  <a:gd name="T9" fmla="*/ 33 h 109"/>
                  <a:gd name="T10" fmla="*/ 13 w 68"/>
                  <a:gd name="T11" fmla="*/ 13 h 109"/>
                  <a:gd name="T12" fmla="*/ 27 w 68"/>
                  <a:gd name="T13" fmla="*/ 2 h 109"/>
                  <a:gd name="T14" fmla="*/ 69 w 68"/>
                  <a:gd name="T15" fmla="*/ 0 h 109"/>
                  <a:gd name="T16" fmla="*/ 69 w 68"/>
                  <a:gd name="T17" fmla="*/ 109 h 109"/>
                  <a:gd name="T18" fmla="*/ 35 w 68"/>
                  <a:gd name="T19" fmla="*/ 109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109"/>
                  <a:gd name="T32" fmla="*/ 68 w 68"/>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109">
                    <a:moveTo>
                      <a:pt x="35" y="109"/>
                    </a:moveTo>
                    <a:lnTo>
                      <a:pt x="19" y="103"/>
                    </a:lnTo>
                    <a:lnTo>
                      <a:pt x="7" y="85"/>
                    </a:lnTo>
                    <a:lnTo>
                      <a:pt x="0" y="61"/>
                    </a:lnTo>
                    <a:lnTo>
                      <a:pt x="4" y="33"/>
                    </a:lnTo>
                    <a:lnTo>
                      <a:pt x="13" y="13"/>
                    </a:lnTo>
                    <a:lnTo>
                      <a:pt x="27" y="2"/>
                    </a:lnTo>
                    <a:lnTo>
                      <a:pt x="69" y="0"/>
                    </a:lnTo>
                    <a:lnTo>
                      <a:pt x="69" y="109"/>
                    </a:lnTo>
                    <a:lnTo>
                      <a:pt x="35" y="109"/>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sp>
        <p:nvSpPr>
          <p:cNvPr id="146" name="Freeform 114"/>
          <p:cNvSpPr>
            <a:spLocks/>
          </p:cNvSpPr>
          <p:nvPr/>
        </p:nvSpPr>
        <p:spPr bwMode="auto">
          <a:xfrm>
            <a:off x="2847975" y="2322513"/>
            <a:ext cx="217488" cy="561975"/>
          </a:xfrm>
          <a:custGeom>
            <a:avLst/>
            <a:gdLst>
              <a:gd name="T0" fmla="*/ 2147483647 w 323"/>
              <a:gd name="T1" fmla="*/ 2147483647 h 767"/>
              <a:gd name="T2" fmla="*/ 2147483647 w 323"/>
              <a:gd name="T3" fmla="*/ 2147483647 h 767"/>
              <a:gd name="T4" fmla="*/ 2147483647 w 323"/>
              <a:gd name="T5" fmla="*/ 2147483647 h 767"/>
              <a:gd name="T6" fmla="*/ 2147483647 w 323"/>
              <a:gd name="T7" fmla="*/ 2147483647 h 767"/>
              <a:gd name="T8" fmla="*/ 2147483647 w 323"/>
              <a:gd name="T9" fmla="*/ 2147483647 h 767"/>
              <a:gd name="T10" fmla="*/ 2147483647 w 323"/>
              <a:gd name="T11" fmla="*/ 2147483647 h 767"/>
              <a:gd name="T12" fmla="*/ 2147483647 w 323"/>
              <a:gd name="T13" fmla="*/ 2147483647 h 767"/>
              <a:gd name="T14" fmla="*/ 0 w 323"/>
              <a:gd name="T15" fmla="*/ 2147483647 h 767"/>
              <a:gd name="T16" fmla="*/ 2147483647 w 323"/>
              <a:gd name="T17" fmla="*/ 2147483647 h 767"/>
              <a:gd name="T18" fmla="*/ 2147483647 w 323"/>
              <a:gd name="T19" fmla="*/ 2147483647 h 767"/>
              <a:gd name="T20" fmla="*/ 2147483647 w 323"/>
              <a:gd name="T21" fmla="*/ 2147483647 h 767"/>
              <a:gd name="T22" fmla="*/ 2147483647 w 323"/>
              <a:gd name="T23" fmla="*/ 2147483647 h 767"/>
              <a:gd name="T24" fmla="*/ 2147483647 w 323"/>
              <a:gd name="T25" fmla="*/ 2147483647 h 767"/>
              <a:gd name="T26" fmla="*/ 2147483647 w 323"/>
              <a:gd name="T27" fmla="*/ 2147483647 h 767"/>
              <a:gd name="T28" fmla="*/ 2147483647 w 323"/>
              <a:gd name="T29" fmla="*/ 2147483647 h 767"/>
              <a:gd name="T30" fmla="*/ 2147483647 w 323"/>
              <a:gd name="T31" fmla="*/ 2147483647 h 767"/>
              <a:gd name="T32" fmla="*/ 2147483647 w 323"/>
              <a:gd name="T33" fmla="*/ 2147483647 h 767"/>
              <a:gd name="T34" fmla="*/ 2147483647 w 323"/>
              <a:gd name="T35" fmla="*/ 2147483647 h 767"/>
              <a:gd name="T36" fmla="*/ 2147483647 w 323"/>
              <a:gd name="T37" fmla="*/ 2147483647 h 767"/>
              <a:gd name="T38" fmla="*/ 2147483647 w 323"/>
              <a:gd name="T39" fmla="*/ 2147483647 h 767"/>
              <a:gd name="T40" fmla="*/ 2147483647 w 323"/>
              <a:gd name="T41" fmla="*/ 2147483647 h 767"/>
              <a:gd name="T42" fmla="*/ 2147483647 w 323"/>
              <a:gd name="T43" fmla="*/ 0 h 767"/>
              <a:gd name="T44" fmla="*/ 2147483647 w 323"/>
              <a:gd name="T45" fmla="*/ 2147483647 h 7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3"/>
              <a:gd name="T70" fmla="*/ 0 h 767"/>
              <a:gd name="T71" fmla="*/ 323 w 323"/>
              <a:gd name="T72" fmla="*/ 767 h 7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3" h="767">
                <a:moveTo>
                  <a:pt x="44" y="331"/>
                </a:moveTo>
                <a:lnTo>
                  <a:pt x="51" y="338"/>
                </a:lnTo>
                <a:lnTo>
                  <a:pt x="52" y="350"/>
                </a:lnTo>
                <a:lnTo>
                  <a:pt x="49" y="363"/>
                </a:lnTo>
                <a:lnTo>
                  <a:pt x="45" y="375"/>
                </a:lnTo>
                <a:lnTo>
                  <a:pt x="37" y="385"/>
                </a:lnTo>
                <a:lnTo>
                  <a:pt x="27" y="387"/>
                </a:lnTo>
                <a:lnTo>
                  <a:pt x="0" y="767"/>
                </a:lnTo>
                <a:lnTo>
                  <a:pt x="73" y="740"/>
                </a:lnTo>
                <a:lnTo>
                  <a:pt x="126" y="705"/>
                </a:lnTo>
                <a:lnTo>
                  <a:pt x="175" y="659"/>
                </a:lnTo>
                <a:lnTo>
                  <a:pt x="219" y="602"/>
                </a:lnTo>
                <a:lnTo>
                  <a:pt x="257" y="537"/>
                </a:lnTo>
                <a:lnTo>
                  <a:pt x="288" y="464"/>
                </a:lnTo>
                <a:lnTo>
                  <a:pt x="309" y="386"/>
                </a:lnTo>
                <a:lnTo>
                  <a:pt x="321" y="308"/>
                </a:lnTo>
                <a:lnTo>
                  <a:pt x="323" y="258"/>
                </a:lnTo>
                <a:lnTo>
                  <a:pt x="322" y="234"/>
                </a:lnTo>
                <a:lnTo>
                  <a:pt x="313" y="164"/>
                </a:lnTo>
                <a:lnTo>
                  <a:pt x="295" y="101"/>
                </a:lnTo>
                <a:lnTo>
                  <a:pt x="267" y="45"/>
                </a:lnTo>
                <a:lnTo>
                  <a:pt x="230" y="0"/>
                </a:lnTo>
                <a:lnTo>
                  <a:pt x="44" y="331"/>
                </a:lnTo>
                <a:close/>
              </a:path>
            </a:pathLst>
          </a:custGeom>
          <a:solidFill>
            <a:srgbClr val="FF00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155" name="Group 68"/>
          <p:cNvGrpSpPr>
            <a:grpSpLocks/>
          </p:cNvGrpSpPr>
          <p:nvPr/>
        </p:nvGrpSpPr>
        <p:grpSpPr bwMode="auto">
          <a:xfrm>
            <a:off x="323784" y="4153279"/>
            <a:ext cx="4468933" cy="1524000"/>
            <a:chOff x="1296" y="10973"/>
            <a:chExt cx="6758" cy="1961"/>
          </a:xfrm>
        </p:grpSpPr>
        <p:sp>
          <p:nvSpPr>
            <p:cNvPr id="156"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157" name="Picture 70"/>
            <p:cNvPicPr>
              <a:picLocks noChangeArrowheads="1"/>
            </p:cNvPicPr>
            <p:nvPr/>
          </p:nvPicPr>
          <p:blipFill>
            <a:blip r:embed="rId5" cstate="screen"/>
            <a:srcRect/>
            <a:stretch>
              <a:fillRect/>
            </a:stretch>
          </p:blipFill>
          <p:spPr bwMode="auto">
            <a:xfrm>
              <a:off x="1628" y="11759"/>
              <a:ext cx="662" cy="612"/>
            </a:xfrm>
            <a:prstGeom prst="rect">
              <a:avLst/>
            </a:prstGeom>
            <a:noFill/>
            <a:ln w="9525">
              <a:noFill/>
              <a:miter lim="800000"/>
              <a:headEnd/>
              <a:tailEnd/>
            </a:ln>
          </p:spPr>
        </p:pic>
        <p:pic>
          <p:nvPicPr>
            <p:cNvPr id="158" name="Picture 71"/>
            <p:cNvPicPr>
              <a:picLocks noChangeArrowheads="1"/>
            </p:cNvPicPr>
            <p:nvPr/>
          </p:nvPicPr>
          <p:blipFill>
            <a:blip r:embed="rId6" cstate="screen"/>
            <a:srcRect/>
            <a:stretch>
              <a:fillRect/>
            </a:stretch>
          </p:blipFill>
          <p:spPr bwMode="auto">
            <a:xfrm>
              <a:off x="1718" y="11150"/>
              <a:ext cx="617" cy="579"/>
            </a:xfrm>
            <a:prstGeom prst="rect">
              <a:avLst/>
            </a:prstGeom>
            <a:noFill/>
            <a:ln w="9525">
              <a:noFill/>
              <a:miter lim="800000"/>
              <a:headEnd/>
              <a:tailEnd/>
            </a:ln>
          </p:spPr>
        </p:pic>
        <p:pic>
          <p:nvPicPr>
            <p:cNvPr id="159" name="Picture 72"/>
            <p:cNvPicPr>
              <a:picLocks noChangeArrowheads="1"/>
            </p:cNvPicPr>
            <p:nvPr/>
          </p:nvPicPr>
          <p:blipFill>
            <a:blip r:embed="rId7" cstate="screen"/>
            <a:srcRect/>
            <a:stretch>
              <a:fillRect/>
            </a:stretch>
          </p:blipFill>
          <p:spPr bwMode="auto">
            <a:xfrm>
              <a:off x="1612" y="12366"/>
              <a:ext cx="662" cy="486"/>
            </a:xfrm>
            <a:prstGeom prst="rect">
              <a:avLst/>
            </a:prstGeom>
            <a:noFill/>
            <a:ln w="9525">
              <a:noFill/>
              <a:miter lim="800000"/>
              <a:headEnd/>
              <a:tailEnd/>
            </a:ln>
          </p:spPr>
        </p:pic>
        <p:sp>
          <p:nvSpPr>
            <p:cNvPr id="160" name="Text Box 73"/>
            <p:cNvSpPr txBox="1">
              <a:spLocks noChangeArrowheads="1"/>
            </p:cNvSpPr>
            <p:nvPr/>
          </p:nvSpPr>
          <p:spPr bwMode="auto">
            <a:xfrm>
              <a:off x="2274" y="11737"/>
              <a:ext cx="5320" cy="534"/>
            </a:xfrm>
            <a:prstGeom prst="rect">
              <a:avLst/>
            </a:prstGeom>
            <a:noFill/>
            <a:ln w="9525">
              <a:noFill/>
              <a:miter lim="800000"/>
              <a:headEnd/>
              <a:tailEnd/>
            </a:ln>
          </p:spPr>
          <p:txBody>
            <a:bodyPr lIns="95098" tIns="47549" rIns="95098" bIns="47549"/>
            <a:lstStyle/>
            <a:p>
              <a:pPr>
                <a:spcAft>
                  <a:spcPts val="1000"/>
                </a:spcAft>
              </a:pPr>
              <a:r>
                <a:rPr lang="en-US" sz="2400" dirty="0">
                  <a:latin typeface="Arial" pitchFamily="34" charset="0"/>
                  <a:cs typeface="Arial" pitchFamily="34" charset="0"/>
                </a:rPr>
                <a:t>Primary Search Area</a:t>
              </a:r>
              <a:endParaRPr lang="en-US" sz="4000" dirty="0">
                <a:latin typeface="Arial" pitchFamily="34" charset="0"/>
                <a:cs typeface="Arial" pitchFamily="34" charset="0"/>
              </a:endParaRPr>
            </a:p>
          </p:txBody>
        </p:sp>
        <p:sp>
          <p:nvSpPr>
            <p:cNvPr id="161" name="Text Box 74"/>
            <p:cNvSpPr txBox="1">
              <a:spLocks noChangeArrowheads="1"/>
            </p:cNvSpPr>
            <p:nvPr/>
          </p:nvSpPr>
          <p:spPr bwMode="auto">
            <a:xfrm>
              <a:off x="2254" y="11153"/>
              <a:ext cx="5593" cy="518"/>
            </a:xfrm>
            <a:prstGeom prst="rect">
              <a:avLst/>
            </a:prstGeom>
            <a:noFill/>
            <a:ln w="9525">
              <a:noFill/>
              <a:miter lim="800000"/>
              <a:headEnd/>
              <a:tailEnd/>
            </a:ln>
          </p:spPr>
          <p:txBody>
            <a:bodyPr lIns="95098" tIns="47549" rIns="95098" bIns="47549"/>
            <a:lstStyle/>
            <a:p>
              <a:pPr algn="just">
                <a:spcAft>
                  <a:spcPts val="1000"/>
                </a:spcAft>
              </a:pPr>
              <a:r>
                <a:rPr lang="en-US" sz="2400" dirty="0">
                  <a:latin typeface="Arial" pitchFamily="34" charset="0"/>
                  <a:cs typeface="Arial" pitchFamily="34" charset="0"/>
                </a:rPr>
                <a:t>Secondary Search Area</a:t>
              </a:r>
              <a:endParaRPr lang="en-US" sz="4000" dirty="0">
                <a:latin typeface="Arial" pitchFamily="34" charset="0"/>
                <a:cs typeface="Arial" pitchFamily="34" charset="0"/>
              </a:endParaRPr>
            </a:p>
          </p:txBody>
        </p:sp>
        <p:sp>
          <p:nvSpPr>
            <p:cNvPr id="162" name="Text Box 75"/>
            <p:cNvSpPr txBox="1">
              <a:spLocks noChangeArrowheads="1"/>
            </p:cNvSpPr>
            <p:nvPr/>
          </p:nvSpPr>
          <p:spPr bwMode="auto">
            <a:xfrm>
              <a:off x="2274" y="12295"/>
              <a:ext cx="5504" cy="540"/>
            </a:xfrm>
            <a:prstGeom prst="rect">
              <a:avLst/>
            </a:prstGeom>
            <a:noFill/>
            <a:ln w="9525">
              <a:noFill/>
              <a:miter lim="800000"/>
              <a:headEnd/>
              <a:tailEnd/>
            </a:ln>
          </p:spPr>
          <p:txBody>
            <a:bodyPr lIns="95098" tIns="47549" rIns="95098" bIns="47549"/>
            <a:lstStyle/>
            <a:p>
              <a:pPr>
                <a:spcAft>
                  <a:spcPts val="1000"/>
                </a:spcAft>
              </a:pPr>
              <a:r>
                <a:rPr lang="en-US" sz="2400" dirty="0">
                  <a:latin typeface="Arial" pitchFamily="34" charset="0"/>
                  <a:cs typeface="Arial" pitchFamily="34" charset="0"/>
                </a:rPr>
                <a:t>Detector Sweep</a:t>
              </a:r>
              <a:endParaRPr lang="en-US" sz="40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Actions Required Before VP 360</a:t>
            </a:r>
            <a:endParaRPr lang="en-US" sz="2800" dirty="0"/>
          </a:p>
        </p:txBody>
      </p:sp>
      <p:sp>
        <p:nvSpPr>
          <p:cNvPr id="12" name="Content Placeholder 3"/>
          <p:cNvSpPr>
            <a:spLocks noGrp="1"/>
          </p:cNvSpPr>
          <p:nvPr>
            <p:ph idx="1"/>
          </p:nvPr>
        </p:nvSpPr>
        <p:spPr bwMode="auto">
          <a:xfrm>
            <a:off x="329369" y="1128595"/>
            <a:ext cx="4572000" cy="5334000"/>
          </a:xfrm>
          <a:noFill/>
          <a:ln>
            <a:miter lim="800000"/>
            <a:headEnd/>
            <a:tailEnd/>
          </a:ln>
        </p:spPr>
        <p:txBody>
          <a:bodyPr vert="horz" wrap="square" lIns="91440" tIns="45720" rIns="91440" bIns="45720" numCol="1" anchor="t" anchorCtr="0" compatLnSpc="1">
            <a:prstTxWarp prst="textNoShape">
              <a:avLst/>
            </a:prstTxWarp>
          </a:bodyPr>
          <a:lstStyle/>
          <a:p>
            <a:pPr marL="228600" indent="-228600" eaLnBrk="1" hangingPunct="1">
              <a:spcBef>
                <a:spcPts val="1200"/>
              </a:spcBef>
            </a:pPr>
            <a:r>
              <a:rPr lang="en-US" sz="1800" dirty="0" smtClean="0"/>
              <a:t>Stop short of VP/VA (50m min)</a:t>
            </a:r>
          </a:p>
          <a:p>
            <a:pPr marL="228600" indent="-228600" eaLnBrk="1" hangingPunct="1">
              <a:spcBef>
                <a:spcPts val="1200"/>
              </a:spcBef>
            </a:pPr>
            <a:r>
              <a:rPr lang="en-US" sz="1800" dirty="0" smtClean="0"/>
              <a:t>5/25/200 meter checks</a:t>
            </a:r>
          </a:p>
          <a:p>
            <a:pPr marL="228600" indent="-228600" eaLnBrk="1" hangingPunct="1">
              <a:spcBef>
                <a:spcPts val="1200"/>
              </a:spcBef>
            </a:pPr>
            <a:r>
              <a:rPr lang="en-US" sz="1800" dirty="0" smtClean="0"/>
              <a:t>Ensure security is established</a:t>
            </a:r>
          </a:p>
          <a:p>
            <a:pPr marL="228600" indent="-228600" eaLnBrk="1" hangingPunct="1">
              <a:spcBef>
                <a:spcPts val="1200"/>
              </a:spcBef>
            </a:pPr>
            <a:r>
              <a:rPr lang="en-US" sz="1800" dirty="0" smtClean="0"/>
              <a:t>Form up VP 360 team</a:t>
            </a:r>
          </a:p>
          <a:p>
            <a:pPr marL="228600" indent="-228600" eaLnBrk="1" hangingPunct="1">
              <a:spcBef>
                <a:spcPts val="1200"/>
              </a:spcBef>
            </a:pPr>
            <a:r>
              <a:rPr lang="en-US" sz="1800" dirty="0" smtClean="0"/>
              <a:t>Turn on THOR III (SOP)</a:t>
            </a:r>
          </a:p>
          <a:p>
            <a:pPr marL="228600" indent="-228600" eaLnBrk="1" hangingPunct="1">
              <a:spcBef>
                <a:spcPts val="1200"/>
              </a:spcBef>
            </a:pPr>
            <a:r>
              <a:rPr lang="en-US" sz="1800" dirty="0" smtClean="0"/>
              <a:t>Conduct VP 360 search starting on the  “High Threat” side first</a:t>
            </a:r>
          </a:p>
          <a:p>
            <a:pPr marL="228600" indent="-228600" eaLnBrk="1" hangingPunct="1">
              <a:spcBef>
                <a:spcPts val="1200"/>
              </a:spcBef>
            </a:pPr>
            <a:r>
              <a:rPr lang="en-US" sz="1800" dirty="0" smtClean="0"/>
              <a:t>Front man searches safe route using MD/GPR and mark accordingly including turns</a:t>
            </a:r>
          </a:p>
          <a:p>
            <a:pPr marL="228600" indent="-228600" eaLnBrk="1" hangingPunct="1">
              <a:spcBef>
                <a:spcPts val="1200"/>
              </a:spcBef>
            </a:pPr>
            <a:r>
              <a:rPr lang="en-US" sz="1800" dirty="0" smtClean="0"/>
              <a:t>Second man carries command wire detector</a:t>
            </a:r>
          </a:p>
          <a:p>
            <a:pPr marL="228600" indent="-228600" eaLnBrk="1" hangingPunct="1">
              <a:spcBef>
                <a:spcPts val="1200"/>
              </a:spcBef>
            </a:pPr>
            <a:r>
              <a:rPr lang="en-US" sz="1800" dirty="0" smtClean="0"/>
              <a:t>Rear man picks up or destroys markers (when required)</a:t>
            </a:r>
          </a:p>
          <a:p>
            <a:pPr eaLnBrk="1" hangingPunct="1">
              <a:spcBef>
                <a:spcPts val="1200"/>
              </a:spcBef>
            </a:pPr>
            <a:endParaRPr lang="en-US" sz="1800" dirty="0" smtClean="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18</a:t>
            </a:fld>
            <a:endParaRPr lang="en-US" dirty="0">
              <a:latin typeface="Arial" pitchFamily="34" charset="0"/>
              <a:cs typeface="Arial" pitchFamily="34" charset="0"/>
            </a:endParaRPr>
          </a:p>
        </p:txBody>
      </p:sp>
      <p:pic>
        <p:nvPicPr>
          <p:cNvPr id="11" name="Picture 4" descr="DSC01802"/>
          <p:cNvPicPr>
            <a:picLocks noGrp="1" noChangeAspect="1" noChangeArrowheads="1"/>
          </p:cNvPicPr>
          <p:nvPr>
            <p:ph sz="half" idx="4294967295"/>
          </p:nvPr>
        </p:nvPicPr>
        <p:blipFill>
          <a:blip r:embed="rId3" cstate="screen"/>
          <a:srcRect/>
          <a:stretch>
            <a:fillRect/>
          </a:stretch>
        </p:blipFill>
        <p:spPr bwMode="auto">
          <a:xfrm>
            <a:off x="5491163" y="1349375"/>
            <a:ext cx="3652837" cy="47625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VP 360</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19</a:t>
            </a:fld>
            <a:endParaRPr lang="en-US" dirty="0">
              <a:latin typeface="Arial" pitchFamily="34" charset="0"/>
              <a:cs typeface="Arial" pitchFamily="34" charset="0"/>
            </a:endParaRPr>
          </a:p>
        </p:txBody>
      </p:sp>
      <p:sp>
        <p:nvSpPr>
          <p:cNvPr id="6" name="Text Box 30"/>
          <p:cNvSpPr txBox="1">
            <a:spLocks noChangeArrowheads="1"/>
          </p:cNvSpPr>
          <p:nvPr/>
        </p:nvSpPr>
        <p:spPr bwMode="auto">
          <a:xfrm rot="16200000">
            <a:off x="-1062882" y="3432855"/>
            <a:ext cx="3200228" cy="449850"/>
          </a:xfrm>
          <a:prstGeom prst="rect">
            <a:avLst/>
          </a:prstGeom>
          <a:noFill/>
          <a:ln w="25400">
            <a:noFill/>
            <a:prstDash val="dashDot"/>
            <a:miter lim="800000"/>
            <a:headEnd/>
            <a:tailEnd/>
          </a:ln>
        </p:spPr>
        <p:txBody>
          <a:bodyPr lIns="79304" tIns="39650" rIns="79304" bIns="39650">
            <a:spAutoFit/>
          </a:bodyPr>
          <a:lstStyle/>
          <a:p>
            <a:pPr algn="ctr"/>
            <a:r>
              <a:rPr lang="en-GB" sz="2400" b="1" dirty="0">
                <a:solidFill>
                  <a:srgbClr val="FF0000"/>
                </a:solidFill>
                <a:latin typeface="Arial" pitchFamily="34" charset="0"/>
                <a:cs typeface="Arial" pitchFamily="34" charset="0"/>
              </a:rPr>
              <a:t>High Threat Side</a:t>
            </a:r>
          </a:p>
        </p:txBody>
      </p:sp>
      <p:pic>
        <p:nvPicPr>
          <p:cNvPr id="9" name="Picture 8" descr="VP 360.png"/>
          <p:cNvPicPr>
            <a:picLocks noChangeAspect="1"/>
          </p:cNvPicPr>
          <p:nvPr/>
        </p:nvPicPr>
        <p:blipFill>
          <a:blip r:embed="rId3" cstate="screen"/>
          <a:srcRect l="32072" t="5572" r="15539" b="7773"/>
          <a:stretch>
            <a:fillRect/>
          </a:stretch>
        </p:blipFill>
        <p:spPr>
          <a:xfrm>
            <a:off x="3330996" y="1364776"/>
            <a:ext cx="3115340" cy="4735773"/>
          </a:xfrm>
          <a:prstGeom prst="rect">
            <a:avLst/>
          </a:prstGeom>
        </p:spPr>
      </p:pic>
      <p:sp>
        <p:nvSpPr>
          <p:cNvPr id="11" name="TextBox 10"/>
          <p:cNvSpPr txBox="1"/>
          <p:nvPr/>
        </p:nvSpPr>
        <p:spPr>
          <a:xfrm>
            <a:off x="1034976" y="1533102"/>
            <a:ext cx="2351314" cy="707886"/>
          </a:xfrm>
          <a:prstGeom prst="rect">
            <a:avLst/>
          </a:prstGeom>
          <a:noFill/>
          <a:ln>
            <a:solidFill>
              <a:srgbClr val="FF0000"/>
            </a:solidFill>
          </a:ln>
        </p:spPr>
        <p:txBody>
          <a:bodyPr wrap="square" rtlCol="0">
            <a:spAutoFit/>
          </a:bodyPr>
          <a:lstStyle/>
          <a:p>
            <a:r>
              <a:rPr lang="en-US" sz="2000" dirty="0" smtClean="0">
                <a:solidFill>
                  <a:srgbClr val="FF0000"/>
                </a:solidFill>
                <a:latin typeface="Arial" pitchFamily="34" charset="0"/>
                <a:cs typeface="Arial" pitchFamily="34" charset="0"/>
              </a:rPr>
              <a:t>THOR III based on theater threat</a:t>
            </a:r>
            <a:endParaRPr lang="en-US" sz="2000" dirty="0">
              <a:solidFill>
                <a:srgbClr val="FF0000"/>
              </a:solidFill>
              <a:latin typeface="Arial" pitchFamily="34" charset="0"/>
              <a:cs typeface="Arial" pitchFamily="34" charset="0"/>
            </a:endParaRPr>
          </a:p>
        </p:txBody>
      </p:sp>
      <p:sp>
        <p:nvSpPr>
          <p:cNvPr id="12" name="Rectangle 11"/>
          <p:cNvSpPr/>
          <p:nvPr/>
        </p:nvSpPr>
        <p:spPr>
          <a:xfrm>
            <a:off x="773723" y="2609811"/>
            <a:ext cx="3094891" cy="1938992"/>
          </a:xfrm>
          <a:prstGeom prst="rect">
            <a:avLst/>
          </a:prstGeom>
        </p:spPr>
        <p:txBody>
          <a:bodyPr wrap="square">
            <a:spAutoFit/>
          </a:bodyPr>
          <a:lstStyle/>
          <a:p>
            <a:r>
              <a:rPr lang="en-US" sz="2000" dirty="0" smtClean="0">
                <a:latin typeface="Arial" pitchFamily="34" charset="0"/>
                <a:cs typeface="Arial" pitchFamily="34" charset="0"/>
              </a:rPr>
              <a:t>MD/GPR detector man must start his search 10m from the CW detector man to allow standoff from IEDs when leaving the cleared 5 &amp; 25m area</a:t>
            </a:r>
            <a:endParaRPr lang="en-US" sz="2000" dirty="0">
              <a:latin typeface="Arial" pitchFamily="34" charset="0"/>
              <a:cs typeface="Arial" pitchFamily="34" charset="0"/>
            </a:endParaRPr>
          </a:p>
        </p:txBody>
      </p:sp>
      <p:grpSp>
        <p:nvGrpSpPr>
          <p:cNvPr id="17" name="Group 68"/>
          <p:cNvGrpSpPr>
            <a:grpSpLocks/>
          </p:cNvGrpSpPr>
          <p:nvPr/>
        </p:nvGrpSpPr>
        <p:grpSpPr bwMode="auto">
          <a:xfrm>
            <a:off x="6265887" y="1505796"/>
            <a:ext cx="2647950" cy="1046335"/>
            <a:chOff x="1296" y="10949"/>
            <a:chExt cx="6758" cy="1961"/>
          </a:xfrm>
        </p:grpSpPr>
        <p:sp>
          <p:nvSpPr>
            <p:cNvPr id="22" name="Rectangle 69"/>
            <p:cNvSpPr>
              <a:spLocks noChangeArrowheads="1"/>
            </p:cNvSpPr>
            <p:nvPr/>
          </p:nvSpPr>
          <p:spPr bwMode="auto">
            <a:xfrm>
              <a:off x="1296" y="10949"/>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23" name="Picture 70"/>
            <p:cNvPicPr>
              <a:picLocks noChangeArrowheads="1"/>
            </p:cNvPicPr>
            <p:nvPr/>
          </p:nvPicPr>
          <p:blipFill>
            <a:blip r:embed="rId4" cstate="screen"/>
            <a:srcRect/>
            <a:stretch>
              <a:fillRect/>
            </a:stretch>
          </p:blipFill>
          <p:spPr bwMode="auto">
            <a:xfrm>
              <a:off x="1628" y="11759"/>
              <a:ext cx="662" cy="612"/>
            </a:xfrm>
            <a:prstGeom prst="rect">
              <a:avLst/>
            </a:prstGeom>
            <a:noFill/>
            <a:ln w="9525">
              <a:noFill/>
              <a:miter lim="800000"/>
              <a:headEnd/>
              <a:tailEnd/>
            </a:ln>
          </p:spPr>
        </p:pic>
        <p:pic>
          <p:nvPicPr>
            <p:cNvPr id="24" name="Picture 71"/>
            <p:cNvPicPr>
              <a:picLocks noChangeArrowheads="1"/>
            </p:cNvPicPr>
            <p:nvPr/>
          </p:nvPicPr>
          <p:blipFill>
            <a:blip r:embed="rId5" cstate="screen"/>
            <a:srcRect/>
            <a:stretch>
              <a:fillRect/>
            </a:stretch>
          </p:blipFill>
          <p:spPr bwMode="auto">
            <a:xfrm>
              <a:off x="1718" y="11150"/>
              <a:ext cx="617" cy="579"/>
            </a:xfrm>
            <a:prstGeom prst="rect">
              <a:avLst/>
            </a:prstGeom>
            <a:noFill/>
            <a:ln w="9525">
              <a:noFill/>
              <a:miter lim="800000"/>
              <a:headEnd/>
              <a:tailEnd/>
            </a:ln>
          </p:spPr>
        </p:pic>
        <p:pic>
          <p:nvPicPr>
            <p:cNvPr id="25" name="Picture 72"/>
            <p:cNvPicPr>
              <a:picLocks noChangeArrowheads="1"/>
            </p:cNvPicPr>
            <p:nvPr/>
          </p:nvPicPr>
          <p:blipFill>
            <a:blip r:embed="rId6" cstate="screen"/>
            <a:srcRect/>
            <a:stretch>
              <a:fillRect/>
            </a:stretch>
          </p:blipFill>
          <p:spPr bwMode="auto">
            <a:xfrm>
              <a:off x="1612" y="12366"/>
              <a:ext cx="662" cy="486"/>
            </a:xfrm>
            <a:prstGeom prst="rect">
              <a:avLst/>
            </a:prstGeom>
            <a:noFill/>
            <a:ln w="9525">
              <a:noFill/>
              <a:miter lim="800000"/>
              <a:headEnd/>
              <a:tailEnd/>
            </a:ln>
          </p:spPr>
        </p:pic>
        <p:sp>
          <p:nvSpPr>
            <p:cNvPr id="26"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27"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28"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a:t>
              </a:r>
              <a:r>
                <a:rPr lang="en-US" sz="1400" dirty="0" smtClean="0">
                  <a:latin typeface="Arial" pitchFamily="34" charset="0"/>
                  <a:cs typeface="Arial" pitchFamily="34" charset="0"/>
                </a:rPr>
                <a:t>Sweep</a:t>
              </a:r>
            </a:p>
            <a:p>
              <a:pPr>
                <a:spcAft>
                  <a:spcPts val="1000"/>
                </a:spcAft>
              </a:pPr>
              <a:endParaRPr lang="en-US" sz="2400" dirty="0">
                <a:latin typeface="Arial" pitchFamily="34" charset="0"/>
                <a:cs typeface="Arial" pitchFamily="34" charset="0"/>
              </a:endParaRPr>
            </a:p>
          </p:txBody>
        </p:sp>
      </p:grpSp>
      <p:sp>
        <p:nvSpPr>
          <p:cNvPr id="18" name="TextBox 17"/>
          <p:cNvSpPr txBox="1"/>
          <p:nvPr/>
        </p:nvSpPr>
        <p:spPr>
          <a:xfrm>
            <a:off x="5213442" y="4462814"/>
            <a:ext cx="856325" cy="369332"/>
          </a:xfrm>
          <a:prstGeom prst="rect">
            <a:avLst/>
          </a:prstGeom>
          <a:noFill/>
        </p:spPr>
        <p:txBody>
          <a:bodyPr wrap="none" rtlCol="0">
            <a:spAutoFit/>
          </a:bodyPr>
          <a:lstStyle/>
          <a:p>
            <a:r>
              <a:rPr lang="en-US" dirty="0" smtClean="0"/>
              <a:t>DSP-27</a:t>
            </a:r>
            <a:endParaRPr lang="en-US" dirty="0"/>
          </a:p>
        </p:txBody>
      </p:sp>
      <p:sp>
        <p:nvSpPr>
          <p:cNvPr id="19" name="TextBox 18"/>
          <p:cNvSpPr txBox="1"/>
          <p:nvPr/>
        </p:nvSpPr>
        <p:spPr>
          <a:xfrm>
            <a:off x="3998793" y="4285397"/>
            <a:ext cx="1100686" cy="369332"/>
          </a:xfrm>
          <a:prstGeom prst="rect">
            <a:avLst/>
          </a:prstGeom>
          <a:noFill/>
        </p:spPr>
        <p:txBody>
          <a:bodyPr wrap="none" rtlCol="0">
            <a:spAutoFit/>
          </a:bodyPr>
          <a:lstStyle/>
          <a:p>
            <a:r>
              <a:rPr lang="en-US" dirty="0" smtClean="0"/>
              <a:t>Low Band</a:t>
            </a:r>
            <a:endParaRPr lang="en-US" dirty="0"/>
          </a:p>
        </p:txBody>
      </p:sp>
      <p:sp>
        <p:nvSpPr>
          <p:cNvPr id="20" name="TextBox 19"/>
          <p:cNvSpPr txBox="1"/>
          <p:nvPr/>
        </p:nvSpPr>
        <p:spPr>
          <a:xfrm flipH="1">
            <a:off x="5308978" y="4094328"/>
            <a:ext cx="2388359" cy="369332"/>
          </a:xfrm>
          <a:prstGeom prst="rect">
            <a:avLst/>
          </a:prstGeom>
          <a:noFill/>
        </p:spPr>
        <p:txBody>
          <a:bodyPr wrap="square" rtlCol="0">
            <a:spAutoFit/>
          </a:bodyPr>
          <a:lstStyle/>
          <a:p>
            <a:r>
              <a:rPr lang="en-US" dirty="0" smtClean="0"/>
              <a:t>Medium Band</a:t>
            </a:r>
            <a:endParaRPr lang="en-US" dirty="0"/>
          </a:p>
        </p:txBody>
      </p:sp>
      <p:sp>
        <p:nvSpPr>
          <p:cNvPr id="21" name="TextBox 20"/>
          <p:cNvSpPr txBox="1"/>
          <p:nvPr/>
        </p:nvSpPr>
        <p:spPr>
          <a:xfrm flipH="1">
            <a:off x="3944200" y="3916908"/>
            <a:ext cx="1310187" cy="369332"/>
          </a:xfrm>
          <a:prstGeom prst="rect">
            <a:avLst/>
          </a:prstGeom>
          <a:noFill/>
        </p:spPr>
        <p:txBody>
          <a:bodyPr wrap="square" rtlCol="0">
            <a:spAutoFit/>
          </a:bodyPr>
          <a:lstStyle/>
          <a:p>
            <a:r>
              <a:rPr lang="en-US" dirty="0" smtClean="0"/>
              <a:t>High Band</a:t>
            </a:r>
            <a:endParaRPr lang="en-US" dirty="0"/>
          </a:p>
        </p:txBody>
      </p:sp>
      <p:sp>
        <p:nvSpPr>
          <p:cNvPr id="31" name="TextBox 30"/>
          <p:cNvSpPr txBox="1"/>
          <p:nvPr/>
        </p:nvSpPr>
        <p:spPr>
          <a:xfrm>
            <a:off x="5827589" y="5595578"/>
            <a:ext cx="2215286" cy="369332"/>
          </a:xfrm>
          <a:prstGeom prst="rect">
            <a:avLst/>
          </a:prstGeom>
          <a:noFill/>
        </p:spPr>
        <p:txBody>
          <a:bodyPr wrap="none" rtlCol="0">
            <a:spAutoFit/>
          </a:bodyPr>
          <a:lstStyle/>
          <a:p>
            <a:r>
              <a:rPr lang="en-US" dirty="0" smtClean="0"/>
              <a:t>Clear Marking System</a:t>
            </a:r>
            <a:endParaRPr lang="en-US" dirty="0"/>
          </a:p>
        </p:txBody>
      </p:sp>
      <p:sp>
        <p:nvSpPr>
          <p:cNvPr id="32" name="TextBox 31"/>
          <p:cNvSpPr txBox="1"/>
          <p:nvPr/>
        </p:nvSpPr>
        <p:spPr>
          <a:xfrm>
            <a:off x="5882185" y="4926842"/>
            <a:ext cx="2099036" cy="369332"/>
          </a:xfrm>
          <a:prstGeom prst="rect">
            <a:avLst/>
          </a:prstGeom>
          <a:noFill/>
        </p:spPr>
        <p:txBody>
          <a:bodyPr wrap="none" rtlCol="0">
            <a:spAutoFit/>
          </a:bodyPr>
          <a:lstStyle/>
          <a:p>
            <a:r>
              <a:rPr lang="en-US" dirty="0" smtClean="0"/>
              <a:t>Cleared 5/25 m area</a:t>
            </a:r>
            <a:endParaRPr lang="en-US" dirty="0"/>
          </a:p>
        </p:txBody>
      </p:sp>
      <p:cxnSp>
        <p:nvCxnSpPr>
          <p:cNvPr id="34" name="Straight Arrow Connector 33"/>
          <p:cNvCxnSpPr>
            <a:stCxn id="31" idx="1"/>
          </p:cNvCxnSpPr>
          <p:nvPr/>
        </p:nvCxnSpPr>
        <p:spPr>
          <a:xfrm flipH="1" flipV="1">
            <a:off x="5349922" y="5595582"/>
            <a:ext cx="477667" cy="184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Slide Number Placeholder 18"/>
          <p:cNvSpPr txBox="1">
            <a:spLocks/>
          </p:cNvSpPr>
          <p:nvPr/>
        </p:nvSpPr>
        <p:spPr bwMode="auto">
          <a:xfrm>
            <a:off x="7010400" y="6629400"/>
            <a:ext cx="2133600" cy="228600"/>
          </a:xfrm>
          <a:prstGeom prst="rect">
            <a:avLst/>
          </a:prstGeom>
          <a:noFill/>
          <a:ln w="9525">
            <a:noFill/>
            <a:miter lim="800000"/>
            <a:headEnd/>
            <a:tailEnd/>
          </a:ln>
        </p:spPr>
        <p:txBody>
          <a:bodyPr anchor="ctr"/>
          <a:lstStyle/>
          <a:p>
            <a:pPr algn="r"/>
            <a:fld id="{0E0A5611-4F33-4EE8-A293-ED136606550E}" type="slidenum">
              <a:rPr lang="en-US" sz="1200" b="0">
                <a:solidFill>
                  <a:schemeClr val="tx1"/>
                </a:solidFill>
                <a:latin typeface="Arial" pitchFamily="34" charset="0"/>
                <a:cs typeface="Arial" pitchFamily="34" charset="0"/>
              </a:rPr>
              <a:pPr algn="r"/>
              <a:t>2</a:t>
            </a:fld>
            <a:endParaRPr lang="en-US" sz="1200" b="0" dirty="0">
              <a:solidFill>
                <a:schemeClr val="tx1"/>
              </a:solidFill>
              <a:latin typeface="Arial" pitchFamily="34" charset="0"/>
              <a:cs typeface="Arial" pitchFamily="34" charset="0"/>
            </a:endParaRPr>
          </a:p>
        </p:txBody>
      </p:sp>
      <p:sp>
        <p:nvSpPr>
          <p:cNvPr id="5" name="Title 4"/>
          <p:cNvSpPr>
            <a:spLocks noGrp="1"/>
          </p:cNvSpPr>
          <p:nvPr>
            <p:ph type="title"/>
          </p:nvPr>
        </p:nvSpPr>
        <p:spPr/>
        <p:txBody>
          <a:bodyPr>
            <a:normAutofit/>
          </a:bodyPr>
          <a:lstStyle/>
          <a:p>
            <a:r>
              <a:rPr lang="en-US" sz="2800" dirty="0" smtClean="0"/>
              <a:t>Terminal Learning Objective</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443872252"/>
              </p:ext>
            </p:extLst>
          </p:nvPr>
        </p:nvGraphicFramePr>
        <p:xfrm>
          <a:off x="533400" y="1280160"/>
          <a:ext cx="8001000" cy="4874260"/>
        </p:xfrm>
        <a:graphic>
          <a:graphicData uri="http://schemas.openxmlformats.org/drawingml/2006/table">
            <a:tbl>
              <a:tblPr firstRow="1" firstCol="1" bandRow="1">
                <a:tableStyleId>{5C22544A-7EE6-4342-B048-85BDC9FD1C3A}</a:tableStyleId>
              </a:tblPr>
              <a:tblGrid>
                <a:gridCol w="2038350"/>
                <a:gridCol w="5962650"/>
              </a:tblGrid>
              <a:tr h="838200">
                <a:tc>
                  <a:txBody>
                    <a:bodyPr/>
                    <a:lstStyle/>
                    <a:p>
                      <a:pPr marL="0" marR="0">
                        <a:lnSpc>
                          <a:spcPct val="115000"/>
                        </a:lnSpc>
                        <a:spcBef>
                          <a:spcPts val="0"/>
                        </a:spcBef>
                        <a:spcAft>
                          <a:spcPts val="0"/>
                        </a:spcAft>
                      </a:pPr>
                      <a:r>
                        <a:rPr lang="en-US" sz="2400" dirty="0">
                          <a:solidFill>
                            <a:schemeClr val="tx1"/>
                          </a:solidFill>
                          <a:effectLst/>
                          <a:latin typeface="+mj-lt"/>
                        </a:rPr>
                        <a:t>ACTION:</a:t>
                      </a:r>
                      <a:endParaRPr lang="en-US" sz="24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latin typeface="Arial" pitchFamily="34" charset="0"/>
                          <a:cs typeface="Arial" pitchFamily="34" charset="0"/>
                        </a:rPr>
                        <a:t>Demonstrate</a:t>
                      </a:r>
                      <a:r>
                        <a:rPr lang="en-US" sz="2000" b="0" baseline="0" dirty="0" smtClean="0">
                          <a:solidFill>
                            <a:schemeClr val="tx1"/>
                          </a:solidFill>
                          <a:latin typeface="Arial" pitchFamily="34" charset="0"/>
                          <a:cs typeface="Arial" pitchFamily="34" charset="0"/>
                        </a:rPr>
                        <a:t> </a:t>
                      </a:r>
                      <a:r>
                        <a:rPr lang="en-US" sz="2000" b="0" dirty="0" smtClean="0">
                          <a:solidFill>
                            <a:schemeClr val="tx1"/>
                          </a:solidFill>
                          <a:latin typeface="Arial" pitchFamily="34" charset="0"/>
                          <a:cs typeface="Arial" pitchFamily="34" charset="0"/>
                        </a:rPr>
                        <a:t>patrol formations that</a:t>
                      </a:r>
                      <a:r>
                        <a:rPr lang="en-US" sz="2000" b="0" baseline="0" dirty="0" smtClean="0">
                          <a:solidFill>
                            <a:schemeClr val="tx1"/>
                          </a:solidFill>
                          <a:latin typeface="Arial" pitchFamily="34" charset="0"/>
                          <a:cs typeface="Arial" pitchFamily="34" charset="0"/>
                        </a:rPr>
                        <a:t> mitigate the threats</a:t>
                      </a:r>
                      <a:r>
                        <a:rPr lang="en-US" sz="2000" b="0" dirty="0" smtClean="0">
                          <a:solidFill>
                            <a:schemeClr val="tx1"/>
                          </a:solidFill>
                          <a:latin typeface="Arial" pitchFamily="34" charset="0"/>
                          <a:cs typeface="Arial" pitchFamily="34" charset="0"/>
                        </a:rPr>
                        <a:t> in Danger Areas (VP/VA)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540">
                <a:tc>
                  <a:txBody>
                    <a:bodyPr/>
                    <a:lstStyle/>
                    <a:p>
                      <a:pPr marL="0" marR="0">
                        <a:lnSpc>
                          <a:spcPct val="115000"/>
                        </a:lnSpc>
                        <a:spcBef>
                          <a:spcPts val="0"/>
                        </a:spcBef>
                        <a:spcAft>
                          <a:spcPts val="0"/>
                        </a:spcAft>
                      </a:pPr>
                      <a:r>
                        <a:rPr lang="en-US" sz="2400" dirty="0">
                          <a:solidFill>
                            <a:schemeClr val="tx1"/>
                          </a:solidFill>
                          <a:effectLst/>
                          <a:latin typeface="+mj-lt"/>
                        </a:rPr>
                        <a:t>CONDITION:</a:t>
                      </a:r>
                      <a:endParaRPr lang="en-US" sz="24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latin typeface="Arial" pitchFamily="34" charset="0"/>
                          <a:cs typeface="Arial" pitchFamily="34" charset="0"/>
                        </a:rPr>
                        <a:t>In a classroom setting and/or training area, given a presentation, student resources, instruction on VP/VA search techniques,</a:t>
                      </a:r>
                      <a:r>
                        <a:rPr lang="en-US" sz="1800" baseline="0" dirty="0" smtClean="0">
                          <a:latin typeface="Arial" pitchFamily="34" charset="0"/>
                          <a:cs typeface="Arial" pitchFamily="34" charset="0"/>
                        </a:rPr>
                        <a:t> and current reference materials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2233">
                <a:tc>
                  <a:txBody>
                    <a:bodyPr/>
                    <a:lstStyle/>
                    <a:p>
                      <a:pPr marL="0" marR="0">
                        <a:lnSpc>
                          <a:spcPct val="115000"/>
                        </a:lnSpc>
                        <a:spcBef>
                          <a:spcPts val="0"/>
                        </a:spcBef>
                        <a:spcAft>
                          <a:spcPts val="0"/>
                        </a:spcAft>
                      </a:pPr>
                      <a:r>
                        <a:rPr lang="en-US" sz="2400" dirty="0">
                          <a:solidFill>
                            <a:schemeClr val="tx1"/>
                          </a:solidFill>
                          <a:effectLst/>
                          <a:latin typeface="+mj-lt"/>
                        </a:rPr>
                        <a:t>STANDARD:</a:t>
                      </a:r>
                      <a:endParaRPr lang="en-US" sz="2400" dirty="0">
                        <a:solidFill>
                          <a:schemeClr val="tx1"/>
                        </a:solidFill>
                        <a:effectLst/>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smtClean="0">
                          <a:solidFill>
                            <a:schemeClr val="tx1"/>
                          </a:solidFill>
                          <a:latin typeface="Arial" pitchFamily="34" charset="0"/>
                          <a:cs typeface="Arial" pitchFamily="34" charset="0"/>
                        </a:rPr>
                        <a:t>Demonstrate</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patrol formations </a:t>
                      </a:r>
                      <a:r>
                        <a:rPr lang="en-US" sz="1800" b="0" baseline="0" dirty="0" smtClean="0">
                          <a:solidFill>
                            <a:schemeClr val="tx1"/>
                          </a:solidFill>
                          <a:latin typeface="Arial" pitchFamily="34" charset="0"/>
                          <a:cs typeface="Arial" pitchFamily="34" charset="0"/>
                        </a:rPr>
                        <a:t>during</a:t>
                      </a:r>
                      <a:r>
                        <a:rPr lang="en-US" sz="1800" b="0" dirty="0" smtClean="0">
                          <a:solidFill>
                            <a:schemeClr val="tx1"/>
                          </a:solidFill>
                          <a:latin typeface="Arial" pitchFamily="34" charset="0"/>
                          <a:cs typeface="Arial" pitchFamily="34" charset="0"/>
                        </a:rPr>
                        <a:t> STX IAW </a:t>
                      </a:r>
                      <a:r>
                        <a:rPr lang="en-US" sz="1800" b="0" dirty="0" smtClean="0">
                          <a:solidFill>
                            <a:schemeClr val="tx1"/>
                          </a:solidFill>
                          <a:latin typeface="Arial" pitchFamily="34" charset="0"/>
                          <a:cs typeface="Arial" pitchFamily="34" charset="0"/>
                        </a:rPr>
                        <a:t>Ch. </a:t>
                      </a:r>
                      <a:r>
                        <a:rPr lang="en-US" sz="1800" b="0" dirty="0" smtClean="0">
                          <a:solidFill>
                            <a:schemeClr val="tx1"/>
                          </a:solidFill>
                          <a:latin typeface="Arial" pitchFamily="34" charset="0"/>
                          <a:cs typeface="Arial" pitchFamily="34" charset="0"/>
                        </a:rPr>
                        <a:t>5 of FM 3-24.2, </a:t>
                      </a:r>
                      <a:r>
                        <a:rPr lang="en-US" sz="1800" b="0" dirty="0" smtClean="0">
                          <a:solidFill>
                            <a:schemeClr val="tx1"/>
                          </a:solidFill>
                          <a:latin typeface="Arial" pitchFamily="34" charset="0"/>
                          <a:cs typeface="Arial" pitchFamily="34" charset="0"/>
                        </a:rPr>
                        <a:t>Ch. </a:t>
                      </a:r>
                      <a:r>
                        <a:rPr lang="en-US" sz="1800" b="0" dirty="0" smtClean="0">
                          <a:solidFill>
                            <a:schemeClr val="tx1"/>
                          </a:solidFill>
                          <a:latin typeface="Arial" pitchFamily="34" charset="0"/>
                          <a:cs typeface="Arial" pitchFamily="34" charset="0"/>
                        </a:rPr>
                        <a:t>2</a:t>
                      </a:r>
                      <a:r>
                        <a:rPr lang="en-US" sz="1800" b="0" baseline="0" dirty="0" smtClean="0">
                          <a:solidFill>
                            <a:schemeClr val="tx1"/>
                          </a:solidFill>
                          <a:latin typeface="Arial" pitchFamily="34" charset="0"/>
                          <a:cs typeface="Arial" pitchFamily="34" charset="0"/>
                        </a:rPr>
                        <a:t>-</a:t>
                      </a:r>
                      <a:r>
                        <a:rPr lang="en-US" sz="1800" b="0" dirty="0" smtClean="0">
                          <a:solidFill>
                            <a:schemeClr val="tx1"/>
                          </a:solidFill>
                          <a:latin typeface="Arial" pitchFamily="34" charset="0"/>
                          <a:cs typeface="Arial" pitchFamily="34" charset="0"/>
                        </a:rPr>
                        <a:t>3,</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FM 3-21.10 and </a:t>
                      </a:r>
                      <a:r>
                        <a:rPr lang="en-US" sz="1800" b="0" dirty="0" smtClean="0">
                          <a:solidFill>
                            <a:schemeClr val="tx1"/>
                          </a:solidFill>
                          <a:latin typeface="Arial" pitchFamily="34" charset="0"/>
                          <a:cs typeface="Arial" pitchFamily="34" charset="0"/>
                        </a:rPr>
                        <a:t>Ch. </a:t>
                      </a:r>
                      <a:r>
                        <a:rPr lang="en-US" sz="1800" b="0" dirty="0" smtClean="0">
                          <a:solidFill>
                            <a:schemeClr val="tx1"/>
                          </a:solidFill>
                          <a:latin typeface="Arial" pitchFamily="34" charset="0"/>
                          <a:cs typeface="Arial" pitchFamily="34" charset="0"/>
                        </a:rPr>
                        <a:t>3, FM 3-21.8</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and achieve a grade</a:t>
                      </a:r>
                      <a:r>
                        <a:rPr lang="en-US" sz="1800" b="0" baseline="0" dirty="0" smtClean="0">
                          <a:solidFill>
                            <a:schemeClr val="tx1"/>
                          </a:solidFill>
                          <a:latin typeface="Arial" pitchFamily="34" charset="0"/>
                          <a:cs typeface="Arial" pitchFamily="34" charset="0"/>
                        </a:rPr>
                        <a:t> of </a:t>
                      </a:r>
                      <a:r>
                        <a:rPr lang="en-US" sz="1800" b="0" dirty="0" smtClean="0">
                          <a:solidFill>
                            <a:schemeClr val="tx1"/>
                          </a:solidFill>
                          <a:latin typeface="Arial" pitchFamily="34" charset="0"/>
                          <a:cs typeface="Arial" pitchFamily="34" charset="0"/>
                        </a:rPr>
                        <a:t>80%</a:t>
                      </a:r>
                      <a:r>
                        <a:rPr lang="en-US" sz="1800" b="0" baseline="0" dirty="0" smtClean="0">
                          <a:solidFill>
                            <a:schemeClr val="tx1"/>
                          </a:solidFill>
                          <a:latin typeface="Arial" pitchFamily="34" charset="0"/>
                          <a:cs typeface="Arial" pitchFamily="34" charset="0"/>
                        </a:rPr>
                        <a:t> or greater on examination rubrics and includes:</a:t>
                      </a:r>
                    </a:p>
                    <a:p>
                      <a:r>
                        <a:rPr lang="en-US" sz="2000" b="0" dirty="0" smtClean="0">
                          <a:solidFill>
                            <a:schemeClr val="tx1"/>
                          </a:solidFill>
                          <a:latin typeface="Arial" panose="020B0604020202020204" pitchFamily="34" charset="0"/>
                          <a:cs typeface="Arial" panose="020B0604020202020204" pitchFamily="34" charset="0"/>
                        </a:rPr>
                        <a:t>    1. Identify</a:t>
                      </a:r>
                      <a:r>
                        <a:rPr lang="en-US" sz="2000" b="0" baseline="0" dirty="0" smtClean="0">
                          <a:solidFill>
                            <a:schemeClr val="tx1"/>
                          </a:solidFill>
                          <a:latin typeface="Arial" panose="020B0604020202020204" pitchFamily="34" charset="0"/>
                          <a:cs typeface="Arial" panose="020B0604020202020204" pitchFamily="34" charset="0"/>
                        </a:rPr>
                        <a:t> the fundamentals of</a:t>
                      </a:r>
                      <a:r>
                        <a:rPr lang="en-US" sz="2000" b="0" dirty="0" smtClean="0">
                          <a:solidFill>
                            <a:schemeClr val="tx1"/>
                          </a:solidFill>
                          <a:latin typeface="Arial" panose="020B0604020202020204" pitchFamily="34" charset="0"/>
                          <a:cs typeface="Arial" panose="020B0604020202020204" pitchFamily="34" charset="0"/>
                        </a:rPr>
                        <a:t> danger Areas (VP/VA)</a:t>
                      </a:r>
                    </a:p>
                    <a:p>
                      <a:r>
                        <a:rPr lang="en-US" sz="2000" b="0" dirty="0" smtClean="0">
                          <a:solidFill>
                            <a:schemeClr val="tx1"/>
                          </a:solidFill>
                          <a:latin typeface="Arial" panose="020B0604020202020204" pitchFamily="34" charset="0"/>
                          <a:cs typeface="Arial" panose="020B0604020202020204" pitchFamily="34" charset="0"/>
                        </a:rPr>
                        <a:t>    2. Conduct dismounted patrol formations search techniques </a:t>
                      </a:r>
                    </a:p>
                    <a:p>
                      <a:r>
                        <a:rPr lang="en-US" sz="2000" b="0" baseline="0" dirty="0" smtClean="0">
                          <a:solidFill>
                            <a:schemeClr val="tx1"/>
                          </a:solidFill>
                          <a:latin typeface="Arial" pitchFamily="34" charset="0"/>
                          <a:cs typeface="Arial" pitchFamily="34" charset="0"/>
                        </a:rPr>
                        <a:t>                 Learning Domain: Cognitive</a:t>
                      </a:r>
                    </a:p>
                    <a:p>
                      <a:r>
                        <a:rPr lang="en-US" sz="2000" b="0" baseline="0" dirty="0" smtClean="0">
                          <a:solidFill>
                            <a:schemeClr val="tx1"/>
                          </a:solidFill>
                          <a:latin typeface="Arial" pitchFamily="34" charset="0"/>
                          <a:cs typeface="Arial" pitchFamily="34" charset="0"/>
                        </a:rPr>
                        <a:t>                 Learning Level: Application</a:t>
                      </a:r>
                      <a:endParaRPr lang="en-US" sz="2000" b="0" dirty="0" smtClean="0">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VP 360 (cont.)</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20</a:t>
            </a:fld>
            <a:endParaRPr lang="en-US" dirty="0">
              <a:latin typeface="Arial" pitchFamily="34" charset="0"/>
              <a:cs typeface="Arial" pitchFamily="34" charset="0"/>
            </a:endParaRPr>
          </a:p>
        </p:txBody>
      </p:sp>
      <p:sp>
        <p:nvSpPr>
          <p:cNvPr id="6" name="Text Box 30"/>
          <p:cNvSpPr txBox="1">
            <a:spLocks noChangeArrowheads="1"/>
          </p:cNvSpPr>
          <p:nvPr/>
        </p:nvSpPr>
        <p:spPr bwMode="auto">
          <a:xfrm rot="16200000">
            <a:off x="-885461" y="2313738"/>
            <a:ext cx="3200228" cy="449850"/>
          </a:xfrm>
          <a:prstGeom prst="rect">
            <a:avLst/>
          </a:prstGeom>
          <a:noFill/>
          <a:ln w="25400">
            <a:noFill/>
            <a:prstDash val="dashDot"/>
            <a:miter lim="800000"/>
            <a:headEnd/>
            <a:tailEnd/>
          </a:ln>
        </p:spPr>
        <p:txBody>
          <a:bodyPr lIns="79304" tIns="39650" rIns="79304" bIns="39650">
            <a:spAutoFit/>
          </a:bodyPr>
          <a:lstStyle/>
          <a:p>
            <a:pPr algn="ctr"/>
            <a:r>
              <a:rPr lang="en-GB" sz="2400" b="1" dirty="0">
                <a:solidFill>
                  <a:srgbClr val="FF0000"/>
                </a:solidFill>
                <a:latin typeface="Arial" pitchFamily="34" charset="0"/>
                <a:cs typeface="Arial" pitchFamily="34" charset="0"/>
              </a:rPr>
              <a:t>High Threat Side</a:t>
            </a:r>
          </a:p>
        </p:txBody>
      </p:sp>
      <p:pic>
        <p:nvPicPr>
          <p:cNvPr id="8" name="Picture 7" descr="VP 260 2.png"/>
          <p:cNvPicPr>
            <a:picLocks noChangeAspect="1"/>
          </p:cNvPicPr>
          <p:nvPr/>
        </p:nvPicPr>
        <p:blipFill>
          <a:blip r:embed="rId3" cstate="screen">
            <a:clrChange>
              <a:clrFrom>
                <a:srgbClr val="FFFFFF"/>
              </a:clrFrom>
              <a:clrTo>
                <a:srgbClr val="FFFFFF">
                  <a:alpha val="0"/>
                </a:srgbClr>
              </a:clrTo>
            </a:clrChange>
          </a:blip>
          <a:srcRect t="6375" r="22873" b="9327"/>
          <a:stretch>
            <a:fillRect/>
          </a:stretch>
        </p:blipFill>
        <p:spPr>
          <a:xfrm>
            <a:off x="1869742" y="1282890"/>
            <a:ext cx="4700355" cy="4872250"/>
          </a:xfrm>
          <a:prstGeom prst="rect">
            <a:avLst/>
          </a:prstGeom>
        </p:spPr>
      </p:pic>
      <p:pic>
        <p:nvPicPr>
          <p:cNvPr id="9" name="Picture 2"/>
          <p:cNvPicPr>
            <a:picLocks noChangeAspect="1" noChangeArrowheads="1"/>
          </p:cNvPicPr>
          <p:nvPr/>
        </p:nvPicPr>
        <p:blipFill>
          <a:blip r:embed="rId4" cstate="screen"/>
          <a:srcRect/>
          <a:stretch>
            <a:fillRect/>
          </a:stretch>
        </p:blipFill>
        <p:spPr bwMode="auto">
          <a:xfrm>
            <a:off x="6288126" y="986723"/>
            <a:ext cx="2398674" cy="2541169"/>
          </a:xfrm>
          <a:prstGeom prst="rect">
            <a:avLst/>
          </a:prstGeom>
          <a:noFill/>
          <a:ln w="9525">
            <a:noFill/>
            <a:miter lim="800000"/>
            <a:headEnd/>
            <a:tailEnd/>
          </a:ln>
        </p:spPr>
      </p:pic>
      <p:sp>
        <p:nvSpPr>
          <p:cNvPr id="12" name="TextBox 11"/>
          <p:cNvSpPr txBox="1"/>
          <p:nvPr/>
        </p:nvSpPr>
        <p:spPr>
          <a:xfrm>
            <a:off x="319668" y="4474907"/>
            <a:ext cx="2169984" cy="1938992"/>
          </a:xfrm>
          <a:prstGeom prst="rect">
            <a:avLst/>
          </a:prstGeom>
          <a:noFill/>
        </p:spPr>
        <p:txBody>
          <a:bodyPr wrap="square" rtlCol="0">
            <a:spAutoFit/>
          </a:bodyPr>
          <a:lstStyle/>
          <a:p>
            <a:r>
              <a:rPr lang="en-US" sz="2000" dirty="0" smtClean="0">
                <a:latin typeface="Arial" pitchFamily="34" charset="0"/>
                <a:cs typeface="Arial" pitchFamily="34" charset="0"/>
              </a:rPr>
              <a:t>Front man marks searched route. Rear man removes / destroys marked lane</a:t>
            </a:r>
            <a:endParaRPr lang="en-US" sz="2000" dirty="0">
              <a:latin typeface="Arial" pitchFamily="34" charset="0"/>
              <a:cs typeface="Arial" pitchFamily="34" charset="0"/>
            </a:endParaRPr>
          </a:p>
        </p:txBody>
      </p:sp>
      <p:sp>
        <p:nvSpPr>
          <p:cNvPr id="13" name="TextBox 12"/>
          <p:cNvSpPr txBox="1"/>
          <p:nvPr/>
        </p:nvSpPr>
        <p:spPr>
          <a:xfrm>
            <a:off x="1125068" y="1818594"/>
            <a:ext cx="3138985" cy="1015663"/>
          </a:xfrm>
          <a:prstGeom prst="rect">
            <a:avLst/>
          </a:prstGeom>
          <a:noFill/>
        </p:spPr>
        <p:txBody>
          <a:bodyPr wrap="square" rtlCol="0">
            <a:spAutoFit/>
          </a:bodyPr>
          <a:lstStyle/>
          <a:p>
            <a:r>
              <a:rPr lang="en-US" sz="2000" dirty="0" smtClean="0">
                <a:latin typeface="Arial" pitchFamily="34" charset="0"/>
                <a:cs typeface="Arial" pitchFamily="34" charset="0"/>
              </a:rPr>
              <a:t>Detector sweep and visual search for ground sign</a:t>
            </a:r>
            <a:endParaRPr lang="en-US" sz="2000" dirty="0">
              <a:latin typeface="Arial" pitchFamily="34" charset="0"/>
              <a:cs typeface="Arial" pitchFamily="34" charset="0"/>
            </a:endParaRPr>
          </a:p>
        </p:txBody>
      </p:sp>
      <p:grpSp>
        <p:nvGrpSpPr>
          <p:cNvPr id="21" name="Group 68"/>
          <p:cNvGrpSpPr>
            <a:grpSpLocks/>
          </p:cNvGrpSpPr>
          <p:nvPr/>
        </p:nvGrpSpPr>
        <p:grpSpPr bwMode="auto">
          <a:xfrm>
            <a:off x="6342185" y="4929569"/>
            <a:ext cx="2457449" cy="914021"/>
            <a:chOff x="1296" y="10973"/>
            <a:chExt cx="6758" cy="1961"/>
          </a:xfrm>
        </p:grpSpPr>
        <p:sp>
          <p:nvSpPr>
            <p:cNvPr id="23"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24" name="Picture 70"/>
            <p:cNvPicPr>
              <a:picLocks noChangeArrowheads="1"/>
            </p:cNvPicPr>
            <p:nvPr/>
          </p:nvPicPr>
          <p:blipFill>
            <a:blip r:embed="rId5" cstate="screen"/>
            <a:srcRect/>
            <a:stretch>
              <a:fillRect/>
            </a:stretch>
          </p:blipFill>
          <p:spPr bwMode="auto">
            <a:xfrm>
              <a:off x="1628" y="11759"/>
              <a:ext cx="662" cy="612"/>
            </a:xfrm>
            <a:prstGeom prst="rect">
              <a:avLst/>
            </a:prstGeom>
            <a:noFill/>
            <a:ln w="9525">
              <a:noFill/>
              <a:miter lim="800000"/>
              <a:headEnd/>
              <a:tailEnd/>
            </a:ln>
          </p:spPr>
        </p:pic>
        <p:pic>
          <p:nvPicPr>
            <p:cNvPr id="25" name="Picture 71"/>
            <p:cNvPicPr>
              <a:picLocks noChangeArrowheads="1"/>
            </p:cNvPicPr>
            <p:nvPr/>
          </p:nvPicPr>
          <p:blipFill>
            <a:blip r:embed="rId6" cstate="screen"/>
            <a:srcRect/>
            <a:stretch>
              <a:fillRect/>
            </a:stretch>
          </p:blipFill>
          <p:spPr bwMode="auto">
            <a:xfrm>
              <a:off x="1718" y="11150"/>
              <a:ext cx="617" cy="579"/>
            </a:xfrm>
            <a:prstGeom prst="rect">
              <a:avLst/>
            </a:prstGeom>
            <a:noFill/>
            <a:ln w="9525">
              <a:noFill/>
              <a:miter lim="800000"/>
              <a:headEnd/>
              <a:tailEnd/>
            </a:ln>
          </p:spPr>
        </p:pic>
        <p:pic>
          <p:nvPicPr>
            <p:cNvPr id="26" name="Picture 72"/>
            <p:cNvPicPr>
              <a:picLocks noChangeArrowheads="1"/>
            </p:cNvPicPr>
            <p:nvPr/>
          </p:nvPicPr>
          <p:blipFill>
            <a:blip r:embed="rId7" cstate="screen"/>
            <a:srcRect/>
            <a:stretch>
              <a:fillRect/>
            </a:stretch>
          </p:blipFill>
          <p:spPr bwMode="auto">
            <a:xfrm>
              <a:off x="1612" y="12366"/>
              <a:ext cx="662" cy="486"/>
            </a:xfrm>
            <a:prstGeom prst="rect">
              <a:avLst/>
            </a:prstGeom>
            <a:noFill/>
            <a:ln w="9525">
              <a:noFill/>
              <a:miter lim="800000"/>
              <a:headEnd/>
              <a:tailEnd/>
            </a:ln>
          </p:spPr>
        </p:pic>
        <p:sp>
          <p:nvSpPr>
            <p:cNvPr id="27"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28"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29"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Sweep</a:t>
              </a:r>
              <a:endParaRPr lang="en-US" sz="2400" dirty="0">
                <a:latin typeface="Arial" pitchFamily="34" charset="0"/>
                <a:cs typeface="Arial" pitchFamily="34" charset="0"/>
              </a:endParaRPr>
            </a:p>
          </p:txBody>
        </p:sp>
      </p:grpSp>
      <p:sp>
        <p:nvSpPr>
          <p:cNvPr id="18" name="Rectangle 46"/>
          <p:cNvSpPr>
            <a:spLocks noChangeArrowheads="1"/>
          </p:cNvSpPr>
          <p:nvPr/>
        </p:nvSpPr>
        <p:spPr bwMode="auto">
          <a:xfrm>
            <a:off x="6455726" y="3762051"/>
            <a:ext cx="1692594" cy="960438"/>
          </a:xfrm>
          <a:prstGeom prst="rect">
            <a:avLst/>
          </a:prstGeom>
          <a:solidFill>
            <a:srgbClr val="FFFFFF"/>
          </a:solidFill>
          <a:ln w="38100">
            <a:solidFill>
              <a:srgbClr val="FF0000"/>
            </a:solidFill>
            <a:miter lim="800000"/>
            <a:headEnd/>
            <a:tailEnd/>
          </a:ln>
        </p:spPr>
        <p:txBody>
          <a:bodyPr/>
          <a:lstStyle/>
          <a:p>
            <a:endParaRPr lang="en-US" dirty="0">
              <a:latin typeface="Arial" pitchFamily="34" charset="0"/>
              <a:cs typeface="Arial" pitchFamily="34" charset="0"/>
            </a:endParaRPr>
          </a:p>
        </p:txBody>
      </p:sp>
      <p:sp>
        <p:nvSpPr>
          <p:cNvPr id="19" name="TextBox 18"/>
          <p:cNvSpPr txBox="1"/>
          <p:nvPr/>
        </p:nvSpPr>
        <p:spPr>
          <a:xfrm>
            <a:off x="6542372" y="3910146"/>
            <a:ext cx="1605948" cy="646331"/>
          </a:xfrm>
          <a:prstGeom prst="rect">
            <a:avLst/>
          </a:prstGeom>
          <a:noFill/>
        </p:spPr>
        <p:txBody>
          <a:bodyPr wrap="square" rtlCol="0">
            <a:spAutoFit/>
          </a:bodyPr>
          <a:lstStyle/>
          <a:p>
            <a:r>
              <a:rPr lang="en-US" b="1" dirty="0" smtClean="0">
                <a:solidFill>
                  <a:srgbClr val="FF0000"/>
                </a:solidFill>
              </a:rPr>
              <a:t>If IED is found, </a:t>
            </a:r>
          </a:p>
          <a:p>
            <a:r>
              <a:rPr lang="en-US" b="1" dirty="0" smtClean="0">
                <a:solidFill>
                  <a:srgbClr val="FF0000"/>
                </a:solidFill>
              </a:rPr>
              <a:t>conduct 5Cs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302" y="274638"/>
            <a:ext cx="8229600" cy="661027"/>
          </a:xfrm>
        </p:spPr>
        <p:txBody>
          <a:bodyPr>
            <a:normAutofit/>
          </a:bodyPr>
          <a:lstStyle/>
          <a:p>
            <a:r>
              <a:rPr lang="en-US" sz="2800" dirty="0" smtClean="0"/>
              <a:t>VP 360 (cont.)</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21</a:t>
            </a:fld>
            <a:endParaRPr lang="en-US" dirty="0">
              <a:latin typeface="Arial" pitchFamily="34" charset="0"/>
              <a:cs typeface="Arial" pitchFamily="34" charset="0"/>
            </a:endParaRPr>
          </a:p>
        </p:txBody>
      </p:sp>
      <p:sp>
        <p:nvSpPr>
          <p:cNvPr id="6" name="Text Box 30"/>
          <p:cNvSpPr txBox="1">
            <a:spLocks noChangeArrowheads="1"/>
          </p:cNvSpPr>
          <p:nvPr/>
        </p:nvSpPr>
        <p:spPr bwMode="auto">
          <a:xfrm rot="16200000">
            <a:off x="-1062882" y="3432855"/>
            <a:ext cx="3200228" cy="449850"/>
          </a:xfrm>
          <a:prstGeom prst="rect">
            <a:avLst/>
          </a:prstGeom>
          <a:noFill/>
          <a:ln w="25400">
            <a:noFill/>
            <a:prstDash val="dashDot"/>
            <a:miter lim="800000"/>
            <a:headEnd/>
            <a:tailEnd/>
          </a:ln>
        </p:spPr>
        <p:txBody>
          <a:bodyPr lIns="79304" tIns="39650" rIns="79304" bIns="39650">
            <a:spAutoFit/>
          </a:bodyPr>
          <a:lstStyle/>
          <a:p>
            <a:pPr algn="ctr"/>
            <a:r>
              <a:rPr lang="en-GB" sz="2400" b="1" dirty="0">
                <a:solidFill>
                  <a:srgbClr val="FF0000"/>
                </a:solidFill>
                <a:latin typeface="Arial" pitchFamily="34" charset="0"/>
                <a:cs typeface="Arial" pitchFamily="34" charset="0"/>
              </a:rPr>
              <a:t>High Threat Side</a:t>
            </a:r>
          </a:p>
        </p:txBody>
      </p:sp>
      <p:pic>
        <p:nvPicPr>
          <p:cNvPr id="7" name="Picture 6" descr="PVP 360 3.png"/>
          <p:cNvPicPr>
            <a:picLocks noChangeAspect="1"/>
          </p:cNvPicPr>
          <p:nvPr/>
        </p:nvPicPr>
        <p:blipFill>
          <a:blip r:embed="rId3" cstate="screen"/>
          <a:srcRect t="2577" r="21257" b="5713"/>
          <a:stretch>
            <a:fillRect/>
          </a:stretch>
        </p:blipFill>
        <p:spPr>
          <a:xfrm>
            <a:off x="859792" y="1214651"/>
            <a:ext cx="5036041" cy="4954137"/>
          </a:xfrm>
          <a:prstGeom prst="rect">
            <a:avLst/>
          </a:prstGeom>
        </p:spPr>
      </p:pic>
      <p:pic>
        <p:nvPicPr>
          <p:cNvPr id="8" name="Picture 2"/>
          <p:cNvPicPr>
            <a:picLocks noChangeAspect="1" noChangeArrowheads="1"/>
          </p:cNvPicPr>
          <p:nvPr/>
        </p:nvPicPr>
        <p:blipFill>
          <a:blip r:embed="rId4" cstate="screen"/>
          <a:srcRect/>
          <a:stretch>
            <a:fillRect/>
          </a:stretch>
        </p:blipFill>
        <p:spPr bwMode="auto">
          <a:xfrm>
            <a:off x="6035633" y="1510782"/>
            <a:ext cx="2398674" cy="2541169"/>
          </a:xfrm>
          <a:prstGeom prst="rect">
            <a:avLst/>
          </a:prstGeom>
          <a:noFill/>
          <a:ln w="9525">
            <a:noFill/>
            <a:miter lim="800000"/>
            <a:headEnd/>
            <a:tailEnd/>
          </a:ln>
        </p:spPr>
      </p:pic>
      <p:grpSp>
        <p:nvGrpSpPr>
          <p:cNvPr id="27" name="Group 68"/>
          <p:cNvGrpSpPr>
            <a:grpSpLocks/>
          </p:cNvGrpSpPr>
          <p:nvPr/>
        </p:nvGrpSpPr>
        <p:grpSpPr bwMode="auto">
          <a:xfrm>
            <a:off x="6038850" y="4181854"/>
            <a:ext cx="2457449" cy="914021"/>
            <a:chOff x="1296" y="10973"/>
            <a:chExt cx="6758" cy="1961"/>
          </a:xfrm>
        </p:grpSpPr>
        <p:sp>
          <p:nvSpPr>
            <p:cNvPr id="28"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29" name="Picture 70"/>
            <p:cNvPicPr>
              <a:picLocks noChangeArrowheads="1"/>
            </p:cNvPicPr>
            <p:nvPr/>
          </p:nvPicPr>
          <p:blipFill>
            <a:blip r:embed="rId5" cstate="screen"/>
            <a:srcRect/>
            <a:stretch>
              <a:fillRect/>
            </a:stretch>
          </p:blipFill>
          <p:spPr bwMode="auto">
            <a:xfrm>
              <a:off x="1628" y="11759"/>
              <a:ext cx="662" cy="612"/>
            </a:xfrm>
            <a:prstGeom prst="rect">
              <a:avLst/>
            </a:prstGeom>
            <a:noFill/>
            <a:ln w="9525">
              <a:noFill/>
              <a:miter lim="800000"/>
              <a:headEnd/>
              <a:tailEnd/>
            </a:ln>
          </p:spPr>
        </p:pic>
        <p:pic>
          <p:nvPicPr>
            <p:cNvPr id="30" name="Picture 71"/>
            <p:cNvPicPr>
              <a:picLocks noChangeArrowheads="1"/>
            </p:cNvPicPr>
            <p:nvPr/>
          </p:nvPicPr>
          <p:blipFill>
            <a:blip r:embed="rId6" cstate="screen"/>
            <a:srcRect/>
            <a:stretch>
              <a:fillRect/>
            </a:stretch>
          </p:blipFill>
          <p:spPr bwMode="auto">
            <a:xfrm>
              <a:off x="1718" y="11150"/>
              <a:ext cx="617" cy="579"/>
            </a:xfrm>
            <a:prstGeom prst="rect">
              <a:avLst/>
            </a:prstGeom>
            <a:noFill/>
            <a:ln w="9525">
              <a:noFill/>
              <a:miter lim="800000"/>
              <a:headEnd/>
              <a:tailEnd/>
            </a:ln>
          </p:spPr>
        </p:pic>
        <p:pic>
          <p:nvPicPr>
            <p:cNvPr id="31" name="Picture 72"/>
            <p:cNvPicPr>
              <a:picLocks noChangeArrowheads="1"/>
            </p:cNvPicPr>
            <p:nvPr/>
          </p:nvPicPr>
          <p:blipFill>
            <a:blip r:embed="rId7" cstate="screen"/>
            <a:srcRect/>
            <a:stretch>
              <a:fillRect/>
            </a:stretch>
          </p:blipFill>
          <p:spPr bwMode="auto">
            <a:xfrm>
              <a:off x="1612" y="12366"/>
              <a:ext cx="662" cy="486"/>
            </a:xfrm>
            <a:prstGeom prst="rect">
              <a:avLst/>
            </a:prstGeom>
            <a:noFill/>
            <a:ln w="9525">
              <a:noFill/>
              <a:miter lim="800000"/>
              <a:headEnd/>
              <a:tailEnd/>
            </a:ln>
          </p:spPr>
        </p:pic>
        <p:sp>
          <p:nvSpPr>
            <p:cNvPr id="32"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33"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34"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Sweep</a:t>
              </a:r>
              <a:endParaRPr lang="en-US" sz="24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VP </a:t>
            </a:r>
            <a:r>
              <a:rPr lang="en-US" sz="2800" dirty="0"/>
              <a:t>360 </a:t>
            </a:r>
            <a:r>
              <a:rPr lang="en-US" sz="2800" dirty="0" smtClean="0"/>
              <a:t>(cont</a:t>
            </a:r>
            <a:r>
              <a:rPr lang="en-US" sz="2800" dirty="0"/>
              <a: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22</a:t>
            </a:fld>
            <a:endParaRPr lang="en-US" dirty="0">
              <a:latin typeface="Arial" pitchFamily="34" charset="0"/>
              <a:cs typeface="Arial" pitchFamily="34" charset="0"/>
            </a:endParaRPr>
          </a:p>
        </p:txBody>
      </p:sp>
      <p:pic>
        <p:nvPicPr>
          <p:cNvPr id="17" name="Picture 2"/>
          <p:cNvPicPr>
            <a:picLocks noChangeAspect="1" noChangeArrowheads="1"/>
          </p:cNvPicPr>
          <p:nvPr/>
        </p:nvPicPr>
        <p:blipFill>
          <a:blip r:embed="rId3" cstate="screen"/>
          <a:srcRect t="2623" b="6546"/>
          <a:stretch>
            <a:fillRect/>
          </a:stretch>
        </p:blipFill>
        <p:spPr bwMode="auto">
          <a:xfrm>
            <a:off x="1012192" y="1282890"/>
            <a:ext cx="4724400" cy="4844955"/>
          </a:xfrm>
          <a:prstGeom prst="rect">
            <a:avLst/>
          </a:prstGeom>
          <a:noFill/>
          <a:ln w="9525">
            <a:noFill/>
            <a:miter lim="800000"/>
            <a:headEnd/>
            <a:tailEnd/>
          </a:ln>
        </p:spPr>
      </p:pic>
      <p:sp>
        <p:nvSpPr>
          <p:cNvPr id="6" name="Text Box 30"/>
          <p:cNvSpPr txBox="1">
            <a:spLocks noChangeArrowheads="1"/>
          </p:cNvSpPr>
          <p:nvPr/>
        </p:nvSpPr>
        <p:spPr bwMode="auto">
          <a:xfrm rot="16200000">
            <a:off x="-1062882" y="3432855"/>
            <a:ext cx="3200228" cy="449850"/>
          </a:xfrm>
          <a:prstGeom prst="rect">
            <a:avLst/>
          </a:prstGeom>
          <a:noFill/>
          <a:ln w="25400">
            <a:noFill/>
            <a:prstDash val="dashDot"/>
            <a:miter lim="800000"/>
            <a:headEnd/>
            <a:tailEnd/>
          </a:ln>
        </p:spPr>
        <p:txBody>
          <a:bodyPr lIns="79304" tIns="39650" rIns="79304" bIns="39650">
            <a:spAutoFit/>
          </a:bodyPr>
          <a:lstStyle/>
          <a:p>
            <a:pPr algn="ctr"/>
            <a:r>
              <a:rPr lang="en-GB" sz="2400" b="1" dirty="0">
                <a:solidFill>
                  <a:srgbClr val="C00000"/>
                </a:solidFill>
                <a:latin typeface="Arial" pitchFamily="34" charset="0"/>
                <a:cs typeface="Arial" pitchFamily="34" charset="0"/>
              </a:rPr>
              <a:t>High Threat Side</a:t>
            </a:r>
          </a:p>
        </p:txBody>
      </p:sp>
      <p:pic>
        <p:nvPicPr>
          <p:cNvPr id="7" name="Picture 2"/>
          <p:cNvPicPr>
            <a:picLocks noChangeAspect="1" noChangeArrowheads="1"/>
          </p:cNvPicPr>
          <p:nvPr/>
        </p:nvPicPr>
        <p:blipFill>
          <a:blip r:embed="rId4" cstate="screen"/>
          <a:srcRect/>
          <a:stretch>
            <a:fillRect/>
          </a:stretch>
        </p:blipFill>
        <p:spPr bwMode="auto">
          <a:xfrm>
            <a:off x="6035633" y="1510782"/>
            <a:ext cx="2398674" cy="2541169"/>
          </a:xfrm>
          <a:prstGeom prst="rect">
            <a:avLst/>
          </a:prstGeom>
          <a:noFill/>
          <a:ln w="9525">
            <a:noFill/>
            <a:miter lim="800000"/>
            <a:headEnd/>
            <a:tailEnd/>
          </a:ln>
        </p:spPr>
      </p:pic>
      <p:grpSp>
        <p:nvGrpSpPr>
          <p:cNvPr id="18" name="Group 68"/>
          <p:cNvGrpSpPr>
            <a:grpSpLocks/>
          </p:cNvGrpSpPr>
          <p:nvPr/>
        </p:nvGrpSpPr>
        <p:grpSpPr bwMode="auto">
          <a:xfrm>
            <a:off x="6067425" y="4248529"/>
            <a:ext cx="2457449" cy="914021"/>
            <a:chOff x="1296" y="10973"/>
            <a:chExt cx="6758" cy="1961"/>
          </a:xfrm>
        </p:grpSpPr>
        <p:sp>
          <p:nvSpPr>
            <p:cNvPr id="19"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20" name="Picture 70"/>
            <p:cNvPicPr>
              <a:picLocks noChangeArrowheads="1"/>
            </p:cNvPicPr>
            <p:nvPr/>
          </p:nvPicPr>
          <p:blipFill>
            <a:blip r:embed="rId5" cstate="screen"/>
            <a:srcRect/>
            <a:stretch>
              <a:fillRect/>
            </a:stretch>
          </p:blipFill>
          <p:spPr bwMode="auto">
            <a:xfrm>
              <a:off x="1628" y="11759"/>
              <a:ext cx="662" cy="612"/>
            </a:xfrm>
            <a:prstGeom prst="rect">
              <a:avLst/>
            </a:prstGeom>
            <a:noFill/>
            <a:ln w="9525">
              <a:noFill/>
              <a:miter lim="800000"/>
              <a:headEnd/>
              <a:tailEnd/>
            </a:ln>
          </p:spPr>
        </p:pic>
        <p:pic>
          <p:nvPicPr>
            <p:cNvPr id="21" name="Picture 71"/>
            <p:cNvPicPr>
              <a:picLocks noChangeArrowheads="1"/>
            </p:cNvPicPr>
            <p:nvPr/>
          </p:nvPicPr>
          <p:blipFill>
            <a:blip r:embed="rId6" cstate="screen"/>
            <a:srcRect/>
            <a:stretch>
              <a:fillRect/>
            </a:stretch>
          </p:blipFill>
          <p:spPr bwMode="auto">
            <a:xfrm>
              <a:off x="1718" y="11150"/>
              <a:ext cx="617" cy="579"/>
            </a:xfrm>
            <a:prstGeom prst="rect">
              <a:avLst/>
            </a:prstGeom>
            <a:noFill/>
            <a:ln w="9525">
              <a:noFill/>
              <a:miter lim="800000"/>
              <a:headEnd/>
              <a:tailEnd/>
            </a:ln>
          </p:spPr>
        </p:pic>
        <p:pic>
          <p:nvPicPr>
            <p:cNvPr id="22" name="Picture 72"/>
            <p:cNvPicPr>
              <a:picLocks noChangeArrowheads="1"/>
            </p:cNvPicPr>
            <p:nvPr/>
          </p:nvPicPr>
          <p:blipFill>
            <a:blip r:embed="rId7" cstate="screen"/>
            <a:srcRect/>
            <a:stretch>
              <a:fillRect/>
            </a:stretch>
          </p:blipFill>
          <p:spPr bwMode="auto">
            <a:xfrm>
              <a:off x="1612" y="12366"/>
              <a:ext cx="662" cy="486"/>
            </a:xfrm>
            <a:prstGeom prst="rect">
              <a:avLst/>
            </a:prstGeom>
            <a:noFill/>
            <a:ln w="9525">
              <a:noFill/>
              <a:miter lim="800000"/>
              <a:headEnd/>
              <a:tailEnd/>
            </a:ln>
          </p:spPr>
        </p:pic>
        <p:sp>
          <p:nvSpPr>
            <p:cNvPr id="23"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24"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25"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Sweep</a:t>
              </a:r>
              <a:endParaRPr lang="en-US" sz="24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53"/>
          <p:cNvSpPr>
            <a:spLocks noChangeArrowheads="1"/>
          </p:cNvSpPr>
          <p:nvPr/>
        </p:nvSpPr>
        <p:spPr bwMode="auto">
          <a:xfrm>
            <a:off x="4190753" y="1524295"/>
            <a:ext cx="1142722" cy="4644493"/>
          </a:xfrm>
          <a:prstGeom prst="rect">
            <a:avLst/>
          </a:prstGeom>
          <a:solidFill>
            <a:srgbClr val="AA7138"/>
          </a:solidFill>
          <a:ln w="9525">
            <a:noFill/>
            <a:miter lim="800000"/>
            <a:headEnd/>
            <a:tailEnd/>
          </a:ln>
        </p:spPr>
        <p:txBody>
          <a:bodyPr/>
          <a:lstStyle/>
          <a:p>
            <a:endParaRPr lang="en-US" dirty="0">
              <a:latin typeface="Arial" pitchFamily="34" charset="0"/>
              <a:cs typeface="Arial" pitchFamily="34" charset="0"/>
            </a:endParaRPr>
          </a:p>
        </p:txBody>
      </p:sp>
      <p:sp>
        <p:nvSpPr>
          <p:cNvPr id="5" name="Title 4"/>
          <p:cNvSpPr>
            <a:spLocks noGrp="1"/>
          </p:cNvSpPr>
          <p:nvPr>
            <p:ph type="title"/>
          </p:nvPr>
        </p:nvSpPr>
        <p:spPr/>
        <p:txBody>
          <a:bodyPr>
            <a:normAutofit/>
          </a:bodyPr>
          <a:lstStyle/>
          <a:p>
            <a:r>
              <a:rPr lang="en-US" sz="2800" dirty="0" smtClean="0"/>
              <a:t>VP 360 Route Selection</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23</a:t>
            </a:fld>
            <a:endParaRPr lang="en-US" dirty="0">
              <a:latin typeface="Arial" pitchFamily="34" charset="0"/>
              <a:cs typeface="Arial" pitchFamily="34" charset="0"/>
            </a:endParaRPr>
          </a:p>
        </p:txBody>
      </p:sp>
      <p:sp>
        <p:nvSpPr>
          <p:cNvPr id="15" name="Rectangle 14"/>
          <p:cNvSpPr/>
          <p:nvPr/>
        </p:nvSpPr>
        <p:spPr bwMode="auto">
          <a:xfrm>
            <a:off x="4191000" y="3352800"/>
            <a:ext cx="1143000" cy="457200"/>
          </a:xfrm>
          <a:prstGeom prst="rect">
            <a:avLst/>
          </a:prstGeom>
          <a:solidFill>
            <a:schemeClr val="bg1">
              <a:lumMod val="50000"/>
            </a:schemeClr>
          </a:solidFill>
          <a:ln w="9525" cap="flat" cmpd="sng" algn="ctr">
            <a:solidFill>
              <a:schemeClr val="tx1"/>
            </a:solidFill>
            <a:prstDash val="dash"/>
            <a:round/>
            <a:headEnd type="none" w="med" len="med"/>
            <a:tailEnd type="none" w="med" len="med"/>
          </a:ln>
          <a:effectLst/>
        </p:spPr>
        <p:txBody>
          <a:bodyPr/>
          <a:lstStyle/>
          <a:p>
            <a:pPr algn="ctr" eaLnBrk="0" hangingPunct="0">
              <a:defRPr/>
            </a:pPr>
            <a:r>
              <a:rPr lang="en-US" sz="2800" dirty="0">
                <a:latin typeface="Arial" pitchFamily="34" charset="0"/>
                <a:cs typeface="Arial" pitchFamily="34" charset="0"/>
              </a:rPr>
              <a:t>VP</a:t>
            </a:r>
          </a:p>
        </p:txBody>
      </p:sp>
      <p:sp>
        <p:nvSpPr>
          <p:cNvPr id="16" name="AutoShape 35"/>
          <p:cNvSpPr>
            <a:spLocks noChangeArrowheads="1"/>
          </p:cNvSpPr>
          <p:nvPr/>
        </p:nvSpPr>
        <p:spPr bwMode="auto">
          <a:xfrm>
            <a:off x="5011738" y="5715000"/>
            <a:ext cx="169862" cy="85725"/>
          </a:xfrm>
          <a:prstGeom prst="triangle">
            <a:avLst>
              <a:gd name="adj" fmla="val 50000"/>
            </a:avLst>
          </a:prstGeom>
          <a:solidFill>
            <a:srgbClr val="FF0000"/>
          </a:solidFill>
          <a:ln w="25400">
            <a:solidFill>
              <a:srgbClr val="FF0000"/>
            </a:solidFill>
            <a:miter lim="800000"/>
            <a:headEnd/>
            <a:tailEnd/>
          </a:ln>
        </p:spPr>
        <p:txBody>
          <a:bodyPr wrap="none" anchor="ctr"/>
          <a:lstStyle/>
          <a:p>
            <a:endParaRPr lang="en-US" dirty="0">
              <a:latin typeface="Arial" pitchFamily="34" charset="0"/>
              <a:cs typeface="Arial" pitchFamily="34" charset="0"/>
            </a:endParaRPr>
          </a:p>
        </p:txBody>
      </p:sp>
      <p:sp>
        <p:nvSpPr>
          <p:cNvPr id="17" name="AutoShape 35"/>
          <p:cNvSpPr>
            <a:spLocks noChangeArrowheads="1"/>
          </p:cNvSpPr>
          <p:nvPr/>
        </p:nvSpPr>
        <p:spPr bwMode="auto">
          <a:xfrm>
            <a:off x="4191000" y="2057400"/>
            <a:ext cx="169863" cy="85725"/>
          </a:xfrm>
          <a:prstGeom prst="triangle">
            <a:avLst>
              <a:gd name="adj" fmla="val 50000"/>
            </a:avLst>
          </a:prstGeom>
          <a:solidFill>
            <a:srgbClr val="FF0000"/>
          </a:solidFill>
          <a:ln w="25400">
            <a:solidFill>
              <a:srgbClr val="FF0000"/>
            </a:solidFill>
            <a:miter lim="800000"/>
            <a:headEnd/>
            <a:tailEnd/>
          </a:ln>
        </p:spPr>
        <p:txBody>
          <a:bodyPr wrap="none" anchor="ctr"/>
          <a:lstStyle/>
          <a:p>
            <a:endParaRPr lang="en-US" dirty="0">
              <a:latin typeface="Arial" pitchFamily="34" charset="0"/>
              <a:cs typeface="Arial" pitchFamily="34" charset="0"/>
            </a:endParaRPr>
          </a:p>
        </p:txBody>
      </p:sp>
      <p:sp>
        <p:nvSpPr>
          <p:cNvPr id="18" name="AutoShape 35"/>
          <p:cNvSpPr>
            <a:spLocks noChangeArrowheads="1"/>
          </p:cNvSpPr>
          <p:nvPr/>
        </p:nvSpPr>
        <p:spPr bwMode="auto">
          <a:xfrm>
            <a:off x="5240338" y="2057400"/>
            <a:ext cx="169862" cy="85725"/>
          </a:xfrm>
          <a:prstGeom prst="triangle">
            <a:avLst>
              <a:gd name="adj" fmla="val 50000"/>
            </a:avLst>
          </a:prstGeom>
          <a:solidFill>
            <a:srgbClr val="FF0000"/>
          </a:solidFill>
          <a:ln w="25400">
            <a:solidFill>
              <a:srgbClr val="FF0000"/>
            </a:solidFill>
            <a:miter lim="800000"/>
            <a:headEnd/>
            <a:tailEnd/>
          </a:ln>
        </p:spPr>
        <p:txBody>
          <a:bodyPr wrap="none" anchor="ctr"/>
          <a:lstStyle/>
          <a:p>
            <a:endParaRPr lang="en-US" dirty="0">
              <a:latin typeface="Arial" pitchFamily="34" charset="0"/>
              <a:cs typeface="Arial" pitchFamily="34" charset="0"/>
            </a:endParaRPr>
          </a:p>
        </p:txBody>
      </p:sp>
      <p:cxnSp>
        <p:nvCxnSpPr>
          <p:cNvPr id="19" name="Straight Connector 50"/>
          <p:cNvCxnSpPr>
            <a:cxnSpLocks noChangeShapeType="1"/>
          </p:cNvCxnSpPr>
          <p:nvPr/>
        </p:nvCxnSpPr>
        <p:spPr bwMode="auto">
          <a:xfrm>
            <a:off x="5105400" y="5029200"/>
            <a:ext cx="0" cy="762000"/>
          </a:xfrm>
          <a:prstGeom prst="line">
            <a:avLst/>
          </a:prstGeom>
          <a:noFill/>
          <a:ln w="19050" algn="ctr">
            <a:solidFill>
              <a:schemeClr val="tx1"/>
            </a:solidFill>
            <a:prstDash val="dash"/>
            <a:round/>
            <a:headEnd/>
            <a:tailEnd/>
          </a:ln>
        </p:spPr>
      </p:cxnSp>
      <p:cxnSp>
        <p:nvCxnSpPr>
          <p:cNvPr id="20" name="Straight Connector 52"/>
          <p:cNvCxnSpPr>
            <a:cxnSpLocks noChangeShapeType="1"/>
          </p:cNvCxnSpPr>
          <p:nvPr/>
        </p:nvCxnSpPr>
        <p:spPr bwMode="auto">
          <a:xfrm flipH="1" flipV="1">
            <a:off x="2971800" y="5410200"/>
            <a:ext cx="2125663" cy="390525"/>
          </a:xfrm>
          <a:prstGeom prst="line">
            <a:avLst/>
          </a:prstGeom>
          <a:noFill/>
          <a:ln w="19050" algn="ctr">
            <a:solidFill>
              <a:schemeClr val="tx1"/>
            </a:solidFill>
            <a:prstDash val="dash"/>
            <a:round/>
            <a:headEnd/>
            <a:tailEnd/>
          </a:ln>
        </p:spPr>
      </p:cxnSp>
      <p:cxnSp>
        <p:nvCxnSpPr>
          <p:cNvPr id="21" name="Straight Connector 54"/>
          <p:cNvCxnSpPr>
            <a:cxnSpLocks noChangeShapeType="1"/>
          </p:cNvCxnSpPr>
          <p:nvPr/>
        </p:nvCxnSpPr>
        <p:spPr bwMode="auto">
          <a:xfrm flipH="1" flipV="1">
            <a:off x="2209800" y="3962400"/>
            <a:ext cx="762000" cy="1447800"/>
          </a:xfrm>
          <a:prstGeom prst="line">
            <a:avLst/>
          </a:prstGeom>
          <a:noFill/>
          <a:ln w="19050" algn="ctr">
            <a:solidFill>
              <a:schemeClr val="tx1"/>
            </a:solidFill>
            <a:prstDash val="dash"/>
            <a:round/>
            <a:headEnd/>
            <a:tailEnd/>
          </a:ln>
        </p:spPr>
      </p:cxnSp>
      <p:cxnSp>
        <p:nvCxnSpPr>
          <p:cNvPr id="22" name="Straight Connector 56"/>
          <p:cNvCxnSpPr>
            <a:cxnSpLocks noChangeShapeType="1"/>
          </p:cNvCxnSpPr>
          <p:nvPr/>
        </p:nvCxnSpPr>
        <p:spPr bwMode="auto">
          <a:xfrm flipV="1">
            <a:off x="2209800" y="2590800"/>
            <a:ext cx="0" cy="1371600"/>
          </a:xfrm>
          <a:prstGeom prst="line">
            <a:avLst/>
          </a:prstGeom>
          <a:noFill/>
          <a:ln w="19050" algn="ctr">
            <a:solidFill>
              <a:schemeClr val="tx1"/>
            </a:solidFill>
            <a:prstDash val="dash"/>
            <a:round/>
            <a:headEnd/>
            <a:tailEnd/>
          </a:ln>
        </p:spPr>
      </p:cxnSp>
      <p:cxnSp>
        <p:nvCxnSpPr>
          <p:cNvPr id="23" name="Straight Connector 59"/>
          <p:cNvCxnSpPr>
            <a:cxnSpLocks noChangeShapeType="1"/>
            <a:endCxn id="17" idx="1"/>
          </p:cNvCxnSpPr>
          <p:nvPr/>
        </p:nvCxnSpPr>
        <p:spPr bwMode="auto">
          <a:xfrm flipV="1">
            <a:off x="2209800" y="2100263"/>
            <a:ext cx="2024063" cy="490537"/>
          </a:xfrm>
          <a:prstGeom prst="line">
            <a:avLst/>
          </a:prstGeom>
          <a:noFill/>
          <a:ln w="19050" algn="ctr">
            <a:solidFill>
              <a:schemeClr val="tx1"/>
            </a:solidFill>
            <a:prstDash val="dash"/>
            <a:round/>
            <a:headEnd/>
            <a:tailEnd/>
          </a:ln>
        </p:spPr>
      </p:cxnSp>
      <p:cxnSp>
        <p:nvCxnSpPr>
          <p:cNvPr id="24" name="Straight Connector 62"/>
          <p:cNvCxnSpPr>
            <a:cxnSpLocks noChangeShapeType="1"/>
          </p:cNvCxnSpPr>
          <p:nvPr/>
        </p:nvCxnSpPr>
        <p:spPr bwMode="auto">
          <a:xfrm flipV="1">
            <a:off x="4439920" y="2153920"/>
            <a:ext cx="3098800" cy="20320"/>
          </a:xfrm>
          <a:prstGeom prst="line">
            <a:avLst/>
          </a:prstGeom>
          <a:noFill/>
          <a:ln w="19050" algn="ctr">
            <a:solidFill>
              <a:schemeClr val="tx1"/>
            </a:solidFill>
            <a:prstDash val="dash"/>
            <a:round/>
            <a:headEnd/>
            <a:tailEnd/>
          </a:ln>
        </p:spPr>
      </p:cxnSp>
      <p:cxnSp>
        <p:nvCxnSpPr>
          <p:cNvPr id="25" name="Straight Connector 66"/>
          <p:cNvCxnSpPr>
            <a:cxnSpLocks noChangeShapeType="1"/>
          </p:cNvCxnSpPr>
          <p:nvPr/>
        </p:nvCxnSpPr>
        <p:spPr bwMode="auto">
          <a:xfrm flipV="1">
            <a:off x="7579360" y="2133600"/>
            <a:ext cx="741680" cy="20320"/>
          </a:xfrm>
          <a:prstGeom prst="line">
            <a:avLst/>
          </a:prstGeom>
          <a:noFill/>
          <a:ln w="19050" algn="ctr">
            <a:solidFill>
              <a:schemeClr val="tx1"/>
            </a:solidFill>
            <a:prstDash val="dash"/>
            <a:round/>
            <a:headEnd/>
            <a:tailEnd/>
          </a:ln>
        </p:spPr>
      </p:cxnSp>
      <p:cxnSp>
        <p:nvCxnSpPr>
          <p:cNvPr id="26" name="Straight Connector 68"/>
          <p:cNvCxnSpPr>
            <a:cxnSpLocks noChangeShapeType="1"/>
          </p:cNvCxnSpPr>
          <p:nvPr/>
        </p:nvCxnSpPr>
        <p:spPr bwMode="auto">
          <a:xfrm flipH="1">
            <a:off x="8229600" y="3119120"/>
            <a:ext cx="589280" cy="233680"/>
          </a:xfrm>
          <a:prstGeom prst="line">
            <a:avLst/>
          </a:prstGeom>
          <a:noFill/>
          <a:ln w="19050" algn="ctr">
            <a:solidFill>
              <a:schemeClr val="tx1"/>
            </a:solidFill>
            <a:prstDash val="dash"/>
            <a:round/>
            <a:headEnd/>
            <a:tailEnd/>
          </a:ln>
        </p:spPr>
      </p:cxnSp>
      <p:cxnSp>
        <p:nvCxnSpPr>
          <p:cNvPr id="27" name="Straight Connector 70"/>
          <p:cNvCxnSpPr>
            <a:cxnSpLocks noChangeShapeType="1"/>
          </p:cNvCxnSpPr>
          <p:nvPr/>
        </p:nvCxnSpPr>
        <p:spPr bwMode="auto">
          <a:xfrm flipH="1">
            <a:off x="7518400" y="3352800"/>
            <a:ext cx="711200" cy="2405063"/>
          </a:xfrm>
          <a:prstGeom prst="line">
            <a:avLst/>
          </a:prstGeom>
          <a:noFill/>
          <a:ln w="19050" algn="ctr">
            <a:solidFill>
              <a:schemeClr val="tx1"/>
            </a:solidFill>
            <a:prstDash val="dash"/>
            <a:round/>
            <a:headEnd/>
            <a:tailEnd/>
          </a:ln>
        </p:spPr>
      </p:cxnSp>
      <p:cxnSp>
        <p:nvCxnSpPr>
          <p:cNvPr id="28" name="Straight Connector 72"/>
          <p:cNvCxnSpPr>
            <a:cxnSpLocks noChangeShapeType="1"/>
          </p:cNvCxnSpPr>
          <p:nvPr/>
        </p:nvCxnSpPr>
        <p:spPr bwMode="auto">
          <a:xfrm flipH="1">
            <a:off x="4419600" y="5757863"/>
            <a:ext cx="3124200" cy="33337"/>
          </a:xfrm>
          <a:prstGeom prst="line">
            <a:avLst/>
          </a:prstGeom>
          <a:noFill/>
          <a:ln w="19050" algn="ctr">
            <a:solidFill>
              <a:schemeClr val="tx1"/>
            </a:solidFill>
            <a:prstDash val="dash"/>
            <a:round/>
            <a:headEnd/>
            <a:tailEnd/>
          </a:ln>
        </p:spPr>
      </p:cxnSp>
      <p:cxnSp>
        <p:nvCxnSpPr>
          <p:cNvPr id="29" name="Straight Connector 74"/>
          <p:cNvCxnSpPr>
            <a:cxnSpLocks noChangeShapeType="1"/>
          </p:cNvCxnSpPr>
          <p:nvPr/>
        </p:nvCxnSpPr>
        <p:spPr bwMode="auto">
          <a:xfrm flipV="1">
            <a:off x="4419600" y="5029200"/>
            <a:ext cx="0" cy="762000"/>
          </a:xfrm>
          <a:prstGeom prst="line">
            <a:avLst/>
          </a:prstGeom>
          <a:noFill/>
          <a:ln w="19050" algn="ctr">
            <a:solidFill>
              <a:schemeClr val="tx1"/>
            </a:solidFill>
            <a:prstDash val="dash"/>
            <a:round/>
            <a:headEnd/>
            <a:tailEnd/>
          </a:ln>
        </p:spPr>
      </p:cxnSp>
      <p:sp>
        <p:nvSpPr>
          <p:cNvPr id="30" name="Freeform 75"/>
          <p:cNvSpPr>
            <a:spLocks/>
          </p:cNvSpPr>
          <p:nvPr/>
        </p:nvSpPr>
        <p:spPr bwMode="auto">
          <a:xfrm>
            <a:off x="7591425" y="2447925"/>
            <a:ext cx="574675" cy="588963"/>
          </a:xfrm>
          <a:custGeom>
            <a:avLst/>
            <a:gdLst>
              <a:gd name="T0" fmla="*/ 609343 w 573702"/>
              <a:gd name="T1" fmla="*/ 175344 h 589185"/>
              <a:gd name="T2" fmla="*/ 550423 w 573702"/>
              <a:gd name="T3" fmla="*/ 94837 h 589185"/>
              <a:gd name="T4" fmla="*/ 491505 w 573702"/>
              <a:gd name="T5" fmla="*/ 81414 h 589185"/>
              <a:gd name="T6" fmla="*/ 447317 w 573702"/>
              <a:gd name="T7" fmla="*/ 67991 h 589185"/>
              <a:gd name="T8" fmla="*/ 93818 w 573702"/>
              <a:gd name="T9" fmla="*/ 121673 h 589185"/>
              <a:gd name="T10" fmla="*/ 64360 w 573702"/>
              <a:gd name="T11" fmla="*/ 175344 h 589185"/>
              <a:gd name="T12" fmla="*/ 34902 w 573702"/>
              <a:gd name="T13" fmla="*/ 376618 h 589185"/>
              <a:gd name="T14" fmla="*/ 5449 w 573702"/>
              <a:gd name="T15" fmla="*/ 457124 h 589185"/>
              <a:gd name="T16" fmla="*/ 20174 w 573702"/>
              <a:gd name="T17" fmla="*/ 510798 h 589185"/>
              <a:gd name="T18" fmla="*/ 579882 w 573702"/>
              <a:gd name="T19" fmla="*/ 470542 h 589185"/>
              <a:gd name="T20" fmla="*/ 609343 w 573702"/>
              <a:gd name="T21" fmla="*/ 269270 h 589185"/>
              <a:gd name="T22" fmla="*/ 609343 w 573702"/>
              <a:gd name="T23" fmla="*/ 175344 h 589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3702"/>
              <a:gd name="T37" fmla="*/ 0 h 589185"/>
              <a:gd name="T38" fmla="*/ 573702 w 573702"/>
              <a:gd name="T39" fmla="*/ 589185 h 589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3702" h="589185">
                <a:moveTo>
                  <a:pt x="564603" y="178343"/>
                </a:moveTo>
                <a:cubicBezTo>
                  <a:pt x="555504" y="148773"/>
                  <a:pt x="534700" y="118059"/>
                  <a:pt x="510012" y="96457"/>
                </a:cubicBezTo>
                <a:cubicBezTo>
                  <a:pt x="495896" y="84105"/>
                  <a:pt x="473456" y="87962"/>
                  <a:pt x="455420" y="82809"/>
                </a:cubicBezTo>
                <a:cubicBezTo>
                  <a:pt x="441588" y="78857"/>
                  <a:pt x="428125" y="73710"/>
                  <a:pt x="414477" y="69161"/>
                </a:cubicBezTo>
                <a:cubicBezTo>
                  <a:pt x="172072" y="80180"/>
                  <a:pt x="157646" y="0"/>
                  <a:pt x="86931" y="123752"/>
                </a:cubicBezTo>
                <a:cubicBezTo>
                  <a:pt x="76837" y="141416"/>
                  <a:pt x="68734" y="160146"/>
                  <a:pt x="59635" y="178343"/>
                </a:cubicBezTo>
                <a:cubicBezTo>
                  <a:pt x="50308" y="280950"/>
                  <a:pt x="55929" y="304432"/>
                  <a:pt x="32340" y="383060"/>
                </a:cubicBezTo>
                <a:cubicBezTo>
                  <a:pt x="24072" y="410618"/>
                  <a:pt x="5044" y="464946"/>
                  <a:pt x="5044" y="464946"/>
                </a:cubicBezTo>
                <a:cubicBezTo>
                  <a:pt x="9593" y="483143"/>
                  <a:pt x="0" y="517979"/>
                  <a:pt x="18692" y="519537"/>
                </a:cubicBezTo>
                <a:cubicBezTo>
                  <a:pt x="439041" y="554566"/>
                  <a:pt x="371418" y="589185"/>
                  <a:pt x="537307" y="478594"/>
                </a:cubicBezTo>
                <a:cubicBezTo>
                  <a:pt x="564381" y="397375"/>
                  <a:pt x="564603" y="407460"/>
                  <a:pt x="564603" y="273877"/>
                </a:cubicBezTo>
                <a:cubicBezTo>
                  <a:pt x="564603" y="250681"/>
                  <a:pt x="573702" y="207913"/>
                  <a:pt x="564603" y="178343"/>
                </a:cubicBezTo>
                <a:close/>
              </a:path>
            </a:pathLst>
          </a:custGeom>
          <a:solidFill>
            <a:srgbClr val="AA7138"/>
          </a:solidFill>
          <a:ln w="9525" cap="flat" cmpd="sng" algn="ctr">
            <a:solidFill>
              <a:schemeClr val="tx1"/>
            </a:solidFill>
            <a:prstDash val="solid"/>
            <a:round/>
            <a:headEnd type="none" w="med" len="med"/>
            <a:tailEnd type="none" w="med" len="med"/>
          </a:ln>
        </p:spPr>
        <p:txBody>
          <a:bodyPr/>
          <a:lstStyle/>
          <a:p>
            <a:endParaRPr lang="en-US" dirty="0">
              <a:latin typeface="Arial" pitchFamily="34" charset="0"/>
              <a:cs typeface="Arial" pitchFamily="34" charset="0"/>
            </a:endParaRPr>
          </a:p>
        </p:txBody>
      </p:sp>
      <p:sp>
        <p:nvSpPr>
          <p:cNvPr id="31" name="AutoShape 22"/>
          <p:cNvSpPr>
            <a:spLocks noChangeArrowheads="1"/>
          </p:cNvSpPr>
          <p:nvPr/>
        </p:nvSpPr>
        <p:spPr bwMode="auto">
          <a:xfrm>
            <a:off x="5513695" y="3746500"/>
            <a:ext cx="2306471" cy="914400"/>
          </a:xfrm>
          <a:prstGeom prst="wedgeRectCallout">
            <a:avLst>
              <a:gd name="adj1" fmla="val 44654"/>
              <a:gd name="adj2" fmla="val -134669"/>
            </a:avLst>
          </a:prstGeom>
          <a:noFill/>
          <a:ln w="12700">
            <a:solidFill>
              <a:srgbClr val="000000"/>
            </a:solidFill>
            <a:miter lim="800000"/>
            <a:headEnd/>
            <a:tailEnd/>
          </a:ln>
        </p:spPr>
        <p:txBody>
          <a:bodyPr lIns="79304" tIns="39650" rIns="79304" bIns="39650"/>
          <a:lstStyle/>
          <a:p>
            <a:r>
              <a:rPr lang="en-GB" sz="2000" dirty="0">
                <a:latin typeface="Arial" pitchFamily="34" charset="0"/>
                <a:cs typeface="Arial" pitchFamily="34" charset="0"/>
              </a:rPr>
              <a:t>Ground sign or metal reading. </a:t>
            </a:r>
          </a:p>
          <a:p>
            <a:r>
              <a:rPr lang="en-GB" sz="2000" b="1" dirty="0">
                <a:solidFill>
                  <a:srgbClr val="FF0000"/>
                </a:solidFill>
                <a:latin typeface="Arial" pitchFamily="34" charset="0"/>
                <a:cs typeface="Arial" pitchFamily="34" charset="0"/>
              </a:rPr>
              <a:t>Mark and avoid</a:t>
            </a:r>
          </a:p>
        </p:txBody>
      </p:sp>
      <p:sp>
        <p:nvSpPr>
          <p:cNvPr id="32" name="Oval 31"/>
          <p:cNvSpPr/>
          <p:nvPr/>
        </p:nvSpPr>
        <p:spPr>
          <a:xfrm>
            <a:off x="1828800" y="1371600"/>
            <a:ext cx="5841242" cy="475624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cxnSp>
        <p:nvCxnSpPr>
          <p:cNvPr id="33" name="Straight Arrow Connector 32"/>
          <p:cNvCxnSpPr/>
          <p:nvPr/>
        </p:nvCxnSpPr>
        <p:spPr>
          <a:xfrm flipH="1">
            <a:off x="2209800" y="3581400"/>
            <a:ext cx="255270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Isosceles Triangle 33"/>
          <p:cNvSpPr/>
          <p:nvPr/>
        </p:nvSpPr>
        <p:spPr>
          <a:xfrm>
            <a:off x="8524240" y="2924175"/>
            <a:ext cx="107950" cy="1222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6" name="Isosceles Triangle 35"/>
          <p:cNvSpPr/>
          <p:nvPr/>
        </p:nvSpPr>
        <p:spPr>
          <a:xfrm>
            <a:off x="8035925" y="3154363"/>
            <a:ext cx="107950" cy="1222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37" name="TextBox 5"/>
          <p:cNvSpPr txBox="1">
            <a:spLocks noChangeArrowheads="1"/>
          </p:cNvSpPr>
          <p:nvPr/>
        </p:nvSpPr>
        <p:spPr bwMode="auto">
          <a:xfrm>
            <a:off x="4322763" y="4683125"/>
            <a:ext cx="901700" cy="614363"/>
          </a:xfrm>
          <a:prstGeom prst="rect">
            <a:avLst/>
          </a:prstGeom>
          <a:noFill/>
          <a:ln w="9525">
            <a:noFill/>
            <a:miter lim="800000"/>
            <a:headEnd/>
            <a:tailEnd/>
          </a:ln>
        </p:spPr>
        <p:txBody>
          <a:bodyPr wrap="none">
            <a:spAutoFit/>
          </a:bodyPr>
          <a:lstStyle/>
          <a:p>
            <a:r>
              <a:rPr lang="en-US" sz="1600" dirty="0">
                <a:latin typeface="Arial" pitchFamily="34" charset="0"/>
                <a:cs typeface="Arial" pitchFamily="34" charset="0"/>
              </a:rPr>
              <a:t>Overlap</a:t>
            </a:r>
          </a:p>
          <a:p>
            <a:endParaRPr lang="en-US" dirty="0">
              <a:latin typeface="Arial" pitchFamily="34" charset="0"/>
              <a:cs typeface="Arial" pitchFamily="34" charset="0"/>
            </a:endParaRPr>
          </a:p>
        </p:txBody>
      </p:sp>
      <p:cxnSp>
        <p:nvCxnSpPr>
          <p:cNvPr id="38" name="Straight Arrow Connector 37"/>
          <p:cNvCxnSpPr/>
          <p:nvPr/>
        </p:nvCxnSpPr>
        <p:spPr>
          <a:xfrm>
            <a:off x="4408488" y="5037138"/>
            <a:ext cx="685800" cy="0"/>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2155825" y="2528888"/>
            <a:ext cx="107950" cy="12382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40" name="Isosceles Triangle 39"/>
          <p:cNvSpPr/>
          <p:nvPr/>
        </p:nvSpPr>
        <p:spPr>
          <a:xfrm>
            <a:off x="7512050" y="5667375"/>
            <a:ext cx="107950" cy="1222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41" name="Isosceles Triangle 40"/>
          <p:cNvSpPr/>
          <p:nvPr/>
        </p:nvSpPr>
        <p:spPr>
          <a:xfrm>
            <a:off x="4365625" y="5757863"/>
            <a:ext cx="107950" cy="12223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cxnSp>
        <p:nvCxnSpPr>
          <p:cNvPr id="42" name="Straight Arrow Connector 41"/>
          <p:cNvCxnSpPr/>
          <p:nvPr/>
        </p:nvCxnSpPr>
        <p:spPr>
          <a:xfrm flipH="1" flipV="1">
            <a:off x="3221038" y="5667375"/>
            <a:ext cx="712787"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16"/>
          <p:cNvSpPr>
            <a:spLocks noChangeArrowheads="1"/>
          </p:cNvSpPr>
          <p:nvPr/>
        </p:nvSpPr>
        <p:spPr bwMode="auto">
          <a:xfrm>
            <a:off x="204717" y="1246037"/>
            <a:ext cx="2385974" cy="830997"/>
          </a:xfrm>
          <a:prstGeom prst="rect">
            <a:avLst/>
          </a:prstGeom>
          <a:noFill/>
          <a:ln w="9525">
            <a:noFill/>
            <a:miter lim="800000"/>
            <a:headEnd/>
            <a:tailEnd/>
          </a:ln>
        </p:spPr>
        <p:txBody>
          <a:bodyPr wrap="none">
            <a:spAutoFit/>
          </a:bodyPr>
          <a:lstStyle/>
          <a:p>
            <a:r>
              <a:rPr lang="en-US" sz="2400" dirty="0">
                <a:latin typeface="Arial" pitchFamily="34" charset="0"/>
                <a:cs typeface="Arial" pitchFamily="34" charset="0"/>
              </a:rPr>
              <a:t>Adjust Route to </a:t>
            </a: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Threat </a:t>
            </a:r>
            <a:r>
              <a:rPr lang="en-US" sz="2400" dirty="0">
                <a:latin typeface="Arial" pitchFamily="34" charset="0"/>
                <a:cs typeface="Arial" pitchFamily="34" charset="0"/>
              </a:rPr>
              <a:t>&amp; Terrain</a:t>
            </a:r>
          </a:p>
        </p:txBody>
      </p:sp>
      <p:sp>
        <p:nvSpPr>
          <p:cNvPr id="45" name="Text Box 30"/>
          <p:cNvSpPr txBox="1">
            <a:spLocks noChangeArrowheads="1"/>
          </p:cNvSpPr>
          <p:nvPr/>
        </p:nvSpPr>
        <p:spPr bwMode="auto">
          <a:xfrm rot="16200000">
            <a:off x="-1062882" y="4183482"/>
            <a:ext cx="3200228" cy="449850"/>
          </a:xfrm>
          <a:prstGeom prst="rect">
            <a:avLst/>
          </a:prstGeom>
          <a:noFill/>
          <a:ln w="25400">
            <a:noFill/>
            <a:prstDash val="dashDot"/>
            <a:miter lim="800000"/>
            <a:headEnd/>
            <a:tailEnd/>
          </a:ln>
        </p:spPr>
        <p:txBody>
          <a:bodyPr lIns="79304" tIns="39650" rIns="79304" bIns="39650">
            <a:spAutoFit/>
          </a:bodyPr>
          <a:lstStyle/>
          <a:p>
            <a:pPr algn="ctr"/>
            <a:r>
              <a:rPr lang="en-GB" sz="2400" b="1" dirty="0">
                <a:solidFill>
                  <a:srgbClr val="FF0000"/>
                </a:solidFill>
                <a:latin typeface="Arial" pitchFamily="34" charset="0"/>
                <a:cs typeface="Arial" pitchFamily="34" charset="0"/>
              </a:rPr>
              <a:t>High Threat Side</a:t>
            </a:r>
          </a:p>
        </p:txBody>
      </p:sp>
      <p:cxnSp>
        <p:nvCxnSpPr>
          <p:cNvPr id="48" name="Straight Connector 68"/>
          <p:cNvCxnSpPr>
            <a:cxnSpLocks noChangeShapeType="1"/>
          </p:cNvCxnSpPr>
          <p:nvPr/>
        </p:nvCxnSpPr>
        <p:spPr bwMode="auto">
          <a:xfrm flipH="1" flipV="1">
            <a:off x="8351520" y="2164080"/>
            <a:ext cx="508000" cy="914400"/>
          </a:xfrm>
          <a:prstGeom prst="line">
            <a:avLst/>
          </a:prstGeom>
          <a:noFill/>
          <a:ln w="19050" algn="ctr">
            <a:solidFill>
              <a:schemeClr val="tx1"/>
            </a:solidFill>
            <a:prstDash val="dash"/>
            <a:round/>
            <a:headEnd/>
            <a:tailEnd/>
          </a:ln>
        </p:spPr>
      </p:cxnSp>
      <p:sp>
        <p:nvSpPr>
          <p:cNvPr id="54" name="Isosceles Triangle 53"/>
          <p:cNvSpPr/>
          <p:nvPr/>
        </p:nvSpPr>
        <p:spPr>
          <a:xfrm>
            <a:off x="8107680" y="2233295"/>
            <a:ext cx="107950" cy="12223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VP Search – 4 Man Procedure</a:t>
            </a:r>
            <a:endParaRPr lang="en-US" sz="2800" dirty="0"/>
          </a:p>
        </p:txBody>
      </p:sp>
      <p:sp>
        <p:nvSpPr>
          <p:cNvPr id="4" name="Slide Number Placeholder 3"/>
          <p:cNvSpPr>
            <a:spLocks noGrp="1"/>
          </p:cNvSpPr>
          <p:nvPr>
            <p:ph type="sldNum" sz="quarter" idx="12"/>
          </p:nvPr>
        </p:nvSpPr>
        <p:spPr>
          <a:xfrm>
            <a:off x="7010400" y="6354762"/>
            <a:ext cx="2133600" cy="228600"/>
          </a:xfrm>
        </p:spPr>
        <p:txBody>
          <a:bodyPr/>
          <a:lstStyle/>
          <a:p>
            <a:pPr>
              <a:defRPr/>
            </a:pPr>
            <a:fld id="{D0BF7C18-33E7-4E5A-AC40-53A29FE5BC23}" type="slidenum">
              <a:rPr lang="en-US" smtClean="0">
                <a:latin typeface="Arial" pitchFamily="34" charset="0"/>
                <a:cs typeface="Arial" pitchFamily="34" charset="0"/>
              </a:rPr>
              <a:pPr>
                <a:defRPr/>
              </a:pPr>
              <a:t>24</a:t>
            </a:fld>
            <a:endParaRPr lang="en-US" dirty="0">
              <a:latin typeface="Arial" pitchFamily="34" charset="0"/>
              <a:cs typeface="Arial" pitchFamily="34" charset="0"/>
            </a:endParaRPr>
          </a:p>
        </p:txBody>
      </p:sp>
      <p:grpSp>
        <p:nvGrpSpPr>
          <p:cNvPr id="25" name="Group 66"/>
          <p:cNvGrpSpPr>
            <a:grpSpLocks/>
          </p:cNvGrpSpPr>
          <p:nvPr/>
        </p:nvGrpSpPr>
        <p:grpSpPr bwMode="auto">
          <a:xfrm>
            <a:off x="313899" y="955343"/>
            <a:ext cx="8830059" cy="5780419"/>
            <a:chOff x="161500" y="1077580"/>
            <a:chExt cx="8830004" cy="5780420"/>
          </a:xfrm>
        </p:grpSpPr>
        <p:sp>
          <p:nvSpPr>
            <p:cNvPr id="26" name="AutoShape 48"/>
            <p:cNvSpPr>
              <a:spLocks noChangeArrowheads="1" noTextEdit="1"/>
            </p:cNvSpPr>
            <p:nvPr/>
          </p:nvSpPr>
          <p:spPr bwMode="auto">
            <a:xfrm>
              <a:off x="990600" y="1265237"/>
              <a:ext cx="6934200" cy="5592763"/>
            </a:xfrm>
            <a:prstGeom prst="rect">
              <a:avLst/>
            </a:prstGeom>
            <a:noFill/>
            <a:ln w="9525">
              <a:noFill/>
              <a:miter lim="800000"/>
              <a:headEnd/>
              <a:tailEnd/>
            </a:ln>
          </p:spPr>
          <p:txBody>
            <a:bodyPr/>
            <a:lstStyle/>
            <a:p>
              <a:endParaRPr lang="en-US" dirty="0">
                <a:latin typeface="Arial" pitchFamily="34" charset="0"/>
                <a:cs typeface="Arial" pitchFamily="34" charset="0"/>
              </a:endParaRPr>
            </a:p>
          </p:txBody>
        </p:sp>
        <p:pic>
          <p:nvPicPr>
            <p:cNvPr id="27" name="Picture 47"/>
            <p:cNvPicPr>
              <a:picLocks noChangeArrowheads="1"/>
            </p:cNvPicPr>
            <p:nvPr/>
          </p:nvPicPr>
          <p:blipFill>
            <a:blip r:embed="rId3" cstate="screen"/>
            <a:srcRect b="5882"/>
            <a:stretch>
              <a:fillRect/>
            </a:stretch>
          </p:blipFill>
          <p:spPr bwMode="auto">
            <a:xfrm>
              <a:off x="3779762" y="1420963"/>
              <a:ext cx="1070649" cy="4842768"/>
            </a:xfrm>
            <a:prstGeom prst="rect">
              <a:avLst/>
            </a:prstGeom>
            <a:noFill/>
            <a:ln w="9525">
              <a:noFill/>
              <a:miter lim="800000"/>
              <a:headEnd/>
              <a:tailEnd/>
            </a:ln>
          </p:spPr>
        </p:pic>
        <p:sp>
          <p:nvSpPr>
            <p:cNvPr id="28" name="AutoShape 46"/>
            <p:cNvSpPr>
              <a:spLocks noChangeArrowheads="1"/>
            </p:cNvSpPr>
            <p:nvPr/>
          </p:nvSpPr>
          <p:spPr bwMode="auto">
            <a:xfrm rot="10459275">
              <a:off x="2423688" y="1839026"/>
              <a:ext cx="2080136" cy="217867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29" name="AutoShape 45"/>
            <p:cNvSpPr>
              <a:spLocks noChangeArrowheads="1"/>
            </p:cNvSpPr>
            <p:nvPr/>
          </p:nvSpPr>
          <p:spPr bwMode="auto">
            <a:xfrm rot="10800000">
              <a:off x="4168359" y="1429247"/>
              <a:ext cx="2035037" cy="20930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rot="10800000" lIns="80826" tIns="40414" rIns="80826" bIns="40414" anchor="ctr"/>
            <a:lstStyle/>
            <a:p>
              <a:endParaRPr lang="en-US" dirty="0">
                <a:latin typeface="Arial" pitchFamily="34" charset="0"/>
                <a:cs typeface="Arial" pitchFamily="34" charset="0"/>
              </a:endParaRPr>
            </a:p>
          </p:txBody>
        </p:sp>
        <p:sp>
          <p:nvSpPr>
            <p:cNvPr id="30" name="AutoShape 44"/>
            <p:cNvSpPr>
              <a:spLocks noChangeArrowheads="1"/>
            </p:cNvSpPr>
            <p:nvPr/>
          </p:nvSpPr>
          <p:spPr bwMode="auto">
            <a:xfrm rot="-9404183">
              <a:off x="2340903" y="2199653"/>
              <a:ext cx="2150566" cy="14027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6745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1" name="AutoShape 43"/>
            <p:cNvSpPr>
              <a:spLocks noChangeArrowheads="1"/>
            </p:cNvSpPr>
            <p:nvPr/>
          </p:nvSpPr>
          <p:spPr bwMode="auto">
            <a:xfrm rot="10999973">
              <a:off x="2895480" y="3961259"/>
              <a:ext cx="2009089" cy="217867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rot="10800000" lIns="80826" tIns="40414" rIns="80826" bIns="40414" anchor="ctr"/>
            <a:lstStyle/>
            <a:p>
              <a:endParaRPr lang="en-US" dirty="0">
                <a:latin typeface="Arial" pitchFamily="34" charset="0"/>
                <a:cs typeface="Arial" pitchFamily="34" charset="0"/>
              </a:endParaRPr>
            </a:p>
          </p:txBody>
        </p:sp>
        <p:sp>
          <p:nvSpPr>
            <p:cNvPr id="32" name="AutoShape 42"/>
            <p:cNvSpPr>
              <a:spLocks noChangeArrowheads="1"/>
            </p:cNvSpPr>
            <p:nvPr/>
          </p:nvSpPr>
          <p:spPr bwMode="auto">
            <a:xfrm rot="9337390">
              <a:off x="4120788" y="1735752"/>
              <a:ext cx="2146859" cy="13999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6745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3" name="Line 41"/>
            <p:cNvSpPr>
              <a:spLocks noChangeShapeType="1"/>
            </p:cNvSpPr>
            <p:nvPr/>
          </p:nvSpPr>
          <p:spPr bwMode="auto">
            <a:xfrm>
              <a:off x="2857385" y="2923669"/>
              <a:ext cx="2717089" cy="0"/>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34" name="AutoShape 40"/>
            <p:cNvSpPr>
              <a:spLocks noChangeArrowheads="1"/>
            </p:cNvSpPr>
            <p:nvPr/>
          </p:nvSpPr>
          <p:spPr bwMode="auto">
            <a:xfrm rot="-10184637">
              <a:off x="3182966" y="4456198"/>
              <a:ext cx="1542032" cy="108353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6745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5" name="Line 39"/>
            <p:cNvSpPr>
              <a:spLocks noChangeShapeType="1"/>
            </p:cNvSpPr>
            <p:nvPr/>
          </p:nvSpPr>
          <p:spPr bwMode="auto">
            <a:xfrm>
              <a:off x="2896306" y="3946460"/>
              <a:ext cx="2678168" cy="552"/>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36" name="Line 38"/>
            <p:cNvSpPr>
              <a:spLocks noChangeShapeType="1"/>
            </p:cNvSpPr>
            <p:nvPr/>
          </p:nvSpPr>
          <p:spPr bwMode="auto">
            <a:xfrm>
              <a:off x="3046432" y="5039939"/>
              <a:ext cx="2528042" cy="552"/>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37" name="Text Box 37"/>
            <p:cNvSpPr txBox="1">
              <a:spLocks noChangeArrowheads="1"/>
            </p:cNvSpPr>
            <p:nvPr/>
          </p:nvSpPr>
          <p:spPr bwMode="auto">
            <a:xfrm>
              <a:off x="4800600" y="3733800"/>
              <a:ext cx="1272504" cy="348478"/>
            </a:xfrm>
            <a:prstGeom prst="rect">
              <a:avLst/>
            </a:prstGeom>
            <a:noFill/>
            <a:ln w="9525">
              <a:noFill/>
              <a:miter lim="800000"/>
              <a:headEnd/>
              <a:tailEnd/>
            </a:ln>
          </p:spPr>
          <p:txBody>
            <a:bodyPr lIns="80826" tIns="40414" rIns="80826" bIns="40414"/>
            <a:lstStyle/>
            <a:p>
              <a:pPr algn="r" eaLnBrk="0" hangingPunct="0"/>
              <a:r>
                <a:rPr lang="en-US" sz="1100" dirty="0">
                  <a:solidFill>
                    <a:srgbClr val="000000"/>
                  </a:solidFill>
                  <a:latin typeface="Arial" pitchFamily="34" charset="0"/>
                  <a:cs typeface="Arial" pitchFamily="34" charset="0"/>
                </a:rPr>
                <a:t>Road </a:t>
              </a:r>
              <a:r>
                <a:rPr lang="en-US" sz="1100" dirty="0" smtClean="0">
                  <a:solidFill>
                    <a:srgbClr val="000000"/>
                  </a:solidFill>
                  <a:latin typeface="Arial" pitchFamily="34" charset="0"/>
                  <a:cs typeface="Arial" pitchFamily="34" charset="0"/>
                </a:rPr>
                <a:t>Detector</a:t>
              </a:r>
              <a:endParaRPr lang="en-US" dirty="0">
                <a:latin typeface="Arial" pitchFamily="34" charset="0"/>
                <a:cs typeface="Arial" pitchFamily="34" charset="0"/>
              </a:endParaRPr>
            </a:p>
          </p:txBody>
        </p:sp>
        <p:sp>
          <p:nvSpPr>
            <p:cNvPr id="38" name="Text Box 36"/>
            <p:cNvSpPr txBox="1">
              <a:spLocks noChangeArrowheads="1"/>
            </p:cNvSpPr>
            <p:nvPr/>
          </p:nvSpPr>
          <p:spPr bwMode="auto">
            <a:xfrm>
              <a:off x="2651745" y="4785899"/>
              <a:ext cx="1121226" cy="348478"/>
            </a:xfrm>
            <a:prstGeom prst="rect">
              <a:avLst/>
            </a:prstGeom>
            <a:noFill/>
            <a:ln w="9525">
              <a:noFill/>
              <a:miter lim="800000"/>
              <a:headEnd/>
              <a:tailEnd/>
            </a:ln>
          </p:spPr>
          <p:txBody>
            <a:bodyPr lIns="80826" tIns="40414" rIns="80826" bIns="40414"/>
            <a:lstStyle/>
            <a:p>
              <a:pPr algn="r" eaLnBrk="0" hangingPunct="0"/>
              <a:r>
                <a:rPr lang="en-US" sz="1100" dirty="0">
                  <a:solidFill>
                    <a:srgbClr val="000000"/>
                  </a:solidFill>
                  <a:latin typeface="Arial" pitchFamily="34" charset="0"/>
                  <a:cs typeface="Arial" pitchFamily="34" charset="0"/>
                </a:rPr>
                <a:t>Road </a:t>
              </a:r>
              <a:r>
                <a:rPr lang="en-US" sz="1100" dirty="0" smtClean="0">
                  <a:solidFill>
                    <a:srgbClr val="000000"/>
                  </a:solidFill>
                  <a:latin typeface="Arial" pitchFamily="34" charset="0"/>
                  <a:cs typeface="Arial" pitchFamily="34" charset="0"/>
                </a:rPr>
                <a:t>Detector</a:t>
              </a:r>
              <a:endParaRPr lang="en-US" dirty="0">
                <a:latin typeface="Arial" pitchFamily="34" charset="0"/>
                <a:cs typeface="Arial" pitchFamily="34" charset="0"/>
              </a:endParaRPr>
            </a:p>
          </p:txBody>
        </p:sp>
        <p:sp>
          <p:nvSpPr>
            <p:cNvPr id="39" name="AutoShape 35"/>
            <p:cNvSpPr>
              <a:spLocks noChangeArrowheads="1"/>
            </p:cNvSpPr>
            <p:nvPr/>
          </p:nvSpPr>
          <p:spPr bwMode="auto">
            <a:xfrm>
              <a:off x="221817" y="2875129"/>
              <a:ext cx="2041426" cy="1636228"/>
            </a:xfrm>
            <a:prstGeom prst="wedgeRectCallout">
              <a:avLst>
                <a:gd name="adj1" fmla="val 92044"/>
                <a:gd name="adj2" fmla="val -59248"/>
              </a:avLst>
            </a:prstGeom>
            <a:noFill/>
            <a:ln w="19050">
              <a:solidFill>
                <a:srgbClr val="C00000"/>
              </a:solidFill>
              <a:miter lim="800000"/>
              <a:headEnd/>
              <a:tailEnd/>
            </a:ln>
          </p:spPr>
          <p:txBody>
            <a:bodyPr lIns="80826" tIns="40414" rIns="80826" bIns="40414" anchor="ctr" anchorCtr="1"/>
            <a:lstStyle/>
            <a:p>
              <a:pPr eaLnBrk="0" hangingPunct="0"/>
              <a:r>
                <a:rPr lang="en-US" sz="1400" dirty="0">
                  <a:solidFill>
                    <a:srgbClr val="000000"/>
                  </a:solidFill>
                  <a:latin typeface="Arial" pitchFamily="34" charset="0"/>
                  <a:cs typeface="Arial" pitchFamily="34" charset="0"/>
                </a:rPr>
                <a:t>Metal detector/GPR sweep to detect VOIEDs, battery pack, </a:t>
              </a:r>
              <a:r>
                <a:rPr lang="en-US" sz="1400" dirty="0" smtClean="0">
                  <a:solidFill>
                    <a:srgbClr val="000000"/>
                  </a:solidFill>
                  <a:latin typeface="Arial" pitchFamily="34" charset="0"/>
                  <a:cs typeface="Arial" pitchFamily="34" charset="0"/>
                </a:rPr>
                <a:t>mines, and military ordinance </a:t>
              </a:r>
              <a:r>
                <a:rPr lang="en-US" sz="1400" dirty="0">
                  <a:solidFill>
                    <a:srgbClr val="000000"/>
                  </a:solidFill>
                  <a:latin typeface="Arial" pitchFamily="34" charset="0"/>
                  <a:cs typeface="Arial" pitchFamily="34" charset="0"/>
                </a:rPr>
                <a:t>main charges. Detectors must </a:t>
              </a:r>
              <a:r>
                <a:rPr lang="en-US" sz="1400" dirty="0" smtClean="0">
                  <a:solidFill>
                    <a:srgbClr val="000000"/>
                  </a:solidFill>
                  <a:latin typeface="Arial" pitchFamily="34" charset="0"/>
                  <a:cs typeface="Arial" pitchFamily="34" charset="0"/>
                </a:rPr>
                <a:t>overlap</a:t>
              </a:r>
              <a:endParaRPr lang="en-US" dirty="0">
                <a:latin typeface="Arial" pitchFamily="34" charset="0"/>
                <a:cs typeface="Arial" pitchFamily="34" charset="0"/>
              </a:endParaRPr>
            </a:p>
          </p:txBody>
        </p:sp>
        <p:sp>
          <p:nvSpPr>
            <p:cNvPr id="40" name="AutoShape 34"/>
            <p:cNvSpPr>
              <a:spLocks noChangeArrowheads="1"/>
            </p:cNvSpPr>
            <p:nvPr/>
          </p:nvSpPr>
          <p:spPr bwMode="auto">
            <a:xfrm>
              <a:off x="161500" y="1091228"/>
              <a:ext cx="2033504" cy="1446663"/>
            </a:xfrm>
            <a:prstGeom prst="wedgeRectCallout">
              <a:avLst>
                <a:gd name="adj1" fmla="val 75861"/>
                <a:gd name="adj2" fmla="val 27546"/>
              </a:avLst>
            </a:prstGeom>
            <a:noFill/>
            <a:ln w="19050">
              <a:solidFill>
                <a:schemeClr val="tx1"/>
              </a:solidFill>
              <a:miter lim="800000"/>
              <a:headEnd/>
              <a:tailEnd/>
            </a:ln>
          </p:spPr>
          <p:txBody>
            <a:bodyPr lIns="80826" tIns="40414" rIns="80826" bIns="40414" anchor="ctr" anchorCtr="1"/>
            <a:lstStyle/>
            <a:p>
              <a:pPr eaLnBrk="0" hangingPunct="0"/>
              <a:r>
                <a:rPr lang="en-US" sz="1400" dirty="0">
                  <a:solidFill>
                    <a:srgbClr val="000000"/>
                  </a:solidFill>
                  <a:latin typeface="Arial" pitchFamily="34" charset="0"/>
                  <a:cs typeface="Arial" pitchFamily="34" charset="0"/>
                </a:rPr>
                <a:t>Visual search of the route out to 5m in front, looking for ground signs relating to all types of </a:t>
              </a:r>
              <a:r>
                <a:rPr lang="en-US" sz="1400" dirty="0" smtClean="0">
                  <a:solidFill>
                    <a:srgbClr val="000000"/>
                  </a:solidFill>
                  <a:latin typeface="Arial" pitchFamily="34" charset="0"/>
                  <a:cs typeface="Arial" pitchFamily="34" charset="0"/>
                </a:rPr>
                <a:t>IEDs</a:t>
              </a:r>
              <a:endParaRPr lang="en-US" dirty="0">
                <a:latin typeface="Arial" pitchFamily="34" charset="0"/>
                <a:cs typeface="Arial" pitchFamily="34" charset="0"/>
              </a:endParaRPr>
            </a:p>
          </p:txBody>
        </p:sp>
        <p:sp>
          <p:nvSpPr>
            <p:cNvPr id="41" name="AutoShape 33"/>
            <p:cNvSpPr>
              <a:spLocks noChangeArrowheads="1"/>
            </p:cNvSpPr>
            <p:nvPr/>
          </p:nvSpPr>
          <p:spPr bwMode="auto">
            <a:xfrm>
              <a:off x="6958045" y="1077580"/>
              <a:ext cx="1779332" cy="1171577"/>
            </a:xfrm>
            <a:prstGeom prst="wedgeRectCallout">
              <a:avLst>
                <a:gd name="adj1" fmla="val -122547"/>
                <a:gd name="adj2" fmla="val -12381"/>
              </a:avLst>
            </a:prstGeom>
            <a:noFill/>
            <a:ln w="19050">
              <a:solidFill>
                <a:srgbClr val="008000"/>
              </a:solidFill>
              <a:miter lim="800000"/>
              <a:headEnd/>
              <a:tailEnd/>
            </a:ln>
          </p:spPr>
          <p:txBody>
            <a:bodyPr lIns="80826" tIns="40414" rIns="80826" bIns="40414" anchor="ctr" anchorCtr="1"/>
            <a:lstStyle/>
            <a:p>
              <a:pPr eaLnBrk="0" hangingPunct="0"/>
              <a:r>
                <a:rPr lang="en-US" sz="1400" dirty="0">
                  <a:solidFill>
                    <a:srgbClr val="000000"/>
                  </a:solidFill>
                  <a:latin typeface="Arial" pitchFamily="34" charset="0"/>
                  <a:cs typeface="Arial" pitchFamily="34" charset="0"/>
                </a:rPr>
                <a:t>Visual search for ground sign, markers, command wires, and RC </a:t>
              </a:r>
              <a:r>
                <a:rPr lang="en-US" sz="1400" dirty="0" smtClean="0">
                  <a:solidFill>
                    <a:srgbClr val="000000"/>
                  </a:solidFill>
                  <a:latin typeface="Arial" pitchFamily="34" charset="0"/>
                  <a:cs typeface="Arial" pitchFamily="34" charset="0"/>
                </a:rPr>
                <a:t>antenna’s</a:t>
              </a:r>
              <a:endParaRPr lang="en-US" sz="2400" dirty="0">
                <a:latin typeface="Arial" pitchFamily="34" charset="0"/>
                <a:cs typeface="Arial" pitchFamily="34" charset="0"/>
              </a:endParaRPr>
            </a:p>
          </p:txBody>
        </p:sp>
        <p:sp>
          <p:nvSpPr>
            <p:cNvPr id="42" name="Line 32"/>
            <p:cNvSpPr>
              <a:spLocks noChangeShapeType="1"/>
            </p:cNvSpPr>
            <p:nvPr/>
          </p:nvSpPr>
          <p:spPr bwMode="auto">
            <a:xfrm flipH="1">
              <a:off x="3046432" y="2923669"/>
              <a:ext cx="618" cy="1022238"/>
            </a:xfrm>
            <a:prstGeom prst="line">
              <a:avLst/>
            </a:prstGeom>
            <a:noFill/>
            <a:ln w="12700">
              <a:solidFill>
                <a:srgbClr val="000000"/>
              </a:solidFill>
              <a:round/>
              <a:headEnd type="triangle" w="lg" len="med"/>
              <a:tailEnd type="triangle" w="lg" len="med"/>
            </a:ln>
          </p:spPr>
          <p:txBody>
            <a:bodyPr/>
            <a:lstStyle/>
            <a:p>
              <a:endParaRPr lang="en-US" dirty="0">
                <a:latin typeface="Arial" pitchFamily="34" charset="0"/>
                <a:cs typeface="Arial" pitchFamily="34" charset="0"/>
              </a:endParaRPr>
            </a:p>
          </p:txBody>
        </p:sp>
        <p:sp>
          <p:nvSpPr>
            <p:cNvPr id="43" name="Text Box 31"/>
            <p:cNvSpPr txBox="1">
              <a:spLocks noChangeArrowheads="1"/>
            </p:cNvSpPr>
            <p:nvPr/>
          </p:nvSpPr>
          <p:spPr bwMode="auto">
            <a:xfrm>
              <a:off x="4805929" y="4369493"/>
              <a:ext cx="714178" cy="273380"/>
            </a:xfrm>
            <a:prstGeom prst="rect">
              <a:avLst/>
            </a:prstGeom>
            <a:noFill/>
            <a:ln w="25400">
              <a:noFill/>
              <a:prstDash val="dashDot"/>
              <a:miter lim="800000"/>
              <a:headEnd/>
              <a:tailEnd/>
            </a:ln>
          </p:spPr>
          <p:txBody>
            <a:bodyPr lIns="103095" tIns="51548" rIns="103095" bIns="51548">
              <a:spAutoFit/>
            </a:bodyPr>
            <a:lstStyle/>
            <a:p>
              <a:pPr algn="ctr" eaLnBrk="0" hangingPunct="0"/>
              <a:r>
                <a:rPr lang="en-US" sz="1100" b="1" dirty="0">
                  <a:solidFill>
                    <a:srgbClr val="000000"/>
                  </a:solidFill>
                  <a:latin typeface="Arial" pitchFamily="34" charset="0"/>
                  <a:cs typeface="Arial" pitchFamily="34" charset="0"/>
                </a:rPr>
                <a:t>10m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sp>
          <p:nvSpPr>
            <p:cNvPr id="44" name="AutoShape 30"/>
            <p:cNvSpPr>
              <a:spLocks noChangeArrowheads="1"/>
            </p:cNvSpPr>
            <p:nvPr/>
          </p:nvSpPr>
          <p:spPr bwMode="auto">
            <a:xfrm rot="-9792336">
              <a:off x="3021720" y="2648090"/>
              <a:ext cx="743833" cy="4848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4558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45" name="AutoShape 29"/>
            <p:cNvSpPr>
              <a:spLocks noChangeArrowheads="1"/>
            </p:cNvSpPr>
            <p:nvPr/>
          </p:nvSpPr>
          <p:spPr bwMode="auto">
            <a:xfrm rot="10332447">
              <a:off x="3726013" y="2897161"/>
              <a:ext cx="1896650" cy="217204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46" name="AutoShape 28"/>
            <p:cNvSpPr>
              <a:spLocks noChangeArrowheads="1"/>
            </p:cNvSpPr>
            <p:nvPr/>
          </p:nvSpPr>
          <p:spPr bwMode="auto">
            <a:xfrm rot="-9792336">
              <a:off x="3591332" y="4773197"/>
              <a:ext cx="745068" cy="4848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4558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47" name="Text Box 27"/>
            <p:cNvSpPr txBox="1">
              <a:spLocks noChangeArrowheads="1"/>
            </p:cNvSpPr>
            <p:nvPr/>
          </p:nvSpPr>
          <p:spPr bwMode="auto">
            <a:xfrm>
              <a:off x="4818285" y="2617716"/>
              <a:ext cx="492388" cy="367807"/>
            </a:xfrm>
            <a:prstGeom prst="rect">
              <a:avLst/>
            </a:prstGeom>
            <a:noFill/>
            <a:ln w="25400">
              <a:noFill/>
              <a:prstDash val="dashDot"/>
              <a:miter lim="800000"/>
              <a:headEnd/>
              <a:tailEnd/>
            </a:ln>
          </p:spPr>
          <p:txBody>
            <a:bodyPr lIns="103095" tIns="51548" rIns="103095" bIns="51548"/>
            <a:lstStyle/>
            <a:p>
              <a:pPr algn="ctr" eaLnBrk="0" hangingPunct="0"/>
              <a:r>
                <a:rPr lang="en-US" sz="1100" b="1" dirty="0">
                  <a:solidFill>
                    <a:srgbClr val="000000"/>
                  </a:solidFill>
                  <a:latin typeface="Arial" pitchFamily="34" charset="0"/>
                  <a:cs typeface="Arial" pitchFamily="34" charset="0"/>
                </a:rPr>
                <a:t>5m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sp>
          <p:nvSpPr>
            <p:cNvPr id="48" name="Line 26"/>
            <p:cNvSpPr>
              <a:spLocks noChangeShapeType="1"/>
            </p:cNvSpPr>
            <p:nvPr/>
          </p:nvSpPr>
          <p:spPr bwMode="auto">
            <a:xfrm>
              <a:off x="5208736" y="2459216"/>
              <a:ext cx="618" cy="479916"/>
            </a:xfrm>
            <a:prstGeom prst="line">
              <a:avLst/>
            </a:prstGeom>
            <a:noFill/>
            <a:ln w="9525">
              <a:solidFill>
                <a:srgbClr val="000000"/>
              </a:solidFill>
              <a:round/>
              <a:headEnd type="triangle" w="med" len="med"/>
              <a:tailEnd type="triangle" w="med" len="med"/>
            </a:ln>
          </p:spPr>
          <p:txBody>
            <a:bodyPr/>
            <a:lstStyle/>
            <a:p>
              <a:endParaRPr lang="en-US" dirty="0">
                <a:latin typeface="Arial" pitchFamily="34" charset="0"/>
                <a:cs typeface="Arial" pitchFamily="34" charset="0"/>
              </a:endParaRPr>
            </a:p>
          </p:txBody>
        </p:sp>
        <p:sp>
          <p:nvSpPr>
            <p:cNvPr id="49" name="AutoShape 25"/>
            <p:cNvSpPr>
              <a:spLocks noChangeArrowheads="1"/>
            </p:cNvSpPr>
            <p:nvPr/>
          </p:nvSpPr>
          <p:spPr bwMode="auto">
            <a:xfrm rot="10276583">
              <a:off x="3865018" y="3415183"/>
              <a:ext cx="1498786" cy="10592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6745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50" name="AutoShape 24"/>
            <p:cNvSpPr>
              <a:spLocks noChangeArrowheads="1"/>
            </p:cNvSpPr>
            <p:nvPr/>
          </p:nvSpPr>
          <p:spPr bwMode="auto">
            <a:xfrm rot="10005040">
              <a:off x="4301804" y="3671985"/>
              <a:ext cx="749393" cy="52023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4558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51" name="AutoShape 23"/>
            <p:cNvSpPr>
              <a:spLocks noChangeArrowheads="1"/>
            </p:cNvSpPr>
            <p:nvPr/>
          </p:nvSpPr>
          <p:spPr bwMode="auto">
            <a:xfrm rot="10005040">
              <a:off x="4821992" y="2204071"/>
              <a:ext cx="750628" cy="51912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4558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52" name="Text Box 22"/>
            <p:cNvSpPr txBox="1">
              <a:spLocks noChangeArrowheads="1"/>
            </p:cNvSpPr>
            <p:nvPr/>
          </p:nvSpPr>
          <p:spPr bwMode="auto">
            <a:xfrm>
              <a:off x="1971030" y="2581016"/>
              <a:ext cx="1125103" cy="203141"/>
            </a:xfrm>
            <a:prstGeom prst="rect">
              <a:avLst/>
            </a:prstGeom>
            <a:noFill/>
            <a:ln w="9525">
              <a:noFill/>
              <a:miter lim="800000"/>
              <a:headEnd/>
              <a:tailEnd/>
            </a:ln>
          </p:spPr>
          <p:txBody>
            <a:bodyPr lIns="80826" tIns="40414" rIns="80826" bIns="40414"/>
            <a:lstStyle/>
            <a:p>
              <a:pPr algn="r" eaLnBrk="0" hangingPunct="0"/>
              <a:r>
                <a:rPr lang="en-US" sz="1100" dirty="0">
                  <a:solidFill>
                    <a:srgbClr val="000000"/>
                  </a:solidFill>
                  <a:latin typeface="Arial" pitchFamily="34" charset="0"/>
                  <a:cs typeface="Arial" pitchFamily="34" charset="0"/>
                </a:rPr>
                <a:t>Lead </a:t>
              </a:r>
              <a:r>
                <a:rPr lang="en-US" sz="1100" dirty="0" smtClean="0">
                  <a:solidFill>
                    <a:srgbClr val="000000"/>
                  </a:solidFill>
                  <a:latin typeface="Arial" pitchFamily="34" charset="0"/>
                  <a:cs typeface="Arial" pitchFamily="34" charset="0"/>
                </a:rPr>
                <a:t>Detector</a:t>
              </a:r>
              <a:endParaRPr lang="en-US" dirty="0">
                <a:latin typeface="Arial" pitchFamily="34" charset="0"/>
                <a:cs typeface="Arial" pitchFamily="34" charset="0"/>
              </a:endParaRPr>
            </a:p>
          </p:txBody>
        </p:sp>
        <p:sp>
          <p:nvSpPr>
            <p:cNvPr id="53" name="AutoShape 21"/>
            <p:cNvSpPr>
              <a:spLocks noChangeArrowheads="1"/>
            </p:cNvSpPr>
            <p:nvPr/>
          </p:nvSpPr>
          <p:spPr bwMode="auto">
            <a:xfrm>
              <a:off x="5555450" y="4043149"/>
              <a:ext cx="597379" cy="2029512"/>
            </a:xfrm>
            <a:prstGeom prst="upArrow">
              <a:avLst>
                <a:gd name="adj1" fmla="val 50000"/>
                <a:gd name="adj2" fmla="val 65240"/>
              </a:avLst>
            </a:prstGeom>
            <a:solidFill>
              <a:srgbClr val="FFFFFF"/>
            </a:solidFill>
            <a:ln w="28575">
              <a:solidFill>
                <a:srgbClr val="000000"/>
              </a:solidFill>
              <a:miter lim="800000"/>
              <a:headEnd/>
              <a:tailEnd/>
            </a:ln>
          </p:spPr>
          <p:txBody>
            <a:bodyPr vert="eaVert"/>
            <a:lstStyle/>
            <a:p>
              <a:endParaRPr lang="en-US" dirty="0">
                <a:latin typeface="Arial" pitchFamily="34" charset="0"/>
                <a:cs typeface="Arial" pitchFamily="34" charset="0"/>
              </a:endParaRPr>
            </a:p>
          </p:txBody>
        </p:sp>
        <p:sp>
          <p:nvSpPr>
            <p:cNvPr id="54" name="Line 20"/>
            <p:cNvSpPr>
              <a:spLocks noChangeShapeType="1"/>
            </p:cNvSpPr>
            <p:nvPr/>
          </p:nvSpPr>
          <p:spPr bwMode="auto">
            <a:xfrm>
              <a:off x="5363186" y="3945907"/>
              <a:ext cx="618" cy="1078017"/>
            </a:xfrm>
            <a:prstGeom prst="line">
              <a:avLst/>
            </a:prstGeom>
            <a:noFill/>
            <a:ln w="12700">
              <a:solidFill>
                <a:srgbClr val="000000"/>
              </a:solidFill>
              <a:round/>
              <a:headEnd type="triangle" w="lg" len="med"/>
              <a:tailEnd type="triangle" w="lg" len="med"/>
            </a:ln>
          </p:spPr>
          <p:txBody>
            <a:bodyPr/>
            <a:lstStyle/>
            <a:p>
              <a:endParaRPr lang="en-US" dirty="0">
                <a:latin typeface="Arial" pitchFamily="34" charset="0"/>
                <a:cs typeface="Arial" pitchFamily="34" charset="0"/>
              </a:endParaRPr>
            </a:p>
          </p:txBody>
        </p:sp>
        <p:sp>
          <p:nvSpPr>
            <p:cNvPr id="55" name="Text Box 19"/>
            <p:cNvSpPr txBox="1">
              <a:spLocks noChangeArrowheads="1"/>
            </p:cNvSpPr>
            <p:nvPr/>
          </p:nvSpPr>
          <p:spPr bwMode="auto">
            <a:xfrm>
              <a:off x="2460756" y="3247847"/>
              <a:ext cx="713560" cy="367255"/>
            </a:xfrm>
            <a:prstGeom prst="rect">
              <a:avLst/>
            </a:prstGeom>
            <a:noFill/>
            <a:ln w="25400">
              <a:noFill/>
              <a:prstDash val="dashDot"/>
              <a:miter lim="800000"/>
              <a:headEnd/>
              <a:tailEnd/>
            </a:ln>
          </p:spPr>
          <p:txBody>
            <a:bodyPr lIns="103095" tIns="51548" rIns="103095" bIns="51548"/>
            <a:lstStyle/>
            <a:p>
              <a:pPr algn="ctr" eaLnBrk="0" hangingPunct="0"/>
              <a:r>
                <a:rPr lang="en-US" sz="1100" b="1" dirty="0">
                  <a:solidFill>
                    <a:srgbClr val="000000"/>
                  </a:solidFill>
                  <a:latin typeface="Arial" pitchFamily="34" charset="0"/>
                  <a:cs typeface="Arial" pitchFamily="34" charset="0"/>
                </a:rPr>
                <a:t>10m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sp>
          <p:nvSpPr>
            <p:cNvPr id="57" name="Line 17"/>
            <p:cNvSpPr>
              <a:spLocks noChangeShapeType="1"/>
            </p:cNvSpPr>
            <p:nvPr/>
          </p:nvSpPr>
          <p:spPr bwMode="auto">
            <a:xfrm>
              <a:off x="3095856" y="6100836"/>
              <a:ext cx="2251267" cy="552"/>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58" name="Line 16"/>
            <p:cNvSpPr>
              <a:spLocks noChangeShapeType="1"/>
            </p:cNvSpPr>
            <p:nvPr/>
          </p:nvSpPr>
          <p:spPr bwMode="auto">
            <a:xfrm>
              <a:off x="3185437" y="5040492"/>
              <a:ext cx="618" cy="1060344"/>
            </a:xfrm>
            <a:prstGeom prst="line">
              <a:avLst/>
            </a:prstGeom>
            <a:noFill/>
            <a:ln w="12700">
              <a:solidFill>
                <a:srgbClr val="000000"/>
              </a:solidFill>
              <a:round/>
              <a:headEnd type="triangle" w="med" len="med"/>
              <a:tailEnd type="triangle" w="med" len="med"/>
            </a:ln>
          </p:spPr>
          <p:txBody>
            <a:bodyPr/>
            <a:lstStyle/>
            <a:p>
              <a:endParaRPr lang="en-US" dirty="0">
                <a:latin typeface="Arial" pitchFamily="34" charset="0"/>
                <a:cs typeface="Arial" pitchFamily="34" charset="0"/>
              </a:endParaRPr>
            </a:p>
          </p:txBody>
        </p:sp>
        <p:sp>
          <p:nvSpPr>
            <p:cNvPr id="59" name="Text Box 15"/>
            <p:cNvSpPr txBox="1">
              <a:spLocks noChangeArrowheads="1"/>
            </p:cNvSpPr>
            <p:nvPr/>
          </p:nvSpPr>
          <p:spPr bwMode="auto">
            <a:xfrm>
              <a:off x="3123657" y="5460211"/>
              <a:ext cx="492388" cy="367807"/>
            </a:xfrm>
            <a:prstGeom prst="rect">
              <a:avLst/>
            </a:prstGeom>
            <a:noFill/>
            <a:ln w="25400">
              <a:noFill/>
              <a:prstDash val="dashDot"/>
              <a:miter lim="800000"/>
              <a:headEnd/>
              <a:tailEnd/>
            </a:ln>
          </p:spPr>
          <p:txBody>
            <a:bodyPr lIns="103095" tIns="51548" rIns="103095" bIns="51548"/>
            <a:lstStyle/>
            <a:p>
              <a:pPr algn="ctr" eaLnBrk="0" hangingPunct="0"/>
              <a:r>
                <a:rPr lang="en-US" sz="1100" b="1" dirty="0">
                  <a:solidFill>
                    <a:srgbClr val="000000"/>
                  </a:solidFill>
                  <a:latin typeface="Arial" pitchFamily="34" charset="0"/>
                  <a:cs typeface="Arial" pitchFamily="34" charset="0"/>
                </a:rPr>
                <a:t>10m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grpSp>
          <p:nvGrpSpPr>
            <p:cNvPr id="60" name="Group 11"/>
            <p:cNvGrpSpPr>
              <a:grpSpLocks/>
            </p:cNvGrpSpPr>
            <p:nvPr/>
          </p:nvGrpSpPr>
          <p:grpSpPr bwMode="auto">
            <a:xfrm>
              <a:off x="3898380" y="5904230"/>
              <a:ext cx="834032" cy="171201"/>
              <a:chOff x="5370" y="11078"/>
              <a:chExt cx="1350" cy="310"/>
            </a:xfrm>
          </p:grpSpPr>
          <p:sp>
            <p:nvSpPr>
              <p:cNvPr id="70" name="Oval 14"/>
              <p:cNvSpPr>
                <a:spLocks noChangeArrowheads="1"/>
              </p:cNvSpPr>
              <p:nvPr/>
            </p:nvSpPr>
            <p:spPr bwMode="auto">
              <a:xfrm>
                <a:off x="5370" y="11078"/>
                <a:ext cx="280" cy="310"/>
              </a:xfrm>
              <a:prstGeom prst="ellipse">
                <a:avLst/>
              </a:prstGeom>
              <a:solidFill>
                <a:srgbClr val="00B0F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71" name="Oval 13"/>
              <p:cNvSpPr>
                <a:spLocks noChangeArrowheads="1"/>
              </p:cNvSpPr>
              <p:nvPr/>
            </p:nvSpPr>
            <p:spPr bwMode="auto">
              <a:xfrm>
                <a:off x="6440" y="11078"/>
                <a:ext cx="280" cy="310"/>
              </a:xfrm>
              <a:prstGeom prst="ellipse">
                <a:avLst/>
              </a:prstGeom>
              <a:solidFill>
                <a:srgbClr val="FFC00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72" name="Oval 12"/>
              <p:cNvSpPr>
                <a:spLocks noChangeArrowheads="1"/>
              </p:cNvSpPr>
              <p:nvPr/>
            </p:nvSpPr>
            <p:spPr bwMode="auto">
              <a:xfrm>
                <a:off x="5920" y="11078"/>
                <a:ext cx="280" cy="310"/>
              </a:xfrm>
              <a:prstGeom prst="ellipse">
                <a:avLst/>
              </a:prstGeom>
              <a:solidFill>
                <a:srgbClr val="000000"/>
              </a:solidFill>
              <a:ln w="19050">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1" name="Group 2"/>
            <p:cNvGrpSpPr>
              <a:grpSpLocks/>
            </p:cNvGrpSpPr>
            <p:nvPr/>
          </p:nvGrpSpPr>
          <p:grpSpPr bwMode="auto">
            <a:xfrm>
              <a:off x="6352265" y="4777085"/>
              <a:ext cx="2639239" cy="1479516"/>
              <a:chOff x="9342" y="9037"/>
              <a:chExt cx="4272" cy="2679"/>
            </a:xfrm>
          </p:grpSpPr>
          <p:sp>
            <p:nvSpPr>
              <p:cNvPr id="63" name="Text Box 9"/>
              <p:cNvSpPr txBox="1">
                <a:spLocks noChangeArrowheads="1"/>
              </p:cNvSpPr>
              <p:nvPr/>
            </p:nvSpPr>
            <p:spPr bwMode="auto">
              <a:xfrm>
                <a:off x="9384" y="9037"/>
                <a:ext cx="3213" cy="682"/>
              </a:xfrm>
              <a:prstGeom prst="rect">
                <a:avLst/>
              </a:prstGeom>
              <a:noFill/>
              <a:ln w="9525">
                <a:noFill/>
                <a:miter lim="800000"/>
                <a:headEnd/>
                <a:tailEnd/>
              </a:ln>
            </p:spPr>
            <p:txBody>
              <a:bodyPr lIns="95098" tIns="47549" rIns="95098" bIns="47549"/>
              <a:lstStyle/>
              <a:p>
                <a:pPr algn="ctr" eaLnBrk="0" hangingPunct="0"/>
                <a:r>
                  <a:rPr lang="en-US" sz="1100" b="1" u="sng" dirty="0" smtClean="0">
                    <a:latin typeface="Arial" pitchFamily="34" charset="0"/>
                    <a:cs typeface="Arial" pitchFamily="34" charset="0"/>
                  </a:rPr>
                  <a:t>THOR </a:t>
                </a:r>
                <a:r>
                  <a:rPr lang="en-US" sz="1100" b="1" u="sng" dirty="0">
                    <a:latin typeface="Arial" pitchFamily="34" charset="0"/>
                    <a:cs typeface="Arial" pitchFamily="34" charset="0"/>
                  </a:rPr>
                  <a:t>III </a:t>
                </a:r>
                <a:r>
                  <a:rPr lang="en-US" sz="1100" b="1" u="sng" dirty="0" smtClean="0">
                    <a:latin typeface="Arial" pitchFamily="34" charset="0"/>
                    <a:cs typeface="Arial" pitchFamily="34" charset="0"/>
                  </a:rPr>
                  <a:t> </a:t>
                </a:r>
              </a:p>
              <a:p>
                <a:pPr algn="ctr" eaLnBrk="0" hangingPunct="0"/>
                <a:r>
                  <a:rPr lang="en-US" sz="1100" b="1" u="sng" dirty="0" smtClean="0">
                    <a:latin typeface="Arial" pitchFamily="34" charset="0"/>
                    <a:cs typeface="Arial" pitchFamily="34" charset="0"/>
                  </a:rPr>
                  <a:t>(</a:t>
                </a:r>
                <a:r>
                  <a:rPr lang="en-US" sz="1100" b="1" u="sng" dirty="0">
                    <a:latin typeface="Arial" pitchFamily="34" charset="0"/>
                    <a:cs typeface="Arial" pitchFamily="34" charset="0"/>
                  </a:rPr>
                  <a:t>As per theater threat)</a:t>
                </a:r>
                <a:endParaRPr lang="en-US" dirty="0">
                  <a:latin typeface="Arial" pitchFamily="34" charset="0"/>
                  <a:cs typeface="Arial" pitchFamily="34" charset="0"/>
                </a:endParaRPr>
              </a:p>
            </p:txBody>
          </p:sp>
          <p:sp>
            <p:nvSpPr>
              <p:cNvPr id="64" name="Oval 8"/>
              <p:cNvSpPr>
                <a:spLocks noChangeArrowheads="1"/>
              </p:cNvSpPr>
              <p:nvPr/>
            </p:nvSpPr>
            <p:spPr bwMode="auto">
              <a:xfrm>
                <a:off x="9342" y="9879"/>
                <a:ext cx="280" cy="310"/>
              </a:xfrm>
              <a:prstGeom prst="ellipse">
                <a:avLst/>
              </a:prstGeom>
              <a:solidFill>
                <a:srgbClr val="00B0F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65" name="Oval 7"/>
              <p:cNvSpPr>
                <a:spLocks noChangeArrowheads="1"/>
              </p:cNvSpPr>
              <p:nvPr/>
            </p:nvSpPr>
            <p:spPr bwMode="auto">
              <a:xfrm>
                <a:off x="9364" y="10456"/>
                <a:ext cx="280" cy="310"/>
              </a:xfrm>
              <a:prstGeom prst="ellipse">
                <a:avLst/>
              </a:prstGeom>
              <a:solidFill>
                <a:srgbClr val="00000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66" name="Oval 6"/>
              <p:cNvSpPr>
                <a:spLocks noChangeArrowheads="1"/>
              </p:cNvSpPr>
              <p:nvPr/>
            </p:nvSpPr>
            <p:spPr bwMode="auto">
              <a:xfrm>
                <a:off x="9342" y="10948"/>
                <a:ext cx="280" cy="310"/>
              </a:xfrm>
              <a:prstGeom prst="ellipse">
                <a:avLst/>
              </a:prstGeom>
              <a:solidFill>
                <a:srgbClr val="FFC00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67" name="Text Box 5"/>
              <p:cNvSpPr txBox="1">
                <a:spLocks noChangeArrowheads="1"/>
              </p:cNvSpPr>
              <p:nvPr/>
            </p:nvSpPr>
            <p:spPr bwMode="auto">
              <a:xfrm>
                <a:off x="9813" y="9765"/>
                <a:ext cx="1504" cy="506"/>
              </a:xfrm>
              <a:prstGeom prst="rect">
                <a:avLst/>
              </a:prstGeom>
              <a:noFill/>
              <a:ln w="25400">
                <a:noFill/>
                <a:prstDash val="dashDot"/>
                <a:miter lim="800000"/>
                <a:headEnd/>
                <a:tailEnd/>
              </a:ln>
            </p:spPr>
            <p:txBody>
              <a:bodyPr lIns="99130" tIns="49565" rIns="99130" bIns="49565"/>
              <a:lstStyle/>
              <a:p>
                <a:pPr eaLnBrk="0" hangingPunct="0"/>
                <a:r>
                  <a:rPr lang="en-US" sz="1100" dirty="0">
                    <a:solidFill>
                      <a:srgbClr val="000000"/>
                    </a:solidFill>
                    <a:latin typeface="Arial" pitchFamily="34" charset="0"/>
                    <a:cs typeface="Arial" pitchFamily="34" charset="0"/>
                  </a:rPr>
                  <a:t>Low Band</a:t>
                </a:r>
                <a:endParaRPr lang="en-US" dirty="0">
                  <a:latin typeface="Arial" pitchFamily="34" charset="0"/>
                  <a:cs typeface="Arial" pitchFamily="34" charset="0"/>
                </a:endParaRPr>
              </a:p>
            </p:txBody>
          </p:sp>
          <p:sp>
            <p:nvSpPr>
              <p:cNvPr id="68" name="Text Box 4"/>
              <p:cNvSpPr txBox="1">
                <a:spLocks noChangeArrowheads="1"/>
              </p:cNvSpPr>
              <p:nvPr/>
            </p:nvSpPr>
            <p:spPr bwMode="auto">
              <a:xfrm>
                <a:off x="9798" y="10326"/>
                <a:ext cx="1806" cy="464"/>
              </a:xfrm>
              <a:prstGeom prst="rect">
                <a:avLst/>
              </a:prstGeom>
              <a:noFill/>
              <a:ln w="25400">
                <a:noFill/>
                <a:prstDash val="dashDot"/>
                <a:miter lim="800000"/>
                <a:headEnd/>
                <a:tailEnd/>
              </a:ln>
            </p:spPr>
            <p:txBody>
              <a:bodyPr lIns="99130" tIns="49565" rIns="99130" bIns="49565"/>
              <a:lstStyle/>
              <a:p>
                <a:pPr eaLnBrk="0" hangingPunct="0"/>
                <a:r>
                  <a:rPr lang="en-US" sz="1100" dirty="0">
                    <a:solidFill>
                      <a:srgbClr val="000000"/>
                    </a:solidFill>
                    <a:latin typeface="Arial" pitchFamily="34" charset="0"/>
                    <a:cs typeface="Arial" pitchFamily="34" charset="0"/>
                  </a:rPr>
                  <a:t>Medium Band</a:t>
                </a:r>
                <a:endParaRPr lang="en-US" dirty="0">
                  <a:latin typeface="Arial" pitchFamily="34" charset="0"/>
                  <a:cs typeface="Arial" pitchFamily="34" charset="0"/>
                </a:endParaRPr>
              </a:p>
            </p:txBody>
          </p:sp>
          <p:sp>
            <p:nvSpPr>
              <p:cNvPr id="69" name="Text Box 3"/>
              <p:cNvSpPr txBox="1">
                <a:spLocks noChangeArrowheads="1"/>
              </p:cNvSpPr>
              <p:nvPr/>
            </p:nvSpPr>
            <p:spPr bwMode="auto">
              <a:xfrm>
                <a:off x="9770" y="10830"/>
                <a:ext cx="3844" cy="886"/>
              </a:xfrm>
              <a:prstGeom prst="rect">
                <a:avLst/>
              </a:prstGeom>
              <a:noFill/>
              <a:ln w="25400">
                <a:noFill/>
                <a:prstDash val="dashDot"/>
                <a:miter lim="800000"/>
                <a:headEnd/>
                <a:tailEnd/>
              </a:ln>
            </p:spPr>
            <p:txBody>
              <a:bodyPr lIns="99130" tIns="49565" rIns="99130" bIns="49565"/>
              <a:lstStyle/>
              <a:p>
                <a:pPr eaLnBrk="0" hangingPunct="0"/>
                <a:r>
                  <a:rPr lang="en-US" sz="1100" dirty="0" smtClean="0">
                    <a:solidFill>
                      <a:srgbClr val="000000"/>
                    </a:solidFill>
                    <a:latin typeface="Arial" pitchFamily="34" charset="0"/>
                    <a:cs typeface="Arial" pitchFamily="34" charset="0"/>
                  </a:rPr>
                  <a:t>High Band</a:t>
                </a:r>
                <a:endParaRPr lang="en-US" sz="900" dirty="0">
                  <a:latin typeface="Arial" pitchFamily="34" charset="0"/>
                  <a:cs typeface="Arial" pitchFamily="34" charset="0"/>
                </a:endParaRPr>
              </a:p>
            </p:txBody>
          </p:sp>
        </p:grpSp>
      </p:grpSp>
      <p:sp>
        <p:nvSpPr>
          <p:cNvPr id="73" name="Text Box 67"/>
          <p:cNvSpPr txBox="1">
            <a:spLocks noChangeArrowheads="1"/>
          </p:cNvSpPr>
          <p:nvPr/>
        </p:nvSpPr>
        <p:spPr bwMode="auto">
          <a:xfrm rot="5400000">
            <a:off x="5005319" y="4968377"/>
            <a:ext cx="1981200" cy="358775"/>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Direction of travel</a:t>
            </a:r>
          </a:p>
        </p:txBody>
      </p:sp>
      <p:sp>
        <p:nvSpPr>
          <p:cNvPr id="82" name="AutoShape 76"/>
          <p:cNvSpPr>
            <a:spLocks noChangeArrowheads="1"/>
          </p:cNvSpPr>
          <p:nvPr/>
        </p:nvSpPr>
        <p:spPr bwMode="auto">
          <a:xfrm>
            <a:off x="388961" y="4694829"/>
            <a:ext cx="2486025" cy="1091837"/>
          </a:xfrm>
          <a:prstGeom prst="wedgeRectCallout">
            <a:avLst>
              <a:gd name="adj1" fmla="val 96826"/>
              <a:gd name="adj2" fmla="val 55416"/>
            </a:avLst>
          </a:prstGeom>
          <a:noFill/>
          <a:ln w="19050">
            <a:solidFill>
              <a:srgbClr val="000000"/>
            </a:solidFill>
            <a:miter lim="800000"/>
            <a:headEnd/>
            <a:tailEnd/>
          </a:ln>
        </p:spPr>
        <p:txBody>
          <a:bodyPr lIns="40417" tIns="20208" rIns="40417" bIns="20208" anchor="ctr" anchorCtr="1"/>
          <a:lstStyle/>
          <a:p>
            <a:pPr algn="ctr">
              <a:spcAft>
                <a:spcPts val="1000"/>
              </a:spcAft>
            </a:pPr>
            <a:r>
              <a:rPr lang="en-US" sz="1400" dirty="0">
                <a:solidFill>
                  <a:srgbClr val="000000"/>
                </a:solidFill>
                <a:latin typeface="Arial" pitchFamily="34" charset="0"/>
                <a:cs typeface="Arial" pitchFamily="34" charset="0"/>
              </a:rPr>
              <a:t>Personnel carrying ECM </a:t>
            </a:r>
            <a:r>
              <a:rPr lang="en-US" sz="1400" b="1" dirty="0">
                <a:solidFill>
                  <a:srgbClr val="000000"/>
                </a:solidFill>
                <a:latin typeface="Arial" pitchFamily="34" charset="0"/>
                <a:cs typeface="Arial" pitchFamily="34" charset="0"/>
              </a:rPr>
              <a:t>MUST</a:t>
            </a:r>
            <a:r>
              <a:rPr lang="en-US" sz="1400" dirty="0">
                <a:solidFill>
                  <a:srgbClr val="000000"/>
                </a:solidFill>
                <a:latin typeface="Arial" pitchFamily="34" charset="0"/>
                <a:cs typeface="Arial" pitchFamily="34" charset="0"/>
              </a:rPr>
              <a:t> stay within the searched area that is clearly marked by the Lead </a:t>
            </a:r>
            <a:r>
              <a:rPr lang="en-US" sz="1400" dirty="0" smtClean="0">
                <a:solidFill>
                  <a:srgbClr val="000000"/>
                </a:solidFill>
                <a:latin typeface="Arial" pitchFamily="34" charset="0"/>
                <a:cs typeface="Arial" pitchFamily="34" charset="0"/>
              </a:rPr>
              <a:t>man</a:t>
            </a:r>
            <a:endParaRPr lang="en-US" sz="1400" dirty="0">
              <a:latin typeface="Arial" pitchFamily="34" charset="0"/>
              <a:cs typeface="Arial" pitchFamily="34" charset="0"/>
            </a:endParaRPr>
          </a:p>
        </p:txBody>
      </p:sp>
      <p:sp>
        <p:nvSpPr>
          <p:cNvPr id="83" name="Rectangle 46"/>
          <p:cNvSpPr>
            <a:spLocks noChangeArrowheads="1"/>
          </p:cNvSpPr>
          <p:nvPr/>
        </p:nvSpPr>
        <p:spPr bwMode="auto">
          <a:xfrm>
            <a:off x="6455391" y="2233138"/>
            <a:ext cx="2485030" cy="960438"/>
          </a:xfrm>
          <a:prstGeom prst="rect">
            <a:avLst/>
          </a:prstGeom>
          <a:solidFill>
            <a:srgbClr val="FFFFFF"/>
          </a:solidFill>
          <a:ln w="38100">
            <a:solidFill>
              <a:srgbClr val="FF0000"/>
            </a:solidFill>
            <a:miter lim="800000"/>
            <a:headEnd/>
            <a:tailEnd/>
          </a:ln>
        </p:spPr>
        <p:txBody>
          <a:bodyPr/>
          <a:lstStyle/>
          <a:p>
            <a:endParaRPr lang="en-US" dirty="0">
              <a:latin typeface="Arial" pitchFamily="34" charset="0"/>
              <a:cs typeface="Arial" pitchFamily="34" charset="0"/>
            </a:endParaRPr>
          </a:p>
        </p:txBody>
      </p:sp>
      <p:sp>
        <p:nvSpPr>
          <p:cNvPr id="84" name="Text Box 110"/>
          <p:cNvSpPr txBox="1">
            <a:spLocks noChangeArrowheads="1"/>
          </p:cNvSpPr>
          <p:nvPr/>
        </p:nvSpPr>
        <p:spPr bwMode="auto">
          <a:xfrm>
            <a:off x="6473608" y="2246789"/>
            <a:ext cx="2465676" cy="1219745"/>
          </a:xfrm>
          <a:prstGeom prst="rect">
            <a:avLst/>
          </a:prstGeom>
          <a:noFill/>
          <a:ln w="57150">
            <a:noFill/>
            <a:miter lim="800000"/>
            <a:headEnd/>
            <a:tailEnd/>
          </a:ln>
        </p:spPr>
        <p:txBody>
          <a:bodyPr lIns="76072" tIns="38034" rIns="76072" bIns="38034"/>
          <a:lstStyle/>
          <a:p>
            <a:pPr algn="ctr"/>
            <a:r>
              <a:rPr lang="en-US" sz="1000" b="1" u="sng" dirty="0">
                <a:solidFill>
                  <a:srgbClr val="C00000"/>
                </a:solidFill>
                <a:latin typeface="Arial" pitchFamily="34" charset="0"/>
                <a:cs typeface="Arial" pitchFamily="34" charset="0"/>
              </a:rPr>
              <a:t> </a:t>
            </a:r>
            <a:r>
              <a:rPr lang="en-US" sz="1200" b="1" u="sng" dirty="0">
                <a:solidFill>
                  <a:srgbClr val="C00000"/>
                </a:solidFill>
                <a:latin typeface="Arial" pitchFamily="34" charset="0"/>
                <a:cs typeface="Arial" pitchFamily="34" charset="0"/>
              </a:rPr>
              <a:t>ACTIONS ON POSSIBLE </a:t>
            </a:r>
            <a:r>
              <a:rPr lang="en-US" sz="1200" b="1" u="sng" dirty="0" smtClean="0">
                <a:solidFill>
                  <a:srgbClr val="C00000"/>
                </a:solidFill>
                <a:latin typeface="Arial" pitchFamily="34" charset="0"/>
                <a:cs typeface="Arial" pitchFamily="34" charset="0"/>
              </a:rPr>
              <a:t>IED</a:t>
            </a:r>
            <a:endParaRPr lang="en-US" sz="1200" dirty="0" smtClean="0">
              <a:solidFill>
                <a:srgbClr val="C00000"/>
              </a:solidFill>
              <a:latin typeface="Arial" pitchFamily="34" charset="0"/>
              <a:cs typeface="Arial" pitchFamily="34" charset="0"/>
            </a:endParaRPr>
          </a:p>
          <a:p>
            <a:pPr algn="ctr"/>
            <a:r>
              <a:rPr lang="en-US" sz="1200" b="1" dirty="0" smtClean="0">
                <a:solidFill>
                  <a:srgbClr val="C00000"/>
                </a:solidFill>
                <a:latin typeface="Arial" pitchFamily="34" charset="0"/>
                <a:cs typeface="Arial" pitchFamily="34" charset="0"/>
              </a:rPr>
              <a:t>STOP </a:t>
            </a:r>
            <a:r>
              <a:rPr lang="en-US" sz="1200" b="1" dirty="0">
                <a:solidFill>
                  <a:srgbClr val="C00000"/>
                </a:solidFill>
                <a:latin typeface="Arial" pitchFamily="34" charset="0"/>
                <a:cs typeface="Arial" pitchFamily="34" charset="0"/>
              </a:rPr>
              <a:t>All </a:t>
            </a:r>
            <a:r>
              <a:rPr lang="en-US" sz="1200" b="1" dirty="0" smtClean="0">
                <a:solidFill>
                  <a:srgbClr val="C00000"/>
                </a:solidFill>
                <a:latin typeface="Arial" pitchFamily="34" charset="0"/>
                <a:cs typeface="Arial" pitchFamily="34" charset="0"/>
              </a:rPr>
              <a:t>forward movement</a:t>
            </a:r>
          </a:p>
          <a:p>
            <a:pPr algn="ctr"/>
            <a:r>
              <a:rPr lang="en-US" sz="1200" b="1" dirty="0" smtClean="0">
                <a:solidFill>
                  <a:srgbClr val="C00000"/>
                </a:solidFill>
                <a:latin typeface="Arial" pitchFamily="34" charset="0"/>
                <a:cs typeface="Arial" pitchFamily="34" charset="0"/>
              </a:rPr>
              <a:t>Conduct 5Cs</a:t>
            </a:r>
          </a:p>
          <a:p>
            <a:pPr algn="ctr"/>
            <a:r>
              <a:rPr lang="en-US" sz="1200" b="1" dirty="0" smtClean="0">
                <a:solidFill>
                  <a:srgbClr val="C00000"/>
                </a:solidFill>
                <a:latin typeface="Arial" pitchFamily="34" charset="0"/>
                <a:cs typeface="Arial" pitchFamily="34" charset="0"/>
              </a:rPr>
              <a:t>Request </a:t>
            </a:r>
            <a:r>
              <a:rPr lang="en-US" sz="1200" b="1" dirty="0">
                <a:solidFill>
                  <a:srgbClr val="C00000"/>
                </a:solidFill>
                <a:latin typeface="Arial" pitchFamily="34" charset="0"/>
                <a:cs typeface="Arial" pitchFamily="34" charset="0"/>
              </a:rPr>
              <a:t>EOD </a:t>
            </a:r>
            <a:r>
              <a:rPr lang="en-US" sz="1200" b="1" dirty="0" smtClean="0">
                <a:solidFill>
                  <a:srgbClr val="C00000"/>
                </a:solidFill>
                <a:latin typeface="Arial" pitchFamily="34" charset="0"/>
                <a:cs typeface="Arial" pitchFamily="34" charset="0"/>
              </a:rPr>
              <a:t>Support</a:t>
            </a:r>
            <a:endParaRPr lang="en-US" sz="1200" dirty="0">
              <a:solidFill>
                <a:srgbClr val="C00000"/>
              </a:solidFill>
              <a:latin typeface="Arial" pitchFamily="34" charset="0"/>
              <a:cs typeface="Arial" pitchFamily="34" charset="0"/>
            </a:endParaRPr>
          </a:p>
        </p:txBody>
      </p:sp>
      <p:grpSp>
        <p:nvGrpSpPr>
          <p:cNvPr id="93" name="Group 68"/>
          <p:cNvGrpSpPr>
            <a:grpSpLocks/>
          </p:cNvGrpSpPr>
          <p:nvPr/>
        </p:nvGrpSpPr>
        <p:grpSpPr bwMode="auto">
          <a:xfrm>
            <a:off x="6457950" y="3581779"/>
            <a:ext cx="2457449" cy="914021"/>
            <a:chOff x="1296" y="10973"/>
            <a:chExt cx="6758" cy="1961"/>
          </a:xfrm>
        </p:grpSpPr>
        <p:sp>
          <p:nvSpPr>
            <p:cNvPr id="94"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95" name="Picture 70"/>
            <p:cNvPicPr>
              <a:picLocks noChangeArrowheads="1"/>
            </p:cNvPicPr>
            <p:nvPr/>
          </p:nvPicPr>
          <p:blipFill>
            <a:blip r:embed="rId4" cstate="screen"/>
            <a:srcRect/>
            <a:stretch>
              <a:fillRect/>
            </a:stretch>
          </p:blipFill>
          <p:spPr bwMode="auto">
            <a:xfrm>
              <a:off x="1628" y="11759"/>
              <a:ext cx="662" cy="612"/>
            </a:xfrm>
            <a:prstGeom prst="rect">
              <a:avLst/>
            </a:prstGeom>
            <a:noFill/>
            <a:ln w="9525">
              <a:noFill/>
              <a:miter lim="800000"/>
              <a:headEnd/>
              <a:tailEnd/>
            </a:ln>
          </p:spPr>
        </p:pic>
        <p:pic>
          <p:nvPicPr>
            <p:cNvPr id="96" name="Picture 71"/>
            <p:cNvPicPr>
              <a:picLocks noChangeArrowheads="1"/>
            </p:cNvPicPr>
            <p:nvPr/>
          </p:nvPicPr>
          <p:blipFill>
            <a:blip r:embed="rId5" cstate="screen"/>
            <a:srcRect/>
            <a:stretch>
              <a:fillRect/>
            </a:stretch>
          </p:blipFill>
          <p:spPr bwMode="auto">
            <a:xfrm>
              <a:off x="1718" y="11150"/>
              <a:ext cx="617" cy="579"/>
            </a:xfrm>
            <a:prstGeom prst="rect">
              <a:avLst/>
            </a:prstGeom>
            <a:noFill/>
            <a:ln w="9525">
              <a:noFill/>
              <a:miter lim="800000"/>
              <a:headEnd/>
              <a:tailEnd/>
            </a:ln>
          </p:spPr>
        </p:pic>
        <p:pic>
          <p:nvPicPr>
            <p:cNvPr id="97" name="Picture 72"/>
            <p:cNvPicPr>
              <a:picLocks noChangeArrowheads="1"/>
            </p:cNvPicPr>
            <p:nvPr/>
          </p:nvPicPr>
          <p:blipFill>
            <a:blip r:embed="rId6" cstate="screen"/>
            <a:srcRect/>
            <a:stretch>
              <a:fillRect/>
            </a:stretch>
          </p:blipFill>
          <p:spPr bwMode="auto">
            <a:xfrm>
              <a:off x="1612" y="12366"/>
              <a:ext cx="662" cy="486"/>
            </a:xfrm>
            <a:prstGeom prst="rect">
              <a:avLst/>
            </a:prstGeom>
            <a:noFill/>
            <a:ln w="9525">
              <a:noFill/>
              <a:miter lim="800000"/>
              <a:headEnd/>
              <a:tailEnd/>
            </a:ln>
          </p:spPr>
        </p:pic>
        <p:sp>
          <p:nvSpPr>
            <p:cNvPr id="98"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99"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100"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Sweep</a:t>
              </a:r>
              <a:endParaRPr lang="en-US" sz="2400" dirty="0">
                <a:latin typeface="Arial" pitchFamily="34" charset="0"/>
                <a:cs typeface="Arial" pitchFamily="34" charset="0"/>
              </a:endParaRPr>
            </a:p>
          </p:txBody>
        </p:sp>
      </p:grpSp>
      <p:sp>
        <p:nvSpPr>
          <p:cNvPr id="74" name="Rectangle 73"/>
          <p:cNvSpPr/>
          <p:nvPr/>
        </p:nvSpPr>
        <p:spPr>
          <a:xfrm>
            <a:off x="6332561" y="4626591"/>
            <a:ext cx="2606723" cy="1501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22"/>
          <p:cNvSpPr txBox="1">
            <a:spLocks noChangeArrowheads="1"/>
          </p:cNvSpPr>
          <p:nvPr/>
        </p:nvSpPr>
        <p:spPr bwMode="auto">
          <a:xfrm>
            <a:off x="5379720" y="2230179"/>
            <a:ext cx="1064150" cy="247414"/>
          </a:xfrm>
          <a:prstGeom prst="rect">
            <a:avLst/>
          </a:prstGeom>
          <a:noFill/>
          <a:ln w="9525">
            <a:noFill/>
            <a:miter lim="800000"/>
            <a:headEnd/>
            <a:tailEnd/>
          </a:ln>
        </p:spPr>
        <p:txBody>
          <a:bodyPr lIns="80826" tIns="40414" rIns="80826" bIns="40414"/>
          <a:lstStyle/>
          <a:p>
            <a:pPr algn="r" eaLnBrk="0" hangingPunct="0"/>
            <a:r>
              <a:rPr lang="en-US" sz="1100" dirty="0">
                <a:solidFill>
                  <a:srgbClr val="000000"/>
                </a:solidFill>
                <a:latin typeface="Arial" pitchFamily="34" charset="0"/>
                <a:cs typeface="Arial" pitchFamily="34" charset="0"/>
              </a:rPr>
              <a:t>Lead </a:t>
            </a:r>
            <a:r>
              <a:rPr lang="en-US" sz="1100" dirty="0" smtClean="0">
                <a:solidFill>
                  <a:srgbClr val="000000"/>
                </a:solidFill>
                <a:latin typeface="Arial" pitchFamily="34" charset="0"/>
                <a:cs typeface="Arial" pitchFamily="34" charset="0"/>
              </a:rPr>
              <a:t>Detector</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Lane Coverage</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25</a:t>
            </a:fld>
            <a:endParaRPr lang="en-US" dirty="0">
              <a:latin typeface="Arial" pitchFamily="34" charset="0"/>
              <a:cs typeface="Arial" pitchFamily="34" charset="0"/>
            </a:endParaRPr>
          </a:p>
        </p:txBody>
      </p:sp>
      <p:grpSp>
        <p:nvGrpSpPr>
          <p:cNvPr id="69" name="Group 68"/>
          <p:cNvGrpSpPr/>
          <p:nvPr/>
        </p:nvGrpSpPr>
        <p:grpSpPr>
          <a:xfrm>
            <a:off x="1686932" y="1229712"/>
            <a:ext cx="3471742" cy="5139559"/>
            <a:chOff x="434418" y="933848"/>
            <a:chExt cx="4014786" cy="6002982"/>
          </a:xfrm>
        </p:grpSpPr>
        <p:cxnSp>
          <p:nvCxnSpPr>
            <p:cNvPr id="18" name="Straight Connector 17"/>
            <p:cNvCxnSpPr/>
            <p:nvPr/>
          </p:nvCxnSpPr>
          <p:spPr>
            <a:xfrm>
              <a:off x="1523963" y="1602827"/>
              <a:ext cx="36787" cy="457725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459384" y="1613337"/>
              <a:ext cx="5255" cy="45667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358018" y="1686910"/>
              <a:ext cx="15766" cy="44774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30584" y="2506717"/>
              <a:ext cx="3657595" cy="157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30584" y="1602850"/>
              <a:ext cx="3668103" cy="2099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30584" y="4330262"/>
              <a:ext cx="3668106" cy="525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177617" y="933848"/>
              <a:ext cx="1271587" cy="1506453"/>
              <a:chOff x="10589644" y="320954"/>
              <a:chExt cx="1271587" cy="1506453"/>
            </a:xfrm>
          </p:grpSpPr>
          <p:sp>
            <p:nvSpPr>
              <p:cNvPr id="32"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p>
            </p:txBody>
          </p:sp>
          <p:sp>
            <p:nvSpPr>
              <p:cNvPr id="33"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p>
            </p:txBody>
          </p:sp>
          <p:sp>
            <p:nvSpPr>
              <p:cNvPr id="34"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p>
            </p:txBody>
          </p:sp>
        </p:grpSp>
        <p:grpSp>
          <p:nvGrpSpPr>
            <p:cNvPr id="39" name="Group 38"/>
            <p:cNvGrpSpPr/>
            <p:nvPr/>
          </p:nvGrpSpPr>
          <p:grpSpPr>
            <a:xfrm>
              <a:off x="1359352" y="5430377"/>
              <a:ext cx="1271587" cy="1506453"/>
              <a:chOff x="10589644" y="320954"/>
              <a:chExt cx="1271587" cy="1506453"/>
            </a:xfrm>
          </p:grpSpPr>
          <p:sp>
            <p:nvSpPr>
              <p:cNvPr id="40"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p>
            </p:txBody>
          </p:sp>
          <p:sp>
            <p:nvSpPr>
              <p:cNvPr id="41"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p>
            </p:txBody>
          </p:sp>
          <p:sp>
            <p:nvSpPr>
              <p:cNvPr id="42"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p>
            </p:txBody>
          </p:sp>
        </p:grpSp>
        <p:grpSp>
          <p:nvGrpSpPr>
            <p:cNvPr id="43" name="Group 42"/>
            <p:cNvGrpSpPr/>
            <p:nvPr/>
          </p:nvGrpSpPr>
          <p:grpSpPr>
            <a:xfrm>
              <a:off x="2315766" y="3587712"/>
              <a:ext cx="1271587" cy="1506453"/>
              <a:chOff x="10589644" y="320954"/>
              <a:chExt cx="1271587" cy="1506453"/>
            </a:xfrm>
          </p:grpSpPr>
          <p:sp>
            <p:nvSpPr>
              <p:cNvPr id="44"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p>
            </p:txBody>
          </p:sp>
          <p:sp>
            <p:nvSpPr>
              <p:cNvPr id="45"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p>
            </p:txBody>
          </p:sp>
          <p:sp>
            <p:nvSpPr>
              <p:cNvPr id="46"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p>
            </p:txBody>
          </p:sp>
        </p:grpSp>
        <p:grpSp>
          <p:nvGrpSpPr>
            <p:cNvPr id="47" name="Group 46"/>
            <p:cNvGrpSpPr/>
            <p:nvPr/>
          </p:nvGrpSpPr>
          <p:grpSpPr>
            <a:xfrm>
              <a:off x="434418" y="1769422"/>
              <a:ext cx="1271587" cy="1506453"/>
              <a:chOff x="10589644" y="320954"/>
              <a:chExt cx="1271587" cy="1506453"/>
            </a:xfrm>
          </p:grpSpPr>
          <p:sp>
            <p:nvSpPr>
              <p:cNvPr id="48"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p>
            </p:txBody>
          </p:sp>
          <p:sp>
            <p:nvSpPr>
              <p:cNvPr id="49"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p>
            </p:txBody>
          </p:sp>
          <p:sp>
            <p:nvSpPr>
              <p:cNvPr id="50"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p>
            </p:txBody>
          </p:sp>
        </p:grpSp>
        <p:cxnSp>
          <p:nvCxnSpPr>
            <p:cNvPr id="52" name="Straight Arrow Connector 51"/>
            <p:cNvCxnSpPr/>
            <p:nvPr/>
          </p:nvCxnSpPr>
          <p:spPr>
            <a:xfrm>
              <a:off x="2648570" y="1623848"/>
              <a:ext cx="15766" cy="80404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718400" y="2554014"/>
              <a:ext cx="15807" cy="176573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573467" y="4393323"/>
              <a:ext cx="36831" cy="17394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43158" y="1891855"/>
              <a:ext cx="569387" cy="369332"/>
            </a:xfrm>
            <a:prstGeom prst="rect">
              <a:avLst/>
            </a:prstGeom>
            <a:noFill/>
          </p:spPr>
          <p:txBody>
            <a:bodyPr wrap="none" rtlCol="0">
              <a:spAutoFit/>
            </a:bodyPr>
            <a:lstStyle/>
            <a:p>
              <a:r>
                <a:rPr lang="en-US" dirty="0" smtClean="0">
                  <a:latin typeface="Arial" pitchFamily="34" charset="0"/>
                  <a:cs typeface="Arial" pitchFamily="34" charset="0"/>
                </a:rPr>
                <a:t>5 m</a:t>
              </a:r>
              <a:endParaRPr lang="en-US" dirty="0">
                <a:latin typeface="Arial" pitchFamily="34" charset="0"/>
                <a:cs typeface="Arial" pitchFamily="34" charset="0"/>
              </a:endParaRPr>
            </a:p>
          </p:txBody>
        </p:sp>
        <p:sp>
          <p:nvSpPr>
            <p:cNvPr id="61" name="TextBox 60"/>
            <p:cNvSpPr txBox="1"/>
            <p:nvPr/>
          </p:nvSpPr>
          <p:spPr>
            <a:xfrm>
              <a:off x="1791971" y="3210903"/>
              <a:ext cx="697627" cy="369332"/>
            </a:xfrm>
            <a:prstGeom prst="rect">
              <a:avLst/>
            </a:prstGeom>
            <a:noFill/>
          </p:spPr>
          <p:txBody>
            <a:bodyPr wrap="none" rtlCol="0">
              <a:spAutoFit/>
            </a:bodyPr>
            <a:lstStyle/>
            <a:p>
              <a:r>
                <a:rPr lang="en-US" dirty="0" smtClean="0">
                  <a:latin typeface="Arial" pitchFamily="34" charset="0"/>
                  <a:cs typeface="Arial" pitchFamily="34" charset="0"/>
                </a:rPr>
                <a:t>10 m</a:t>
              </a:r>
              <a:endParaRPr lang="en-US" dirty="0">
                <a:latin typeface="Arial" pitchFamily="34" charset="0"/>
                <a:cs typeface="Arial" pitchFamily="34" charset="0"/>
              </a:endParaRPr>
            </a:p>
          </p:txBody>
        </p:sp>
        <p:sp>
          <p:nvSpPr>
            <p:cNvPr id="62" name="TextBox 61"/>
            <p:cNvSpPr txBox="1"/>
            <p:nvPr/>
          </p:nvSpPr>
          <p:spPr>
            <a:xfrm>
              <a:off x="3631274" y="5050214"/>
              <a:ext cx="697627" cy="369332"/>
            </a:xfrm>
            <a:prstGeom prst="rect">
              <a:avLst/>
            </a:prstGeom>
            <a:noFill/>
          </p:spPr>
          <p:txBody>
            <a:bodyPr wrap="none" rtlCol="0">
              <a:spAutoFit/>
            </a:bodyPr>
            <a:lstStyle/>
            <a:p>
              <a:r>
                <a:rPr lang="en-US" dirty="0" smtClean="0">
                  <a:latin typeface="Arial" pitchFamily="34" charset="0"/>
                  <a:cs typeface="Arial" pitchFamily="34" charset="0"/>
                </a:rPr>
                <a:t>10 m</a:t>
              </a:r>
              <a:endParaRPr lang="en-US" dirty="0">
                <a:latin typeface="Arial" pitchFamily="34" charset="0"/>
                <a:cs typeface="Arial" pitchFamily="34" charset="0"/>
              </a:endParaRPr>
            </a:p>
          </p:txBody>
        </p:sp>
        <p:cxnSp>
          <p:nvCxnSpPr>
            <p:cNvPr id="66" name="Straight Connector 65"/>
            <p:cNvCxnSpPr/>
            <p:nvPr/>
          </p:nvCxnSpPr>
          <p:spPr>
            <a:xfrm flipV="1">
              <a:off x="656856" y="6169624"/>
              <a:ext cx="3668106" cy="525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51" name="Group 68"/>
          <p:cNvGrpSpPr>
            <a:grpSpLocks/>
          </p:cNvGrpSpPr>
          <p:nvPr/>
        </p:nvGrpSpPr>
        <p:grpSpPr bwMode="auto">
          <a:xfrm>
            <a:off x="5981700" y="3115054"/>
            <a:ext cx="2457449" cy="914021"/>
            <a:chOff x="1296" y="10973"/>
            <a:chExt cx="6758" cy="1961"/>
          </a:xfrm>
        </p:grpSpPr>
        <p:sp>
          <p:nvSpPr>
            <p:cNvPr id="53" name="Rectangle 69"/>
            <p:cNvSpPr>
              <a:spLocks noChangeArrowheads="1"/>
            </p:cNvSpPr>
            <p:nvPr/>
          </p:nvSpPr>
          <p:spPr bwMode="auto">
            <a:xfrm>
              <a:off x="1296" y="10973"/>
              <a:ext cx="6758" cy="1961"/>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pic>
          <p:nvPicPr>
            <p:cNvPr id="54" name="Picture 70"/>
            <p:cNvPicPr>
              <a:picLocks noChangeArrowheads="1"/>
            </p:cNvPicPr>
            <p:nvPr/>
          </p:nvPicPr>
          <p:blipFill>
            <a:blip r:embed="rId3" cstate="screen"/>
            <a:srcRect/>
            <a:stretch>
              <a:fillRect/>
            </a:stretch>
          </p:blipFill>
          <p:spPr bwMode="auto">
            <a:xfrm>
              <a:off x="1628" y="11759"/>
              <a:ext cx="662" cy="612"/>
            </a:xfrm>
            <a:prstGeom prst="rect">
              <a:avLst/>
            </a:prstGeom>
            <a:noFill/>
            <a:ln w="9525">
              <a:noFill/>
              <a:miter lim="800000"/>
              <a:headEnd/>
              <a:tailEnd/>
            </a:ln>
          </p:spPr>
        </p:pic>
        <p:pic>
          <p:nvPicPr>
            <p:cNvPr id="55" name="Picture 71"/>
            <p:cNvPicPr>
              <a:picLocks noChangeArrowheads="1"/>
            </p:cNvPicPr>
            <p:nvPr/>
          </p:nvPicPr>
          <p:blipFill>
            <a:blip r:embed="rId4" cstate="screen"/>
            <a:srcRect/>
            <a:stretch>
              <a:fillRect/>
            </a:stretch>
          </p:blipFill>
          <p:spPr bwMode="auto">
            <a:xfrm>
              <a:off x="1718" y="11150"/>
              <a:ext cx="617" cy="579"/>
            </a:xfrm>
            <a:prstGeom prst="rect">
              <a:avLst/>
            </a:prstGeom>
            <a:noFill/>
            <a:ln w="9525">
              <a:noFill/>
              <a:miter lim="800000"/>
              <a:headEnd/>
              <a:tailEnd/>
            </a:ln>
          </p:spPr>
        </p:pic>
        <p:pic>
          <p:nvPicPr>
            <p:cNvPr id="56" name="Picture 72"/>
            <p:cNvPicPr>
              <a:picLocks noChangeArrowheads="1"/>
            </p:cNvPicPr>
            <p:nvPr/>
          </p:nvPicPr>
          <p:blipFill>
            <a:blip r:embed="rId5" cstate="screen"/>
            <a:srcRect/>
            <a:stretch>
              <a:fillRect/>
            </a:stretch>
          </p:blipFill>
          <p:spPr bwMode="auto">
            <a:xfrm>
              <a:off x="1612" y="12366"/>
              <a:ext cx="662" cy="486"/>
            </a:xfrm>
            <a:prstGeom prst="rect">
              <a:avLst/>
            </a:prstGeom>
            <a:noFill/>
            <a:ln w="9525">
              <a:noFill/>
              <a:miter lim="800000"/>
              <a:headEnd/>
              <a:tailEnd/>
            </a:ln>
          </p:spPr>
        </p:pic>
        <p:sp>
          <p:nvSpPr>
            <p:cNvPr id="57" name="Text Box 73"/>
            <p:cNvSpPr txBox="1">
              <a:spLocks noChangeArrowheads="1"/>
            </p:cNvSpPr>
            <p:nvPr/>
          </p:nvSpPr>
          <p:spPr bwMode="auto">
            <a:xfrm>
              <a:off x="2201" y="11720"/>
              <a:ext cx="5320" cy="534"/>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Primary Search Area</a:t>
              </a:r>
              <a:endParaRPr lang="en-US" sz="2400" dirty="0">
                <a:latin typeface="Arial" pitchFamily="34" charset="0"/>
                <a:cs typeface="Arial" pitchFamily="34" charset="0"/>
              </a:endParaRPr>
            </a:p>
          </p:txBody>
        </p:sp>
        <p:sp>
          <p:nvSpPr>
            <p:cNvPr id="63" name="Text Box 74"/>
            <p:cNvSpPr txBox="1">
              <a:spLocks noChangeArrowheads="1"/>
            </p:cNvSpPr>
            <p:nvPr/>
          </p:nvSpPr>
          <p:spPr bwMode="auto">
            <a:xfrm>
              <a:off x="2254" y="11153"/>
              <a:ext cx="5727" cy="518"/>
            </a:xfrm>
            <a:prstGeom prst="rect">
              <a:avLst/>
            </a:prstGeom>
            <a:noFill/>
            <a:ln w="9525">
              <a:noFill/>
              <a:miter lim="800000"/>
              <a:headEnd/>
              <a:tailEnd/>
            </a:ln>
          </p:spPr>
          <p:txBody>
            <a:bodyPr lIns="95098" tIns="47549" rIns="95098" bIns="47549"/>
            <a:lstStyle/>
            <a:p>
              <a:pPr algn="just">
                <a:spcAft>
                  <a:spcPts val="1000"/>
                </a:spcAft>
              </a:pPr>
              <a:r>
                <a:rPr lang="en-US" sz="1400" dirty="0" smtClean="0">
                  <a:latin typeface="Arial" pitchFamily="34" charset="0"/>
                  <a:cs typeface="Arial" pitchFamily="34" charset="0"/>
                </a:rPr>
                <a:t>Secondary Search </a:t>
              </a:r>
              <a:r>
                <a:rPr lang="en-US" sz="1400" dirty="0">
                  <a:latin typeface="Arial" pitchFamily="34" charset="0"/>
                  <a:cs typeface="Arial" pitchFamily="34" charset="0"/>
                </a:rPr>
                <a:t>Area</a:t>
              </a:r>
              <a:endParaRPr lang="en-US" sz="2400" dirty="0">
                <a:latin typeface="Arial" pitchFamily="34" charset="0"/>
                <a:cs typeface="Arial" pitchFamily="34" charset="0"/>
              </a:endParaRPr>
            </a:p>
          </p:txBody>
        </p:sp>
        <p:sp>
          <p:nvSpPr>
            <p:cNvPr id="64" name="Text Box 75"/>
            <p:cNvSpPr txBox="1">
              <a:spLocks noChangeArrowheads="1"/>
            </p:cNvSpPr>
            <p:nvPr/>
          </p:nvSpPr>
          <p:spPr bwMode="auto">
            <a:xfrm>
              <a:off x="2274" y="12258"/>
              <a:ext cx="5504" cy="540"/>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Detector Sweep</a:t>
              </a:r>
              <a:endParaRPr lang="en-US" sz="24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VP Search – 2 Man Procedure</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26</a:t>
            </a:fld>
            <a:endParaRPr lang="en-US" dirty="0">
              <a:latin typeface="Arial" pitchFamily="34" charset="0"/>
              <a:cs typeface="Arial" pitchFamily="34" charset="0"/>
            </a:endParaRPr>
          </a:p>
        </p:txBody>
      </p:sp>
      <p:sp>
        <p:nvSpPr>
          <p:cNvPr id="12" name="Rectangle 45"/>
          <p:cNvSpPr>
            <a:spLocks noChangeArrowheads="1"/>
          </p:cNvSpPr>
          <p:nvPr/>
        </p:nvSpPr>
        <p:spPr bwMode="auto">
          <a:xfrm>
            <a:off x="0" y="-337066"/>
            <a:ext cx="184731" cy="369332"/>
          </a:xfrm>
          <a:prstGeom prst="rect">
            <a:avLst/>
          </a:prstGeom>
          <a:noFill/>
          <a:ln w="9525">
            <a:noFill/>
            <a:miter lim="800000"/>
            <a:headEnd/>
            <a:tailEnd/>
          </a:ln>
        </p:spPr>
        <p:txBody>
          <a:bodyPr wrap="none" anchor="ctr">
            <a:spAutoFit/>
          </a:bodyPr>
          <a:lstStyle/>
          <a:p>
            <a:endParaRPr lang="en-US" dirty="0">
              <a:latin typeface="Arial" pitchFamily="34" charset="0"/>
              <a:cs typeface="Arial" pitchFamily="34" charset="0"/>
            </a:endParaRPr>
          </a:p>
        </p:txBody>
      </p:sp>
      <p:grpSp>
        <p:nvGrpSpPr>
          <p:cNvPr id="13" name="Group 1"/>
          <p:cNvGrpSpPr>
            <a:grpSpLocks/>
          </p:cNvGrpSpPr>
          <p:nvPr/>
        </p:nvGrpSpPr>
        <p:grpSpPr bwMode="auto">
          <a:xfrm>
            <a:off x="354846" y="1189038"/>
            <a:ext cx="8331954" cy="5135562"/>
            <a:chOff x="-1448" y="2816"/>
            <a:chExt cx="15152" cy="10127"/>
          </a:xfrm>
        </p:grpSpPr>
        <p:sp>
          <p:nvSpPr>
            <p:cNvPr id="14" name="AutoShape 44"/>
            <p:cNvSpPr>
              <a:spLocks noChangeArrowheads="1" noTextEdit="1"/>
            </p:cNvSpPr>
            <p:nvPr/>
          </p:nvSpPr>
          <p:spPr bwMode="auto">
            <a:xfrm>
              <a:off x="540" y="2816"/>
              <a:ext cx="11224" cy="10127"/>
            </a:xfrm>
            <a:prstGeom prst="rect">
              <a:avLst/>
            </a:prstGeom>
            <a:noFill/>
            <a:ln w="9525">
              <a:noFill/>
              <a:miter lim="800000"/>
              <a:headEnd/>
              <a:tailEnd/>
            </a:ln>
          </p:spPr>
          <p:txBody>
            <a:bodyPr/>
            <a:lstStyle/>
            <a:p>
              <a:endParaRPr lang="en-US" dirty="0">
                <a:latin typeface="Arial" pitchFamily="34" charset="0"/>
                <a:cs typeface="Arial" pitchFamily="34" charset="0"/>
              </a:endParaRPr>
            </a:p>
          </p:txBody>
        </p:sp>
        <p:pic>
          <p:nvPicPr>
            <p:cNvPr id="15" name="Picture 43"/>
            <p:cNvPicPr>
              <a:picLocks noChangeArrowheads="1"/>
            </p:cNvPicPr>
            <p:nvPr/>
          </p:nvPicPr>
          <p:blipFill>
            <a:blip r:embed="rId3" cstate="screen"/>
            <a:srcRect/>
            <a:stretch>
              <a:fillRect/>
            </a:stretch>
          </p:blipFill>
          <p:spPr bwMode="auto">
            <a:xfrm>
              <a:off x="5189" y="2918"/>
              <a:ext cx="1733" cy="9840"/>
            </a:xfrm>
            <a:prstGeom prst="rect">
              <a:avLst/>
            </a:prstGeom>
            <a:noFill/>
            <a:ln w="9525">
              <a:noFill/>
              <a:miter lim="800000"/>
              <a:headEnd/>
              <a:tailEnd/>
            </a:ln>
          </p:spPr>
        </p:pic>
        <p:sp>
          <p:nvSpPr>
            <p:cNvPr id="16" name="AutoShape 42"/>
            <p:cNvSpPr>
              <a:spLocks noChangeArrowheads="1"/>
            </p:cNvSpPr>
            <p:nvPr/>
          </p:nvSpPr>
          <p:spPr bwMode="auto">
            <a:xfrm rot="-10600027">
              <a:off x="3893" y="5926"/>
              <a:ext cx="3252" cy="39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rot="10800000" lIns="80826" tIns="40414" rIns="80826" bIns="40414" anchor="ctr"/>
            <a:lstStyle/>
            <a:p>
              <a:endParaRPr lang="en-US" dirty="0">
                <a:latin typeface="Arial" pitchFamily="34" charset="0"/>
                <a:cs typeface="Arial" pitchFamily="34" charset="0"/>
              </a:endParaRPr>
            </a:p>
          </p:txBody>
        </p:sp>
        <p:sp>
          <p:nvSpPr>
            <p:cNvPr id="17" name="AutoShape 41"/>
            <p:cNvSpPr>
              <a:spLocks noChangeArrowheads="1"/>
            </p:cNvSpPr>
            <p:nvPr/>
          </p:nvSpPr>
          <p:spPr bwMode="auto">
            <a:xfrm rot="-10184637">
              <a:off x="4232" y="6836"/>
              <a:ext cx="2496" cy="196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5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8" name="Line 40"/>
            <p:cNvSpPr>
              <a:spLocks noChangeShapeType="1"/>
            </p:cNvSpPr>
            <p:nvPr/>
          </p:nvSpPr>
          <p:spPr bwMode="auto">
            <a:xfrm>
              <a:off x="3238" y="5721"/>
              <a:ext cx="4665" cy="12"/>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19" name="Line 39"/>
            <p:cNvSpPr>
              <a:spLocks noChangeShapeType="1"/>
            </p:cNvSpPr>
            <p:nvPr/>
          </p:nvSpPr>
          <p:spPr bwMode="auto">
            <a:xfrm>
              <a:off x="3460" y="7894"/>
              <a:ext cx="4623" cy="1"/>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20" name="Text Box 38"/>
            <p:cNvSpPr txBox="1">
              <a:spLocks noChangeArrowheads="1"/>
            </p:cNvSpPr>
            <p:nvPr/>
          </p:nvSpPr>
          <p:spPr bwMode="auto">
            <a:xfrm>
              <a:off x="6673" y="5741"/>
              <a:ext cx="1491" cy="631"/>
            </a:xfrm>
            <a:prstGeom prst="rect">
              <a:avLst/>
            </a:prstGeom>
            <a:noFill/>
            <a:ln w="9525">
              <a:noFill/>
              <a:miter lim="800000"/>
              <a:headEnd/>
              <a:tailEnd/>
            </a:ln>
          </p:spPr>
          <p:txBody>
            <a:bodyPr lIns="80826" tIns="40414" rIns="80826" bIns="40414"/>
            <a:lstStyle/>
            <a:p>
              <a:pPr algn="r" eaLnBrk="0" hangingPunct="0"/>
              <a:r>
                <a:rPr lang="en-US" sz="1100" b="1" dirty="0">
                  <a:solidFill>
                    <a:srgbClr val="000000"/>
                  </a:solidFill>
                  <a:latin typeface="Arial" pitchFamily="34" charset="0"/>
                  <a:cs typeface="Arial" pitchFamily="34" charset="0"/>
                </a:rPr>
                <a:t>Road Man</a:t>
              </a:r>
              <a:endParaRPr lang="en-US" dirty="0">
                <a:latin typeface="Arial" pitchFamily="34" charset="0"/>
                <a:cs typeface="Arial" pitchFamily="34" charset="0"/>
              </a:endParaRPr>
            </a:p>
          </p:txBody>
        </p:sp>
        <p:sp>
          <p:nvSpPr>
            <p:cNvPr id="21" name="Text Box 37"/>
            <p:cNvSpPr txBox="1">
              <a:spLocks noChangeArrowheads="1"/>
            </p:cNvSpPr>
            <p:nvPr/>
          </p:nvSpPr>
          <p:spPr bwMode="auto">
            <a:xfrm>
              <a:off x="3648" y="7804"/>
              <a:ext cx="1491" cy="631"/>
            </a:xfrm>
            <a:prstGeom prst="rect">
              <a:avLst/>
            </a:prstGeom>
            <a:noFill/>
            <a:ln w="9525">
              <a:noFill/>
              <a:miter lim="800000"/>
              <a:headEnd/>
              <a:tailEnd/>
            </a:ln>
          </p:spPr>
          <p:txBody>
            <a:bodyPr lIns="80826" tIns="40414" rIns="80826" bIns="40414"/>
            <a:lstStyle/>
            <a:p>
              <a:pPr algn="r" eaLnBrk="0" hangingPunct="0"/>
              <a:r>
                <a:rPr lang="en-US" sz="1100" b="1" dirty="0">
                  <a:solidFill>
                    <a:srgbClr val="000000"/>
                  </a:solidFill>
                  <a:latin typeface="Arial" pitchFamily="34" charset="0"/>
                  <a:cs typeface="Arial" pitchFamily="34" charset="0"/>
                </a:rPr>
                <a:t>Road Man</a:t>
              </a:r>
              <a:endParaRPr lang="en-US" dirty="0">
                <a:latin typeface="Arial" pitchFamily="34" charset="0"/>
                <a:cs typeface="Arial" pitchFamily="34" charset="0"/>
              </a:endParaRPr>
            </a:p>
          </p:txBody>
        </p:sp>
        <p:sp>
          <p:nvSpPr>
            <p:cNvPr id="25" name="Text Box 33"/>
            <p:cNvSpPr txBox="1">
              <a:spLocks noChangeArrowheads="1"/>
            </p:cNvSpPr>
            <p:nvPr/>
          </p:nvSpPr>
          <p:spPr bwMode="auto">
            <a:xfrm>
              <a:off x="3379" y="6659"/>
              <a:ext cx="1156" cy="539"/>
            </a:xfrm>
            <a:prstGeom prst="rect">
              <a:avLst/>
            </a:prstGeom>
            <a:noFill/>
            <a:ln w="25400">
              <a:noFill/>
              <a:prstDash val="dashDot"/>
              <a:miter lim="800000"/>
              <a:headEnd/>
              <a:tailEnd/>
            </a:ln>
          </p:spPr>
          <p:txBody>
            <a:bodyPr lIns="103095" tIns="51548" rIns="103095" bIns="51548">
              <a:spAutoFit/>
            </a:bodyPr>
            <a:lstStyle/>
            <a:p>
              <a:pPr algn="ctr" eaLnBrk="0" hangingPunct="0"/>
              <a:r>
                <a:rPr lang="en-US" sz="1100" b="1" dirty="0">
                  <a:solidFill>
                    <a:srgbClr val="000000"/>
                  </a:solidFill>
                  <a:latin typeface="Arial" pitchFamily="34" charset="0"/>
                  <a:cs typeface="Arial" pitchFamily="34" charset="0"/>
                </a:rPr>
                <a:t>10m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sp>
          <p:nvSpPr>
            <p:cNvPr id="26" name="AutoShape 32"/>
            <p:cNvSpPr>
              <a:spLocks noChangeArrowheads="1"/>
            </p:cNvSpPr>
            <p:nvPr/>
          </p:nvSpPr>
          <p:spPr bwMode="auto">
            <a:xfrm rot="10332447">
              <a:off x="5091" y="3813"/>
              <a:ext cx="3070" cy="39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3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27" name="AutoShape 31"/>
            <p:cNvSpPr>
              <a:spLocks noChangeArrowheads="1"/>
            </p:cNvSpPr>
            <p:nvPr/>
          </p:nvSpPr>
          <p:spPr bwMode="auto">
            <a:xfrm rot="-9792336">
              <a:off x="4853" y="7410"/>
              <a:ext cx="1206" cy="87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64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28" name="AutoShape 30"/>
            <p:cNvSpPr>
              <a:spLocks noChangeArrowheads="1"/>
            </p:cNvSpPr>
            <p:nvPr/>
          </p:nvSpPr>
          <p:spPr bwMode="auto">
            <a:xfrm rot="10276583">
              <a:off x="5396" y="4731"/>
              <a:ext cx="2426" cy="19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6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29" name="AutoShape 29"/>
            <p:cNvSpPr>
              <a:spLocks noChangeArrowheads="1"/>
            </p:cNvSpPr>
            <p:nvPr/>
          </p:nvSpPr>
          <p:spPr bwMode="auto">
            <a:xfrm rot="10005040">
              <a:off x="6043" y="5216"/>
              <a:ext cx="1213" cy="94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61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alpha val="50195"/>
              </a:srgbClr>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1" name="Line 27"/>
            <p:cNvSpPr>
              <a:spLocks noChangeShapeType="1"/>
            </p:cNvSpPr>
            <p:nvPr/>
          </p:nvSpPr>
          <p:spPr bwMode="auto">
            <a:xfrm>
              <a:off x="3647" y="5733"/>
              <a:ext cx="1" cy="2161"/>
            </a:xfrm>
            <a:prstGeom prst="line">
              <a:avLst/>
            </a:prstGeom>
            <a:noFill/>
            <a:ln w="12700">
              <a:solidFill>
                <a:srgbClr val="000000"/>
              </a:solidFill>
              <a:round/>
              <a:headEnd type="triangle" w="lg" len="med"/>
              <a:tailEnd type="triangle" w="lg" len="med"/>
            </a:ln>
          </p:spPr>
          <p:txBody>
            <a:bodyPr/>
            <a:lstStyle/>
            <a:p>
              <a:endParaRPr lang="en-US" dirty="0">
                <a:latin typeface="Arial" pitchFamily="34" charset="0"/>
                <a:cs typeface="Arial" pitchFamily="34" charset="0"/>
              </a:endParaRPr>
            </a:p>
          </p:txBody>
        </p:sp>
        <p:grpSp>
          <p:nvGrpSpPr>
            <p:cNvPr id="32" name="Group 10"/>
            <p:cNvGrpSpPr>
              <a:grpSpLocks/>
            </p:cNvGrpSpPr>
            <p:nvPr/>
          </p:nvGrpSpPr>
          <p:grpSpPr bwMode="auto">
            <a:xfrm>
              <a:off x="10214" y="7903"/>
              <a:ext cx="3490" cy="3209"/>
              <a:chOff x="10214" y="7823"/>
              <a:chExt cx="3490" cy="3209"/>
            </a:xfrm>
          </p:grpSpPr>
          <p:sp>
            <p:nvSpPr>
              <p:cNvPr id="41" name="Rectangle 18"/>
              <p:cNvSpPr>
                <a:spLocks noChangeArrowheads="1"/>
              </p:cNvSpPr>
              <p:nvPr/>
            </p:nvSpPr>
            <p:spPr bwMode="auto">
              <a:xfrm>
                <a:off x="10240" y="7904"/>
                <a:ext cx="3464" cy="3128"/>
              </a:xfrm>
              <a:prstGeom prst="rect">
                <a:avLst/>
              </a:prstGeom>
              <a:solidFill>
                <a:srgbClr val="FFFFFF"/>
              </a:solidFill>
              <a:ln w="19050">
                <a:solidFill>
                  <a:srgbClr val="000000"/>
                </a:solidFill>
                <a:miter lim="800000"/>
                <a:headEnd/>
                <a:tailEnd/>
              </a:ln>
            </p:spPr>
            <p:txBody>
              <a:bodyPr/>
              <a:lstStyle/>
              <a:p>
                <a:endParaRPr lang="en-US" dirty="0">
                  <a:latin typeface="Arial" pitchFamily="34" charset="0"/>
                  <a:cs typeface="Arial" pitchFamily="34" charset="0"/>
                </a:endParaRPr>
              </a:p>
            </p:txBody>
          </p:sp>
          <p:sp>
            <p:nvSpPr>
              <p:cNvPr id="42" name="Text Box 17"/>
              <p:cNvSpPr txBox="1">
                <a:spLocks noChangeArrowheads="1"/>
              </p:cNvSpPr>
              <p:nvPr/>
            </p:nvSpPr>
            <p:spPr bwMode="auto">
              <a:xfrm>
                <a:off x="10214" y="7823"/>
                <a:ext cx="3213" cy="682"/>
              </a:xfrm>
              <a:prstGeom prst="rect">
                <a:avLst/>
              </a:prstGeom>
              <a:noFill/>
              <a:ln w="9525">
                <a:noFill/>
                <a:miter lim="800000"/>
                <a:headEnd/>
                <a:tailEnd/>
              </a:ln>
            </p:spPr>
            <p:txBody>
              <a:bodyPr lIns="95098" tIns="47549" rIns="95098" bIns="47549"/>
              <a:lstStyle/>
              <a:p>
                <a:pPr algn="ctr" eaLnBrk="0" hangingPunct="0"/>
                <a:r>
                  <a:rPr lang="en-US" sz="1100" b="1" u="sng" dirty="0" smtClean="0">
                    <a:latin typeface="Arial" pitchFamily="34" charset="0"/>
                    <a:cs typeface="Arial" pitchFamily="34" charset="0"/>
                  </a:rPr>
                  <a:t>THOR </a:t>
                </a:r>
                <a:r>
                  <a:rPr lang="en-US" sz="1100" b="1" u="sng" dirty="0">
                    <a:latin typeface="Arial" pitchFamily="34" charset="0"/>
                    <a:cs typeface="Arial" pitchFamily="34" charset="0"/>
                  </a:rPr>
                  <a:t>III                               (As per Theater threat)</a:t>
                </a:r>
                <a:endParaRPr lang="en-US" dirty="0">
                  <a:latin typeface="Arial" pitchFamily="34" charset="0"/>
                  <a:cs typeface="Arial" pitchFamily="34" charset="0"/>
                </a:endParaRPr>
              </a:p>
            </p:txBody>
          </p:sp>
          <p:sp>
            <p:nvSpPr>
              <p:cNvPr id="43" name="Oval 16"/>
              <p:cNvSpPr>
                <a:spLocks noChangeArrowheads="1"/>
              </p:cNvSpPr>
              <p:nvPr/>
            </p:nvSpPr>
            <p:spPr bwMode="auto">
              <a:xfrm>
                <a:off x="10517" y="8796"/>
                <a:ext cx="280" cy="310"/>
              </a:xfrm>
              <a:prstGeom prst="ellipse">
                <a:avLst/>
              </a:prstGeom>
              <a:solidFill>
                <a:srgbClr val="00B0F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44" name="Oval 15"/>
              <p:cNvSpPr>
                <a:spLocks noChangeArrowheads="1"/>
              </p:cNvSpPr>
              <p:nvPr/>
            </p:nvSpPr>
            <p:spPr bwMode="auto">
              <a:xfrm>
                <a:off x="10517" y="9398"/>
                <a:ext cx="280" cy="310"/>
              </a:xfrm>
              <a:prstGeom prst="ellipse">
                <a:avLst/>
              </a:prstGeom>
              <a:solidFill>
                <a:srgbClr val="000000"/>
              </a:solidFill>
              <a:ln w="19050">
                <a:solidFill>
                  <a:srgbClr val="000000"/>
                </a:solidFill>
                <a:round/>
                <a:headEnd/>
                <a:tailEnd/>
              </a:ln>
            </p:spPr>
            <p:txBody>
              <a:bodyPr/>
              <a:lstStyle/>
              <a:p>
                <a:endParaRPr lang="en-US" dirty="0">
                  <a:latin typeface="Arial" pitchFamily="34" charset="0"/>
                  <a:cs typeface="Arial" pitchFamily="34" charset="0"/>
                </a:endParaRPr>
              </a:p>
            </p:txBody>
          </p:sp>
          <p:sp>
            <p:nvSpPr>
              <p:cNvPr id="45" name="Oval 14"/>
              <p:cNvSpPr>
                <a:spLocks noChangeArrowheads="1"/>
              </p:cNvSpPr>
              <p:nvPr/>
            </p:nvSpPr>
            <p:spPr bwMode="auto">
              <a:xfrm>
                <a:off x="10514" y="9848"/>
                <a:ext cx="280" cy="310"/>
              </a:xfrm>
              <a:prstGeom prst="ellipse">
                <a:avLst/>
              </a:prstGeom>
              <a:solidFill>
                <a:srgbClr val="FFC000"/>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46" name="Text Box 13"/>
              <p:cNvSpPr txBox="1">
                <a:spLocks noChangeArrowheads="1"/>
              </p:cNvSpPr>
              <p:nvPr/>
            </p:nvSpPr>
            <p:spPr bwMode="auto">
              <a:xfrm>
                <a:off x="10905" y="8656"/>
                <a:ext cx="1968" cy="484"/>
              </a:xfrm>
              <a:prstGeom prst="rect">
                <a:avLst/>
              </a:prstGeom>
              <a:noFill/>
              <a:ln w="25400">
                <a:noFill/>
                <a:prstDash val="dashDot"/>
                <a:miter lim="800000"/>
                <a:headEnd/>
                <a:tailEnd/>
              </a:ln>
            </p:spPr>
            <p:txBody>
              <a:bodyPr lIns="99130" tIns="49565" rIns="99130" bIns="49565"/>
              <a:lstStyle/>
              <a:p>
                <a:pPr algn="ctr" eaLnBrk="0" hangingPunct="0"/>
                <a:r>
                  <a:rPr lang="en-US" sz="1100" dirty="0">
                    <a:solidFill>
                      <a:srgbClr val="000000"/>
                    </a:solidFill>
                    <a:latin typeface="Arial" pitchFamily="34" charset="0"/>
                    <a:cs typeface="Arial" pitchFamily="34" charset="0"/>
                  </a:rPr>
                  <a:t>Low Band</a:t>
                </a:r>
                <a:endParaRPr lang="en-US" dirty="0">
                  <a:latin typeface="Arial" pitchFamily="34" charset="0"/>
                  <a:cs typeface="Arial" pitchFamily="34" charset="0"/>
                </a:endParaRPr>
              </a:p>
            </p:txBody>
          </p:sp>
          <p:sp>
            <p:nvSpPr>
              <p:cNvPr id="47" name="Text Box 12"/>
              <p:cNvSpPr txBox="1">
                <a:spLocks noChangeArrowheads="1"/>
              </p:cNvSpPr>
              <p:nvPr/>
            </p:nvSpPr>
            <p:spPr bwMode="auto">
              <a:xfrm>
                <a:off x="11182" y="9224"/>
                <a:ext cx="1968" cy="484"/>
              </a:xfrm>
              <a:prstGeom prst="rect">
                <a:avLst/>
              </a:prstGeom>
              <a:noFill/>
              <a:ln w="25400">
                <a:noFill/>
                <a:prstDash val="dashDot"/>
                <a:miter lim="800000"/>
                <a:headEnd/>
                <a:tailEnd/>
              </a:ln>
            </p:spPr>
            <p:txBody>
              <a:bodyPr lIns="99130" tIns="49565" rIns="99130" bIns="49565"/>
              <a:lstStyle/>
              <a:p>
                <a:pPr algn="ctr" eaLnBrk="0" hangingPunct="0"/>
                <a:r>
                  <a:rPr lang="en-US" sz="1100" dirty="0">
                    <a:solidFill>
                      <a:srgbClr val="000000"/>
                    </a:solidFill>
                    <a:latin typeface="Arial" pitchFamily="34" charset="0"/>
                    <a:cs typeface="Arial" pitchFamily="34" charset="0"/>
                  </a:rPr>
                  <a:t>Medium Band</a:t>
                </a:r>
                <a:endParaRPr lang="en-US" dirty="0">
                  <a:latin typeface="Arial" pitchFamily="34" charset="0"/>
                  <a:cs typeface="Arial" pitchFamily="34" charset="0"/>
                </a:endParaRPr>
              </a:p>
            </p:txBody>
          </p:sp>
          <p:sp>
            <p:nvSpPr>
              <p:cNvPr id="48" name="Text Box 11"/>
              <p:cNvSpPr txBox="1">
                <a:spLocks noChangeArrowheads="1"/>
              </p:cNvSpPr>
              <p:nvPr/>
            </p:nvSpPr>
            <p:spPr bwMode="auto">
              <a:xfrm>
                <a:off x="10610" y="9708"/>
                <a:ext cx="3094" cy="661"/>
              </a:xfrm>
              <a:prstGeom prst="rect">
                <a:avLst/>
              </a:prstGeom>
              <a:noFill/>
              <a:ln w="25400">
                <a:noFill/>
                <a:prstDash val="dashDot"/>
                <a:miter lim="800000"/>
                <a:headEnd/>
                <a:tailEnd/>
              </a:ln>
            </p:spPr>
            <p:txBody>
              <a:bodyPr lIns="99130" tIns="49565" rIns="99130" bIns="49565"/>
              <a:lstStyle/>
              <a:p>
                <a:pPr algn="just" eaLnBrk="0" hangingPunct="0"/>
                <a:r>
                  <a:rPr lang="en-US" sz="1100" dirty="0">
                    <a:solidFill>
                      <a:srgbClr val="000000"/>
                    </a:solidFill>
                    <a:latin typeface="Arial" pitchFamily="34" charset="0"/>
                    <a:cs typeface="Arial" pitchFamily="34" charset="0"/>
                  </a:rPr>
                  <a:t>        High Band                                </a:t>
                </a:r>
                <a:endParaRPr lang="en-US" sz="900" dirty="0">
                  <a:latin typeface="Arial" pitchFamily="34" charset="0"/>
                  <a:cs typeface="Arial" pitchFamily="34" charset="0"/>
                </a:endParaRPr>
              </a:p>
            </p:txBody>
          </p:sp>
        </p:grpSp>
        <p:grpSp>
          <p:nvGrpSpPr>
            <p:cNvPr id="33" name="Group 6"/>
            <p:cNvGrpSpPr>
              <a:grpSpLocks/>
            </p:cNvGrpSpPr>
            <p:nvPr/>
          </p:nvGrpSpPr>
          <p:grpSpPr bwMode="auto">
            <a:xfrm>
              <a:off x="5370" y="9777"/>
              <a:ext cx="1350" cy="310"/>
              <a:chOff x="5370" y="11078"/>
              <a:chExt cx="1350" cy="310"/>
            </a:xfrm>
          </p:grpSpPr>
          <p:sp>
            <p:nvSpPr>
              <p:cNvPr id="38" name="Oval 9"/>
              <p:cNvSpPr>
                <a:spLocks noChangeArrowheads="1"/>
              </p:cNvSpPr>
              <p:nvPr/>
            </p:nvSpPr>
            <p:spPr bwMode="auto">
              <a:xfrm>
                <a:off x="5370" y="11078"/>
                <a:ext cx="280" cy="310"/>
              </a:xfrm>
              <a:prstGeom prst="ellipse">
                <a:avLst/>
              </a:prstGeom>
              <a:solidFill>
                <a:srgbClr val="00B0F0"/>
              </a:solidFill>
              <a:ln w="19050">
                <a:solidFill>
                  <a:srgbClr val="000000"/>
                </a:solidFill>
                <a:round/>
                <a:headEnd/>
                <a:tailEnd/>
              </a:ln>
            </p:spPr>
            <p:txBody>
              <a:bodyPr/>
              <a:lstStyle/>
              <a:p>
                <a:endParaRPr lang="en-US" dirty="0">
                  <a:latin typeface="Arial" pitchFamily="34" charset="0"/>
                  <a:cs typeface="Arial" pitchFamily="34" charset="0"/>
                </a:endParaRPr>
              </a:p>
            </p:txBody>
          </p:sp>
          <p:sp>
            <p:nvSpPr>
              <p:cNvPr id="39" name="Oval 8"/>
              <p:cNvSpPr>
                <a:spLocks noChangeArrowheads="1"/>
              </p:cNvSpPr>
              <p:nvPr/>
            </p:nvSpPr>
            <p:spPr bwMode="auto">
              <a:xfrm>
                <a:off x="6440" y="11078"/>
                <a:ext cx="280" cy="310"/>
              </a:xfrm>
              <a:prstGeom prst="ellipse">
                <a:avLst/>
              </a:prstGeom>
              <a:solidFill>
                <a:srgbClr val="FFC000"/>
              </a:solidFill>
              <a:ln w="19050">
                <a:solidFill>
                  <a:srgbClr val="000000"/>
                </a:solidFill>
                <a:round/>
                <a:headEnd/>
                <a:tailEnd/>
              </a:ln>
            </p:spPr>
            <p:txBody>
              <a:bodyPr/>
              <a:lstStyle/>
              <a:p>
                <a:endParaRPr lang="en-US" dirty="0">
                  <a:latin typeface="Arial" pitchFamily="34" charset="0"/>
                  <a:cs typeface="Arial" pitchFamily="34" charset="0"/>
                </a:endParaRPr>
              </a:p>
            </p:txBody>
          </p:sp>
          <p:sp>
            <p:nvSpPr>
              <p:cNvPr id="40" name="Oval 7"/>
              <p:cNvSpPr>
                <a:spLocks noChangeArrowheads="1"/>
              </p:cNvSpPr>
              <p:nvPr/>
            </p:nvSpPr>
            <p:spPr bwMode="auto">
              <a:xfrm>
                <a:off x="5920" y="11078"/>
                <a:ext cx="280" cy="310"/>
              </a:xfrm>
              <a:prstGeom prst="ellipse">
                <a:avLst/>
              </a:prstGeom>
              <a:solidFill>
                <a:srgbClr val="000000"/>
              </a:solidFill>
              <a:ln w="19050">
                <a:solidFill>
                  <a:srgbClr val="000000"/>
                </a:solidFill>
                <a:round/>
                <a:headEnd/>
                <a:tailEnd/>
              </a:ln>
            </p:spPr>
            <p:txBody>
              <a:bodyPr/>
              <a:lstStyle/>
              <a:p>
                <a:endParaRPr lang="en-US" dirty="0">
                  <a:latin typeface="Arial" pitchFamily="34" charset="0"/>
                  <a:cs typeface="Arial" pitchFamily="34" charset="0"/>
                </a:endParaRPr>
              </a:p>
            </p:txBody>
          </p:sp>
        </p:grpSp>
        <p:sp>
          <p:nvSpPr>
            <p:cNvPr id="34" name="Line 5"/>
            <p:cNvSpPr>
              <a:spLocks noChangeShapeType="1"/>
            </p:cNvSpPr>
            <p:nvPr/>
          </p:nvSpPr>
          <p:spPr bwMode="auto">
            <a:xfrm>
              <a:off x="4421" y="10126"/>
              <a:ext cx="3662" cy="1"/>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35" name="Line 4"/>
            <p:cNvSpPr>
              <a:spLocks noChangeShapeType="1"/>
            </p:cNvSpPr>
            <p:nvPr/>
          </p:nvSpPr>
          <p:spPr bwMode="auto">
            <a:xfrm>
              <a:off x="7822" y="7895"/>
              <a:ext cx="1" cy="2231"/>
            </a:xfrm>
            <a:prstGeom prst="line">
              <a:avLst/>
            </a:prstGeom>
            <a:noFill/>
            <a:ln w="12700">
              <a:solidFill>
                <a:srgbClr val="000000"/>
              </a:solidFill>
              <a:round/>
              <a:headEnd type="triangle" w="lg" len="med"/>
              <a:tailEnd type="triangle" w="lg" len="med"/>
            </a:ln>
          </p:spPr>
          <p:txBody>
            <a:bodyPr/>
            <a:lstStyle/>
            <a:p>
              <a:endParaRPr lang="en-US" dirty="0">
                <a:latin typeface="Arial" pitchFamily="34" charset="0"/>
                <a:cs typeface="Arial" pitchFamily="34" charset="0"/>
              </a:endParaRPr>
            </a:p>
          </p:txBody>
        </p:sp>
        <p:sp>
          <p:nvSpPr>
            <p:cNvPr id="36" name="Text Box 3"/>
            <p:cNvSpPr txBox="1">
              <a:spLocks noChangeArrowheads="1"/>
            </p:cNvSpPr>
            <p:nvPr/>
          </p:nvSpPr>
          <p:spPr bwMode="auto">
            <a:xfrm>
              <a:off x="6967" y="9009"/>
              <a:ext cx="1156" cy="539"/>
            </a:xfrm>
            <a:prstGeom prst="rect">
              <a:avLst/>
            </a:prstGeom>
            <a:noFill/>
            <a:ln w="25400">
              <a:noFill/>
              <a:prstDash val="dashDot"/>
              <a:miter lim="800000"/>
              <a:headEnd/>
              <a:tailEnd/>
            </a:ln>
          </p:spPr>
          <p:txBody>
            <a:bodyPr lIns="103095" tIns="51548" rIns="103095" bIns="51548">
              <a:spAutoFit/>
            </a:bodyPr>
            <a:lstStyle/>
            <a:p>
              <a:pPr algn="ctr" eaLnBrk="0" hangingPunct="0"/>
              <a:r>
                <a:rPr lang="en-US" sz="1100" b="1" dirty="0">
                  <a:solidFill>
                    <a:srgbClr val="000000"/>
                  </a:solidFill>
                  <a:latin typeface="Arial" pitchFamily="34" charset="0"/>
                  <a:cs typeface="Arial" pitchFamily="34" charset="0"/>
                </a:rPr>
                <a:t>10m</a:t>
              </a:r>
              <a:r>
                <a:rPr lang="en-US" sz="1100" b="1" dirty="0">
                  <a:solidFill>
                    <a:srgbClr val="FFFF00"/>
                  </a:solidFill>
                  <a:latin typeface="Arial" pitchFamily="34" charset="0"/>
                  <a:cs typeface="Arial" pitchFamily="34" charset="0"/>
                </a:rPr>
                <a:t> </a:t>
              </a:r>
              <a:endParaRPr lang="en-US" dirty="0">
                <a:latin typeface="Arial" pitchFamily="34" charset="0"/>
                <a:cs typeface="Arial" pitchFamily="34" charset="0"/>
              </a:endParaRPr>
            </a:p>
          </p:txBody>
        </p:sp>
        <p:sp>
          <p:nvSpPr>
            <p:cNvPr id="37" name="AutoShape 2"/>
            <p:cNvSpPr>
              <a:spLocks noChangeArrowheads="1"/>
            </p:cNvSpPr>
            <p:nvPr/>
          </p:nvSpPr>
          <p:spPr bwMode="auto">
            <a:xfrm>
              <a:off x="-1448" y="10279"/>
              <a:ext cx="5983" cy="2312"/>
            </a:xfrm>
            <a:prstGeom prst="wedgeRectCallout">
              <a:avLst>
                <a:gd name="adj1" fmla="val 73739"/>
                <a:gd name="adj2" fmla="val -68991"/>
              </a:avLst>
            </a:prstGeom>
            <a:noFill/>
            <a:ln w="19050">
              <a:solidFill>
                <a:srgbClr val="000000"/>
              </a:solidFill>
              <a:miter lim="800000"/>
              <a:headEnd/>
              <a:tailEnd/>
            </a:ln>
          </p:spPr>
          <p:txBody>
            <a:bodyPr lIns="40417" tIns="20208" rIns="40417" bIns="20208" anchor="ctr" anchorCtr="1"/>
            <a:lstStyle/>
            <a:p>
              <a:pPr eaLnBrk="0" hangingPunct="0"/>
              <a:r>
                <a:rPr lang="en-US" sz="1200" dirty="0" smtClean="0">
                  <a:solidFill>
                    <a:srgbClr val="000000"/>
                  </a:solidFill>
                  <a:latin typeface="Arial" pitchFamily="34" charset="0"/>
                  <a:cs typeface="Arial" pitchFamily="34" charset="0"/>
                </a:rPr>
                <a:t>. </a:t>
              </a:r>
              <a:endParaRPr lang="en-US" sz="2000" dirty="0">
                <a:latin typeface="Arial" pitchFamily="34" charset="0"/>
                <a:cs typeface="Arial" pitchFamily="34" charset="0"/>
              </a:endParaRPr>
            </a:p>
          </p:txBody>
        </p:sp>
      </p:grpSp>
      <p:sp>
        <p:nvSpPr>
          <p:cNvPr id="62" name="Text Box 110"/>
          <p:cNvSpPr txBox="1">
            <a:spLocks noChangeArrowheads="1"/>
          </p:cNvSpPr>
          <p:nvPr/>
        </p:nvSpPr>
        <p:spPr bwMode="auto">
          <a:xfrm>
            <a:off x="5642402" y="1311945"/>
            <a:ext cx="3216866" cy="1312661"/>
          </a:xfrm>
          <a:prstGeom prst="rect">
            <a:avLst/>
          </a:prstGeom>
          <a:noFill/>
          <a:ln w="57150">
            <a:solidFill>
              <a:srgbClr val="FF0000"/>
            </a:solidFill>
            <a:miter lim="800000"/>
            <a:headEnd/>
            <a:tailEnd/>
          </a:ln>
        </p:spPr>
        <p:txBody>
          <a:bodyPr lIns="76072" tIns="38034" rIns="76072" bIns="38034"/>
          <a:lstStyle/>
          <a:p>
            <a:pPr algn="ctr"/>
            <a:r>
              <a:rPr lang="en-US" sz="1100" b="1" u="sng" dirty="0">
                <a:solidFill>
                  <a:srgbClr val="FF0000"/>
                </a:solidFill>
                <a:latin typeface="Arial" pitchFamily="34" charset="0"/>
                <a:cs typeface="Arial" pitchFamily="34" charset="0"/>
              </a:rPr>
              <a:t> </a:t>
            </a:r>
            <a:r>
              <a:rPr lang="en-US" sz="1600" b="1" u="sng" dirty="0">
                <a:solidFill>
                  <a:srgbClr val="FF0000"/>
                </a:solidFill>
                <a:latin typeface="Arial" pitchFamily="34" charset="0"/>
                <a:cs typeface="Arial" pitchFamily="34" charset="0"/>
              </a:rPr>
              <a:t>ACTIONS ON POSSIBLE </a:t>
            </a:r>
            <a:r>
              <a:rPr lang="en-US" sz="1600" b="1" u="sng" dirty="0" smtClean="0">
                <a:solidFill>
                  <a:srgbClr val="FF0000"/>
                </a:solidFill>
                <a:latin typeface="Arial" pitchFamily="34" charset="0"/>
                <a:cs typeface="Arial" pitchFamily="34" charset="0"/>
              </a:rPr>
              <a:t>IED</a:t>
            </a:r>
            <a:endParaRPr lang="en-US" sz="1600" dirty="0" smtClean="0">
              <a:solidFill>
                <a:srgbClr val="FF0000"/>
              </a:solidFill>
              <a:latin typeface="Arial" pitchFamily="34" charset="0"/>
              <a:cs typeface="Arial" pitchFamily="34" charset="0"/>
            </a:endParaRPr>
          </a:p>
          <a:p>
            <a:pPr algn="ctr"/>
            <a:r>
              <a:rPr lang="en-US" sz="1600" b="1" dirty="0" smtClean="0">
                <a:solidFill>
                  <a:srgbClr val="FF0000"/>
                </a:solidFill>
                <a:latin typeface="Arial" pitchFamily="34" charset="0"/>
                <a:cs typeface="Arial" pitchFamily="34" charset="0"/>
              </a:rPr>
              <a:t>STOP </a:t>
            </a:r>
            <a:r>
              <a:rPr lang="en-US" sz="1600" b="1" dirty="0">
                <a:solidFill>
                  <a:srgbClr val="FF0000"/>
                </a:solidFill>
                <a:latin typeface="Arial" pitchFamily="34" charset="0"/>
                <a:cs typeface="Arial" pitchFamily="34" charset="0"/>
              </a:rPr>
              <a:t>All </a:t>
            </a:r>
            <a:r>
              <a:rPr lang="en-US" sz="1600" b="1" dirty="0" smtClean="0">
                <a:solidFill>
                  <a:srgbClr val="FF0000"/>
                </a:solidFill>
                <a:latin typeface="Arial" pitchFamily="34" charset="0"/>
                <a:cs typeface="Arial" pitchFamily="34" charset="0"/>
              </a:rPr>
              <a:t>forward  movement</a:t>
            </a:r>
          </a:p>
          <a:p>
            <a:pPr algn="ctr"/>
            <a:r>
              <a:rPr lang="en-US" sz="1600" b="1" dirty="0" smtClean="0">
                <a:solidFill>
                  <a:srgbClr val="FF0000"/>
                </a:solidFill>
                <a:latin typeface="Arial" pitchFamily="34" charset="0"/>
                <a:cs typeface="Arial" pitchFamily="34" charset="0"/>
              </a:rPr>
              <a:t>Conduct 5Cs</a:t>
            </a:r>
          </a:p>
          <a:p>
            <a:pPr algn="ctr"/>
            <a:r>
              <a:rPr lang="en-US" sz="1600" b="1" dirty="0" smtClean="0">
                <a:solidFill>
                  <a:srgbClr val="FF0000"/>
                </a:solidFill>
                <a:latin typeface="Arial" pitchFamily="34" charset="0"/>
                <a:cs typeface="Arial" pitchFamily="34" charset="0"/>
              </a:rPr>
              <a:t>Request </a:t>
            </a:r>
            <a:r>
              <a:rPr lang="en-US" sz="1600" b="1" dirty="0">
                <a:solidFill>
                  <a:srgbClr val="FF0000"/>
                </a:solidFill>
                <a:latin typeface="Arial" pitchFamily="34" charset="0"/>
                <a:cs typeface="Arial" pitchFamily="34" charset="0"/>
              </a:rPr>
              <a:t>EOD </a:t>
            </a:r>
            <a:r>
              <a:rPr lang="en-US" sz="1600" b="1" dirty="0" smtClean="0">
                <a:solidFill>
                  <a:srgbClr val="FF0000"/>
                </a:solidFill>
                <a:latin typeface="Arial" pitchFamily="34" charset="0"/>
                <a:cs typeface="Arial" pitchFamily="34" charset="0"/>
              </a:rPr>
              <a:t>Support</a:t>
            </a:r>
            <a:endParaRPr lang="en-US" sz="1600" dirty="0">
              <a:latin typeface="Arial" pitchFamily="34" charset="0"/>
              <a:cs typeface="Arial" pitchFamily="34" charset="0"/>
            </a:endParaRPr>
          </a:p>
        </p:txBody>
      </p:sp>
      <p:sp>
        <p:nvSpPr>
          <p:cNvPr id="63" name="Rectangle 62"/>
          <p:cNvSpPr/>
          <p:nvPr/>
        </p:nvSpPr>
        <p:spPr>
          <a:xfrm>
            <a:off x="443551" y="5069091"/>
            <a:ext cx="3104867" cy="1077218"/>
          </a:xfrm>
          <a:prstGeom prst="rect">
            <a:avLst/>
          </a:prstGeom>
        </p:spPr>
        <p:txBody>
          <a:bodyPr wrap="square">
            <a:spAutoFit/>
          </a:bodyPr>
          <a:lstStyle/>
          <a:p>
            <a:r>
              <a:rPr lang="en-US" sz="1600" dirty="0" smtClean="0">
                <a:solidFill>
                  <a:srgbClr val="000000"/>
                </a:solidFill>
                <a:latin typeface="Arial" pitchFamily="34" charset="0"/>
                <a:cs typeface="Arial" pitchFamily="34" charset="0"/>
              </a:rPr>
              <a:t>Personnel carrying ECM </a:t>
            </a:r>
            <a:r>
              <a:rPr lang="en-US" sz="1600" b="1" dirty="0" smtClean="0">
                <a:solidFill>
                  <a:srgbClr val="000000"/>
                </a:solidFill>
                <a:latin typeface="Arial" pitchFamily="34" charset="0"/>
                <a:cs typeface="Arial" pitchFamily="34" charset="0"/>
              </a:rPr>
              <a:t>MUST</a:t>
            </a:r>
            <a:r>
              <a:rPr lang="en-US" sz="1600" dirty="0" smtClean="0">
                <a:solidFill>
                  <a:srgbClr val="000000"/>
                </a:solidFill>
                <a:latin typeface="Arial" pitchFamily="34" charset="0"/>
                <a:cs typeface="Arial" pitchFamily="34" charset="0"/>
              </a:rPr>
              <a:t> stay within the searched area that is clearly marked by the road men</a:t>
            </a:r>
            <a:endParaRPr lang="en-US" sz="1400" dirty="0">
              <a:latin typeface="Arial" pitchFamily="34" charset="0"/>
              <a:cs typeface="Arial" pitchFamily="34" charset="0"/>
            </a:endParaRPr>
          </a:p>
        </p:txBody>
      </p:sp>
      <p:sp>
        <p:nvSpPr>
          <p:cNvPr id="64" name="AutoShape 21"/>
          <p:cNvSpPr>
            <a:spLocks noChangeArrowheads="1"/>
          </p:cNvSpPr>
          <p:nvPr/>
        </p:nvSpPr>
        <p:spPr bwMode="auto">
          <a:xfrm>
            <a:off x="5707881" y="3920912"/>
            <a:ext cx="597383" cy="2029512"/>
          </a:xfrm>
          <a:prstGeom prst="upArrow">
            <a:avLst>
              <a:gd name="adj1" fmla="val 50000"/>
              <a:gd name="adj2" fmla="val 65240"/>
            </a:avLst>
          </a:prstGeom>
          <a:solidFill>
            <a:srgbClr val="FFFFFF"/>
          </a:solidFill>
          <a:ln w="28575">
            <a:solidFill>
              <a:srgbClr val="000000"/>
            </a:solidFill>
            <a:miter lim="800000"/>
            <a:headEnd/>
            <a:tailEnd/>
          </a:ln>
        </p:spPr>
        <p:txBody>
          <a:bodyPr vert="eaVert"/>
          <a:lstStyle/>
          <a:p>
            <a:endParaRPr lang="en-US" dirty="0">
              <a:latin typeface="Arial" pitchFamily="34" charset="0"/>
              <a:cs typeface="Arial" pitchFamily="34" charset="0"/>
            </a:endParaRPr>
          </a:p>
        </p:txBody>
      </p:sp>
      <p:sp>
        <p:nvSpPr>
          <p:cNvPr id="65" name="Text Box 67"/>
          <p:cNvSpPr txBox="1">
            <a:spLocks noChangeArrowheads="1"/>
          </p:cNvSpPr>
          <p:nvPr/>
        </p:nvSpPr>
        <p:spPr bwMode="auto">
          <a:xfrm rot="5400000">
            <a:off x="5005319" y="4968377"/>
            <a:ext cx="1981200" cy="358775"/>
          </a:xfrm>
          <a:prstGeom prst="rect">
            <a:avLst/>
          </a:prstGeom>
          <a:noFill/>
          <a:ln w="9525">
            <a:noFill/>
            <a:miter lim="800000"/>
            <a:headEnd/>
            <a:tailEnd/>
          </a:ln>
        </p:spPr>
        <p:txBody>
          <a:bodyPr lIns="95098" tIns="47549" rIns="95098" bIns="47549"/>
          <a:lstStyle/>
          <a:p>
            <a:pPr>
              <a:spcAft>
                <a:spcPts val="1000"/>
              </a:spcAft>
            </a:pPr>
            <a:r>
              <a:rPr lang="en-US" sz="1400" dirty="0">
                <a:latin typeface="Arial" pitchFamily="34" charset="0"/>
                <a:cs typeface="Arial" pitchFamily="34" charset="0"/>
              </a:rPr>
              <a:t>Direction of travel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V - Sweep</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27</a:t>
            </a:fld>
            <a:endParaRPr lang="en-US" dirty="0">
              <a:latin typeface="Arial" pitchFamily="34" charset="0"/>
              <a:cs typeface="Arial" pitchFamily="34" charset="0"/>
            </a:endParaRPr>
          </a:p>
        </p:txBody>
      </p:sp>
      <p:grpSp>
        <p:nvGrpSpPr>
          <p:cNvPr id="24" name="Group 65"/>
          <p:cNvGrpSpPr>
            <a:grpSpLocks/>
          </p:cNvGrpSpPr>
          <p:nvPr/>
        </p:nvGrpSpPr>
        <p:grpSpPr bwMode="auto">
          <a:xfrm>
            <a:off x="2243809" y="1256339"/>
            <a:ext cx="5166928" cy="4944521"/>
            <a:chOff x="2243809" y="1529026"/>
            <a:chExt cx="5166927" cy="4944799"/>
          </a:xfrm>
        </p:grpSpPr>
        <p:sp>
          <p:nvSpPr>
            <p:cNvPr id="33" name="Rectangle 53"/>
            <p:cNvSpPr>
              <a:spLocks noChangeArrowheads="1"/>
            </p:cNvSpPr>
            <p:nvPr/>
          </p:nvSpPr>
          <p:spPr bwMode="auto">
            <a:xfrm>
              <a:off x="4191000" y="1828800"/>
              <a:ext cx="814388" cy="4645025"/>
            </a:xfrm>
            <a:prstGeom prst="rect">
              <a:avLst/>
            </a:prstGeom>
            <a:solidFill>
              <a:srgbClr val="AA7138"/>
            </a:solidFill>
            <a:ln w="9525">
              <a:noFill/>
              <a:miter lim="800000"/>
              <a:headEnd/>
              <a:tailEnd/>
            </a:ln>
          </p:spPr>
          <p:txBody>
            <a:bodyPr/>
            <a:lstStyle/>
            <a:p>
              <a:endParaRPr lang="en-US" dirty="0">
                <a:latin typeface="Arial" pitchFamily="34" charset="0"/>
                <a:cs typeface="Arial" pitchFamily="34" charset="0"/>
              </a:endParaRPr>
            </a:p>
          </p:txBody>
        </p:sp>
        <p:sp>
          <p:nvSpPr>
            <p:cNvPr id="34" name="AutoShape 55"/>
            <p:cNvSpPr>
              <a:spLocks noChangeArrowheads="1"/>
            </p:cNvSpPr>
            <p:nvPr/>
          </p:nvSpPr>
          <p:spPr bwMode="auto">
            <a:xfrm rot="-9512292">
              <a:off x="3349625" y="4724400"/>
              <a:ext cx="1547813" cy="15224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5" name="AutoShape 55"/>
            <p:cNvSpPr>
              <a:spLocks noChangeArrowheads="1"/>
            </p:cNvSpPr>
            <p:nvPr/>
          </p:nvSpPr>
          <p:spPr bwMode="auto">
            <a:xfrm rot="9458176">
              <a:off x="4125913" y="4021138"/>
              <a:ext cx="1379537" cy="137795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6" name="AutoShape 46"/>
            <p:cNvSpPr>
              <a:spLocks noChangeArrowheads="1"/>
            </p:cNvSpPr>
            <p:nvPr/>
          </p:nvSpPr>
          <p:spPr bwMode="auto">
            <a:xfrm rot="-9841302">
              <a:off x="3678238" y="5080000"/>
              <a:ext cx="1025525" cy="73183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7" name="AutoShape 46"/>
            <p:cNvSpPr>
              <a:spLocks noChangeArrowheads="1"/>
            </p:cNvSpPr>
            <p:nvPr/>
          </p:nvSpPr>
          <p:spPr bwMode="auto">
            <a:xfrm rot="9433912">
              <a:off x="4376738" y="4262438"/>
              <a:ext cx="958850" cy="9683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38" name="Title 1"/>
            <p:cNvSpPr txBox="1">
              <a:spLocks/>
            </p:cNvSpPr>
            <p:nvPr/>
          </p:nvSpPr>
          <p:spPr bwMode="auto">
            <a:xfrm>
              <a:off x="2243809" y="1891618"/>
              <a:ext cx="1967205" cy="369353"/>
            </a:xfrm>
            <a:prstGeom prst="rect">
              <a:avLst/>
            </a:prstGeom>
            <a:noFill/>
            <a:ln w="9525">
              <a:noFill/>
              <a:miter lim="800000"/>
              <a:headEnd/>
              <a:tailEnd/>
            </a:ln>
          </p:spPr>
          <p:txBody>
            <a:bodyPr wrap="none" anchor="ctr">
              <a:spAutoFit/>
            </a:bodyPr>
            <a:lstStyle/>
            <a:p>
              <a:pPr algn="ctr" eaLnBrk="0" hangingPunct="0"/>
              <a:r>
                <a:rPr lang="en-US" b="1" dirty="0">
                  <a:solidFill>
                    <a:schemeClr val="tx2"/>
                  </a:solidFill>
                  <a:latin typeface="Arial" pitchFamily="34" charset="0"/>
                  <a:cs typeface="Arial" pitchFamily="34" charset="0"/>
                </a:rPr>
                <a:t>Flank Searchers</a:t>
              </a:r>
            </a:p>
          </p:txBody>
        </p:sp>
        <p:sp>
          <p:nvSpPr>
            <p:cNvPr id="39" name="Title 1"/>
            <p:cNvSpPr txBox="1">
              <a:spLocks/>
            </p:cNvSpPr>
            <p:nvPr/>
          </p:nvSpPr>
          <p:spPr bwMode="auto">
            <a:xfrm>
              <a:off x="3332258" y="1529026"/>
              <a:ext cx="2536280" cy="338573"/>
            </a:xfrm>
            <a:prstGeom prst="rect">
              <a:avLst/>
            </a:prstGeom>
            <a:noFill/>
            <a:ln w="9525">
              <a:noFill/>
              <a:miter lim="800000"/>
              <a:headEnd/>
              <a:tailEnd/>
            </a:ln>
          </p:spPr>
          <p:txBody>
            <a:bodyPr wrap="square" anchor="ctr">
              <a:spAutoFit/>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a:lstStyle>
            <a:p>
              <a:pPr>
                <a:defRPr/>
              </a:pPr>
              <a:r>
                <a:rPr lang="en-US" sz="1600" dirty="0" smtClean="0">
                  <a:solidFill>
                    <a:srgbClr val="C00000"/>
                  </a:solidFill>
                  <a:latin typeface="Arial" pitchFamily="34" charset="0"/>
                  <a:cs typeface="Arial" pitchFamily="34" charset="0"/>
                </a:rPr>
                <a:t>VULNERABLE AREA</a:t>
              </a:r>
            </a:p>
          </p:txBody>
        </p:sp>
        <p:sp>
          <p:nvSpPr>
            <p:cNvPr id="40" name="Title 1"/>
            <p:cNvSpPr txBox="1">
              <a:spLocks/>
            </p:cNvSpPr>
            <p:nvPr/>
          </p:nvSpPr>
          <p:spPr bwMode="auto">
            <a:xfrm>
              <a:off x="3757613" y="3505200"/>
              <a:ext cx="1728787" cy="369888"/>
            </a:xfrm>
            <a:prstGeom prst="rect">
              <a:avLst/>
            </a:prstGeom>
            <a:noFill/>
            <a:ln w="9525">
              <a:noFill/>
              <a:miter lim="800000"/>
              <a:headEnd/>
              <a:tailEnd/>
            </a:ln>
          </p:spPr>
          <p:txBody>
            <a:bodyPr anchor="ctr">
              <a:spAutoFit/>
            </a:bodyPr>
            <a:lstStyle/>
            <a:p>
              <a:pPr algn="ctr" eaLnBrk="0" hangingPunct="0"/>
              <a:r>
                <a:rPr lang="en-US" b="1" dirty="0">
                  <a:solidFill>
                    <a:schemeClr val="tx2"/>
                  </a:solidFill>
                  <a:latin typeface="Arial" pitchFamily="34" charset="0"/>
                  <a:cs typeface="Arial" pitchFamily="34" charset="0"/>
                </a:rPr>
                <a:t>Sweep Team</a:t>
              </a:r>
            </a:p>
          </p:txBody>
        </p:sp>
        <p:sp>
          <p:nvSpPr>
            <p:cNvPr id="61" name="Rectangle 38"/>
            <p:cNvSpPr>
              <a:spLocks noChangeArrowheads="1"/>
            </p:cNvSpPr>
            <p:nvPr/>
          </p:nvSpPr>
          <p:spPr bwMode="auto">
            <a:xfrm>
              <a:off x="5497776" y="4209091"/>
              <a:ext cx="1912960" cy="457200"/>
            </a:xfrm>
            <a:prstGeom prst="rect">
              <a:avLst/>
            </a:prstGeom>
            <a:noFill/>
            <a:ln w="9525" algn="ctr">
              <a:solidFill>
                <a:srgbClr val="FF0000"/>
              </a:solidFill>
              <a:prstDash val="dash"/>
              <a:round/>
              <a:headEnd/>
              <a:tailEnd/>
            </a:ln>
          </p:spPr>
          <p:txBody>
            <a:bodyPr/>
            <a:lstStyle/>
            <a:p>
              <a:pPr algn="ctr" eaLnBrk="0" hangingPunct="0"/>
              <a:r>
                <a:rPr lang="en-US" sz="1400" dirty="0">
                  <a:solidFill>
                    <a:srgbClr val="C00000"/>
                  </a:solidFill>
                  <a:latin typeface="Arial" pitchFamily="34" charset="0"/>
                  <a:cs typeface="Arial" pitchFamily="34" charset="0"/>
                </a:rPr>
                <a:t>10M Spacing is vital, don’t let it reduce</a:t>
              </a:r>
            </a:p>
          </p:txBody>
        </p:sp>
        <p:sp>
          <p:nvSpPr>
            <p:cNvPr id="75" name="Line 23"/>
            <p:cNvSpPr>
              <a:spLocks noChangeShapeType="1"/>
            </p:cNvSpPr>
            <p:nvPr/>
          </p:nvSpPr>
          <p:spPr bwMode="auto">
            <a:xfrm>
              <a:off x="3733800" y="5486400"/>
              <a:ext cx="1676400" cy="0"/>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76" name="Line 23"/>
            <p:cNvSpPr>
              <a:spLocks noChangeShapeType="1"/>
            </p:cNvSpPr>
            <p:nvPr/>
          </p:nvSpPr>
          <p:spPr bwMode="auto">
            <a:xfrm>
              <a:off x="3605213" y="4114800"/>
              <a:ext cx="1881187" cy="14288"/>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77" name="Line 23"/>
            <p:cNvSpPr>
              <a:spLocks noChangeShapeType="1"/>
            </p:cNvSpPr>
            <p:nvPr/>
          </p:nvSpPr>
          <p:spPr bwMode="auto">
            <a:xfrm>
              <a:off x="3657600" y="4724400"/>
              <a:ext cx="1752600" cy="0"/>
            </a:xfrm>
            <a:prstGeom prst="line">
              <a:avLst/>
            </a:prstGeom>
            <a:noFill/>
            <a:ln w="12700">
              <a:solidFill>
                <a:srgbClr val="000000"/>
              </a:solidFill>
              <a:prstDash val="lgDashDot"/>
              <a:round/>
              <a:headEnd/>
              <a:tailEnd/>
            </a:ln>
          </p:spPr>
          <p:txBody>
            <a:bodyPr/>
            <a:lstStyle/>
            <a:p>
              <a:endParaRPr lang="en-US" dirty="0">
                <a:latin typeface="Arial" pitchFamily="34" charset="0"/>
                <a:cs typeface="Arial" pitchFamily="34" charset="0"/>
              </a:endParaRPr>
            </a:p>
          </p:txBody>
        </p:sp>
        <p:sp>
          <p:nvSpPr>
            <p:cNvPr id="78" name="Line 39"/>
            <p:cNvSpPr>
              <a:spLocks noChangeShapeType="1"/>
            </p:cNvSpPr>
            <p:nvPr/>
          </p:nvSpPr>
          <p:spPr bwMode="auto">
            <a:xfrm>
              <a:off x="3657600" y="4847399"/>
              <a:ext cx="0" cy="573087"/>
            </a:xfrm>
            <a:prstGeom prst="line">
              <a:avLst/>
            </a:prstGeom>
            <a:noFill/>
            <a:ln w="38100">
              <a:solidFill>
                <a:srgbClr val="FF0000"/>
              </a:solidFill>
              <a:round/>
              <a:headEnd type="stealth" w="med" len="med"/>
              <a:tailEnd type="stealth" w="med" len="med"/>
            </a:ln>
          </p:spPr>
          <p:txBody>
            <a:bodyPr/>
            <a:lstStyle/>
            <a:p>
              <a:endParaRPr lang="en-US" dirty="0">
                <a:latin typeface="Arial" pitchFamily="34" charset="0"/>
                <a:cs typeface="Arial" pitchFamily="34" charset="0"/>
              </a:endParaRPr>
            </a:p>
          </p:txBody>
        </p:sp>
        <p:sp>
          <p:nvSpPr>
            <p:cNvPr id="79" name="AutoShape 7"/>
            <p:cNvSpPr>
              <a:spLocks noChangeArrowheads="1"/>
            </p:cNvSpPr>
            <p:nvPr/>
          </p:nvSpPr>
          <p:spPr bwMode="auto">
            <a:xfrm rot="-9775740">
              <a:off x="3960813" y="5281613"/>
              <a:ext cx="460375" cy="409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80" name="AutoShape 7"/>
            <p:cNvSpPr>
              <a:spLocks noChangeArrowheads="1"/>
            </p:cNvSpPr>
            <p:nvPr/>
          </p:nvSpPr>
          <p:spPr bwMode="auto">
            <a:xfrm rot="9783571">
              <a:off x="4614863" y="4519613"/>
              <a:ext cx="460375" cy="4095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81" name="Oval 67"/>
            <p:cNvSpPr>
              <a:spLocks noChangeArrowheads="1"/>
            </p:cNvSpPr>
            <p:nvPr/>
          </p:nvSpPr>
          <p:spPr bwMode="auto">
            <a:xfrm>
              <a:off x="4125913" y="5334000"/>
              <a:ext cx="133350" cy="152400"/>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82" name="Oval 68"/>
            <p:cNvSpPr>
              <a:spLocks noChangeArrowheads="1"/>
            </p:cNvSpPr>
            <p:nvPr/>
          </p:nvSpPr>
          <p:spPr bwMode="auto">
            <a:xfrm>
              <a:off x="4789488" y="4648200"/>
              <a:ext cx="133350" cy="152400"/>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50" name="Group 149"/>
          <p:cNvGrpSpPr/>
          <p:nvPr/>
        </p:nvGrpSpPr>
        <p:grpSpPr>
          <a:xfrm>
            <a:off x="7872413" y="976046"/>
            <a:ext cx="1271587" cy="1627046"/>
            <a:chOff x="10589644" y="320954"/>
            <a:chExt cx="1271587" cy="1627046"/>
          </a:xfrm>
        </p:grpSpPr>
        <p:sp>
          <p:nvSpPr>
            <p:cNvPr id="142"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43"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44"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45"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47"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48"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49"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51" name="Group 150"/>
          <p:cNvGrpSpPr/>
          <p:nvPr/>
        </p:nvGrpSpPr>
        <p:grpSpPr>
          <a:xfrm>
            <a:off x="2594330" y="2179324"/>
            <a:ext cx="1271587" cy="1627046"/>
            <a:chOff x="10589644" y="320954"/>
            <a:chExt cx="1271587" cy="1627046"/>
          </a:xfrm>
        </p:grpSpPr>
        <p:sp>
          <p:nvSpPr>
            <p:cNvPr id="152"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53"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54"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55"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56"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57"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58"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59" name="Group 158"/>
          <p:cNvGrpSpPr/>
          <p:nvPr/>
        </p:nvGrpSpPr>
        <p:grpSpPr>
          <a:xfrm>
            <a:off x="1215906" y="1701652"/>
            <a:ext cx="1271587" cy="1627046"/>
            <a:chOff x="10589644" y="320954"/>
            <a:chExt cx="1271587" cy="1627046"/>
          </a:xfrm>
        </p:grpSpPr>
        <p:sp>
          <p:nvSpPr>
            <p:cNvPr id="160"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61"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62"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63"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64"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65"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66"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67" name="Group 166"/>
          <p:cNvGrpSpPr/>
          <p:nvPr/>
        </p:nvGrpSpPr>
        <p:grpSpPr>
          <a:xfrm>
            <a:off x="0" y="1155742"/>
            <a:ext cx="1271587" cy="1627046"/>
            <a:chOff x="10589644" y="320954"/>
            <a:chExt cx="1271587" cy="1627046"/>
          </a:xfrm>
        </p:grpSpPr>
        <p:sp>
          <p:nvSpPr>
            <p:cNvPr id="168"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69"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70"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71"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72"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73"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74"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75" name="Group 174"/>
          <p:cNvGrpSpPr/>
          <p:nvPr/>
        </p:nvGrpSpPr>
        <p:grpSpPr>
          <a:xfrm>
            <a:off x="6634068" y="1701653"/>
            <a:ext cx="1271587" cy="1627046"/>
            <a:chOff x="10589644" y="320954"/>
            <a:chExt cx="1271587" cy="1627046"/>
          </a:xfrm>
        </p:grpSpPr>
        <p:sp>
          <p:nvSpPr>
            <p:cNvPr id="176"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77"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78"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79"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80"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81"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82"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grpSp>
        <p:nvGrpSpPr>
          <p:cNvPr id="183" name="Group 182"/>
          <p:cNvGrpSpPr/>
          <p:nvPr/>
        </p:nvGrpSpPr>
        <p:grpSpPr>
          <a:xfrm>
            <a:off x="5176032" y="2277133"/>
            <a:ext cx="1271587" cy="1627046"/>
            <a:chOff x="10589644" y="320954"/>
            <a:chExt cx="1271587" cy="1627046"/>
          </a:xfrm>
        </p:grpSpPr>
        <p:sp>
          <p:nvSpPr>
            <p:cNvPr id="184" name="AutoShape 55"/>
            <p:cNvSpPr>
              <a:spLocks noChangeArrowheads="1"/>
            </p:cNvSpPr>
            <p:nvPr/>
          </p:nvSpPr>
          <p:spPr bwMode="auto">
            <a:xfrm rot="10800000">
              <a:off x="10613125" y="320954"/>
              <a:ext cx="1200150" cy="150645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0905 h 21600"/>
              </a:gdLst>
              <a:ahLst/>
              <a:cxnLst>
                <a:cxn ang="T8">
                  <a:pos x="T0" y="T1"/>
                </a:cxn>
                <a:cxn ang="T9">
                  <a:pos x="T2" y="T3"/>
                </a:cxn>
                <a:cxn ang="T10">
                  <a:pos x="T4" y="T5"/>
                </a:cxn>
                <a:cxn ang="T11">
                  <a:pos x="T6" y="T7"/>
                </a:cxn>
              </a:cxnLst>
              <a:rect l="T12" t="T13" r="T14" b="T15"/>
              <a:pathLst>
                <a:path w="21600" h="21600">
                  <a:moveTo>
                    <a:pt x="11054" y="11310"/>
                  </a:moveTo>
                  <a:cubicBezTo>
                    <a:pt x="10975" y="11350"/>
                    <a:pt x="10888" y="11370"/>
                    <a:pt x="10800" y="11371"/>
                  </a:cubicBezTo>
                  <a:cubicBezTo>
                    <a:pt x="10711" y="11371"/>
                    <a:pt x="10624" y="11350"/>
                    <a:pt x="10545" y="11310"/>
                  </a:cubicBezTo>
                  <a:lnTo>
                    <a:pt x="5977" y="20463"/>
                  </a:lnTo>
                  <a:cubicBezTo>
                    <a:pt x="7475" y="21210"/>
                    <a:pt x="9126" y="21600"/>
                    <a:pt x="10800" y="21600"/>
                  </a:cubicBezTo>
                  <a:cubicBezTo>
                    <a:pt x="12473" y="21599"/>
                    <a:pt x="14124" y="21210"/>
                    <a:pt x="15622" y="20463"/>
                  </a:cubicBezTo>
                  <a:lnTo>
                    <a:pt x="11054" y="11310"/>
                  </a:lnTo>
                  <a:close/>
                </a:path>
              </a:pathLst>
            </a:custGeom>
            <a:solidFill>
              <a:srgbClr val="00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85" name="AutoShape 46"/>
            <p:cNvSpPr>
              <a:spLocks noChangeArrowheads="1"/>
            </p:cNvSpPr>
            <p:nvPr/>
          </p:nvSpPr>
          <p:spPr bwMode="auto">
            <a:xfrm rot="10800000">
              <a:off x="10589644" y="464498"/>
              <a:ext cx="1271587" cy="11651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6747 h 21600"/>
              </a:gdLst>
              <a:ahLst/>
              <a:cxnLst>
                <a:cxn ang="T8">
                  <a:pos x="T0" y="T1"/>
                </a:cxn>
                <a:cxn ang="T9">
                  <a:pos x="T2" y="T3"/>
                </a:cxn>
                <a:cxn ang="T10">
                  <a:pos x="T4" y="T5"/>
                </a:cxn>
                <a:cxn ang="T11">
                  <a:pos x="T6" y="T7"/>
                </a:cxn>
              </a:cxnLst>
              <a:rect l="T12" t="T13" r="T14" b="T15"/>
              <a:pathLst>
                <a:path w="21600" h="21600">
                  <a:moveTo>
                    <a:pt x="10953" y="10890"/>
                  </a:moveTo>
                  <a:cubicBezTo>
                    <a:pt x="10921" y="10944"/>
                    <a:pt x="10862" y="10977"/>
                    <a:pt x="10800" y="10978"/>
                  </a:cubicBezTo>
                  <a:cubicBezTo>
                    <a:pt x="10737" y="10978"/>
                    <a:pt x="10678" y="10944"/>
                    <a:pt x="10646" y="10890"/>
                  </a:cubicBezTo>
                  <a:lnTo>
                    <a:pt x="1501" y="16294"/>
                  </a:lnTo>
                  <a:cubicBezTo>
                    <a:pt x="3445" y="19582"/>
                    <a:pt x="6980" y="21600"/>
                    <a:pt x="10800" y="21600"/>
                  </a:cubicBezTo>
                  <a:cubicBezTo>
                    <a:pt x="14619" y="21599"/>
                    <a:pt x="18154" y="19582"/>
                    <a:pt x="20098" y="16294"/>
                  </a:cubicBezTo>
                  <a:lnTo>
                    <a:pt x="10953" y="10890"/>
                  </a:lnTo>
                  <a:close/>
                </a:path>
              </a:pathLst>
            </a:custGeom>
            <a:solidFill>
              <a:srgbClr val="FFFF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86" name="AutoShape 7"/>
            <p:cNvSpPr>
              <a:spLocks noChangeArrowheads="1"/>
            </p:cNvSpPr>
            <p:nvPr/>
          </p:nvSpPr>
          <p:spPr bwMode="auto">
            <a:xfrm rot="11016960">
              <a:off x="10843004" y="738482"/>
              <a:ext cx="762000" cy="609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14559 h 21600"/>
              </a:gdLst>
              <a:ahLst/>
              <a:cxnLst>
                <a:cxn ang="T8">
                  <a:pos x="T0" y="T1"/>
                </a:cxn>
                <a:cxn ang="T9">
                  <a:pos x="T2" y="T3"/>
                </a:cxn>
                <a:cxn ang="T10">
                  <a:pos x="T4" y="T5"/>
                </a:cxn>
                <a:cxn ang="T11">
                  <a:pos x="T6" y="T7"/>
                </a:cxn>
              </a:cxnLst>
              <a:rect l="T12" t="T13" r="T14" b="T15"/>
              <a:pathLst>
                <a:path w="21600" h="21600">
                  <a:moveTo>
                    <a:pt x="11543" y="11050"/>
                  </a:moveTo>
                  <a:cubicBezTo>
                    <a:pt x="11436" y="11370"/>
                    <a:pt x="11136" y="11584"/>
                    <a:pt x="10800" y="11585"/>
                  </a:cubicBezTo>
                  <a:cubicBezTo>
                    <a:pt x="10463" y="11585"/>
                    <a:pt x="10163" y="11370"/>
                    <a:pt x="10056" y="11050"/>
                  </a:cubicBezTo>
                  <a:lnTo>
                    <a:pt x="566" y="14252"/>
                  </a:lnTo>
                  <a:cubicBezTo>
                    <a:pt x="2048" y="18643"/>
                    <a:pt x="6165" y="21600"/>
                    <a:pt x="10800" y="21600"/>
                  </a:cubicBezTo>
                  <a:cubicBezTo>
                    <a:pt x="15434" y="21599"/>
                    <a:pt x="19551" y="18643"/>
                    <a:pt x="21033" y="14252"/>
                  </a:cubicBezTo>
                  <a:lnTo>
                    <a:pt x="11543" y="11050"/>
                  </a:lnTo>
                  <a:close/>
                </a:path>
              </a:pathLst>
            </a:custGeom>
            <a:solidFill>
              <a:srgbClr val="FF0000"/>
            </a:solidFill>
            <a:ln w="9525">
              <a:solidFill>
                <a:srgbClr val="000000"/>
              </a:solidFill>
              <a:miter lim="800000"/>
              <a:headEnd/>
              <a:tailEnd/>
            </a:ln>
          </p:spPr>
          <p:txBody>
            <a:bodyPr wrap="none" anchor="ctr"/>
            <a:lstStyle/>
            <a:p>
              <a:endParaRPr lang="en-US" dirty="0">
                <a:latin typeface="Arial" pitchFamily="34" charset="0"/>
                <a:cs typeface="Arial" pitchFamily="34" charset="0"/>
              </a:endParaRPr>
            </a:p>
          </p:txBody>
        </p:sp>
        <p:sp>
          <p:nvSpPr>
            <p:cNvPr id="187" name="Oval 32"/>
            <p:cNvSpPr>
              <a:spLocks noChangeArrowheads="1"/>
            </p:cNvSpPr>
            <p:nvPr/>
          </p:nvSpPr>
          <p:spPr bwMode="auto">
            <a:xfrm>
              <a:off x="11175100" y="113368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88" name="Oval 32"/>
            <p:cNvSpPr>
              <a:spLocks noChangeArrowheads="1"/>
            </p:cNvSpPr>
            <p:nvPr/>
          </p:nvSpPr>
          <p:spPr bwMode="auto">
            <a:xfrm>
              <a:off x="11191020" y="134068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89" name="Oval 32"/>
            <p:cNvSpPr>
              <a:spLocks noChangeArrowheads="1"/>
            </p:cNvSpPr>
            <p:nvPr/>
          </p:nvSpPr>
          <p:spPr bwMode="auto">
            <a:xfrm>
              <a:off x="11206940" y="1561320"/>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sp>
          <p:nvSpPr>
            <p:cNvPr id="190" name="Oval 32"/>
            <p:cNvSpPr>
              <a:spLocks noChangeArrowheads="1"/>
            </p:cNvSpPr>
            <p:nvPr/>
          </p:nvSpPr>
          <p:spPr bwMode="auto">
            <a:xfrm>
              <a:off x="11222860" y="1795608"/>
              <a:ext cx="133350" cy="152392"/>
            </a:xfrm>
            <a:prstGeom prst="ellipse">
              <a:avLst/>
            </a:prstGeom>
            <a:solidFill>
              <a:schemeClr val="accent2"/>
            </a:solidFill>
            <a:ln w="9525" algn="ctr">
              <a:solidFill>
                <a:schemeClr val="tx1"/>
              </a:solidFill>
              <a:round/>
              <a:headEnd/>
              <a:tailEnd/>
            </a:ln>
          </p:spPr>
          <p:txBody>
            <a:bodyPr/>
            <a:lstStyle/>
            <a:p>
              <a:pPr eaLnBrk="0" hangingPunct="0"/>
              <a:endParaRPr lang="en-US" sz="2800" dirty="0">
                <a:latin typeface="Arial" pitchFamily="34" charset="0"/>
                <a:cs typeface="Arial" pitchFamily="34" charset="0"/>
              </a:endParaRPr>
            </a:p>
          </p:txBody>
        </p:sp>
      </p:grpSp>
      <p:sp>
        <p:nvSpPr>
          <p:cNvPr id="191" name="Line 39"/>
          <p:cNvSpPr>
            <a:spLocks noChangeShapeType="1"/>
          </p:cNvSpPr>
          <p:nvPr/>
        </p:nvSpPr>
        <p:spPr bwMode="auto">
          <a:xfrm>
            <a:off x="5425037" y="3885371"/>
            <a:ext cx="0" cy="573055"/>
          </a:xfrm>
          <a:prstGeom prst="line">
            <a:avLst/>
          </a:prstGeom>
          <a:noFill/>
          <a:ln w="38100">
            <a:solidFill>
              <a:srgbClr val="FF0000"/>
            </a:solidFill>
            <a:round/>
            <a:headEnd type="stealth" w="med" len="med"/>
            <a:tailEnd type="stealth" w="med" len="med"/>
          </a:ln>
        </p:spPr>
        <p:txBody>
          <a:bodyPr/>
          <a:lstStyle/>
          <a:p>
            <a:endParaRPr lang="en-US" dirty="0">
              <a:latin typeface="Arial" pitchFamily="34" charset="0"/>
              <a:cs typeface="Arial" pitchFamily="34" charset="0"/>
            </a:endParaRPr>
          </a:p>
        </p:txBody>
      </p:sp>
      <p:sp>
        <p:nvSpPr>
          <p:cNvPr id="192" name="Rectangle 191"/>
          <p:cNvSpPr/>
          <p:nvPr/>
        </p:nvSpPr>
        <p:spPr>
          <a:xfrm>
            <a:off x="7458500" y="2655454"/>
            <a:ext cx="1617260" cy="954107"/>
          </a:xfrm>
          <a:prstGeom prst="rect">
            <a:avLst/>
          </a:prstGeom>
        </p:spPr>
        <p:txBody>
          <a:bodyPr wrap="square">
            <a:spAutoFit/>
          </a:bodyPr>
          <a:lstStyle/>
          <a:p>
            <a:pPr eaLnBrk="0" hangingPunct="0"/>
            <a:r>
              <a:rPr lang="en-US" sz="1400" dirty="0" smtClean="0">
                <a:latin typeface="Arial" pitchFamily="34" charset="0"/>
                <a:cs typeface="Arial" pitchFamily="34" charset="0"/>
              </a:rPr>
              <a:t>Visual search for CWIED, culverts, and flush out any trigger man</a:t>
            </a:r>
            <a:endParaRPr lang="en-US" sz="1400" dirty="0">
              <a:latin typeface="Arial" pitchFamily="34" charset="0"/>
              <a:cs typeface="Arial" pitchFamily="34" charset="0"/>
            </a:endParaRPr>
          </a:p>
        </p:txBody>
      </p:sp>
      <p:sp>
        <p:nvSpPr>
          <p:cNvPr id="193" name="Rectangle 192"/>
          <p:cNvSpPr/>
          <p:nvPr/>
        </p:nvSpPr>
        <p:spPr>
          <a:xfrm>
            <a:off x="121809" y="3467823"/>
            <a:ext cx="3126356" cy="2477601"/>
          </a:xfrm>
          <a:prstGeom prst="rect">
            <a:avLst/>
          </a:prstGeom>
        </p:spPr>
        <p:txBody>
          <a:bodyPr wrap="square">
            <a:spAutoFit/>
          </a:bodyPr>
          <a:lstStyle/>
          <a:p>
            <a:pPr lvl="0" eaLnBrk="0" hangingPunct="0">
              <a:spcBef>
                <a:spcPts val="600"/>
              </a:spcBef>
              <a:defRPr/>
            </a:pPr>
            <a:r>
              <a:rPr lang="en-US" sz="1400" dirty="0" smtClean="0">
                <a:solidFill>
                  <a:prstClr val="black"/>
                </a:solidFill>
                <a:latin typeface="Arial" pitchFamily="34" charset="0"/>
                <a:cs typeface="Arial" pitchFamily="34" charset="0"/>
              </a:rPr>
              <a:t>Proper dispersion maintained at all times</a:t>
            </a:r>
          </a:p>
          <a:p>
            <a:pPr marL="285750" lvl="0" indent="-285750" eaLnBrk="0" hangingPunct="0">
              <a:spcBef>
                <a:spcPts val="600"/>
              </a:spcBef>
              <a:buFontTx/>
              <a:buChar char="-"/>
              <a:defRPr/>
            </a:pPr>
            <a:r>
              <a:rPr lang="en-US" sz="1400" dirty="0" smtClean="0">
                <a:solidFill>
                  <a:prstClr val="black"/>
                </a:solidFill>
                <a:latin typeface="Arial" pitchFamily="34" charset="0"/>
                <a:cs typeface="Arial" pitchFamily="34" charset="0"/>
              </a:rPr>
              <a:t>Flanker dispersion terrain dependent</a:t>
            </a:r>
          </a:p>
          <a:p>
            <a:pPr marL="285750" lvl="0" indent="-285750" eaLnBrk="0" hangingPunct="0">
              <a:spcBef>
                <a:spcPts val="600"/>
              </a:spcBef>
              <a:buFontTx/>
              <a:buChar char="-"/>
              <a:defRPr/>
            </a:pPr>
            <a:r>
              <a:rPr lang="en-US" sz="1400" dirty="0" smtClean="0">
                <a:solidFill>
                  <a:prstClr val="black"/>
                </a:solidFill>
                <a:latin typeface="Arial" pitchFamily="34" charset="0"/>
                <a:cs typeface="Arial" pitchFamily="34" charset="0"/>
              </a:rPr>
              <a:t>If NO metal/GPR detectors present, flank searchers can still clear culverts/danger areas with optics</a:t>
            </a:r>
          </a:p>
          <a:p>
            <a:pPr marL="285750" lvl="0" indent="-285750" eaLnBrk="0" hangingPunct="0">
              <a:spcBef>
                <a:spcPts val="600"/>
              </a:spcBef>
              <a:buFontTx/>
              <a:buChar char="-"/>
              <a:defRPr/>
            </a:pPr>
            <a:r>
              <a:rPr lang="en-US" sz="1400" dirty="0" smtClean="0">
                <a:solidFill>
                  <a:prstClr val="black"/>
                </a:solidFill>
                <a:latin typeface="Arial" pitchFamily="34" charset="0"/>
                <a:cs typeface="Arial" pitchFamily="34" charset="0"/>
              </a:rPr>
              <a:t>IED Defeat Dogs incorporated into sweep team</a:t>
            </a:r>
            <a:endParaRPr lang="en-US" sz="1400" dirty="0">
              <a:solidFill>
                <a:prstClr val="black"/>
              </a:solidFill>
              <a:latin typeface="Arial" pitchFamily="34" charset="0"/>
              <a:cs typeface="Arial" pitchFamily="34" charset="0"/>
            </a:endParaRPr>
          </a:p>
        </p:txBody>
      </p:sp>
      <p:sp>
        <p:nvSpPr>
          <p:cNvPr id="194" name="Rectangle 193"/>
          <p:cNvSpPr/>
          <p:nvPr/>
        </p:nvSpPr>
        <p:spPr>
          <a:xfrm>
            <a:off x="5452281" y="4542389"/>
            <a:ext cx="3323229" cy="1754326"/>
          </a:xfrm>
          <a:prstGeom prst="rect">
            <a:avLst/>
          </a:prstGeom>
        </p:spPr>
        <p:txBody>
          <a:bodyPr wrap="square">
            <a:spAutoFit/>
          </a:bodyPr>
          <a:lstStyle/>
          <a:p>
            <a:pPr marL="285750" indent="-285750" eaLnBrk="0" hangingPunct="0">
              <a:spcBef>
                <a:spcPts val="600"/>
              </a:spcBef>
              <a:buFontTx/>
              <a:buChar char="-"/>
            </a:pPr>
            <a:r>
              <a:rPr lang="en-US" sz="1400" dirty="0" smtClean="0">
                <a:latin typeface="Arial" pitchFamily="34" charset="0"/>
                <a:cs typeface="Arial" pitchFamily="34" charset="0"/>
              </a:rPr>
              <a:t>TTPs vary from route to route and is based upon enemy TTP</a:t>
            </a:r>
          </a:p>
          <a:p>
            <a:pPr marL="285750" indent="-285750" eaLnBrk="0" hangingPunct="0">
              <a:spcBef>
                <a:spcPts val="600"/>
              </a:spcBef>
              <a:buFontTx/>
              <a:buChar char="-"/>
            </a:pPr>
            <a:r>
              <a:rPr lang="en-US" sz="1400" dirty="0" smtClean="0">
                <a:latin typeface="Arial" pitchFamily="34" charset="0"/>
                <a:cs typeface="Arial" pitchFamily="34" charset="0"/>
              </a:rPr>
              <a:t>Ensure flank searchers are provided security from crew served weapons or additional dismounts</a:t>
            </a:r>
          </a:p>
          <a:p>
            <a:pPr marL="285750" indent="-285750" eaLnBrk="0" hangingPunct="0">
              <a:spcBef>
                <a:spcPts val="600"/>
              </a:spcBef>
              <a:buFontTx/>
              <a:buChar char="-"/>
            </a:pPr>
            <a:r>
              <a:rPr lang="en-US" sz="1400" dirty="0" smtClean="0">
                <a:latin typeface="Arial" pitchFamily="34" charset="0"/>
                <a:cs typeface="Arial" pitchFamily="34" charset="0"/>
              </a:rPr>
              <a:t>Changes to this TTP will always be situational dependent</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28</a:t>
            </a:fld>
            <a:endParaRPr lang="en-US" dirty="0">
              <a:latin typeface="Arial" pitchFamily="34" charset="0"/>
              <a:cs typeface="Arial" pitchFamily="34" charset="0"/>
            </a:endParaRPr>
          </a:p>
        </p:txBody>
      </p:sp>
      <p:sp>
        <p:nvSpPr>
          <p:cNvPr id="6" name="Freeform 5"/>
          <p:cNvSpPr/>
          <p:nvPr/>
        </p:nvSpPr>
        <p:spPr>
          <a:xfrm>
            <a:off x="2667000" y="30429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ounded Rectangle 6"/>
          <p:cNvSpPr/>
          <p:nvPr/>
        </p:nvSpPr>
        <p:spPr>
          <a:xfrm>
            <a:off x="2133600" y="4185920"/>
            <a:ext cx="56388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ounded Rectangle 7"/>
          <p:cNvSpPr/>
          <p:nvPr/>
        </p:nvSpPr>
        <p:spPr>
          <a:xfrm>
            <a:off x="228600" y="4185920"/>
            <a:ext cx="1295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reeform 8"/>
          <p:cNvSpPr/>
          <p:nvPr/>
        </p:nvSpPr>
        <p:spPr>
          <a:xfrm>
            <a:off x="4724400" y="32715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p:nvSpPr>
        <p:spPr>
          <a:xfrm>
            <a:off x="3886200" y="40335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p:nvSpPr>
        <p:spPr>
          <a:xfrm>
            <a:off x="2590800" y="41859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Freeform 11"/>
          <p:cNvSpPr/>
          <p:nvPr/>
        </p:nvSpPr>
        <p:spPr>
          <a:xfrm>
            <a:off x="533400" y="34239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3" name="Freeform 12"/>
          <p:cNvSpPr/>
          <p:nvPr/>
        </p:nvSpPr>
        <p:spPr>
          <a:xfrm>
            <a:off x="6019800" y="41859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4" name="Freeform 13"/>
          <p:cNvSpPr/>
          <p:nvPr/>
        </p:nvSpPr>
        <p:spPr>
          <a:xfrm>
            <a:off x="7010400" y="3271520"/>
            <a:ext cx="983848" cy="1169043"/>
          </a:xfrm>
          <a:custGeom>
            <a:avLst/>
            <a:gdLst>
              <a:gd name="connsiteX0" fmla="*/ 115746 w 983848"/>
              <a:gd name="connsiteY0" fmla="*/ 57873 h 1169043"/>
              <a:gd name="connsiteX1" fmla="*/ 405113 w 983848"/>
              <a:gd name="connsiteY1" fmla="*/ 567159 h 1169043"/>
              <a:gd name="connsiteX2" fmla="*/ 0 w 983848"/>
              <a:gd name="connsiteY2" fmla="*/ 300941 h 1169043"/>
              <a:gd name="connsiteX3" fmla="*/ 300941 w 983848"/>
              <a:gd name="connsiteY3" fmla="*/ 648182 h 1169043"/>
              <a:gd name="connsiteX4" fmla="*/ 23149 w 983848"/>
              <a:gd name="connsiteY4" fmla="*/ 659757 h 1169043"/>
              <a:gd name="connsiteX5" fmla="*/ 300941 w 983848"/>
              <a:gd name="connsiteY5" fmla="*/ 729205 h 1169043"/>
              <a:gd name="connsiteX6" fmla="*/ 219919 w 983848"/>
              <a:gd name="connsiteY6" fmla="*/ 937549 h 1169043"/>
              <a:gd name="connsiteX7" fmla="*/ 370389 w 983848"/>
              <a:gd name="connsiteY7" fmla="*/ 787078 h 1169043"/>
              <a:gd name="connsiteX8" fmla="*/ 532435 w 983848"/>
              <a:gd name="connsiteY8" fmla="*/ 1169043 h 1169043"/>
              <a:gd name="connsiteX9" fmla="*/ 520860 w 983848"/>
              <a:gd name="connsiteY9" fmla="*/ 833377 h 1169043"/>
              <a:gd name="connsiteX10" fmla="*/ 775503 w 983848"/>
              <a:gd name="connsiteY10" fmla="*/ 1053296 h 1169043"/>
              <a:gd name="connsiteX11" fmla="*/ 671331 w 983848"/>
              <a:gd name="connsiteY11" fmla="*/ 752354 h 1169043"/>
              <a:gd name="connsiteX12" fmla="*/ 983848 w 983848"/>
              <a:gd name="connsiteY12" fmla="*/ 625032 h 1169043"/>
              <a:gd name="connsiteX13" fmla="*/ 682906 w 983848"/>
              <a:gd name="connsiteY13" fmla="*/ 567159 h 1169043"/>
              <a:gd name="connsiteX14" fmla="*/ 590308 w 983848"/>
              <a:gd name="connsiteY14" fmla="*/ 0 h 1169043"/>
              <a:gd name="connsiteX15" fmla="*/ 544010 w 983848"/>
              <a:gd name="connsiteY15" fmla="*/ 474562 h 1169043"/>
              <a:gd name="connsiteX16" fmla="*/ 115746 w 983848"/>
              <a:gd name="connsiteY16" fmla="*/ 57873 h 116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3848" h="1169043">
                <a:moveTo>
                  <a:pt x="115746" y="57873"/>
                </a:moveTo>
                <a:lnTo>
                  <a:pt x="405113" y="567159"/>
                </a:lnTo>
                <a:lnTo>
                  <a:pt x="0" y="300941"/>
                </a:lnTo>
                <a:lnTo>
                  <a:pt x="300941" y="648182"/>
                </a:lnTo>
                <a:lnTo>
                  <a:pt x="23149" y="659757"/>
                </a:lnTo>
                <a:lnTo>
                  <a:pt x="300941" y="729205"/>
                </a:lnTo>
                <a:lnTo>
                  <a:pt x="219919" y="937549"/>
                </a:lnTo>
                <a:lnTo>
                  <a:pt x="370389" y="787078"/>
                </a:lnTo>
                <a:lnTo>
                  <a:pt x="532435" y="1169043"/>
                </a:lnTo>
                <a:lnTo>
                  <a:pt x="520860" y="833377"/>
                </a:lnTo>
                <a:lnTo>
                  <a:pt x="775503" y="1053296"/>
                </a:lnTo>
                <a:lnTo>
                  <a:pt x="671331" y="752354"/>
                </a:lnTo>
                <a:lnTo>
                  <a:pt x="983848" y="625032"/>
                </a:lnTo>
                <a:lnTo>
                  <a:pt x="682906" y="567159"/>
                </a:lnTo>
                <a:lnTo>
                  <a:pt x="590308" y="0"/>
                </a:lnTo>
                <a:lnTo>
                  <a:pt x="544010" y="474562"/>
                </a:lnTo>
                <a:lnTo>
                  <a:pt x="115746" y="57873"/>
                </a:lnTo>
                <a:close/>
              </a:path>
            </a:pathLst>
          </a:cu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5" name="Up Arrow 14"/>
          <p:cNvSpPr/>
          <p:nvPr/>
        </p:nvSpPr>
        <p:spPr>
          <a:xfrm flipH="1">
            <a:off x="8153399" y="4566920"/>
            <a:ext cx="371359"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6" name="TextBox 15"/>
          <p:cNvSpPr txBox="1"/>
          <p:nvPr/>
        </p:nvSpPr>
        <p:spPr>
          <a:xfrm>
            <a:off x="8001000" y="5633720"/>
            <a:ext cx="914400" cy="461665"/>
          </a:xfrm>
          <a:prstGeom prst="rect">
            <a:avLst/>
          </a:prstGeom>
          <a:noFill/>
        </p:spPr>
        <p:txBody>
          <a:bodyPr wrap="square" rtlCol="0">
            <a:spAutoFit/>
          </a:bodyPr>
          <a:lstStyle/>
          <a:p>
            <a:r>
              <a:rPr lang="en-US" sz="2400" dirty="0" smtClean="0">
                <a:latin typeface="Arial" pitchFamily="34" charset="0"/>
                <a:cs typeface="Arial" pitchFamily="34" charset="0"/>
              </a:rPr>
              <a:t>DOT</a:t>
            </a:r>
            <a:endParaRPr lang="en-US" sz="2400" dirty="0">
              <a:latin typeface="Arial" pitchFamily="34" charset="0"/>
              <a:cs typeface="Arial" pitchFamily="34" charset="0"/>
            </a:endParaRPr>
          </a:p>
        </p:txBody>
      </p:sp>
      <p:sp>
        <p:nvSpPr>
          <p:cNvPr id="17" name="Rectangle 16"/>
          <p:cNvSpPr/>
          <p:nvPr/>
        </p:nvSpPr>
        <p:spPr>
          <a:xfrm>
            <a:off x="1524000" y="3804920"/>
            <a:ext cx="609600" cy="1524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18" name="Group 17"/>
          <p:cNvGrpSpPr/>
          <p:nvPr/>
        </p:nvGrpSpPr>
        <p:grpSpPr>
          <a:xfrm rot="19047672">
            <a:off x="856840" y="3158438"/>
            <a:ext cx="472633" cy="915365"/>
            <a:chOff x="1965767" y="4038600"/>
            <a:chExt cx="171691" cy="915365"/>
          </a:xfrm>
        </p:grpSpPr>
        <p:sp>
          <p:nvSpPr>
            <p:cNvPr id="19" name="Freeform 18"/>
            <p:cNvSpPr/>
            <p:nvPr/>
          </p:nvSpPr>
          <p:spPr>
            <a:xfrm>
              <a:off x="1965767" y="4074289"/>
              <a:ext cx="171691" cy="879676"/>
            </a:xfrm>
            <a:custGeom>
              <a:avLst/>
              <a:gdLst>
                <a:gd name="connsiteX0" fmla="*/ 140825 w 171691"/>
                <a:gd name="connsiteY0" fmla="*/ 879676 h 879676"/>
                <a:gd name="connsiteX1" fmla="*/ 1929 w 171691"/>
                <a:gd name="connsiteY1" fmla="*/ 555584 h 879676"/>
                <a:gd name="connsiteX2" fmla="*/ 152400 w 171691"/>
                <a:gd name="connsiteY2" fmla="*/ 277792 h 879676"/>
                <a:gd name="connsiteX3" fmla="*/ 117676 w 171691"/>
                <a:gd name="connsiteY3" fmla="*/ 0 h 879676"/>
              </a:gdLst>
              <a:ahLst/>
              <a:cxnLst>
                <a:cxn ang="0">
                  <a:pos x="connsiteX0" y="connsiteY0"/>
                </a:cxn>
                <a:cxn ang="0">
                  <a:pos x="connsiteX1" y="connsiteY1"/>
                </a:cxn>
                <a:cxn ang="0">
                  <a:pos x="connsiteX2" y="connsiteY2"/>
                </a:cxn>
                <a:cxn ang="0">
                  <a:pos x="connsiteX3" y="connsiteY3"/>
                </a:cxn>
              </a:cxnLst>
              <a:rect l="l" t="t" r="r" b="b"/>
              <a:pathLst>
                <a:path w="171691" h="879676">
                  <a:moveTo>
                    <a:pt x="140825" y="879676"/>
                  </a:moveTo>
                  <a:cubicBezTo>
                    <a:pt x="70412" y="767787"/>
                    <a:pt x="0" y="655898"/>
                    <a:pt x="1929" y="555584"/>
                  </a:cubicBezTo>
                  <a:cubicBezTo>
                    <a:pt x="3858" y="455270"/>
                    <a:pt x="133109" y="370389"/>
                    <a:pt x="152400" y="277792"/>
                  </a:cubicBezTo>
                  <a:cubicBezTo>
                    <a:pt x="171691" y="185195"/>
                    <a:pt x="144683" y="92597"/>
                    <a:pt x="117676" y="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itchFamily="34" charset="0"/>
                <a:cs typeface="Arial" pitchFamily="34" charset="0"/>
              </a:endParaRPr>
            </a:p>
          </p:txBody>
        </p:sp>
        <p:sp>
          <p:nvSpPr>
            <p:cNvPr id="20" name="Rectangle 19"/>
            <p:cNvSpPr/>
            <p:nvPr/>
          </p:nvSpPr>
          <p:spPr>
            <a:xfrm>
              <a:off x="1981200" y="4038600"/>
              <a:ext cx="152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1" name="TextBox 20"/>
          <p:cNvSpPr txBox="1"/>
          <p:nvPr/>
        </p:nvSpPr>
        <p:spPr>
          <a:xfrm>
            <a:off x="1447800" y="3423920"/>
            <a:ext cx="902811" cy="369332"/>
          </a:xfrm>
          <a:prstGeom prst="rect">
            <a:avLst/>
          </a:prstGeom>
          <a:noFill/>
        </p:spPr>
        <p:txBody>
          <a:bodyPr wrap="square" rtlCol="0">
            <a:spAutoFit/>
          </a:bodyPr>
          <a:lstStyle/>
          <a:p>
            <a:r>
              <a:rPr lang="en-US" dirty="0" smtClean="0">
                <a:latin typeface="Arial" pitchFamily="34" charset="0"/>
                <a:cs typeface="Arial" pitchFamily="34" charset="0"/>
              </a:rPr>
              <a:t>VOIED</a:t>
            </a:r>
            <a:endParaRPr lang="en-US" dirty="0">
              <a:latin typeface="Arial" pitchFamily="34" charset="0"/>
              <a:cs typeface="Arial" pitchFamily="34" charset="0"/>
            </a:endParaRPr>
          </a:p>
        </p:txBody>
      </p:sp>
      <p:sp>
        <p:nvSpPr>
          <p:cNvPr id="22" name="TextBox 21"/>
          <p:cNvSpPr txBox="1"/>
          <p:nvPr/>
        </p:nvSpPr>
        <p:spPr>
          <a:xfrm>
            <a:off x="0" y="2585720"/>
            <a:ext cx="904415" cy="584775"/>
          </a:xfrm>
          <a:prstGeom prst="rect">
            <a:avLst/>
          </a:prstGeom>
          <a:noFill/>
        </p:spPr>
        <p:txBody>
          <a:bodyPr wrap="none" rtlCol="0">
            <a:spAutoFit/>
          </a:bodyPr>
          <a:lstStyle/>
          <a:p>
            <a:r>
              <a:rPr lang="en-US" sz="1600" b="1" dirty="0" smtClean="0">
                <a:latin typeface="Arial" pitchFamily="34" charset="0"/>
                <a:cs typeface="Arial" pitchFamily="34" charset="0"/>
              </a:rPr>
              <a:t>Power</a:t>
            </a:r>
            <a:r>
              <a:rPr lang="en-US" sz="1600" dirty="0" smtClean="0">
                <a:latin typeface="Arial" pitchFamily="34" charset="0"/>
                <a:cs typeface="Arial" pitchFamily="34" charset="0"/>
              </a:rPr>
              <a:t> </a:t>
            </a:r>
          </a:p>
          <a:p>
            <a:r>
              <a:rPr lang="en-US" sz="1600" b="1" dirty="0" smtClean="0">
                <a:latin typeface="Arial" pitchFamily="34" charset="0"/>
                <a:cs typeface="Arial" pitchFamily="34" charset="0"/>
              </a:rPr>
              <a:t>Source</a:t>
            </a:r>
            <a:endParaRPr lang="en-US" sz="1600" b="1" dirty="0">
              <a:latin typeface="Arial" pitchFamily="34" charset="0"/>
              <a:cs typeface="Arial" pitchFamily="34" charset="0"/>
            </a:endParaRPr>
          </a:p>
        </p:txBody>
      </p:sp>
      <p:sp>
        <p:nvSpPr>
          <p:cNvPr id="23" name="TextBox 22"/>
          <p:cNvSpPr txBox="1"/>
          <p:nvPr/>
        </p:nvSpPr>
        <p:spPr>
          <a:xfrm>
            <a:off x="1981200" y="345440"/>
            <a:ext cx="5562600" cy="523220"/>
          </a:xfrm>
          <a:prstGeom prst="rect">
            <a:avLst/>
          </a:prstGeom>
          <a:noFill/>
        </p:spPr>
        <p:txBody>
          <a:bodyPr wrap="square" rtlCol="0">
            <a:spAutoFit/>
          </a:bodyPr>
          <a:lstStyle/>
          <a:p>
            <a:r>
              <a:rPr lang="en-US" sz="2800" dirty="0" smtClean="0">
                <a:latin typeface="Arial" pitchFamily="34" charset="0"/>
                <a:cs typeface="Arial" pitchFamily="34" charset="0"/>
              </a:rPr>
              <a:t>Choke Point - VOIED In Canal </a:t>
            </a:r>
            <a:endParaRPr lang="en-US" sz="2800" dirty="0">
              <a:latin typeface="Arial" pitchFamily="34" charset="0"/>
              <a:cs typeface="Arial" pitchFamily="34" charset="0"/>
            </a:endParaRPr>
          </a:p>
        </p:txBody>
      </p:sp>
      <p:sp>
        <p:nvSpPr>
          <p:cNvPr id="24" name="Oval 23"/>
          <p:cNvSpPr/>
          <p:nvPr/>
        </p:nvSpPr>
        <p:spPr>
          <a:xfrm>
            <a:off x="685800" y="2661920"/>
            <a:ext cx="2438400" cy="2286000"/>
          </a:xfrm>
          <a:prstGeom prst="ellipse">
            <a:avLst/>
          </a:prstGeom>
          <a:solidFill>
            <a:srgbClr val="FF0000">
              <a:alpha val="4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5" name="Up Arrow 24"/>
          <p:cNvSpPr/>
          <p:nvPr/>
        </p:nvSpPr>
        <p:spPr>
          <a:xfrm rot="20361717" flipH="1">
            <a:off x="8009110" y="3381771"/>
            <a:ext cx="371360"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6" name="Up Arrow 25"/>
          <p:cNvSpPr/>
          <p:nvPr/>
        </p:nvSpPr>
        <p:spPr>
          <a:xfrm rot="18022878" flipH="1">
            <a:off x="7340653" y="2427914"/>
            <a:ext cx="371359"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7" name="TextBox 26"/>
          <p:cNvSpPr txBox="1"/>
          <p:nvPr/>
        </p:nvSpPr>
        <p:spPr>
          <a:xfrm>
            <a:off x="685800" y="4947920"/>
            <a:ext cx="1914948" cy="830997"/>
          </a:xfrm>
          <a:prstGeom prst="rect">
            <a:avLst/>
          </a:prstGeom>
          <a:noFill/>
        </p:spPr>
        <p:txBody>
          <a:bodyPr wrap="square" rtlCol="0">
            <a:spAutoFit/>
          </a:bodyPr>
          <a:lstStyle/>
          <a:p>
            <a:r>
              <a:rPr lang="en-US" sz="2400" dirty="0" smtClean="0">
                <a:latin typeface="Arial" pitchFamily="34" charset="0"/>
                <a:cs typeface="Arial" pitchFamily="34" charset="0"/>
              </a:rPr>
              <a:t>Danger Area</a:t>
            </a:r>
          </a:p>
          <a:p>
            <a:r>
              <a:rPr lang="en-US" sz="2400" dirty="0" smtClean="0">
                <a:latin typeface="Arial" pitchFamily="34" charset="0"/>
                <a:cs typeface="Arial" pitchFamily="34" charset="0"/>
              </a:rPr>
              <a:t>Identified</a:t>
            </a:r>
            <a:endParaRPr lang="en-US" sz="2400" dirty="0">
              <a:latin typeface="Arial" pitchFamily="34" charset="0"/>
              <a:cs typeface="Arial" pitchFamily="34" charset="0"/>
            </a:endParaRPr>
          </a:p>
        </p:txBody>
      </p:sp>
      <p:sp>
        <p:nvSpPr>
          <p:cNvPr id="28" name="TextBox 27"/>
          <p:cNvSpPr txBox="1"/>
          <p:nvPr/>
        </p:nvSpPr>
        <p:spPr>
          <a:xfrm>
            <a:off x="3276600" y="2738120"/>
            <a:ext cx="3558025" cy="461665"/>
          </a:xfrm>
          <a:prstGeom prst="rect">
            <a:avLst/>
          </a:prstGeom>
          <a:noFill/>
        </p:spPr>
        <p:txBody>
          <a:bodyPr wrap="square" rtlCol="0">
            <a:spAutoFit/>
          </a:bodyPr>
          <a:lstStyle/>
          <a:p>
            <a:r>
              <a:rPr lang="en-US" sz="2400" dirty="0" smtClean="0">
                <a:latin typeface="Arial" pitchFamily="34" charset="0"/>
                <a:cs typeface="Arial" pitchFamily="34" charset="0"/>
              </a:rPr>
              <a:t>Circumvent Danger Area</a:t>
            </a:r>
          </a:p>
        </p:txBody>
      </p:sp>
      <p:sp>
        <p:nvSpPr>
          <p:cNvPr id="29" name="TextBox 28"/>
          <p:cNvSpPr txBox="1"/>
          <p:nvPr/>
        </p:nvSpPr>
        <p:spPr>
          <a:xfrm>
            <a:off x="152400" y="1290320"/>
            <a:ext cx="3962400" cy="1015663"/>
          </a:xfrm>
          <a:prstGeom prst="rect">
            <a:avLst/>
          </a:prstGeom>
          <a:noFill/>
        </p:spPr>
        <p:txBody>
          <a:bodyPr wrap="square" rtlCol="0">
            <a:spAutoFit/>
          </a:bodyPr>
          <a:lstStyle/>
          <a:p>
            <a:r>
              <a:rPr lang="en-US" sz="2000" dirty="0" smtClean="0">
                <a:latin typeface="Arial" pitchFamily="34" charset="0"/>
                <a:cs typeface="Arial" pitchFamily="34" charset="0"/>
              </a:rPr>
              <a:t>If necessary, sweep from </a:t>
            </a:r>
          </a:p>
          <a:p>
            <a:r>
              <a:rPr lang="en-US" sz="2000" dirty="0" smtClean="0">
                <a:latin typeface="Arial" pitchFamily="34" charset="0"/>
                <a:cs typeface="Arial" pitchFamily="34" charset="0"/>
              </a:rPr>
              <a:t>Back to front and from outside</a:t>
            </a:r>
          </a:p>
          <a:p>
            <a:r>
              <a:rPr lang="en-US" sz="2000" dirty="0" smtClean="0">
                <a:latin typeface="Arial" pitchFamily="34" charset="0"/>
                <a:cs typeface="Arial" pitchFamily="34" charset="0"/>
              </a:rPr>
              <a:t>Inward at choke point.</a:t>
            </a:r>
          </a:p>
        </p:txBody>
      </p:sp>
      <p:sp>
        <p:nvSpPr>
          <p:cNvPr id="30" name="Up Arrow 29"/>
          <p:cNvSpPr/>
          <p:nvPr/>
        </p:nvSpPr>
        <p:spPr>
          <a:xfrm rot="13975470" flipH="1">
            <a:off x="1535768" y="2463384"/>
            <a:ext cx="371359"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1" name="Up Arrow 30"/>
          <p:cNvSpPr/>
          <p:nvPr/>
        </p:nvSpPr>
        <p:spPr>
          <a:xfrm rot="16849220" flipH="1">
            <a:off x="6044683" y="1913533"/>
            <a:ext cx="371359" cy="978407"/>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2" name="Up Arrow 31"/>
          <p:cNvSpPr/>
          <p:nvPr/>
        </p:nvSpPr>
        <p:spPr>
          <a:xfrm rot="16379637" flipH="1">
            <a:off x="4673083" y="1761133"/>
            <a:ext cx="371359"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3" name="Up Arrow 32"/>
          <p:cNvSpPr/>
          <p:nvPr/>
        </p:nvSpPr>
        <p:spPr>
          <a:xfrm rot="15278707" flipH="1">
            <a:off x="3078429" y="1871707"/>
            <a:ext cx="371359" cy="978408"/>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IED Marking</a:t>
            </a:r>
            <a:endParaRPr lang="en-US" sz="2800" dirty="0"/>
          </a:p>
        </p:txBody>
      </p:sp>
      <p:sp>
        <p:nvSpPr>
          <p:cNvPr id="12" name="Content Placeholder 11"/>
          <p:cNvSpPr>
            <a:spLocks noGrp="1"/>
          </p:cNvSpPr>
          <p:nvPr>
            <p:ph idx="1"/>
          </p:nvPr>
        </p:nvSpPr>
        <p:spPr>
          <a:xfrm>
            <a:off x="223702" y="1790371"/>
            <a:ext cx="8652074" cy="3708221"/>
          </a:xfrm>
        </p:spPr>
        <p:txBody>
          <a:bodyPr/>
          <a:lstStyle/>
          <a:p>
            <a:pPr eaLnBrk="1" hangingPunct="1">
              <a:spcBef>
                <a:spcPts val="1000"/>
              </a:spcBef>
            </a:pPr>
            <a:r>
              <a:rPr lang="en-US" sz="2800" dirty="0" smtClean="0"/>
              <a:t>IEDs may be Marked in two ways:</a:t>
            </a:r>
          </a:p>
          <a:p>
            <a:pPr lvl="1" eaLnBrk="1" hangingPunct="1">
              <a:spcBef>
                <a:spcPts val="1000"/>
              </a:spcBef>
              <a:buFont typeface="Times New Roman" pitchFamily="18" charset="0"/>
              <a:buChar char="–"/>
            </a:pPr>
            <a:r>
              <a:rPr lang="en-US" sz="2400" dirty="0" smtClean="0"/>
              <a:t>Detailed marking</a:t>
            </a:r>
          </a:p>
          <a:p>
            <a:pPr lvl="2" eaLnBrk="1" hangingPunct="1">
              <a:spcBef>
                <a:spcPts val="1000"/>
              </a:spcBef>
            </a:pPr>
            <a:r>
              <a:rPr lang="en-US" sz="2000" dirty="0" smtClean="0"/>
              <a:t>Used whenever possible to give both dismounted troops and follow on agencies a clearly marked approach into the area around the possible IED</a:t>
            </a:r>
            <a:endParaRPr lang="en-US" dirty="0" smtClean="0"/>
          </a:p>
          <a:p>
            <a:pPr lvl="1" eaLnBrk="1" hangingPunct="1">
              <a:spcBef>
                <a:spcPts val="1000"/>
              </a:spcBef>
              <a:buFont typeface="Times New Roman" pitchFamily="18" charset="0"/>
              <a:buChar char="–"/>
            </a:pPr>
            <a:r>
              <a:rPr lang="en-US" sz="2400" dirty="0" smtClean="0"/>
              <a:t>Minimal marking</a:t>
            </a:r>
          </a:p>
          <a:p>
            <a:pPr lvl="2" eaLnBrk="1" hangingPunct="1">
              <a:spcBef>
                <a:spcPts val="1000"/>
              </a:spcBef>
            </a:pPr>
            <a:r>
              <a:rPr lang="en-US" sz="2000" dirty="0" smtClean="0"/>
              <a:t>In extremes, where there is a shortage of marking material, the marker should be placed 1 meter back from the device</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29</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362" y="517291"/>
            <a:ext cx="8229600" cy="661027"/>
          </a:xfrm>
        </p:spPr>
        <p:txBody>
          <a:bodyPr>
            <a:noAutofit/>
          </a:bodyPr>
          <a:lstStyle/>
          <a:p>
            <a:r>
              <a:rPr lang="en-US" sz="2800" dirty="0"/>
              <a:t>Identify the fundamentals of danger Areas </a:t>
            </a:r>
            <a:r>
              <a:rPr lang="en-US" sz="2800" dirty="0" smtClean="0"/>
              <a:t/>
            </a:r>
            <a:br>
              <a:rPr lang="en-US" sz="2800" dirty="0" smtClean="0"/>
            </a:br>
            <a:r>
              <a:rPr lang="en-US" sz="2800" dirty="0" smtClean="0"/>
              <a:t>(</a:t>
            </a:r>
            <a:r>
              <a:rPr lang="en-US" sz="2800" dirty="0"/>
              <a:t>VP/VA)</a:t>
            </a:r>
            <a:br>
              <a:rPr lang="en-US" sz="2800" dirty="0"/>
            </a:br>
            <a:endParaRPr lang="en-US" sz="2800" dirty="0"/>
          </a:p>
        </p:txBody>
      </p:sp>
      <p:sp>
        <p:nvSpPr>
          <p:cNvPr id="6" name="Content Placeholder 5"/>
          <p:cNvSpPr>
            <a:spLocks noGrp="1"/>
          </p:cNvSpPr>
          <p:nvPr>
            <p:ph idx="1"/>
          </p:nvPr>
        </p:nvSpPr>
        <p:spPr>
          <a:xfrm>
            <a:off x="419994" y="1856469"/>
            <a:ext cx="7862769" cy="4315731"/>
          </a:xfrm>
        </p:spPr>
        <p:txBody>
          <a:bodyPr/>
          <a:lstStyle/>
          <a:p>
            <a:r>
              <a:rPr lang="en-US" sz="2400" dirty="0" smtClean="0"/>
              <a:t>Dismounted Operations are the most effective way of finding IEDs</a:t>
            </a:r>
          </a:p>
          <a:p>
            <a:r>
              <a:rPr lang="en-US" sz="2400" dirty="0" smtClean="0"/>
              <a:t>Over half of all IEDs are found and cleared prior to detonation</a:t>
            </a:r>
          </a:p>
          <a:p>
            <a:r>
              <a:rPr lang="en-US" sz="2400" dirty="0" smtClean="0"/>
              <a:t>Search techniques used in Dismounted Operations in Danger Areas (VP/VA):</a:t>
            </a:r>
          </a:p>
          <a:p>
            <a:pPr lvl="1"/>
            <a:r>
              <a:rPr lang="en-US" sz="2400" dirty="0" smtClean="0"/>
              <a:t>VP 360 </a:t>
            </a:r>
          </a:p>
          <a:p>
            <a:pPr lvl="1"/>
            <a:r>
              <a:rPr lang="en-US" sz="2400" dirty="0" smtClean="0"/>
              <a:t>4-Man Drill</a:t>
            </a:r>
          </a:p>
          <a:p>
            <a:pPr lvl="1"/>
            <a:r>
              <a:rPr lang="en-US" sz="2400" dirty="0" smtClean="0"/>
              <a:t>2-Man Drill</a:t>
            </a:r>
          </a:p>
          <a:p>
            <a:pPr lvl="1"/>
            <a:r>
              <a:rPr lang="en-US" sz="2400" dirty="0" smtClean="0"/>
              <a:t>V Sweep</a:t>
            </a:r>
            <a:endParaRPr lang="en-US" sz="2400" i="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a:t>
            </a:fld>
            <a:endParaRPr lang="en-US" dirty="0">
              <a:latin typeface="Arial" pitchFamily="34" charset="0"/>
              <a:cs typeface="Arial" pitchFamily="34" charset="0"/>
            </a:endParaRPr>
          </a:p>
        </p:txBody>
      </p:sp>
      <p:sp>
        <p:nvSpPr>
          <p:cNvPr id="3" name="TextBox 2"/>
          <p:cNvSpPr txBox="1"/>
          <p:nvPr/>
        </p:nvSpPr>
        <p:spPr>
          <a:xfrm>
            <a:off x="2819164" y="1276697"/>
            <a:ext cx="3734036" cy="523220"/>
          </a:xfrm>
          <a:prstGeom prst="rect">
            <a:avLst/>
          </a:prstGeom>
          <a:noFill/>
        </p:spPr>
        <p:txBody>
          <a:bodyPr wrap="none" rtlCol="0">
            <a:spAutoFit/>
          </a:bodyPr>
          <a:lstStyle/>
          <a:p>
            <a:r>
              <a:rPr lang="en-US" sz="2800" b="1" dirty="0" smtClean="0"/>
              <a:t>Dismounted Operations</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a:spLocks noGrp="1"/>
          </p:cNvSpPr>
          <p:nvPr>
            <p:ph type="title"/>
          </p:nvPr>
        </p:nvSpPr>
        <p:spPr/>
        <p:txBody>
          <a:bodyPr>
            <a:normAutofit/>
          </a:bodyPr>
          <a:lstStyle/>
          <a:p>
            <a:r>
              <a:rPr lang="en-US" sz="2800" dirty="0" smtClean="0"/>
              <a:t>IED Marking (cont.)</a:t>
            </a:r>
            <a:endParaRPr lang="en-US" sz="2800" dirty="0"/>
          </a:p>
        </p:txBody>
      </p:sp>
      <p:sp>
        <p:nvSpPr>
          <p:cNvPr id="10" name="Content Placeholder 9"/>
          <p:cNvSpPr>
            <a:spLocks noGrp="1"/>
          </p:cNvSpPr>
          <p:nvPr>
            <p:ph idx="1"/>
          </p:nvPr>
        </p:nvSpPr>
        <p:spPr>
          <a:xfrm>
            <a:off x="457200" y="1690345"/>
            <a:ext cx="8390640" cy="4198391"/>
          </a:xfrm>
        </p:spPr>
        <p:txBody>
          <a:bodyPr/>
          <a:lstStyle/>
          <a:p>
            <a:pPr eaLnBrk="1" hangingPunct="1">
              <a:spcBef>
                <a:spcPts val="1000"/>
              </a:spcBef>
            </a:pPr>
            <a:r>
              <a:rPr lang="en-US" sz="2800" dirty="0" smtClean="0"/>
              <a:t>Marking for IED</a:t>
            </a:r>
          </a:p>
          <a:p>
            <a:pPr lvl="1" eaLnBrk="1" hangingPunct="1">
              <a:spcBef>
                <a:spcPts val="1000"/>
              </a:spcBef>
              <a:buFont typeface="Times New Roman" pitchFamily="18" charset="0"/>
              <a:buChar char="–"/>
            </a:pPr>
            <a:r>
              <a:rPr lang="en-US" sz="2400" dirty="0" smtClean="0"/>
              <a:t>A 10 digit grid should be taken, this will help in future operations and assisting EOD</a:t>
            </a:r>
          </a:p>
          <a:p>
            <a:pPr lvl="1" eaLnBrk="1" hangingPunct="1">
              <a:spcBef>
                <a:spcPts val="1000"/>
              </a:spcBef>
              <a:buFont typeface="Times New Roman" pitchFamily="18" charset="0"/>
              <a:buChar char="–"/>
            </a:pPr>
            <a:r>
              <a:rPr lang="en-US" sz="2400" dirty="0" smtClean="0"/>
              <a:t>When marking an IED site, markers should be</a:t>
            </a:r>
            <a:r>
              <a:rPr lang="en-US" dirty="0" smtClean="0"/>
              <a:t>:</a:t>
            </a:r>
          </a:p>
          <a:p>
            <a:pPr lvl="2" eaLnBrk="1" hangingPunct="1">
              <a:spcBef>
                <a:spcPts val="1000"/>
              </a:spcBef>
            </a:pPr>
            <a:r>
              <a:rPr lang="en-US" sz="2200" dirty="0" smtClean="0"/>
              <a:t>Semi-permanent/removable</a:t>
            </a:r>
          </a:p>
          <a:p>
            <a:pPr lvl="2" eaLnBrk="1" hangingPunct="1">
              <a:spcBef>
                <a:spcPts val="1000"/>
              </a:spcBef>
            </a:pPr>
            <a:r>
              <a:rPr lang="en-US" sz="2200" dirty="0" smtClean="0"/>
              <a:t>Identifiable day and night</a:t>
            </a:r>
          </a:p>
          <a:p>
            <a:pPr lvl="2" eaLnBrk="1" hangingPunct="1">
              <a:spcBef>
                <a:spcPts val="1000"/>
              </a:spcBef>
            </a:pPr>
            <a:r>
              <a:rPr lang="en-US" sz="2200" dirty="0" smtClean="0"/>
              <a:t>Lightweight and easily carried</a:t>
            </a:r>
          </a:p>
          <a:p>
            <a:pPr lvl="2" eaLnBrk="1" hangingPunct="1">
              <a:spcBef>
                <a:spcPts val="1000"/>
              </a:spcBef>
            </a:pPr>
            <a:r>
              <a:rPr lang="en-US" sz="2200" dirty="0" smtClean="0"/>
              <a:t>Understood by locals</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30</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8"/>
          <p:cNvSpPr>
            <a:spLocks noGrp="1"/>
          </p:cNvSpPr>
          <p:nvPr>
            <p:ph type="title"/>
          </p:nvPr>
        </p:nvSpPr>
        <p:spPr/>
        <p:txBody>
          <a:bodyPr>
            <a:normAutofit/>
          </a:bodyPr>
          <a:lstStyle/>
          <a:p>
            <a:r>
              <a:rPr lang="en-US" sz="2800" dirty="0" smtClean="0"/>
              <a:t>IED </a:t>
            </a:r>
            <a:r>
              <a:rPr lang="en-US" sz="2800" dirty="0"/>
              <a:t>Marking </a:t>
            </a:r>
            <a:r>
              <a:rPr lang="en-US" sz="2800" dirty="0" smtClean="0"/>
              <a:t>(cont</a:t>
            </a:r>
            <a:r>
              <a:rPr lang="en-US" sz="2800" dirty="0"/>
              <a:t>.)</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31</a:t>
            </a:fld>
            <a:endParaRPr lang="en-US" dirty="0">
              <a:latin typeface="Arial" pitchFamily="34" charset="0"/>
              <a:cs typeface="Arial" pitchFamily="34" charset="0"/>
            </a:endParaRPr>
          </a:p>
        </p:txBody>
      </p:sp>
      <p:pic>
        <p:nvPicPr>
          <p:cNvPr id="7" name="Picture 2" descr="C:\Users\user\Desktop\Marking Lane\P1000098.JPG"/>
          <p:cNvPicPr>
            <a:picLocks noChangeAspect="1" noChangeArrowheads="1"/>
          </p:cNvPicPr>
          <p:nvPr/>
        </p:nvPicPr>
        <p:blipFill>
          <a:blip r:embed="rId3" cstate="screen"/>
          <a:srcRect l="6847"/>
          <a:stretch>
            <a:fillRect/>
          </a:stretch>
        </p:blipFill>
        <p:spPr bwMode="auto">
          <a:xfrm>
            <a:off x="867103" y="1333500"/>
            <a:ext cx="3688069" cy="374299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C:\Users\user\Desktop\Marking Lane\P1000099.JPG"/>
          <p:cNvPicPr>
            <a:picLocks noChangeAspect="1" noChangeArrowheads="1"/>
          </p:cNvPicPr>
          <p:nvPr/>
        </p:nvPicPr>
        <p:blipFill>
          <a:blip r:embed="rId4" cstate="screen"/>
          <a:srcRect/>
          <a:stretch>
            <a:fillRect/>
          </a:stretch>
        </p:blipFill>
        <p:spPr bwMode="auto">
          <a:xfrm>
            <a:off x="4583163" y="1324303"/>
            <a:ext cx="3652405" cy="37373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10"/>
          <p:cNvSpPr txBox="1">
            <a:spLocks noChangeArrowheads="1"/>
          </p:cNvSpPr>
          <p:nvPr/>
        </p:nvSpPr>
        <p:spPr bwMode="auto">
          <a:xfrm>
            <a:off x="171450" y="5181600"/>
            <a:ext cx="8915400" cy="1107996"/>
          </a:xfrm>
          <a:prstGeom prst="rect">
            <a:avLst/>
          </a:prstGeom>
          <a:noFill/>
          <a:ln w="9525">
            <a:noFill/>
            <a:miter lim="800000"/>
            <a:headEnd/>
            <a:tailEnd/>
          </a:ln>
        </p:spPr>
        <p:txBody>
          <a:bodyPr wrap="square">
            <a:spAutoFit/>
          </a:bodyPr>
          <a:lstStyle/>
          <a:p>
            <a:r>
              <a:rPr lang="en-US" sz="2200" dirty="0" smtClean="0">
                <a:latin typeface="Arial" pitchFamily="34" charset="0"/>
                <a:cs typeface="Arial" pitchFamily="34" charset="0"/>
              </a:rPr>
              <a:t>The </a:t>
            </a:r>
            <a:r>
              <a:rPr lang="en-US" sz="2200" dirty="0">
                <a:latin typeface="Arial" pitchFamily="34" charset="0"/>
                <a:cs typeface="Arial" pitchFamily="34" charset="0"/>
              </a:rPr>
              <a:t>example </a:t>
            </a:r>
            <a:r>
              <a:rPr lang="en-US" sz="2200" dirty="0" smtClean="0">
                <a:latin typeface="Arial" pitchFamily="34" charset="0"/>
                <a:cs typeface="Arial" pitchFamily="34" charset="0"/>
              </a:rPr>
              <a:t>above is </a:t>
            </a:r>
            <a:r>
              <a:rPr lang="en-US" sz="2200" dirty="0">
                <a:latin typeface="Arial" pitchFamily="34" charset="0"/>
                <a:cs typeface="Arial" pitchFamily="34" charset="0"/>
              </a:rPr>
              <a:t>using flour on a hard surface that is easily recognized. The line is placed 1m back with the arrow pointing at the IED. Ensure everyone in the patrol is aware of your marking SOP.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8"/>
          <p:cNvSpPr>
            <a:spLocks noGrp="1"/>
          </p:cNvSpPr>
          <p:nvPr>
            <p:ph type="title"/>
          </p:nvPr>
        </p:nvSpPr>
        <p:spPr/>
        <p:txBody>
          <a:bodyPr>
            <a:normAutofit/>
          </a:bodyPr>
          <a:lstStyle/>
          <a:p>
            <a:r>
              <a:rPr lang="en-US" sz="2800" dirty="0" smtClean="0"/>
              <a:t>IED </a:t>
            </a:r>
            <a:r>
              <a:rPr lang="en-US" sz="2800" dirty="0"/>
              <a:t>Marking </a:t>
            </a:r>
            <a:r>
              <a:rPr lang="en-US" sz="2800" dirty="0" smtClean="0"/>
              <a:t>(cont</a:t>
            </a:r>
            <a:r>
              <a:rPr lang="en-US" sz="2800" dirty="0"/>
              <a:t>.)</a:t>
            </a:r>
          </a:p>
        </p:txBody>
      </p:sp>
      <p:pic>
        <p:nvPicPr>
          <p:cNvPr id="8" name="Picture 2" descr="C:\Users\user\Desktop\Marking Lane\P1000089.JPG"/>
          <p:cNvPicPr>
            <a:picLocks noGrp="1" noChangeAspect="1" noChangeArrowheads="1"/>
          </p:cNvPicPr>
          <p:nvPr>
            <p:ph idx="1"/>
          </p:nvPr>
        </p:nvPicPr>
        <p:blipFill>
          <a:blip r:embed="rId3" cstate="screen"/>
          <a:srcRect/>
          <a:stretch>
            <a:fillRect/>
          </a:stretch>
        </p:blipFill>
        <p:spPr bwMode="auto">
          <a:xfrm>
            <a:off x="4121004" y="2169993"/>
            <a:ext cx="3989052" cy="2579427"/>
          </a:xfrm>
          <a:noFill/>
          <a:ln w="2857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32</a:t>
            </a:fld>
            <a:endParaRPr lang="en-US" dirty="0">
              <a:latin typeface="Arial" pitchFamily="34" charset="0"/>
              <a:cs typeface="Arial" pitchFamily="34" charset="0"/>
            </a:endParaRPr>
          </a:p>
        </p:txBody>
      </p:sp>
      <p:sp>
        <p:nvSpPr>
          <p:cNvPr id="16" name="TextBox 9"/>
          <p:cNvSpPr txBox="1">
            <a:spLocks noChangeArrowheads="1"/>
          </p:cNvSpPr>
          <p:nvPr/>
        </p:nvSpPr>
        <p:spPr bwMode="auto">
          <a:xfrm>
            <a:off x="3534771" y="4969287"/>
            <a:ext cx="5404511" cy="1015663"/>
          </a:xfrm>
          <a:prstGeom prst="rect">
            <a:avLst/>
          </a:prstGeom>
          <a:solidFill>
            <a:schemeClr val="bg1"/>
          </a:solidFill>
          <a:ln w="9525">
            <a:noFill/>
            <a:miter lim="800000"/>
            <a:headEnd/>
            <a:tailEnd/>
          </a:ln>
        </p:spPr>
        <p:txBody>
          <a:bodyPr wrap="square">
            <a:spAutoFit/>
          </a:bodyPr>
          <a:lstStyle/>
          <a:p>
            <a:r>
              <a:rPr lang="en-US" sz="2000" dirty="0">
                <a:latin typeface="Arial" pitchFamily="34" charset="0"/>
                <a:cs typeface="Arial" pitchFamily="34" charset="0"/>
              </a:rPr>
              <a:t>The line has been </a:t>
            </a:r>
            <a:r>
              <a:rPr lang="en-US" sz="2000" dirty="0" smtClean="0">
                <a:latin typeface="Arial" pitchFamily="34" charset="0"/>
                <a:cs typeface="Arial" pitchFamily="34" charset="0"/>
              </a:rPr>
              <a:t>placed 1m </a:t>
            </a:r>
            <a:r>
              <a:rPr lang="en-US" sz="2000" dirty="0">
                <a:latin typeface="Arial" pitchFamily="34" charset="0"/>
                <a:cs typeface="Arial" pitchFamily="34" charset="0"/>
              </a:rPr>
              <a:t>back and parallel with the command wire. This will help EOD when they approach the target. </a:t>
            </a:r>
          </a:p>
        </p:txBody>
      </p:sp>
      <p:pic>
        <p:nvPicPr>
          <p:cNvPr id="11" name="Picture 10" descr="Command Wire Marking.jpg"/>
          <p:cNvPicPr>
            <a:picLocks noChangeAspect="1"/>
          </p:cNvPicPr>
          <p:nvPr/>
        </p:nvPicPr>
        <p:blipFill>
          <a:blip r:embed="rId4" cstate="print"/>
          <a:stretch>
            <a:fillRect/>
          </a:stretch>
        </p:blipFill>
        <p:spPr>
          <a:xfrm>
            <a:off x="376472" y="2251881"/>
            <a:ext cx="2614682" cy="3500650"/>
          </a:xfrm>
          <a:prstGeom prst="rect">
            <a:avLst/>
          </a:prstGeom>
        </p:spPr>
      </p:pic>
      <p:sp>
        <p:nvSpPr>
          <p:cNvPr id="9" name="Oval 8"/>
          <p:cNvSpPr/>
          <p:nvPr/>
        </p:nvSpPr>
        <p:spPr>
          <a:xfrm rot="971136">
            <a:off x="231055" y="3057929"/>
            <a:ext cx="2946868" cy="484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4" name="TextBox 6"/>
          <p:cNvSpPr txBox="1">
            <a:spLocks noChangeArrowheads="1"/>
          </p:cNvSpPr>
          <p:nvPr/>
        </p:nvSpPr>
        <p:spPr bwMode="auto">
          <a:xfrm>
            <a:off x="1214619" y="1232849"/>
            <a:ext cx="3275494" cy="523220"/>
          </a:xfrm>
          <a:prstGeom prst="rect">
            <a:avLst/>
          </a:prstGeom>
          <a:solidFill>
            <a:schemeClr val="bg1"/>
          </a:solidFill>
          <a:ln w="9525">
            <a:noFill/>
            <a:miter lim="800000"/>
            <a:headEnd/>
            <a:tailEnd/>
          </a:ln>
        </p:spPr>
        <p:txBody>
          <a:bodyPr wrap="square">
            <a:spAutoFit/>
          </a:bodyPr>
          <a:lstStyle/>
          <a:p>
            <a:pPr>
              <a:buFont typeface="Arial" pitchFamily="34" charset="0"/>
              <a:buChar char="•"/>
            </a:pPr>
            <a:r>
              <a:rPr lang="en-US" sz="2800" dirty="0" smtClean="0">
                <a:latin typeface="Arial" pitchFamily="34" charset="0"/>
                <a:cs typeface="Arial" pitchFamily="34" charset="0"/>
              </a:rPr>
              <a:t>  Command </a:t>
            </a:r>
            <a:r>
              <a:rPr lang="en-US" sz="2800" dirty="0">
                <a:latin typeface="Arial" pitchFamily="34" charset="0"/>
                <a:cs typeface="Arial" pitchFamily="34" charset="0"/>
              </a:rPr>
              <a:t>wire </a:t>
            </a:r>
          </a:p>
        </p:txBody>
      </p:sp>
      <p:sp>
        <p:nvSpPr>
          <p:cNvPr id="12" name="Oval 11"/>
          <p:cNvSpPr/>
          <p:nvPr/>
        </p:nvSpPr>
        <p:spPr>
          <a:xfrm rot="20783772">
            <a:off x="4041055" y="2555238"/>
            <a:ext cx="2946868" cy="4847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Additional Equipment</a:t>
            </a:r>
            <a:endParaRPr lang="en-US" sz="2800" dirty="0"/>
          </a:p>
        </p:txBody>
      </p:sp>
      <p:pic>
        <p:nvPicPr>
          <p:cNvPr id="7" name="Picture 2" descr="C:\Users\user\Pictures\Afghan Dismounted\IMG_0351.JPG"/>
          <p:cNvPicPr>
            <a:picLocks noGrp="1" noChangeAspect="1" noChangeArrowheads="1"/>
          </p:cNvPicPr>
          <p:nvPr>
            <p:ph idx="1"/>
          </p:nvPr>
        </p:nvPicPr>
        <p:blipFill>
          <a:blip r:embed="rId3" cstate="screen"/>
          <a:stretch>
            <a:fillRect/>
          </a:stretch>
        </p:blipFill>
        <p:spPr bwMode="auto">
          <a:xfrm>
            <a:off x="4524375" y="1590675"/>
            <a:ext cx="4438872" cy="341726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33</a:t>
            </a:fld>
            <a:endParaRPr lang="en-US" dirty="0">
              <a:latin typeface="Arial" pitchFamily="34" charset="0"/>
              <a:cs typeface="Arial" pitchFamily="34" charset="0"/>
            </a:endParaRPr>
          </a:p>
        </p:txBody>
      </p:sp>
      <p:sp>
        <p:nvSpPr>
          <p:cNvPr id="8" name="Content Placeholder 1"/>
          <p:cNvSpPr txBox="1">
            <a:spLocks/>
          </p:cNvSpPr>
          <p:nvPr/>
        </p:nvSpPr>
        <p:spPr>
          <a:xfrm>
            <a:off x="427632" y="1627076"/>
            <a:ext cx="4038600" cy="4956048"/>
          </a:xfrm>
          <a:prstGeom prst="rect">
            <a:avLst/>
          </a:prstGeom>
        </p:spPr>
        <p:txBody>
          <a:bodyPr/>
          <a:lstStyle>
            <a:lvl1pPr marL="363538" indent="-363538" algn="l" defTabSz="971550"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88988" indent="-303213" algn="l" defTabSz="971550"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214438" indent="-242888" algn="l" defTabSz="971550"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700213" indent="-242888" algn="l" defTabSz="971550"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4pPr>
            <a:lvl5pPr marL="2185988" indent="-242888" algn="l" defTabSz="971550" rtl="0" eaLnBrk="0" fontAlgn="base" hangingPunct="0">
              <a:spcBef>
                <a:spcPct val="20000"/>
              </a:spcBef>
              <a:spcAft>
                <a:spcPct val="0"/>
              </a:spcAft>
              <a:buFont typeface="Arial" charset="0"/>
              <a:buChar char="»"/>
              <a:defRPr sz="2100" kern="1200">
                <a:solidFill>
                  <a:schemeClr val="tx1"/>
                </a:solidFill>
                <a:latin typeface="Arial" pitchFamily="34" charset="0"/>
                <a:ea typeface="+mn-ea"/>
                <a:cs typeface="Arial" pitchFamily="34" charset="0"/>
              </a:defRPr>
            </a:lvl5pPr>
            <a:lvl6pPr marL="2672517"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58429"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44341"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30253" indent="-242956" algn="l" defTabSz="971824" rtl="0" eaLnBrk="1" latinLnBrk="0" hangingPunct="1">
              <a:spcBef>
                <a:spcPct val="20000"/>
              </a:spcBef>
              <a:buFont typeface="Arial" pitchFamily="34" charset="0"/>
              <a:buChar char="•"/>
              <a:defRPr sz="2100" kern="1200">
                <a:solidFill>
                  <a:schemeClr val="tx1"/>
                </a:solidFill>
                <a:latin typeface="+mn-lt"/>
                <a:ea typeface="+mn-ea"/>
                <a:cs typeface="+mn-cs"/>
              </a:defRPr>
            </a:lvl9pPr>
          </a:lstStyle>
          <a:p>
            <a:pPr>
              <a:spcBef>
                <a:spcPts val="1000"/>
              </a:spcBef>
            </a:pPr>
            <a:r>
              <a:rPr lang="en-US" sz="2800" dirty="0" smtClean="0"/>
              <a:t>Consider additional equipment and batteries required for each VP and VA</a:t>
            </a:r>
          </a:p>
          <a:p>
            <a:pPr>
              <a:spcBef>
                <a:spcPts val="1000"/>
              </a:spcBef>
            </a:pPr>
            <a:endParaRPr lang="en-US" sz="800" dirty="0" smtClean="0"/>
          </a:p>
          <a:p>
            <a:pPr>
              <a:spcBef>
                <a:spcPts val="1000"/>
              </a:spcBef>
            </a:pPr>
            <a:r>
              <a:rPr lang="en-US" sz="2800" dirty="0" smtClean="0"/>
              <a:t>Determine the amount of marking material required to execute a mission </a:t>
            </a:r>
          </a:p>
          <a:p>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Utilize HNSF in the Patrol</a:t>
            </a:r>
            <a:endParaRPr lang="en-US" sz="2800" dirty="0"/>
          </a:p>
        </p:txBody>
      </p:sp>
      <p:pic>
        <p:nvPicPr>
          <p:cNvPr id="7" name="Picture 2" descr="C:\Users\user\Pictures\Afghan Dismounted\IMG_0358.JPG"/>
          <p:cNvPicPr>
            <a:picLocks noGrp="1" noChangeAspect="1" noChangeArrowheads="1"/>
          </p:cNvPicPr>
          <p:nvPr>
            <p:ph idx="1"/>
          </p:nvPr>
        </p:nvPicPr>
        <p:blipFill>
          <a:blip r:embed="rId3" cstate="screen"/>
          <a:stretch>
            <a:fillRect/>
          </a:stretch>
        </p:blipFill>
        <p:spPr bwMode="auto">
          <a:xfrm>
            <a:off x="946810" y="1684034"/>
            <a:ext cx="7301840" cy="4097641"/>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34</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Local Nationals</a:t>
            </a:r>
            <a:endParaRPr lang="en-US" sz="2800" dirty="0"/>
          </a:p>
        </p:txBody>
      </p:sp>
      <p:pic>
        <p:nvPicPr>
          <p:cNvPr id="7" name="Picture 2" descr="C:\Users\user\Pictures\Afghan Dismounted\IMG_0361.JPG"/>
          <p:cNvPicPr>
            <a:picLocks noGrp="1" noChangeAspect="1" noChangeArrowheads="1"/>
          </p:cNvPicPr>
          <p:nvPr>
            <p:ph idx="1"/>
          </p:nvPr>
        </p:nvPicPr>
        <p:blipFill>
          <a:blip r:embed="rId3" cstate="screen"/>
          <a:stretch>
            <a:fillRect/>
          </a:stretch>
        </p:blipFill>
        <p:spPr bwMode="auto">
          <a:xfrm>
            <a:off x="933451" y="1618250"/>
            <a:ext cx="7315200" cy="41050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35</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38900"/>
            <a:ext cx="2133600" cy="228600"/>
          </a:xfrm>
        </p:spPr>
        <p:txBody>
          <a:bodyPr/>
          <a:lstStyle/>
          <a:p>
            <a:pPr>
              <a:defRPr/>
            </a:pPr>
            <a:fld id="{D0BF7C18-33E7-4E5A-AC40-53A29FE5BC23}" type="slidenum">
              <a:rPr lang="en-US" smtClean="0">
                <a:latin typeface="Arial" pitchFamily="34" charset="0"/>
                <a:cs typeface="Arial" pitchFamily="34" charset="0"/>
              </a:rPr>
              <a:pPr>
                <a:defRPr/>
              </a:pPr>
              <a:t>36</a:t>
            </a:fld>
            <a:endParaRPr lang="en-US" dirty="0">
              <a:latin typeface="Arial" pitchFamily="34" charset="0"/>
              <a:cs typeface="Arial" pitchFamily="34" charset="0"/>
            </a:endParaRPr>
          </a:p>
        </p:txBody>
      </p:sp>
      <p:sp>
        <p:nvSpPr>
          <p:cNvPr id="5" name="TextBox 4"/>
          <p:cNvSpPr txBox="1"/>
          <p:nvPr/>
        </p:nvSpPr>
        <p:spPr>
          <a:xfrm>
            <a:off x="0" y="299484"/>
            <a:ext cx="9144000" cy="523220"/>
          </a:xfrm>
          <a:prstGeom prst="rect">
            <a:avLst/>
          </a:prstGeom>
          <a:noFill/>
        </p:spPr>
        <p:txBody>
          <a:bodyPr wrap="square" rtlCol="0">
            <a:spAutoFit/>
          </a:bodyPr>
          <a:lstStyle/>
          <a:p>
            <a:pPr algn="ctr"/>
            <a:r>
              <a:rPr lang="en-US" sz="2800" dirty="0" smtClean="0">
                <a:latin typeface="Arial" pitchFamily="34" charset="0"/>
                <a:cs typeface="Arial" pitchFamily="34" charset="0"/>
              </a:rPr>
              <a:t>Check on Learning</a:t>
            </a:r>
            <a:endParaRPr lang="en-US" sz="2800" dirty="0">
              <a:latin typeface="Arial" pitchFamily="34" charset="0"/>
              <a:cs typeface="Arial" pitchFamily="34" charset="0"/>
            </a:endParaRPr>
          </a:p>
        </p:txBody>
      </p:sp>
      <p:sp>
        <p:nvSpPr>
          <p:cNvPr id="6" name="TextBox 5"/>
          <p:cNvSpPr txBox="1"/>
          <p:nvPr/>
        </p:nvSpPr>
        <p:spPr>
          <a:xfrm>
            <a:off x="266700" y="1104900"/>
            <a:ext cx="4206766" cy="1107996"/>
          </a:xfrm>
          <a:prstGeom prst="rect">
            <a:avLst/>
          </a:prstGeom>
          <a:noFill/>
        </p:spPr>
        <p:txBody>
          <a:bodyPr wrap="square" rtlCol="0">
            <a:spAutoFit/>
          </a:bodyPr>
          <a:lstStyle/>
          <a:p>
            <a:pPr marL="457200" indent="-457200">
              <a:buFont typeface="+mj-lt"/>
              <a:buAutoNum type="arabicPeriod"/>
            </a:pPr>
            <a:r>
              <a:rPr lang="en-US" sz="2200" dirty="0" smtClean="0">
                <a:latin typeface="Arial" pitchFamily="34" charset="0"/>
                <a:cs typeface="Arial" pitchFamily="34" charset="0"/>
              </a:rPr>
              <a:t>Name at least four actions required before conducting a VP 360.</a:t>
            </a:r>
            <a:endParaRPr lang="en-US" dirty="0">
              <a:latin typeface="Arial" pitchFamily="34" charset="0"/>
              <a:cs typeface="Arial" pitchFamily="34" charset="0"/>
            </a:endParaRPr>
          </a:p>
        </p:txBody>
      </p:sp>
      <p:sp>
        <p:nvSpPr>
          <p:cNvPr id="7" name="TextBox 6"/>
          <p:cNvSpPr txBox="1"/>
          <p:nvPr/>
        </p:nvSpPr>
        <p:spPr>
          <a:xfrm>
            <a:off x="266700" y="2514600"/>
            <a:ext cx="5076498" cy="2123658"/>
          </a:xfrm>
          <a:prstGeom prst="rect">
            <a:avLst/>
          </a:prstGeom>
          <a:noFill/>
        </p:spPr>
        <p:txBody>
          <a:bodyPr wrap="square" rtlCol="0">
            <a:spAutoFit/>
          </a:bodyPr>
          <a:lstStyle/>
          <a:p>
            <a:pPr marL="457200" indent="-457200">
              <a:buFont typeface="+mj-lt"/>
              <a:buAutoNum type="arabicPeriod" startAt="2"/>
            </a:pPr>
            <a:r>
              <a:rPr lang="en-US" sz="2200" dirty="0" smtClean="0">
                <a:latin typeface="Arial" pitchFamily="34" charset="0"/>
                <a:cs typeface="Arial" pitchFamily="34" charset="0"/>
              </a:rPr>
              <a:t>Which dismounted searching technique is used to mitigate Command Wire IEDs (CWIEDs) near a VP?</a:t>
            </a:r>
          </a:p>
          <a:p>
            <a:pPr marL="914400" lvl="1" indent="-457200">
              <a:buFont typeface="+mj-lt"/>
              <a:buAutoNum type="alphaLcPeriod"/>
            </a:pPr>
            <a:r>
              <a:rPr lang="en-US" sz="2200" dirty="0" smtClean="0">
                <a:latin typeface="Arial" pitchFamily="34" charset="0"/>
                <a:cs typeface="Arial" pitchFamily="34" charset="0"/>
              </a:rPr>
              <a:t>VP 360            c. 2 man drill</a:t>
            </a:r>
          </a:p>
          <a:p>
            <a:pPr marL="914400" lvl="1" indent="-457200">
              <a:buFont typeface="+mj-lt"/>
              <a:buAutoNum type="alphaLcPeriod"/>
            </a:pPr>
            <a:r>
              <a:rPr lang="en-US" sz="2200" dirty="0" smtClean="0">
                <a:latin typeface="Arial" pitchFamily="34" charset="0"/>
                <a:cs typeface="Arial" pitchFamily="34" charset="0"/>
              </a:rPr>
              <a:t>V-Sweep	d. All the above</a:t>
            </a:r>
            <a:endParaRPr lang="en-US" sz="2200" dirty="0">
              <a:latin typeface="Arial" pitchFamily="34" charset="0"/>
              <a:cs typeface="Arial" pitchFamily="34" charset="0"/>
            </a:endParaRPr>
          </a:p>
        </p:txBody>
      </p:sp>
      <p:sp>
        <p:nvSpPr>
          <p:cNvPr id="10" name="TextBox 9"/>
          <p:cNvSpPr txBox="1"/>
          <p:nvPr/>
        </p:nvSpPr>
        <p:spPr>
          <a:xfrm>
            <a:off x="5140216" y="1153446"/>
            <a:ext cx="3657600" cy="1446550"/>
          </a:xfrm>
          <a:prstGeom prst="rect">
            <a:avLst/>
          </a:prstGeom>
          <a:solidFill>
            <a:srgbClr val="FFFF00"/>
          </a:solidFill>
        </p:spPr>
        <p:txBody>
          <a:bodyPr wrap="square" rtlCol="0">
            <a:spAutoFit/>
          </a:bodyPr>
          <a:lstStyle/>
          <a:p>
            <a:pPr marL="346075" lvl="1" indent="-346075">
              <a:buFont typeface="+mj-lt"/>
              <a:buAutoNum type="alphaLcPeriod"/>
            </a:pPr>
            <a:r>
              <a:rPr lang="en-US" sz="2200" dirty="0" smtClean="0">
                <a:latin typeface="Arial" pitchFamily="34" charset="0"/>
                <a:cs typeface="Arial" pitchFamily="34" charset="0"/>
              </a:rPr>
              <a:t>Stop short of VP/VA   </a:t>
            </a:r>
          </a:p>
          <a:p>
            <a:pPr marL="346075" lvl="1" indent="-346075">
              <a:buFont typeface="+mj-lt"/>
              <a:buAutoNum type="alphaLcPeriod"/>
            </a:pPr>
            <a:r>
              <a:rPr lang="en-US" sz="2200" dirty="0" smtClean="0">
                <a:latin typeface="Arial" pitchFamily="34" charset="0"/>
                <a:cs typeface="Arial" pitchFamily="34" charset="0"/>
              </a:rPr>
              <a:t>5/25/200 meter check   </a:t>
            </a:r>
          </a:p>
          <a:p>
            <a:pPr marL="346075" lvl="1" indent="-346075">
              <a:buFont typeface="+mj-lt"/>
              <a:buAutoNum type="alphaLcPeriod"/>
            </a:pPr>
            <a:r>
              <a:rPr lang="en-US" sz="2200" dirty="0" smtClean="0">
                <a:latin typeface="Arial" pitchFamily="34" charset="0"/>
                <a:cs typeface="Arial" pitchFamily="34" charset="0"/>
              </a:rPr>
              <a:t>Form up VP 360 team</a:t>
            </a:r>
          </a:p>
          <a:p>
            <a:pPr marL="346075" lvl="1" indent="-346075">
              <a:buFont typeface="+mj-lt"/>
              <a:buAutoNum type="alphaLcPeriod"/>
            </a:pPr>
            <a:r>
              <a:rPr lang="en-US" sz="2200" dirty="0" smtClean="0">
                <a:latin typeface="Arial" pitchFamily="34" charset="0"/>
                <a:cs typeface="Arial" pitchFamily="34" charset="0"/>
              </a:rPr>
              <a:t>Turn on THOR III</a:t>
            </a:r>
          </a:p>
        </p:txBody>
      </p:sp>
      <p:sp>
        <p:nvSpPr>
          <p:cNvPr id="11" name="TextBox 10"/>
          <p:cNvSpPr txBox="1"/>
          <p:nvPr/>
        </p:nvSpPr>
        <p:spPr>
          <a:xfrm>
            <a:off x="5156191" y="2991518"/>
            <a:ext cx="3657600" cy="430887"/>
          </a:xfrm>
          <a:prstGeom prst="rect">
            <a:avLst/>
          </a:prstGeom>
          <a:solidFill>
            <a:srgbClr val="FFFF00"/>
          </a:solidFill>
        </p:spPr>
        <p:txBody>
          <a:bodyPr wrap="square" rtlCol="0">
            <a:spAutoFit/>
          </a:bodyPr>
          <a:lstStyle/>
          <a:p>
            <a:pPr marL="457200" indent="-457200" algn="ctr"/>
            <a:r>
              <a:rPr lang="en-US" sz="2200" dirty="0" smtClean="0">
                <a:latin typeface="Arial" pitchFamily="34" charset="0"/>
                <a:cs typeface="Arial" pitchFamily="34" charset="0"/>
              </a:rPr>
              <a:t>a. VP 360 and b. V-Sweep</a:t>
            </a:r>
            <a:endParaRPr lang="en-US" sz="2200" dirty="0">
              <a:latin typeface="Arial" pitchFamily="34" charset="0"/>
              <a:cs typeface="Arial" pitchFamily="34" charset="0"/>
            </a:endParaRPr>
          </a:p>
        </p:txBody>
      </p:sp>
      <p:sp>
        <p:nvSpPr>
          <p:cNvPr id="8" name="TextBox 7"/>
          <p:cNvSpPr txBox="1"/>
          <p:nvPr/>
        </p:nvSpPr>
        <p:spPr>
          <a:xfrm>
            <a:off x="273269" y="4840079"/>
            <a:ext cx="4587765" cy="769441"/>
          </a:xfrm>
          <a:prstGeom prst="rect">
            <a:avLst/>
          </a:prstGeom>
          <a:noFill/>
        </p:spPr>
        <p:txBody>
          <a:bodyPr wrap="square" rtlCol="0">
            <a:spAutoFit/>
          </a:bodyPr>
          <a:lstStyle/>
          <a:p>
            <a:pPr marL="457200" indent="-457200">
              <a:buFont typeface="+mj-lt"/>
              <a:buAutoNum type="arabicPeriod" startAt="3"/>
            </a:pPr>
            <a:r>
              <a:rPr lang="en-US" sz="2200" dirty="0" smtClean="0">
                <a:latin typeface="Arial" pitchFamily="34" charset="0"/>
                <a:cs typeface="Arial" pitchFamily="34" charset="0"/>
              </a:rPr>
              <a:t>VA/VP starts on the low threat side. True or False?</a:t>
            </a:r>
            <a:endParaRPr lang="en-US" sz="2200" dirty="0">
              <a:latin typeface="Arial" pitchFamily="34" charset="0"/>
              <a:cs typeface="Arial" pitchFamily="34" charset="0"/>
            </a:endParaRPr>
          </a:p>
        </p:txBody>
      </p:sp>
      <p:sp>
        <p:nvSpPr>
          <p:cNvPr id="9" name="TextBox 8"/>
          <p:cNvSpPr txBox="1"/>
          <p:nvPr/>
        </p:nvSpPr>
        <p:spPr>
          <a:xfrm>
            <a:off x="5166702" y="5177724"/>
            <a:ext cx="3657600" cy="430887"/>
          </a:xfrm>
          <a:prstGeom prst="rect">
            <a:avLst/>
          </a:prstGeom>
          <a:solidFill>
            <a:srgbClr val="FFFF00"/>
          </a:solidFill>
        </p:spPr>
        <p:txBody>
          <a:bodyPr wrap="square" rtlCol="0">
            <a:spAutoFit/>
          </a:bodyPr>
          <a:lstStyle/>
          <a:p>
            <a:pPr marL="457200" indent="-457200" algn="ctr"/>
            <a:r>
              <a:rPr lang="en-US" sz="2200" dirty="0" smtClean="0">
                <a:latin typeface="Arial" pitchFamily="34" charset="0"/>
                <a:cs typeface="Arial" pitchFamily="34" charset="0"/>
              </a:rPr>
              <a:t>FALSE</a:t>
            </a:r>
            <a:endParaRPr lang="en-US" sz="2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animBg="1"/>
      <p:bldP spid="8"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Summary</a:t>
            </a:r>
            <a:endParaRPr lang="en-US" sz="2800" dirty="0"/>
          </a:p>
        </p:txBody>
      </p:sp>
      <p:sp>
        <p:nvSpPr>
          <p:cNvPr id="6" name="Content Placeholder 5"/>
          <p:cNvSpPr>
            <a:spLocks noGrp="1"/>
          </p:cNvSpPr>
          <p:nvPr>
            <p:ph idx="1"/>
          </p:nvPr>
        </p:nvSpPr>
        <p:spPr>
          <a:xfrm>
            <a:off x="228600" y="1107864"/>
            <a:ext cx="8686800" cy="5665037"/>
          </a:xfrm>
          <a:solidFill>
            <a:schemeClr val="bg1"/>
          </a:solidFill>
        </p:spPr>
        <p:txBody>
          <a:bodyPr>
            <a:normAutofit/>
          </a:bodyPr>
          <a:lstStyle/>
          <a:p>
            <a:pPr marL="1260475" indent="-1260475">
              <a:buNone/>
              <a:defRPr/>
            </a:pPr>
            <a:r>
              <a:rPr lang="en-US" sz="2400" b="1" dirty="0" smtClean="0"/>
              <a:t>Lesson: Danger Areas (VA/VP) Search Techniques</a:t>
            </a:r>
          </a:p>
          <a:p>
            <a:pPr marL="0" indent="0">
              <a:buNone/>
              <a:defRPr/>
            </a:pPr>
            <a:r>
              <a:rPr lang="en-US" sz="2400" b="1" dirty="0" smtClean="0"/>
              <a:t>We covered: </a:t>
            </a:r>
            <a:r>
              <a:rPr lang="en-US" sz="2400" dirty="0"/>
              <a:t>Demonstrate patrol formations that mitigate the threats in Danger Areas (VP/VA</a:t>
            </a:r>
            <a:r>
              <a:rPr lang="en-US" sz="2400" dirty="0" smtClean="0"/>
              <a:t>) including:</a:t>
            </a:r>
            <a:endParaRPr lang="en-US" sz="2400" dirty="0"/>
          </a:p>
          <a:p>
            <a:pPr marL="0" indent="0">
              <a:buNone/>
              <a:defRPr/>
            </a:pPr>
            <a:endParaRPr lang="en-US" sz="1000" b="1" dirty="0" smtClean="0"/>
          </a:p>
          <a:p>
            <a:r>
              <a:rPr lang="en-US" sz="2400" b="1" dirty="0" smtClean="0"/>
              <a:t>Identify </a:t>
            </a:r>
            <a:r>
              <a:rPr lang="en-US" sz="2400" b="1" dirty="0"/>
              <a:t>the fundamentals of danger Areas (VP/VA</a:t>
            </a:r>
            <a:r>
              <a:rPr lang="en-US" sz="2400" b="1" dirty="0" smtClean="0"/>
              <a:t>)</a:t>
            </a:r>
          </a:p>
          <a:p>
            <a:pPr lvl="1"/>
            <a:r>
              <a:rPr lang="en-US" sz="1800" dirty="0" smtClean="0"/>
              <a:t>Dismounted operations</a:t>
            </a:r>
          </a:p>
          <a:p>
            <a:pPr lvl="1"/>
            <a:r>
              <a:rPr lang="en-US" sz="1800" dirty="0" smtClean="0"/>
              <a:t>Search areas</a:t>
            </a:r>
          </a:p>
          <a:p>
            <a:pPr lvl="1"/>
            <a:r>
              <a:rPr lang="en-US" sz="1800" dirty="0" smtClean="0"/>
              <a:t>Safe marking</a:t>
            </a:r>
          </a:p>
          <a:p>
            <a:endParaRPr lang="en-US" sz="1000" dirty="0"/>
          </a:p>
          <a:p>
            <a:r>
              <a:rPr lang="en-US" sz="2400" b="1" dirty="0" smtClean="0"/>
              <a:t>Conduct </a:t>
            </a:r>
            <a:r>
              <a:rPr lang="en-US" sz="2400" b="1" dirty="0"/>
              <a:t>dismounted patrol formations search </a:t>
            </a:r>
            <a:r>
              <a:rPr lang="en-US" sz="2400" b="1" dirty="0" smtClean="0"/>
              <a:t>techniques  </a:t>
            </a:r>
          </a:p>
          <a:p>
            <a:pPr lvl="1"/>
            <a:r>
              <a:rPr lang="en-US" sz="1800" dirty="0" smtClean="0"/>
              <a:t>Actions required before VP 360</a:t>
            </a:r>
            <a:endParaRPr lang="en-US" sz="1800" dirty="0"/>
          </a:p>
          <a:p>
            <a:pPr lvl="1"/>
            <a:r>
              <a:rPr lang="en-US" sz="1800" dirty="0" smtClean="0"/>
              <a:t>VP search – 4 man procedure</a:t>
            </a:r>
            <a:endParaRPr lang="en-US" sz="1800" dirty="0"/>
          </a:p>
          <a:p>
            <a:pPr lvl="1"/>
            <a:r>
              <a:rPr lang="en-US" sz="1800" dirty="0"/>
              <a:t>VP search – </a:t>
            </a:r>
            <a:r>
              <a:rPr lang="en-US" sz="1800" dirty="0" smtClean="0"/>
              <a:t>2 </a:t>
            </a:r>
            <a:r>
              <a:rPr lang="en-US" sz="1800" dirty="0"/>
              <a:t>man </a:t>
            </a:r>
            <a:r>
              <a:rPr lang="en-US" sz="1800" dirty="0" smtClean="0"/>
              <a:t>procedure</a:t>
            </a:r>
          </a:p>
          <a:p>
            <a:pPr lvl="1"/>
            <a:r>
              <a:rPr lang="en-US" sz="1800" dirty="0" smtClean="0"/>
              <a:t>V-sweep</a:t>
            </a:r>
            <a:endParaRPr lang="en-US" sz="1800" dirty="0"/>
          </a:p>
          <a:p>
            <a:endParaRPr lang="en-US" sz="22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37</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Questions</a:t>
            </a:r>
            <a:endParaRPr lang="en-US" sz="2800" dirty="0"/>
          </a:p>
        </p:txBody>
      </p:sp>
      <p:pic>
        <p:nvPicPr>
          <p:cNvPr id="7" name="photo" descr="Photo"/>
          <p:cNvPicPr>
            <a:picLocks noGrp="1" noChangeAspect="1" noChangeArrowheads="1"/>
          </p:cNvPicPr>
          <p:nvPr>
            <p:ph idx="1"/>
          </p:nvPr>
        </p:nvPicPr>
        <p:blipFill>
          <a:blip r:embed="rId3" cstate="screen"/>
          <a:srcRect/>
          <a:stretch>
            <a:fillRect/>
          </a:stretch>
        </p:blipFill>
        <p:spPr bwMode="auto">
          <a:xfrm>
            <a:off x="1961546" y="1519551"/>
            <a:ext cx="5107358" cy="340916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38</a:t>
            </a:fld>
            <a:endParaRPr lang="en-US" dirty="0">
              <a:latin typeface="Arial" pitchFamily="34" charset="0"/>
              <a:cs typeface="Arial" pitchFamily="34" charset="0"/>
            </a:endParaRPr>
          </a:p>
        </p:txBody>
      </p:sp>
      <p:sp>
        <p:nvSpPr>
          <p:cNvPr id="6" name="Title 4"/>
          <p:cNvSpPr txBox="1">
            <a:spLocks/>
          </p:cNvSpPr>
          <p:nvPr/>
        </p:nvSpPr>
        <p:spPr>
          <a:xfrm>
            <a:off x="457199" y="5227638"/>
            <a:ext cx="8229600" cy="661027"/>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b="1" dirty="0" smtClean="0">
                <a:solidFill>
                  <a:srgbClr val="0000FF"/>
                </a:solidFill>
              </a:rPr>
              <a:t>There is a Practical Exercise associated with this lesson</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How would you define Danger Areas </a:t>
            </a:r>
            <a:br>
              <a:rPr lang="en-US" sz="2800" dirty="0" smtClean="0"/>
            </a:br>
            <a:r>
              <a:rPr lang="en-US" sz="2800" dirty="0" smtClean="0"/>
              <a:t>(VPs/VAs)?</a:t>
            </a:r>
            <a:endParaRPr lang="en-US" sz="2800" dirty="0"/>
          </a:p>
        </p:txBody>
      </p:sp>
      <p:sp>
        <p:nvSpPr>
          <p:cNvPr id="6" name="Content Placeholder 5"/>
          <p:cNvSpPr>
            <a:spLocks noGrp="1"/>
          </p:cNvSpPr>
          <p:nvPr>
            <p:ph idx="1"/>
          </p:nvPr>
        </p:nvSpPr>
        <p:spPr>
          <a:xfrm>
            <a:off x="457200" y="1651689"/>
            <a:ext cx="7862768" cy="3988637"/>
          </a:xfrm>
        </p:spPr>
        <p:txBody>
          <a:bodyPr/>
          <a:lstStyle/>
          <a:p>
            <a:r>
              <a:rPr lang="en-US" sz="2800" dirty="0" smtClean="0"/>
              <a:t>VPs are those points where it is particularly advantageous for the enemy to position an IED.</a:t>
            </a:r>
          </a:p>
          <a:p>
            <a:endParaRPr lang="en-US" sz="2800" dirty="0" smtClean="0"/>
          </a:p>
          <a:p>
            <a:r>
              <a:rPr lang="en-US" sz="2800" dirty="0" smtClean="0"/>
              <a:t>VAs are those areas where pattern setting allows the insurgent to predict with a degree of certainty that troops will use them again.</a:t>
            </a:r>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4</a:t>
            </a:fld>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Spacing and Depth</a:t>
            </a:r>
            <a:endParaRPr lang="en-US" sz="2800" dirty="0"/>
          </a:p>
        </p:txBody>
      </p:sp>
      <p:sp>
        <p:nvSpPr>
          <p:cNvPr id="7" name="Content Placeholder 6"/>
          <p:cNvSpPr>
            <a:spLocks noGrp="1"/>
          </p:cNvSpPr>
          <p:nvPr>
            <p:ph idx="1"/>
          </p:nvPr>
        </p:nvSpPr>
        <p:spPr>
          <a:xfrm>
            <a:off x="519676" y="1088402"/>
            <a:ext cx="7894665" cy="5665037"/>
          </a:xfrm>
        </p:spPr>
        <p:txBody>
          <a:bodyPr/>
          <a:lstStyle/>
          <a:p>
            <a:pPr>
              <a:spcBef>
                <a:spcPts val="1000"/>
              </a:spcBef>
              <a:defRPr/>
            </a:pPr>
            <a:r>
              <a:rPr lang="en-US" sz="2800" dirty="0" smtClean="0"/>
              <a:t>Standoff is the best protection from an explosion.  </a:t>
            </a:r>
          </a:p>
          <a:p>
            <a:pPr lvl="1">
              <a:spcBef>
                <a:spcPts val="1000"/>
              </a:spcBef>
              <a:defRPr/>
            </a:pPr>
            <a:r>
              <a:rPr lang="en-US" sz="2400" dirty="0" smtClean="0"/>
              <a:t>The farther apart Soldiers are from each other at the moment of detonation, the fewer casualties will be taken.</a:t>
            </a:r>
          </a:p>
          <a:p>
            <a:pPr>
              <a:spcBef>
                <a:spcPts val="1000"/>
              </a:spcBef>
              <a:defRPr/>
            </a:pPr>
            <a:r>
              <a:rPr lang="en-US" sz="2800" dirty="0" smtClean="0"/>
              <a:t>When possible depth can be achieved by patrolling with more than one maneuver unit.</a:t>
            </a:r>
          </a:p>
          <a:p>
            <a:pPr>
              <a:spcBef>
                <a:spcPts val="1000"/>
              </a:spcBef>
              <a:defRPr/>
            </a:pPr>
            <a:r>
              <a:rPr lang="en-US" sz="2800" dirty="0" smtClean="0"/>
              <a:t>Base and organic </a:t>
            </a:r>
            <a:r>
              <a:rPr lang="en-US" sz="2800" dirty="0"/>
              <a:t>r</a:t>
            </a:r>
            <a:r>
              <a:rPr lang="en-US" sz="2800" dirty="0" smtClean="0"/>
              <a:t>econnaissance</a:t>
            </a:r>
            <a:r>
              <a:rPr lang="en-US" sz="2800" b="1" i="1" dirty="0" smtClean="0"/>
              <a:t> </a:t>
            </a:r>
            <a:r>
              <a:rPr lang="en-US" sz="2800" dirty="0" smtClean="0"/>
              <a:t>and surveillance can also provide depth to a patrol by providing early warning and situational awareness.</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5</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Deception</a:t>
            </a:r>
            <a:endParaRPr lang="en-US" sz="2800" dirty="0"/>
          </a:p>
        </p:txBody>
      </p:sp>
      <p:sp>
        <p:nvSpPr>
          <p:cNvPr id="26" name="Content Placeholder 25"/>
          <p:cNvSpPr>
            <a:spLocks noGrp="1"/>
          </p:cNvSpPr>
          <p:nvPr>
            <p:ph idx="1"/>
          </p:nvPr>
        </p:nvSpPr>
        <p:spPr>
          <a:xfrm>
            <a:off x="419994" y="1731265"/>
            <a:ext cx="7866756" cy="4023359"/>
          </a:xfrm>
        </p:spPr>
        <p:txBody>
          <a:bodyPr/>
          <a:lstStyle/>
          <a:p>
            <a:pPr eaLnBrk="1" hangingPunct="1">
              <a:spcBef>
                <a:spcPts val="1000"/>
              </a:spcBef>
            </a:pPr>
            <a:r>
              <a:rPr lang="en-US" sz="2800" dirty="0" smtClean="0"/>
              <a:t>Deception as part of conducting VP/VA search should be encouraged at every level to preclude the enemy from identifying our current TTP</a:t>
            </a:r>
          </a:p>
          <a:p>
            <a:pPr eaLnBrk="1" hangingPunct="1">
              <a:spcBef>
                <a:spcPts val="1000"/>
              </a:spcBef>
            </a:pPr>
            <a:endParaRPr lang="en-US" sz="2800" dirty="0" smtClean="0"/>
          </a:p>
          <a:p>
            <a:pPr eaLnBrk="1" hangingPunct="1">
              <a:spcBef>
                <a:spcPts val="1000"/>
              </a:spcBef>
            </a:pPr>
            <a:r>
              <a:rPr lang="en-US" sz="2800" dirty="0" smtClean="0"/>
              <a:t>Consider conducting deception actions in areas other than those deemed to be VP/VA</a:t>
            </a:r>
          </a:p>
          <a:p>
            <a:pPr>
              <a:spcBef>
                <a:spcPts val="1000"/>
              </a:spcBef>
            </a:pP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6</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CREW</a:t>
            </a:r>
            <a:endParaRPr lang="en-US" sz="2800" dirty="0"/>
          </a:p>
        </p:txBody>
      </p:sp>
      <p:sp>
        <p:nvSpPr>
          <p:cNvPr id="6" name="Content Placeholder 5"/>
          <p:cNvSpPr>
            <a:spLocks noGrp="1"/>
          </p:cNvSpPr>
          <p:nvPr>
            <p:ph idx="1"/>
          </p:nvPr>
        </p:nvSpPr>
        <p:spPr>
          <a:xfrm>
            <a:off x="457200" y="1461187"/>
            <a:ext cx="8025357" cy="4647005"/>
          </a:xfrm>
        </p:spPr>
        <p:txBody>
          <a:bodyPr/>
          <a:lstStyle/>
          <a:p>
            <a:pPr>
              <a:spcBef>
                <a:spcPts val="1000"/>
              </a:spcBef>
            </a:pPr>
            <a:r>
              <a:rPr lang="en-US" sz="2800" dirty="0" smtClean="0"/>
              <a:t>VP/VA searches must be conducted under CREW coverage</a:t>
            </a:r>
          </a:p>
          <a:p>
            <a:pPr>
              <a:spcBef>
                <a:spcPts val="1000"/>
              </a:spcBef>
            </a:pPr>
            <a:endParaRPr lang="en-US" sz="1400" dirty="0" smtClean="0"/>
          </a:p>
          <a:p>
            <a:pPr>
              <a:spcBef>
                <a:spcPts val="1000"/>
              </a:spcBef>
            </a:pPr>
            <a:r>
              <a:rPr lang="en-US" sz="2800" dirty="0" smtClean="0"/>
              <a:t>If using vehicle mounted CREW, ensure the CREW is at least 10 meters from the dismounted team’s HHDs</a:t>
            </a:r>
          </a:p>
          <a:p>
            <a:pPr>
              <a:spcBef>
                <a:spcPts val="1000"/>
              </a:spcBef>
            </a:pPr>
            <a:endParaRPr lang="en-US" sz="1400" dirty="0" smtClean="0"/>
          </a:p>
          <a:p>
            <a:pPr>
              <a:spcBef>
                <a:spcPts val="1000"/>
              </a:spcBef>
            </a:pPr>
            <a:r>
              <a:rPr lang="en-US" sz="2800" dirty="0" smtClean="0"/>
              <a:t>VP 360 Check should always be conducted with Dismounted CREW (THOR III)</a:t>
            </a:r>
          </a:p>
          <a:p>
            <a:endParaRPr lang="en-US"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7</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1431925" y="1085850"/>
            <a:ext cx="184150" cy="579438"/>
          </a:xfrm>
          <a:prstGeom prst="rect">
            <a:avLst/>
          </a:prstGeom>
          <a:noFill/>
          <a:ln w="9525">
            <a:noFill/>
            <a:miter lim="800000"/>
            <a:headEnd/>
            <a:tailEnd/>
          </a:ln>
        </p:spPr>
        <p:txBody>
          <a:bodyPr wrap="none">
            <a:spAutoFit/>
          </a:bodyPr>
          <a:lstStyle/>
          <a:p>
            <a:endParaRPr lang="en-US" sz="3200" dirty="0">
              <a:latin typeface="Arial" pitchFamily="34" charset="0"/>
              <a:cs typeface="Arial" pitchFamily="34" charset="0"/>
            </a:endParaRPr>
          </a:p>
        </p:txBody>
      </p:sp>
      <p:sp>
        <p:nvSpPr>
          <p:cNvPr id="6" name="Rectangle 5"/>
          <p:cNvSpPr/>
          <p:nvPr/>
        </p:nvSpPr>
        <p:spPr>
          <a:xfrm>
            <a:off x="0" y="361950"/>
            <a:ext cx="9144000" cy="523220"/>
          </a:xfrm>
          <a:prstGeom prst="rect">
            <a:avLst/>
          </a:prstGeom>
        </p:spPr>
        <p:txBody>
          <a:bodyPr wrap="square">
            <a:spAutoFit/>
          </a:bodyPr>
          <a:lstStyle/>
          <a:p>
            <a:pPr algn="ctr">
              <a:defRPr/>
            </a:pPr>
            <a:r>
              <a:rPr lang="en-US" sz="2800" dirty="0" smtClean="0">
                <a:solidFill>
                  <a:prstClr val="black"/>
                </a:solidFill>
                <a:latin typeface="Arial" pitchFamily="34" charset="0"/>
                <a:ea typeface="+mj-ea"/>
                <a:cs typeface="Arial" pitchFamily="34" charset="0"/>
              </a:rPr>
              <a:t>LOSS</a:t>
            </a:r>
            <a:endParaRPr lang="en-US" sz="2800" dirty="0">
              <a:latin typeface="Arial" pitchFamily="34" charset="0"/>
              <a:cs typeface="Arial" pitchFamily="34" charset="0"/>
            </a:endParaRPr>
          </a:p>
        </p:txBody>
      </p:sp>
      <p:sp>
        <p:nvSpPr>
          <p:cNvPr id="108551" name="Line 4"/>
          <p:cNvSpPr>
            <a:spLocks noChangeShapeType="1"/>
          </p:cNvSpPr>
          <p:nvPr/>
        </p:nvSpPr>
        <p:spPr bwMode="auto">
          <a:xfrm>
            <a:off x="2137773" y="1764779"/>
            <a:ext cx="1143000" cy="0"/>
          </a:xfrm>
          <a:prstGeom prst="line">
            <a:avLst/>
          </a:prstGeom>
          <a:noFill/>
          <a:ln w="63500">
            <a:solidFill>
              <a:schemeClr val="tx1"/>
            </a:solidFill>
            <a:round/>
            <a:headEnd/>
            <a:tailEnd type="triangle" w="med" len="med"/>
          </a:ln>
        </p:spPr>
        <p:txBody>
          <a:bodyPr/>
          <a:lstStyle/>
          <a:p>
            <a:endParaRPr lang="en-US" dirty="0">
              <a:latin typeface="Arial" pitchFamily="34" charset="0"/>
              <a:cs typeface="Arial" pitchFamily="34" charset="0"/>
            </a:endParaRPr>
          </a:p>
        </p:txBody>
      </p:sp>
      <p:sp>
        <p:nvSpPr>
          <p:cNvPr id="108552" name="Line 4"/>
          <p:cNvSpPr>
            <a:spLocks noChangeShapeType="1"/>
          </p:cNvSpPr>
          <p:nvPr/>
        </p:nvSpPr>
        <p:spPr bwMode="auto">
          <a:xfrm>
            <a:off x="2137773" y="2736284"/>
            <a:ext cx="1143000" cy="0"/>
          </a:xfrm>
          <a:prstGeom prst="line">
            <a:avLst/>
          </a:prstGeom>
          <a:noFill/>
          <a:ln w="63500">
            <a:solidFill>
              <a:schemeClr val="tx1"/>
            </a:solidFill>
            <a:round/>
            <a:headEnd/>
            <a:tailEnd type="triangle" w="med" len="med"/>
          </a:ln>
        </p:spPr>
        <p:txBody>
          <a:bodyPr/>
          <a:lstStyle/>
          <a:p>
            <a:endParaRPr lang="en-US" dirty="0">
              <a:latin typeface="Arial" pitchFamily="34" charset="0"/>
              <a:cs typeface="Arial" pitchFamily="34" charset="0"/>
            </a:endParaRPr>
          </a:p>
        </p:txBody>
      </p:sp>
      <p:sp>
        <p:nvSpPr>
          <p:cNvPr id="108553" name="Line 4"/>
          <p:cNvSpPr>
            <a:spLocks noChangeShapeType="1"/>
          </p:cNvSpPr>
          <p:nvPr/>
        </p:nvSpPr>
        <p:spPr bwMode="auto">
          <a:xfrm>
            <a:off x="2137773" y="3688740"/>
            <a:ext cx="1143000" cy="0"/>
          </a:xfrm>
          <a:prstGeom prst="line">
            <a:avLst/>
          </a:prstGeom>
          <a:noFill/>
          <a:ln w="63500">
            <a:solidFill>
              <a:schemeClr val="tx1"/>
            </a:solidFill>
            <a:round/>
            <a:headEnd/>
            <a:tailEnd type="triangle" w="med" len="med"/>
          </a:ln>
        </p:spPr>
        <p:txBody>
          <a:bodyPr/>
          <a:lstStyle/>
          <a:p>
            <a:endParaRPr lang="en-US" dirty="0">
              <a:latin typeface="Arial" pitchFamily="34" charset="0"/>
              <a:cs typeface="Arial" pitchFamily="34" charset="0"/>
            </a:endParaRPr>
          </a:p>
        </p:txBody>
      </p:sp>
      <p:sp>
        <p:nvSpPr>
          <p:cNvPr id="108554" name="Line 4"/>
          <p:cNvSpPr>
            <a:spLocks noChangeShapeType="1"/>
          </p:cNvSpPr>
          <p:nvPr/>
        </p:nvSpPr>
        <p:spPr bwMode="auto">
          <a:xfrm>
            <a:off x="2137773" y="4698350"/>
            <a:ext cx="1143000" cy="0"/>
          </a:xfrm>
          <a:prstGeom prst="line">
            <a:avLst/>
          </a:prstGeom>
          <a:noFill/>
          <a:ln w="63500">
            <a:solidFill>
              <a:schemeClr val="tx1"/>
            </a:solidFill>
            <a:round/>
            <a:headEnd/>
            <a:tailEnd type="triangle" w="med" len="med"/>
          </a:ln>
        </p:spPr>
        <p:txBody>
          <a:bodyPr/>
          <a:lstStyle/>
          <a:p>
            <a:endParaRPr lang="en-US" dirty="0">
              <a:latin typeface="Arial" pitchFamily="34" charset="0"/>
              <a:cs typeface="Arial" pitchFamily="34" charset="0"/>
            </a:endParaRPr>
          </a:p>
        </p:txBody>
      </p:sp>
      <p:sp>
        <p:nvSpPr>
          <p:cNvPr id="13" name="Rectangle 12"/>
          <p:cNvSpPr/>
          <p:nvPr/>
        </p:nvSpPr>
        <p:spPr bwMode="auto">
          <a:xfrm>
            <a:off x="3396331" y="1517145"/>
            <a:ext cx="3254417" cy="523220"/>
          </a:xfrm>
          <a:prstGeom prst="rect">
            <a:avLst/>
          </a:prstGeom>
        </p:spPr>
        <p:txBody>
          <a:bodyPr wrap="none">
            <a:spAutoFit/>
          </a:bodyPr>
          <a:lstStyle/>
          <a:p>
            <a:pPr algn="ctr" fontAlgn="auto">
              <a:spcBef>
                <a:spcPts val="0"/>
              </a:spcBef>
              <a:spcAft>
                <a:spcPts val="0"/>
              </a:spcAft>
              <a:defRPr/>
            </a:pPr>
            <a:r>
              <a:rPr lang="en-US" sz="2800" b="0" kern="10" dirty="0">
                <a:ln w="9525">
                  <a:solidFill>
                    <a:srgbClr val="000000"/>
                  </a:solidFill>
                  <a:round/>
                  <a:headEnd/>
                  <a:tailEnd/>
                </a:ln>
                <a:solidFill>
                  <a:prstClr val="black"/>
                </a:solidFill>
                <a:latin typeface="Arial" pitchFamily="34" charset="0"/>
                <a:cs typeface="Arial" pitchFamily="34" charset="0"/>
              </a:rPr>
              <a:t>LANE COVERAGE</a:t>
            </a:r>
          </a:p>
        </p:txBody>
      </p:sp>
      <p:sp>
        <p:nvSpPr>
          <p:cNvPr id="14" name="Rectangle 13"/>
          <p:cNvSpPr/>
          <p:nvPr/>
        </p:nvSpPr>
        <p:spPr bwMode="auto">
          <a:xfrm>
            <a:off x="3409134" y="2509072"/>
            <a:ext cx="3693127" cy="523220"/>
          </a:xfrm>
          <a:prstGeom prst="rect">
            <a:avLst/>
          </a:prstGeom>
        </p:spPr>
        <p:txBody>
          <a:bodyPr wrap="none">
            <a:spAutoFit/>
          </a:bodyPr>
          <a:lstStyle/>
          <a:p>
            <a:pPr algn="ctr" fontAlgn="auto">
              <a:spcBef>
                <a:spcPts val="0"/>
              </a:spcBef>
              <a:spcAft>
                <a:spcPts val="0"/>
              </a:spcAft>
              <a:defRPr/>
            </a:pPr>
            <a:r>
              <a:rPr lang="en-US" sz="2800" b="0" kern="10" dirty="0">
                <a:ln w="9525">
                  <a:solidFill>
                    <a:srgbClr val="000000"/>
                  </a:solidFill>
                  <a:round/>
                  <a:headEnd/>
                  <a:tailEnd/>
                </a:ln>
                <a:solidFill>
                  <a:prstClr val="black"/>
                </a:solidFill>
                <a:latin typeface="Arial" pitchFamily="34" charset="0"/>
                <a:cs typeface="Arial" pitchFamily="34" charset="0"/>
              </a:rPr>
              <a:t>OPERATOR STANCE</a:t>
            </a:r>
          </a:p>
        </p:txBody>
      </p:sp>
      <p:sp>
        <p:nvSpPr>
          <p:cNvPr id="15" name="Rectangle 14"/>
          <p:cNvSpPr/>
          <p:nvPr/>
        </p:nvSpPr>
        <p:spPr bwMode="auto">
          <a:xfrm>
            <a:off x="3393471" y="3442477"/>
            <a:ext cx="4589718" cy="523220"/>
          </a:xfrm>
          <a:prstGeom prst="rect">
            <a:avLst/>
          </a:prstGeom>
        </p:spPr>
        <p:txBody>
          <a:bodyPr wrap="none">
            <a:spAutoFit/>
          </a:bodyPr>
          <a:lstStyle/>
          <a:p>
            <a:pPr algn="ctr" fontAlgn="auto">
              <a:spcBef>
                <a:spcPts val="0"/>
              </a:spcBef>
              <a:spcAft>
                <a:spcPts val="0"/>
              </a:spcAft>
              <a:defRPr/>
            </a:pPr>
            <a:r>
              <a:rPr lang="en-US" sz="2800" b="0" kern="10" dirty="0">
                <a:ln w="9525">
                  <a:solidFill>
                    <a:srgbClr val="000000"/>
                  </a:solidFill>
                  <a:round/>
                  <a:headEnd/>
                  <a:tailEnd/>
                </a:ln>
                <a:solidFill>
                  <a:prstClr val="black"/>
                </a:solidFill>
                <a:latin typeface="Arial" pitchFamily="34" charset="0"/>
                <a:cs typeface="Arial" pitchFamily="34" charset="0"/>
              </a:rPr>
              <a:t>SEARCH HEAD POSITION</a:t>
            </a:r>
          </a:p>
        </p:txBody>
      </p:sp>
      <p:sp>
        <p:nvSpPr>
          <p:cNvPr id="16" name="Rectangle 15"/>
          <p:cNvSpPr/>
          <p:nvPr/>
        </p:nvSpPr>
        <p:spPr bwMode="auto">
          <a:xfrm>
            <a:off x="3389046" y="4394937"/>
            <a:ext cx="2786276" cy="523220"/>
          </a:xfrm>
          <a:prstGeom prst="rect">
            <a:avLst/>
          </a:prstGeom>
        </p:spPr>
        <p:txBody>
          <a:bodyPr wrap="none">
            <a:spAutoFit/>
          </a:bodyPr>
          <a:lstStyle/>
          <a:p>
            <a:pPr algn="ctr" fontAlgn="auto">
              <a:spcBef>
                <a:spcPts val="0"/>
              </a:spcBef>
              <a:spcAft>
                <a:spcPts val="0"/>
              </a:spcAft>
              <a:defRPr/>
            </a:pPr>
            <a:r>
              <a:rPr lang="en-US" sz="2800" b="0" kern="10" dirty="0">
                <a:ln w="9525">
                  <a:solidFill>
                    <a:srgbClr val="000000"/>
                  </a:solidFill>
                  <a:round/>
                  <a:headEnd/>
                  <a:tailEnd/>
                </a:ln>
                <a:solidFill>
                  <a:prstClr val="black"/>
                </a:solidFill>
                <a:latin typeface="Arial" pitchFamily="34" charset="0"/>
                <a:cs typeface="Arial" pitchFamily="34" charset="0"/>
              </a:rPr>
              <a:t>SWEEP SPEED</a:t>
            </a:r>
          </a:p>
        </p:txBody>
      </p:sp>
      <p:sp>
        <p:nvSpPr>
          <p:cNvPr id="17" name="TextBox 16"/>
          <p:cNvSpPr txBox="1"/>
          <p:nvPr/>
        </p:nvSpPr>
        <p:spPr>
          <a:xfrm>
            <a:off x="1676400" y="1485900"/>
            <a:ext cx="503664" cy="3539430"/>
          </a:xfrm>
          <a:prstGeom prst="rect">
            <a:avLst/>
          </a:prstGeom>
          <a:noFill/>
        </p:spPr>
        <p:txBody>
          <a:bodyPr wrap="none" rtlCol="0">
            <a:spAutoFit/>
          </a:bodyPr>
          <a:lstStyle/>
          <a:p>
            <a:pPr algn="ctr"/>
            <a:r>
              <a:rPr lang="en-US" sz="3200" b="1" dirty="0" smtClean="0">
                <a:latin typeface="Arial" pitchFamily="34" charset="0"/>
                <a:cs typeface="Arial" pitchFamily="34" charset="0"/>
              </a:rPr>
              <a:t>L</a:t>
            </a:r>
          </a:p>
          <a:p>
            <a:pPr algn="ct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O</a:t>
            </a:r>
          </a:p>
          <a:p>
            <a:pPr algn="ct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S</a:t>
            </a:r>
          </a:p>
          <a:p>
            <a:pPr algn="ctr"/>
            <a:endParaRPr lang="en-US" sz="3200" b="1" dirty="0" smtClean="0">
              <a:latin typeface="Arial" pitchFamily="34" charset="0"/>
              <a:cs typeface="Arial" pitchFamily="34" charset="0"/>
            </a:endParaRPr>
          </a:p>
          <a:p>
            <a:pPr algn="ctr"/>
            <a:r>
              <a:rPr lang="en-US" sz="3200" b="1" dirty="0" smtClean="0">
                <a:latin typeface="Arial" pitchFamily="34" charset="0"/>
                <a:cs typeface="Arial" pitchFamily="34" charset="0"/>
              </a:rPr>
              <a:t>S</a:t>
            </a:r>
            <a:endParaRPr lang="en-US" sz="32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2800" dirty="0" smtClean="0"/>
              <a:t>Search Areas</a:t>
            </a:r>
            <a:endParaRPr lang="en-US" sz="2800" dirty="0"/>
          </a:p>
        </p:txBody>
      </p:sp>
      <p:sp>
        <p:nvSpPr>
          <p:cNvPr id="4" name="Slide Number Placeholder 3"/>
          <p:cNvSpPr>
            <a:spLocks noGrp="1"/>
          </p:cNvSpPr>
          <p:nvPr>
            <p:ph type="sldNum" sz="quarter" idx="12"/>
          </p:nvPr>
        </p:nvSpPr>
        <p:spPr/>
        <p:txBody>
          <a:bodyPr/>
          <a:lstStyle/>
          <a:p>
            <a:pPr>
              <a:defRPr/>
            </a:pPr>
            <a:fld id="{D0BF7C18-33E7-4E5A-AC40-53A29FE5BC23}" type="slidenum">
              <a:rPr lang="en-US" smtClean="0">
                <a:latin typeface="Arial" pitchFamily="34" charset="0"/>
                <a:cs typeface="Arial" pitchFamily="34" charset="0"/>
              </a:rPr>
              <a:pPr>
                <a:defRPr/>
              </a:pPr>
              <a:t>9</a:t>
            </a:fld>
            <a:endParaRPr lang="en-US" dirty="0">
              <a:latin typeface="Arial" pitchFamily="34" charset="0"/>
              <a:cs typeface="Arial" pitchFamily="34" charset="0"/>
            </a:endParaRPr>
          </a:p>
        </p:txBody>
      </p:sp>
      <p:sp>
        <p:nvSpPr>
          <p:cNvPr id="35" name="Freeform 13"/>
          <p:cNvSpPr>
            <a:spLocks/>
          </p:cNvSpPr>
          <p:nvPr/>
        </p:nvSpPr>
        <p:spPr bwMode="auto">
          <a:xfrm>
            <a:off x="5376863" y="4803775"/>
            <a:ext cx="185737" cy="1063625"/>
          </a:xfrm>
          <a:custGeom>
            <a:avLst/>
            <a:gdLst>
              <a:gd name="T0" fmla="*/ 0 w 204716"/>
              <a:gd name="T1" fmla="*/ 0 h 777922"/>
              <a:gd name="T2" fmla="*/ 0 w 204716"/>
              <a:gd name="T3" fmla="*/ 0 h 777922"/>
              <a:gd name="T4" fmla="*/ 70070 w 204716"/>
              <a:gd name="T5" fmla="*/ 0 h 777922"/>
              <a:gd name="T6" fmla="*/ 70070 w 204716"/>
              <a:gd name="T7" fmla="*/ 21722602 h 777922"/>
              <a:gd name="T8" fmla="*/ 9343 w 204716"/>
              <a:gd name="T9" fmla="*/ 24278199 h 777922"/>
              <a:gd name="T10" fmla="*/ 0 w 204716"/>
              <a:gd name="T11" fmla="*/ 0 h 777922"/>
              <a:gd name="T12" fmla="*/ 0 60000 65536"/>
              <a:gd name="T13" fmla="*/ 0 60000 65536"/>
              <a:gd name="T14" fmla="*/ 0 60000 65536"/>
              <a:gd name="T15" fmla="*/ 0 60000 65536"/>
              <a:gd name="T16" fmla="*/ 0 60000 65536"/>
              <a:gd name="T17" fmla="*/ 0 60000 65536"/>
              <a:gd name="T18" fmla="*/ 0 w 204716"/>
              <a:gd name="T19" fmla="*/ 0 h 777922"/>
              <a:gd name="T20" fmla="*/ 204716 w 204716"/>
              <a:gd name="T21" fmla="*/ 777922 h 777922"/>
            </a:gdLst>
            <a:ahLst/>
            <a:cxnLst>
              <a:cxn ang="T12">
                <a:pos x="T0" y="T1"/>
              </a:cxn>
              <a:cxn ang="T13">
                <a:pos x="T2" y="T3"/>
              </a:cxn>
              <a:cxn ang="T14">
                <a:pos x="T4" y="T5"/>
              </a:cxn>
              <a:cxn ang="T15">
                <a:pos x="T6" y="T7"/>
              </a:cxn>
              <a:cxn ang="T16">
                <a:pos x="T8" y="T9"/>
              </a:cxn>
              <a:cxn ang="T17">
                <a:pos x="T10" y="T11"/>
              </a:cxn>
            </a:cxnLst>
            <a:rect l="T18" t="T19" r="T20" b="T21"/>
            <a:pathLst>
              <a:path w="204716" h="777922">
                <a:moveTo>
                  <a:pt x="0" y="0"/>
                </a:moveTo>
                <a:lnTo>
                  <a:pt x="0" y="0"/>
                </a:lnTo>
                <a:lnTo>
                  <a:pt x="204716" y="0"/>
                </a:lnTo>
                <a:lnTo>
                  <a:pt x="204716" y="696036"/>
                </a:lnTo>
                <a:lnTo>
                  <a:pt x="27295" y="777922"/>
                </a:lnTo>
                <a:lnTo>
                  <a:pt x="0" y="0"/>
                </a:lnTo>
                <a:close/>
              </a:path>
            </a:pathLst>
          </a:custGeom>
          <a:solidFill>
            <a:schemeClr val="bg1"/>
          </a:solidFill>
          <a:ln w="9525" cap="flat" cmpd="sng" algn="ctr">
            <a:noFill/>
            <a:prstDash val="solid"/>
            <a:round/>
            <a:headEnd type="none" w="med" len="med"/>
            <a:tailEnd type="none" w="med" len="med"/>
          </a:ln>
        </p:spPr>
        <p:txBody>
          <a:bodyPr/>
          <a:lstStyle/>
          <a:p>
            <a:endParaRPr lang="en-US" dirty="0">
              <a:latin typeface="Arial" pitchFamily="34" charset="0"/>
              <a:cs typeface="Arial" pitchFamily="34" charset="0"/>
            </a:endParaRPr>
          </a:p>
        </p:txBody>
      </p:sp>
      <p:sp>
        <p:nvSpPr>
          <p:cNvPr id="36" name="Freeform 14"/>
          <p:cNvSpPr>
            <a:spLocks/>
          </p:cNvSpPr>
          <p:nvPr/>
        </p:nvSpPr>
        <p:spPr bwMode="auto">
          <a:xfrm>
            <a:off x="3429000" y="4724400"/>
            <a:ext cx="876300" cy="1295400"/>
          </a:xfrm>
          <a:custGeom>
            <a:avLst/>
            <a:gdLst>
              <a:gd name="T0" fmla="*/ 5851330 w 723331"/>
              <a:gd name="T1" fmla="*/ 270378 h 1143000"/>
              <a:gd name="T2" fmla="*/ 0 w 723331"/>
              <a:gd name="T3" fmla="*/ 3136341 h 1143000"/>
              <a:gd name="T4" fmla="*/ 1256541 w 723331"/>
              <a:gd name="T5" fmla="*/ 3623010 h 1143000"/>
              <a:gd name="T6" fmla="*/ 2513076 w 723331"/>
              <a:gd name="T7" fmla="*/ 3924930 h 1143000"/>
              <a:gd name="T8" fmla="*/ 5654412 w 723331"/>
              <a:gd name="T9" fmla="*/ 4528767 h 1143000"/>
              <a:gd name="T10" fmla="*/ 5654426 w 723331"/>
              <a:gd name="T11" fmla="*/ 3924930 h 1143000"/>
              <a:gd name="T12" fmla="*/ 5963862 w 723331"/>
              <a:gd name="T13" fmla="*/ 0 h 1143000"/>
              <a:gd name="T14" fmla="*/ 5851330 w 723331"/>
              <a:gd name="T15" fmla="*/ 270378 h 1143000"/>
              <a:gd name="T16" fmla="*/ 0 60000 65536"/>
              <a:gd name="T17" fmla="*/ 0 60000 65536"/>
              <a:gd name="T18" fmla="*/ 0 60000 65536"/>
              <a:gd name="T19" fmla="*/ 0 60000 65536"/>
              <a:gd name="T20" fmla="*/ 0 60000 65536"/>
              <a:gd name="T21" fmla="*/ 0 60000 65536"/>
              <a:gd name="T22" fmla="*/ 0 60000 65536"/>
              <a:gd name="T23" fmla="*/ 0 60000 65536"/>
              <a:gd name="T24" fmla="*/ 0 w 723331"/>
              <a:gd name="T25" fmla="*/ 0 h 1143000"/>
              <a:gd name="T26" fmla="*/ 723331 w 723331"/>
              <a:gd name="T27" fmla="*/ 1143000 h 1143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3331" h="1143000">
                <a:moveTo>
                  <a:pt x="709683" y="68239"/>
                </a:moveTo>
                <a:cubicBezTo>
                  <a:pt x="589128" y="200167"/>
                  <a:pt x="92880" y="650543"/>
                  <a:pt x="0" y="791570"/>
                </a:cubicBezTo>
                <a:lnTo>
                  <a:pt x="152400" y="914400"/>
                </a:lnTo>
                <a:lnTo>
                  <a:pt x="304800" y="990600"/>
                </a:lnTo>
                <a:cubicBezTo>
                  <a:pt x="381000" y="1028700"/>
                  <a:pt x="622299" y="1143000"/>
                  <a:pt x="685799" y="1143000"/>
                </a:cubicBezTo>
                <a:cubicBezTo>
                  <a:pt x="685799" y="1092200"/>
                  <a:pt x="685800" y="1041400"/>
                  <a:pt x="685800" y="990600"/>
                </a:cubicBezTo>
                <a:lnTo>
                  <a:pt x="723331" y="0"/>
                </a:lnTo>
                <a:lnTo>
                  <a:pt x="709683" y="68239"/>
                </a:lnTo>
                <a:close/>
              </a:path>
            </a:pathLst>
          </a:custGeom>
          <a:solidFill>
            <a:schemeClr val="bg1"/>
          </a:solidFill>
          <a:ln w="9525" cap="flat" cmpd="sng" algn="ctr">
            <a:noFill/>
            <a:prstDash val="solid"/>
            <a:round/>
            <a:headEnd type="none" w="med" len="med"/>
            <a:tailEnd type="none" w="med" len="med"/>
          </a:ln>
        </p:spPr>
        <p:txBody>
          <a:bodyPr/>
          <a:lstStyle/>
          <a:p>
            <a:endParaRPr lang="en-US" dirty="0">
              <a:latin typeface="Arial" pitchFamily="34" charset="0"/>
              <a:cs typeface="Arial" pitchFamily="34" charset="0"/>
            </a:endParaRPr>
          </a:p>
        </p:txBody>
      </p:sp>
      <p:sp>
        <p:nvSpPr>
          <p:cNvPr id="38" name="Freeform 20"/>
          <p:cNvSpPr>
            <a:spLocks/>
          </p:cNvSpPr>
          <p:nvPr/>
        </p:nvSpPr>
        <p:spPr bwMode="auto">
          <a:xfrm>
            <a:off x="5867400" y="2743200"/>
            <a:ext cx="185738" cy="1063625"/>
          </a:xfrm>
          <a:custGeom>
            <a:avLst/>
            <a:gdLst>
              <a:gd name="T0" fmla="*/ 0 w 204716"/>
              <a:gd name="T1" fmla="*/ 0 h 777922"/>
              <a:gd name="T2" fmla="*/ 0 w 204716"/>
              <a:gd name="T3" fmla="*/ 0 h 777922"/>
              <a:gd name="T4" fmla="*/ 70074 w 204716"/>
              <a:gd name="T5" fmla="*/ 0 h 777922"/>
              <a:gd name="T6" fmla="*/ 70074 w 204716"/>
              <a:gd name="T7" fmla="*/ 21722602 h 777922"/>
              <a:gd name="T8" fmla="*/ 9343 w 204716"/>
              <a:gd name="T9" fmla="*/ 24278199 h 777922"/>
              <a:gd name="T10" fmla="*/ 0 w 204716"/>
              <a:gd name="T11" fmla="*/ 0 h 777922"/>
              <a:gd name="T12" fmla="*/ 0 60000 65536"/>
              <a:gd name="T13" fmla="*/ 0 60000 65536"/>
              <a:gd name="T14" fmla="*/ 0 60000 65536"/>
              <a:gd name="T15" fmla="*/ 0 60000 65536"/>
              <a:gd name="T16" fmla="*/ 0 60000 65536"/>
              <a:gd name="T17" fmla="*/ 0 60000 65536"/>
              <a:gd name="T18" fmla="*/ 0 w 204716"/>
              <a:gd name="T19" fmla="*/ 0 h 777922"/>
              <a:gd name="T20" fmla="*/ 204716 w 204716"/>
              <a:gd name="T21" fmla="*/ 777922 h 777922"/>
            </a:gdLst>
            <a:ahLst/>
            <a:cxnLst>
              <a:cxn ang="T12">
                <a:pos x="T0" y="T1"/>
              </a:cxn>
              <a:cxn ang="T13">
                <a:pos x="T2" y="T3"/>
              </a:cxn>
              <a:cxn ang="T14">
                <a:pos x="T4" y="T5"/>
              </a:cxn>
              <a:cxn ang="T15">
                <a:pos x="T6" y="T7"/>
              </a:cxn>
              <a:cxn ang="T16">
                <a:pos x="T8" y="T9"/>
              </a:cxn>
              <a:cxn ang="T17">
                <a:pos x="T10" y="T11"/>
              </a:cxn>
            </a:cxnLst>
            <a:rect l="T18" t="T19" r="T20" b="T21"/>
            <a:pathLst>
              <a:path w="204716" h="777922">
                <a:moveTo>
                  <a:pt x="0" y="0"/>
                </a:moveTo>
                <a:lnTo>
                  <a:pt x="0" y="0"/>
                </a:lnTo>
                <a:lnTo>
                  <a:pt x="204716" y="0"/>
                </a:lnTo>
                <a:lnTo>
                  <a:pt x="204716" y="696036"/>
                </a:lnTo>
                <a:lnTo>
                  <a:pt x="27295" y="777922"/>
                </a:lnTo>
                <a:lnTo>
                  <a:pt x="0" y="0"/>
                </a:lnTo>
                <a:close/>
              </a:path>
            </a:pathLst>
          </a:custGeom>
          <a:solidFill>
            <a:schemeClr val="bg1"/>
          </a:solidFill>
          <a:ln w="9525" cap="flat" cmpd="sng" algn="ctr">
            <a:noFill/>
            <a:prstDash val="solid"/>
            <a:round/>
            <a:headEnd type="none" w="med" len="med"/>
            <a:tailEnd type="none" w="med" len="med"/>
          </a:ln>
        </p:spPr>
        <p:txBody>
          <a:bodyPr/>
          <a:lstStyle/>
          <a:p>
            <a:endParaRPr lang="en-US" dirty="0">
              <a:latin typeface="Arial" pitchFamily="34" charset="0"/>
              <a:cs typeface="Arial" pitchFamily="34" charset="0"/>
            </a:endParaRPr>
          </a:p>
        </p:txBody>
      </p:sp>
      <p:sp>
        <p:nvSpPr>
          <p:cNvPr id="39" name="Freeform 21"/>
          <p:cNvSpPr>
            <a:spLocks/>
          </p:cNvSpPr>
          <p:nvPr/>
        </p:nvSpPr>
        <p:spPr bwMode="auto">
          <a:xfrm rot="-5400000">
            <a:off x="6304757" y="3067843"/>
            <a:ext cx="304800" cy="1179513"/>
          </a:xfrm>
          <a:custGeom>
            <a:avLst/>
            <a:gdLst>
              <a:gd name="T0" fmla="*/ 0 w 204716"/>
              <a:gd name="T1" fmla="*/ 0 h 777922"/>
              <a:gd name="T2" fmla="*/ 0 w 204716"/>
              <a:gd name="T3" fmla="*/ 0 h 777922"/>
              <a:gd name="T4" fmla="*/ 16317280 w 204716"/>
              <a:gd name="T5" fmla="*/ 0 h 777922"/>
              <a:gd name="T6" fmla="*/ 16317280 w 204716"/>
              <a:gd name="T7" fmla="*/ 67767387 h 777922"/>
              <a:gd name="T8" fmla="*/ 2175564 w 204716"/>
              <a:gd name="T9" fmla="*/ 75739921 h 777922"/>
              <a:gd name="T10" fmla="*/ 0 w 204716"/>
              <a:gd name="T11" fmla="*/ 0 h 777922"/>
              <a:gd name="T12" fmla="*/ 0 60000 65536"/>
              <a:gd name="T13" fmla="*/ 0 60000 65536"/>
              <a:gd name="T14" fmla="*/ 0 60000 65536"/>
              <a:gd name="T15" fmla="*/ 0 60000 65536"/>
              <a:gd name="T16" fmla="*/ 0 60000 65536"/>
              <a:gd name="T17" fmla="*/ 0 60000 65536"/>
              <a:gd name="T18" fmla="*/ 0 w 204716"/>
              <a:gd name="T19" fmla="*/ 0 h 777922"/>
              <a:gd name="T20" fmla="*/ 204716 w 204716"/>
              <a:gd name="T21" fmla="*/ 777922 h 777922"/>
            </a:gdLst>
            <a:ahLst/>
            <a:cxnLst>
              <a:cxn ang="T12">
                <a:pos x="T0" y="T1"/>
              </a:cxn>
              <a:cxn ang="T13">
                <a:pos x="T2" y="T3"/>
              </a:cxn>
              <a:cxn ang="T14">
                <a:pos x="T4" y="T5"/>
              </a:cxn>
              <a:cxn ang="T15">
                <a:pos x="T6" y="T7"/>
              </a:cxn>
              <a:cxn ang="T16">
                <a:pos x="T8" y="T9"/>
              </a:cxn>
              <a:cxn ang="T17">
                <a:pos x="T10" y="T11"/>
              </a:cxn>
            </a:cxnLst>
            <a:rect l="T18" t="T19" r="T20" b="T21"/>
            <a:pathLst>
              <a:path w="204716" h="777922">
                <a:moveTo>
                  <a:pt x="0" y="0"/>
                </a:moveTo>
                <a:lnTo>
                  <a:pt x="0" y="0"/>
                </a:lnTo>
                <a:lnTo>
                  <a:pt x="204716" y="0"/>
                </a:lnTo>
                <a:lnTo>
                  <a:pt x="204716" y="696036"/>
                </a:lnTo>
                <a:lnTo>
                  <a:pt x="27295" y="777922"/>
                </a:lnTo>
                <a:lnTo>
                  <a:pt x="0" y="0"/>
                </a:lnTo>
                <a:close/>
              </a:path>
            </a:pathLst>
          </a:custGeom>
          <a:solidFill>
            <a:schemeClr val="bg1"/>
          </a:solidFill>
          <a:ln w="9525" cap="flat" cmpd="sng" algn="ctr">
            <a:noFill/>
            <a:prstDash val="solid"/>
            <a:round/>
            <a:headEnd type="none" w="med" len="med"/>
            <a:tailEnd type="none" w="med" len="med"/>
          </a:ln>
        </p:spPr>
        <p:txBody>
          <a:bodyPr/>
          <a:lstStyle/>
          <a:p>
            <a:endParaRPr lang="en-US" dirty="0">
              <a:latin typeface="Arial" pitchFamily="34" charset="0"/>
              <a:cs typeface="Arial" pitchFamily="34" charset="0"/>
            </a:endParaRPr>
          </a:p>
        </p:txBody>
      </p:sp>
      <p:sp>
        <p:nvSpPr>
          <p:cNvPr id="40" name="Freeform 22"/>
          <p:cNvSpPr>
            <a:spLocks/>
          </p:cNvSpPr>
          <p:nvPr/>
        </p:nvSpPr>
        <p:spPr bwMode="auto">
          <a:xfrm rot="5400000">
            <a:off x="4114800" y="1600200"/>
            <a:ext cx="685800" cy="2819400"/>
          </a:xfrm>
          <a:custGeom>
            <a:avLst/>
            <a:gdLst>
              <a:gd name="T0" fmla="*/ 0 w 204716"/>
              <a:gd name="T1" fmla="*/ 0 h 777922"/>
              <a:gd name="T2" fmla="*/ 0 w 204716"/>
              <a:gd name="T3" fmla="*/ 0 h 777922"/>
              <a:gd name="T4" fmla="*/ 2147483647 w 204716"/>
              <a:gd name="T5" fmla="*/ 0 h 777922"/>
              <a:gd name="T6" fmla="*/ 2147483647 w 204716"/>
              <a:gd name="T7" fmla="*/ 2147483647 h 777922"/>
              <a:gd name="T8" fmla="*/ 2147483647 w 204716"/>
              <a:gd name="T9" fmla="*/ 2147483647 h 777922"/>
              <a:gd name="T10" fmla="*/ 0 w 204716"/>
              <a:gd name="T11" fmla="*/ 0 h 777922"/>
              <a:gd name="T12" fmla="*/ 0 60000 65536"/>
              <a:gd name="T13" fmla="*/ 0 60000 65536"/>
              <a:gd name="T14" fmla="*/ 0 60000 65536"/>
              <a:gd name="T15" fmla="*/ 0 60000 65536"/>
              <a:gd name="T16" fmla="*/ 0 60000 65536"/>
              <a:gd name="T17" fmla="*/ 0 60000 65536"/>
              <a:gd name="T18" fmla="*/ 0 w 204716"/>
              <a:gd name="T19" fmla="*/ 0 h 777922"/>
              <a:gd name="T20" fmla="*/ 204716 w 204716"/>
              <a:gd name="T21" fmla="*/ 777922 h 777922"/>
            </a:gdLst>
            <a:ahLst/>
            <a:cxnLst>
              <a:cxn ang="T12">
                <a:pos x="T0" y="T1"/>
              </a:cxn>
              <a:cxn ang="T13">
                <a:pos x="T2" y="T3"/>
              </a:cxn>
              <a:cxn ang="T14">
                <a:pos x="T4" y="T5"/>
              </a:cxn>
              <a:cxn ang="T15">
                <a:pos x="T6" y="T7"/>
              </a:cxn>
              <a:cxn ang="T16">
                <a:pos x="T8" y="T9"/>
              </a:cxn>
              <a:cxn ang="T17">
                <a:pos x="T10" y="T11"/>
              </a:cxn>
            </a:cxnLst>
            <a:rect l="T18" t="T19" r="T20" b="T21"/>
            <a:pathLst>
              <a:path w="204716" h="777922">
                <a:moveTo>
                  <a:pt x="0" y="0"/>
                </a:moveTo>
                <a:lnTo>
                  <a:pt x="0" y="0"/>
                </a:lnTo>
                <a:lnTo>
                  <a:pt x="204716" y="0"/>
                </a:lnTo>
                <a:lnTo>
                  <a:pt x="204716" y="696036"/>
                </a:lnTo>
                <a:lnTo>
                  <a:pt x="27295" y="777922"/>
                </a:lnTo>
                <a:lnTo>
                  <a:pt x="0" y="0"/>
                </a:lnTo>
                <a:close/>
              </a:path>
            </a:pathLst>
          </a:custGeom>
          <a:solidFill>
            <a:schemeClr val="bg1"/>
          </a:solidFill>
          <a:ln w="9525" cap="flat" cmpd="sng" algn="ctr">
            <a:noFill/>
            <a:prstDash val="solid"/>
            <a:round/>
            <a:headEnd type="none" w="med" len="med"/>
            <a:tailEnd type="none" w="med" len="med"/>
          </a:ln>
        </p:spPr>
        <p:txBody>
          <a:bodyPr/>
          <a:lstStyle/>
          <a:p>
            <a:endParaRPr lang="en-US" dirty="0">
              <a:latin typeface="Arial" pitchFamily="34" charset="0"/>
              <a:cs typeface="Arial" pitchFamily="34" charset="0"/>
            </a:endParaRPr>
          </a:p>
        </p:txBody>
      </p:sp>
      <p:grpSp>
        <p:nvGrpSpPr>
          <p:cNvPr id="15" name="Group 1"/>
          <p:cNvGrpSpPr>
            <a:grpSpLocks/>
          </p:cNvGrpSpPr>
          <p:nvPr/>
        </p:nvGrpSpPr>
        <p:grpSpPr bwMode="auto">
          <a:xfrm>
            <a:off x="2358077" y="1694854"/>
            <a:ext cx="3070225" cy="4487862"/>
            <a:chOff x="3127" y="5275"/>
            <a:chExt cx="4835" cy="7403"/>
          </a:xfrm>
        </p:grpSpPr>
        <p:grpSp>
          <p:nvGrpSpPr>
            <p:cNvPr id="16" name="Group 15"/>
            <p:cNvGrpSpPr>
              <a:grpSpLocks/>
            </p:cNvGrpSpPr>
            <p:nvPr/>
          </p:nvGrpSpPr>
          <p:grpSpPr bwMode="auto">
            <a:xfrm>
              <a:off x="5224" y="5291"/>
              <a:ext cx="1602" cy="7387"/>
              <a:chOff x="5224" y="5291"/>
              <a:chExt cx="1602" cy="7387"/>
            </a:xfrm>
          </p:grpSpPr>
          <p:sp>
            <p:nvSpPr>
              <p:cNvPr id="104" name="Freeform 3"/>
              <p:cNvSpPr>
                <a:spLocks/>
              </p:cNvSpPr>
              <p:nvPr/>
            </p:nvSpPr>
            <p:spPr bwMode="auto">
              <a:xfrm>
                <a:off x="5224" y="5291"/>
                <a:ext cx="1602" cy="7387"/>
              </a:xfrm>
              <a:custGeom>
                <a:avLst/>
                <a:gdLst>
                  <a:gd name="T0" fmla="*/ 0 w 1602"/>
                  <a:gd name="T1" fmla="*/ 7387 h 7387"/>
                  <a:gd name="T2" fmla="*/ 1602 w 1602"/>
                  <a:gd name="T3" fmla="*/ 7387 h 7387"/>
                  <a:gd name="T4" fmla="*/ 1602 w 1602"/>
                  <a:gd name="T5" fmla="*/ 0 h 7387"/>
                  <a:gd name="T6" fmla="*/ 0 w 1602"/>
                  <a:gd name="T7" fmla="*/ 0 h 7387"/>
                  <a:gd name="T8" fmla="*/ 0 w 1602"/>
                  <a:gd name="T9" fmla="*/ 7387 h 7387"/>
                  <a:gd name="T10" fmla="*/ 0 60000 65536"/>
                  <a:gd name="T11" fmla="*/ 0 60000 65536"/>
                  <a:gd name="T12" fmla="*/ 0 60000 65536"/>
                  <a:gd name="T13" fmla="*/ 0 60000 65536"/>
                  <a:gd name="T14" fmla="*/ 0 60000 65536"/>
                  <a:gd name="T15" fmla="*/ 0 w 1602"/>
                  <a:gd name="T16" fmla="*/ 0 h 7387"/>
                  <a:gd name="T17" fmla="*/ 1602 w 1602"/>
                  <a:gd name="T18" fmla="*/ 7387 h 7387"/>
                </a:gdLst>
                <a:ahLst/>
                <a:cxnLst>
                  <a:cxn ang="T10">
                    <a:pos x="T0" y="T1"/>
                  </a:cxn>
                  <a:cxn ang="T11">
                    <a:pos x="T2" y="T3"/>
                  </a:cxn>
                  <a:cxn ang="T12">
                    <a:pos x="T4" y="T5"/>
                  </a:cxn>
                  <a:cxn ang="T13">
                    <a:pos x="T6" y="T7"/>
                  </a:cxn>
                  <a:cxn ang="T14">
                    <a:pos x="T8" y="T9"/>
                  </a:cxn>
                </a:cxnLst>
                <a:rect l="T15" t="T16" r="T17" b="T18"/>
                <a:pathLst>
                  <a:path w="1602" h="7387">
                    <a:moveTo>
                      <a:pt x="0" y="7387"/>
                    </a:moveTo>
                    <a:lnTo>
                      <a:pt x="1602" y="7387"/>
                    </a:lnTo>
                    <a:lnTo>
                      <a:pt x="1602" y="0"/>
                    </a:lnTo>
                    <a:lnTo>
                      <a:pt x="0" y="0"/>
                    </a:lnTo>
                    <a:lnTo>
                      <a:pt x="0" y="7387"/>
                    </a:lnTo>
                  </a:path>
                </a:pathLst>
              </a:custGeom>
              <a:solidFill>
                <a:srgbClr val="D4A97E"/>
              </a:solidFill>
              <a:ln w="9525">
                <a:noFill/>
                <a:round/>
                <a:headEnd/>
                <a:tailEnd/>
              </a:ln>
            </p:spPr>
            <p:txBody>
              <a:bodyPr/>
              <a:lstStyle/>
              <a:p>
                <a:endParaRPr lang="en-US" dirty="0">
                  <a:latin typeface="Arial" pitchFamily="34" charset="0"/>
                  <a:cs typeface="Arial" pitchFamily="34" charset="0"/>
                </a:endParaRPr>
              </a:p>
            </p:txBody>
          </p:sp>
        </p:grpSp>
        <p:grpSp>
          <p:nvGrpSpPr>
            <p:cNvPr id="17" name="Group 4"/>
            <p:cNvGrpSpPr>
              <a:grpSpLocks/>
            </p:cNvGrpSpPr>
            <p:nvPr/>
          </p:nvGrpSpPr>
          <p:grpSpPr bwMode="auto">
            <a:xfrm>
              <a:off x="5559" y="8648"/>
              <a:ext cx="200" cy="184"/>
              <a:chOff x="5559" y="8648"/>
              <a:chExt cx="200" cy="184"/>
            </a:xfrm>
          </p:grpSpPr>
          <p:sp>
            <p:nvSpPr>
              <p:cNvPr id="103" name="Freeform 5"/>
              <p:cNvSpPr>
                <a:spLocks/>
              </p:cNvSpPr>
              <p:nvPr/>
            </p:nvSpPr>
            <p:spPr bwMode="auto">
              <a:xfrm>
                <a:off x="5559" y="8648"/>
                <a:ext cx="200" cy="184"/>
              </a:xfrm>
              <a:custGeom>
                <a:avLst/>
                <a:gdLst>
                  <a:gd name="T0" fmla="*/ 99 w 200"/>
                  <a:gd name="T1" fmla="*/ 0 h 184"/>
                  <a:gd name="T2" fmla="*/ 35 w 200"/>
                  <a:gd name="T3" fmla="*/ 21 h 184"/>
                  <a:gd name="T4" fmla="*/ 0 w 200"/>
                  <a:gd name="T5" fmla="*/ 74 h 184"/>
                  <a:gd name="T6" fmla="*/ 2 w 200"/>
                  <a:gd name="T7" fmla="*/ 100 h 184"/>
                  <a:gd name="T8" fmla="*/ 31 w 200"/>
                  <a:gd name="T9" fmla="*/ 159 h 184"/>
                  <a:gd name="T10" fmla="*/ 87 w 200"/>
                  <a:gd name="T11" fmla="*/ 185 h 184"/>
                  <a:gd name="T12" fmla="*/ 114 w 200"/>
                  <a:gd name="T13" fmla="*/ 183 h 184"/>
                  <a:gd name="T14" fmla="*/ 175 w 200"/>
                  <a:gd name="T15" fmla="*/ 153 h 184"/>
                  <a:gd name="T16" fmla="*/ 201 w 200"/>
                  <a:gd name="T17" fmla="*/ 100 h 184"/>
                  <a:gd name="T18" fmla="*/ 198 w 200"/>
                  <a:gd name="T19" fmla="*/ 77 h 184"/>
                  <a:gd name="T20" fmla="*/ 164 w 200"/>
                  <a:gd name="T21" fmla="*/ 22 h 184"/>
                  <a:gd name="T22" fmla="*/ 102 w 200"/>
                  <a:gd name="T23" fmla="*/ 0 h 184"/>
                  <a:gd name="T24" fmla="*/ 99 w 200"/>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84"/>
                  <a:gd name="T41" fmla="*/ 200 w 200"/>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84">
                    <a:moveTo>
                      <a:pt x="99" y="0"/>
                    </a:moveTo>
                    <a:lnTo>
                      <a:pt x="35" y="21"/>
                    </a:lnTo>
                    <a:lnTo>
                      <a:pt x="0" y="74"/>
                    </a:lnTo>
                    <a:lnTo>
                      <a:pt x="2" y="100"/>
                    </a:lnTo>
                    <a:lnTo>
                      <a:pt x="31" y="159"/>
                    </a:lnTo>
                    <a:lnTo>
                      <a:pt x="87" y="185"/>
                    </a:lnTo>
                    <a:lnTo>
                      <a:pt x="114" y="183"/>
                    </a:lnTo>
                    <a:lnTo>
                      <a:pt x="175" y="153"/>
                    </a:lnTo>
                    <a:lnTo>
                      <a:pt x="201" y="100"/>
                    </a:lnTo>
                    <a:lnTo>
                      <a:pt x="198" y="77"/>
                    </a:lnTo>
                    <a:lnTo>
                      <a:pt x="164" y="22"/>
                    </a:lnTo>
                    <a:lnTo>
                      <a:pt x="102" y="0"/>
                    </a:lnTo>
                    <a:lnTo>
                      <a:pt x="99"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sp>
          <p:nvSpPr>
            <p:cNvPr id="18" name="Freeform 7"/>
            <p:cNvSpPr>
              <a:spLocks/>
            </p:cNvSpPr>
            <p:nvPr/>
          </p:nvSpPr>
          <p:spPr bwMode="auto">
            <a:xfrm>
              <a:off x="5559" y="8648"/>
              <a:ext cx="200" cy="184"/>
            </a:xfrm>
            <a:custGeom>
              <a:avLst/>
              <a:gdLst>
                <a:gd name="T0" fmla="*/ 99 w 200"/>
                <a:gd name="T1" fmla="*/ 0 h 184"/>
                <a:gd name="T2" fmla="*/ 35 w 200"/>
                <a:gd name="T3" fmla="*/ 21 h 184"/>
                <a:gd name="T4" fmla="*/ 0 w 200"/>
                <a:gd name="T5" fmla="*/ 74 h 184"/>
                <a:gd name="T6" fmla="*/ 2 w 200"/>
                <a:gd name="T7" fmla="*/ 100 h 184"/>
                <a:gd name="T8" fmla="*/ 31 w 200"/>
                <a:gd name="T9" fmla="*/ 159 h 184"/>
                <a:gd name="T10" fmla="*/ 87 w 200"/>
                <a:gd name="T11" fmla="*/ 185 h 184"/>
                <a:gd name="T12" fmla="*/ 114 w 200"/>
                <a:gd name="T13" fmla="*/ 183 h 184"/>
                <a:gd name="T14" fmla="*/ 175 w 200"/>
                <a:gd name="T15" fmla="*/ 153 h 184"/>
                <a:gd name="T16" fmla="*/ 201 w 200"/>
                <a:gd name="T17" fmla="*/ 100 h 184"/>
                <a:gd name="T18" fmla="*/ 198 w 200"/>
                <a:gd name="T19" fmla="*/ 77 h 184"/>
                <a:gd name="T20" fmla="*/ 164 w 200"/>
                <a:gd name="T21" fmla="*/ 22 h 184"/>
                <a:gd name="T22" fmla="*/ 102 w 200"/>
                <a:gd name="T23" fmla="*/ 0 h 184"/>
                <a:gd name="T24" fmla="*/ 99 w 200"/>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0"/>
                <a:gd name="T40" fmla="*/ 0 h 184"/>
                <a:gd name="T41" fmla="*/ 200 w 200"/>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0" h="184">
                  <a:moveTo>
                    <a:pt x="99" y="0"/>
                  </a:moveTo>
                  <a:lnTo>
                    <a:pt x="35" y="21"/>
                  </a:lnTo>
                  <a:lnTo>
                    <a:pt x="0" y="74"/>
                  </a:lnTo>
                  <a:lnTo>
                    <a:pt x="2" y="100"/>
                  </a:lnTo>
                  <a:lnTo>
                    <a:pt x="31" y="159"/>
                  </a:lnTo>
                  <a:lnTo>
                    <a:pt x="87" y="185"/>
                  </a:lnTo>
                  <a:lnTo>
                    <a:pt x="114" y="183"/>
                  </a:lnTo>
                  <a:lnTo>
                    <a:pt x="175" y="153"/>
                  </a:lnTo>
                  <a:lnTo>
                    <a:pt x="201" y="100"/>
                  </a:lnTo>
                  <a:lnTo>
                    <a:pt x="198" y="77"/>
                  </a:lnTo>
                  <a:lnTo>
                    <a:pt x="164" y="22"/>
                  </a:lnTo>
                  <a:lnTo>
                    <a:pt x="102" y="0"/>
                  </a:lnTo>
                  <a:lnTo>
                    <a:pt x="99"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nvGrpSpPr>
            <p:cNvPr id="19" name="Group 9"/>
            <p:cNvGrpSpPr>
              <a:grpSpLocks/>
            </p:cNvGrpSpPr>
            <p:nvPr/>
          </p:nvGrpSpPr>
          <p:grpSpPr bwMode="auto">
            <a:xfrm>
              <a:off x="4759" y="6900"/>
              <a:ext cx="1180" cy="1810"/>
              <a:chOff x="4759" y="6900"/>
              <a:chExt cx="1180" cy="1810"/>
            </a:xfrm>
          </p:grpSpPr>
          <p:sp>
            <p:nvSpPr>
              <p:cNvPr id="102" name="Freeform 10"/>
              <p:cNvSpPr>
                <a:spLocks/>
              </p:cNvSpPr>
              <p:nvPr/>
            </p:nvSpPr>
            <p:spPr bwMode="auto">
              <a:xfrm>
                <a:off x="4759" y="6900"/>
                <a:ext cx="1180" cy="1810"/>
              </a:xfrm>
              <a:custGeom>
                <a:avLst/>
                <a:gdLst>
                  <a:gd name="T0" fmla="*/ 863 w 1180"/>
                  <a:gd name="T1" fmla="*/ 1811 h 1810"/>
                  <a:gd name="T2" fmla="*/ 871 w 1180"/>
                  <a:gd name="T3" fmla="*/ 1802 h 1810"/>
                  <a:gd name="T4" fmla="*/ 881 w 1180"/>
                  <a:gd name="T5" fmla="*/ 1796 h 1810"/>
                  <a:gd name="T6" fmla="*/ 892 w 1180"/>
                  <a:gd name="T7" fmla="*/ 1794 h 1810"/>
                  <a:gd name="T8" fmla="*/ 903 w 1180"/>
                  <a:gd name="T9" fmla="*/ 1792 h 1810"/>
                  <a:gd name="T10" fmla="*/ 915 w 1180"/>
                  <a:gd name="T11" fmla="*/ 1794 h 1810"/>
                  <a:gd name="T12" fmla="*/ 925 w 1180"/>
                  <a:gd name="T13" fmla="*/ 1799 h 1810"/>
                  <a:gd name="T14" fmla="*/ 1180 w 1180"/>
                  <a:gd name="T15" fmla="*/ 102 h 1810"/>
                  <a:gd name="T16" fmla="*/ 1117 w 1180"/>
                  <a:gd name="T17" fmla="*/ 76 h 1810"/>
                  <a:gd name="T18" fmla="*/ 1054 w 1180"/>
                  <a:gd name="T19" fmla="*/ 53 h 1810"/>
                  <a:gd name="T20" fmla="*/ 991 w 1180"/>
                  <a:gd name="T21" fmla="*/ 35 h 1810"/>
                  <a:gd name="T22" fmla="*/ 928 w 1180"/>
                  <a:gd name="T23" fmla="*/ 20 h 1810"/>
                  <a:gd name="T24" fmla="*/ 865 w 1180"/>
                  <a:gd name="T25" fmla="*/ 9 h 1810"/>
                  <a:gd name="T26" fmla="*/ 801 w 1180"/>
                  <a:gd name="T27" fmla="*/ 3 h 1810"/>
                  <a:gd name="T28" fmla="*/ 738 w 1180"/>
                  <a:gd name="T29" fmla="*/ 0 h 1810"/>
                  <a:gd name="T30" fmla="*/ 707 w 1180"/>
                  <a:gd name="T31" fmla="*/ 1 h 1810"/>
                  <a:gd name="T32" fmla="*/ 645 w 1180"/>
                  <a:gd name="T33" fmla="*/ 4 h 1810"/>
                  <a:gd name="T34" fmla="*/ 583 w 1180"/>
                  <a:gd name="T35" fmla="*/ 12 h 1810"/>
                  <a:gd name="T36" fmla="*/ 522 w 1180"/>
                  <a:gd name="T37" fmla="*/ 23 h 1810"/>
                  <a:gd name="T38" fmla="*/ 461 w 1180"/>
                  <a:gd name="T39" fmla="*/ 39 h 1810"/>
                  <a:gd name="T40" fmla="*/ 402 w 1180"/>
                  <a:gd name="T41" fmla="*/ 59 h 1810"/>
                  <a:gd name="T42" fmla="*/ 343 w 1180"/>
                  <a:gd name="T43" fmla="*/ 82 h 1810"/>
                  <a:gd name="T44" fmla="*/ 287 w 1180"/>
                  <a:gd name="T45" fmla="*/ 110 h 1810"/>
                  <a:gd name="T46" fmla="*/ 231 w 1180"/>
                  <a:gd name="T47" fmla="*/ 141 h 1810"/>
                  <a:gd name="T48" fmla="*/ 177 w 1180"/>
                  <a:gd name="T49" fmla="*/ 176 h 1810"/>
                  <a:gd name="T50" fmla="*/ 124 w 1180"/>
                  <a:gd name="T51" fmla="*/ 215 h 1810"/>
                  <a:gd name="T52" fmla="*/ 73 w 1180"/>
                  <a:gd name="T53" fmla="*/ 257 h 1810"/>
                  <a:gd name="T54" fmla="*/ 24 w 1180"/>
                  <a:gd name="T55" fmla="*/ 303 h 1810"/>
                  <a:gd name="T56" fmla="*/ 0 w 1180"/>
                  <a:gd name="T57" fmla="*/ 328 h 1810"/>
                  <a:gd name="T58" fmla="*/ 863 w 1180"/>
                  <a:gd name="T59" fmla="*/ 1811 h 18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80"/>
                  <a:gd name="T91" fmla="*/ 0 h 1810"/>
                  <a:gd name="T92" fmla="*/ 1180 w 1180"/>
                  <a:gd name="T93" fmla="*/ 1810 h 18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80" h="1810">
                    <a:moveTo>
                      <a:pt x="863" y="1811"/>
                    </a:moveTo>
                    <a:lnTo>
                      <a:pt x="871" y="1802"/>
                    </a:lnTo>
                    <a:lnTo>
                      <a:pt x="881" y="1796"/>
                    </a:lnTo>
                    <a:lnTo>
                      <a:pt x="892" y="1794"/>
                    </a:lnTo>
                    <a:lnTo>
                      <a:pt x="903" y="1792"/>
                    </a:lnTo>
                    <a:lnTo>
                      <a:pt x="915" y="1794"/>
                    </a:lnTo>
                    <a:lnTo>
                      <a:pt x="925" y="1799"/>
                    </a:lnTo>
                    <a:lnTo>
                      <a:pt x="1180" y="102"/>
                    </a:lnTo>
                    <a:lnTo>
                      <a:pt x="1117" y="76"/>
                    </a:lnTo>
                    <a:lnTo>
                      <a:pt x="1054" y="53"/>
                    </a:lnTo>
                    <a:lnTo>
                      <a:pt x="991" y="35"/>
                    </a:lnTo>
                    <a:lnTo>
                      <a:pt x="928" y="20"/>
                    </a:lnTo>
                    <a:lnTo>
                      <a:pt x="865" y="9"/>
                    </a:lnTo>
                    <a:lnTo>
                      <a:pt x="801" y="3"/>
                    </a:lnTo>
                    <a:lnTo>
                      <a:pt x="738" y="0"/>
                    </a:lnTo>
                    <a:lnTo>
                      <a:pt x="707" y="1"/>
                    </a:lnTo>
                    <a:lnTo>
                      <a:pt x="645" y="4"/>
                    </a:lnTo>
                    <a:lnTo>
                      <a:pt x="583" y="12"/>
                    </a:lnTo>
                    <a:lnTo>
                      <a:pt x="522" y="23"/>
                    </a:lnTo>
                    <a:lnTo>
                      <a:pt x="461" y="39"/>
                    </a:lnTo>
                    <a:lnTo>
                      <a:pt x="402" y="59"/>
                    </a:lnTo>
                    <a:lnTo>
                      <a:pt x="343" y="82"/>
                    </a:lnTo>
                    <a:lnTo>
                      <a:pt x="287" y="110"/>
                    </a:lnTo>
                    <a:lnTo>
                      <a:pt x="231" y="141"/>
                    </a:lnTo>
                    <a:lnTo>
                      <a:pt x="177" y="176"/>
                    </a:lnTo>
                    <a:lnTo>
                      <a:pt x="124" y="215"/>
                    </a:lnTo>
                    <a:lnTo>
                      <a:pt x="73" y="257"/>
                    </a:lnTo>
                    <a:lnTo>
                      <a:pt x="24" y="303"/>
                    </a:lnTo>
                    <a:lnTo>
                      <a:pt x="0" y="328"/>
                    </a:lnTo>
                    <a:lnTo>
                      <a:pt x="863" y="1811"/>
                    </a:lnTo>
                    <a:close/>
                  </a:path>
                </a:pathLst>
              </a:custGeom>
              <a:solidFill>
                <a:srgbClr val="00B050">
                  <a:alpha val="79999"/>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0" name="Group 11"/>
            <p:cNvGrpSpPr>
              <a:grpSpLocks/>
            </p:cNvGrpSpPr>
            <p:nvPr/>
          </p:nvGrpSpPr>
          <p:grpSpPr bwMode="auto">
            <a:xfrm>
              <a:off x="6397" y="7021"/>
              <a:ext cx="192" cy="192"/>
              <a:chOff x="6397" y="7021"/>
              <a:chExt cx="192" cy="192"/>
            </a:xfrm>
          </p:grpSpPr>
          <p:sp>
            <p:nvSpPr>
              <p:cNvPr id="101" name="Freeform 12"/>
              <p:cNvSpPr>
                <a:spLocks/>
              </p:cNvSpPr>
              <p:nvPr/>
            </p:nvSpPr>
            <p:spPr bwMode="auto">
              <a:xfrm>
                <a:off x="6397" y="7021"/>
                <a:ext cx="192" cy="192"/>
              </a:xfrm>
              <a:custGeom>
                <a:avLst/>
                <a:gdLst>
                  <a:gd name="T0" fmla="*/ 101 w 192"/>
                  <a:gd name="T1" fmla="*/ 0 h 192"/>
                  <a:gd name="T2" fmla="*/ 33 w 192"/>
                  <a:gd name="T3" fmla="*/ 28 h 192"/>
                  <a:gd name="T4" fmla="*/ 1 w 192"/>
                  <a:gd name="T5" fmla="*/ 88 h 192"/>
                  <a:gd name="T6" fmla="*/ 0 w 192"/>
                  <a:gd name="T7" fmla="*/ 107 h 192"/>
                  <a:gd name="T8" fmla="*/ 2 w 192"/>
                  <a:gd name="T9" fmla="*/ 126 h 192"/>
                  <a:gd name="T10" fmla="*/ 52 w 192"/>
                  <a:gd name="T11" fmla="*/ 183 h 192"/>
                  <a:gd name="T12" fmla="*/ 89 w 192"/>
                  <a:gd name="T13" fmla="*/ 192 h 192"/>
                  <a:gd name="T14" fmla="*/ 107 w 192"/>
                  <a:gd name="T15" fmla="*/ 191 h 192"/>
                  <a:gd name="T16" fmla="*/ 170 w 192"/>
                  <a:gd name="T17" fmla="*/ 150 h 192"/>
                  <a:gd name="T18" fmla="*/ 192 w 192"/>
                  <a:gd name="T19" fmla="*/ 93 h 192"/>
                  <a:gd name="T20" fmla="*/ 192 w 192"/>
                  <a:gd name="T21" fmla="*/ 75 h 192"/>
                  <a:gd name="T22" fmla="*/ 155 w 192"/>
                  <a:gd name="T23" fmla="*/ 15 h 192"/>
                  <a:gd name="T24" fmla="*/ 101 w 192"/>
                  <a:gd name="T25" fmla="*/ 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192"/>
                  <a:gd name="T41" fmla="*/ 192 w 192"/>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192">
                    <a:moveTo>
                      <a:pt x="101" y="0"/>
                    </a:moveTo>
                    <a:lnTo>
                      <a:pt x="33" y="28"/>
                    </a:lnTo>
                    <a:lnTo>
                      <a:pt x="1" y="88"/>
                    </a:lnTo>
                    <a:lnTo>
                      <a:pt x="0" y="107"/>
                    </a:lnTo>
                    <a:lnTo>
                      <a:pt x="2" y="126"/>
                    </a:lnTo>
                    <a:lnTo>
                      <a:pt x="52" y="183"/>
                    </a:lnTo>
                    <a:lnTo>
                      <a:pt x="89" y="192"/>
                    </a:lnTo>
                    <a:lnTo>
                      <a:pt x="107" y="191"/>
                    </a:lnTo>
                    <a:lnTo>
                      <a:pt x="170" y="150"/>
                    </a:lnTo>
                    <a:lnTo>
                      <a:pt x="192" y="93"/>
                    </a:lnTo>
                    <a:lnTo>
                      <a:pt x="192" y="75"/>
                    </a:lnTo>
                    <a:lnTo>
                      <a:pt x="155" y="15"/>
                    </a:lnTo>
                    <a:lnTo>
                      <a:pt x="101"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21" name="Group 13"/>
            <p:cNvGrpSpPr>
              <a:grpSpLocks/>
            </p:cNvGrpSpPr>
            <p:nvPr/>
          </p:nvGrpSpPr>
          <p:grpSpPr bwMode="auto">
            <a:xfrm>
              <a:off x="6397" y="7021"/>
              <a:ext cx="192" cy="192"/>
              <a:chOff x="6397" y="7021"/>
              <a:chExt cx="192" cy="192"/>
            </a:xfrm>
          </p:grpSpPr>
          <p:sp>
            <p:nvSpPr>
              <p:cNvPr id="99" name="Freeform 14"/>
              <p:cNvSpPr>
                <a:spLocks/>
              </p:cNvSpPr>
              <p:nvPr/>
            </p:nvSpPr>
            <p:spPr bwMode="auto">
              <a:xfrm>
                <a:off x="6397" y="7021"/>
                <a:ext cx="192" cy="192"/>
              </a:xfrm>
              <a:custGeom>
                <a:avLst/>
                <a:gdLst>
                  <a:gd name="T0" fmla="*/ 28 w 192"/>
                  <a:gd name="T1" fmla="*/ 34 h 192"/>
                  <a:gd name="T2" fmla="*/ 15 w 192"/>
                  <a:gd name="T3" fmla="*/ 51 h 192"/>
                  <a:gd name="T4" fmla="*/ 7 w 192"/>
                  <a:gd name="T5" fmla="*/ 69 h 192"/>
                  <a:gd name="T6" fmla="*/ 1 w 192"/>
                  <a:gd name="T7" fmla="*/ 88 h 192"/>
                  <a:gd name="T8" fmla="*/ 0 w 192"/>
                  <a:gd name="T9" fmla="*/ 107 h 192"/>
                  <a:gd name="T10" fmla="*/ 2 w 192"/>
                  <a:gd name="T11" fmla="*/ 126 h 192"/>
                  <a:gd name="T12" fmla="*/ 52 w 192"/>
                  <a:gd name="T13" fmla="*/ 183 h 192"/>
                  <a:gd name="T14" fmla="*/ 89 w 192"/>
                  <a:gd name="T15" fmla="*/ 192 h 192"/>
                  <a:gd name="T16" fmla="*/ 107 w 192"/>
                  <a:gd name="T17" fmla="*/ 191 h 192"/>
                  <a:gd name="T18" fmla="*/ 170 w 192"/>
                  <a:gd name="T19" fmla="*/ 150 h 192"/>
                  <a:gd name="T20" fmla="*/ 192 w 192"/>
                  <a:gd name="T21" fmla="*/ 93 h 192"/>
                  <a:gd name="T22" fmla="*/ 192 w 192"/>
                  <a:gd name="T23" fmla="*/ 75 h 192"/>
                  <a:gd name="T24" fmla="*/ 155 w 192"/>
                  <a:gd name="T25" fmla="*/ 15 h 192"/>
                  <a:gd name="T26" fmla="*/ 101 w 192"/>
                  <a:gd name="T27" fmla="*/ 0 h 192"/>
                  <a:gd name="T28" fmla="*/ 83 w 192"/>
                  <a:gd name="T29" fmla="*/ 2 h 192"/>
                  <a:gd name="T30" fmla="*/ 65 w 192"/>
                  <a:gd name="T31" fmla="*/ 8 h 192"/>
                  <a:gd name="T32" fmla="*/ 49 w 192"/>
                  <a:gd name="T33" fmla="*/ 16 h 192"/>
                  <a:gd name="T34" fmla="*/ 33 w 192"/>
                  <a:gd name="T35" fmla="*/ 28 h 192"/>
                  <a:gd name="T36" fmla="*/ 28 w 192"/>
                  <a:gd name="T37" fmla="*/ 34 h 1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192"/>
                  <a:gd name="T59" fmla="*/ 192 w 192"/>
                  <a:gd name="T60" fmla="*/ 192 h 1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192">
                    <a:moveTo>
                      <a:pt x="28" y="34"/>
                    </a:moveTo>
                    <a:lnTo>
                      <a:pt x="15" y="51"/>
                    </a:lnTo>
                    <a:lnTo>
                      <a:pt x="7" y="69"/>
                    </a:lnTo>
                    <a:lnTo>
                      <a:pt x="1" y="88"/>
                    </a:lnTo>
                    <a:lnTo>
                      <a:pt x="0" y="107"/>
                    </a:lnTo>
                    <a:lnTo>
                      <a:pt x="2" y="126"/>
                    </a:lnTo>
                    <a:lnTo>
                      <a:pt x="52" y="183"/>
                    </a:lnTo>
                    <a:lnTo>
                      <a:pt x="89" y="192"/>
                    </a:lnTo>
                    <a:lnTo>
                      <a:pt x="107" y="191"/>
                    </a:lnTo>
                    <a:lnTo>
                      <a:pt x="170" y="150"/>
                    </a:lnTo>
                    <a:lnTo>
                      <a:pt x="192" y="93"/>
                    </a:lnTo>
                    <a:lnTo>
                      <a:pt x="192" y="75"/>
                    </a:lnTo>
                    <a:lnTo>
                      <a:pt x="155" y="15"/>
                    </a:lnTo>
                    <a:lnTo>
                      <a:pt x="101" y="0"/>
                    </a:lnTo>
                    <a:lnTo>
                      <a:pt x="83" y="2"/>
                    </a:lnTo>
                    <a:lnTo>
                      <a:pt x="65" y="8"/>
                    </a:lnTo>
                    <a:lnTo>
                      <a:pt x="49" y="16"/>
                    </a:lnTo>
                    <a:lnTo>
                      <a:pt x="33" y="28"/>
                    </a:lnTo>
                    <a:lnTo>
                      <a:pt x="28" y="34"/>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pic>
            <p:nvPicPr>
              <p:cNvPr id="100" name="Picture 15"/>
              <p:cNvPicPr>
                <a:picLocks noChangeAspect="1" noChangeArrowheads="1"/>
              </p:cNvPicPr>
              <p:nvPr/>
            </p:nvPicPr>
            <p:blipFill>
              <a:blip r:embed="rId3" cstate="screen"/>
              <a:srcRect/>
              <a:stretch>
                <a:fillRect/>
              </a:stretch>
            </p:blipFill>
            <p:spPr bwMode="auto">
              <a:xfrm>
                <a:off x="6487" y="7079"/>
                <a:ext cx="46" cy="16"/>
              </a:xfrm>
              <a:prstGeom prst="rect">
                <a:avLst/>
              </a:prstGeom>
              <a:noFill/>
              <a:ln w="9525">
                <a:noFill/>
                <a:miter lim="800000"/>
                <a:headEnd/>
                <a:tailEnd/>
              </a:ln>
            </p:spPr>
          </p:pic>
        </p:grpSp>
        <p:sp>
          <p:nvSpPr>
            <p:cNvPr id="22" name="Freeform 18"/>
            <p:cNvSpPr>
              <a:spLocks/>
            </p:cNvSpPr>
            <p:nvPr/>
          </p:nvSpPr>
          <p:spPr bwMode="auto">
            <a:xfrm>
              <a:off x="6108" y="5275"/>
              <a:ext cx="1124" cy="1819"/>
            </a:xfrm>
            <a:custGeom>
              <a:avLst/>
              <a:gdLst>
                <a:gd name="T0" fmla="*/ 359 w 1124"/>
                <a:gd name="T1" fmla="*/ 1812 h 1819"/>
                <a:gd name="T2" fmla="*/ 368 w 1124"/>
                <a:gd name="T3" fmla="*/ 1806 h 1819"/>
                <a:gd name="T4" fmla="*/ 379 w 1124"/>
                <a:gd name="T5" fmla="*/ 1804 h 1819"/>
                <a:gd name="T6" fmla="*/ 389 w 1124"/>
                <a:gd name="T7" fmla="*/ 1805 h 1819"/>
                <a:gd name="T8" fmla="*/ 400 w 1124"/>
                <a:gd name="T9" fmla="*/ 1806 h 1819"/>
                <a:gd name="T10" fmla="*/ 409 w 1124"/>
                <a:gd name="T11" fmla="*/ 1811 h 1819"/>
                <a:gd name="T12" fmla="*/ 418 w 1124"/>
                <a:gd name="T13" fmla="*/ 1819 h 1819"/>
                <a:gd name="T14" fmla="*/ 1124 w 1124"/>
                <a:gd name="T15" fmla="*/ 267 h 1819"/>
                <a:gd name="T16" fmla="*/ 1076 w 1124"/>
                <a:gd name="T17" fmla="*/ 223 h 1819"/>
                <a:gd name="T18" fmla="*/ 1026 w 1124"/>
                <a:gd name="T19" fmla="*/ 183 h 1819"/>
                <a:gd name="T20" fmla="*/ 974 w 1124"/>
                <a:gd name="T21" fmla="*/ 147 h 1819"/>
                <a:gd name="T22" fmla="*/ 921 w 1124"/>
                <a:gd name="T23" fmla="*/ 115 h 1819"/>
                <a:gd name="T24" fmla="*/ 867 w 1124"/>
                <a:gd name="T25" fmla="*/ 87 h 1819"/>
                <a:gd name="T26" fmla="*/ 812 w 1124"/>
                <a:gd name="T27" fmla="*/ 63 h 1819"/>
                <a:gd name="T28" fmla="*/ 728 w 1124"/>
                <a:gd name="T29" fmla="*/ 34 h 1819"/>
                <a:gd name="T30" fmla="*/ 642 w 1124"/>
                <a:gd name="T31" fmla="*/ 13 h 1819"/>
                <a:gd name="T32" fmla="*/ 555 w 1124"/>
                <a:gd name="T33" fmla="*/ 2 h 1819"/>
                <a:gd name="T34" fmla="*/ 496 w 1124"/>
                <a:gd name="T35" fmla="*/ 0 h 1819"/>
                <a:gd name="T36" fmla="*/ 467 w 1124"/>
                <a:gd name="T37" fmla="*/ 1 h 1819"/>
                <a:gd name="T38" fmla="*/ 378 w 1124"/>
                <a:gd name="T39" fmla="*/ 8 h 1819"/>
                <a:gd name="T40" fmla="*/ 290 w 1124"/>
                <a:gd name="T41" fmla="*/ 25 h 1819"/>
                <a:gd name="T42" fmla="*/ 231 w 1124"/>
                <a:gd name="T43" fmla="*/ 41 h 1819"/>
                <a:gd name="T44" fmla="*/ 173 w 1124"/>
                <a:gd name="T45" fmla="*/ 61 h 1819"/>
                <a:gd name="T46" fmla="*/ 115 w 1124"/>
                <a:gd name="T47" fmla="*/ 84 h 1819"/>
                <a:gd name="T48" fmla="*/ 57 w 1124"/>
                <a:gd name="T49" fmla="*/ 112 h 1819"/>
                <a:gd name="T50" fmla="*/ 0 w 1124"/>
                <a:gd name="T51" fmla="*/ 144 h 1819"/>
                <a:gd name="T52" fmla="*/ 359 w 1124"/>
                <a:gd name="T53" fmla="*/ 1812 h 18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24"/>
                <a:gd name="T82" fmla="*/ 0 h 1819"/>
                <a:gd name="T83" fmla="*/ 1124 w 1124"/>
                <a:gd name="T84" fmla="*/ 1819 h 18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24" h="1819">
                  <a:moveTo>
                    <a:pt x="359" y="1812"/>
                  </a:moveTo>
                  <a:lnTo>
                    <a:pt x="368" y="1806"/>
                  </a:lnTo>
                  <a:lnTo>
                    <a:pt x="379" y="1804"/>
                  </a:lnTo>
                  <a:lnTo>
                    <a:pt x="389" y="1805"/>
                  </a:lnTo>
                  <a:lnTo>
                    <a:pt x="400" y="1806"/>
                  </a:lnTo>
                  <a:lnTo>
                    <a:pt x="409" y="1811"/>
                  </a:lnTo>
                  <a:lnTo>
                    <a:pt x="418" y="1819"/>
                  </a:lnTo>
                  <a:lnTo>
                    <a:pt x="1124" y="267"/>
                  </a:lnTo>
                  <a:lnTo>
                    <a:pt x="1076" y="223"/>
                  </a:lnTo>
                  <a:lnTo>
                    <a:pt x="1026" y="183"/>
                  </a:lnTo>
                  <a:lnTo>
                    <a:pt x="974" y="147"/>
                  </a:lnTo>
                  <a:lnTo>
                    <a:pt x="921" y="115"/>
                  </a:lnTo>
                  <a:lnTo>
                    <a:pt x="867" y="87"/>
                  </a:lnTo>
                  <a:lnTo>
                    <a:pt x="812" y="63"/>
                  </a:lnTo>
                  <a:lnTo>
                    <a:pt x="728" y="34"/>
                  </a:lnTo>
                  <a:lnTo>
                    <a:pt x="642" y="13"/>
                  </a:lnTo>
                  <a:lnTo>
                    <a:pt x="555" y="2"/>
                  </a:lnTo>
                  <a:lnTo>
                    <a:pt x="496" y="0"/>
                  </a:lnTo>
                  <a:lnTo>
                    <a:pt x="467" y="1"/>
                  </a:lnTo>
                  <a:lnTo>
                    <a:pt x="378" y="8"/>
                  </a:lnTo>
                  <a:lnTo>
                    <a:pt x="290" y="25"/>
                  </a:lnTo>
                  <a:lnTo>
                    <a:pt x="231" y="41"/>
                  </a:lnTo>
                  <a:lnTo>
                    <a:pt x="173" y="61"/>
                  </a:lnTo>
                  <a:lnTo>
                    <a:pt x="115" y="84"/>
                  </a:lnTo>
                  <a:lnTo>
                    <a:pt x="57" y="112"/>
                  </a:lnTo>
                  <a:lnTo>
                    <a:pt x="0" y="144"/>
                  </a:lnTo>
                  <a:lnTo>
                    <a:pt x="359" y="1812"/>
                  </a:lnTo>
                  <a:close/>
                </a:path>
              </a:pathLst>
            </a:custGeom>
            <a:solidFill>
              <a:srgbClr val="00B050">
                <a:alpha val="79999"/>
              </a:srgbClr>
            </a:solidFill>
            <a:ln w="9525">
              <a:solidFill>
                <a:srgbClr val="000000"/>
              </a:solidFill>
              <a:round/>
              <a:headEnd/>
              <a:tailEnd/>
            </a:ln>
          </p:spPr>
          <p:txBody>
            <a:bodyPr/>
            <a:lstStyle/>
            <a:p>
              <a:endParaRPr lang="en-US" dirty="0">
                <a:latin typeface="Arial" pitchFamily="34" charset="0"/>
                <a:cs typeface="Arial" pitchFamily="34" charset="0"/>
              </a:endParaRPr>
            </a:p>
          </p:txBody>
        </p:sp>
        <p:sp>
          <p:nvSpPr>
            <p:cNvPr id="23" name="Freeform 21"/>
            <p:cNvSpPr>
              <a:spLocks/>
            </p:cNvSpPr>
            <p:nvPr/>
          </p:nvSpPr>
          <p:spPr bwMode="auto">
            <a:xfrm>
              <a:off x="4745" y="5738"/>
              <a:ext cx="2984" cy="1475"/>
            </a:xfrm>
            <a:custGeom>
              <a:avLst/>
              <a:gdLst>
                <a:gd name="T0" fmla="*/ 1722 w 2984"/>
                <a:gd name="T1" fmla="*/ 1371 h 1475"/>
                <a:gd name="T2" fmla="*/ 1725 w 2984"/>
                <a:gd name="T3" fmla="*/ 1362 h 1475"/>
                <a:gd name="T4" fmla="*/ 1733 w 2984"/>
                <a:gd name="T5" fmla="*/ 1355 h 1475"/>
                <a:gd name="T6" fmla="*/ 1743 w 2984"/>
                <a:gd name="T7" fmla="*/ 1350 h 1475"/>
                <a:gd name="T8" fmla="*/ 1752 w 2984"/>
                <a:gd name="T9" fmla="*/ 1346 h 1475"/>
                <a:gd name="T10" fmla="*/ 1763 w 2984"/>
                <a:gd name="T11" fmla="*/ 1344 h 1475"/>
                <a:gd name="T12" fmla="*/ 1772 w 2984"/>
                <a:gd name="T13" fmla="*/ 1348 h 1475"/>
                <a:gd name="T14" fmla="*/ 2985 w 2984"/>
                <a:gd name="T15" fmla="*/ 123 h 1475"/>
                <a:gd name="T16" fmla="*/ 2914 w 2984"/>
                <a:gd name="T17" fmla="*/ 95 h 1475"/>
                <a:gd name="T18" fmla="*/ 2839 w 2984"/>
                <a:gd name="T19" fmla="*/ 70 h 1475"/>
                <a:gd name="T20" fmla="*/ 2763 w 2984"/>
                <a:gd name="T21" fmla="*/ 49 h 1475"/>
                <a:gd name="T22" fmla="*/ 2684 w 2984"/>
                <a:gd name="T23" fmla="*/ 32 h 1475"/>
                <a:gd name="T24" fmla="*/ 2603 w 2984"/>
                <a:gd name="T25" fmla="*/ 19 h 1475"/>
                <a:gd name="T26" fmla="*/ 2519 w 2984"/>
                <a:gd name="T27" fmla="*/ 9 h 1475"/>
                <a:gd name="T28" fmla="*/ 2434 w 2984"/>
                <a:gd name="T29" fmla="*/ 3 h 1475"/>
                <a:gd name="T30" fmla="*/ 2347 w 2984"/>
                <a:gd name="T31" fmla="*/ 0 h 1475"/>
                <a:gd name="T32" fmla="*/ 2259 w 2984"/>
                <a:gd name="T33" fmla="*/ 2 h 1475"/>
                <a:gd name="T34" fmla="*/ 2170 w 2984"/>
                <a:gd name="T35" fmla="*/ 6 h 1475"/>
                <a:gd name="T36" fmla="*/ 2079 w 2984"/>
                <a:gd name="T37" fmla="*/ 15 h 1475"/>
                <a:gd name="T38" fmla="*/ 1987 w 2984"/>
                <a:gd name="T39" fmla="*/ 26 h 1475"/>
                <a:gd name="T40" fmla="*/ 1895 w 2984"/>
                <a:gd name="T41" fmla="*/ 42 h 1475"/>
                <a:gd name="T42" fmla="*/ 1802 w 2984"/>
                <a:gd name="T43" fmla="*/ 61 h 1475"/>
                <a:gd name="T44" fmla="*/ 1709 w 2984"/>
                <a:gd name="T45" fmla="*/ 83 h 1475"/>
                <a:gd name="T46" fmla="*/ 1615 w 2984"/>
                <a:gd name="T47" fmla="*/ 110 h 1475"/>
                <a:gd name="T48" fmla="*/ 1522 w 2984"/>
                <a:gd name="T49" fmla="*/ 139 h 1475"/>
                <a:gd name="T50" fmla="*/ 1429 w 2984"/>
                <a:gd name="T51" fmla="*/ 172 h 1475"/>
                <a:gd name="T52" fmla="*/ 1336 w 2984"/>
                <a:gd name="T53" fmla="*/ 209 h 1475"/>
                <a:gd name="T54" fmla="*/ 1244 w 2984"/>
                <a:gd name="T55" fmla="*/ 249 h 1475"/>
                <a:gd name="T56" fmla="*/ 1153 w 2984"/>
                <a:gd name="T57" fmla="*/ 292 h 1475"/>
                <a:gd name="T58" fmla="*/ 1064 w 2984"/>
                <a:gd name="T59" fmla="*/ 337 h 1475"/>
                <a:gd name="T60" fmla="*/ 978 w 2984"/>
                <a:gd name="T61" fmla="*/ 386 h 1475"/>
                <a:gd name="T62" fmla="*/ 894 w 2984"/>
                <a:gd name="T63" fmla="*/ 436 h 1475"/>
                <a:gd name="T64" fmla="*/ 813 w 2984"/>
                <a:gd name="T65" fmla="*/ 490 h 1475"/>
                <a:gd name="T66" fmla="*/ 734 w 2984"/>
                <a:gd name="T67" fmla="*/ 545 h 1475"/>
                <a:gd name="T68" fmla="*/ 659 w 2984"/>
                <a:gd name="T69" fmla="*/ 602 h 1475"/>
                <a:gd name="T70" fmla="*/ 586 w 2984"/>
                <a:gd name="T71" fmla="*/ 661 h 1475"/>
                <a:gd name="T72" fmla="*/ 517 w 2984"/>
                <a:gd name="T73" fmla="*/ 722 h 1475"/>
                <a:gd name="T74" fmla="*/ 451 w 2984"/>
                <a:gd name="T75" fmla="*/ 785 h 1475"/>
                <a:gd name="T76" fmla="*/ 388 w 2984"/>
                <a:gd name="T77" fmla="*/ 849 h 1475"/>
                <a:gd name="T78" fmla="*/ 329 w 2984"/>
                <a:gd name="T79" fmla="*/ 915 h 1475"/>
                <a:gd name="T80" fmla="*/ 274 w 2984"/>
                <a:gd name="T81" fmla="*/ 982 h 1475"/>
                <a:gd name="T82" fmla="*/ 222 w 2984"/>
                <a:gd name="T83" fmla="*/ 1050 h 1475"/>
                <a:gd name="T84" fmla="*/ 175 w 2984"/>
                <a:gd name="T85" fmla="*/ 1119 h 1475"/>
                <a:gd name="T86" fmla="*/ 131 w 2984"/>
                <a:gd name="T87" fmla="*/ 1189 h 1475"/>
                <a:gd name="T88" fmla="*/ 92 w 2984"/>
                <a:gd name="T89" fmla="*/ 1260 h 1475"/>
                <a:gd name="T90" fmla="*/ 57 w 2984"/>
                <a:gd name="T91" fmla="*/ 1331 h 1475"/>
                <a:gd name="T92" fmla="*/ 26 w 2984"/>
                <a:gd name="T93" fmla="*/ 1403 h 1475"/>
                <a:gd name="T94" fmla="*/ 0 w 2984"/>
                <a:gd name="T95" fmla="*/ 1475 h 1475"/>
                <a:gd name="T96" fmla="*/ 1722 w 2984"/>
                <a:gd name="T97" fmla="*/ 1371 h 14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84"/>
                <a:gd name="T148" fmla="*/ 0 h 1475"/>
                <a:gd name="T149" fmla="*/ 2984 w 2984"/>
                <a:gd name="T150" fmla="*/ 1475 h 14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84" h="1475">
                  <a:moveTo>
                    <a:pt x="1722" y="1371"/>
                  </a:moveTo>
                  <a:lnTo>
                    <a:pt x="1725" y="1362"/>
                  </a:lnTo>
                  <a:lnTo>
                    <a:pt x="1733" y="1355"/>
                  </a:lnTo>
                  <a:lnTo>
                    <a:pt x="1743" y="1350"/>
                  </a:lnTo>
                  <a:lnTo>
                    <a:pt x="1752" y="1346"/>
                  </a:lnTo>
                  <a:lnTo>
                    <a:pt x="1763" y="1344"/>
                  </a:lnTo>
                  <a:lnTo>
                    <a:pt x="1772" y="1348"/>
                  </a:lnTo>
                  <a:lnTo>
                    <a:pt x="2985" y="123"/>
                  </a:lnTo>
                  <a:lnTo>
                    <a:pt x="2914" y="95"/>
                  </a:lnTo>
                  <a:lnTo>
                    <a:pt x="2839" y="70"/>
                  </a:lnTo>
                  <a:lnTo>
                    <a:pt x="2763" y="49"/>
                  </a:lnTo>
                  <a:lnTo>
                    <a:pt x="2684" y="32"/>
                  </a:lnTo>
                  <a:lnTo>
                    <a:pt x="2603" y="19"/>
                  </a:lnTo>
                  <a:lnTo>
                    <a:pt x="2519" y="9"/>
                  </a:lnTo>
                  <a:lnTo>
                    <a:pt x="2434" y="3"/>
                  </a:lnTo>
                  <a:lnTo>
                    <a:pt x="2347" y="0"/>
                  </a:lnTo>
                  <a:lnTo>
                    <a:pt x="2259" y="2"/>
                  </a:lnTo>
                  <a:lnTo>
                    <a:pt x="2170" y="6"/>
                  </a:lnTo>
                  <a:lnTo>
                    <a:pt x="2079" y="15"/>
                  </a:lnTo>
                  <a:lnTo>
                    <a:pt x="1987" y="26"/>
                  </a:lnTo>
                  <a:lnTo>
                    <a:pt x="1895" y="42"/>
                  </a:lnTo>
                  <a:lnTo>
                    <a:pt x="1802" y="61"/>
                  </a:lnTo>
                  <a:lnTo>
                    <a:pt x="1709" y="83"/>
                  </a:lnTo>
                  <a:lnTo>
                    <a:pt x="1615" y="110"/>
                  </a:lnTo>
                  <a:lnTo>
                    <a:pt x="1522" y="139"/>
                  </a:lnTo>
                  <a:lnTo>
                    <a:pt x="1429" y="172"/>
                  </a:lnTo>
                  <a:lnTo>
                    <a:pt x="1336" y="209"/>
                  </a:lnTo>
                  <a:lnTo>
                    <a:pt x="1244" y="249"/>
                  </a:lnTo>
                  <a:lnTo>
                    <a:pt x="1153" y="292"/>
                  </a:lnTo>
                  <a:lnTo>
                    <a:pt x="1064" y="337"/>
                  </a:lnTo>
                  <a:lnTo>
                    <a:pt x="978" y="386"/>
                  </a:lnTo>
                  <a:lnTo>
                    <a:pt x="894" y="436"/>
                  </a:lnTo>
                  <a:lnTo>
                    <a:pt x="813" y="490"/>
                  </a:lnTo>
                  <a:lnTo>
                    <a:pt x="734" y="545"/>
                  </a:lnTo>
                  <a:lnTo>
                    <a:pt x="659" y="602"/>
                  </a:lnTo>
                  <a:lnTo>
                    <a:pt x="586" y="661"/>
                  </a:lnTo>
                  <a:lnTo>
                    <a:pt x="517" y="722"/>
                  </a:lnTo>
                  <a:lnTo>
                    <a:pt x="451" y="785"/>
                  </a:lnTo>
                  <a:lnTo>
                    <a:pt x="388" y="849"/>
                  </a:lnTo>
                  <a:lnTo>
                    <a:pt x="329" y="915"/>
                  </a:lnTo>
                  <a:lnTo>
                    <a:pt x="274" y="982"/>
                  </a:lnTo>
                  <a:lnTo>
                    <a:pt x="222" y="1050"/>
                  </a:lnTo>
                  <a:lnTo>
                    <a:pt x="175" y="1119"/>
                  </a:lnTo>
                  <a:lnTo>
                    <a:pt x="131" y="1189"/>
                  </a:lnTo>
                  <a:lnTo>
                    <a:pt x="92" y="1260"/>
                  </a:lnTo>
                  <a:lnTo>
                    <a:pt x="57" y="1331"/>
                  </a:lnTo>
                  <a:lnTo>
                    <a:pt x="26" y="1403"/>
                  </a:lnTo>
                  <a:lnTo>
                    <a:pt x="0" y="1475"/>
                  </a:lnTo>
                  <a:lnTo>
                    <a:pt x="1722" y="1371"/>
                  </a:lnTo>
                  <a:close/>
                </a:path>
              </a:pathLst>
            </a:custGeom>
            <a:solidFill>
              <a:srgbClr val="FFFF00">
                <a:alpha val="46000"/>
              </a:srgbClr>
            </a:solidFill>
            <a:ln w="9525">
              <a:solidFill>
                <a:srgbClr val="000000"/>
              </a:solidFill>
              <a:round/>
              <a:headEnd/>
              <a:tailEnd/>
            </a:ln>
          </p:spPr>
          <p:txBody>
            <a:bodyPr/>
            <a:lstStyle/>
            <a:p>
              <a:endParaRPr lang="en-US" dirty="0">
                <a:solidFill>
                  <a:srgbClr val="FFFF00"/>
                </a:solidFill>
                <a:latin typeface="Arial" pitchFamily="34" charset="0"/>
                <a:cs typeface="Arial" pitchFamily="34" charset="0"/>
              </a:endParaRPr>
            </a:p>
          </p:txBody>
        </p:sp>
        <p:grpSp>
          <p:nvGrpSpPr>
            <p:cNvPr id="24" name="Group 23"/>
            <p:cNvGrpSpPr>
              <a:grpSpLocks/>
            </p:cNvGrpSpPr>
            <p:nvPr/>
          </p:nvGrpSpPr>
          <p:grpSpPr bwMode="auto">
            <a:xfrm>
              <a:off x="5915" y="6637"/>
              <a:ext cx="980" cy="459"/>
              <a:chOff x="5915" y="6637"/>
              <a:chExt cx="980" cy="459"/>
            </a:xfrm>
          </p:grpSpPr>
          <p:sp>
            <p:nvSpPr>
              <p:cNvPr id="98" name="Freeform 24"/>
              <p:cNvSpPr>
                <a:spLocks/>
              </p:cNvSpPr>
              <p:nvPr/>
            </p:nvSpPr>
            <p:spPr bwMode="auto">
              <a:xfrm>
                <a:off x="5915" y="6637"/>
                <a:ext cx="980" cy="459"/>
              </a:xfrm>
              <a:custGeom>
                <a:avLst/>
                <a:gdLst>
                  <a:gd name="T0" fmla="*/ 486 w 980"/>
                  <a:gd name="T1" fmla="*/ 459 h 459"/>
                  <a:gd name="T2" fmla="*/ 494 w 980"/>
                  <a:gd name="T3" fmla="*/ 440 h 459"/>
                  <a:gd name="T4" fmla="*/ 513 w 980"/>
                  <a:gd name="T5" fmla="*/ 429 h 459"/>
                  <a:gd name="T6" fmla="*/ 535 w 980"/>
                  <a:gd name="T7" fmla="*/ 428 h 459"/>
                  <a:gd name="T8" fmla="*/ 551 w 980"/>
                  <a:gd name="T9" fmla="*/ 436 h 459"/>
                  <a:gd name="T10" fmla="*/ 980 w 980"/>
                  <a:gd name="T11" fmla="*/ 203 h 459"/>
                  <a:gd name="T12" fmla="*/ 922 w 980"/>
                  <a:gd name="T13" fmla="*/ 135 h 459"/>
                  <a:gd name="T14" fmla="*/ 851 w 980"/>
                  <a:gd name="T15" fmla="*/ 80 h 459"/>
                  <a:gd name="T16" fmla="*/ 797 w 980"/>
                  <a:gd name="T17" fmla="*/ 51 h 459"/>
                  <a:gd name="T18" fmla="*/ 740 w 980"/>
                  <a:gd name="T19" fmla="*/ 28 h 459"/>
                  <a:gd name="T20" fmla="*/ 679 w 980"/>
                  <a:gd name="T21" fmla="*/ 12 h 459"/>
                  <a:gd name="T22" fmla="*/ 616 w 980"/>
                  <a:gd name="T23" fmla="*/ 2 h 459"/>
                  <a:gd name="T24" fmla="*/ 551 w 980"/>
                  <a:gd name="T25" fmla="*/ 0 h 459"/>
                  <a:gd name="T26" fmla="*/ 518 w 980"/>
                  <a:gd name="T27" fmla="*/ 1 h 459"/>
                  <a:gd name="T28" fmla="*/ 452 w 980"/>
                  <a:gd name="T29" fmla="*/ 9 h 459"/>
                  <a:gd name="T30" fmla="*/ 386 w 980"/>
                  <a:gd name="T31" fmla="*/ 25 h 459"/>
                  <a:gd name="T32" fmla="*/ 323 w 980"/>
                  <a:gd name="T33" fmla="*/ 47 h 459"/>
                  <a:gd name="T34" fmla="*/ 264 w 980"/>
                  <a:gd name="T35" fmla="*/ 76 h 459"/>
                  <a:gd name="T36" fmla="*/ 209 w 980"/>
                  <a:gd name="T37" fmla="*/ 110 h 459"/>
                  <a:gd name="T38" fmla="*/ 159 w 980"/>
                  <a:gd name="T39" fmla="*/ 149 h 459"/>
                  <a:gd name="T40" fmla="*/ 115 w 980"/>
                  <a:gd name="T41" fmla="*/ 193 h 459"/>
                  <a:gd name="T42" fmla="*/ 78 w 980"/>
                  <a:gd name="T43" fmla="*/ 241 h 459"/>
                  <a:gd name="T44" fmla="*/ 46 w 980"/>
                  <a:gd name="T45" fmla="*/ 293 h 459"/>
                  <a:gd name="T46" fmla="*/ 13 w 980"/>
                  <a:gd name="T47" fmla="*/ 375 h 459"/>
                  <a:gd name="T48" fmla="*/ 0 w 980"/>
                  <a:gd name="T49" fmla="*/ 433 h 459"/>
                  <a:gd name="T50" fmla="*/ 486 w 980"/>
                  <a:gd name="T51" fmla="*/ 459 h 4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0"/>
                  <a:gd name="T79" fmla="*/ 0 h 459"/>
                  <a:gd name="T80" fmla="*/ 980 w 980"/>
                  <a:gd name="T81" fmla="*/ 459 h 4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0" h="459">
                    <a:moveTo>
                      <a:pt x="486" y="459"/>
                    </a:moveTo>
                    <a:lnTo>
                      <a:pt x="494" y="440"/>
                    </a:lnTo>
                    <a:lnTo>
                      <a:pt x="513" y="429"/>
                    </a:lnTo>
                    <a:lnTo>
                      <a:pt x="535" y="428"/>
                    </a:lnTo>
                    <a:lnTo>
                      <a:pt x="551" y="436"/>
                    </a:lnTo>
                    <a:lnTo>
                      <a:pt x="980" y="203"/>
                    </a:lnTo>
                    <a:lnTo>
                      <a:pt x="922" y="135"/>
                    </a:lnTo>
                    <a:lnTo>
                      <a:pt x="851" y="80"/>
                    </a:lnTo>
                    <a:lnTo>
                      <a:pt x="797" y="51"/>
                    </a:lnTo>
                    <a:lnTo>
                      <a:pt x="740" y="28"/>
                    </a:lnTo>
                    <a:lnTo>
                      <a:pt x="679" y="12"/>
                    </a:lnTo>
                    <a:lnTo>
                      <a:pt x="616" y="2"/>
                    </a:lnTo>
                    <a:lnTo>
                      <a:pt x="551" y="0"/>
                    </a:lnTo>
                    <a:lnTo>
                      <a:pt x="518" y="1"/>
                    </a:lnTo>
                    <a:lnTo>
                      <a:pt x="452" y="9"/>
                    </a:lnTo>
                    <a:lnTo>
                      <a:pt x="386" y="25"/>
                    </a:lnTo>
                    <a:lnTo>
                      <a:pt x="323" y="47"/>
                    </a:lnTo>
                    <a:lnTo>
                      <a:pt x="264" y="76"/>
                    </a:lnTo>
                    <a:lnTo>
                      <a:pt x="209" y="110"/>
                    </a:lnTo>
                    <a:lnTo>
                      <a:pt x="159" y="149"/>
                    </a:lnTo>
                    <a:lnTo>
                      <a:pt x="115" y="193"/>
                    </a:lnTo>
                    <a:lnTo>
                      <a:pt x="78" y="241"/>
                    </a:lnTo>
                    <a:lnTo>
                      <a:pt x="46" y="293"/>
                    </a:lnTo>
                    <a:lnTo>
                      <a:pt x="13" y="375"/>
                    </a:lnTo>
                    <a:lnTo>
                      <a:pt x="0" y="433"/>
                    </a:lnTo>
                    <a:lnTo>
                      <a:pt x="486" y="459"/>
                    </a:lnTo>
                    <a:close/>
                  </a:path>
                </a:pathLst>
              </a:custGeom>
              <a:solidFill>
                <a:srgbClr val="FF0000">
                  <a:alpha val="51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25" name="Group 25"/>
            <p:cNvGrpSpPr>
              <a:grpSpLocks/>
            </p:cNvGrpSpPr>
            <p:nvPr/>
          </p:nvGrpSpPr>
          <p:grpSpPr bwMode="auto">
            <a:xfrm>
              <a:off x="3127" y="7026"/>
              <a:ext cx="4669" cy="75"/>
              <a:chOff x="3127" y="7026"/>
              <a:chExt cx="4669" cy="75"/>
            </a:xfrm>
          </p:grpSpPr>
          <p:sp>
            <p:nvSpPr>
              <p:cNvPr id="97" name="Freeform 26"/>
              <p:cNvSpPr>
                <a:spLocks/>
              </p:cNvSpPr>
              <p:nvPr/>
            </p:nvSpPr>
            <p:spPr bwMode="auto">
              <a:xfrm>
                <a:off x="3127" y="7026"/>
                <a:ext cx="4669" cy="75"/>
              </a:xfrm>
              <a:custGeom>
                <a:avLst/>
                <a:gdLst>
                  <a:gd name="T0" fmla="*/ 0 w 3854"/>
                  <a:gd name="T1" fmla="*/ 0 h 2"/>
                  <a:gd name="T2" fmla="*/ 564922 w 3854"/>
                  <a:gd name="T3" fmla="*/ 0 h 2"/>
                  <a:gd name="T4" fmla="*/ 0 60000 65536"/>
                  <a:gd name="T5" fmla="*/ 0 60000 65536"/>
                  <a:gd name="T6" fmla="*/ 0 w 3854"/>
                  <a:gd name="T7" fmla="*/ 0 h 2"/>
                  <a:gd name="T8" fmla="*/ 3854 w 3854"/>
                  <a:gd name="T9" fmla="*/ 2 h 2"/>
                </a:gdLst>
                <a:ahLst/>
                <a:cxnLst>
                  <a:cxn ang="T4">
                    <a:pos x="T0" y="T1"/>
                  </a:cxn>
                  <a:cxn ang="T5">
                    <a:pos x="T2" y="T3"/>
                  </a:cxn>
                </a:cxnLst>
                <a:rect l="T6" t="T7" r="T8" b="T9"/>
                <a:pathLst>
                  <a:path w="3854" h="2">
                    <a:moveTo>
                      <a:pt x="0" y="0"/>
                    </a:moveTo>
                    <a:lnTo>
                      <a:pt x="3854" y="0"/>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grpSp>
        <p:grpSp>
          <p:nvGrpSpPr>
            <p:cNvPr id="26" name="Group 27"/>
            <p:cNvGrpSpPr>
              <a:grpSpLocks/>
            </p:cNvGrpSpPr>
            <p:nvPr/>
          </p:nvGrpSpPr>
          <p:grpSpPr bwMode="auto">
            <a:xfrm>
              <a:off x="3127" y="8665"/>
              <a:ext cx="4835" cy="294"/>
              <a:chOff x="3127" y="8665"/>
              <a:chExt cx="4835" cy="294"/>
            </a:xfrm>
          </p:grpSpPr>
          <p:sp>
            <p:nvSpPr>
              <p:cNvPr id="95" name="Freeform 28"/>
              <p:cNvSpPr>
                <a:spLocks/>
              </p:cNvSpPr>
              <p:nvPr/>
            </p:nvSpPr>
            <p:spPr bwMode="auto">
              <a:xfrm>
                <a:off x="3127" y="8665"/>
                <a:ext cx="4835" cy="75"/>
              </a:xfrm>
              <a:custGeom>
                <a:avLst/>
                <a:gdLst>
                  <a:gd name="T0" fmla="*/ 0 w 3856"/>
                  <a:gd name="T1" fmla="*/ 0 h 2"/>
                  <a:gd name="T2" fmla="*/ 1383174 w 3856"/>
                  <a:gd name="T3" fmla="*/ 0 h 2"/>
                  <a:gd name="T4" fmla="*/ 0 60000 65536"/>
                  <a:gd name="T5" fmla="*/ 0 60000 65536"/>
                  <a:gd name="T6" fmla="*/ 0 w 3856"/>
                  <a:gd name="T7" fmla="*/ 0 h 2"/>
                  <a:gd name="T8" fmla="*/ 3856 w 3856"/>
                  <a:gd name="T9" fmla="*/ 2 h 2"/>
                </a:gdLst>
                <a:ahLst/>
                <a:cxnLst>
                  <a:cxn ang="T4">
                    <a:pos x="T0" y="T1"/>
                  </a:cxn>
                  <a:cxn ang="T5">
                    <a:pos x="T2" y="T3"/>
                  </a:cxn>
                </a:cxnLst>
                <a:rect l="T6" t="T7" r="T8" b="T9"/>
                <a:pathLst>
                  <a:path w="3856" h="2">
                    <a:moveTo>
                      <a:pt x="0" y="0"/>
                    </a:moveTo>
                    <a:lnTo>
                      <a:pt x="3856" y="0"/>
                    </a:lnTo>
                  </a:path>
                </a:pathLst>
              </a:custGeom>
              <a:noFill/>
              <a:ln w="12700">
                <a:solidFill>
                  <a:srgbClr val="000000"/>
                </a:solidFill>
                <a:prstDash val="lgDash"/>
                <a:round/>
                <a:headEnd/>
                <a:tailEnd/>
              </a:ln>
            </p:spPr>
            <p:txBody>
              <a:bodyPr/>
              <a:lstStyle/>
              <a:p>
                <a:endParaRPr lang="en-US" dirty="0">
                  <a:latin typeface="Arial" pitchFamily="34" charset="0"/>
                  <a:cs typeface="Arial" pitchFamily="34" charset="0"/>
                </a:endParaRPr>
              </a:p>
            </p:txBody>
          </p:sp>
          <p:pic>
            <p:nvPicPr>
              <p:cNvPr id="96" name="Picture 29"/>
              <p:cNvPicPr>
                <a:picLocks noChangeAspect="1" noChangeArrowheads="1"/>
              </p:cNvPicPr>
              <p:nvPr/>
            </p:nvPicPr>
            <p:blipFill>
              <a:blip r:embed="rId4" cstate="screen"/>
              <a:srcRect/>
              <a:stretch>
                <a:fillRect/>
              </a:stretch>
            </p:blipFill>
            <p:spPr bwMode="auto">
              <a:xfrm>
                <a:off x="5659" y="8717"/>
                <a:ext cx="1752" cy="242"/>
              </a:xfrm>
              <a:prstGeom prst="rect">
                <a:avLst/>
              </a:prstGeom>
              <a:noFill/>
              <a:ln w="9525">
                <a:noFill/>
                <a:miter lim="800000"/>
                <a:headEnd/>
                <a:tailEnd/>
              </a:ln>
            </p:spPr>
          </p:pic>
        </p:grpSp>
        <p:grpSp>
          <p:nvGrpSpPr>
            <p:cNvPr id="27" name="Group 31"/>
            <p:cNvGrpSpPr>
              <a:grpSpLocks/>
            </p:cNvGrpSpPr>
            <p:nvPr/>
          </p:nvGrpSpPr>
          <p:grpSpPr bwMode="auto">
            <a:xfrm>
              <a:off x="4517" y="7291"/>
              <a:ext cx="2894" cy="1623"/>
              <a:chOff x="4517" y="7291"/>
              <a:chExt cx="2894" cy="1623"/>
            </a:xfrm>
          </p:grpSpPr>
          <p:sp>
            <p:nvSpPr>
              <p:cNvPr id="94" name="Freeform 32"/>
              <p:cNvSpPr>
                <a:spLocks/>
              </p:cNvSpPr>
              <p:nvPr/>
            </p:nvSpPr>
            <p:spPr bwMode="auto">
              <a:xfrm>
                <a:off x="4517" y="7291"/>
                <a:ext cx="2894" cy="1623"/>
              </a:xfrm>
              <a:custGeom>
                <a:avLst/>
                <a:gdLst>
                  <a:gd name="T0" fmla="*/ 1135 w 2894"/>
                  <a:gd name="T1" fmla="*/ 1383 h 1623"/>
                  <a:gd name="T2" fmla="*/ 1142 w 2894"/>
                  <a:gd name="T3" fmla="*/ 1381 h 1623"/>
                  <a:gd name="T4" fmla="*/ 1153 w 2894"/>
                  <a:gd name="T5" fmla="*/ 1382 h 1623"/>
                  <a:gd name="T6" fmla="*/ 1163 w 2894"/>
                  <a:gd name="T7" fmla="*/ 1387 h 1623"/>
                  <a:gd name="T8" fmla="*/ 1172 w 2894"/>
                  <a:gd name="T9" fmla="*/ 1393 h 1623"/>
                  <a:gd name="T10" fmla="*/ 1181 w 2894"/>
                  <a:gd name="T11" fmla="*/ 1401 h 1623"/>
                  <a:gd name="T12" fmla="*/ 1182 w 2894"/>
                  <a:gd name="T13" fmla="*/ 1408 h 1623"/>
                  <a:gd name="T14" fmla="*/ 2894 w 2894"/>
                  <a:gd name="T15" fmla="*/ 1623 h 1623"/>
                  <a:gd name="T16" fmla="*/ 2873 w 2894"/>
                  <a:gd name="T17" fmla="*/ 1550 h 1623"/>
                  <a:gd name="T18" fmla="*/ 2847 w 2894"/>
                  <a:gd name="T19" fmla="*/ 1476 h 1623"/>
                  <a:gd name="T20" fmla="*/ 2816 w 2894"/>
                  <a:gd name="T21" fmla="*/ 1403 h 1623"/>
                  <a:gd name="T22" fmla="*/ 2781 w 2894"/>
                  <a:gd name="T23" fmla="*/ 1330 h 1623"/>
                  <a:gd name="T24" fmla="*/ 2742 w 2894"/>
                  <a:gd name="T25" fmla="*/ 1257 h 1623"/>
                  <a:gd name="T26" fmla="*/ 2699 w 2894"/>
                  <a:gd name="T27" fmla="*/ 1185 h 1623"/>
                  <a:gd name="T28" fmla="*/ 2652 w 2894"/>
                  <a:gd name="T29" fmla="*/ 1114 h 1623"/>
                  <a:gd name="T30" fmla="*/ 2601 w 2894"/>
                  <a:gd name="T31" fmla="*/ 1044 h 1623"/>
                  <a:gd name="T32" fmla="*/ 2546 w 2894"/>
                  <a:gd name="T33" fmla="*/ 975 h 1623"/>
                  <a:gd name="T34" fmla="*/ 2488 w 2894"/>
                  <a:gd name="T35" fmla="*/ 907 h 1623"/>
                  <a:gd name="T36" fmla="*/ 2426 w 2894"/>
                  <a:gd name="T37" fmla="*/ 840 h 1623"/>
                  <a:gd name="T38" fmla="*/ 2360 w 2894"/>
                  <a:gd name="T39" fmla="*/ 774 h 1623"/>
                  <a:gd name="T40" fmla="*/ 2292 w 2894"/>
                  <a:gd name="T41" fmla="*/ 711 h 1623"/>
                  <a:gd name="T42" fmla="*/ 2220 w 2894"/>
                  <a:gd name="T43" fmla="*/ 649 h 1623"/>
                  <a:gd name="T44" fmla="*/ 2145 w 2894"/>
                  <a:gd name="T45" fmla="*/ 589 h 1623"/>
                  <a:gd name="T46" fmla="*/ 2068 w 2894"/>
                  <a:gd name="T47" fmla="*/ 531 h 1623"/>
                  <a:gd name="T48" fmla="*/ 1987 w 2894"/>
                  <a:gd name="T49" fmla="*/ 475 h 1623"/>
                  <a:gd name="T50" fmla="*/ 1904 w 2894"/>
                  <a:gd name="T51" fmla="*/ 421 h 1623"/>
                  <a:gd name="T52" fmla="*/ 1818 w 2894"/>
                  <a:gd name="T53" fmla="*/ 370 h 1623"/>
                  <a:gd name="T54" fmla="*/ 1730 w 2894"/>
                  <a:gd name="T55" fmla="*/ 321 h 1623"/>
                  <a:gd name="T56" fmla="*/ 1641 w 2894"/>
                  <a:gd name="T57" fmla="*/ 275 h 1623"/>
                  <a:gd name="T58" fmla="*/ 1550 w 2894"/>
                  <a:gd name="T59" fmla="*/ 233 h 1623"/>
                  <a:gd name="T60" fmla="*/ 1459 w 2894"/>
                  <a:gd name="T61" fmla="*/ 194 h 1623"/>
                  <a:gd name="T62" fmla="*/ 1368 w 2894"/>
                  <a:gd name="T63" fmla="*/ 159 h 1623"/>
                  <a:gd name="T64" fmla="*/ 1276 w 2894"/>
                  <a:gd name="T65" fmla="*/ 127 h 1623"/>
                  <a:gd name="T66" fmla="*/ 1185 w 2894"/>
                  <a:gd name="T67" fmla="*/ 98 h 1623"/>
                  <a:gd name="T68" fmla="*/ 1093 w 2894"/>
                  <a:gd name="T69" fmla="*/ 73 h 1623"/>
                  <a:gd name="T70" fmla="*/ 1002 w 2894"/>
                  <a:gd name="T71" fmla="*/ 52 h 1623"/>
                  <a:gd name="T72" fmla="*/ 911 w 2894"/>
                  <a:gd name="T73" fmla="*/ 34 h 1623"/>
                  <a:gd name="T74" fmla="*/ 821 w 2894"/>
                  <a:gd name="T75" fmla="*/ 20 h 1623"/>
                  <a:gd name="T76" fmla="*/ 732 w 2894"/>
                  <a:gd name="T77" fmla="*/ 10 h 1623"/>
                  <a:gd name="T78" fmla="*/ 644 w 2894"/>
                  <a:gd name="T79" fmla="*/ 3 h 1623"/>
                  <a:gd name="T80" fmla="*/ 557 w 2894"/>
                  <a:gd name="T81" fmla="*/ 0 h 1623"/>
                  <a:gd name="T82" fmla="*/ 472 w 2894"/>
                  <a:gd name="T83" fmla="*/ 0 h 1623"/>
                  <a:gd name="T84" fmla="*/ 388 w 2894"/>
                  <a:gd name="T85" fmla="*/ 5 h 1623"/>
                  <a:gd name="T86" fmla="*/ 306 w 2894"/>
                  <a:gd name="T87" fmla="*/ 13 h 1623"/>
                  <a:gd name="T88" fmla="*/ 226 w 2894"/>
                  <a:gd name="T89" fmla="*/ 25 h 1623"/>
                  <a:gd name="T90" fmla="*/ 148 w 2894"/>
                  <a:gd name="T91" fmla="*/ 41 h 1623"/>
                  <a:gd name="T92" fmla="*/ 73 w 2894"/>
                  <a:gd name="T93" fmla="*/ 60 h 1623"/>
                  <a:gd name="T94" fmla="*/ 0 w 2894"/>
                  <a:gd name="T95" fmla="*/ 84 h 1623"/>
                  <a:gd name="T96" fmla="*/ 1135 w 2894"/>
                  <a:gd name="T97" fmla="*/ 1383 h 16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94"/>
                  <a:gd name="T148" fmla="*/ 0 h 1623"/>
                  <a:gd name="T149" fmla="*/ 2894 w 2894"/>
                  <a:gd name="T150" fmla="*/ 1623 h 162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94" h="1623">
                    <a:moveTo>
                      <a:pt x="1135" y="1383"/>
                    </a:moveTo>
                    <a:lnTo>
                      <a:pt x="1142" y="1381"/>
                    </a:lnTo>
                    <a:lnTo>
                      <a:pt x="1153" y="1382"/>
                    </a:lnTo>
                    <a:lnTo>
                      <a:pt x="1163" y="1387"/>
                    </a:lnTo>
                    <a:lnTo>
                      <a:pt x="1172" y="1393"/>
                    </a:lnTo>
                    <a:lnTo>
                      <a:pt x="1181" y="1401"/>
                    </a:lnTo>
                    <a:lnTo>
                      <a:pt x="1182" y="1408"/>
                    </a:lnTo>
                    <a:lnTo>
                      <a:pt x="2894" y="1623"/>
                    </a:lnTo>
                    <a:lnTo>
                      <a:pt x="2873" y="1550"/>
                    </a:lnTo>
                    <a:lnTo>
                      <a:pt x="2847" y="1476"/>
                    </a:lnTo>
                    <a:lnTo>
                      <a:pt x="2816" y="1403"/>
                    </a:lnTo>
                    <a:lnTo>
                      <a:pt x="2781" y="1330"/>
                    </a:lnTo>
                    <a:lnTo>
                      <a:pt x="2742" y="1257"/>
                    </a:lnTo>
                    <a:lnTo>
                      <a:pt x="2699" y="1185"/>
                    </a:lnTo>
                    <a:lnTo>
                      <a:pt x="2652" y="1114"/>
                    </a:lnTo>
                    <a:lnTo>
                      <a:pt x="2601" y="1044"/>
                    </a:lnTo>
                    <a:lnTo>
                      <a:pt x="2546" y="975"/>
                    </a:lnTo>
                    <a:lnTo>
                      <a:pt x="2488" y="907"/>
                    </a:lnTo>
                    <a:lnTo>
                      <a:pt x="2426" y="840"/>
                    </a:lnTo>
                    <a:lnTo>
                      <a:pt x="2360" y="774"/>
                    </a:lnTo>
                    <a:lnTo>
                      <a:pt x="2292" y="711"/>
                    </a:lnTo>
                    <a:lnTo>
                      <a:pt x="2220" y="649"/>
                    </a:lnTo>
                    <a:lnTo>
                      <a:pt x="2145" y="589"/>
                    </a:lnTo>
                    <a:lnTo>
                      <a:pt x="2068" y="531"/>
                    </a:lnTo>
                    <a:lnTo>
                      <a:pt x="1987" y="475"/>
                    </a:lnTo>
                    <a:lnTo>
                      <a:pt x="1904" y="421"/>
                    </a:lnTo>
                    <a:lnTo>
                      <a:pt x="1818" y="370"/>
                    </a:lnTo>
                    <a:lnTo>
                      <a:pt x="1730" y="321"/>
                    </a:lnTo>
                    <a:lnTo>
                      <a:pt x="1641" y="275"/>
                    </a:lnTo>
                    <a:lnTo>
                      <a:pt x="1550" y="233"/>
                    </a:lnTo>
                    <a:lnTo>
                      <a:pt x="1459" y="194"/>
                    </a:lnTo>
                    <a:lnTo>
                      <a:pt x="1368" y="159"/>
                    </a:lnTo>
                    <a:lnTo>
                      <a:pt x="1276" y="127"/>
                    </a:lnTo>
                    <a:lnTo>
                      <a:pt x="1185" y="98"/>
                    </a:lnTo>
                    <a:lnTo>
                      <a:pt x="1093" y="73"/>
                    </a:lnTo>
                    <a:lnTo>
                      <a:pt x="1002" y="52"/>
                    </a:lnTo>
                    <a:lnTo>
                      <a:pt x="911" y="34"/>
                    </a:lnTo>
                    <a:lnTo>
                      <a:pt x="821" y="20"/>
                    </a:lnTo>
                    <a:lnTo>
                      <a:pt x="732" y="10"/>
                    </a:lnTo>
                    <a:lnTo>
                      <a:pt x="644" y="3"/>
                    </a:lnTo>
                    <a:lnTo>
                      <a:pt x="557" y="0"/>
                    </a:lnTo>
                    <a:lnTo>
                      <a:pt x="472" y="0"/>
                    </a:lnTo>
                    <a:lnTo>
                      <a:pt x="388" y="5"/>
                    </a:lnTo>
                    <a:lnTo>
                      <a:pt x="306" y="13"/>
                    </a:lnTo>
                    <a:lnTo>
                      <a:pt x="226" y="25"/>
                    </a:lnTo>
                    <a:lnTo>
                      <a:pt x="148" y="41"/>
                    </a:lnTo>
                    <a:lnTo>
                      <a:pt x="73" y="60"/>
                    </a:lnTo>
                    <a:lnTo>
                      <a:pt x="0" y="84"/>
                    </a:lnTo>
                    <a:lnTo>
                      <a:pt x="1135" y="1383"/>
                    </a:lnTo>
                    <a:close/>
                  </a:path>
                </a:pathLst>
              </a:custGeom>
              <a:solidFill>
                <a:srgbClr val="FFFF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pic>
          <p:nvPicPr>
            <p:cNvPr id="28" name="Picture 45"/>
            <p:cNvPicPr>
              <a:picLocks noChangeAspect="1" noChangeArrowheads="1"/>
            </p:cNvPicPr>
            <p:nvPr/>
          </p:nvPicPr>
          <p:blipFill>
            <a:blip r:embed="rId5" cstate="screen"/>
            <a:srcRect/>
            <a:stretch>
              <a:fillRect/>
            </a:stretch>
          </p:blipFill>
          <p:spPr bwMode="auto">
            <a:xfrm>
              <a:off x="5626" y="8681"/>
              <a:ext cx="515" cy="46"/>
            </a:xfrm>
            <a:prstGeom prst="rect">
              <a:avLst/>
            </a:prstGeom>
            <a:noFill/>
            <a:ln w="9525">
              <a:noFill/>
              <a:miter lim="800000"/>
              <a:headEnd/>
              <a:tailEnd/>
            </a:ln>
          </p:spPr>
        </p:pic>
        <p:grpSp>
          <p:nvGrpSpPr>
            <p:cNvPr id="29" name="Group 47"/>
            <p:cNvGrpSpPr>
              <a:grpSpLocks/>
            </p:cNvGrpSpPr>
            <p:nvPr/>
          </p:nvGrpSpPr>
          <p:grpSpPr bwMode="auto">
            <a:xfrm>
              <a:off x="5226" y="8232"/>
              <a:ext cx="959" cy="449"/>
              <a:chOff x="5226" y="8232"/>
              <a:chExt cx="959" cy="449"/>
            </a:xfrm>
          </p:grpSpPr>
          <p:sp>
            <p:nvSpPr>
              <p:cNvPr id="93" name="Freeform 48"/>
              <p:cNvSpPr>
                <a:spLocks/>
              </p:cNvSpPr>
              <p:nvPr/>
            </p:nvSpPr>
            <p:spPr bwMode="auto">
              <a:xfrm>
                <a:off x="5226" y="8232"/>
                <a:ext cx="959" cy="449"/>
              </a:xfrm>
              <a:custGeom>
                <a:avLst/>
                <a:gdLst>
                  <a:gd name="T0" fmla="*/ 408 w 959"/>
                  <a:gd name="T1" fmla="*/ 415 h 449"/>
                  <a:gd name="T2" fmla="*/ 423 w 959"/>
                  <a:gd name="T3" fmla="*/ 405 h 449"/>
                  <a:gd name="T4" fmla="*/ 443 w 959"/>
                  <a:gd name="T5" fmla="*/ 404 h 449"/>
                  <a:gd name="T6" fmla="*/ 465 w 959"/>
                  <a:gd name="T7" fmla="*/ 415 h 449"/>
                  <a:gd name="T8" fmla="*/ 476 w 959"/>
                  <a:gd name="T9" fmla="*/ 430 h 449"/>
                  <a:gd name="T10" fmla="*/ 959 w 959"/>
                  <a:gd name="T11" fmla="*/ 449 h 449"/>
                  <a:gd name="T12" fmla="*/ 940 w 959"/>
                  <a:gd name="T13" fmla="*/ 367 h 449"/>
                  <a:gd name="T14" fmla="*/ 905 w 959"/>
                  <a:gd name="T15" fmla="*/ 289 h 449"/>
                  <a:gd name="T16" fmla="*/ 854 w 959"/>
                  <a:gd name="T17" fmla="*/ 216 h 449"/>
                  <a:gd name="T18" fmla="*/ 812 w 959"/>
                  <a:gd name="T19" fmla="*/ 172 h 449"/>
                  <a:gd name="T20" fmla="*/ 765 w 959"/>
                  <a:gd name="T21" fmla="*/ 131 h 449"/>
                  <a:gd name="T22" fmla="*/ 712 w 959"/>
                  <a:gd name="T23" fmla="*/ 95 h 449"/>
                  <a:gd name="T24" fmla="*/ 655 w 959"/>
                  <a:gd name="T25" fmla="*/ 64 h 449"/>
                  <a:gd name="T26" fmla="*/ 594 w 959"/>
                  <a:gd name="T27" fmla="*/ 39 h 449"/>
                  <a:gd name="T28" fmla="*/ 529 w 959"/>
                  <a:gd name="T29" fmla="*/ 19 h 449"/>
                  <a:gd name="T30" fmla="*/ 464 w 959"/>
                  <a:gd name="T31" fmla="*/ 6 h 449"/>
                  <a:gd name="T32" fmla="*/ 399 w 959"/>
                  <a:gd name="T33" fmla="*/ 1 h 449"/>
                  <a:gd name="T34" fmla="*/ 367 w 959"/>
                  <a:gd name="T35" fmla="*/ 0 h 449"/>
                  <a:gd name="T36" fmla="*/ 336 w 959"/>
                  <a:gd name="T37" fmla="*/ 1 h 449"/>
                  <a:gd name="T38" fmla="*/ 274 w 959"/>
                  <a:gd name="T39" fmla="*/ 9 h 449"/>
                  <a:gd name="T40" fmla="*/ 215 w 959"/>
                  <a:gd name="T41" fmla="*/ 23 h 449"/>
                  <a:gd name="T42" fmla="*/ 133 w 959"/>
                  <a:gd name="T43" fmla="*/ 55 h 449"/>
                  <a:gd name="T44" fmla="*/ 60 w 959"/>
                  <a:gd name="T45" fmla="*/ 100 h 449"/>
                  <a:gd name="T46" fmla="*/ 0 w 959"/>
                  <a:gd name="T47" fmla="*/ 159 h 449"/>
                  <a:gd name="T48" fmla="*/ 408 w 959"/>
                  <a:gd name="T49" fmla="*/ 415 h 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9"/>
                  <a:gd name="T76" fmla="*/ 0 h 449"/>
                  <a:gd name="T77" fmla="*/ 959 w 959"/>
                  <a:gd name="T78" fmla="*/ 449 h 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9" h="449">
                    <a:moveTo>
                      <a:pt x="408" y="415"/>
                    </a:moveTo>
                    <a:lnTo>
                      <a:pt x="423" y="405"/>
                    </a:lnTo>
                    <a:lnTo>
                      <a:pt x="443" y="404"/>
                    </a:lnTo>
                    <a:lnTo>
                      <a:pt x="465" y="415"/>
                    </a:lnTo>
                    <a:lnTo>
                      <a:pt x="476" y="430"/>
                    </a:lnTo>
                    <a:lnTo>
                      <a:pt x="959" y="449"/>
                    </a:lnTo>
                    <a:lnTo>
                      <a:pt x="940" y="367"/>
                    </a:lnTo>
                    <a:lnTo>
                      <a:pt x="905" y="289"/>
                    </a:lnTo>
                    <a:lnTo>
                      <a:pt x="854" y="216"/>
                    </a:lnTo>
                    <a:lnTo>
                      <a:pt x="812" y="172"/>
                    </a:lnTo>
                    <a:lnTo>
                      <a:pt x="765" y="131"/>
                    </a:lnTo>
                    <a:lnTo>
                      <a:pt x="712" y="95"/>
                    </a:lnTo>
                    <a:lnTo>
                      <a:pt x="655" y="64"/>
                    </a:lnTo>
                    <a:lnTo>
                      <a:pt x="594" y="39"/>
                    </a:lnTo>
                    <a:lnTo>
                      <a:pt x="529" y="19"/>
                    </a:lnTo>
                    <a:lnTo>
                      <a:pt x="464" y="6"/>
                    </a:lnTo>
                    <a:lnTo>
                      <a:pt x="399" y="1"/>
                    </a:lnTo>
                    <a:lnTo>
                      <a:pt x="367" y="0"/>
                    </a:lnTo>
                    <a:lnTo>
                      <a:pt x="336" y="1"/>
                    </a:lnTo>
                    <a:lnTo>
                      <a:pt x="274" y="9"/>
                    </a:lnTo>
                    <a:lnTo>
                      <a:pt x="215" y="23"/>
                    </a:lnTo>
                    <a:lnTo>
                      <a:pt x="133" y="55"/>
                    </a:lnTo>
                    <a:lnTo>
                      <a:pt x="60" y="100"/>
                    </a:lnTo>
                    <a:lnTo>
                      <a:pt x="0" y="159"/>
                    </a:lnTo>
                    <a:lnTo>
                      <a:pt x="408" y="415"/>
                    </a:lnTo>
                    <a:close/>
                  </a:path>
                </a:pathLst>
              </a:custGeom>
              <a:solidFill>
                <a:srgbClr val="FF0000">
                  <a:alpha val="50000"/>
                </a:srgbClr>
              </a:solid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0" name="Group 49"/>
            <p:cNvGrpSpPr>
              <a:grpSpLocks/>
            </p:cNvGrpSpPr>
            <p:nvPr/>
          </p:nvGrpSpPr>
          <p:grpSpPr bwMode="auto">
            <a:xfrm>
              <a:off x="5946" y="9438"/>
              <a:ext cx="199" cy="183"/>
              <a:chOff x="5946" y="9438"/>
              <a:chExt cx="199" cy="183"/>
            </a:xfrm>
          </p:grpSpPr>
          <p:sp>
            <p:nvSpPr>
              <p:cNvPr id="92" name="Freeform 50"/>
              <p:cNvSpPr>
                <a:spLocks/>
              </p:cNvSpPr>
              <p:nvPr/>
            </p:nvSpPr>
            <p:spPr bwMode="auto">
              <a:xfrm>
                <a:off x="5946" y="9438"/>
                <a:ext cx="199" cy="183"/>
              </a:xfrm>
              <a:custGeom>
                <a:avLst/>
                <a:gdLst>
                  <a:gd name="T0" fmla="*/ 98 w 199"/>
                  <a:gd name="T1" fmla="*/ 0 h 183"/>
                  <a:gd name="T2" fmla="*/ 34 w 199"/>
                  <a:gd name="T3" fmla="*/ 21 h 183"/>
                  <a:gd name="T4" fmla="*/ 0 w 199"/>
                  <a:gd name="T5" fmla="*/ 74 h 183"/>
                  <a:gd name="T6" fmla="*/ 1 w 199"/>
                  <a:gd name="T7" fmla="*/ 100 h 183"/>
                  <a:gd name="T8" fmla="*/ 31 w 199"/>
                  <a:gd name="T9" fmla="*/ 158 h 183"/>
                  <a:gd name="T10" fmla="*/ 87 w 199"/>
                  <a:gd name="T11" fmla="*/ 183 h 183"/>
                  <a:gd name="T12" fmla="*/ 113 w 199"/>
                  <a:gd name="T13" fmla="*/ 181 h 183"/>
                  <a:gd name="T14" fmla="*/ 174 w 199"/>
                  <a:gd name="T15" fmla="*/ 151 h 183"/>
                  <a:gd name="T16" fmla="*/ 199 w 199"/>
                  <a:gd name="T17" fmla="*/ 97 h 183"/>
                  <a:gd name="T18" fmla="*/ 196 w 199"/>
                  <a:gd name="T19" fmla="*/ 74 h 183"/>
                  <a:gd name="T20" fmla="*/ 161 w 199"/>
                  <a:gd name="T21" fmla="*/ 21 h 183"/>
                  <a:gd name="T22" fmla="*/ 99 w 199"/>
                  <a:gd name="T23" fmla="*/ 0 h 183"/>
                  <a:gd name="T24" fmla="*/ 98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8" y="0"/>
                    </a:moveTo>
                    <a:lnTo>
                      <a:pt x="34" y="21"/>
                    </a:lnTo>
                    <a:lnTo>
                      <a:pt x="0" y="74"/>
                    </a:lnTo>
                    <a:lnTo>
                      <a:pt x="1" y="100"/>
                    </a:lnTo>
                    <a:lnTo>
                      <a:pt x="31" y="158"/>
                    </a:lnTo>
                    <a:lnTo>
                      <a:pt x="87" y="183"/>
                    </a:lnTo>
                    <a:lnTo>
                      <a:pt x="113" y="181"/>
                    </a:lnTo>
                    <a:lnTo>
                      <a:pt x="174" y="151"/>
                    </a:lnTo>
                    <a:lnTo>
                      <a:pt x="199" y="97"/>
                    </a:lnTo>
                    <a:lnTo>
                      <a:pt x="196" y="74"/>
                    </a:lnTo>
                    <a:lnTo>
                      <a:pt x="161" y="21"/>
                    </a:lnTo>
                    <a:lnTo>
                      <a:pt x="99" y="0"/>
                    </a:lnTo>
                    <a:lnTo>
                      <a:pt x="98"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31" name="Group 51"/>
            <p:cNvGrpSpPr>
              <a:grpSpLocks/>
            </p:cNvGrpSpPr>
            <p:nvPr/>
          </p:nvGrpSpPr>
          <p:grpSpPr bwMode="auto">
            <a:xfrm>
              <a:off x="5946" y="9438"/>
              <a:ext cx="199" cy="183"/>
              <a:chOff x="5946" y="9438"/>
              <a:chExt cx="199" cy="183"/>
            </a:xfrm>
          </p:grpSpPr>
          <p:sp>
            <p:nvSpPr>
              <p:cNvPr id="91" name="Freeform 52"/>
              <p:cNvSpPr>
                <a:spLocks/>
              </p:cNvSpPr>
              <p:nvPr/>
            </p:nvSpPr>
            <p:spPr bwMode="auto">
              <a:xfrm>
                <a:off x="5946" y="9438"/>
                <a:ext cx="199" cy="183"/>
              </a:xfrm>
              <a:custGeom>
                <a:avLst/>
                <a:gdLst>
                  <a:gd name="T0" fmla="*/ 98 w 199"/>
                  <a:gd name="T1" fmla="*/ 0 h 183"/>
                  <a:gd name="T2" fmla="*/ 34 w 199"/>
                  <a:gd name="T3" fmla="*/ 21 h 183"/>
                  <a:gd name="T4" fmla="*/ 0 w 199"/>
                  <a:gd name="T5" fmla="*/ 74 h 183"/>
                  <a:gd name="T6" fmla="*/ 1 w 199"/>
                  <a:gd name="T7" fmla="*/ 100 h 183"/>
                  <a:gd name="T8" fmla="*/ 31 w 199"/>
                  <a:gd name="T9" fmla="*/ 158 h 183"/>
                  <a:gd name="T10" fmla="*/ 87 w 199"/>
                  <a:gd name="T11" fmla="*/ 183 h 183"/>
                  <a:gd name="T12" fmla="*/ 113 w 199"/>
                  <a:gd name="T13" fmla="*/ 181 h 183"/>
                  <a:gd name="T14" fmla="*/ 174 w 199"/>
                  <a:gd name="T15" fmla="*/ 151 h 183"/>
                  <a:gd name="T16" fmla="*/ 199 w 199"/>
                  <a:gd name="T17" fmla="*/ 97 h 183"/>
                  <a:gd name="T18" fmla="*/ 196 w 199"/>
                  <a:gd name="T19" fmla="*/ 74 h 183"/>
                  <a:gd name="T20" fmla="*/ 161 w 199"/>
                  <a:gd name="T21" fmla="*/ 21 h 183"/>
                  <a:gd name="T22" fmla="*/ 99 w 199"/>
                  <a:gd name="T23" fmla="*/ 0 h 183"/>
                  <a:gd name="T24" fmla="*/ 98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8" y="0"/>
                    </a:moveTo>
                    <a:lnTo>
                      <a:pt x="34" y="21"/>
                    </a:lnTo>
                    <a:lnTo>
                      <a:pt x="0" y="74"/>
                    </a:lnTo>
                    <a:lnTo>
                      <a:pt x="1" y="100"/>
                    </a:lnTo>
                    <a:lnTo>
                      <a:pt x="31" y="158"/>
                    </a:lnTo>
                    <a:lnTo>
                      <a:pt x="87" y="183"/>
                    </a:lnTo>
                    <a:lnTo>
                      <a:pt x="113" y="181"/>
                    </a:lnTo>
                    <a:lnTo>
                      <a:pt x="174" y="151"/>
                    </a:lnTo>
                    <a:lnTo>
                      <a:pt x="199" y="97"/>
                    </a:lnTo>
                    <a:lnTo>
                      <a:pt x="196" y="74"/>
                    </a:lnTo>
                    <a:lnTo>
                      <a:pt x="161" y="21"/>
                    </a:lnTo>
                    <a:lnTo>
                      <a:pt x="99" y="0"/>
                    </a:lnTo>
                    <a:lnTo>
                      <a:pt x="98"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2" name="Group 53"/>
            <p:cNvGrpSpPr>
              <a:grpSpLocks/>
            </p:cNvGrpSpPr>
            <p:nvPr/>
          </p:nvGrpSpPr>
          <p:grpSpPr bwMode="auto">
            <a:xfrm>
              <a:off x="5953" y="10014"/>
              <a:ext cx="199" cy="183"/>
              <a:chOff x="5953" y="10014"/>
              <a:chExt cx="199" cy="183"/>
            </a:xfrm>
          </p:grpSpPr>
          <p:sp>
            <p:nvSpPr>
              <p:cNvPr id="90" name="Freeform 54"/>
              <p:cNvSpPr>
                <a:spLocks/>
              </p:cNvSpPr>
              <p:nvPr/>
            </p:nvSpPr>
            <p:spPr bwMode="auto">
              <a:xfrm>
                <a:off x="5953" y="10014"/>
                <a:ext cx="199" cy="183"/>
              </a:xfrm>
              <a:custGeom>
                <a:avLst/>
                <a:gdLst>
                  <a:gd name="T0" fmla="*/ 97 w 199"/>
                  <a:gd name="T1" fmla="*/ 0 h 183"/>
                  <a:gd name="T2" fmla="*/ 33 w 199"/>
                  <a:gd name="T3" fmla="*/ 21 h 183"/>
                  <a:gd name="T4" fmla="*/ 0 w 199"/>
                  <a:gd name="T5" fmla="*/ 75 h 183"/>
                  <a:gd name="T6" fmla="*/ 1 w 199"/>
                  <a:gd name="T7" fmla="*/ 101 h 183"/>
                  <a:gd name="T8" fmla="*/ 31 w 199"/>
                  <a:gd name="T9" fmla="*/ 159 h 183"/>
                  <a:gd name="T10" fmla="*/ 88 w 199"/>
                  <a:gd name="T11" fmla="*/ 183 h 183"/>
                  <a:gd name="T12" fmla="*/ 114 w 199"/>
                  <a:gd name="T13" fmla="*/ 181 h 183"/>
                  <a:gd name="T14" fmla="*/ 174 w 199"/>
                  <a:gd name="T15" fmla="*/ 151 h 183"/>
                  <a:gd name="T16" fmla="*/ 198 w 199"/>
                  <a:gd name="T17" fmla="*/ 96 h 183"/>
                  <a:gd name="T18" fmla="*/ 195 w 199"/>
                  <a:gd name="T19" fmla="*/ 73 h 183"/>
                  <a:gd name="T20" fmla="*/ 160 w 199"/>
                  <a:gd name="T21" fmla="*/ 20 h 183"/>
                  <a:gd name="T22" fmla="*/ 97 w 19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183"/>
                  <a:gd name="T38" fmla="*/ 199 w 19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183">
                    <a:moveTo>
                      <a:pt x="97" y="0"/>
                    </a:moveTo>
                    <a:lnTo>
                      <a:pt x="33" y="21"/>
                    </a:lnTo>
                    <a:lnTo>
                      <a:pt x="0" y="75"/>
                    </a:lnTo>
                    <a:lnTo>
                      <a:pt x="1" y="101"/>
                    </a:lnTo>
                    <a:lnTo>
                      <a:pt x="31" y="159"/>
                    </a:lnTo>
                    <a:lnTo>
                      <a:pt x="88" y="183"/>
                    </a:lnTo>
                    <a:lnTo>
                      <a:pt x="114" y="181"/>
                    </a:lnTo>
                    <a:lnTo>
                      <a:pt x="174" y="151"/>
                    </a:lnTo>
                    <a:lnTo>
                      <a:pt x="198" y="96"/>
                    </a:lnTo>
                    <a:lnTo>
                      <a:pt x="195" y="73"/>
                    </a:lnTo>
                    <a:lnTo>
                      <a:pt x="160" y="20"/>
                    </a:lnTo>
                    <a:lnTo>
                      <a:pt x="97"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33" name="Group 55"/>
            <p:cNvGrpSpPr>
              <a:grpSpLocks/>
            </p:cNvGrpSpPr>
            <p:nvPr/>
          </p:nvGrpSpPr>
          <p:grpSpPr bwMode="auto">
            <a:xfrm>
              <a:off x="5953" y="10014"/>
              <a:ext cx="199" cy="183"/>
              <a:chOff x="5953" y="10014"/>
              <a:chExt cx="199" cy="183"/>
            </a:xfrm>
          </p:grpSpPr>
          <p:sp>
            <p:nvSpPr>
              <p:cNvPr id="89" name="Freeform 56"/>
              <p:cNvSpPr>
                <a:spLocks/>
              </p:cNvSpPr>
              <p:nvPr/>
            </p:nvSpPr>
            <p:spPr bwMode="auto">
              <a:xfrm>
                <a:off x="5953" y="10014"/>
                <a:ext cx="199" cy="183"/>
              </a:xfrm>
              <a:custGeom>
                <a:avLst/>
                <a:gdLst>
                  <a:gd name="T0" fmla="*/ 97 w 199"/>
                  <a:gd name="T1" fmla="*/ 0 h 183"/>
                  <a:gd name="T2" fmla="*/ 33 w 199"/>
                  <a:gd name="T3" fmla="*/ 21 h 183"/>
                  <a:gd name="T4" fmla="*/ 0 w 199"/>
                  <a:gd name="T5" fmla="*/ 75 h 183"/>
                  <a:gd name="T6" fmla="*/ 1 w 199"/>
                  <a:gd name="T7" fmla="*/ 101 h 183"/>
                  <a:gd name="T8" fmla="*/ 31 w 199"/>
                  <a:gd name="T9" fmla="*/ 159 h 183"/>
                  <a:gd name="T10" fmla="*/ 88 w 199"/>
                  <a:gd name="T11" fmla="*/ 183 h 183"/>
                  <a:gd name="T12" fmla="*/ 114 w 199"/>
                  <a:gd name="T13" fmla="*/ 181 h 183"/>
                  <a:gd name="T14" fmla="*/ 174 w 199"/>
                  <a:gd name="T15" fmla="*/ 151 h 183"/>
                  <a:gd name="T16" fmla="*/ 198 w 199"/>
                  <a:gd name="T17" fmla="*/ 96 h 183"/>
                  <a:gd name="T18" fmla="*/ 195 w 199"/>
                  <a:gd name="T19" fmla="*/ 73 h 183"/>
                  <a:gd name="T20" fmla="*/ 160 w 199"/>
                  <a:gd name="T21" fmla="*/ 20 h 183"/>
                  <a:gd name="T22" fmla="*/ 97 w 199"/>
                  <a:gd name="T23" fmla="*/ 0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9"/>
                  <a:gd name="T37" fmla="*/ 0 h 183"/>
                  <a:gd name="T38" fmla="*/ 199 w 199"/>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9" h="183">
                    <a:moveTo>
                      <a:pt x="97" y="0"/>
                    </a:moveTo>
                    <a:lnTo>
                      <a:pt x="33" y="21"/>
                    </a:lnTo>
                    <a:lnTo>
                      <a:pt x="0" y="75"/>
                    </a:lnTo>
                    <a:lnTo>
                      <a:pt x="1" y="101"/>
                    </a:lnTo>
                    <a:lnTo>
                      <a:pt x="31" y="159"/>
                    </a:lnTo>
                    <a:lnTo>
                      <a:pt x="88" y="183"/>
                    </a:lnTo>
                    <a:lnTo>
                      <a:pt x="114" y="181"/>
                    </a:lnTo>
                    <a:lnTo>
                      <a:pt x="174" y="151"/>
                    </a:lnTo>
                    <a:lnTo>
                      <a:pt x="198" y="96"/>
                    </a:lnTo>
                    <a:lnTo>
                      <a:pt x="195" y="73"/>
                    </a:lnTo>
                    <a:lnTo>
                      <a:pt x="160" y="20"/>
                    </a:lnTo>
                    <a:lnTo>
                      <a:pt x="97"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34" name="Group 57"/>
            <p:cNvGrpSpPr>
              <a:grpSpLocks/>
            </p:cNvGrpSpPr>
            <p:nvPr/>
          </p:nvGrpSpPr>
          <p:grpSpPr bwMode="auto">
            <a:xfrm>
              <a:off x="5941" y="10626"/>
              <a:ext cx="199" cy="185"/>
              <a:chOff x="5941" y="10626"/>
              <a:chExt cx="199" cy="185"/>
            </a:xfrm>
          </p:grpSpPr>
          <p:sp>
            <p:nvSpPr>
              <p:cNvPr id="88" name="Freeform 58"/>
              <p:cNvSpPr>
                <a:spLocks/>
              </p:cNvSpPr>
              <p:nvPr/>
            </p:nvSpPr>
            <p:spPr bwMode="auto">
              <a:xfrm>
                <a:off x="5941" y="10626"/>
                <a:ext cx="199" cy="185"/>
              </a:xfrm>
              <a:custGeom>
                <a:avLst/>
                <a:gdLst>
                  <a:gd name="T0" fmla="*/ 99 w 199"/>
                  <a:gd name="T1" fmla="*/ 0 h 185"/>
                  <a:gd name="T2" fmla="*/ 35 w 199"/>
                  <a:gd name="T3" fmla="*/ 21 h 185"/>
                  <a:gd name="T4" fmla="*/ 0 w 199"/>
                  <a:gd name="T5" fmla="*/ 74 h 185"/>
                  <a:gd name="T6" fmla="*/ 1 w 199"/>
                  <a:gd name="T7" fmla="*/ 100 h 185"/>
                  <a:gd name="T8" fmla="*/ 31 w 199"/>
                  <a:gd name="T9" fmla="*/ 159 h 185"/>
                  <a:gd name="T10" fmla="*/ 86 w 199"/>
                  <a:gd name="T11" fmla="*/ 185 h 185"/>
                  <a:gd name="T12" fmla="*/ 112 w 199"/>
                  <a:gd name="T13" fmla="*/ 183 h 185"/>
                  <a:gd name="T14" fmla="*/ 173 w 199"/>
                  <a:gd name="T15" fmla="*/ 154 h 185"/>
                  <a:gd name="T16" fmla="*/ 199 w 199"/>
                  <a:gd name="T17" fmla="*/ 100 h 185"/>
                  <a:gd name="T18" fmla="*/ 197 w 199"/>
                  <a:gd name="T19" fmla="*/ 77 h 185"/>
                  <a:gd name="T20" fmla="*/ 163 w 199"/>
                  <a:gd name="T21" fmla="*/ 22 h 185"/>
                  <a:gd name="T22" fmla="*/ 101 w 199"/>
                  <a:gd name="T23" fmla="*/ 0 h 185"/>
                  <a:gd name="T24" fmla="*/ 99 w 199"/>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5"/>
                  <a:gd name="T41" fmla="*/ 199 w 199"/>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5">
                    <a:moveTo>
                      <a:pt x="99" y="0"/>
                    </a:moveTo>
                    <a:lnTo>
                      <a:pt x="35" y="21"/>
                    </a:lnTo>
                    <a:lnTo>
                      <a:pt x="0" y="74"/>
                    </a:lnTo>
                    <a:lnTo>
                      <a:pt x="1" y="100"/>
                    </a:lnTo>
                    <a:lnTo>
                      <a:pt x="31" y="159"/>
                    </a:lnTo>
                    <a:lnTo>
                      <a:pt x="86" y="185"/>
                    </a:lnTo>
                    <a:lnTo>
                      <a:pt x="112" y="183"/>
                    </a:lnTo>
                    <a:lnTo>
                      <a:pt x="173" y="154"/>
                    </a:lnTo>
                    <a:lnTo>
                      <a:pt x="199" y="100"/>
                    </a:lnTo>
                    <a:lnTo>
                      <a:pt x="197" y="77"/>
                    </a:lnTo>
                    <a:lnTo>
                      <a:pt x="163" y="22"/>
                    </a:lnTo>
                    <a:lnTo>
                      <a:pt x="101" y="0"/>
                    </a:lnTo>
                    <a:lnTo>
                      <a:pt x="99"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37" name="Group 59"/>
            <p:cNvGrpSpPr>
              <a:grpSpLocks/>
            </p:cNvGrpSpPr>
            <p:nvPr/>
          </p:nvGrpSpPr>
          <p:grpSpPr bwMode="auto">
            <a:xfrm>
              <a:off x="5941" y="10626"/>
              <a:ext cx="199" cy="185"/>
              <a:chOff x="5941" y="10626"/>
              <a:chExt cx="199" cy="185"/>
            </a:xfrm>
          </p:grpSpPr>
          <p:sp>
            <p:nvSpPr>
              <p:cNvPr id="87" name="Freeform 60"/>
              <p:cNvSpPr>
                <a:spLocks/>
              </p:cNvSpPr>
              <p:nvPr/>
            </p:nvSpPr>
            <p:spPr bwMode="auto">
              <a:xfrm>
                <a:off x="5941" y="10626"/>
                <a:ext cx="199" cy="185"/>
              </a:xfrm>
              <a:custGeom>
                <a:avLst/>
                <a:gdLst>
                  <a:gd name="T0" fmla="*/ 99 w 199"/>
                  <a:gd name="T1" fmla="*/ 0 h 185"/>
                  <a:gd name="T2" fmla="*/ 35 w 199"/>
                  <a:gd name="T3" fmla="*/ 21 h 185"/>
                  <a:gd name="T4" fmla="*/ 0 w 199"/>
                  <a:gd name="T5" fmla="*/ 74 h 185"/>
                  <a:gd name="T6" fmla="*/ 1 w 199"/>
                  <a:gd name="T7" fmla="*/ 100 h 185"/>
                  <a:gd name="T8" fmla="*/ 31 w 199"/>
                  <a:gd name="T9" fmla="*/ 159 h 185"/>
                  <a:gd name="T10" fmla="*/ 86 w 199"/>
                  <a:gd name="T11" fmla="*/ 185 h 185"/>
                  <a:gd name="T12" fmla="*/ 112 w 199"/>
                  <a:gd name="T13" fmla="*/ 183 h 185"/>
                  <a:gd name="T14" fmla="*/ 173 w 199"/>
                  <a:gd name="T15" fmla="*/ 154 h 185"/>
                  <a:gd name="T16" fmla="*/ 199 w 199"/>
                  <a:gd name="T17" fmla="*/ 100 h 185"/>
                  <a:gd name="T18" fmla="*/ 197 w 199"/>
                  <a:gd name="T19" fmla="*/ 77 h 185"/>
                  <a:gd name="T20" fmla="*/ 163 w 199"/>
                  <a:gd name="T21" fmla="*/ 22 h 185"/>
                  <a:gd name="T22" fmla="*/ 101 w 199"/>
                  <a:gd name="T23" fmla="*/ 0 h 185"/>
                  <a:gd name="T24" fmla="*/ 99 w 199"/>
                  <a:gd name="T25" fmla="*/ 0 h 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5"/>
                  <a:gd name="T41" fmla="*/ 199 w 199"/>
                  <a:gd name="T42" fmla="*/ 185 h 1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5">
                    <a:moveTo>
                      <a:pt x="99" y="0"/>
                    </a:moveTo>
                    <a:lnTo>
                      <a:pt x="35" y="21"/>
                    </a:lnTo>
                    <a:lnTo>
                      <a:pt x="0" y="74"/>
                    </a:lnTo>
                    <a:lnTo>
                      <a:pt x="1" y="100"/>
                    </a:lnTo>
                    <a:lnTo>
                      <a:pt x="31" y="159"/>
                    </a:lnTo>
                    <a:lnTo>
                      <a:pt x="86" y="185"/>
                    </a:lnTo>
                    <a:lnTo>
                      <a:pt x="112" y="183"/>
                    </a:lnTo>
                    <a:lnTo>
                      <a:pt x="173" y="154"/>
                    </a:lnTo>
                    <a:lnTo>
                      <a:pt x="199" y="100"/>
                    </a:lnTo>
                    <a:lnTo>
                      <a:pt x="197" y="77"/>
                    </a:lnTo>
                    <a:lnTo>
                      <a:pt x="163" y="22"/>
                    </a:lnTo>
                    <a:lnTo>
                      <a:pt x="101" y="0"/>
                    </a:lnTo>
                    <a:lnTo>
                      <a:pt x="99"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1" name="Group 61"/>
            <p:cNvGrpSpPr>
              <a:grpSpLocks/>
            </p:cNvGrpSpPr>
            <p:nvPr/>
          </p:nvGrpSpPr>
          <p:grpSpPr bwMode="auto">
            <a:xfrm>
              <a:off x="5941" y="11231"/>
              <a:ext cx="199" cy="183"/>
              <a:chOff x="5941" y="11231"/>
              <a:chExt cx="199" cy="183"/>
            </a:xfrm>
          </p:grpSpPr>
          <p:sp>
            <p:nvSpPr>
              <p:cNvPr id="86" name="Freeform 62"/>
              <p:cNvSpPr>
                <a:spLocks/>
              </p:cNvSpPr>
              <p:nvPr/>
            </p:nvSpPr>
            <p:spPr bwMode="auto">
              <a:xfrm>
                <a:off x="5941" y="11231"/>
                <a:ext cx="199" cy="183"/>
              </a:xfrm>
              <a:custGeom>
                <a:avLst/>
                <a:gdLst>
                  <a:gd name="T0" fmla="*/ 99 w 199"/>
                  <a:gd name="T1" fmla="*/ 0 h 183"/>
                  <a:gd name="T2" fmla="*/ 35 w 199"/>
                  <a:gd name="T3" fmla="*/ 21 h 183"/>
                  <a:gd name="T4" fmla="*/ 0 w 199"/>
                  <a:gd name="T5" fmla="*/ 74 h 183"/>
                  <a:gd name="T6" fmla="*/ 1 w 199"/>
                  <a:gd name="T7" fmla="*/ 100 h 183"/>
                  <a:gd name="T8" fmla="*/ 31 w 199"/>
                  <a:gd name="T9" fmla="*/ 158 h 183"/>
                  <a:gd name="T10" fmla="*/ 87 w 199"/>
                  <a:gd name="T11" fmla="*/ 183 h 183"/>
                  <a:gd name="T12" fmla="*/ 114 w 199"/>
                  <a:gd name="T13" fmla="*/ 181 h 183"/>
                  <a:gd name="T14" fmla="*/ 174 w 199"/>
                  <a:gd name="T15" fmla="*/ 151 h 183"/>
                  <a:gd name="T16" fmla="*/ 199 w 199"/>
                  <a:gd name="T17" fmla="*/ 97 h 183"/>
                  <a:gd name="T18" fmla="*/ 197 w 199"/>
                  <a:gd name="T19" fmla="*/ 74 h 183"/>
                  <a:gd name="T20" fmla="*/ 162 w 199"/>
                  <a:gd name="T21" fmla="*/ 20 h 183"/>
                  <a:gd name="T22" fmla="*/ 99 w 199"/>
                  <a:gd name="T23" fmla="*/ 0 h 183"/>
                  <a:gd name="T24" fmla="*/ 99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9" y="0"/>
                    </a:moveTo>
                    <a:lnTo>
                      <a:pt x="35" y="21"/>
                    </a:lnTo>
                    <a:lnTo>
                      <a:pt x="0" y="74"/>
                    </a:lnTo>
                    <a:lnTo>
                      <a:pt x="1" y="100"/>
                    </a:lnTo>
                    <a:lnTo>
                      <a:pt x="31" y="158"/>
                    </a:lnTo>
                    <a:lnTo>
                      <a:pt x="87" y="183"/>
                    </a:lnTo>
                    <a:lnTo>
                      <a:pt x="114" y="181"/>
                    </a:lnTo>
                    <a:lnTo>
                      <a:pt x="174" y="151"/>
                    </a:lnTo>
                    <a:lnTo>
                      <a:pt x="199" y="97"/>
                    </a:lnTo>
                    <a:lnTo>
                      <a:pt x="197" y="74"/>
                    </a:lnTo>
                    <a:lnTo>
                      <a:pt x="162" y="20"/>
                    </a:lnTo>
                    <a:lnTo>
                      <a:pt x="99"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42" name="Group 63"/>
            <p:cNvGrpSpPr>
              <a:grpSpLocks/>
            </p:cNvGrpSpPr>
            <p:nvPr/>
          </p:nvGrpSpPr>
          <p:grpSpPr bwMode="auto">
            <a:xfrm>
              <a:off x="5941" y="11231"/>
              <a:ext cx="199" cy="183"/>
              <a:chOff x="5941" y="11231"/>
              <a:chExt cx="199" cy="183"/>
            </a:xfrm>
          </p:grpSpPr>
          <p:sp>
            <p:nvSpPr>
              <p:cNvPr id="85" name="Freeform 64"/>
              <p:cNvSpPr>
                <a:spLocks/>
              </p:cNvSpPr>
              <p:nvPr/>
            </p:nvSpPr>
            <p:spPr bwMode="auto">
              <a:xfrm>
                <a:off x="5941" y="11231"/>
                <a:ext cx="199" cy="183"/>
              </a:xfrm>
              <a:custGeom>
                <a:avLst/>
                <a:gdLst>
                  <a:gd name="T0" fmla="*/ 99 w 199"/>
                  <a:gd name="T1" fmla="*/ 0 h 183"/>
                  <a:gd name="T2" fmla="*/ 35 w 199"/>
                  <a:gd name="T3" fmla="*/ 21 h 183"/>
                  <a:gd name="T4" fmla="*/ 0 w 199"/>
                  <a:gd name="T5" fmla="*/ 74 h 183"/>
                  <a:gd name="T6" fmla="*/ 1 w 199"/>
                  <a:gd name="T7" fmla="*/ 100 h 183"/>
                  <a:gd name="T8" fmla="*/ 31 w 199"/>
                  <a:gd name="T9" fmla="*/ 158 h 183"/>
                  <a:gd name="T10" fmla="*/ 87 w 199"/>
                  <a:gd name="T11" fmla="*/ 183 h 183"/>
                  <a:gd name="T12" fmla="*/ 114 w 199"/>
                  <a:gd name="T13" fmla="*/ 181 h 183"/>
                  <a:gd name="T14" fmla="*/ 174 w 199"/>
                  <a:gd name="T15" fmla="*/ 151 h 183"/>
                  <a:gd name="T16" fmla="*/ 199 w 199"/>
                  <a:gd name="T17" fmla="*/ 97 h 183"/>
                  <a:gd name="T18" fmla="*/ 197 w 199"/>
                  <a:gd name="T19" fmla="*/ 74 h 183"/>
                  <a:gd name="T20" fmla="*/ 162 w 199"/>
                  <a:gd name="T21" fmla="*/ 20 h 183"/>
                  <a:gd name="T22" fmla="*/ 99 w 199"/>
                  <a:gd name="T23" fmla="*/ 0 h 183"/>
                  <a:gd name="T24" fmla="*/ 99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9" y="0"/>
                    </a:moveTo>
                    <a:lnTo>
                      <a:pt x="35" y="21"/>
                    </a:lnTo>
                    <a:lnTo>
                      <a:pt x="0" y="74"/>
                    </a:lnTo>
                    <a:lnTo>
                      <a:pt x="1" y="100"/>
                    </a:lnTo>
                    <a:lnTo>
                      <a:pt x="31" y="158"/>
                    </a:lnTo>
                    <a:lnTo>
                      <a:pt x="87" y="183"/>
                    </a:lnTo>
                    <a:lnTo>
                      <a:pt x="114" y="181"/>
                    </a:lnTo>
                    <a:lnTo>
                      <a:pt x="174" y="151"/>
                    </a:lnTo>
                    <a:lnTo>
                      <a:pt x="199" y="97"/>
                    </a:lnTo>
                    <a:lnTo>
                      <a:pt x="197" y="74"/>
                    </a:lnTo>
                    <a:lnTo>
                      <a:pt x="162" y="20"/>
                    </a:lnTo>
                    <a:lnTo>
                      <a:pt x="99"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48" name="Group 65"/>
            <p:cNvGrpSpPr>
              <a:grpSpLocks/>
            </p:cNvGrpSpPr>
            <p:nvPr/>
          </p:nvGrpSpPr>
          <p:grpSpPr bwMode="auto">
            <a:xfrm>
              <a:off x="5941" y="11836"/>
              <a:ext cx="199" cy="184"/>
              <a:chOff x="5941" y="11836"/>
              <a:chExt cx="199" cy="184"/>
            </a:xfrm>
          </p:grpSpPr>
          <p:sp>
            <p:nvSpPr>
              <p:cNvPr id="84" name="Freeform 66"/>
              <p:cNvSpPr>
                <a:spLocks/>
              </p:cNvSpPr>
              <p:nvPr/>
            </p:nvSpPr>
            <p:spPr bwMode="auto">
              <a:xfrm>
                <a:off x="5941" y="11836"/>
                <a:ext cx="199" cy="184"/>
              </a:xfrm>
              <a:custGeom>
                <a:avLst/>
                <a:gdLst>
                  <a:gd name="T0" fmla="*/ 99 w 199"/>
                  <a:gd name="T1" fmla="*/ 0 h 184"/>
                  <a:gd name="T2" fmla="*/ 35 w 199"/>
                  <a:gd name="T3" fmla="*/ 21 h 184"/>
                  <a:gd name="T4" fmla="*/ 0 w 199"/>
                  <a:gd name="T5" fmla="*/ 74 h 184"/>
                  <a:gd name="T6" fmla="*/ 1 w 199"/>
                  <a:gd name="T7" fmla="*/ 100 h 184"/>
                  <a:gd name="T8" fmla="*/ 31 w 199"/>
                  <a:gd name="T9" fmla="*/ 158 h 184"/>
                  <a:gd name="T10" fmla="*/ 87 w 199"/>
                  <a:gd name="T11" fmla="*/ 184 h 184"/>
                  <a:gd name="T12" fmla="*/ 113 w 199"/>
                  <a:gd name="T13" fmla="*/ 182 h 184"/>
                  <a:gd name="T14" fmla="*/ 174 w 199"/>
                  <a:gd name="T15" fmla="*/ 152 h 184"/>
                  <a:gd name="T16" fmla="*/ 199 w 199"/>
                  <a:gd name="T17" fmla="*/ 98 h 184"/>
                  <a:gd name="T18" fmla="*/ 197 w 199"/>
                  <a:gd name="T19" fmla="*/ 75 h 184"/>
                  <a:gd name="T20" fmla="*/ 162 w 199"/>
                  <a:gd name="T21" fmla="*/ 21 h 184"/>
                  <a:gd name="T22" fmla="*/ 100 w 199"/>
                  <a:gd name="T23" fmla="*/ 0 h 184"/>
                  <a:gd name="T24" fmla="*/ 99 w 199"/>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4"/>
                  <a:gd name="T41" fmla="*/ 199 w 199"/>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4">
                    <a:moveTo>
                      <a:pt x="99" y="0"/>
                    </a:moveTo>
                    <a:lnTo>
                      <a:pt x="35" y="21"/>
                    </a:lnTo>
                    <a:lnTo>
                      <a:pt x="0" y="74"/>
                    </a:lnTo>
                    <a:lnTo>
                      <a:pt x="1" y="100"/>
                    </a:lnTo>
                    <a:lnTo>
                      <a:pt x="31" y="158"/>
                    </a:lnTo>
                    <a:lnTo>
                      <a:pt x="87" y="184"/>
                    </a:lnTo>
                    <a:lnTo>
                      <a:pt x="113" y="182"/>
                    </a:lnTo>
                    <a:lnTo>
                      <a:pt x="174" y="152"/>
                    </a:lnTo>
                    <a:lnTo>
                      <a:pt x="199" y="98"/>
                    </a:lnTo>
                    <a:lnTo>
                      <a:pt x="197" y="75"/>
                    </a:lnTo>
                    <a:lnTo>
                      <a:pt x="162" y="21"/>
                    </a:lnTo>
                    <a:lnTo>
                      <a:pt x="100" y="0"/>
                    </a:lnTo>
                    <a:lnTo>
                      <a:pt x="99"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49" name="Group 67"/>
            <p:cNvGrpSpPr>
              <a:grpSpLocks/>
            </p:cNvGrpSpPr>
            <p:nvPr/>
          </p:nvGrpSpPr>
          <p:grpSpPr bwMode="auto">
            <a:xfrm>
              <a:off x="5941" y="11836"/>
              <a:ext cx="199" cy="184"/>
              <a:chOff x="5941" y="11836"/>
              <a:chExt cx="199" cy="184"/>
            </a:xfrm>
          </p:grpSpPr>
          <p:sp>
            <p:nvSpPr>
              <p:cNvPr id="83" name="Freeform 68"/>
              <p:cNvSpPr>
                <a:spLocks/>
              </p:cNvSpPr>
              <p:nvPr/>
            </p:nvSpPr>
            <p:spPr bwMode="auto">
              <a:xfrm>
                <a:off x="5941" y="11836"/>
                <a:ext cx="199" cy="184"/>
              </a:xfrm>
              <a:custGeom>
                <a:avLst/>
                <a:gdLst>
                  <a:gd name="T0" fmla="*/ 99 w 199"/>
                  <a:gd name="T1" fmla="*/ 0 h 184"/>
                  <a:gd name="T2" fmla="*/ 35 w 199"/>
                  <a:gd name="T3" fmla="*/ 21 h 184"/>
                  <a:gd name="T4" fmla="*/ 0 w 199"/>
                  <a:gd name="T5" fmla="*/ 74 h 184"/>
                  <a:gd name="T6" fmla="*/ 1 w 199"/>
                  <a:gd name="T7" fmla="*/ 100 h 184"/>
                  <a:gd name="T8" fmla="*/ 31 w 199"/>
                  <a:gd name="T9" fmla="*/ 158 h 184"/>
                  <a:gd name="T10" fmla="*/ 87 w 199"/>
                  <a:gd name="T11" fmla="*/ 184 h 184"/>
                  <a:gd name="T12" fmla="*/ 113 w 199"/>
                  <a:gd name="T13" fmla="*/ 182 h 184"/>
                  <a:gd name="T14" fmla="*/ 174 w 199"/>
                  <a:gd name="T15" fmla="*/ 152 h 184"/>
                  <a:gd name="T16" fmla="*/ 199 w 199"/>
                  <a:gd name="T17" fmla="*/ 98 h 184"/>
                  <a:gd name="T18" fmla="*/ 197 w 199"/>
                  <a:gd name="T19" fmla="*/ 75 h 184"/>
                  <a:gd name="T20" fmla="*/ 162 w 199"/>
                  <a:gd name="T21" fmla="*/ 21 h 184"/>
                  <a:gd name="T22" fmla="*/ 100 w 199"/>
                  <a:gd name="T23" fmla="*/ 0 h 184"/>
                  <a:gd name="T24" fmla="*/ 99 w 199"/>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4"/>
                  <a:gd name="T41" fmla="*/ 199 w 199"/>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4">
                    <a:moveTo>
                      <a:pt x="99" y="0"/>
                    </a:moveTo>
                    <a:lnTo>
                      <a:pt x="35" y="21"/>
                    </a:lnTo>
                    <a:lnTo>
                      <a:pt x="0" y="74"/>
                    </a:lnTo>
                    <a:lnTo>
                      <a:pt x="1" y="100"/>
                    </a:lnTo>
                    <a:lnTo>
                      <a:pt x="31" y="158"/>
                    </a:lnTo>
                    <a:lnTo>
                      <a:pt x="87" y="184"/>
                    </a:lnTo>
                    <a:lnTo>
                      <a:pt x="113" y="182"/>
                    </a:lnTo>
                    <a:lnTo>
                      <a:pt x="174" y="152"/>
                    </a:lnTo>
                    <a:lnTo>
                      <a:pt x="199" y="98"/>
                    </a:lnTo>
                    <a:lnTo>
                      <a:pt x="197" y="75"/>
                    </a:lnTo>
                    <a:lnTo>
                      <a:pt x="162" y="21"/>
                    </a:lnTo>
                    <a:lnTo>
                      <a:pt x="100" y="0"/>
                    </a:lnTo>
                    <a:lnTo>
                      <a:pt x="99"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0" name="Group 69"/>
            <p:cNvGrpSpPr>
              <a:grpSpLocks/>
            </p:cNvGrpSpPr>
            <p:nvPr/>
          </p:nvGrpSpPr>
          <p:grpSpPr bwMode="auto">
            <a:xfrm>
              <a:off x="5946" y="12384"/>
              <a:ext cx="199" cy="183"/>
              <a:chOff x="5946" y="12384"/>
              <a:chExt cx="199" cy="183"/>
            </a:xfrm>
          </p:grpSpPr>
          <p:sp>
            <p:nvSpPr>
              <p:cNvPr id="82" name="Freeform 70"/>
              <p:cNvSpPr>
                <a:spLocks/>
              </p:cNvSpPr>
              <p:nvPr/>
            </p:nvSpPr>
            <p:spPr bwMode="auto">
              <a:xfrm>
                <a:off x="5946" y="12384"/>
                <a:ext cx="199" cy="183"/>
              </a:xfrm>
              <a:custGeom>
                <a:avLst/>
                <a:gdLst>
                  <a:gd name="T0" fmla="*/ 98 w 199"/>
                  <a:gd name="T1" fmla="*/ 0 h 183"/>
                  <a:gd name="T2" fmla="*/ 34 w 199"/>
                  <a:gd name="T3" fmla="*/ 21 h 183"/>
                  <a:gd name="T4" fmla="*/ 0 w 199"/>
                  <a:gd name="T5" fmla="*/ 74 h 183"/>
                  <a:gd name="T6" fmla="*/ 1 w 199"/>
                  <a:gd name="T7" fmla="*/ 100 h 183"/>
                  <a:gd name="T8" fmla="*/ 31 w 199"/>
                  <a:gd name="T9" fmla="*/ 158 h 183"/>
                  <a:gd name="T10" fmla="*/ 87 w 199"/>
                  <a:gd name="T11" fmla="*/ 183 h 183"/>
                  <a:gd name="T12" fmla="*/ 113 w 199"/>
                  <a:gd name="T13" fmla="*/ 181 h 183"/>
                  <a:gd name="T14" fmla="*/ 174 w 199"/>
                  <a:gd name="T15" fmla="*/ 151 h 183"/>
                  <a:gd name="T16" fmla="*/ 199 w 199"/>
                  <a:gd name="T17" fmla="*/ 97 h 183"/>
                  <a:gd name="T18" fmla="*/ 196 w 199"/>
                  <a:gd name="T19" fmla="*/ 74 h 183"/>
                  <a:gd name="T20" fmla="*/ 161 w 199"/>
                  <a:gd name="T21" fmla="*/ 21 h 183"/>
                  <a:gd name="T22" fmla="*/ 99 w 199"/>
                  <a:gd name="T23" fmla="*/ 0 h 183"/>
                  <a:gd name="T24" fmla="*/ 98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8" y="0"/>
                    </a:moveTo>
                    <a:lnTo>
                      <a:pt x="34" y="21"/>
                    </a:lnTo>
                    <a:lnTo>
                      <a:pt x="0" y="74"/>
                    </a:lnTo>
                    <a:lnTo>
                      <a:pt x="1" y="100"/>
                    </a:lnTo>
                    <a:lnTo>
                      <a:pt x="31" y="158"/>
                    </a:lnTo>
                    <a:lnTo>
                      <a:pt x="87" y="183"/>
                    </a:lnTo>
                    <a:lnTo>
                      <a:pt x="113" y="181"/>
                    </a:lnTo>
                    <a:lnTo>
                      <a:pt x="174" y="151"/>
                    </a:lnTo>
                    <a:lnTo>
                      <a:pt x="199" y="97"/>
                    </a:lnTo>
                    <a:lnTo>
                      <a:pt x="196" y="74"/>
                    </a:lnTo>
                    <a:lnTo>
                      <a:pt x="161" y="21"/>
                    </a:lnTo>
                    <a:lnTo>
                      <a:pt x="99" y="0"/>
                    </a:lnTo>
                    <a:lnTo>
                      <a:pt x="98" y="0"/>
                    </a:lnTo>
                  </a:path>
                </a:pathLst>
              </a:custGeom>
              <a:solidFill>
                <a:srgbClr val="3366FF"/>
              </a:solidFill>
              <a:ln w="9525">
                <a:noFill/>
                <a:round/>
                <a:headEnd/>
                <a:tailEnd/>
              </a:ln>
            </p:spPr>
            <p:txBody>
              <a:bodyPr/>
              <a:lstStyle/>
              <a:p>
                <a:endParaRPr lang="en-US" dirty="0">
                  <a:latin typeface="Arial" pitchFamily="34" charset="0"/>
                  <a:cs typeface="Arial" pitchFamily="34" charset="0"/>
                </a:endParaRPr>
              </a:p>
            </p:txBody>
          </p:sp>
        </p:grpSp>
        <p:grpSp>
          <p:nvGrpSpPr>
            <p:cNvPr id="51" name="Group 71"/>
            <p:cNvGrpSpPr>
              <a:grpSpLocks/>
            </p:cNvGrpSpPr>
            <p:nvPr/>
          </p:nvGrpSpPr>
          <p:grpSpPr bwMode="auto">
            <a:xfrm>
              <a:off x="5946" y="12384"/>
              <a:ext cx="199" cy="183"/>
              <a:chOff x="5946" y="12384"/>
              <a:chExt cx="199" cy="183"/>
            </a:xfrm>
          </p:grpSpPr>
          <p:sp>
            <p:nvSpPr>
              <p:cNvPr id="81" name="Freeform 72"/>
              <p:cNvSpPr>
                <a:spLocks/>
              </p:cNvSpPr>
              <p:nvPr/>
            </p:nvSpPr>
            <p:spPr bwMode="auto">
              <a:xfrm>
                <a:off x="5946" y="12384"/>
                <a:ext cx="199" cy="183"/>
              </a:xfrm>
              <a:custGeom>
                <a:avLst/>
                <a:gdLst>
                  <a:gd name="T0" fmla="*/ 98 w 199"/>
                  <a:gd name="T1" fmla="*/ 0 h 183"/>
                  <a:gd name="T2" fmla="*/ 34 w 199"/>
                  <a:gd name="T3" fmla="*/ 21 h 183"/>
                  <a:gd name="T4" fmla="*/ 0 w 199"/>
                  <a:gd name="T5" fmla="*/ 74 h 183"/>
                  <a:gd name="T6" fmla="*/ 1 w 199"/>
                  <a:gd name="T7" fmla="*/ 100 h 183"/>
                  <a:gd name="T8" fmla="*/ 31 w 199"/>
                  <a:gd name="T9" fmla="*/ 158 h 183"/>
                  <a:gd name="T10" fmla="*/ 87 w 199"/>
                  <a:gd name="T11" fmla="*/ 183 h 183"/>
                  <a:gd name="T12" fmla="*/ 113 w 199"/>
                  <a:gd name="T13" fmla="*/ 181 h 183"/>
                  <a:gd name="T14" fmla="*/ 174 w 199"/>
                  <a:gd name="T15" fmla="*/ 151 h 183"/>
                  <a:gd name="T16" fmla="*/ 199 w 199"/>
                  <a:gd name="T17" fmla="*/ 97 h 183"/>
                  <a:gd name="T18" fmla="*/ 196 w 199"/>
                  <a:gd name="T19" fmla="*/ 74 h 183"/>
                  <a:gd name="T20" fmla="*/ 161 w 199"/>
                  <a:gd name="T21" fmla="*/ 21 h 183"/>
                  <a:gd name="T22" fmla="*/ 99 w 199"/>
                  <a:gd name="T23" fmla="*/ 0 h 183"/>
                  <a:gd name="T24" fmla="*/ 98 w 199"/>
                  <a:gd name="T25" fmla="*/ 0 h 1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9"/>
                  <a:gd name="T40" fmla="*/ 0 h 183"/>
                  <a:gd name="T41" fmla="*/ 199 w 199"/>
                  <a:gd name="T42" fmla="*/ 183 h 1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9" h="183">
                    <a:moveTo>
                      <a:pt x="98" y="0"/>
                    </a:moveTo>
                    <a:lnTo>
                      <a:pt x="34" y="21"/>
                    </a:lnTo>
                    <a:lnTo>
                      <a:pt x="0" y="74"/>
                    </a:lnTo>
                    <a:lnTo>
                      <a:pt x="1" y="100"/>
                    </a:lnTo>
                    <a:lnTo>
                      <a:pt x="31" y="158"/>
                    </a:lnTo>
                    <a:lnTo>
                      <a:pt x="87" y="183"/>
                    </a:lnTo>
                    <a:lnTo>
                      <a:pt x="113" y="181"/>
                    </a:lnTo>
                    <a:lnTo>
                      <a:pt x="174" y="151"/>
                    </a:lnTo>
                    <a:lnTo>
                      <a:pt x="199" y="97"/>
                    </a:lnTo>
                    <a:lnTo>
                      <a:pt x="196" y="74"/>
                    </a:lnTo>
                    <a:lnTo>
                      <a:pt x="161" y="21"/>
                    </a:lnTo>
                    <a:lnTo>
                      <a:pt x="99" y="0"/>
                    </a:lnTo>
                    <a:lnTo>
                      <a:pt x="98"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2" name="Group 73"/>
            <p:cNvGrpSpPr>
              <a:grpSpLocks/>
            </p:cNvGrpSpPr>
            <p:nvPr/>
          </p:nvGrpSpPr>
          <p:grpSpPr bwMode="auto">
            <a:xfrm>
              <a:off x="5423" y="8737"/>
              <a:ext cx="2" cy="3919"/>
              <a:chOff x="5423" y="8737"/>
              <a:chExt cx="2" cy="3919"/>
            </a:xfrm>
          </p:grpSpPr>
          <p:sp>
            <p:nvSpPr>
              <p:cNvPr id="80" name="Freeform 74"/>
              <p:cNvSpPr>
                <a:spLocks/>
              </p:cNvSpPr>
              <p:nvPr/>
            </p:nvSpPr>
            <p:spPr bwMode="auto">
              <a:xfrm>
                <a:off x="5423" y="8737"/>
                <a:ext cx="2" cy="3919"/>
              </a:xfrm>
              <a:custGeom>
                <a:avLst/>
                <a:gdLst>
                  <a:gd name="T0" fmla="*/ 0 w 2"/>
                  <a:gd name="T1" fmla="*/ 0 h 3919"/>
                  <a:gd name="T2" fmla="*/ 0 w 2"/>
                  <a:gd name="T3" fmla="*/ 3919 h 3919"/>
                  <a:gd name="T4" fmla="*/ 0 60000 65536"/>
                  <a:gd name="T5" fmla="*/ 0 60000 65536"/>
                  <a:gd name="T6" fmla="*/ 0 w 2"/>
                  <a:gd name="T7" fmla="*/ 0 h 3919"/>
                  <a:gd name="T8" fmla="*/ 2 w 2"/>
                  <a:gd name="T9" fmla="*/ 3919 h 3919"/>
                </a:gdLst>
                <a:ahLst/>
                <a:cxnLst>
                  <a:cxn ang="T4">
                    <a:pos x="T0" y="T1"/>
                  </a:cxn>
                  <a:cxn ang="T5">
                    <a:pos x="T2" y="T3"/>
                  </a:cxn>
                </a:cxnLst>
                <a:rect l="T6" t="T7" r="T8" b="T9"/>
                <a:pathLst>
                  <a:path w="2" h="3919">
                    <a:moveTo>
                      <a:pt x="0" y="0"/>
                    </a:moveTo>
                    <a:lnTo>
                      <a:pt x="0" y="3919"/>
                    </a:lnTo>
                  </a:path>
                </a:pathLst>
              </a:custGeom>
              <a:noFill/>
              <a:ln w="19050">
                <a:solidFill>
                  <a:srgbClr val="000000"/>
                </a:solidFill>
                <a:prstDash val="lgDash"/>
                <a:round/>
                <a:headEnd/>
                <a:tailEnd/>
              </a:ln>
            </p:spPr>
            <p:txBody>
              <a:bodyPr/>
              <a:lstStyle/>
              <a:p>
                <a:endParaRPr lang="en-US" dirty="0">
                  <a:latin typeface="Arial" pitchFamily="34" charset="0"/>
                  <a:cs typeface="Arial" pitchFamily="34" charset="0"/>
                </a:endParaRPr>
              </a:p>
            </p:txBody>
          </p:sp>
        </p:grpSp>
        <p:grpSp>
          <p:nvGrpSpPr>
            <p:cNvPr id="53" name="Group 75"/>
            <p:cNvGrpSpPr>
              <a:grpSpLocks/>
            </p:cNvGrpSpPr>
            <p:nvPr/>
          </p:nvGrpSpPr>
          <p:grpSpPr bwMode="auto">
            <a:xfrm>
              <a:off x="6674" y="7100"/>
              <a:ext cx="2" cy="5573"/>
              <a:chOff x="6674" y="7100"/>
              <a:chExt cx="2" cy="5573"/>
            </a:xfrm>
          </p:grpSpPr>
          <p:sp>
            <p:nvSpPr>
              <p:cNvPr id="79" name="Freeform 76"/>
              <p:cNvSpPr>
                <a:spLocks/>
              </p:cNvSpPr>
              <p:nvPr/>
            </p:nvSpPr>
            <p:spPr bwMode="auto">
              <a:xfrm>
                <a:off x="6674" y="7100"/>
                <a:ext cx="2" cy="5573"/>
              </a:xfrm>
              <a:custGeom>
                <a:avLst/>
                <a:gdLst>
                  <a:gd name="T0" fmla="*/ 0 w 2"/>
                  <a:gd name="T1" fmla="*/ 0 h 5573"/>
                  <a:gd name="T2" fmla="*/ 0 w 2"/>
                  <a:gd name="T3" fmla="*/ 5573 h 5573"/>
                  <a:gd name="T4" fmla="*/ 0 60000 65536"/>
                  <a:gd name="T5" fmla="*/ 0 60000 65536"/>
                  <a:gd name="T6" fmla="*/ 0 w 2"/>
                  <a:gd name="T7" fmla="*/ 0 h 5573"/>
                  <a:gd name="T8" fmla="*/ 2 w 2"/>
                  <a:gd name="T9" fmla="*/ 5573 h 5573"/>
                </a:gdLst>
                <a:ahLst/>
                <a:cxnLst>
                  <a:cxn ang="T4">
                    <a:pos x="T0" y="T1"/>
                  </a:cxn>
                  <a:cxn ang="T5">
                    <a:pos x="T2" y="T3"/>
                  </a:cxn>
                </a:cxnLst>
                <a:rect l="T6" t="T7" r="T8" b="T9"/>
                <a:pathLst>
                  <a:path w="2" h="5573">
                    <a:moveTo>
                      <a:pt x="0" y="0"/>
                    </a:moveTo>
                    <a:lnTo>
                      <a:pt x="0" y="5573"/>
                    </a:lnTo>
                  </a:path>
                </a:pathLst>
              </a:custGeom>
              <a:noFill/>
              <a:ln w="19050">
                <a:solidFill>
                  <a:srgbClr val="000000"/>
                </a:solidFill>
                <a:prstDash val="lgDash"/>
                <a:round/>
                <a:headEnd/>
                <a:tailEnd/>
              </a:ln>
            </p:spPr>
            <p:txBody>
              <a:bodyPr/>
              <a:lstStyle/>
              <a:p>
                <a:endParaRPr lang="en-US" dirty="0">
                  <a:latin typeface="Arial" pitchFamily="34" charset="0"/>
                  <a:cs typeface="Arial" pitchFamily="34" charset="0"/>
                </a:endParaRPr>
              </a:p>
            </p:txBody>
          </p:sp>
        </p:grpSp>
        <p:grpSp>
          <p:nvGrpSpPr>
            <p:cNvPr id="54" name="Group 77"/>
            <p:cNvGrpSpPr>
              <a:grpSpLocks/>
            </p:cNvGrpSpPr>
            <p:nvPr/>
          </p:nvGrpSpPr>
          <p:grpSpPr bwMode="auto">
            <a:xfrm>
              <a:off x="6179" y="12278"/>
              <a:ext cx="200" cy="278"/>
              <a:chOff x="6179" y="12278"/>
              <a:chExt cx="200" cy="278"/>
            </a:xfrm>
          </p:grpSpPr>
          <p:sp>
            <p:nvSpPr>
              <p:cNvPr id="78" name="Freeform 78"/>
              <p:cNvSpPr>
                <a:spLocks/>
              </p:cNvSpPr>
              <p:nvPr/>
            </p:nvSpPr>
            <p:spPr bwMode="auto">
              <a:xfrm>
                <a:off x="6179" y="12278"/>
                <a:ext cx="200" cy="278"/>
              </a:xfrm>
              <a:custGeom>
                <a:avLst/>
                <a:gdLst>
                  <a:gd name="T0" fmla="*/ 101 w 200"/>
                  <a:gd name="T1" fmla="*/ 0 h 278"/>
                  <a:gd name="T2" fmla="*/ 33 w 200"/>
                  <a:gd name="T3" fmla="*/ 36 h 278"/>
                  <a:gd name="T4" fmla="*/ 4 w 200"/>
                  <a:gd name="T5" fmla="*/ 99 h 278"/>
                  <a:gd name="T6" fmla="*/ 0 w 200"/>
                  <a:gd name="T7" fmla="*/ 124 h 278"/>
                  <a:gd name="T8" fmla="*/ 2 w 200"/>
                  <a:gd name="T9" fmla="*/ 153 h 278"/>
                  <a:gd name="T10" fmla="*/ 23 w 200"/>
                  <a:gd name="T11" fmla="*/ 224 h 278"/>
                  <a:gd name="T12" fmla="*/ 79 w 200"/>
                  <a:gd name="T13" fmla="*/ 275 h 278"/>
                  <a:gd name="T14" fmla="*/ 96 w 200"/>
                  <a:gd name="T15" fmla="*/ 279 h 278"/>
                  <a:gd name="T16" fmla="*/ 116 w 200"/>
                  <a:gd name="T17" fmla="*/ 276 h 278"/>
                  <a:gd name="T18" fmla="*/ 179 w 200"/>
                  <a:gd name="T19" fmla="*/ 226 h 278"/>
                  <a:gd name="T20" fmla="*/ 200 w 200"/>
                  <a:gd name="T21" fmla="*/ 159 h 278"/>
                  <a:gd name="T22" fmla="*/ 199 w 200"/>
                  <a:gd name="T23" fmla="*/ 129 h 278"/>
                  <a:gd name="T24" fmla="*/ 179 w 200"/>
                  <a:gd name="T25" fmla="*/ 57 h 278"/>
                  <a:gd name="T26" fmla="*/ 125 w 200"/>
                  <a:gd name="T27" fmla="*/ 4 h 278"/>
                  <a:gd name="T28" fmla="*/ 101 w 200"/>
                  <a:gd name="T29" fmla="*/ 0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
                  <a:gd name="T46" fmla="*/ 0 h 278"/>
                  <a:gd name="T47" fmla="*/ 200 w 200"/>
                  <a:gd name="T48" fmla="*/ 278 h 2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 h="278">
                    <a:moveTo>
                      <a:pt x="101" y="0"/>
                    </a:moveTo>
                    <a:lnTo>
                      <a:pt x="33" y="36"/>
                    </a:lnTo>
                    <a:lnTo>
                      <a:pt x="4" y="99"/>
                    </a:lnTo>
                    <a:lnTo>
                      <a:pt x="0" y="124"/>
                    </a:lnTo>
                    <a:lnTo>
                      <a:pt x="2" y="153"/>
                    </a:lnTo>
                    <a:lnTo>
                      <a:pt x="23" y="224"/>
                    </a:lnTo>
                    <a:lnTo>
                      <a:pt x="79" y="275"/>
                    </a:lnTo>
                    <a:lnTo>
                      <a:pt x="96" y="279"/>
                    </a:lnTo>
                    <a:lnTo>
                      <a:pt x="116" y="276"/>
                    </a:lnTo>
                    <a:lnTo>
                      <a:pt x="179" y="226"/>
                    </a:lnTo>
                    <a:lnTo>
                      <a:pt x="200" y="159"/>
                    </a:lnTo>
                    <a:lnTo>
                      <a:pt x="199" y="129"/>
                    </a:lnTo>
                    <a:lnTo>
                      <a:pt x="179" y="57"/>
                    </a:lnTo>
                    <a:lnTo>
                      <a:pt x="125" y="4"/>
                    </a:lnTo>
                    <a:lnTo>
                      <a:pt x="101"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55" name="Group 79"/>
            <p:cNvGrpSpPr>
              <a:grpSpLocks/>
            </p:cNvGrpSpPr>
            <p:nvPr/>
          </p:nvGrpSpPr>
          <p:grpSpPr bwMode="auto">
            <a:xfrm>
              <a:off x="6179" y="12278"/>
              <a:ext cx="200" cy="278"/>
              <a:chOff x="6179" y="12278"/>
              <a:chExt cx="200" cy="278"/>
            </a:xfrm>
          </p:grpSpPr>
          <p:sp>
            <p:nvSpPr>
              <p:cNvPr id="77" name="Freeform 80"/>
              <p:cNvSpPr>
                <a:spLocks/>
              </p:cNvSpPr>
              <p:nvPr/>
            </p:nvSpPr>
            <p:spPr bwMode="auto">
              <a:xfrm>
                <a:off x="6179" y="12278"/>
                <a:ext cx="200" cy="278"/>
              </a:xfrm>
              <a:custGeom>
                <a:avLst/>
                <a:gdLst>
                  <a:gd name="T0" fmla="*/ 101 w 200"/>
                  <a:gd name="T1" fmla="*/ 0 h 278"/>
                  <a:gd name="T2" fmla="*/ 33 w 200"/>
                  <a:gd name="T3" fmla="*/ 36 h 278"/>
                  <a:gd name="T4" fmla="*/ 4 w 200"/>
                  <a:gd name="T5" fmla="*/ 99 h 278"/>
                  <a:gd name="T6" fmla="*/ 0 w 200"/>
                  <a:gd name="T7" fmla="*/ 124 h 278"/>
                  <a:gd name="T8" fmla="*/ 2 w 200"/>
                  <a:gd name="T9" fmla="*/ 153 h 278"/>
                  <a:gd name="T10" fmla="*/ 23 w 200"/>
                  <a:gd name="T11" fmla="*/ 224 h 278"/>
                  <a:gd name="T12" fmla="*/ 79 w 200"/>
                  <a:gd name="T13" fmla="*/ 275 h 278"/>
                  <a:gd name="T14" fmla="*/ 96 w 200"/>
                  <a:gd name="T15" fmla="*/ 279 h 278"/>
                  <a:gd name="T16" fmla="*/ 116 w 200"/>
                  <a:gd name="T17" fmla="*/ 276 h 278"/>
                  <a:gd name="T18" fmla="*/ 179 w 200"/>
                  <a:gd name="T19" fmla="*/ 226 h 278"/>
                  <a:gd name="T20" fmla="*/ 200 w 200"/>
                  <a:gd name="T21" fmla="*/ 159 h 278"/>
                  <a:gd name="T22" fmla="*/ 199 w 200"/>
                  <a:gd name="T23" fmla="*/ 129 h 278"/>
                  <a:gd name="T24" fmla="*/ 179 w 200"/>
                  <a:gd name="T25" fmla="*/ 57 h 278"/>
                  <a:gd name="T26" fmla="*/ 125 w 200"/>
                  <a:gd name="T27" fmla="*/ 4 h 278"/>
                  <a:gd name="T28" fmla="*/ 101 w 200"/>
                  <a:gd name="T29" fmla="*/ 0 h 2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0"/>
                  <a:gd name="T46" fmla="*/ 0 h 278"/>
                  <a:gd name="T47" fmla="*/ 200 w 200"/>
                  <a:gd name="T48" fmla="*/ 278 h 2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0" h="278">
                    <a:moveTo>
                      <a:pt x="101" y="0"/>
                    </a:moveTo>
                    <a:lnTo>
                      <a:pt x="33" y="36"/>
                    </a:lnTo>
                    <a:lnTo>
                      <a:pt x="4" y="99"/>
                    </a:lnTo>
                    <a:lnTo>
                      <a:pt x="0" y="124"/>
                    </a:lnTo>
                    <a:lnTo>
                      <a:pt x="2" y="153"/>
                    </a:lnTo>
                    <a:lnTo>
                      <a:pt x="23" y="224"/>
                    </a:lnTo>
                    <a:lnTo>
                      <a:pt x="79" y="275"/>
                    </a:lnTo>
                    <a:lnTo>
                      <a:pt x="96" y="279"/>
                    </a:lnTo>
                    <a:lnTo>
                      <a:pt x="116" y="276"/>
                    </a:lnTo>
                    <a:lnTo>
                      <a:pt x="179" y="226"/>
                    </a:lnTo>
                    <a:lnTo>
                      <a:pt x="200" y="159"/>
                    </a:lnTo>
                    <a:lnTo>
                      <a:pt x="199" y="129"/>
                    </a:lnTo>
                    <a:lnTo>
                      <a:pt x="179" y="57"/>
                    </a:lnTo>
                    <a:lnTo>
                      <a:pt x="125" y="4"/>
                    </a:lnTo>
                    <a:lnTo>
                      <a:pt x="101"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6" name="Group 81"/>
            <p:cNvGrpSpPr>
              <a:grpSpLocks/>
            </p:cNvGrpSpPr>
            <p:nvPr/>
          </p:nvGrpSpPr>
          <p:grpSpPr bwMode="auto">
            <a:xfrm>
              <a:off x="6265" y="12552"/>
              <a:ext cx="23" cy="121"/>
              <a:chOff x="6265" y="12552"/>
              <a:chExt cx="23" cy="121"/>
            </a:xfrm>
          </p:grpSpPr>
          <p:sp>
            <p:nvSpPr>
              <p:cNvPr id="76" name="Freeform 82"/>
              <p:cNvSpPr>
                <a:spLocks/>
              </p:cNvSpPr>
              <p:nvPr/>
            </p:nvSpPr>
            <p:spPr bwMode="auto">
              <a:xfrm>
                <a:off x="6265" y="12552"/>
                <a:ext cx="23" cy="121"/>
              </a:xfrm>
              <a:custGeom>
                <a:avLst/>
                <a:gdLst>
                  <a:gd name="T0" fmla="*/ 18 w 23"/>
                  <a:gd name="T1" fmla="*/ 0 h 121"/>
                  <a:gd name="T2" fmla="*/ 5 w 23"/>
                  <a:gd name="T3" fmla="*/ 0 h 121"/>
                  <a:gd name="T4" fmla="*/ 0 w 23"/>
                  <a:gd name="T5" fmla="*/ 7 h 121"/>
                  <a:gd name="T6" fmla="*/ 0 w 23"/>
                  <a:gd name="T7" fmla="*/ 114 h 121"/>
                  <a:gd name="T8" fmla="*/ 5 w 23"/>
                  <a:gd name="T9" fmla="*/ 121 h 121"/>
                  <a:gd name="T10" fmla="*/ 18 w 23"/>
                  <a:gd name="T11" fmla="*/ 121 h 121"/>
                  <a:gd name="T12" fmla="*/ 23 w 23"/>
                  <a:gd name="T13" fmla="*/ 114 h 121"/>
                  <a:gd name="T14" fmla="*/ 23 w 23"/>
                  <a:gd name="T15" fmla="*/ 7 h 121"/>
                  <a:gd name="T16" fmla="*/ 18 w 23"/>
                  <a:gd name="T17" fmla="*/ 0 h 1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21"/>
                  <a:gd name="T29" fmla="*/ 23 w 23"/>
                  <a:gd name="T30" fmla="*/ 121 h 1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21">
                    <a:moveTo>
                      <a:pt x="18" y="0"/>
                    </a:moveTo>
                    <a:lnTo>
                      <a:pt x="5" y="0"/>
                    </a:lnTo>
                    <a:lnTo>
                      <a:pt x="0" y="7"/>
                    </a:lnTo>
                    <a:lnTo>
                      <a:pt x="0" y="114"/>
                    </a:lnTo>
                    <a:lnTo>
                      <a:pt x="5" y="121"/>
                    </a:lnTo>
                    <a:lnTo>
                      <a:pt x="18" y="121"/>
                    </a:lnTo>
                    <a:lnTo>
                      <a:pt x="23" y="114"/>
                    </a:lnTo>
                    <a:lnTo>
                      <a:pt x="23" y="7"/>
                    </a:lnTo>
                    <a:lnTo>
                      <a:pt x="18" y="0"/>
                    </a:lnTo>
                  </a:path>
                </a:pathLst>
              </a:custGeom>
              <a:solidFill>
                <a:srgbClr val="008000"/>
              </a:solidFill>
              <a:ln w="9525">
                <a:noFill/>
                <a:round/>
                <a:headEnd/>
                <a:tailEnd/>
              </a:ln>
            </p:spPr>
            <p:txBody>
              <a:bodyPr/>
              <a:lstStyle/>
              <a:p>
                <a:endParaRPr lang="en-US" dirty="0">
                  <a:latin typeface="Arial" pitchFamily="34" charset="0"/>
                  <a:cs typeface="Arial" pitchFamily="34" charset="0"/>
                </a:endParaRPr>
              </a:p>
            </p:txBody>
          </p:sp>
        </p:grpSp>
        <p:grpSp>
          <p:nvGrpSpPr>
            <p:cNvPr id="57" name="Group 83"/>
            <p:cNvGrpSpPr>
              <a:grpSpLocks/>
            </p:cNvGrpSpPr>
            <p:nvPr/>
          </p:nvGrpSpPr>
          <p:grpSpPr bwMode="auto">
            <a:xfrm>
              <a:off x="6265" y="12552"/>
              <a:ext cx="23" cy="30"/>
              <a:chOff x="6265" y="12552"/>
              <a:chExt cx="23" cy="30"/>
            </a:xfrm>
          </p:grpSpPr>
          <p:sp>
            <p:nvSpPr>
              <p:cNvPr id="75" name="Freeform 84"/>
              <p:cNvSpPr>
                <a:spLocks/>
              </p:cNvSpPr>
              <p:nvPr/>
            </p:nvSpPr>
            <p:spPr bwMode="auto">
              <a:xfrm>
                <a:off x="6265" y="12552"/>
                <a:ext cx="23" cy="30"/>
              </a:xfrm>
              <a:custGeom>
                <a:avLst/>
                <a:gdLst>
                  <a:gd name="T0" fmla="*/ 18 w 23"/>
                  <a:gd name="T1" fmla="*/ 0 h 30"/>
                  <a:gd name="T2" fmla="*/ 5 w 23"/>
                  <a:gd name="T3" fmla="*/ 0 h 30"/>
                  <a:gd name="T4" fmla="*/ 0 w 23"/>
                  <a:gd name="T5" fmla="*/ 7 h 30"/>
                  <a:gd name="T6" fmla="*/ 0 w 23"/>
                  <a:gd name="T7" fmla="*/ 24 h 30"/>
                  <a:gd name="T8" fmla="*/ 5 w 23"/>
                  <a:gd name="T9" fmla="*/ 30 h 30"/>
                  <a:gd name="T10" fmla="*/ 18 w 23"/>
                  <a:gd name="T11" fmla="*/ 30 h 30"/>
                  <a:gd name="T12" fmla="*/ 23 w 23"/>
                  <a:gd name="T13" fmla="*/ 24 h 30"/>
                  <a:gd name="T14" fmla="*/ 23 w 23"/>
                  <a:gd name="T15" fmla="*/ 7 h 30"/>
                  <a:gd name="T16" fmla="*/ 18 w 2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18" y="0"/>
                    </a:moveTo>
                    <a:lnTo>
                      <a:pt x="5" y="0"/>
                    </a:lnTo>
                    <a:lnTo>
                      <a:pt x="0" y="7"/>
                    </a:lnTo>
                    <a:lnTo>
                      <a:pt x="0" y="24"/>
                    </a:lnTo>
                    <a:lnTo>
                      <a:pt x="5" y="30"/>
                    </a:lnTo>
                    <a:lnTo>
                      <a:pt x="18" y="30"/>
                    </a:lnTo>
                    <a:lnTo>
                      <a:pt x="23" y="24"/>
                    </a:lnTo>
                    <a:lnTo>
                      <a:pt x="23" y="7"/>
                    </a:lnTo>
                    <a:lnTo>
                      <a:pt x="18" y="0"/>
                    </a:lnTo>
                  </a:path>
                </a:pathLst>
              </a:custGeom>
              <a:solidFill>
                <a:srgbClr val="329932"/>
              </a:solidFill>
              <a:ln w="9525">
                <a:noFill/>
                <a:round/>
                <a:headEnd/>
                <a:tailEnd/>
              </a:ln>
            </p:spPr>
            <p:txBody>
              <a:bodyPr/>
              <a:lstStyle/>
              <a:p>
                <a:endParaRPr lang="en-US" dirty="0">
                  <a:latin typeface="Arial" pitchFamily="34" charset="0"/>
                  <a:cs typeface="Arial" pitchFamily="34" charset="0"/>
                </a:endParaRPr>
              </a:p>
            </p:txBody>
          </p:sp>
        </p:grpSp>
        <p:grpSp>
          <p:nvGrpSpPr>
            <p:cNvPr id="58" name="Group 85"/>
            <p:cNvGrpSpPr>
              <a:grpSpLocks/>
            </p:cNvGrpSpPr>
            <p:nvPr/>
          </p:nvGrpSpPr>
          <p:grpSpPr bwMode="auto">
            <a:xfrm>
              <a:off x="6265" y="12552"/>
              <a:ext cx="23" cy="121"/>
              <a:chOff x="6265" y="12552"/>
              <a:chExt cx="23" cy="121"/>
            </a:xfrm>
          </p:grpSpPr>
          <p:sp>
            <p:nvSpPr>
              <p:cNvPr id="74" name="Freeform 86"/>
              <p:cNvSpPr>
                <a:spLocks/>
              </p:cNvSpPr>
              <p:nvPr/>
            </p:nvSpPr>
            <p:spPr bwMode="auto">
              <a:xfrm>
                <a:off x="6265" y="12552"/>
                <a:ext cx="23" cy="121"/>
              </a:xfrm>
              <a:custGeom>
                <a:avLst/>
                <a:gdLst>
                  <a:gd name="T0" fmla="*/ 11 w 23"/>
                  <a:gd name="T1" fmla="*/ 0 h 121"/>
                  <a:gd name="T2" fmla="*/ 5 w 23"/>
                  <a:gd name="T3" fmla="*/ 0 h 121"/>
                  <a:gd name="T4" fmla="*/ 0 w 23"/>
                  <a:gd name="T5" fmla="*/ 7 h 121"/>
                  <a:gd name="T6" fmla="*/ 0 w 23"/>
                  <a:gd name="T7" fmla="*/ 16 h 121"/>
                  <a:gd name="T8" fmla="*/ 0 w 23"/>
                  <a:gd name="T9" fmla="*/ 106 h 121"/>
                  <a:gd name="T10" fmla="*/ 0 w 23"/>
                  <a:gd name="T11" fmla="*/ 114 h 121"/>
                  <a:gd name="T12" fmla="*/ 5 w 23"/>
                  <a:gd name="T13" fmla="*/ 121 h 121"/>
                  <a:gd name="T14" fmla="*/ 11 w 23"/>
                  <a:gd name="T15" fmla="*/ 121 h 121"/>
                  <a:gd name="T16" fmla="*/ 18 w 23"/>
                  <a:gd name="T17" fmla="*/ 121 h 121"/>
                  <a:gd name="T18" fmla="*/ 23 w 23"/>
                  <a:gd name="T19" fmla="*/ 114 h 121"/>
                  <a:gd name="T20" fmla="*/ 23 w 23"/>
                  <a:gd name="T21" fmla="*/ 106 h 121"/>
                  <a:gd name="T22" fmla="*/ 23 w 23"/>
                  <a:gd name="T23" fmla="*/ 16 h 121"/>
                  <a:gd name="T24" fmla="*/ 23 w 23"/>
                  <a:gd name="T25" fmla="*/ 7 h 121"/>
                  <a:gd name="T26" fmla="*/ 18 w 23"/>
                  <a:gd name="T27" fmla="*/ 0 h 121"/>
                  <a:gd name="T28" fmla="*/ 11 w 23"/>
                  <a:gd name="T29" fmla="*/ 0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21"/>
                  <a:gd name="T47" fmla="*/ 23 w 23"/>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21">
                    <a:moveTo>
                      <a:pt x="11" y="0"/>
                    </a:moveTo>
                    <a:lnTo>
                      <a:pt x="5" y="0"/>
                    </a:lnTo>
                    <a:lnTo>
                      <a:pt x="0" y="7"/>
                    </a:lnTo>
                    <a:lnTo>
                      <a:pt x="0" y="16"/>
                    </a:lnTo>
                    <a:lnTo>
                      <a:pt x="0" y="106"/>
                    </a:lnTo>
                    <a:lnTo>
                      <a:pt x="0" y="114"/>
                    </a:lnTo>
                    <a:lnTo>
                      <a:pt x="5" y="121"/>
                    </a:lnTo>
                    <a:lnTo>
                      <a:pt x="11" y="121"/>
                    </a:lnTo>
                    <a:lnTo>
                      <a:pt x="18" y="121"/>
                    </a:lnTo>
                    <a:lnTo>
                      <a:pt x="23" y="114"/>
                    </a:lnTo>
                    <a:lnTo>
                      <a:pt x="23" y="106"/>
                    </a:lnTo>
                    <a:lnTo>
                      <a:pt x="23" y="16"/>
                    </a:lnTo>
                    <a:lnTo>
                      <a:pt x="23" y="7"/>
                    </a:lnTo>
                    <a:lnTo>
                      <a:pt x="18" y="0"/>
                    </a:lnTo>
                    <a:lnTo>
                      <a:pt x="11" y="0"/>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59" name="Group 87"/>
            <p:cNvGrpSpPr>
              <a:grpSpLocks/>
            </p:cNvGrpSpPr>
            <p:nvPr/>
          </p:nvGrpSpPr>
          <p:grpSpPr bwMode="auto">
            <a:xfrm>
              <a:off x="6265" y="12568"/>
              <a:ext cx="23" cy="14"/>
              <a:chOff x="6265" y="12568"/>
              <a:chExt cx="23" cy="14"/>
            </a:xfrm>
          </p:grpSpPr>
          <p:sp>
            <p:nvSpPr>
              <p:cNvPr id="73" name="Freeform 88"/>
              <p:cNvSpPr>
                <a:spLocks/>
              </p:cNvSpPr>
              <p:nvPr/>
            </p:nvSpPr>
            <p:spPr bwMode="auto">
              <a:xfrm>
                <a:off x="6265" y="12568"/>
                <a:ext cx="23" cy="14"/>
              </a:xfrm>
              <a:custGeom>
                <a:avLst/>
                <a:gdLst>
                  <a:gd name="T0" fmla="*/ 0 w 23"/>
                  <a:gd name="T1" fmla="*/ 0 h 14"/>
                  <a:gd name="T2" fmla="*/ 0 w 23"/>
                  <a:gd name="T3" fmla="*/ 8 h 14"/>
                  <a:gd name="T4" fmla="*/ 5 w 23"/>
                  <a:gd name="T5" fmla="*/ 14 h 14"/>
                  <a:gd name="T6" fmla="*/ 11 w 23"/>
                  <a:gd name="T7" fmla="*/ 14 h 14"/>
                  <a:gd name="T8" fmla="*/ 18 w 23"/>
                  <a:gd name="T9" fmla="*/ 14 h 14"/>
                  <a:gd name="T10" fmla="*/ 23 w 23"/>
                  <a:gd name="T11" fmla="*/ 8 h 14"/>
                  <a:gd name="T12" fmla="*/ 23 w 23"/>
                  <a:gd name="T13" fmla="*/ 0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0"/>
                    </a:moveTo>
                    <a:lnTo>
                      <a:pt x="0" y="8"/>
                    </a:lnTo>
                    <a:lnTo>
                      <a:pt x="5" y="14"/>
                    </a:lnTo>
                    <a:lnTo>
                      <a:pt x="11" y="14"/>
                    </a:lnTo>
                    <a:lnTo>
                      <a:pt x="18" y="14"/>
                    </a:lnTo>
                    <a:lnTo>
                      <a:pt x="23" y="8"/>
                    </a:lnTo>
                    <a:lnTo>
                      <a:pt x="23" y="0"/>
                    </a:lnTo>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0" name="Group 89"/>
            <p:cNvGrpSpPr>
              <a:grpSpLocks/>
            </p:cNvGrpSpPr>
            <p:nvPr/>
          </p:nvGrpSpPr>
          <p:grpSpPr bwMode="auto">
            <a:xfrm>
              <a:off x="6211" y="12300"/>
              <a:ext cx="136" cy="105"/>
              <a:chOff x="6211" y="12300"/>
              <a:chExt cx="136" cy="105"/>
            </a:xfrm>
          </p:grpSpPr>
          <p:sp>
            <p:nvSpPr>
              <p:cNvPr id="72" name="Freeform 90"/>
              <p:cNvSpPr>
                <a:spLocks/>
              </p:cNvSpPr>
              <p:nvPr/>
            </p:nvSpPr>
            <p:spPr bwMode="auto">
              <a:xfrm>
                <a:off x="6211" y="12300"/>
                <a:ext cx="136" cy="105"/>
              </a:xfrm>
              <a:custGeom>
                <a:avLst/>
                <a:gdLst>
                  <a:gd name="T0" fmla="*/ 60 w 136"/>
                  <a:gd name="T1" fmla="*/ 0 h 105"/>
                  <a:gd name="T2" fmla="*/ 37 w 136"/>
                  <a:gd name="T3" fmla="*/ 6 h 105"/>
                  <a:gd name="T4" fmla="*/ 18 w 136"/>
                  <a:gd name="T5" fmla="*/ 17 h 105"/>
                  <a:gd name="T6" fmla="*/ 5 w 136"/>
                  <a:gd name="T7" fmla="*/ 34 h 105"/>
                  <a:gd name="T8" fmla="*/ 0 w 136"/>
                  <a:gd name="T9" fmla="*/ 53 h 105"/>
                  <a:gd name="T10" fmla="*/ 0 w 136"/>
                  <a:gd name="T11" fmla="*/ 106 h 105"/>
                  <a:gd name="T12" fmla="*/ 136 w 136"/>
                  <a:gd name="T13" fmla="*/ 106 h 105"/>
                  <a:gd name="T14" fmla="*/ 134 w 136"/>
                  <a:gd name="T15" fmla="*/ 42 h 105"/>
                  <a:gd name="T16" fmla="*/ 125 w 136"/>
                  <a:gd name="T17" fmla="*/ 25 h 105"/>
                  <a:gd name="T18" fmla="*/ 110 w 136"/>
                  <a:gd name="T19" fmla="*/ 12 h 105"/>
                  <a:gd name="T20" fmla="*/ 88 w 136"/>
                  <a:gd name="T21" fmla="*/ 3 h 105"/>
                  <a:gd name="T22" fmla="*/ 60 w 136"/>
                  <a:gd name="T23" fmla="*/ 0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60" y="0"/>
                    </a:moveTo>
                    <a:lnTo>
                      <a:pt x="37" y="6"/>
                    </a:lnTo>
                    <a:lnTo>
                      <a:pt x="18" y="17"/>
                    </a:lnTo>
                    <a:lnTo>
                      <a:pt x="5" y="34"/>
                    </a:lnTo>
                    <a:lnTo>
                      <a:pt x="0" y="53"/>
                    </a:lnTo>
                    <a:lnTo>
                      <a:pt x="0" y="106"/>
                    </a:lnTo>
                    <a:lnTo>
                      <a:pt x="136" y="106"/>
                    </a:lnTo>
                    <a:lnTo>
                      <a:pt x="134" y="42"/>
                    </a:lnTo>
                    <a:lnTo>
                      <a:pt x="125" y="25"/>
                    </a:lnTo>
                    <a:lnTo>
                      <a:pt x="110" y="12"/>
                    </a:lnTo>
                    <a:lnTo>
                      <a:pt x="88" y="3"/>
                    </a:lnTo>
                    <a:lnTo>
                      <a:pt x="60"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61" name="Group 91"/>
            <p:cNvGrpSpPr>
              <a:grpSpLocks/>
            </p:cNvGrpSpPr>
            <p:nvPr/>
          </p:nvGrpSpPr>
          <p:grpSpPr bwMode="auto">
            <a:xfrm>
              <a:off x="6211" y="12300"/>
              <a:ext cx="136" cy="105"/>
              <a:chOff x="6211" y="12300"/>
              <a:chExt cx="136" cy="105"/>
            </a:xfrm>
          </p:grpSpPr>
          <p:sp>
            <p:nvSpPr>
              <p:cNvPr id="71" name="Freeform 92"/>
              <p:cNvSpPr>
                <a:spLocks/>
              </p:cNvSpPr>
              <p:nvPr/>
            </p:nvSpPr>
            <p:spPr bwMode="auto">
              <a:xfrm>
                <a:off x="6211" y="12300"/>
                <a:ext cx="136" cy="105"/>
              </a:xfrm>
              <a:custGeom>
                <a:avLst/>
                <a:gdLst>
                  <a:gd name="T0" fmla="*/ 0 w 136"/>
                  <a:gd name="T1" fmla="*/ 53 h 105"/>
                  <a:gd name="T2" fmla="*/ 5 w 136"/>
                  <a:gd name="T3" fmla="*/ 34 h 105"/>
                  <a:gd name="T4" fmla="*/ 18 w 136"/>
                  <a:gd name="T5" fmla="*/ 17 h 105"/>
                  <a:gd name="T6" fmla="*/ 37 w 136"/>
                  <a:gd name="T7" fmla="*/ 6 h 105"/>
                  <a:gd name="T8" fmla="*/ 60 w 136"/>
                  <a:gd name="T9" fmla="*/ 0 h 105"/>
                  <a:gd name="T10" fmla="*/ 88 w 136"/>
                  <a:gd name="T11" fmla="*/ 3 h 105"/>
                  <a:gd name="T12" fmla="*/ 110 w 136"/>
                  <a:gd name="T13" fmla="*/ 12 h 105"/>
                  <a:gd name="T14" fmla="*/ 125 w 136"/>
                  <a:gd name="T15" fmla="*/ 25 h 105"/>
                  <a:gd name="T16" fmla="*/ 134 w 136"/>
                  <a:gd name="T17" fmla="*/ 42 h 105"/>
                  <a:gd name="T18" fmla="*/ 136 w 136"/>
                  <a:gd name="T19" fmla="*/ 106 h 105"/>
                  <a:gd name="T20" fmla="*/ 0 w 136"/>
                  <a:gd name="T21" fmla="*/ 106 h 105"/>
                  <a:gd name="T22" fmla="*/ 0 w 136"/>
                  <a:gd name="T23" fmla="*/ 53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0" y="53"/>
                    </a:moveTo>
                    <a:lnTo>
                      <a:pt x="5" y="34"/>
                    </a:lnTo>
                    <a:lnTo>
                      <a:pt x="18" y="17"/>
                    </a:lnTo>
                    <a:lnTo>
                      <a:pt x="37" y="6"/>
                    </a:lnTo>
                    <a:lnTo>
                      <a:pt x="60" y="0"/>
                    </a:lnTo>
                    <a:lnTo>
                      <a:pt x="88" y="3"/>
                    </a:lnTo>
                    <a:lnTo>
                      <a:pt x="110" y="12"/>
                    </a:lnTo>
                    <a:lnTo>
                      <a:pt x="125" y="25"/>
                    </a:lnTo>
                    <a:lnTo>
                      <a:pt x="134" y="42"/>
                    </a:lnTo>
                    <a:lnTo>
                      <a:pt x="136" y="106"/>
                    </a:lnTo>
                    <a:lnTo>
                      <a:pt x="0" y="106"/>
                    </a:lnTo>
                    <a:lnTo>
                      <a:pt x="0" y="53"/>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2" name="Group 93"/>
            <p:cNvGrpSpPr>
              <a:grpSpLocks/>
            </p:cNvGrpSpPr>
            <p:nvPr/>
          </p:nvGrpSpPr>
          <p:grpSpPr bwMode="auto">
            <a:xfrm>
              <a:off x="6211" y="12428"/>
              <a:ext cx="136" cy="105"/>
              <a:chOff x="6211" y="12428"/>
              <a:chExt cx="136" cy="105"/>
            </a:xfrm>
          </p:grpSpPr>
          <p:sp>
            <p:nvSpPr>
              <p:cNvPr id="70" name="Freeform 94"/>
              <p:cNvSpPr>
                <a:spLocks/>
              </p:cNvSpPr>
              <p:nvPr/>
            </p:nvSpPr>
            <p:spPr bwMode="auto">
              <a:xfrm>
                <a:off x="6211" y="12428"/>
                <a:ext cx="136" cy="105"/>
              </a:xfrm>
              <a:custGeom>
                <a:avLst/>
                <a:gdLst>
                  <a:gd name="T0" fmla="*/ 136 w 136"/>
                  <a:gd name="T1" fmla="*/ 0 h 105"/>
                  <a:gd name="T2" fmla="*/ 0 w 136"/>
                  <a:gd name="T3" fmla="*/ 0 h 105"/>
                  <a:gd name="T4" fmla="*/ 2 w 136"/>
                  <a:gd name="T5" fmla="*/ 65 h 105"/>
                  <a:gd name="T6" fmla="*/ 11 w 136"/>
                  <a:gd name="T7" fmla="*/ 81 h 105"/>
                  <a:gd name="T8" fmla="*/ 27 w 136"/>
                  <a:gd name="T9" fmla="*/ 94 h 105"/>
                  <a:gd name="T10" fmla="*/ 49 w 136"/>
                  <a:gd name="T11" fmla="*/ 103 h 105"/>
                  <a:gd name="T12" fmla="*/ 76 w 136"/>
                  <a:gd name="T13" fmla="*/ 106 h 105"/>
                  <a:gd name="T14" fmla="*/ 100 w 136"/>
                  <a:gd name="T15" fmla="*/ 100 h 105"/>
                  <a:gd name="T16" fmla="*/ 119 w 136"/>
                  <a:gd name="T17" fmla="*/ 88 h 105"/>
                  <a:gd name="T18" fmla="*/ 131 w 136"/>
                  <a:gd name="T19" fmla="*/ 72 h 105"/>
                  <a:gd name="T20" fmla="*/ 136 w 136"/>
                  <a:gd name="T21" fmla="*/ 53 h 105"/>
                  <a:gd name="T22" fmla="*/ 136 w 136"/>
                  <a:gd name="T23" fmla="*/ 0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136" y="0"/>
                    </a:moveTo>
                    <a:lnTo>
                      <a:pt x="0" y="0"/>
                    </a:lnTo>
                    <a:lnTo>
                      <a:pt x="2" y="65"/>
                    </a:lnTo>
                    <a:lnTo>
                      <a:pt x="11" y="81"/>
                    </a:lnTo>
                    <a:lnTo>
                      <a:pt x="27" y="94"/>
                    </a:lnTo>
                    <a:lnTo>
                      <a:pt x="49" y="103"/>
                    </a:lnTo>
                    <a:lnTo>
                      <a:pt x="76" y="106"/>
                    </a:lnTo>
                    <a:lnTo>
                      <a:pt x="100" y="100"/>
                    </a:lnTo>
                    <a:lnTo>
                      <a:pt x="119" y="88"/>
                    </a:lnTo>
                    <a:lnTo>
                      <a:pt x="131" y="72"/>
                    </a:lnTo>
                    <a:lnTo>
                      <a:pt x="136" y="53"/>
                    </a:lnTo>
                    <a:lnTo>
                      <a:pt x="136" y="0"/>
                    </a:lnTo>
                  </a:path>
                </a:pathLst>
              </a:custGeom>
              <a:solidFill>
                <a:srgbClr val="CC9900"/>
              </a:solidFill>
              <a:ln w="9525">
                <a:noFill/>
                <a:round/>
                <a:headEnd/>
                <a:tailEnd/>
              </a:ln>
            </p:spPr>
            <p:txBody>
              <a:bodyPr/>
              <a:lstStyle/>
              <a:p>
                <a:endParaRPr lang="en-US" dirty="0">
                  <a:latin typeface="Arial" pitchFamily="34" charset="0"/>
                  <a:cs typeface="Arial" pitchFamily="34" charset="0"/>
                </a:endParaRPr>
              </a:p>
            </p:txBody>
          </p:sp>
        </p:grpSp>
        <p:grpSp>
          <p:nvGrpSpPr>
            <p:cNvPr id="63" name="Group 95"/>
            <p:cNvGrpSpPr>
              <a:grpSpLocks/>
            </p:cNvGrpSpPr>
            <p:nvPr/>
          </p:nvGrpSpPr>
          <p:grpSpPr bwMode="auto">
            <a:xfrm>
              <a:off x="6211" y="12428"/>
              <a:ext cx="136" cy="105"/>
              <a:chOff x="6211" y="12428"/>
              <a:chExt cx="136" cy="105"/>
            </a:xfrm>
          </p:grpSpPr>
          <p:sp>
            <p:nvSpPr>
              <p:cNvPr id="69" name="Freeform 96"/>
              <p:cNvSpPr>
                <a:spLocks/>
              </p:cNvSpPr>
              <p:nvPr/>
            </p:nvSpPr>
            <p:spPr bwMode="auto">
              <a:xfrm>
                <a:off x="6211" y="12428"/>
                <a:ext cx="136" cy="105"/>
              </a:xfrm>
              <a:custGeom>
                <a:avLst/>
                <a:gdLst>
                  <a:gd name="T0" fmla="*/ 136 w 136"/>
                  <a:gd name="T1" fmla="*/ 53 h 105"/>
                  <a:gd name="T2" fmla="*/ 131 w 136"/>
                  <a:gd name="T3" fmla="*/ 72 h 105"/>
                  <a:gd name="T4" fmla="*/ 119 w 136"/>
                  <a:gd name="T5" fmla="*/ 88 h 105"/>
                  <a:gd name="T6" fmla="*/ 100 w 136"/>
                  <a:gd name="T7" fmla="*/ 100 h 105"/>
                  <a:gd name="T8" fmla="*/ 76 w 136"/>
                  <a:gd name="T9" fmla="*/ 106 h 105"/>
                  <a:gd name="T10" fmla="*/ 49 w 136"/>
                  <a:gd name="T11" fmla="*/ 103 h 105"/>
                  <a:gd name="T12" fmla="*/ 27 w 136"/>
                  <a:gd name="T13" fmla="*/ 94 h 105"/>
                  <a:gd name="T14" fmla="*/ 11 w 136"/>
                  <a:gd name="T15" fmla="*/ 81 h 105"/>
                  <a:gd name="T16" fmla="*/ 2 w 136"/>
                  <a:gd name="T17" fmla="*/ 65 h 105"/>
                  <a:gd name="T18" fmla="*/ 0 w 136"/>
                  <a:gd name="T19" fmla="*/ 0 h 105"/>
                  <a:gd name="T20" fmla="*/ 136 w 136"/>
                  <a:gd name="T21" fmla="*/ 0 h 105"/>
                  <a:gd name="T22" fmla="*/ 136 w 136"/>
                  <a:gd name="T23" fmla="*/ 53 h 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105"/>
                  <a:gd name="T38" fmla="*/ 136 w 136"/>
                  <a:gd name="T39" fmla="*/ 105 h 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105">
                    <a:moveTo>
                      <a:pt x="136" y="53"/>
                    </a:moveTo>
                    <a:lnTo>
                      <a:pt x="131" y="72"/>
                    </a:lnTo>
                    <a:lnTo>
                      <a:pt x="119" y="88"/>
                    </a:lnTo>
                    <a:lnTo>
                      <a:pt x="100" y="100"/>
                    </a:lnTo>
                    <a:lnTo>
                      <a:pt x="76" y="106"/>
                    </a:lnTo>
                    <a:lnTo>
                      <a:pt x="49" y="103"/>
                    </a:lnTo>
                    <a:lnTo>
                      <a:pt x="27" y="94"/>
                    </a:lnTo>
                    <a:lnTo>
                      <a:pt x="11" y="81"/>
                    </a:lnTo>
                    <a:lnTo>
                      <a:pt x="2" y="65"/>
                    </a:lnTo>
                    <a:lnTo>
                      <a:pt x="0" y="0"/>
                    </a:lnTo>
                    <a:lnTo>
                      <a:pt x="136" y="0"/>
                    </a:lnTo>
                    <a:lnTo>
                      <a:pt x="136" y="53"/>
                    </a:lnTo>
                    <a:close/>
                  </a:path>
                </a:pathLst>
              </a:custGeom>
              <a:noFill/>
              <a:ln w="9525">
                <a:solidFill>
                  <a:srgbClr val="000000"/>
                </a:solidFill>
                <a:round/>
                <a:headEnd/>
                <a:tailEnd/>
              </a:ln>
            </p:spPr>
            <p:txBody>
              <a:bodyPr/>
              <a:lstStyle/>
              <a:p>
                <a:endParaRPr lang="en-US" dirty="0">
                  <a:latin typeface="Arial" pitchFamily="34" charset="0"/>
                  <a:cs typeface="Arial" pitchFamily="34" charset="0"/>
                </a:endParaRPr>
              </a:p>
            </p:txBody>
          </p:sp>
        </p:grpSp>
        <p:grpSp>
          <p:nvGrpSpPr>
            <p:cNvPr id="64" name="Group 97"/>
            <p:cNvGrpSpPr>
              <a:grpSpLocks/>
            </p:cNvGrpSpPr>
            <p:nvPr/>
          </p:nvGrpSpPr>
          <p:grpSpPr bwMode="auto">
            <a:xfrm>
              <a:off x="6272" y="10908"/>
              <a:ext cx="1354" cy="1531"/>
              <a:chOff x="6272" y="10908"/>
              <a:chExt cx="1354" cy="1531"/>
            </a:xfrm>
          </p:grpSpPr>
          <p:sp>
            <p:nvSpPr>
              <p:cNvPr id="65" name="Freeform 98"/>
              <p:cNvSpPr>
                <a:spLocks/>
              </p:cNvSpPr>
              <p:nvPr/>
            </p:nvSpPr>
            <p:spPr bwMode="auto">
              <a:xfrm flipV="1">
                <a:off x="6272" y="12362"/>
                <a:ext cx="1244" cy="77"/>
              </a:xfrm>
              <a:custGeom>
                <a:avLst/>
                <a:gdLst>
                  <a:gd name="T0" fmla="*/ 115 w 967"/>
                  <a:gd name="T1" fmla="*/ 49 h 382"/>
                  <a:gd name="T2" fmla="*/ 109 w 967"/>
                  <a:gd name="T3" fmla="*/ 63 h 382"/>
                  <a:gd name="T4" fmla="*/ 957 w 967"/>
                  <a:gd name="T5" fmla="*/ 382 h 382"/>
                  <a:gd name="T6" fmla="*/ 963 w 967"/>
                  <a:gd name="T7" fmla="*/ 380 h 382"/>
                  <a:gd name="T8" fmla="*/ 967 w 967"/>
                  <a:gd name="T9" fmla="*/ 377 h 382"/>
                  <a:gd name="T10" fmla="*/ 967 w 967"/>
                  <a:gd name="T11" fmla="*/ 371 h 382"/>
                  <a:gd name="T12" fmla="*/ 962 w 967"/>
                  <a:gd name="T13" fmla="*/ 367 h 382"/>
                  <a:gd name="T14" fmla="*/ 115 w 967"/>
                  <a:gd name="T15" fmla="*/ 49 h 382"/>
                  <a:gd name="T16" fmla="*/ 0 60000 65536"/>
                  <a:gd name="T17" fmla="*/ 0 60000 65536"/>
                  <a:gd name="T18" fmla="*/ 0 60000 65536"/>
                  <a:gd name="T19" fmla="*/ 0 60000 65536"/>
                  <a:gd name="T20" fmla="*/ 0 60000 65536"/>
                  <a:gd name="T21" fmla="*/ 0 60000 65536"/>
                  <a:gd name="T22" fmla="*/ 0 60000 65536"/>
                  <a:gd name="T23" fmla="*/ 0 60000 65536"/>
                  <a:gd name="T24" fmla="*/ 0 w 967"/>
                  <a:gd name="T25" fmla="*/ 0 h 382"/>
                  <a:gd name="T26" fmla="*/ 967 w 967"/>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7" h="382">
                    <a:moveTo>
                      <a:pt x="115" y="49"/>
                    </a:moveTo>
                    <a:lnTo>
                      <a:pt x="109" y="63"/>
                    </a:lnTo>
                    <a:lnTo>
                      <a:pt x="957" y="382"/>
                    </a:lnTo>
                    <a:lnTo>
                      <a:pt x="963" y="380"/>
                    </a:lnTo>
                    <a:lnTo>
                      <a:pt x="967" y="377"/>
                    </a:lnTo>
                    <a:lnTo>
                      <a:pt x="967" y="371"/>
                    </a:lnTo>
                    <a:lnTo>
                      <a:pt x="962" y="367"/>
                    </a:lnTo>
                    <a:lnTo>
                      <a:pt x="115" y="49"/>
                    </a:lnTo>
                  </a:path>
                </a:pathLst>
              </a:custGeom>
              <a:solidFill>
                <a:srgbClr val="000000"/>
              </a:solidFill>
              <a:ln w="9525">
                <a:noFill/>
                <a:round/>
                <a:headEnd/>
                <a:tailEnd/>
              </a:ln>
            </p:spPr>
            <p:txBody>
              <a:bodyPr/>
              <a:lstStyle/>
              <a:p>
                <a:endParaRPr lang="en-US" dirty="0">
                  <a:latin typeface="Arial" pitchFamily="34" charset="0"/>
                  <a:cs typeface="Arial" pitchFamily="34" charset="0"/>
                </a:endParaRPr>
              </a:p>
            </p:txBody>
          </p:sp>
          <p:sp>
            <p:nvSpPr>
              <p:cNvPr id="66" name="Freeform 99"/>
              <p:cNvSpPr>
                <a:spLocks/>
              </p:cNvSpPr>
              <p:nvPr/>
            </p:nvSpPr>
            <p:spPr bwMode="auto">
              <a:xfrm>
                <a:off x="6659" y="10908"/>
                <a:ext cx="967" cy="382"/>
              </a:xfrm>
              <a:custGeom>
                <a:avLst/>
                <a:gdLst>
                  <a:gd name="T0" fmla="*/ 133 w 967"/>
                  <a:gd name="T1" fmla="*/ 0 h 382"/>
                  <a:gd name="T2" fmla="*/ 0 w 967"/>
                  <a:gd name="T3" fmla="*/ 14 h 382"/>
                  <a:gd name="T4" fmla="*/ 91 w 967"/>
                  <a:gd name="T5" fmla="*/ 113 h 382"/>
                  <a:gd name="T6" fmla="*/ 109 w 967"/>
                  <a:gd name="T7" fmla="*/ 63 h 382"/>
                  <a:gd name="T8" fmla="*/ 91 w 967"/>
                  <a:gd name="T9" fmla="*/ 56 h 382"/>
                  <a:gd name="T10" fmla="*/ 87 w 967"/>
                  <a:gd name="T11" fmla="*/ 53 h 382"/>
                  <a:gd name="T12" fmla="*/ 86 w 967"/>
                  <a:gd name="T13" fmla="*/ 47 h 382"/>
                  <a:gd name="T14" fmla="*/ 91 w 967"/>
                  <a:gd name="T15" fmla="*/ 42 h 382"/>
                  <a:gd name="T16" fmla="*/ 117 w 967"/>
                  <a:gd name="T17" fmla="*/ 42 h 382"/>
                  <a:gd name="T18" fmla="*/ 133 w 967"/>
                  <a:gd name="T19" fmla="*/ 0 h 3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7"/>
                  <a:gd name="T31" fmla="*/ 0 h 382"/>
                  <a:gd name="T32" fmla="*/ 967 w 967"/>
                  <a:gd name="T33" fmla="*/ 382 h 3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7" h="382">
                    <a:moveTo>
                      <a:pt x="133" y="0"/>
                    </a:moveTo>
                    <a:lnTo>
                      <a:pt x="0" y="14"/>
                    </a:lnTo>
                    <a:lnTo>
                      <a:pt x="91" y="113"/>
                    </a:lnTo>
                    <a:lnTo>
                      <a:pt x="109" y="63"/>
                    </a:lnTo>
                    <a:lnTo>
                      <a:pt x="91" y="56"/>
                    </a:lnTo>
                    <a:lnTo>
                      <a:pt x="87" y="53"/>
                    </a:lnTo>
                    <a:lnTo>
                      <a:pt x="86" y="47"/>
                    </a:lnTo>
                    <a:lnTo>
                      <a:pt x="91" y="42"/>
                    </a:lnTo>
                    <a:lnTo>
                      <a:pt x="117" y="42"/>
                    </a:lnTo>
                    <a:lnTo>
                      <a:pt x="133" y="0"/>
                    </a:lnTo>
                  </a:path>
                </a:pathLst>
              </a:custGeom>
              <a:solidFill>
                <a:srgbClr val="000000"/>
              </a:solidFill>
              <a:ln w="9525">
                <a:noFill/>
                <a:round/>
                <a:headEnd/>
                <a:tailEnd/>
              </a:ln>
            </p:spPr>
            <p:txBody>
              <a:bodyPr/>
              <a:lstStyle/>
              <a:p>
                <a:endParaRPr lang="en-US" dirty="0">
                  <a:latin typeface="Arial" pitchFamily="34" charset="0"/>
                  <a:cs typeface="Arial" pitchFamily="34" charset="0"/>
                </a:endParaRPr>
              </a:p>
            </p:txBody>
          </p:sp>
          <p:sp>
            <p:nvSpPr>
              <p:cNvPr id="67" name="Freeform 100"/>
              <p:cNvSpPr>
                <a:spLocks/>
              </p:cNvSpPr>
              <p:nvPr/>
            </p:nvSpPr>
            <p:spPr bwMode="auto">
              <a:xfrm>
                <a:off x="6659" y="10908"/>
                <a:ext cx="967" cy="382"/>
              </a:xfrm>
              <a:custGeom>
                <a:avLst/>
                <a:gdLst>
                  <a:gd name="T0" fmla="*/ 96 w 967"/>
                  <a:gd name="T1" fmla="*/ 42 h 382"/>
                  <a:gd name="T2" fmla="*/ 91 w 967"/>
                  <a:gd name="T3" fmla="*/ 42 h 382"/>
                  <a:gd name="T4" fmla="*/ 86 w 967"/>
                  <a:gd name="T5" fmla="*/ 47 h 382"/>
                  <a:gd name="T6" fmla="*/ 87 w 967"/>
                  <a:gd name="T7" fmla="*/ 53 h 382"/>
                  <a:gd name="T8" fmla="*/ 91 w 967"/>
                  <a:gd name="T9" fmla="*/ 56 h 382"/>
                  <a:gd name="T10" fmla="*/ 109 w 967"/>
                  <a:gd name="T11" fmla="*/ 63 h 382"/>
                  <a:gd name="T12" fmla="*/ 115 w 967"/>
                  <a:gd name="T13" fmla="*/ 49 h 382"/>
                  <a:gd name="T14" fmla="*/ 96 w 967"/>
                  <a:gd name="T15" fmla="*/ 42 h 382"/>
                  <a:gd name="T16" fmla="*/ 0 60000 65536"/>
                  <a:gd name="T17" fmla="*/ 0 60000 65536"/>
                  <a:gd name="T18" fmla="*/ 0 60000 65536"/>
                  <a:gd name="T19" fmla="*/ 0 60000 65536"/>
                  <a:gd name="T20" fmla="*/ 0 60000 65536"/>
                  <a:gd name="T21" fmla="*/ 0 60000 65536"/>
                  <a:gd name="T22" fmla="*/ 0 60000 65536"/>
                  <a:gd name="T23" fmla="*/ 0 60000 65536"/>
                  <a:gd name="T24" fmla="*/ 0 w 967"/>
                  <a:gd name="T25" fmla="*/ 0 h 382"/>
                  <a:gd name="T26" fmla="*/ 967 w 967"/>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7" h="382">
                    <a:moveTo>
                      <a:pt x="96" y="42"/>
                    </a:moveTo>
                    <a:lnTo>
                      <a:pt x="91" y="42"/>
                    </a:lnTo>
                    <a:lnTo>
                      <a:pt x="86" y="47"/>
                    </a:lnTo>
                    <a:lnTo>
                      <a:pt x="87" y="53"/>
                    </a:lnTo>
                    <a:lnTo>
                      <a:pt x="91" y="56"/>
                    </a:lnTo>
                    <a:lnTo>
                      <a:pt x="109" y="63"/>
                    </a:lnTo>
                    <a:lnTo>
                      <a:pt x="115" y="49"/>
                    </a:lnTo>
                    <a:lnTo>
                      <a:pt x="96" y="42"/>
                    </a:lnTo>
                  </a:path>
                </a:pathLst>
              </a:custGeom>
              <a:solidFill>
                <a:srgbClr val="000000"/>
              </a:solidFill>
              <a:ln w="9525">
                <a:noFill/>
                <a:round/>
                <a:headEnd/>
                <a:tailEnd/>
              </a:ln>
            </p:spPr>
            <p:txBody>
              <a:bodyPr/>
              <a:lstStyle/>
              <a:p>
                <a:endParaRPr lang="en-US" dirty="0">
                  <a:latin typeface="Arial" pitchFamily="34" charset="0"/>
                  <a:cs typeface="Arial" pitchFamily="34" charset="0"/>
                </a:endParaRPr>
              </a:p>
            </p:txBody>
          </p:sp>
          <p:sp>
            <p:nvSpPr>
              <p:cNvPr id="68" name="Freeform 101"/>
              <p:cNvSpPr>
                <a:spLocks/>
              </p:cNvSpPr>
              <p:nvPr/>
            </p:nvSpPr>
            <p:spPr bwMode="auto">
              <a:xfrm>
                <a:off x="6659" y="10908"/>
                <a:ext cx="967" cy="382"/>
              </a:xfrm>
              <a:custGeom>
                <a:avLst/>
                <a:gdLst>
                  <a:gd name="T0" fmla="*/ 117 w 967"/>
                  <a:gd name="T1" fmla="*/ 42 h 382"/>
                  <a:gd name="T2" fmla="*/ 96 w 967"/>
                  <a:gd name="T3" fmla="*/ 42 h 382"/>
                  <a:gd name="T4" fmla="*/ 115 w 967"/>
                  <a:gd name="T5" fmla="*/ 49 h 382"/>
                  <a:gd name="T6" fmla="*/ 117 w 967"/>
                  <a:gd name="T7" fmla="*/ 42 h 382"/>
                  <a:gd name="T8" fmla="*/ 0 60000 65536"/>
                  <a:gd name="T9" fmla="*/ 0 60000 65536"/>
                  <a:gd name="T10" fmla="*/ 0 60000 65536"/>
                  <a:gd name="T11" fmla="*/ 0 60000 65536"/>
                  <a:gd name="T12" fmla="*/ 0 w 967"/>
                  <a:gd name="T13" fmla="*/ 0 h 382"/>
                  <a:gd name="T14" fmla="*/ 967 w 967"/>
                  <a:gd name="T15" fmla="*/ 382 h 382"/>
                </a:gdLst>
                <a:ahLst/>
                <a:cxnLst>
                  <a:cxn ang="T8">
                    <a:pos x="T0" y="T1"/>
                  </a:cxn>
                  <a:cxn ang="T9">
                    <a:pos x="T2" y="T3"/>
                  </a:cxn>
                  <a:cxn ang="T10">
                    <a:pos x="T4" y="T5"/>
                  </a:cxn>
                  <a:cxn ang="T11">
                    <a:pos x="T6" y="T7"/>
                  </a:cxn>
                </a:cxnLst>
                <a:rect l="T12" t="T13" r="T14" b="T15"/>
                <a:pathLst>
                  <a:path w="967" h="382">
                    <a:moveTo>
                      <a:pt x="117" y="42"/>
                    </a:moveTo>
                    <a:lnTo>
                      <a:pt x="96" y="42"/>
                    </a:lnTo>
                    <a:lnTo>
                      <a:pt x="115" y="49"/>
                    </a:lnTo>
                    <a:lnTo>
                      <a:pt x="117" y="42"/>
                    </a:lnTo>
                  </a:path>
                </a:pathLst>
              </a:custGeom>
              <a:solidFill>
                <a:srgbClr val="000000"/>
              </a:solidFill>
              <a:ln w="9525">
                <a:noFill/>
                <a:round/>
                <a:headEnd/>
                <a:tailEnd/>
              </a:ln>
            </p:spPr>
            <p:txBody>
              <a:bodyPr/>
              <a:lstStyle/>
              <a:p>
                <a:endParaRPr lang="en-US" dirty="0">
                  <a:latin typeface="Arial" pitchFamily="34" charset="0"/>
                  <a:cs typeface="Arial" pitchFamily="34" charset="0"/>
                </a:endParaRPr>
              </a:p>
            </p:txBody>
          </p:sp>
        </p:grpSp>
      </p:grpSp>
      <p:sp>
        <p:nvSpPr>
          <p:cNvPr id="105" name="Rectangular Callout 106"/>
          <p:cNvSpPr>
            <a:spLocks noChangeArrowheads="1"/>
          </p:cNvSpPr>
          <p:nvPr/>
        </p:nvSpPr>
        <p:spPr bwMode="auto">
          <a:xfrm>
            <a:off x="6019800" y="1384300"/>
            <a:ext cx="2819400" cy="1301750"/>
          </a:xfrm>
          <a:prstGeom prst="wedgeRectCallout">
            <a:avLst>
              <a:gd name="adj1" fmla="val -85034"/>
              <a:gd name="adj2" fmla="val 21928"/>
            </a:avLst>
          </a:prstGeom>
          <a:noFill/>
          <a:ln w="9525" algn="ctr">
            <a:solidFill>
              <a:schemeClr val="tx1"/>
            </a:solidFill>
            <a:round/>
            <a:headEnd/>
            <a:tailEnd/>
          </a:ln>
        </p:spPr>
        <p:txBody>
          <a:bodyPr/>
          <a:lstStyle/>
          <a:p>
            <a:pPr eaLnBrk="0" hangingPunct="0"/>
            <a:r>
              <a:rPr lang="en-US" sz="1400" dirty="0">
                <a:latin typeface="Arial" pitchFamily="34" charset="0"/>
                <a:cs typeface="Arial" pitchFamily="34" charset="0"/>
              </a:rPr>
              <a:t> </a:t>
            </a:r>
            <a:r>
              <a:rPr lang="en-US" sz="2000" b="1" dirty="0">
                <a:latin typeface="Arial" pitchFamily="34" charset="0"/>
                <a:cs typeface="Arial" pitchFamily="34" charset="0"/>
              </a:rPr>
              <a:t>Visual search </a:t>
            </a:r>
            <a:r>
              <a:rPr lang="en-US" sz="2000" dirty="0">
                <a:latin typeface="Arial" pitchFamily="34" charset="0"/>
                <a:cs typeface="Arial" pitchFamily="34" charset="0"/>
              </a:rPr>
              <a:t>for evidence of buried devices or dug in CW.</a:t>
            </a:r>
          </a:p>
        </p:txBody>
      </p:sp>
      <p:sp>
        <p:nvSpPr>
          <p:cNvPr id="106" name="Rectangular Callout 107"/>
          <p:cNvSpPr>
            <a:spLocks noChangeArrowheads="1"/>
          </p:cNvSpPr>
          <p:nvPr/>
        </p:nvSpPr>
        <p:spPr bwMode="auto">
          <a:xfrm>
            <a:off x="400050" y="1157288"/>
            <a:ext cx="2343150" cy="1604962"/>
          </a:xfrm>
          <a:prstGeom prst="wedgeRectCallout">
            <a:avLst>
              <a:gd name="adj1" fmla="val 119368"/>
              <a:gd name="adj2" fmla="val -532"/>
            </a:avLst>
          </a:prstGeom>
          <a:noFill/>
          <a:ln w="9525" algn="ctr">
            <a:solidFill>
              <a:schemeClr val="tx1"/>
            </a:solidFill>
            <a:round/>
            <a:headEnd/>
            <a:tailEnd/>
          </a:ln>
        </p:spPr>
        <p:txBody>
          <a:bodyPr/>
          <a:lstStyle/>
          <a:p>
            <a:pPr eaLnBrk="0" hangingPunct="0"/>
            <a:r>
              <a:rPr lang="en-US" sz="2000" b="1" dirty="0">
                <a:solidFill>
                  <a:srgbClr val="008000"/>
                </a:solidFill>
                <a:latin typeface="Arial" pitchFamily="34" charset="0"/>
                <a:cs typeface="Arial" pitchFamily="34" charset="0"/>
              </a:rPr>
              <a:t>Visual search </a:t>
            </a:r>
            <a:r>
              <a:rPr lang="en-US" sz="2000" dirty="0">
                <a:latin typeface="Arial" pitchFamily="34" charset="0"/>
                <a:cs typeface="Arial" pitchFamily="34" charset="0"/>
              </a:rPr>
              <a:t>for evidence  of markers, CW, and RC antennae.</a:t>
            </a:r>
          </a:p>
        </p:txBody>
      </p:sp>
      <p:sp>
        <p:nvSpPr>
          <p:cNvPr id="107" name="Rectangle 108"/>
          <p:cNvSpPr>
            <a:spLocks noChangeArrowheads="1"/>
          </p:cNvSpPr>
          <p:nvPr/>
        </p:nvSpPr>
        <p:spPr bwMode="auto">
          <a:xfrm>
            <a:off x="1063114" y="3050558"/>
            <a:ext cx="1981200" cy="457200"/>
          </a:xfrm>
          <a:prstGeom prst="rect">
            <a:avLst/>
          </a:prstGeom>
          <a:noFill/>
          <a:ln w="9525" algn="ctr">
            <a:noFill/>
            <a:round/>
            <a:headEnd/>
            <a:tailEnd/>
          </a:ln>
        </p:spPr>
        <p:txBody>
          <a:bodyPr/>
          <a:lstStyle/>
          <a:p>
            <a:pPr eaLnBrk="0" hangingPunct="0"/>
            <a:r>
              <a:rPr lang="en-US" sz="1600" dirty="0">
                <a:latin typeface="Arial" pitchFamily="34" charset="0"/>
                <a:cs typeface="Arial" pitchFamily="34" charset="0"/>
              </a:rPr>
              <a:t>Metal Detector Distance 10m</a:t>
            </a:r>
          </a:p>
        </p:txBody>
      </p:sp>
      <p:sp>
        <p:nvSpPr>
          <p:cNvPr id="108" name="Rectangular Callout 109"/>
          <p:cNvSpPr>
            <a:spLocks noChangeArrowheads="1"/>
          </p:cNvSpPr>
          <p:nvPr/>
        </p:nvSpPr>
        <p:spPr bwMode="auto">
          <a:xfrm>
            <a:off x="620689" y="4047935"/>
            <a:ext cx="2266950" cy="1968610"/>
          </a:xfrm>
          <a:prstGeom prst="wedgeRectCallout">
            <a:avLst>
              <a:gd name="adj1" fmla="val 94814"/>
              <a:gd name="adj2" fmla="val -70672"/>
            </a:avLst>
          </a:prstGeom>
          <a:noFill/>
          <a:ln w="9525" algn="ctr">
            <a:solidFill>
              <a:schemeClr val="tx1"/>
            </a:solidFill>
            <a:round/>
            <a:headEnd/>
            <a:tailEnd/>
          </a:ln>
        </p:spPr>
        <p:txBody>
          <a:bodyPr/>
          <a:lstStyle/>
          <a:p>
            <a:pPr eaLnBrk="0" hangingPunct="0"/>
            <a:r>
              <a:rPr lang="en-US" sz="2000" b="1" dirty="0">
                <a:solidFill>
                  <a:srgbClr val="C00000"/>
                </a:solidFill>
                <a:latin typeface="Arial" pitchFamily="34" charset="0"/>
                <a:cs typeface="Arial" pitchFamily="34" charset="0"/>
              </a:rPr>
              <a:t>Detector  sweep </a:t>
            </a:r>
            <a:r>
              <a:rPr lang="en-US" sz="2000" dirty="0">
                <a:latin typeface="Arial" pitchFamily="34" charset="0"/>
                <a:cs typeface="Arial" pitchFamily="34" charset="0"/>
              </a:rPr>
              <a:t>to detect VOIED, mines, and main charges. Detectors must overlap .</a:t>
            </a:r>
          </a:p>
        </p:txBody>
      </p:sp>
      <p:sp>
        <p:nvSpPr>
          <p:cNvPr id="109" name="Rectangle 110"/>
          <p:cNvSpPr>
            <a:spLocks noChangeArrowheads="1"/>
          </p:cNvSpPr>
          <p:nvPr/>
        </p:nvSpPr>
        <p:spPr bwMode="auto">
          <a:xfrm>
            <a:off x="5105400" y="5760488"/>
            <a:ext cx="2914650" cy="400050"/>
          </a:xfrm>
          <a:prstGeom prst="rect">
            <a:avLst/>
          </a:prstGeom>
          <a:noFill/>
          <a:ln w="9525" algn="ctr">
            <a:noFill/>
            <a:round/>
            <a:headEnd/>
            <a:tailEnd/>
          </a:ln>
        </p:spPr>
        <p:txBody>
          <a:bodyPr/>
          <a:lstStyle/>
          <a:p>
            <a:pPr eaLnBrk="0" hangingPunct="0"/>
            <a:r>
              <a:rPr lang="en-US" sz="2000" dirty="0">
                <a:latin typeface="Arial" pitchFamily="34" charset="0"/>
                <a:cs typeface="Arial" pitchFamily="34" charset="0"/>
              </a:rPr>
              <a:t>Spare detector</a:t>
            </a:r>
          </a:p>
        </p:txBody>
      </p:sp>
      <p:sp>
        <p:nvSpPr>
          <p:cNvPr id="110" name="Rectangle 111"/>
          <p:cNvSpPr>
            <a:spLocks noChangeArrowheads="1"/>
          </p:cNvSpPr>
          <p:nvPr/>
        </p:nvSpPr>
        <p:spPr bwMode="auto">
          <a:xfrm>
            <a:off x="5257800" y="5257800"/>
            <a:ext cx="3295650" cy="400050"/>
          </a:xfrm>
          <a:prstGeom prst="rect">
            <a:avLst/>
          </a:prstGeom>
          <a:noFill/>
          <a:ln w="9525" algn="ctr">
            <a:noFill/>
            <a:round/>
            <a:headEnd/>
            <a:tailEnd/>
          </a:ln>
        </p:spPr>
        <p:txBody>
          <a:bodyPr/>
          <a:lstStyle/>
          <a:p>
            <a:pPr eaLnBrk="0" hangingPunct="0"/>
            <a:r>
              <a:rPr lang="en-US" sz="2000" dirty="0">
                <a:latin typeface="Arial" pitchFamily="34" charset="0"/>
                <a:cs typeface="Arial" pitchFamily="34" charset="0"/>
              </a:rPr>
              <a:t>Safe Lane Marking</a:t>
            </a:r>
          </a:p>
        </p:txBody>
      </p:sp>
      <p:sp>
        <p:nvSpPr>
          <p:cNvPr id="111" name="Rectangle 69"/>
          <p:cNvSpPr>
            <a:spLocks noChangeArrowheads="1"/>
          </p:cNvSpPr>
          <p:nvPr/>
        </p:nvSpPr>
        <p:spPr bwMode="auto">
          <a:xfrm>
            <a:off x="5849008" y="2971800"/>
            <a:ext cx="3105806" cy="1524000"/>
          </a:xfrm>
          <a:prstGeom prst="rect">
            <a:avLst/>
          </a:prstGeom>
          <a:solidFill>
            <a:srgbClr val="FFFFFF"/>
          </a:solidFill>
          <a:ln w="19050">
            <a:solidFill>
              <a:srgbClr val="000000"/>
            </a:solidFill>
            <a:miter lim="800000"/>
            <a:headEnd/>
            <a:tailEnd/>
          </a:ln>
        </p:spPr>
        <p:txBody>
          <a:bodyPr/>
          <a:lstStyle/>
          <a:p>
            <a:endParaRPr lang="en-US" sz="2000" dirty="0">
              <a:latin typeface="Arial" pitchFamily="34" charset="0"/>
              <a:cs typeface="Arial" pitchFamily="34" charset="0"/>
            </a:endParaRPr>
          </a:p>
        </p:txBody>
      </p:sp>
      <p:sp>
        <p:nvSpPr>
          <p:cNvPr id="112" name="Text Box 75"/>
          <p:cNvSpPr txBox="1">
            <a:spLocks noChangeArrowheads="1"/>
          </p:cNvSpPr>
          <p:nvPr/>
        </p:nvSpPr>
        <p:spPr bwMode="auto">
          <a:xfrm>
            <a:off x="6658302" y="3962400"/>
            <a:ext cx="2198688" cy="419100"/>
          </a:xfrm>
          <a:prstGeom prst="rect">
            <a:avLst/>
          </a:prstGeom>
          <a:noFill/>
          <a:ln w="9525">
            <a:noFill/>
            <a:miter lim="800000"/>
            <a:headEnd/>
            <a:tailEnd/>
          </a:ln>
        </p:spPr>
        <p:txBody>
          <a:bodyPr lIns="95098" tIns="47549" rIns="95098" bIns="47549"/>
          <a:lstStyle/>
          <a:p>
            <a:pPr>
              <a:spcAft>
                <a:spcPts val="1000"/>
              </a:spcAft>
            </a:pPr>
            <a:r>
              <a:rPr lang="en-US" sz="1600" dirty="0">
                <a:latin typeface="Arial" pitchFamily="34" charset="0"/>
                <a:cs typeface="Arial" pitchFamily="34" charset="0"/>
              </a:rPr>
              <a:t>Detector Sweep</a:t>
            </a:r>
            <a:endParaRPr lang="en-US" sz="2800" dirty="0">
              <a:latin typeface="Arial" pitchFamily="34" charset="0"/>
              <a:cs typeface="Arial" pitchFamily="34" charset="0"/>
            </a:endParaRPr>
          </a:p>
        </p:txBody>
      </p:sp>
      <p:pic>
        <p:nvPicPr>
          <p:cNvPr id="113" name="Picture 72"/>
          <p:cNvPicPr>
            <a:picLocks noChangeArrowheads="1"/>
          </p:cNvPicPr>
          <p:nvPr/>
        </p:nvPicPr>
        <p:blipFill>
          <a:blip r:embed="rId6" cstate="screen"/>
          <a:srcRect/>
          <a:stretch>
            <a:fillRect/>
          </a:stretch>
        </p:blipFill>
        <p:spPr bwMode="auto">
          <a:xfrm>
            <a:off x="6096000" y="4038600"/>
            <a:ext cx="549275" cy="377825"/>
          </a:xfrm>
          <a:prstGeom prst="rect">
            <a:avLst/>
          </a:prstGeom>
          <a:noFill/>
          <a:ln w="9525">
            <a:noFill/>
            <a:miter lim="800000"/>
            <a:headEnd/>
            <a:tailEnd/>
          </a:ln>
        </p:spPr>
      </p:pic>
      <p:sp>
        <p:nvSpPr>
          <p:cNvPr id="114" name="Text Box 74"/>
          <p:cNvSpPr txBox="1">
            <a:spLocks noChangeArrowheads="1"/>
          </p:cNvSpPr>
          <p:nvPr/>
        </p:nvSpPr>
        <p:spPr bwMode="auto">
          <a:xfrm>
            <a:off x="6629400" y="3152775"/>
            <a:ext cx="2438400" cy="466726"/>
          </a:xfrm>
          <a:prstGeom prst="rect">
            <a:avLst/>
          </a:prstGeom>
          <a:noFill/>
          <a:ln w="9525">
            <a:noFill/>
            <a:miter lim="800000"/>
            <a:headEnd/>
            <a:tailEnd/>
          </a:ln>
        </p:spPr>
        <p:txBody>
          <a:bodyPr lIns="95098" tIns="47549" rIns="95098" bIns="47549"/>
          <a:lstStyle/>
          <a:p>
            <a:pPr>
              <a:spcAft>
                <a:spcPts val="1000"/>
              </a:spcAft>
            </a:pPr>
            <a:r>
              <a:rPr lang="en-US" sz="1600" dirty="0" smtClean="0">
                <a:latin typeface="Arial" pitchFamily="34" charset="0"/>
                <a:cs typeface="Arial" pitchFamily="34" charset="0"/>
              </a:rPr>
              <a:t>Secondary Search Area</a:t>
            </a:r>
            <a:endParaRPr lang="en-US" sz="2800" dirty="0">
              <a:latin typeface="Arial" pitchFamily="34" charset="0"/>
              <a:cs typeface="Arial" pitchFamily="34" charset="0"/>
            </a:endParaRPr>
          </a:p>
        </p:txBody>
      </p:sp>
      <p:pic>
        <p:nvPicPr>
          <p:cNvPr id="115" name="Picture 71"/>
          <p:cNvPicPr>
            <a:picLocks noChangeArrowheads="1"/>
          </p:cNvPicPr>
          <p:nvPr/>
        </p:nvPicPr>
        <p:blipFill>
          <a:blip r:embed="rId7" cstate="screen"/>
          <a:srcRect/>
          <a:stretch>
            <a:fillRect/>
          </a:stretch>
        </p:blipFill>
        <p:spPr bwMode="auto">
          <a:xfrm>
            <a:off x="6162675" y="3067050"/>
            <a:ext cx="511175" cy="449263"/>
          </a:xfrm>
          <a:prstGeom prst="rect">
            <a:avLst/>
          </a:prstGeom>
          <a:noFill/>
          <a:ln w="9525">
            <a:noFill/>
            <a:miter lim="800000"/>
            <a:headEnd/>
            <a:tailEnd/>
          </a:ln>
        </p:spPr>
      </p:pic>
      <p:sp>
        <p:nvSpPr>
          <p:cNvPr id="116" name="Text Box 73"/>
          <p:cNvSpPr txBox="1">
            <a:spLocks noChangeArrowheads="1"/>
          </p:cNvSpPr>
          <p:nvPr/>
        </p:nvSpPr>
        <p:spPr bwMode="auto">
          <a:xfrm>
            <a:off x="6667827" y="3619500"/>
            <a:ext cx="2114550" cy="361950"/>
          </a:xfrm>
          <a:prstGeom prst="rect">
            <a:avLst/>
          </a:prstGeom>
          <a:noFill/>
          <a:ln w="9525">
            <a:noFill/>
            <a:miter lim="800000"/>
            <a:headEnd/>
            <a:tailEnd/>
          </a:ln>
        </p:spPr>
        <p:txBody>
          <a:bodyPr lIns="95098" tIns="47549" rIns="95098" bIns="47549"/>
          <a:lstStyle/>
          <a:p>
            <a:pPr>
              <a:spcAft>
                <a:spcPts val="1000"/>
              </a:spcAft>
            </a:pPr>
            <a:r>
              <a:rPr lang="en-US" sz="1600" dirty="0">
                <a:latin typeface="Arial" pitchFamily="34" charset="0"/>
                <a:cs typeface="Arial" pitchFamily="34" charset="0"/>
              </a:rPr>
              <a:t>Primary Search Area</a:t>
            </a:r>
            <a:endParaRPr lang="en-US" sz="2800" dirty="0">
              <a:latin typeface="Arial" pitchFamily="34" charset="0"/>
              <a:cs typeface="Arial" pitchFamily="34" charset="0"/>
            </a:endParaRPr>
          </a:p>
        </p:txBody>
      </p:sp>
      <p:pic>
        <p:nvPicPr>
          <p:cNvPr id="117" name="Picture 70"/>
          <p:cNvPicPr>
            <a:picLocks noChangeArrowheads="1"/>
          </p:cNvPicPr>
          <p:nvPr/>
        </p:nvPicPr>
        <p:blipFill>
          <a:blip r:embed="rId8" cstate="screen"/>
          <a:srcRect/>
          <a:stretch>
            <a:fillRect/>
          </a:stretch>
        </p:blipFill>
        <p:spPr bwMode="auto">
          <a:xfrm>
            <a:off x="6076950" y="3590925"/>
            <a:ext cx="549275" cy="476250"/>
          </a:xfrm>
          <a:prstGeom prst="rect">
            <a:avLst/>
          </a:prstGeom>
          <a:noFill/>
          <a:ln w="9525">
            <a:noFill/>
            <a:miter lim="800000"/>
            <a:headEnd/>
            <a:tailEnd/>
          </a:ln>
        </p:spPr>
      </p:pic>
      <p:cxnSp>
        <p:nvCxnSpPr>
          <p:cNvPr id="118" name="Straight Connector 2"/>
          <p:cNvCxnSpPr>
            <a:stCxn id="91" idx="6"/>
          </p:cNvCxnSpPr>
          <p:nvPr/>
        </p:nvCxnSpPr>
        <p:spPr>
          <a:xfrm flipH="1" flipV="1">
            <a:off x="4197990" y="2421929"/>
            <a:ext cx="22225" cy="1905000"/>
          </a:xfrm>
          <a:prstGeom prst="line">
            <a:avLst/>
          </a:prstGeom>
          <a:ln>
            <a:prstDash val="dash"/>
            <a:miter lim="800000"/>
          </a:ln>
        </p:spPr>
        <p:style>
          <a:lnRef idx="1">
            <a:schemeClr val="accent1"/>
          </a:lnRef>
          <a:fillRef idx="0">
            <a:schemeClr val="accent1"/>
          </a:fillRef>
          <a:effectRef idx="0">
            <a:schemeClr val="accent1"/>
          </a:effectRef>
          <a:fontRef idx="minor">
            <a:schemeClr val="tx1"/>
          </a:fontRef>
        </p:style>
      </p:cxnSp>
      <p:cxnSp>
        <p:nvCxnSpPr>
          <p:cNvPr id="119" name="Straight Arrow Connector 11"/>
          <p:cNvCxnSpPr>
            <a:stCxn id="110" idx="1"/>
          </p:cNvCxnSpPr>
          <p:nvPr/>
        </p:nvCxnSpPr>
        <p:spPr>
          <a:xfrm flipH="1" flipV="1">
            <a:off x="4224338" y="4227515"/>
            <a:ext cx="1033462" cy="12303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3"/>
          <p:cNvCxnSpPr/>
          <p:nvPr/>
        </p:nvCxnSpPr>
        <p:spPr>
          <a:xfrm flipV="1">
            <a:off x="2514600" y="2738483"/>
            <a:ext cx="0" cy="987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 xmlns="c723011d-115e-4a46-8158-a207be1dcc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D425B8368F9B408914295E9C3801D0" ma:contentTypeVersion="1" ma:contentTypeDescription="Create a new document." ma:contentTypeScope="" ma:versionID="4355f2bac415fb9a656cfa77acda2471">
  <xsd:schema xmlns:xsd="http://www.w3.org/2001/XMLSchema" xmlns:xs="http://www.w3.org/2001/XMLSchema" xmlns:p="http://schemas.microsoft.com/office/2006/metadata/properties" xmlns:ns2="c723011d-115e-4a46-8158-a207be1dccbf" targetNamespace="http://schemas.microsoft.com/office/2006/metadata/properties" ma:root="true" ma:fieldsID="6fe8f142aab8570c297f4972fbb8eb50" ns2:_="">
    <xsd:import namespace="c723011d-115e-4a46-8158-a207be1dccbf"/>
    <xsd:element name="properties">
      <xsd:complexType>
        <xsd:sequence>
          <xsd:element name="documentManagement">
            <xsd:complexType>
              <xsd:all>
                <xsd:element ref="ns2:Fol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3011d-115e-4a46-8158-a207be1dccbf" elementFormDefault="qualified">
    <xsd:import namespace="http://schemas.microsoft.com/office/2006/documentManagement/types"/>
    <xsd:import namespace="http://schemas.microsoft.com/office/infopath/2007/PartnerControls"/>
    <xsd:element name="Folder" ma:index="8" nillable="true" ma:displayName="Folder" ma:internalName="Fold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883A27-1891-49E1-ABD5-377E697BBACF}">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c723011d-115e-4a46-8158-a207be1dccbf"/>
    <ds:schemaRef ds:uri="http://www.w3.org/XML/1998/namespace"/>
    <ds:schemaRef ds:uri="http://purl.org/dc/dcmitype/"/>
  </ds:schemaRefs>
</ds:datastoreItem>
</file>

<file path=customXml/itemProps2.xml><?xml version="1.0" encoding="utf-8"?>
<ds:datastoreItem xmlns:ds="http://schemas.openxmlformats.org/officeDocument/2006/customXml" ds:itemID="{139B34BE-A66F-4F7D-9973-4A1BABCCCE6A}">
  <ds:schemaRefs>
    <ds:schemaRef ds:uri="http://schemas.microsoft.com/sharepoint/v3/contenttype/forms"/>
  </ds:schemaRefs>
</ds:datastoreItem>
</file>

<file path=customXml/itemProps3.xml><?xml version="1.0" encoding="utf-8"?>
<ds:datastoreItem xmlns:ds="http://schemas.openxmlformats.org/officeDocument/2006/customXml" ds:itemID="{DB992196-7E36-4335-88DB-AD2BE314E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3011d-115e-4a46-8158-a207be1d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1626</TotalTime>
  <Words>4548</Words>
  <Application>Microsoft Office PowerPoint</Application>
  <PresentationFormat>On-screen Show (4:3)</PresentationFormat>
  <Paragraphs>514</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MS PGothic</vt:lpstr>
      <vt:lpstr>Arial</vt:lpstr>
      <vt:lpstr>Calibri</vt:lpstr>
      <vt:lpstr>Times New Roman</vt:lpstr>
      <vt:lpstr>2_Custom Design</vt:lpstr>
      <vt:lpstr>Danger Areas (Vulnerable Point/Vulnerable Area)  Search Techniques</vt:lpstr>
      <vt:lpstr>Terminal Learning Objective</vt:lpstr>
      <vt:lpstr>Identify the fundamentals of danger Areas  (VP/VA) </vt:lpstr>
      <vt:lpstr>How would you define Danger Areas  (VPs/VAs)?</vt:lpstr>
      <vt:lpstr>Spacing and Depth</vt:lpstr>
      <vt:lpstr>Deception</vt:lpstr>
      <vt:lpstr>CREW</vt:lpstr>
      <vt:lpstr>PowerPoint Presentation</vt:lpstr>
      <vt:lpstr>Search Areas</vt:lpstr>
      <vt:lpstr>Safe Lane Marking</vt:lpstr>
      <vt:lpstr>Safe Marking (cont.)</vt:lpstr>
      <vt:lpstr>Safe Lane Marking (cont.)</vt:lpstr>
      <vt:lpstr>Safe Lane Marking (cont.)</vt:lpstr>
      <vt:lpstr>Safe Lane Marking at Night</vt:lpstr>
      <vt:lpstr>PowerPoint Presentation</vt:lpstr>
      <vt:lpstr>Single File Formation</vt:lpstr>
      <vt:lpstr>Large Formations</vt:lpstr>
      <vt:lpstr>Actions Required Before VP 360</vt:lpstr>
      <vt:lpstr>VP 360</vt:lpstr>
      <vt:lpstr>VP 360 (cont.)</vt:lpstr>
      <vt:lpstr>VP 360 (cont.)</vt:lpstr>
      <vt:lpstr>VP 360 (cont.)</vt:lpstr>
      <vt:lpstr>VP 360 Route Selection</vt:lpstr>
      <vt:lpstr>VP Search – 4 Man Procedure</vt:lpstr>
      <vt:lpstr>Lane Coverage</vt:lpstr>
      <vt:lpstr>VP Search – 2 Man Procedure</vt:lpstr>
      <vt:lpstr>V - Sweep</vt:lpstr>
      <vt:lpstr>PowerPoint Presentation</vt:lpstr>
      <vt:lpstr>IED Marking</vt:lpstr>
      <vt:lpstr>IED Marking (cont.)</vt:lpstr>
      <vt:lpstr>IED Marking (cont.)</vt:lpstr>
      <vt:lpstr>IED Marking (cont.)</vt:lpstr>
      <vt:lpstr>Additional Equipment</vt:lpstr>
      <vt:lpstr>Utilize HNSF in the Patrol</vt:lpstr>
      <vt:lpstr>Local Nationals</vt:lpstr>
      <vt:lpstr>PowerPoint Presentation</vt:lpstr>
      <vt:lpstr>Summary</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 Areas (Vulnerable Points/ Vulnerable Areas)</dc:title>
  <dc:creator>Dismounted Counter IED Tactics - Master Trainer</dc:creator>
  <dc:description>FOUO with FOIA Exemption 7(F)</dc:description>
  <cp:lastModifiedBy>Turner, Richard D CTR US USA</cp:lastModifiedBy>
  <cp:revision>182</cp:revision>
  <dcterms:created xsi:type="dcterms:W3CDTF">2013-05-08T15:02:45Z</dcterms:created>
  <dcterms:modified xsi:type="dcterms:W3CDTF">2015-07-28T19:51:28Z</dcterms:modified>
  <cp:category>9E-F59/959-F38</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0x0101005BD425B8368F9B408914295E9C3801D0</vt:lpwstr>
  </property>
</Properties>
</file>